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webextensions/webextension1.xml" ContentType="application/vnd.ms-office.webextension+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webextensions/webextension2.xml" ContentType="application/vnd.ms-office.webextension+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webextensions/webextension3.xml" ContentType="application/vnd.ms-office.webextension+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webextensions/webextension4.xml" ContentType="application/vnd.ms-office.webextension+xml"/>
  <Override PartName="/ppt/tags/tag48.xml" ContentType="application/vnd.openxmlformats-officedocument.presentationml.tags+xml"/>
  <Override PartName="/ppt/notesSlides/notesSlide45.xml" ContentType="application/vnd.openxmlformats-officedocument.presentationml.notesSlide+xml"/>
  <Override PartName="/ppt/webextensions/webextension5.xml" ContentType="application/vnd.ms-office.webextension+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ppt/tags/tag74.xml" ContentType="application/vnd.openxmlformats-officedocument.presentationml.tags+xml"/>
  <Override PartName="/ppt/notesSlides/notesSlide71.xml" ContentType="application/vnd.openxmlformats-officedocument.presentationml.notesSlide+xml"/>
  <Override PartName="/ppt/tags/tag75.xml" ContentType="application/vnd.openxmlformats-officedocument.presentationml.tags+xml"/>
  <Override PartName="/ppt/notesSlides/notesSlide72.xml" ContentType="application/vnd.openxmlformats-officedocument.presentationml.notesSlide+xml"/>
  <Override PartName="/ppt/tags/tag76.xml" ContentType="application/vnd.openxmlformats-officedocument.presentationml.tags+xml"/>
  <Override PartName="/ppt/notesSlides/notesSlide73.xml" ContentType="application/vnd.openxmlformats-officedocument.presentationml.notesSlide+xml"/>
  <Override PartName="/ppt/tags/tag77.xml" ContentType="application/vnd.openxmlformats-officedocument.presentationml.tags+xml"/>
  <Override PartName="/ppt/notesSlides/notesSlide74.xml" ContentType="application/vnd.openxmlformats-officedocument.presentationml.notesSlide+xml"/>
  <Override PartName="/ppt/tags/tag78.xml" ContentType="application/vnd.openxmlformats-officedocument.presentationml.tags+xml"/>
  <Override PartName="/ppt/notesSlides/notesSlide75.xml" ContentType="application/vnd.openxmlformats-officedocument.presentationml.notesSlide+xml"/>
  <Override PartName="/ppt/tags/tag79.xml" ContentType="application/vnd.openxmlformats-officedocument.presentationml.tags+xml"/>
  <Override PartName="/ppt/notesSlides/notesSlide76.xml" ContentType="application/vnd.openxmlformats-officedocument.presentationml.notesSlide+xml"/>
  <Override PartName="/ppt/tags/tag80.xml" ContentType="application/vnd.openxmlformats-officedocument.presentationml.tags+xml"/>
  <Override PartName="/ppt/notesSlides/notesSlide77.xml" ContentType="application/vnd.openxmlformats-officedocument.presentationml.notesSlide+xml"/>
  <Override PartName="/ppt/tags/tag81.xml" ContentType="application/vnd.openxmlformats-officedocument.presentationml.tags+xml"/>
  <Override PartName="/ppt/notesSlides/notesSlide78.xml" ContentType="application/vnd.openxmlformats-officedocument.presentationml.notesSlide+xml"/>
  <Override PartName="/ppt/tags/tag82.xml" ContentType="application/vnd.openxmlformats-officedocument.presentationml.tags+xml"/>
  <Override PartName="/ppt/notesSlides/notesSlide79.xml" ContentType="application/vnd.openxmlformats-officedocument.presentationml.notesSlide+xml"/>
  <Override PartName="/ppt/tags/tag83.xml" ContentType="application/vnd.openxmlformats-officedocument.presentationml.tags+xml"/>
  <Override PartName="/ppt/notesSlides/notesSlide80.xml" ContentType="application/vnd.openxmlformats-officedocument.presentationml.notesSlide+xml"/>
  <Override PartName="/ppt/tags/tag84.xml" ContentType="application/vnd.openxmlformats-officedocument.presentationml.tags+xml"/>
  <Override PartName="/ppt/notesSlides/notesSlide81.xml" ContentType="application/vnd.openxmlformats-officedocument.presentationml.notesSlide+xml"/>
  <Override PartName="/ppt/tags/tag85.xml" ContentType="application/vnd.openxmlformats-officedocument.presentationml.tags+xml"/>
  <Override PartName="/ppt/notesSlides/notesSlide82.xml" ContentType="application/vnd.openxmlformats-officedocument.presentationml.notesSlide+xml"/>
  <Override PartName="/ppt/tags/tag86.xml" ContentType="application/vnd.openxmlformats-officedocument.presentationml.tags+xml"/>
  <Override PartName="/ppt/notesSlides/notesSlide83.xml" ContentType="application/vnd.openxmlformats-officedocument.presentationml.notesSlide+xml"/>
  <Override PartName="/ppt/tags/tag87.xml" ContentType="application/vnd.openxmlformats-officedocument.presentationml.tags+xml"/>
  <Override PartName="/ppt/notesSlides/notesSlide84.xml" ContentType="application/vnd.openxmlformats-officedocument.presentationml.notesSlide+xml"/>
  <Override PartName="/ppt/tags/tag88.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1"/>
  </p:notesMasterIdLst>
  <p:handoutMasterIdLst>
    <p:handoutMasterId r:id="rId92"/>
  </p:handoutMasterIdLst>
  <p:sldIdLst>
    <p:sldId id="4260" r:id="rId5"/>
    <p:sldId id="4340" r:id="rId6"/>
    <p:sldId id="256" r:id="rId7"/>
    <p:sldId id="291" r:id="rId8"/>
    <p:sldId id="4343" r:id="rId9"/>
    <p:sldId id="4254" r:id="rId10"/>
    <p:sldId id="4259" r:id="rId11"/>
    <p:sldId id="4262" r:id="rId12"/>
    <p:sldId id="4250" r:id="rId13"/>
    <p:sldId id="4263" r:id="rId14"/>
    <p:sldId id="4264" r:id="rId15"/>
    <p:sldId id="4271" r:id="rId16"/>
    <p:sldId id="4265" r:id="rId17"/>
    <p:sldId id="4266" r:id="rId18"/>
    <p:sldId id="4267" r:id="rId19"/>
    <p:sldId id="4268" r:id="rId20"/>
    <p:sldId id="4344" r:id="rId21"/>
    <p:sldId id="4269" r:id="rId22"/>
    <p:sldId id="4270" r:id="rId23"/>
    <p:sldId id="4342" r:id="rId24"/>
    <p:sldId id="4272" r:id="rId25"/>
    <p:sldId id="4273" r:id="rId26"/>
    <p:sldId id="4274" r:id="rId27"/>
    <p:sldId id="4275" r:id="rId28"/>
    <p:sldId id="4276" r:id="rId29"/>
    <p:sldId id="4277" r:id="rId30"/>
    <p:sldId id="4278" r:id="rId31"/>
    <p:sldId id="4279" r:id="rId32"/>
    <p:sldId id="4281" r:id="rId33"/>
    <p:sldId id="4282" r:id="rId34"/>
    <p:sldId id="4283" r:id="rId35"/>
    <p:sldId id="4284" r:id="rId36"/>
    <p:sldId id="4285" r:id="rId37"/>
    <p:sldId id="4286" r:id="rId38"/>
    <p:sldId id="4287" r:id="rId39"/>
    <p:sldId id="4288" r:id="rId40"/>
    <p:sldId id="4289" r:id="rId41"/>
    <p:sldId id="4290" r:id="rId42"/>
    <p:sldId id="4291" r:id="rId43"/>
    <p:sldId id="4292" r:id="rId44"/>
    <p:sldId id="4293" r:id="rId45"/>
    <p:sldId id="4294" r:id="rId46"/>
    <p:sldId id="4295" r:id="rId47"/>
    <p:sldId id="4297" r:id="rId48"/>
    <p:sldId id="4298" r:id="rId49"/>
    <p:sldId id="4299" r:id="rId50"/>
    <p:sldId id="4300" r:id="rId51"/>
    <p:sldId id="4301" r:id="rId52"/>
    <p:sldId id="4302" r:id="rId53"/>
    <p:sldId id="4303" r:id="rId54"/>
    <p:sldId id="4304" r:id="rId55"/>
    <p:sldId id="4305" r:id="rId56"/>
    <p:sldId id="4306" r:id="rId57"/>
    <p:sldId id="4307" r:id="rId58"/>
    <p:sldId id="4341" r:id="rId59"/>
    <p:sldId id="4308" r:id="rId60"/>
    <p:sldId id="4309" r:id="rId61"/>
    <p:sldId id="4311" r:id="rId62"/>
    <p:sldId id="4312" r:id="rId63"/>
    <p:sldId id="4313" r:id="rId64"/>
    <p:sldId id="4310" r:id="rId65"/>
    <p:sldId id="4314" r:id="rId66"/>
    <p:sldId id="4315" r:id="rId67"/>
    <p:sldId id="4316" r:id="rId68"/>
    <p:sldId id="4317" r:id="rId69"/>
    <p:sldId id="4318" r:id="rId70"/>
    <p:sldId id="4319" r:id="rId71"/>
    <p:sldId id="4320" r:id="rId72"/>
    <p:sldId id="4321" r:id="rId73"/>
    <p:sldId id="4322" r:id="rId74"/>
    <p:sldId id="4323" r:id="rId75"/>
    <p:sldId id="4324" r:id="rId76"/>
    <p:sldId id="4325" r:id="rId77"/>
    <p:sldId id="4326" r:id="rId78"/>
    <p:sldId id="4328" r:id="rId79"/>
    <p:sldId id="4327" r:id="rId80"/>
    <p:sldId id="4329" r:id="rId81"/>
    <p:sldId id="4330" r:id="rId82"/>
    <p:sldId id="4331" r:id="rId83"/>
    <p:sldId id="4332" r:id="rId84"/>
    <p:sldId id="4333" r:id="rId85"/>
    <p:sldId id="4334" r:id="rId86"/>
    <p:sldId id="4335" r:id="rId87"/>
    <p:sldId id="4336" r:id="rId88"/>
    <p:sldId id="4337" r:id="rId89"/>
    <p:sldId id="4339" r:id="rId90"/>
  </p:sldIdLst>
  <p:sldSz cx="12192000" cy="6858000"/>
  <p:notesSz cx="6858000" cy="9144000"/>
  <p:custDataLst>
    <p:tags r:id="rId9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39" userDrawn="1">
          <p15:clr>
            <a:srgbClr val="A4A3A4"/>
          </p15:clr>
        </p15:guide>
        <p15:guide id="2" orient="horz" pos="300" userDrawn="1">
          <p15:clr>
            <a:srgbClr val="A4A3A4"/>
          </p15:clr>
        </p15:guide>
        <p15:guide id="3" orient="horz" pos="4156" userDrawn="1">
          <p15:clr>
            <a:srgbClr val="A4A3A4"/>
          </p15:clr>
        </p15:guide>
        <p15:guide id="4" orient="horz" pos="981" userDrawn="1">
          <p15:clr>
            <a:srgbClr val="A4A3A4"/>
          </p15:clr>
        </p15:guide>
        <p15:guide id="5" pos="695" userDrawn="1">
          <p15:clr>
            <a:srgbClr val="A4A3A4"/>
          </p15:clr>
        </p15:guide>
        <p15:guide id="6" pos="6984" userDrawn="1">
          <p15:clr>
            <a:srgbClr val="A4A3A4"/>
          </p15:clr>
        </p15:guide>
        <p15:guide id="7" pos="34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F93689-D8C6-A501-7486-A71DC715FD88}" name="Rose De Jong" initials="RDJ" userId="S::dejongr@unhcr.org::fdfc7f57-0685-4a90-bc6e-c93956729b89" providerId="AD"/>
  <p188:author id="{6035DF9E-370A-8D8F-08B3-6F0C08A30645}" name="Maria Paula Castaneda" initials="MPC" userId="S::castanma@unhcr.org::ede78922-b2dc-4921-baba-a448962c8aba" providerId="AD"/>
  <p188:author id="{DA060CDB-453C-918B-AE07-AA6C44B0361F}" name="Colleen Kim Roberts" initials="CR" userId="S::robertco@unhcr.org::5dbc39e4-cfec-46da-a0ae-c51b8a2ee7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NHCR" initials="UNHCR" lastIdx="1" clrIdx="6">
    <p:extLst>
      <p:ext uri="{19B8F6BF-5375-455C-9EA6-DF929625EA0E}">
        <p15:presenceInfo xmlns:p15="http://schemas.microsoft.com/office/powerpoint/2012/main" userId="UNHCR" providerId="None"/>
      </p:ext>
    </p:extLst>
  </p:cmAuthor>
  <p:cmAuthor id="1" name="AMPLEXOR" initials="PS" lastIdx="9" clrIdx="0"/>
  <p:cmAuthor id="8" name="Elizabeth Morrissey" initials="EM" lastIdx="31" clrIdx="7">
    <p:extLst>
      <p:ext uri="{19B8F6BF-5375-455C-9EA6-DF929625EA0E}">
        <p15:presenceInfo xmlns:p15="http://schemas.microsoft.com/office/powerpoint/2012/main" userId="Elizabeth Morrissey" providerId="None"/>
      </p:ext>
    </p:extLst>
  </p:cmAuthor>
  <p:cmAuthor id="2" name="Rose De Jong" initials="RDJ" lastIdx="208" clrIdx="1">
    <p:extLst>
      <p:ext uri="{19B8F6BF-5375-455C-9EA6-DF929625EA0E}">
        <p15:presenceInfo xmlns:p15="http://schemas.microsoft.com/office/powerpoint/2012/main" userId="S::dejongr@unhcr.org::fdfc7f57-0685-4a90-bc6e-c93956729b89" providerId="AD"/>
      </p:ext>
    </p:extLst>
  </p:cmAuthor>
  <p:cmAuthor id="3" name="Microsoft Office User" initials="MOU" lastIdx="89" clrIdx="2">
    <p:extLst>
      <p:ext uri="{19B8F6BF-5375-455C-9EA6-DF929625EA0E}">
        <p15:presenceInfo xmlns:p15="http://schemas.microsoft.com/office/powerpoint/2012/main" userId="Microsoft Office User" providerId="None"/>
      </p:ext>
    </p:extLst>
  </p:cmAuthor>
  <p:cmAuthor id="4" name="Leloba Pahl" initials="LP" lastIdx="2" clrIdx="3">
    <p:extLst>
      <p:ext uri="{19B8F6BF-5375-455C-9EA6-DF929625EA0E}">
        <p15:presenceInfo xmlns:p15="http://schemas.microsoft.com/office/powerpoint/2012/main" userId="S::pahl@unhcr.org::91bc8ad5-f63a-48ce-972c-b38d2052a602" providerId="AD"/>
      </p:ext>
    </p:extLst>
  </p:cmAuthor>
  <p:cmAuthor id="5" name="Sara Tognetti" initials="ST" lastIdx="141" clrIdx="4">
    <p:extLst>
      <p:ext uri="{19B8F6BF-5375-455C-9EA6-DF929625EA0E}">
        <p15:presenceInfo xmlns:p15="http://schemas.microsoft.com/office/powerpoint/2012/main" userId="S::tognetti@unhcr.org::e53948f5-51bf-41f4-9b74-e09b6e68e107" providerId="AD"/>
      </p:ext>
    </p:extLst>
  </p:cmAuthor>
  <p:cmAuthor id="6" name="Dalia Rogemond" initials="DR" lastIdx="1" clrIdx="5">
    <p:extLst>
      <p:ext uri="{19B8F6BF-5375-455C-9EA6-DF929625EA0E}">
        <p15:presenceInfo xmlns:p15="http://schemas.microsoft.com/office/powerpoint/2012/main" userId="S::ROGEMOND@unhcr.org::e9e59131-aec7-4e95-aa46-2f6cf90d32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A00FF"/>
    <a:srgbClr val="90268F"/>
    <a:srgbClr val="CFE1FC"/>
    <a:srgbClr val="CEDEFF"/>
    <a:srgbClr val="C3D4E9"/>
    <a:srgbClr val="B1CAEA"/>
    <a:srgbClr val="CCE3F1"/>
    <a:srgbClr val="1E5CB8"/>
    <a:srgbClr val="FBD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97158-A07F-7A44-888C-63768EEA303E}" v="1087" dt="2023-06-30T12:48:23.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7"/>
    <p:restoredTop sz="63303" autoAdjust="0"/>
  </p:normalViewPr>
  <p:slideViewPr>
    <p:cSldViewPr snapToGrid="0">
      <p:cViewPr varScale="1">
        <p:scale>
          <a:sx n="69" d="100"/>
          <a:sy n="69" d="100"/>
        </p:scale>
        <p:origin x="2192" y="184"/>
      </p:cViewPr>
      <p:guideLst>
        <p:guide orient="horz" pos="3839"/>
        <p:guide orient="horz" pos="300"/>
        <p:guide orient="horz" pos="4156"/>
        <p:guide orient="horz" pos="981"/>
        <p:guide pos="695"/>
        <p:guide pos="6984"/>
        <p:guide pos="34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6/11/relationships/changesInfo" Target="changesInfos/changesInfo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De Jong" userId="S::dejongr@unhcr.org::fdfc7f57-0685-4a90-bc6e-c93956729b89" providerId="AD" clId="Web-{3226EBE2-7A7E-4807-8279-30A307C5F40A}"/>
    <pc:docChg chg="">
      <pc:chgData name="Rose De Jong" userId="S::dejongr@unhcr.org::fdfc7f57-0685-4a90-bc6e-c93956729b89" providerId="AD" clId="Web-{3226EBE2-7A7E-4807-8279-30A307C5F40A}" dt="2023-04-14T08:58:46.683" v="2"/>
      <pc:docMkLst>
        <pc:docMk/>
      </pc:docMkLst>
      <pc:sldChg chg="modCm">
        <pc:chgData name="Rose De Jong" userId="S::dejongr@unhcr.org::fdfc7f57-0685-4a90-bc6e-c93956729b89" providerId="AD" clId="Web-{3226EBE2-7A7E-4807-8279-30A307C5F40A}" dt="2023-04-14T08:58:46.683" v="2"/>
        <pc:sldMkLst>
          <pc:docMk/>
          <pc:sldMk cId="1188652531" sldId="4315"/>
        </pc:sldMkLst>
      </pc:sldChg>
      <pc:sldChg chg="modCm">
        <pc:chgData name="Rose De Jong" userId="S::dejongr@unhcr.org::fdfc7f57-0685-4a90-bc6e-c93956729b89" providerId="AD" clId="Web-{3226EBE2-7A7E-4807-8279-30A307C5F40A}" dt="2023-04-14T08:58:27.917" v="1"/>
        <pc:sldMkLst>
          <pc:docMk/>
          <pc:sldMk cId="2817342594" sldId="4330"/>
        </pc:sldMkLst>
      </pc:sldChg>
      <pc:sldChg chg="modCm">
        <pc:chgData name="Rose De Jong" userId="S::dejongr@unhcr.org::fdfc7f57-0685-4a90-bc6e-c93956729b89" providerId="AD" clId="Web-{3226EBE2-7A7E-4807-8279-30A307C5F40A}" dt="2023-04-14T08:57:56.275" v="0"/>
        <pc:sldMkLst>
          <pc:docMk/>
          <pc:sldMk cId="356603938" sldId="4333"/>
        </pc:sldMkLst>
      </pc:sldChg>
    </pc:docChg>
  </pc:docChgLst>
  <pc:docChgLst>
    <pc:chgData name="Colleen Kim Roberts" userId="S::robertco@unhcr.org::5dbc39e4-cfec-46da-a0ae-c51b8a2ee782" providerId="AD" clId="Web-{BB0D5E52-C242-90D8-1B24-C34EBCFDDB29}"/>
    <pc:docChg chg="modSld">
      <pc:chgData name="Colleen Kim Roberts" userId="S::robertco@unhcr.org::5dbc39e4-cfec-46da-a0ae-c51b8a2ee782" providerId="AD" clId="Web-{BB0D5E52-C242-90D8-1B24-C34EBCFDDB29}" dt="2023-05-03T10:38:27.798" v="1665"/>
      <pc:docMkLst>
        <pc:docMk/>
      </pc:docMkLst>
      <pc:sldChg chg="addCm modNotes">
        <pc:chgData name="Colleen Kim Roberts" userId="S::robertco@unhcr.org::5dbc39e4-cfec-46da-a0ae-c51b8a2ee782" providerId="AD" clId="Web-{BB0D5E52-C242-90D8-1B24-C34EBCFDDB29}" dt="2023-05-03T09:41:41.689" v="420"/>
        <pc:sldMkLst>
          <pc:docMk/>
          <pc:sldMk cId="1036843658" sldId="4309"/>
        </pc:sldMkLst>
      </pc:sldChg>
      <pc:sldChg chg="addCm">
        <pc:chgData name="Colleen Kim Roberts" userId="S::robertco@unhcr.org::5dbc39e4-cfec-46da-a0ae-c51b8a2ee782" providerId="AD" clId="Web-{BB0D5E52-C242-90D8-1B24-C34EBCFDDB29}" dt="2023-05-03T09:49:56.971" v="421"/>
        <pc:sldMkLst>
          <pc:docMk/>
          <pc:sldMk cId="1990011466" sldId="4310"/>
        </pc:sldMkLst>
      </pc:sldChg>
      <pc:sldChg chg="addCm modNotes">
        <pc:chgData name="Colleen Kim Roberts" userId="S::robertco@unhcr.org::5dbc39e4-cfec-46da-a0ae-c51b8a2ee782" providerId="AD" clId="Web-{BB0D5E52-C242-90D8-1B24-C34EBCFDDB29}" dt="2023-05-03T10:38:27.798" v="1665"/>
        <pc:sldMkLst>
          <pc:docMk/>
          <pc:sldMk cId="3939197662" sldId="4311"/>
        </pc:sldMkLst>
      </pc:sldChg>
      <pc:sldChg chg="addCm modNotes">
        <pc:chgData name="Colleen Kim Roberts" userId="S::robertco@unhcr.org::5dbc39e4-cfec-46da-a0ae-c51b8a2ee782" providerId="AD" clId="Web-{BB0D5E52-C242-90D8-1B24-C34EBCFDDB29}" dt="2023-05-03T10:19:43.403" v="691"/>
        <pc:sldMkLst>
          <pc:docMk/>
          <pc:sldMk cId="2890006852" sldId="4314"/>
        </pc:sldMkLst>
      </pc:sldChg>
      <pc:sldChg chg="addCm modNotes">
        <pc:chgData name="Colleen Kim Roberts" userId="S::robertco@unhcr.org::5dbc39e4-cfec-46da-a0ae-c51b8a2ee782" providerId="AD" clId="Web-{BB0D5E52-C242-90D8-1B24-C34EBCFDDB29}" dt="2023-05-03T10:26:41.010" v="1059"/>
        <pc:sldMkLst>
          <pc:docMk/>
          <pc:sldMk cId="1312215151" sldId="4316"/>
        </pc:sldMkLst>
      </pc:sldChg>
      <pc:sldChg chg="modSp addCm modNotes">
        <pc:chgData name="Colleen Kim Roberts" userId="S::robertco@unhcr.org::5dbc39e4-cfec-46da-a0ae-c51b8a2ee782" providerId="AD" clId="Web-{BB0D5E52-C242-90D8-1B24-C34EBCFDDB29}" dt="2023-05-03T10:32:27.927" v="1445"/>
        <pc:sldMkLst>
          <pc:docMk/>
          <pc:sldMk cId="3179967540" sldId="4318"/>
        </pc:sldMkLst>
        <pc:spChg chg="mod">
          <ac:chgData name="Colleen Kim Roberts" userId="S::robertco@unhcr.org::5dbc39e4-cfec-46da-a0ae-c51b8a2ee782" providerId="AD" clId="Web-{BB0D5E52-C242-90D8-1B24-C34EBCFDDB29}" dt="2023-05-03T10:28:32.826" v="1131" actId="20577"/>
          <ac:spMkLst>
            <pc:docMk/>
            <pc:sldMk cId="3179967540" sldId="4318"/>
            <ac:spMk id="4" creationId="{5F71F021-9239-8345-E9F1-9A64AC0BF783}"/>
          </ac:spMkLst>
        </pc:spChg>
      </pc:sldChg>
      <pc:sldChg chg="modSp addCm modNotes">
        <pc:chgData name="Colleen Kim Roberts" userId="S::robertco@unhcr.org::5dbc39e4-cfec-46da-a0ae-c51b8a2ee782" providerId="AD" clId="Web-{BB0D5E52-C242-90D8-1B24-C34EBCFDDB29}" dt="2023-05-03T09:59:10.676" v="653"/>
        <pc:sldMkLst>
          <pc:docMk/>
          <pc:sldMk cId="3101181743" sldId="4319"/>
        </pc:sldMkLst>
        <pc:spChg chg="mod">
          <ac:chgData name="Colleen Kim Roberts" userId="S::robertco@unhcr.org::5dbc39e4-cfec-46da-a0ae-c51b8a2ee782" providerId="AD" clId="Web-{BB0D5E52-C242-90D8-1B24-C34EBCFDDB29}" dt="2023-05-03T09:54:28.932" v="484" actId="20577"/>
          <ac:spMkLst>
            <pc:docMk/>
            <pc:sldMk cId="3101181743" sldId="4319"/>
            <ac:spMk id="10" creationId="{0FCB0D12-4BC7-B3B8-487E-702C89733193}"/>
          </ac:spMkLst>
        </pc:spChg>
        <pc:spChg chg="mod">
          <ac:chgData name="Colleen Kim Roberts" userId="S::robertco@unhcr.org::5dbc39e4-cfec-46da-a0ae-c51b8a2ee782" providerId="AD" clId="Web-{BB0D5E52-C242-90D8-1B24-C34EBCFDDB29}" dt="2023-05-03T09:54:42.714" v="487" actId="20577"/>
          <ac:spMkLst>
            <pc:docMk/>
            <pc:sldMk cId="3101181743" sldId="4319"/>
            <ac:spMk id="22" creationId="{B9A832B4-44FF-7FA4-55CB-654FD928E5F6}"/>
          </ac:spMkLst>
        </pc:spChg>
        <pc:spChg chg="mod">
          <ac:chgData name="Colleen Kim Roberts" userId="S::robertco@unhcr.org::5dbc39e4-cfec-46da-a0ae-c51b8a2ee782" providerId="AD" clId="Web-{BB0D5E52-C242-90D8-1B24-C34EBCFDDB29}" dt="2023-05-03T09:55:04.637" v="515" actId="20577"/>
          <ac:spMkLst>
            <pc:docMk/>
            <pc:sldMk cId="3101181743" sldId="4319"/>
            <ac:spMk id="24" creationId="{27B3CF90-E02D-4EE0-6B5B-D66EC7AC885C}"/>
          </ac:spMkLst>
        </pc:spChg>
      </pc:sldChg>
    </pc:docChg>
  </pc:docChgLst>
  <pc:docChgLst>
    <pc:chgData name="Maria Paula Castaneda" userId="ede78922-b2dc-4921-baba-a448962c8aba" providerId="ADAL" clId="{01182514-1BE1-444D-991A-4DFA1F1F3611}"/>
    <pc:docChg chg="">
      <pc:chgData name="Maria Paula Castaneda" userId="ede78922-b2dc-4921-baba-a448962c8aba" providerId="ADAL" clId="{01182514-1BE1-444D-991A-4DFA1F1F3611}" dt="2023-06-30T07:49:56.513" v="4"/>
      <pc:docMkLst>
        <pc:docMk/>
      </pc:docMkLst>
      <pc:sldChg chg="modCm">
        <pc:chgData name="Maria Paula Castaneda" userId="ede78922-b2dc-4921-baba-a448962c8aba" providerId="ADAL" clId="{01182514-1BE1-444D-991A-4DFA1F1F3611}" dt="2023-06-30T07:40:20.723" v="0"/>
        <pc:sldMkLst>
          <pc:docMk/>
          <pc:sldMk cId="0" sldId="256"/>
        </pc:sldMkLst>
      </pc:sldChg>
      <pc:sldChg chg="modCm">
        <pc:chgData name="Maria Paula Castaneda" userId="ede78922-b2dc-4921-baba-a448962c8aba" providerId="ADAL" clId="{01182514-1BE1-444D-991A-4DFA1F1F3611}" dt="2023-06-30T07:41:18.458" v="1"/>
        <pc:sldMkLst>
          <pc:docMk/>
          <pc:sldMk cId="0" sldId="291"/>
        </pc:sldMkLst>
      </pc:sldChg>
      <pc:sldChg chg="modCm">
        <pc:chgData name="Maria Paula Castaneda" userId="ede78922-b2dc-4921-baba-a448962c8aba" providerId="ADAL" clId="{01182514-1BE1-444D-991A-4DFA1F1F3611}" dt="2023-06-30T07:47:47.646" v="2"/>
        <pc:sldMkLst>
          <pc:docMk/>
          <pc:sldMk cId="1066366495" sldId="4285"/>
        </pc:sldMkLst>
      </pc:sldChg>
      <pc:sldChg chg="modCm">
        <pc:chgData name="Maria Paula Castaneda" userId="ede78922-b2dc-4921-baba-a448962c8aba" providerId="ADAL" clId="{01182514-1BE1-444D-991A-4DFA1F1F3611}" dt="2023-06-30T07:49:25.277" v="3"/>
        <pc:sldMkLst>
          <pc:docMk/>
          <pc:sldMk cId="4060035733" sldId="4307"/>
        </pc:sldMkLst>
      </pc:sldChg>
      <pc:sldChg chg="modCm">
        <pc:chgData name="Maria Paula Castaneda" userId="ede78922-b2dc-4921-baba-a448962c8aba" providerId="ADAL" clId="{01182514-1BE1-444D-991A-4DFA1F1F3611}" dt="2023-06-30T07:49:56.513" v="4"/>
        <pc:sldMkLst>
          <pc:docMk/>
          <pc:sldMk cId="3939197662" sldId="4311"/>
        </pc:sldMkLst>
      </pc:sldChg>
    </pc:docChg>
  </pc:docChgLst>
  <pc:docChgLst>
    <pc:chgData name="Colleen Kim Roberts" userId="S::robertco@unhcr.org::5dbc39e4-cfec-46da-a0ae-c51b8a2ee782" providerId="AD" clId="Web-{6CB24EC0-B054-C809-1609-B3140619B4EA}"/>
    <pc:docChg chg="">
      <pc:chgData name="Colleen Kim Roberts" userId="S::robertco@unhcr.org::5dbc39e4-cfec-46da-a0ae-c51b8a2ee782" providerId="AD" clId="Web-{6CB24EC0-B054-C809-1609-B3140619B4EA}" dt="2023-05-22T13:06:45.335" v="0"/>
      <pc:docMkLst>
        <pc:docMk/>
      </pc:docMkLst>
      <pc:sldChg chg="modCm">
        <pc:chgData name="Colleen Kim Roberts" userId="S::robertco@unhcr.org::5dbc39e4-cfec-46da-a0ae-c51b8a2ee782" providerId="AD" clId="Web-{6CB24EC0-B054-C809-1609-B3140619B4EA}" dt="2023-05-22T13:06:45.335" v="0"/>
        <pc:sldMkLst>
          <pc:docMk/>
          <pc:sldMk cId="109852346" sldId="4260"/>
        </pc:sldMkLst>
      </pc:sldChg>
    </pc:docChg>
  </pc:docChgLst>
  <pc:docChgLst>
    <pc:chgData name="Colleen Kim Roberts" userId="S::robertco@unhcr.org::5dbc39e4-cfec-46da-a0ae-c51b8a2ee782" providerId="AD" clId="Web-{2B7C80C1-AA3C-F418-4483-FD56A74F92C3}"/>
    <pc:docChg chg="modSld">
      <pc:chgData name="Colleen Kim Roberts" userId="S::robertco@unhcr.org::5dbc39e4-cfec-46da-a0ae-c51b8a2ee782" providerId="AD" clId="Web-{2B7C80C1-AA3C-F418-4483-FD56A74F92C3}" dt="2023-05-10T16:54:30.473" v="3"/>
      <pc:docMkLst>
        <pc:docMk/>
      </pc:docMkLst>
      <pc:sldChg chg="modSp">
        <pc:chgData name="Colleen Kim Roberts" userId="S::robertco@unhcr.org::5dbc39e4-cfec-46da-a0ae-c51b8a2ee782" providerId="AD" clId="Web-{2B7C80C1-AA3C-F418-4483-FD56A74F92C3}" dt="2023-05-10T16:52:42.455" v="2" actId="20577"/>
        <pc:sldMkLst>
          <pc:docMk/>
          <pc:sldMk cId="3101181743" sldId="4319"/>
        </pc:sldMkLst>
        <pc:spChg chg="mod">
          <ac:chgData name="Colleen Kim Roberts" userId="S::robertco@unhcr.org::5dbc39e4-cfec-46da-a0ae-c51b8a2ee782" providerId="AD" clId="Web-{2B7C80C1-AA3C-F418-4483-FD56A74F92C3}" dt="2023-05-10T16:52:42.455" v="2" actId="20577"/>
          <ac:spMkLst>
            <pc:docMk/>
            <pc:sldMk cId="3101181743" sldId="4319"/>
            <ac:spMk id="22" creationId="{B9A832B4-44FF-7FA4-55CB-654FD928E5F6}"/>
          </ac:spMkLst>
        </pc:spChg>
      </pc:sldChg>
      <pc:sldChg chg="modCm">
        <pc:chgData name="Colleen Kim Roberts" userId="S::robertco@unhcr.org::5dbc39e4-cfec-46da-a0ae-c51b8a2ee782" providerId="AD" clId="Web-{2B7C80C1-AA3C-F418-4483-FD56A74F92C3}" dt="2023-05-10T16:54:30.473" v="3"/>
        <pc:sldMkLst>
          <pc:docMk/>
          <pc:sldMk cId="582017194" sldId="4320"/>
        </pc:sldMkLst>
      </pc:sldChg>
    </pc:docChg>
  </pc:docChgLst>
  <pc:docChgLst>
    <pc:chgData name="Maria Paula Castaneda" userId="S::castanma@unhcr.org::ede78922-b2dc-4921-baba-a448962c8aba" providerId="AD" clId="Web-{0B593EA9-29AC-1454-B362-E02CD289FA70}"/>
    <pc:docChg chg="">
      <pc:chgData name="Maria Paula Castaneda" userId="S::castanma@unhcr.org::ede78922-b2dc-4921-baba-a448962c8aba" providerId="AD" clId="Web-{0B593EA9-29AC-1454-B362-E02CD289FA70}" dt="2023-06-30T12:43:44.690" v="0"/>
      <pc:docMkLst>
        <pc:docMk/>
      </pc:docMkLst>
      <pc:sldChg chg="modCm">
        <pc:chgData name="Maria Paula Castaneda" userId="S::castanma@unhcr.org::ede78922-b2dc-4921-baba-a448962c8aba" providerId="AD" clId="Web-{0B593EA9-29AC-1454-B362-E02CD289FA70}" dt="2023-06-30T12:43:44.690" v="0"/>
        <pc:sldMkLst>
          <pc:docMk/>
          <pc:sldMk cId="356603938" sldId="4333"/>
        </pc:sldMkLst>
      </pc:sldChg>
    </pc:docChg>
  </pc:docChgLst>
  <pc:docChgLst>
    <pc:chgData name="Colleen Kim Roberts" userId="S::robertco@unhcr.org::5dbc39e4-cfec-46da-a0ae-c51b8a2ee782" providerId="AD" clId="Web-{8A02E94D-674A-27C4-A08C-87D6AAE8E821}"/>
    <pc:docChg chg="">
      <pc:chgData name="Colleen Kim Roberts" userId="S::robertco@unhcr.org::5dbc39e4-cfec-46da-a0ae-c51b8a2ee782" providerId="AD" clId="Web-{8A02E94D-674A-27C4-A08C-87D6AAE8E821}" dt="2023-05-22T13:24:17.512" v="1"/>
      <pc:docMkLst>
        <pc:docMk/>
      </pc:docMkLst>
      <pc:sldChg chg="modCm">
        <pc:chgData name="Colleen Kim Roberts" userId="S::robertco@unhcr.org::5dbc39e4-cfec-46da-a0ae-c51b8a2ee782" providerId="AD" clId="Web-{8A02E94D-674A-27C4-A08C-87D6AAE8E821}" dt="2023-05-22T13:23:20.057" v="0"/>
        <pc:sldMkLst>
          <pc:docMk/>
          <pc:sldMk cId="3651141571" sldId="4264"/>
        </pc:sldMkLst>
      </pc:sldChg>
      <pc:sldChg chg="modCm">
        <pc:chgData name="Colleen Kim Roberts" userId="S::robertco@unhcr.org::5dbc39e4-cfec-46da-a0ae-c51b8a2ee782" providerId="AD" clId="Web-{8A02E94D-674A-27C4-A08C-87D6AAE8E821}" dt="2023-05-22T13:24:17.512" v="1"/>
        <pc:sldMkLst>
          <pc:docMk/>
          <pc:sldMk cId="3815770421" sldId="4343"/>
        </pc:sldMkLst>
      </pc:sldChg>
    </pc:docChg>
  </pc:docChgLst>
  <pc:docChgLst>
    <pc:chgData clId="Web-{1EAF3E6B-92E0-4DD2-8FE2-16F09C9EF369}"/>
    <pc:docChg chg="">
      <pc:chgData name="" userId="" providerId="" clId="Web-{1EAF3E6B-92E0-4DD2-8FE2-16F09C9EF369}" dt="2023-05-12T12:05:05.684" v="0"/>
      <pc:docMkLst>
        <pc:docMk/>
      </pc:docMkLst>
      <pc:sldChg chg="modCm">
        <pc:chgData name="" userId="" providerId="" clId="Web-{1EAF3E6B-92E0-4DD2-8FE2-16F09C9EF369}" dt="2023-05-12T12:05:05.684" v="0"/>
        <pc:sldMkLst>
          <pc:docMk/>
          <pc:sldMk cId="582017194" sldId="4320"/>
        </pc:sldMkLst>
      </pc:sldChg>
    </pc:docChg>
  </pc:docChgLst>
  <pc:docChgLst>
    <pc:chgData name="Colleen Kim Roberts" userId="S::robertco@unhcr.org::5dbc39e4-cfec-46da-a0ae-c51b8a2ee782" providerId="AD" clId="Web-{3664E3D9-E2DD-A606-D138-B0F5A5DBB45D}"/>
    <pc:docChg chg="">
      <pc:chgData name="Colleen Kim Roberts" userId="S::robertco@unhcr.org::5dbc39e4-cfec-46da-a0ae-c51b8a2ee782" providerId="AD" clId="Web-{3664E3D9-E2DD-A606-D138-B0F5A5DBB45D}" dt="2023-05-10T16:05:15.791" v="0"/>
      <pc:docMkLst>
        <pc:docMk/>
      </pc:docMkLst>
      <pc:sldChg chg="modCm">
        <pc:chgData name="Colleen Kim Roberts" userId="S::robertco@unhcr.org::5dbc39e4-cfec-46da-a0ae-c51b8a2ee782" providerId="AD" clId="Web-{3664E3D9-E2DD-A606-D138-B0F5A5DBB45D}" dt="2023-05-10T16:05:15.791" v="0"/>
        <pc:sldMkLst>
          <pc:docMk/>
          <pc:sldMk cId="2804051730" sldId="4271"/>
        </pc:sldMkLst>
      </pc:sldChg>
    </pc:docChg>
  </pc:docChgLst>
  <pc:docChgLst>
    <pc:chgData name="Colleen Kim Roberts" userId="S::robertco@unhcr.org::5dbc39e4-cfec-46da-a0ae-c51b8a2ee782" providerId="AD" clId="Web-{743F3ED5-657A-7B52-59E4-412B79A53AA7}"/>
    <pc:docChg chg="mod modSld">
      <pc:chgData name="Colleen Kim Roberts" userId="S::robertco@unhcr.org::5dbc39e4-cfec-46da-a0ae-c51b8a2ee782" providerId="AD" clId="Web-{743F3ED5-657A-7B52-59E4-412B79A53AA7}" dt="2023-04-18T15:03:51.891" v="85" actId="20577"/>
      <pc:docMkLst>
        <pc:docMk/>
      </pc:docMkLst>
      <pc:sldChg chg="modCm">
        <pc:chgData name="Colleen Kim Roberts" userId="S::robertco@unhcr.org::5dbc39e4-cfec-46da-a0ae-c51b8a2ee782" providerId="AD" clId="Web-{743F3ED5-657A-7B52-59E4-412B79A53AA7}" dt="2023-04-18T14:50:35.683" v="1"/>
        <pc:sldMkLst>
          <pc:docMk/>
          <pc:sldMk cId="1188652531" sldId="4315"/>
        </pc:sldMkLst>
      </pc:sldChg>
      <pc:sldChg chg="modSp modCm">
        <pc:chgData name="Colleen Kim Roberts" userId="S::robertco@unhcr.org::5dbc39e4-cfec-46da-a0ae-c51b8a2ee782" providerId="AD" clId="Web-{743F3ED5-657A-7B52-59E4-412B79A53AA7}" dt="2023-04-18T15:03:51.891" v="85" actId="20577"/>
        <pc:sldMkLst>
          <pc:docMk/>
          <pc:sldMk cId="2817342594" sldId="4330"/>
        </pc:sldMkLst>
        <pc:spChg chg="mod">
          <ac:chgData name="Colleen Kim Roberts" userId="S::robertco@unhcr.org::5dbc39e4-cfec-46da-a0ae-c51b8a2ee782" providerId="AD" clId="Web-{743F3ED5-657A-7B52-59E4-412B79A53AA7}" dt="2023-04-18T15:03:51.891" v="85" actId="20577"/>
          <ac:spMkLst>
            <pc:docMk/>
            <pc:sldMk cId="2817342594" sldId="4330"/>
            <ac:spMk id="4" creationId="{5F71F021-9239-8345-E9F1-9A64AC0BF783}"/>
          </ac:spMkLst>
        </pc:spChg>
      </pc:sldChg>
    </pc:docChg>
  </pc:docChgLst>
  <pc:docChgLst>
    <pc:chgData name="Colleen Kim Roberts" userId="S::robertco@unhcr.org::5dbc39e4-cfec-46da-a0ae-c51b8a2ee782" providerId="AD" clId="Web-{5BFB97DD-2CDE-9702-A798-CFA0E61DC000}"/>
    <pc:docChg chg="">
      <pc:chgData name="Colleen Kim Roberts" userId="S::robertco@unhcr.org::5dbc39e4-cfec-46da-a0ae-c51b8a2ee782" providerId="AD" clId="Web-{5BFB97DD-2CDE-9702-A798-CFA0E61DC000}" dt="2023-05-08T14:40:04.507" v="0"/>
      <pc:docMkLst>
        <pc:docMk/>
      </pc:docMkLst>
      <pc:sldChg chg="modCm">
        <pc:chgData name="Colleen Kim Roberts" userId="S::robertco@unhcr.org::5dbc39e4-cfec-46da-a0ae-c51b8a2ee782" providerId="AD" clId="Web-{5BFB97DD-2CDE-9702-A798-CFA0E61DC000}" dt="2023-05-08T14:40:04.507" v="0"/>
        <pc:sldMkLst>
          <pc:docMk/>
          <pc:sldMk cId="3934293454" sldId="4341"/>
        </pc:sldMkLst>
      </pc:sldChg>
    </pc:docChg>
  </pc:docChgLst>
  <pc:docChgLst>
    <pc:chgData clId="Web-{A3F1A01A-13FF-4D91-B46B-CB9FEC0B3D10}"/>
    <pc:docChg chg="">
      <pc:chgData name="" userId="" providerId="" clId="Web-{A3F1A01A-13FF-4D91-B46B-CB9FEC0B3D10}" dt="2023-05-15T12:49:41.540" v="0"/>
      <pc:docMkLst>
        <pc:docMk/>
      </pc:docMkLst>
      <pc:sldChg chg="modCm">
        <pc:chgData name="" userId="" providerId="" clId="Web-{A3F1A01A-13FF-4D91-B46B-CB9FEC0B3D10}" dt="2023-05-15T12:49:41.540" v="0"/>
        <pc:sldMkLst>
          <pc:docMk/>
          <pc:sldMk cId="1590353478" sldId="4280"/>
        </pc:sldMkLst>
      </pc:sldChg>
    </pc:docChg>
  </pc:docChgLst>
  <pc:docChgLst>
    <pc:chgData name="Colleen Kim Roberts" userId="S::robertco@unhcr.org::5dbc39e4-cfec-46da-a0ae-c51b8a2ee782" providerId="AD" clId="Web-{A3B0C418-87E7-54A4-B034-A9FD31521E69}"/>
    <pc:docChg chg="modSld">
      <pc:chgData name="Colleen Kim Roberts" userId="S::robertco@unhcr.org::5dbc39e4-cfec-46da-a0ae-c51b8a2ee782" providerId="AD" clId="Web-{A3B0C418-87E7-54A4-B034-A9FD31521E69}" dt="2023-05-08T14:32:55.017" v="323"/>
      <pc:docMkLst>
        <pc:docMk/>
      </pc:docMkLst>
      <pc:sldChg chg="modSp modNotes">
        <pc:chgData name="Colleen Kim Roberts" userId="S::robertco@unhcr.org::5dbc39e4-cfec-46da-a0ae-c51b8a2ee782" providerId="AD" clId="Web-{A3B0C418-87E7-54A4-B034-A9FD31521E69}" dt="2023-05-08T14:32:55.017" v="323"/>
        <pc:sldMkLst>
          <pc:docMk/>
          <pc:sldMk cId="3934293454" sldId="4341"/>
        </pc:sldMkLst>
        <pc:spChg chg="mod">
          <ac:chgData name="Colleen Kim Roberts" userId="S::robertco@unhcr.org::5dbc39e4-cfec-46da-a0ae-c51b8a2ee782" providerId="AD" clId="Web-{A3B0C418-87E7-54A4-B034-A9FD31521E69}" dt="2023-05-08T14:25:48.563" v="110" actId="20577"/>
          <ac:spMkLst>
            <pc:docMk/>
            <pc:sldMk cId="3934293454" sldId="4341"/>
            <ac:spMk id="3" creationId="{4532855C-4209-628B-50F4-ACA17431FB34}"/>
          </ac:spMkLst>
        </pc:spChg>
      </pc:sldChg>
    </pc:docChg>
  </pc:docChgLst>
  <pc:docChgLst>
    <pc:chgData clId="Web-{32C86914-3916-46DB-9BCC-F5132C736047}"/>
    <pc:docChg chg="">
      <pc:chgData name="" userId="" providerId="" clId="Web-{32C86914-3916-46DB-9BCC-F5132C736047}" dt="2023-05-12T12:05:30.904" v="0"/>
      <pc:docMkLst>
        <pc:docMk/>
      </pc:docMkLst>
      <pc:sldChg chg="modCm">
        <pc:chgData name="" userId="" providerId="" clId="Web-{32C86914-3916-46DB-9BCC-F5132C736047}" dt="2023-05-12T12:05:30.904" v="0"/>
        <pc:sldMkLst>
          <pc:docMk/>
          <pc:sldMk cId="582017194" sldId="4320"/>
        </pc:sldMkLst>
      </pc:sldChg>
    </pc:docChg>
  </pc:docChgLst>
  <pc:docChgLst>
    <pc:chgData name="Rose De Jong" userId="fdfc7f57-0685-4a90-bc6e-c93956729b89" providerId="ADAL" clId="{B588AD2A-DADD-3341-9D5F-17EF1110B9AD}"/>
    <pc:docChg chg="undo custSel addSld delSld modSld sldOrd modMainMaster">
      <pc:chgData name="Rose De Jong" userId="fdfc7f57-0685-4a90-bc6e-c93956729b89" providerId="ADAL" clId="{B588AD2A-DADD-3341-9D5F-17EF1110B9AD}" dt="2023-05-23T11:03:36.052" v="8756" actId="20577"/>
      <pc:docMkLst>
        <pc:docMk/>
      </pc:docMkLst>
      <pc:sldChg chg="modSp mod addAnim delAnim addCm delCm modNotesTx">
        <pc:chgData name="Rose De Jong" userId="fdfc7f57-0685-4a90-bc6e-c93956729b89" providerId="ADAL" clId="{B588AD2A-DADD-3341-9D5F-17EF1110B9AD}" dt="2023-05-23T10:58:18.220" v="8747" actId="20577"/>
        <pc:sldMkLst>
          <pc:docMk/>
          <pc:sldMk cId="1481102763" sldId="4254"/>
        </pc:sldMkLst>
        <pc:graphicFrameChg chg="modGraphic">
          <ac:chgData name="Rose De Jong" userId="fdfc7f57-0685-4a90-bc6e-c93956729b89" providerId="ADAL" clId="{B588AD2A-DADD-3341-9D5F-17EF1110B9AD}" dt="2023-05-23T10:58:18.220" v="8747" actId="20577"/>
          <ac:graphicFrameMkLst>
            <pc:docMk/>
            <pc:sldMk cId="1481102763" sldId="4254"/>
            <ac:graphicFrameMk id="4" creationId="{348A70AA-3279-0645-EF3F-152578F19367}"/>
          </ac:graphicFrameMkLst>
        </pc:graphicFrameChg>
      </pc:sldChg>
      <pc:sldChg chg="modSp mod addCm delCm modCm">
        <pc:chgData name="Rose De Jong" userId="fdfc7f57-0685-4a90-bc6e-c93956729b89" providerId="ADAL" clId="{B588AD2A-DADD-3341-9D5F-17EF1110B9AD}" dt="2023-05-23T11:03:36.052" v="8756" actId="20577"/>
        <pc:sldMkLst>
          <pc:docMk/>
          <pc:sldMk cId="109852346" sldId="4260"/>
        </pc:sldMkLst>
        <pc:spChg chg="mod">
          <ac:chgData name="Rose De Jong" userId="fdfc7f57-0685-4a90-bc6e-c93956729b89" providerId="ADAL" clId="{B588AD2A-DADD-3341-9D5F-17EF1110B9AD}" dt="2023-05-17T09:35:36.214" v="4746" actId="1076"/>
          <ac:spMkLst>
            <pc:docMk/>
            <pc:sldMk cId="109852346" sldId="4260"/>
            <ac:spMk id="4" creationId="{F08DB715-D163-9F18-4418-63CDFD3BD5D7}"/>
          </ac:spMkLst>
        </pc:spChg>
        <pc:spChg chg="mod">
          <ac:chgData name="Rose De Jong" userId="fdfc7f57-0685-4a90-bc6e-c93956729b89" providerId="ADAL" clId="{B588AD2A-DADD-3341-9D5F-17EF1110B9AD}" dt="2023-05-23T11:03:36.052" v="8756" actId="20577"/>
          <ac:spMkLst>
            <pc:docMk/>
            <pc:sldMk cId="109852346" sldId="4260"/>
            <ac:spMk id="5" creationId="{F4322FB3-70CE-CB04-75B2-48191D5BD041}"/>
          </ac:spMkLst>
        </pc:spChg>
      </pc:sldChg>
      <pc:sldChg chg="modSp">
        <pc:chgData name="Rose De Jong" userId="fdfc7f57-0685-4a90-bc6e-c93956729b89" providerId="ADAL" clId="{B588AD2A-DADD-3341-9D5F-17EF1110B9AD}" dt="2023-04-18T15:43:08.341" v="31" actId="20577"/>
        <pc:sldMkLst>
          <pc:docMk/>
          <pc:sldMk cId="4117036144" sldId="4262"/>
        </pc:sldMkLst>
        <pc:spChg chg="mod">
          <ac:chgData name="Rose De Jong" userId="fdfc7f57-0685-4a90-bc6e-c93956729b89" providerId="ADAL" clId="{B588AD2A-DADD-3341-9D5F-17EF1110B9AD}" dt="2023-04-18T15:43:08.341" v="31" actId="20577"/>
          <ac:spMkLst>
            <pc:docMk/>
            <pc:sldMk cId="4117036144" sldId="4262"/>
            <ac:spMk id="8195" creationId="{12C0F853-E629-4577-86F6-A13F06A72E48}"/>
          </ac:spMkLst>
        </pc:spChg>
      </pc:sldChg>
      <pc:sldChg chg="addCm delCm">
        <pc:chgData name="Rose De Jong" userId="fdfc7f57-0685-4a90-bc6e-c93956729b89" providerId="ADAL" clId="{B588AD2A-DADD-3341-9D5F-17EF1110B9AD}" dt="2023-05-22T12:49:18.107" v="7841"/>
        <pc:sldMkLst>
          <pc:docMk/>
          <pc:sldMk cId="1050267134" sldId="4263"/>
        </pc:sldMkLst>
      </pc:sldChg>
      <pc:sldChg chg="modSp mod modAnim addCm delCm modCm modNotesTx">
        <pc:chgData name="Rose De Jong" userId="fdfc7f57-0685-4a90-bc6e-c93956729b89" providerId="ADAL" clId="{B588AD2A-DADD-3341-9D5F-17EF1110B9AD}" dt="2023-05-22T13:31:39.689" v="7903"/>
        <pc:sldMkLst>
          <pc:docMk/>
          <pc:sldMk cId="3651141571" sldId="4264"/>
        </pc:sldMkLst>
        <pc:spChg chg="mod">
          <ac:chgData name="Rose De Jong" userId="fdfc7f57-0685-4a90-bc6e-c93956729b89" providerId="ADAL" clId="{B588AD2A-DADD-3341-9D5F-17EF1110B9AD}" dt="2023-05-15T12:18:55.895" v="4362" actId="21"/>
          <ac:spMkLst>
            <pc:docMk/>
            <pc:sldMk cId="3651141571" sldId="4264"/>
            <ac:spMk id="5" creationId="{076F0C18-69E0-2CEE-D8A8-C8E2F04A6D6C}"/>
          </ac:spMkLst>
        </pc:spChg>
      </pc:sldChg>
      <pc:sldChg chg="addCm delCm modNotesTx">
        <pc:chgData name="Rose De Jong" userId="fdfc7f57-0685-4a90-bc6e-c93956729b89" providerId="ADAL" clId="{B588AD2A-DADD-3341-9D5F-17EF1110B9AD}" dt="2023-05-22T14:14:41.741" v="8417"/>
        <pc:sldMkLst>
          <pc:docMk/>
          <pc:sldMk cId="470369211" sldId="4265"/>
        </pc:sldMkLst>
      </pc:sldChg>
      <pc:sldChg chg="addCm delCm modCm modNotesTx">
        <pc:chgData name="Rose De Jong" userId="fdfc7f57-0685-4a90-bc6e-c93956729b89" providerId="ADAL" clId="{B588AD2A-DADD-3341-9D5F-17EF1110B9AD}" dt="2023-05-22T14:14:58.378" v="8419"/>
        <pc:sldMkLst>
          <pc:docMk/>
          <pc:sldMk cId="221032592" sldId="4266"/>
        </pc:sldMkLst>
      </pc:sldChg>
      <pc:sldChg chg="addCm delCm modCm modNotesTx">
        <pc:chgData name="Rose De Jong" userId="fdfc7f57-0685-4a90-bc6e-c93956729b89" providerId="ADAL" clId="{B588AD2A-DADD-3341-9D5F-17EF1110B9AD}" dt="2023-05-22T14:08:44.786" v="8415"/>
        <pc:sldMkLst>
          <pc:docMk/>
          <pc:sldMk cId="1989171025" sldId="4268"/>
        </pc:sldMkLst>
      </pc:sldChg>
      <pc:sldChg chg="add del">
        <pc:chgData name="Rose De Jong" userId="fdfc7f57-0685-4a90-bc6e-c93956729b89" providerId="ADAL" clId="{B588AD2A-DADD-3341-9D5F-17EF1110B9AD}" dt="2023-05-09T11:20:15.049" v="1705"/>
        <pc:sldMkLst>
          <pc:docMk/>
          <pc:sldMk cId="1760946454" sldId="4271"/>
        </pc:sldMkLst>
      </pc:sldChg>
      <pc:sldChg chg="delSp modSp add mod delAnim modAnim addCm delCm modCm modNotesTx">
        <pc:chgData name="Rose De Jong" userId="fdfc7f57-0685-4a90-bc6e-c93956729b89" providerId="ADAL" clId="{B588AD2A-DADD-3341-9D5F-17EF1110B9AD}" dt="2023-05-11T14:04:05.830" v="3478"/>
        <pc:sldMkLst>
          <pc:docMk/>
          <pc:sldMk cId="2804051730" sldId="4271"/>
        </pc:sldMkLst>
        <pc:spChg chg="del">
          <ac:chgData name="Rose De Jong" userId="fdfc7f57-0685-4a90-bc6e-c93956729b89" providerId="ADAL" clId="{B588AD2A-DADD-3341-9D5F-17EF1110B9AD}" dt="2023-05-09T11:25:50.058" v="1718" actId="478"/>
          <ac:spMkLst>
            <pc:docMk/>
            <pc:sldMk cId="2804051730" sldId="4271"/>
            <ac:spMk id="4" creationId="{9BF58192-61F0-85D2-E0F8-79080FC72597}"/>
          </ac:spMkLst>
        </pc:spChg>
        <pc:spChg chg="mod">
          <ac:chgData name="Rose De Jong" userId="fdfc7f57-0685-4a90-bc6e-c93956729b89" providerId="ADAL" clId="{B588AD2A-DADD-3341-9D5F-17EF1110B9AD}" dt="2023-05-11T14:02:41.947" v="3471" actId="20577"/>
          <ac:spMkLst>
            <pc:docMk/>
            <pc:sldMk cId="2804051730" sldId="4271"/>
            <ac:spMk id="18" creationId="{9B613B31-AEB6-2D22-0FAE-8A484C2954CF}"/>
          </ac:spMkLst>
        </pc:spChg>
        <pc:cxnChg chg="mod">
          <ac:chgData name="Rose De Jong" userId="fdfc7f57-0685-4a90-bc6e-c93956729b89" providerId="ADAL" clId="{B588AD2A-DADD-3341-9D5F-17EF1110B9AD}" dt="2023-05-09T11:31:05.838" v="1992" actId="1076"/>
          <ac:cxnSpMkLst>
            <pc:docMk/>
            <pc:sldMk cId="2804051730" sldId="4271"/>
            <ac:cxnSpMk id="5" creationId="{A1AE7BA8-5930-247F-1A87-208C9C036975}"/>
          </ac:cxnSpMkLst>
        </pc:cxnChg>
      </pc:sldChg>
      <pc:sldChg chg="add del">
        <pc:chgData name="Rose De Jong" userId="fdfc7f57-0685-4a90-bc6e-c93956729b89" providerId="ADAL" clId="{B588AD2A-DADD-3341-9D5F-17EF1110B9AD}" dt="2023-05-09T11:20:07.497" v="1703"/>
        <pc:sldMkLst>
          <pc:docMk/>
          <pc:sldMk cId="3626944399" sldId="4271"/>
        </pc:sldMkLst>
      </pc:sldChg>
      <pc:sldChg chg="addSp delSp modSp del mod delAnim modNotesTx">
        <pc:chgData name="Rose De Jong" userId="fdfc7f57-0685-4a90-bc6e-c93956729b89" providerId="ADAL" clId="{B588AD2A-DADD-3341-9D5F-17EF1110B9AD}" dt="2023-05-09T11:19:59.487" v="1701" actId="2696"/>
        <pc:sldMkLst>
          <pc:docMk/>
          <pc:sldMk cId="3997429988" sldId="4271"/>
        </pc:sldMkLst>
        <pc:spChg chg="del mod">
          <ac:chgData name="Rose De Jong" userId="fdfc7f57-0685-4a90-bc6e-c93956729b89" providerId="ADAL" clId="{B588AD2A-DADD-3341-9D5F-17EF1110B9AD}" dt="2023-05-09T11:05:46.554" v="1546" actId="478"/>
          <ac:spMkLst>
            <pc:docMk/>
            <pc:sldMk cId="3997429988" sldId="4271"/>
            <ac:spMk id="2" creationId="{EB40DEC7-C948-4F71-804D-D103B54E555D}"/>
          </ac:spMkLst>
        </pc:spChg>
        <pc:spChg chg="del">
          <ac:chgData name="Rose De Jong" userId="fdfc7f57-0685-4a90-bc6e-c93956729b89" providerId="ADAL" clId="{B588AD2A-DADD-3341-9D5F-17EF1110B9AD}" dt="2023-05-09T11:12:07.125" v="1569" actId="478"/>
          <ac:spMkLst>
            <pc:docMk/>
            <pc:sldMk cId="3997429988" sldId="4271"/>
            <ac:spMk id="3" creationId="{FE640652-A3B7-0BCC-F628-DF0B67B964C1}"/>
          </ac:spMkLst>
        </pc:spChg>
        <pc:spChg chg="add del mod">
          <ac:chgData name="Rose De Jong" userId="fdfc7f57-0685-4a90-bc6e-c93956729b89" providerId="ADAL" clId="{B588AD2A-DADD-3341-9D5F-17EF1110B9AD}" dt="2023-05-09T11:06:48.098" v="1559" actId="478"/>
          <ac:spMkLst>
            <pc:docMk/>
            <pc:sldMk cId="3997429988" sldId="4271"/>
            <ac:spMk id="6" creationId="{6BD60D4B-41D8-EAE1-AD03-C7362192B97B}"/>
          </ac:spMkLst>
        </pc:spChg>
        <pc:spChg chg="del mod">
          <ac:chgData name="Rose De Jong" userId="fdfc7f57-0685-4a90-bc6e-c93956729b89" providerId="ADAL" clId="{B588AD2A-DADD-3341-9D5F-17EF1110B9AD}" dt="2023-05-09T11:05:44.932" v="1545" actId="478"/>
          <ac:spMkLst>
            <pc:docMk/>
            <pc:sldMk cId="3997429988" sldId="4271"/>
            <ac:spMk id="12" creationId="{AB15A6F8-25EC-C3A5-A7E4-A3EA05C6CED6}"/>
          </ac:spMkLst>
        </pc:spChg>
        <pc:spChg chg="add del mod">
          <ac:chgData name="Rose De Jong" userId="fdfc7f57-0685-4a90-bc6e-c93956729b89" providerId="ADAL" clId="{B588AD2A-DADD-3341-9D5F-17EF1110B9AD}" dt="2023-05-09T11:11:41.926" v="1563" actId="478"/>
          <ac:spMkLst>
            <pc:docMk/>
            <pc:sldMk cId="3997429988" sldId="4271"/>
            <ac:spMk id="14" creationId="{73CE9B67-4FE1-B7FB-BC41-2C099DCB0C53}"/>
          </ac:spMkLst>
        </pc:spChg>
        <pc:spChg chg="del">
          <ac:chgData name="Rose De Jong" userId="fdfc7f57-0685-4a90-bc6e-c93956729b89" providerId="ADAL" clId="{B588AD2A-DADD-3341-9D5F-17EF1110B9AD}" dt="2023-05-09T11:05:39.393" v="1543" actId="478"/>
          <ac:spMkLst>
            <pc:docMk/>
            <pc:sldMk cId="3997429988" sldId="4271"/>
            <ac:spMk id="15" creationId="{A3BA9A4D-01CF-CF75-A88C-CCFD74690F87}"/>
          </ac:spMkLst>
        </pc:spChg>
        <pc:spChg chg="add mod">
          <ac:chgData name="Rose De Jong" userId="fdfc7f57-0685-4a90-bc6e-c93956729b89" providerId="ADAL" clId="{B588AD2A-DADD-3341-9D5F-17EF1110B9AD}" dt="2023-05-09T11:18:46.522" v="1699" actId="255"/>
          <ac:spMkLst>
            <pc:docMk/>
            <pc:sldMk cId="3997429988" sldId="4271"/>
            <ac:spMk id="18" creationId="{9B613B31-AEB6-2D22-0FAE-8A484C2954CF}"/>
          </ac:spMkLst>
        </pc:spChg>
        <pc:grpChg chg="del mod">
          <ac:chgData name="Rose De Jong" userId="fdfc7f57-0685-4a90-bc6e-c93956729b89" providerId="ADAL" clId="{B588AD2A-DADD-3341-9D5F-17EF1110B9AD}" dt="2023-05-09T11:05:41.344" v="1544" actId="478"/>
          <ac:grpSpMkLst>
            <pc:docMk/>
            <pc:sldMk cId="3997429988" sldId="4271"/>
            <ac:grpSpMk id="21" creationId="{997D56D2-75E6-51F9-13A1-0715B7C205B4}"/>
          </ac:grpSpMkLst>
        </pc:grpChg>
        <pc:picChg chg="mod">
          <ac:chgData name="Rose De Jong" userId="fdfc7f57-0685-4a90-bc6e-c93956729b89" providerId="ADAL" clId="{B588AD2A-DADD-3341-9D5F-17EF1110B9AD}" dt="2023-05-09T11:11:54.939" v="1565" actId="167"/>
          <ac:picMkLst>
            <pc:docMk/>
            <pc:sldMk cId="3997429988" sldId="4271"/>
            <ac:picMk id="7" creationId="{9A8C7F58-0CD5-56B0-4D86-27FEA5EB21D2}"/>
          </ac:picMkLst>
        </pc:picChg>
        <pc:cxnChg chg="mod">
          <ac:chgData name="Rose De Jong" userId="fdfc7f57-0685-4a90-bc6e-c93956729b89" providerId="ADAL" clId="{B588AD2A-DADD-3341-9D5F-17EF1110B9AD}" dt="2023-05-09T11:18:56.389" v="1700" actId="1076"/>
          <ac:cxnSpMkLst>
            <pc:docMk/>
            <pc:sldMk cId="3997429988" sldId="4271"/>
            <ac:cxnSpMk id="5" creationId="{A1AE7BA8-5930-247F-1A87-208C9C036975}"/>
          </ac:cxnSpMkLst>
        </pc:cxnChg>
      </pc:sldChg>
      <pc:sldChg chg="delSp mod delAnim addCm delCm modCm modNotesTx">
        <pc:chgData name="Rose De Jong" userId="fdfc7f57-0685-4a90-bc6e-c93956729b89" providerId="ADAL" clId="{B588AD2A-DADD-3341-9D5F-17EF1110B9AD}" dt="2023-05-23T10:55:03.223" v="8698"/>
        <pc:sldMkLst>
          <pc:docMk/>
          <pc:sldMk cId="3940900810" sldId="4277"/>
        </pc:sldMkLst>
        <pc:grpChg chg="del">
          <ac:chgData name="Rose De Jong" userId="fdfc7f57-0685-4a90-bc6e-c93956729b89" providerId="ADAL" clId="{B588AD2A-DADD-3341-9D5F-17EF1110B9AD}" dt="2023-05-23T10:54:41.780" v="8695" actId="478"/>
          <ac:grpSpMkLst>
            <pc:docMk/>
            <pc:sldMk cId="3940900810" sldId="4277"/>
            <ac:grpSpMk id="2" creationId="{B3FE05BE-6971-4E86-2A59-0DF4083D0704}"/>
          </ac:grpSpMkLst>
        </pc:grpChg>
      </pc:sldChg>
      <pc:sldChg chg="addCm delCm modNotesTx">
        <pc:chgData name="Rose De Jong" userId="fdfc7f57-0685-4a90-bc6e-c93956729b89" providerId="ADAL" clId="{B588AD2A-DADD-3341-9D5F-17EF1110B9AD}" dt="2023-05-23T09:45:02.036" v="8459"/>
        <pc:sldMkLst>
          <pc:docMk/>
          <pc:sldMk cId="565463281" sldId="4278"/>
        </pc:sldMkLst>
      </pc:sldChg>
      <pc:sldChg chg="addSp delSp modSp mod delAnim modAnim addCm delCm modCm modNotesTx">
        <pc:chgData name="Rose De Jong" userId="fdfc7f57-0685-4a90-bc6e-c93956729b89" providerId="ADAL" clId="{B588AD2A-DADD-3341-9D5F-17EF1110B9AD}" dt="2023-05-22T14:15:27.296" v="8421"/>
        <pc:sldMkLst>
          <pc:docMk/>
          <pc:sldMk cId="2542294219" sldId="4279"/>
        </pc:sldMkLst>
        <pc:spChg chg="mod">
          <ac:chgData name="Rose De Jong" userId="fdfc7f57-0685-4a90-bc6e-c93956729b89" providerId="ADAL" clId="{B588AD2A-DADD-3341-9D5F-17EF1110B9AD}" dt="2023-05-17T09:54:24.516" v="5389" actId="1076"/>
          <ac:spMkLst>
            <pc:docMk/>
            <pc:sldMk cId="2542294219" sldId="4279"/>
            <ac:spMk id="3" creationId="{052CB469-0C7A-F540-BDD1-1BCA181055EC}"/>
          </ac:spMkLst>
        </pc:spChg>
        <pc:spChg chg="add mod">
          <ac:chgData name="Rose De Jong" userId="fdfc7f57-0685-4a90-bc6e-c93956729b89" providerId="ADAL" clId="{B588AD2A-DADD-3341-9D5F-17EF1110B9AD}" dt="2023-05-17T09:42:38.252" v="4794" actId="1076"/>
          <ac:spMkLst>
            <pc:docMk/>
            <pc:sldMk cId="2542294219" sldId="4279"/>
            <ac:spMk id="16" creationId="{112ED3CB-4A83-2191-A58D-B8397F1F257D}"/>
          </ac:spMkLst>
        </pc:spChg>
        <pc:spChg chg="add mod">
          <ac:chgData name="Rose De Jong" userId="fdfc7f57-0685-4a90-bc6e-c93956729b89" providerId="ADAL" clId="{B588AD2A-DADD-3341-9D5F-17EF1110B9AD}" dt="2023-05-17T09:44:03.823" v="4802" actId="1076"/>
          <ac:spMkLst>
            <pc:docMk/>
            <pc:sldMk cId="2542294219" sldId="4279"/>
            <ac:spMk id="17" creationId="{CDED8E74-2D16-50A9-89DC-A87F7C78FD82}"/>
          </ac:spMkLst>
        </pc:spChg>
        <pc:spChg chg="mod">
          <ac:chgData name="Rose De Jong" userId="fdfc7f57-0685-4a90-bc6e-c93956729b89" providerId="ADAL" clId="{B588AD2A-DADD-3341-9D5F-17EF1110B9AD}" dt="2023-05-17T09:42:59.236" v="4796"/>
          <ac:spMkLst>
            <pc:docMk/>
            <pc:sldMk cId="2542294219" sldId="4279"/>
            <ac:spMk id="19" creationId="{36659CAC-DCD2-7046-D6D4-73BF6AD5E697}"/>
          </ac:spMkLst>
        </pc:spChg>
        <pc:grpChg chg="add mod">
          <ac:chgData name="Rose De Jong" userId="fdfc7f57-0685-4a90-bc6e-c93956729b89" providerId="ADAL" clId="{B588AD2A-DADD-3341-9D5F-17EF1110B9AD}" dt="2023-05-17T09:42:59.236" v="4796"/>
          <ac:grpSpMkLst>
            <pc:docMk/>
            <pc:sldMk cId="2542294219" sldId="4279"/>
            <ac:grpSpMk id="18" creationId="{C3032562-7FC7-ECB5-35EC-3F612695CAB0}"/>
          </ac:grpSpMkLst>
        </pc:grpChg>
        <pc:grpChg chg="del">
          <ac:chgData name="Rose De Jong" userId="fdfc7f57-0685-4a90-bc6e-c93956729b89" providerId="ADAL" clId="{B588AD2A-DADD-3341-9D5F-17EF1110B9AD}" dt="2023-05-17T09:42:57.791" v="4795" actId="478"/>
          <ac:grpSpMkLst>
            <pc:docMk/>
            <pc:sldMk cId="2542294219" sldId="4279"/>
            <ac:grpSpMk id="20" creationId="{08F15E94-93E7-1981-F6DC-2C4904FB0927}"/>
          </ac:grpSpMkLst>
        </pc:grpChg>
        <pc:picChg chg="mod">
          <ac:chgData name="Rose De Jong" userId="fdfc7f57-0685-4a90-bc6e-c93956729b89" providerId="ADAL" clId="{B588AD2A-DADD-3341-9D5F-17EF1110B9AD}" dt="2023-05-17T09:43:51.655" v="4800" actId="1076"/>
          <ac:picMkLst>
            <pc:docMk/>
            <pc:sldMk cId="2542294219" sldId="4279"/>
            <ac:picMk id="8" creationId="{639282A7-84D7-FC79-5376-011A581AC466}"/>
          </ac:picMkLst>
        </pc:picChg>
        <pc:picChg chg="mod">
          <ac:chgData name="Rose De Jong" userId="fdfc7f57-0685-4a90-bc6e-c93956729b89" providerId="ADAL" clId="{B588AD2A-DADD-3341-9D5F-17EF1110B9AD}" dt="2023-05-17T09:43:48.990" v="4799" actId="1076"/>
          <ac:picMkLst>
            <pc:docMk/>
            <pc:sldMk cId="2542294219" sldId="4279"/>
            <ac:picMk id="10" creationId="{74FF0905-3D61-17A6-B3DD-1F17B165995C}"/>
          </ac:picMkLst>
        </pc:picChg>
        <pc:picChg chg="del">
          <ac:chgData name="Rose De Jong" userId="fdfc7f57-0685-4a90-bc6e-c93956729b89" providerId="ADAL" clId="{B588AD2A-DADD-3341-9D5F-17EF1110B9AD}" dt="2023-05-17T09:41:27.694" v="4771" actId="478"/>
          <ac:picMkLst>
            <pc:docMk/>
            <pc:sldMk cId="2542294219" sldId="4279"/>
            <ac:picMk id="12" creationId="{4EF133F1-9982-B47D-AAF0-566FC764F74E}"/>
          </ac:picMkLst>
        </pc:picChg>
        <pc:picChg chg="add mod">
          <ac:chgData name="Rose De Jong" userId="fdfc7f57-0685-4a90-bc6e-c93956729b89" providerId="ADAL" clId="{B588AD2A-DADD-3341-9D5F-17EF1110B9AD}" dt="2023-05-17T09:43:57.024" v="4801" actId="1076"/>
          <ac:picMkLst>
            <pc:docMk/>
            <pc:sldMk cId="2542294219" sldId="4279"/>
            <ac:picMk id="14" creationId="{7732A909-C3CD-79F1-38DF-194CC92CE4BB}"/>
          </ac:picMkLst>
        </pc:picChg>
        <pc:picChg chg="mod">
          <ac:chgData name="Rose De Jong" userId="fdfc7f57-0685-4a90-bc6e-c93956729b89" providerId="ADAL" clId="{B588AD2A-DADD-3341-9D5F-17EF1110B9AD}" dt="2023-05-17T09:42:59.236" v="4796"/>
          <ac:picMkLst>
            <pc:docMk/>
            <pc:sldMk cId="2542294219" sldId="4279"/>
            <ac:picMk id="23" creationId="{1343B413-9754-FD35-80D2-FB6A516C9AEB}"/>
          </ac:picMkLst>
        </pc:picChg>
      </pc:sldChg>
      <pc:sldChg chg="del addCm modCm modNotesTx">
        <pc:chgData name="Rose De Jong" userId="fdfc7f57-0685-4a90-bc6e-c93956729b89" providerId="ADAL" clId="{B588AD2A-DADD-3341-9D5F-17EF1110B9AD}" dt="2023-05-17T09:53:29.923" v="5387" actId="2696"/>
        <pc:sldMkLst>
          <pc:docMk/>
          <pc:sldMk cId="1590353478" sldId="4280"/>
        </pc:sldMkLst>
      </pc:sldChg>
      <pc:sldChg chg="addCm delCm modNotesTx">
        <pc:chgData name="Rose De Jong" userId="fdfc7f57-0685-4a90-bc6e-c93956729b89" providerId="ADAL" clId="{B588AD2A-DADD-3341-9D5F-17EF1110B9AD}" dt="2023-05-22T13:34:46.880" v="7984"/>
        <pc:sldMkLst>
          <pc:docMk/>
          <pc:sldMk cId="2702207700" sldId="4281"/>
        </pc:sldMkLst>
      </pc:sldChg>
      <pc:sldChg chg="addCm delCm modNotesTx">
        <pc:chgData name="Rose De Jong" userId="fdfc7f57-0685-4a90-bc6e-c93956729b89" providerId="ADAL" clId="{B588AD2A-DADD-3341-9D5F-17EF1110B9AD}" dt="2023-05-22T14:15:41.489" v="8422"/>
        <pc:sldMkLst>
          <pc:docMk/>
          <pc:sldMk cId="1362903001" sldId="4282"/>
        </pc:sldMkLst>
      </pc:sldChg>
      <pc:sldChg chg="modNotesTx">
        <pc:chgData name="Rose De Jong" userId="fdfc7f57-0685-4a90-bc6e-c93956729b89" providerId="ADAL" clId="{B588AD2A-DADD-3341-9D5F-17EF1110B9AD}" dt="2023-04-28T10:24:23.001" v="476" actId="20577"/>
        <pc:sldMkLst>
          <pc:docMk/>
          <pc:sldMk cId="599417620" sldId="4283"/>
        </pc:sldMkLst>
      </pc:sldChg>
      <pc:sldChg chg="addCm delCm modCm modNotesTx">
        <pc:chgData name="Rose De Jong" userId="fdfc7f57-0685-4a90-bc6e-c93956729b89" providerId="ADAL" clId="{B588AD2A-DADD-3341-9D5F-17EF1110B9AD}" dt="2023-05-22T14:15:51.521" v="8424"/>
        <pc:sldMkLst>
          <pc:docMk/>
          <pc:sldMk cId="306693697" sldId="4284"/>
        </pc:sldMkLst>
      </pc:sldChg>
      <pc:sldChg chg="modSp mod">
        <pc:chgData name="Rose De Jong" userId="fdfc7f57-0685-4a90-bc6e-c93956729b89" providerId="ADAL" clId="{B588AD2A-DADD-3341-9D5F-17EF1110B9AD}" dt="2023-05-18T15:06:30.636" v="7062" actId="1076"/>
        <pc:sldMkLst>
          <pc:docMk/>
          <pc:sldMk cId="2058864274" sldId="4287"/>
        </pc:sldMkLst>
        <pc:picChg chg="mod">
          <ac:chgData name="Rose De Jong" userId="fdfc7f57-0685-4a90-bc6e-c93956729b89" providerId="ADAL" clId="{B588AD2A-DADD-3341-9D5F-17EF1110B9AD}" dt="2023-05-18T15:06:30.636" v="7062" actId="1076"/>
          <ac:picMkLst>
            <pc:docMk/>
            <pc:sldMk cId="2058864274" sldId="4287"/>
            <ac:picMk id="16" creationId="{1270D37F-51E0-7D92-8FCB-79757F1F1222}"/>
          </ac:picMkLst>
        </pc:picChg>
      </pc:sldChg>
      <pc:sldChg chg="addSp delSp modSp mod delAnim modAnim addCm delCm modCm modNotesTx">
        <pc:chgData name="Rose De Jong" userId="fdfc7f57-0685-4a90-bc6e-c93956729b89" providerId="ADAL" clId="{B588AD2A-DADD-3341-9D5F-17EF1110B9AD}" dt="2023-05-22T13:51:58.732" v="8224"/>
        <pc:sldMkLst>
          <pc:docMk/>
          <pc:sldMk cId="3179238731" sldId="4290"/>
        </pc:sldMkLst>
        <pc:spChg chg="mod">
          <ac:chgData name="Rose De Jong" userId="fdfc7f57-0685-4a90-bc6e-c93956729b89" providerId="ADAL" clId="{B588AD2A-DADD-3341-9D5F-17EF1110B9AD}" dt="2023-04-28T10:44:40.692" v="479" actId="20577"/>
          <ac:spMkLst>
            <pc:docMk/>
            <pc:sldMk cId="3179238731" sldId="4290"/>
            <ac:spMk id="2" creationId="{5B035A8E-F761-3BC2-49C9-BE114FC3C3B6}"/>
          </ac:spMkLst>
        </pc:spChg>
        <pc:spChg chg="mod">
          <ac:chgData name="Rose De Jong" userId="fdfc7f57-0685-4a90-bc6e-c93956729b89" providerId="ADAL" clId="{B588AD2A-DADD-3341-9D5F-17EF1110B9AD}" dt="2023-05-22T13:40:31.672" v="7996" actId="20577"/>
          <ac:spMkLst>
            <pc:docMk/>
            <pc:sldMk cId="3179238731" sldId="4290"/>
            <ac:spMk id="3" creationId="{052CB469-0C7A-F540-BDD1-1BCA181055EC}"/>
          </ac:spMkLst>
        </pc:spChg>
        <pc:spChg chg="mod">
          <ac:chgData name="Rose De Jong" userId="fdfc7f57-0685-4a90-bc6e-c93956729b89" providerId="ADAL" clId="{B588AD2A-DADD-3341-9D5F-17EF1110B9AD}" dt="2023-05-22T13:40:28.528" v="7986"/>
          <ac:spMkLst>
            <pc:docMk/>
            <pc:sldMk cId="3179238731" sldId="4290"/>
            <ac:spMk id="14" creationId="{F056CFC4-223D-93C6-56AB-5D17D76526BF}"/>
          </ac:spMkLst>
        </pc:spChg>
        <pc:grpChg chg="add mod">
          <ac:chgData name="Rose De Jong" userId="fdfc7f57-0685-4a90-bc6e-c93956729b89" providerId="ADAL" clId="{B588AD2A-DADD-3341-9D5F-17EF1110B9AD}" dt="2023-05-22T13:40:28.528" v="7986"/>
          <ac:grpSpMkLst>
            <pc:docMk/>
            <pc:sldMk cId="3179238731" sldId="4290"/>
            <ac:grpSpMk id="13" creationId="{3CBDABFD-9743-2084-C326-8CFC36F16E0D}"/>
          </ac:grpSpMkLst>
        </pc:grpChg>
        <pc:grpChg chg="del">
          <ac:chgData name="Rose De Jong" userId="fdfc7f57-0685-4a90-bc6e-c93956729b89" providerId="ADAL" clId="{B588AD2A-DADD-3341-9D5F-17EF1110B9AD}" dt="2023-05-22T13:40:27.855" v="7985" actId="478"/>
          <ac:grpSpMkLst>
            <pc:docMk/>
            <pc:sldMk cId="3179238731" sldId="4290"/>
            <ac:grpSpMk id="20" creationId="{08F15E94-93E7-1981-F6DC-2C4904FB0927}"/>
          </ac:grpSpMkLst>
        </pc:grpChg>
        <pc:picChg chg="mod">
          <ac:chgData name="Rose De Jong" userId="fdfc7f57-0685-4a90-bc6e-c93956729b89" providerId="ADAL" clId="{B588AD2A-DADD-3341-9D5F-17EF1110B9AD}" dt="2023-05-22T13:40:28.528" v="7986"/>
          <ac:picMkLst>
            <pc:docMk/>
            <pc:sldMk cId="3179238731" sldId="4290"/>
            <ac:picMk id="15" creationId="{2C9E6593-A5CC-56AE-12A4-BD589CE023C7}"/>
          </ac:picMkLst>
        </pc:picChg>
      </pc:sldChg>
      <pc:sldChg chg="modSp mod modNotesTx">
        <pc:chgData name="Rose De Jong" userId="fdfc7f57-0685-4a90-bc6e-c93956729b89" providerId="ADAL" clId="{B588AD2A-DADD-3341-9D5F-17EF1110B9AD}" dt="2023-05-09T09:51:51.183" v="1485" actId="20577"/>
        <pc:sldMkLst>
          <pc:docMk/>
          <pc:sldMk cId="3202149238" sldId="4301"/>
        </pc:sldMkLst>
        <pc:spChg chg="mod">
          <ac:chgData name="Rose De Jong" userId="fdfc7f57-0685-4a90-bc6e-c93956729b89" providerId="ADAL" clId="{B588AD2A-DADD-3341-9D5F-17EF1110B9AD}" dt="2023-05-09T09:39:26.737" v="1365" actId="1076"/>
          <ac:spMkLst>
            <pc:docMk/>
            <pc:sldMk cId="3202149238" sldId="4301"/>
            <ac:spMk id="2" creationId="{DF8C1B15-3472-4B6E-8FAA-1FFF7CAADA7F}"/>
          </ac:spMkLst>
        </pc:spChg>
        <pc:spChg chg="mod">
          <ac:chgData name="Rose De Jong" userId="fdfc7f57-0685-4a90-bc6e-c93956729b89" providerId="ADAL" clId="{B588AD2A-DADD-3341-9D5F-17EF1110B9AD}" dt="2023-05-09T09:51:43.156" v="1479" actId="20577"/>
          <ac:spMkLst>
            <pc:docMk/>
            <pc:sldMk cId="3202149238" sldId="4301"/>
            <ac:spMk id="4" creationId="{92D34AEC-EA16-A786-E5D6-5AE445E84B66}"/>
          </ac:spMkLst>
        </pc:spChg>
        <pc:cxnChg chg="mod">
          <ac:chgData name="Rose De Jong" userId="fdfc7f57-0685-4a90-bc6e-c93956729b89" providerId="ADAL" clId="{B588AD2A-DADD-3341-9D5F-17EF1110B9AD}" dt="2023-05-09T09:39:30.423" v="1366" actId="1076"/>
          <ac:cxnSpMkLst>
            <pc:docMk/>
            <pc:sldMk cId="3202149238" sldId="4301"/>
            <ac:cxnSpMk id="6" creationId="{EC5EEDBC-8247-6657-175B-D5167E8C40EE}"/>
          </ac:cxnSpMkLst>
        </pc:cxnChg>
      </pc:sldChg>
      <pc:sldChg chg="modSp addCm delCm modCm modNotesTx">
        <pc:chgData name="Rose De Jong" userId="fdfc7f57-0685-4a90-bc6e-c93956729b89" providerId="ADAL" clId="{B588AD2A-DADD-3341-9D5F-17EF1110B9AD}" dt="2023-05-22T14:03:39.016" v="8410"/>
        <pc:sldMkLst>
          <pc:docMk/>
          <pc:sldMk cId="2548778875" sldId="4302"/>
        </pc:sldMkLst>
        <pc:spChg chg="mod">
          <ac:chgData name="Rose De Jong" userId="fdfc7f57-0685-4a90-bc6e-c93956729b89" providerId="ADAL" clId="{B588AD2A-DADD-3341-9D5F-17EF1110B9AD}" dt="2023-05-09T09:43:43.980" v="1440" actId="20577"/>
          <ac:spMkLst>
            <pc:docMk/>
            <pc:sldMk cId="2548778875" sldId="4302"/>
            <ac:spMk id="4" creationId="{0B08B110-AD1B-8A3E-EA03-9F2C8C76C894}"/>
          </ac:spMkLst>
        </pc:spChg>
        <pc:spChg chg="mod">
          <ac:chgData name="Rose De Jong" userId="fdfc7f57-0685-4a90-bc6e-c93956729b89" providerId="ADAL" clId="{B588AD2A-DADD-3341-9D5F-17EF1110B9AD}" dt="2023-05-09T09:43:33.609" v="1416" actId="20577"/>
          <ac:spMkLst>
            <pc:docMk/>
            <pc:sldMk cId="2548778875" sldId="4302"/>
            <ac:spMk id="8195" creationId="{12C0F853-E629-4577-86F6-A13F06A72E48}"/>
          </ac:spMkLst>
        </pc:spChg>
      </pc:sldChg>
      <pc:sldChg chg="modSp mod modAnim addCm delCm modCm modNotesTx">
        <pc:chgData name="Rose De Jong" userId="fdfc7f57-0685-4a90-bc6e-c93956729b89" providerId="ADAL" clId="{B588AD2A-DADD-3341-9D5F-17EF1110B9AD}" dt="2023-05-23T09:52:21.653" v="8692"/>
        <pc:sldMkLst>
          <pc:docMk/>
          <pc:sldMk cId="394969348" sldId="4303"/>
        </pc:sldMkLst>
        <pc:spChg chg="mod">
          <ac:chgData name="Rose De Jong" userId="fdfc7f57-0685-4a90-bc6e-c93956729b89" providerId="ADAL" clId="{B588AD2A-DADD-3341-9D5F-17EF1110B9AD}" dt="2023-05-23T09:51:35.111" v="8686" actId="404"/>
          <ac:spMkLst>
            <pc:docMk/>
            <pc:sldMk cId="394969348" sldId="4303"/>
            <ac:spMk id="8195" creationId="{12C0F853-E629-4577-86F6-A13F06A72E48}"/>
          </ac:spMkLst>
        </pc:spChg>
        <pc:cxnChg chg="mod">
          <ac:chgData name="Rose De Jong" userId="fdfc7f57-0685-4a90-bc6e-c93956729b89" providerId="ADAL" clId="{B588AD2A-DADD-3341-9D5F-17EF1110B9AD}" dt="2023-05-23T09:51:52.212" v="8690" actId="14100"/>
          <ac:cxnSpMkLst>
            <pc:docMk/>
            <pc:sldMk cId="394969348" sldId="4303"/>
            <ac:cxnSpMk id="6" creationId="{EC5EEDBC-8247-6657-175B-D5167E8C40EE}"/>
          </ac:cxnSpMkLst>
        </pc:cxnChg>
      </pc:sldChg>
      <pc:sldChg chg="modSp mod">
        <pc:chgData name="Rose De Jong" userId="fdfc7f57-0685-4a90-bc6e-c93956729b89" providerId="ADAL" clId="{B588AD2A-DADD-3341-9D5F-17EF1110B9AD}" dt="2023-05-23T09:52:02.915" v="8691" actId="14100"/>
        <pc:sldMkLst>
          <pc:docMk/>
          <pc:sldMk cId="4165170203" sldId="4304"/>
        </pc:sldMkLst>
        <pc:cxnChg chg="mod">
          <ac:chgData name="Rose De Jong" userId="fdfc7f57-0685-4a90-bc6e-c93956729b89" providerId="ADAL" clId="{B588AD2A-DADD-3341-9D5F-17EF1110B9AD}" dt="2023-05-23T09:52:02.915" v="8691" actId="14100"/>
          <ac:cxnSpMkLst>
            <pc:docMk/>
            <pc:sldMk cId="4165170203" sldId="4304"/>
            <ac:cxnSpMk id="6" creationId="{EC5EEDBC-8247-6657-175B-D5167E8C40EE}"/>
          </ac:cxnSpMkLst>
        </pc:cxnChg>
      </pc:sldChg>
      <pc:sldChg chg="modSp addCm delCm">
        <pc:chgData name="Rose De Jong" userId="fdfc7f57-0685-4a90-bc6e-c93956729b89" providerId="ADAL" clId="{B588AD2A-DADD-3341-9D5F-17EF1110B9AD}" dt="2023-05-23T09:52:49.536" v="8693"/>
        <pc:sldMkLst>
          <pc:docMk/>
          <pc:sldMk cId="3733892093" sldId="4306"/>
        </pc:sldMkLst>
        <pc:spChg chg="mod">
          <ac:chgData name="Rose De Jong" userId="fdfc7f57-0685-4a90-bc6e-c93956729b89" providerId="ADAL" clId="{B588AD2A-DADD-3341-9D5F-17EF1110B9AD}" dt="2023-05-15T11:28:51.355" v="4068" actId="20577"/>
          <ac:spMkLst>
            <pc:docMk/>
            <pc:sldMk cId="3733892093" sldId="4306"/>
            <ac:spMk id="8195" creationId="{12C0F853-E629-4577-86F6-A13F06A72E48}"/>
          </ac:spMkLst>
        </pc:spChg>
      </pc:sldChg>
      <pc:sldChg chg="delCm modNotesTx">
        <pc:chgData name="Rose De Jong" userId="fdfc7f57-0685-4a90-bc6e-c93956729b89" providerId="ADAL" clId="{B588AD2A-DADD-3341-9D5F-17EF1110B9AD}" dt="2023-05-09T11:41:49.723" v="2137"/>
        <pc:sldMkLst>
          <pc:docMk/>
          <pc:sldMk cId="1036843658" sldId="4309"/>
        </pc:sldMkLst>
      </pc:sldChg>
      <pc:sldChg chg="modSp ord delCm modCm modNotesTx">
        <pc:chgData name="Rose De Jong" userId="fdfc7f57-0685-4a90-bc6e-c93956729b89" providerId="ADAL" clId="{B588AD2A-DADD-3341-9D5F-17EF1110B9AD}" dt="2023-05-22T14:16:10.878" v="8426"/>
        <pc:sldMkLst>
          <pc:docMk/>
          <pc:sldMk cId="1990011466" sldId="4310"/>
        </pc:sldMkLst>
        <pc:spChg chg="mod">
          <ac:chgData name="Rose De Jong" userId="fdfc7f57-0685-4a90-bc6e-c93956729b89" providerId="ADAL" clId="{B588AD2A-DADD-3341-9D5F-17EF1110B9AD}" dt="2023-05-09T11:50:34.227" v="2193" actId="20577"/>
          <ac:spMkLst>
            <pc:docMk/>
            <pc:sldMk cId="1990011466" sldId="4310"/>
            <ac:spMk id="5" creationId="{076F0C18-69E0-2CEE-D8A8-C8E2F04A6D6C}"/>
          </ac:spMkLst>
        </pc:spChg>
      </pc:sldChg>
      <pc:sldChg chg="delCm modNotesTx">
        <pc:chgData name="Rose De Jong" userId="fdfc7f57-0685-4a90-bc6e-c93956729b89" providerId="ADAL" clId="{B588AD2A-DADD-3341-9D5F-17EF1110B9AD}" dt="2023-05-09T11:45:38.759" v="2164" actId="113"/>
        <pc:sldMkLst>
          <pc:docMk/>
          <pc:sldMk cId="3939197662" sldId="4311"/>
        </pc:sldMkLst>
      </pc:sldChg>
      <pc:sldChg chg="modNotesTx">
        <pc:chgData name="Rose De Jong" userId="fdfc7f57-0685-4a90-bc6e-c93956729b89" providerId="ADAL" clId="{B588AD2A-DADD-3341-9D5F-17EF1110B9AD}" dt="2023-05-10T11:00:40.878" v="3309" actId="20577"/>
        <pc:sldMkLst>
          <pc:docMk/>
          <pc:sldMk cId="1469570155" sldId="4313"/>
        </pc:sldMkLst>
      </pc:sldChg>
      <pc:sldChg chg="delCm modNotesTx">
        <pc:chgData name="Rose De Jong" userId="fdfc7f57-0685-4a90-bc6e-c93956729b89" providerId="ADAL" clId="{B588AD2A-DADD-3341-9D5F-17EF1110B9AD}" dt="2023-05-10T11:01:07.272" v="3314" actId="20577"/>
        <pc:sldMkLst>
          <pc:docMk/>
          <pc:sldMk cId="2890006852" sldId="4314"/>
        </pc:sldMkLst>
      </pc:sldChg>
      <pc:sldChg chg="delCm modNotesTx">
        <pc:chgData name="Rose De Jong" userId="fdfc7f57-0685-4a90-bc6e-c93956729b89" providerId="ADAL" clId="{B588AD2A-DADD-3341-9D5F-17EF1110B9AD}" dt="2023-05-10T11:01:21.686" v="3315"/>
        <pc:sldMkLst>
          <pc:docMk/>
          <pc:sldMk cId="1188652531" sldId="4315"/>
        </pc:sldMkLst>
      </pc:sldChg>
      <pc:sldChg chg="modSp mod modAnim delCm modCm modNotesTx">
        <pc:chgData name="Rose De Jong" userId="fdfc7f57-0685-4a90-bc6e-c93956729b89" providerId="ADAL" clId="{B588AD2A-DADD-3341-9D5F-17EF1110B9AD}" dt="2023-05-22T14:16:16.126" v="8427"/>
        <pc:sldMkLst>
          <pc:docMk/>
          <pc:sldMk cId="1312215151" sldId="4316"/>
        </pc:sldMkLst>
        <pc:spChg chg="mod">
          <ac:chgData name="Rose De Jong" userId="fdfc7f57-0685-4a90-bc6e-c93956729b89" providerId="ADAL" clId="{B588AD2A-DADD-3341-9D5F-17EF1110B9AD}" dt="2023-05-10T10:28:31.911" v="2357" actId="1076"/>
          <ac:spMkLst>
            <pc:docMk/>
            <pc:sldMk cId="1312215151" sldId="4316"/>
            <ac:spMk id="4" creationId="{5F71F021-9239-8345-E9F1-9A64AC0BF783}"/>
          </ac:spMkLst>
        </pc:spChg>
      </pc:sldChg>
      <pc:sldChg chg="addCm delCm modNotesTx">
        <pc:chgData name="Rose De Jong" userId="fdfc7f57-0685-4a90-bc6e-c93956729b89" providerId="ADAL" clId="{B588AD2A-DADD-3341-9D5F-17EF1110B9AD}" dt="2023-05-22T14:16:19.458" v="8428"/>
        <pc:sldMkLst>
          <pc:docMk/>
          <pc:sldMk cId="1660460032" sldId="4317"/>
        </pc:sldMkLst>
      </pc:sldChg>
      <pc:sldChg chg="modSp mod delCm modCm modNotesTx">
        <pc:chgData name="Rose De Jong" userId="fdfc7f57-0685-4a90-bc6e-c93956729b89" providerId="ADAL" clId="{B588AD2A-DADD-3341-9D5F-17EF1110B9AD}" dt="2023-05-22T14:16:26.242" v="8429"/>
        <pc:sldMkLst>
          <pc:docMk/>
          <pc:sldMk cId="3179967540" sldId="4318"/>
        </pc:sldMkLst>
        <pc:spChg chg="mod">
          <ac:chgData name="Rose De Jong" userId="fdfc7f57-0685-4a90-bc6e-c93956729b89" providerId="ADAL" clId="{B588AD2A-DADD-3341-9D5F-17EF1110B9AD}" dt="2023-05-10T10:35:40.384" v="2765" actId="21"/>
          <ac:spMkLst>
            <pc:docMk/>
            <pc:sldMk cId="3179967540" sldId="4318"/>
            <ac:spMk id="4" creationId="{5F71F021-9239-8345-E9F1-9A64AC0BF783}"/>
          </ac:spMkLst>
        </pc:spChg>
      </pc:sldChg>
      <pc:sldChg chg="modSp mod delCm modCm modNotesTx">
        <pc:chgData name="Rose De Jong" userId="fdfc7f57-0685-4a90-bc6e-c93956729b89" providerId="ADAL" clId="{B588AD2A-DADD-3341-9D5F-17EF1110B9AD}" dt="2023-05-22T14:16:37.611" v="8430"/>
        <pc:sldMkLst>
          <pc:docMk/>
          <pc:sldMk cId="3101181743" sldId="4319"/>
        </pc:sldMkLst>
        <pc:spChg chg="mod">
          <ac:chgData name="Rose De Jong" userId="fdfc7f57-0685-4a90-bc6e-c93956729b89" providerId="ADAL" clId="{B588AD2A-DADD-3341-9D5F-17EF1110B9AD}" dt="2023-05-10T10:42:27.742" v="3284" actId="108"/>
          <ac:spMkLst>
            <pc:docMk/>
            <pc:sldMk cId="3101181743" sldId="4319"/>
            <ac:spMk id="10" creationId="{0FCB0D12-4BC7-B3B8-487E-702C89733193}"/>
          </ac:spMkLst>
        </pc:spChg>
        <pc:spChg chg="mod">
          <ac:chgData name="Rose De Jong" userId="fdfc7f57-0685-4a90-bc6e-c93956729b89" providerId="ADAL" clId="{B588AD2A-DADD-3341-9D5F-17EF1110B9AD}" dt="2023-05-11T14:07:14.602" v="3482" actId="108"/>
          <ac:spMkLst>
            <pc:docMk/>
            <pc:sldMk cId="3101181743" sldId="4319"/>
            <ac:spMk id="22" creationId="{B9A832B4-44FF-7FA4-55CB-654FD928E5F6}"/>
          </ac:spMkLst>
        </pc:spChg>
        <pc:spChg chg="mod">
          <ac:chgData name="Rose De Jong" userId="fdfc7f57-0685-4a90-bc6e-c93956729b89" providerId="ADAL" clId="{B588AD2A-DADD-3341-9D5F-17EF1110B9AD}" dt="2023-05-10T10:42:52.147" v="3290" actId="207"/>
          <ac:spMkLst>
            <pc:docMk/>
            <pc:sldMk cId="3101181743" sldId="4319"/>
            <ac:spMk id="24" creationId="{27B3CF90-E02D-4EE0-6B5B-D66EC7AC885C}"/>
          </ac:spMkLst>
        </pc:spChg>
      </pc:sldChg>
      <pc:sldChg chg="modSp modAnim addCm delCm modCm modNotesTx">
        <pc:chgData name="Rose De Jong" userId="fdfc7f57-0685-4a90-bc6e-c93956729b89" providerId="ADAL" clId="{B588AD2A-DADD-3341-9D5F-17EF1110B9AD}" dt="2023-05-22T14:17:21.886" v="8458"/>
        <pc:sldMkLst>
          <pc:docMk/>
          <pc:sldMk cId="582017194" sldId="4320"/>
        </pc:sldMkLst>
        <pc:spChg chg="mod">
          <ac:chgData name="Rose De Jong" userId="fdfc7f57-0685-4a90-bc6e-c93956729b89" providerId="ADAL" clId="{B588AD2A-DADD-3341-9D5F-17EF1110B9AD}" dt="2023-05-22T14:17:15.473" v="8457" actId="20577"/>
          <ac:spMkLst>
            <pc:docMk/>
            <pc:sldMk cId="582017194" sldId="4320"/>
            <ac:spMk id="4" creationId="{92D34AEC-EA16-A786-E5D6-5AE445E84B66}"/>
          </ac:spMkLst>
        </pc:spChg>
      </pc:sldChg>
      <pc:sldChg chg="addCm delCm modCm modNotesTx">
        <pc:chgData name="Rose De Jong" userId="fdfc7f57-0685-4a90-bc6e-c93956729b89" providerId="ADAL" clId="{B588AD2A-DADD-3341-9D5F-17EF1110B9AD}" dt="2023-05-23T09:54:02.363" v="8694"/>
        <pc:sldMkLst>
          <pc:docMk/>
          <pc:sldMk cId="4142278977" sldId="4321"/>
        </pc:sldMkLst>
      </pc:sldChg>
      <pc:sldChg chg="modNotesTx">
        <pc:chgData name="Rose De Jong" userId="fdfc7f57-0685-4a90-bc6e-c93956729b89" providerId="ADAL" clId="{B588AD2A-DADD-3341-9D5F-17EF1110B9AD}" dt="2023-04-28T12:43:58.411" v="519" actId="20577"/>
        <pc:sldMkLst>
          <pc:docMk/>
          <pc:sldMk cId="896570491" sldId="4325"/>
        </pc:sldMkLst>
      </pc:sldChg>
      <pc:sldChg chg="delCm modNotesTx">
        <pc:chgData name="Rose De Jong" userId="fdfc7f57-0685-4a90-bc6e-c93956729b89" providerId="ADAL" clId="{B588AD2A-DADD-3341-9D5F-17EF1110B9AD}" dt="2023-04-18T15:50:08.140" v="376" actId="20577"/>
        <pc:sldMkLst>
          <pc:docMk/>
          <pc:sldMk cId="2817342594" sldId="4330"/>
        </pc:sldMkLst>
      </pc:sldChg>
      <pc:sldChg chg="delCm modNotesTx">
        <pc:chgData name="Rose De Jong" userId="fdfc7f57-0685-4a90-bc6e-c93956729b89" providerId="ADAL" clId="{B588AD2A-DADD-3341-9D5F-17EF1110B9AD}" dt="2023-05-09T09:54:42.239" v="1495" actId="20577"/>
        <pc:sldMkLst>
          <pc:docMk/>
          <pc:sldMk cId="356603938" sldId="4333"/>
        </pc:sldMkLst>
      </pc:sldChg>
      <pc:sldChg chg="modSp mod">
        <pc:chgData name="Rose De Jong" userId="fdfc7f57-0685-4a90-bc6e-c93956729b89" providerId="ADAL" clId="{B588AD2A-DADD-3341-9D5F-17EF1110B9AD}" dt="2023-04-18T15:42:55.844" v="23" actId="20577"/>
        <pc:sldMkLst>
          <pc:docMk/>
          <pc:sldMk cId="1802015128" sldId="4339"/>
        </pc:sldMkLst>
        <pc:spChg chg="mod">
          <ac:chgData name="Rose De Jong" userId="fdfc7f57-0685-4a90-bc6e-c93956729b89" providerId="ADAL" clId="{B588AD2A-DADD-3341-9D5F-17EF1110B9AD}" dt="2023-04-18T15:42:55.844" v="23" actId="20577"/>
          <ac:spMkLst>
            <pc:docMk/>
            <pc:sldMk cId="1802015128" sldId="4339"/>
            <ac:spMk id="4" creationId="{6BC2B6E9-4DD2-B1B3-8B79-85711877412F}"/>
          </ac:spMkLst>
        </pc:spChg>
      </pc:sldChg>
      <pc:sldChg chg="modSp mod">
        <pc:chgData name="Rose De Jong" userId="fdfc7f57-0685-4a90-bc6e-c93956729b89" providerId="ADAL" clId="{B588AD2A-DADD-3341-9D5F-17EF1110B9AD}" dt="2023-05-17T09:34:58.258" v="4743" actId="20577"/>
        <pc:sldMkLst>
          <pc:docMk/>
          <pc:sldMk cId="3611127148" sldId="4340"/>
        </pc:sldMkLst>
        <pc:spChg chg="mod">
          <ac:chgData name="Rose De Jong" userId="fdfc7f57-0685-4a90-bc6e-c93956729b89" providerId="ADAL" clId="{B588AD2A-DADD-3341-9D5F-17EF1110B9AD}" dt="2023-05-17T09:34:58.258" v="4743" actId="20577"/>
          <ac:spMkLst>
            <pc:docMk/>
            <pc:sldMk cId="3611127148" sldId="4340"/>
            <ac:spMk id="5" creationId="{F4322FB3-70CE-CB04-75B2-48191D5BD041}"/>
          </ac:spMkLst>
        </pc:spChg>
      </pc:sldChg>
      <pc:sldChg chg="addSp delSp modSp add mod ord delAnim modAnim addCm delCm modCm modNotesTx">
        <pc:chgData name="Rose De Jong" userId="fdfc7f57-0685-4a90-bc6e-c93956729b89" providerId="ADAL" clId="{B588AD2A-DADD-3341-9D5F-17EF1110B9AD}" dt="2023-05-22T14:16:03.727" v="8425"/>
        <pc:sldMkLst>
          <pc:docMk/>
          <pc:sldMk cId="3934293454" sldId="4341"/>
        </pc:sldMkLst>
        <pc:spChg chg="mod">
          <ac:chgData name="Rose De Jong" userId="fdfc7f57-0685-4a90-bc6e-c93956729b89" providerId="ADAL" clId="{B588AD2A-DADD-3341-9D5F-17EF1110B9AD}" dt="2023-05-08T11:22:49.927" v="557" actId="20577"/>
          <ac:spMkLst>
            <pc:docMk/>
            <pc:sldMk cId="3934293454" sldId="4341"/>
            <ac:spMk id="2" creationId="{DF8C1B15-3472-4B6E-8FAA-1FFF7CAADA7F}"/>
          </ac:spMkLst>
        </pc:spChg>
        <pc:spChg chg="add mod">
          <ac:chgData name="Rose De Jong" userId="fdfc7f57-0685-4a90-bc6e-c93956729b89" providerId="ADAL" clId="{B588AD2A-DADD-3341-9D5F-17EF1110B9AD}" dt="2023-05-09T09:34:20.867" v="1216" actId="20577"/>
          <ac:spMkLst>
            <pc:docMk/>
            <pc:sldMk cId="3934293454" sldId="4341"/>
            <ac:spMk id="3" creationId="{4532855C-4209-628B-50F4-ACA17431FB34}"/>
          </ac:spMkLst>
        </pc:spChg>
        <pc:grpChg chg="del">
          <ac:chgData name="Rose De Jong" userId="fdfc7f57-0685-4a90-bc6e-c93956729b89" providerId="ADAL" clId="{B588AD2A-DADD-3341-9D5F-17EF1110B9AD}" dt="2023-05-08T11:20:32.945" v="528" actId="478"/>
          <ac:grpSpMkLst>
            <pc:docMk/>
            <pc:sldMk cId="3934293454" sldId="4341"/>
            <ac:grpSpMk id="4" creationId="{B36A4567-D1B9-F3DC-93E0-CEA98A2FC58F}"/>
          </ac:grpSpMkLst>
        </pc:grpChg>
        <pc:picChg chg="add del mod">
          <ac:chgData name="Rose De Jong" userId="fdfc7f57-0685-4a90-bc6e-c93956729b89" providerId="ADAL" clId="{B588AD2A-DADD-3341-9D5F-17EF1110B9AD}" dt="2023-05-08T11:30:06.332" v="716" actId="478"/>
          <ac:picMkLst>
            <pc:docMk/>
            <pc:sldMk cId="3934293454" sldId="4341"/>
            <ac:picMk id="10" creationId="{39A267AD-AAC8-6191-503C-DEA738932C9B}"/>
          </ac:picMkLst>
        </pc:picChg>
        <pc:picChg chg="add mod">
          <ac:chgData name="Rose De Jong" userId="fdfc7f57-0685-4a90-bc6e-c93956729b89" providerId="ADAL" clId="{B588AD2A-DADD-3341-9D5F-17EF1110B9AD}" dt="2023-05-08T11:30:34.024" v="721" actId="1076"/>
          <ac:picMkLst>
            <pc:docMk/>
            <pc:sldMk cId="3934293454" sldId="4341"/>
            <ac:picMk id="11" creationId="{E54D4893-B8CA-E8AD-8BB2-854A7DC6EA15}"/>
          </ac:picMkLst>
        </pc:picChg>
      </pc:sldChg>
      <pc:sldChg chg="delSp modSp add mod addCm delCm modNotesTx">
        <pc:chgData name="Rose De Jong" userId="fdfc7f57-0685-4a90-bc6e-c93956729b89" providerId="ADAL" clId="{B588AD2A-DADD-3341-9D5F-17EF1110B9AD}" dt="2023-05-11T14:04:13.335" v="3479"/>
        <pc:sldMkLst>
          <pc:docMk/>
          <pc:sldMk cId="2548520381" sldId="4342"/>
        </pc:sldMkLst>
        <pc:spChg chg="mod">
          <ac:chgData name="Rose De Jong" userId="fdfc7f57-0685-4a90-bc6e-c93956729b89" providerId="ADAL" clId="{B588AD2A-DADD-3341-9D5F-17EF1110B9AD}" dt="2023-05-09T11:05:58.982" v="1549" actId="1076"/>
          <ac:spMkLst>
            <pc:docMk/>
            <pc:sldMk cId="2548520381" sldId="4342"/>
            <ac:spMk id="2" creationId="{EB40DEC7-C948-4F71-804D-D103B54E555D}"/>
          </ac:spMkLst>
        </pc:spChg>
        <pc:spChg chg="del">
          <ac:chgData name="Rose De Jong" userId="fdfc7f57-0685-4a90-bc6e-c93956729b89" providerId="ADAL" clId="{B588AD2A-DADD-3341-9D5F-17EF1110B9AD}" dt="2023-05-09T11:05:55.908" v="1548" actId="478"/>
          <ac:spMkLst>
            <pc:docMk/>
            <pc:sldMk cId="2548520381" sldId="4342"/>
            <ac:spMk id="6" creationId="{6BD60D4B-41D8-EAE1-AD03-C7362192B97B}"/>
          </ac:spMkLst>
        </pc:spChg>
        <pc:spChg chg="mod">
          <ac:chgData name="Rose De Jong" userId="fdfc7f57-0685-4a90-bc6e-c93956729b89" providerId="ADAL" clId="{B588AD2A-DADD-3341-9D5F-17EF1110B9AD}" dt="2023-05-09T11:06:20.854" v="1555" actId="1076"/>
          <ac:spMkLst>
            <pc:docMk/>
            <pc:sldMk cId="2548520381" sldId="4342"/>
            <ac:spMk id="12" creationId="{AB15A6F8-25EC-C3A5-A7E4-A3EA05C6CED6}"/>
          </ac:spMkLst>
        </pc:spChg>
      </pc:sldChg>
      <pc:sldChg chg="addSp delSp modSp add mod delAnim modAnim addCm delCm modCm modNotesTx">
        <pc:chgData name="Rose De Jong" userId="fdfc7f57-0685-4a90-bc6e-c93956729b89" providerId="ADAL" clId="{B588AD2A-DADD-3341-9D5F-17EF1110B9AD}" dt="2023-05-22T13:27:56.997" v="7897"/>
        <pc:sldMkLst>
          <pc:docMk/>
          <pc:sldMk cId="3815770421" sldId="4343"/>
        </pc:sldMkLst>
        <pc:spChg chg="mod">
          <ac:chgData name="Rose De Jong" userId="fdfc7f57-0685-4a90-bc6e-c93956729b89" providerId="ADAL" clId="{B588AD2A-DADD-3341-9D5F-17EF1110B9AD}" dt="2023-05-17T09:37:03.236" v="4752" actId="20577"/>
          <ac:spMkLst>
            <pc:docMk/>
            <pc:sldMk cId="3815770421" sldId="4343"/>
            <ac:spMk id="2" creationId="{DF8C1B15-3472-4B6E-8FAA-1FFF7CAADA7F}"/>
          </ac:spMkLst>
        </pc:spChg>
        <pc:spChg chg="mod">
          <ac:chgData name="Rose De Jong" userId="fdfc7f57-0685-4a90-bc6e-c93956729b89" providerId="ADAL" clId="{B588AD2A-DADD-3341-9D5F-17EF1110B9AD}" dt="2023-05-22T12:31:55.835" v="7626" actId="1076"/>
          <ac:spMkLst>
            <pc:docMk/>
            <pc:sldMk cId="3815770421" sldId="4343"/>
            <ac:spMk id="8195" creationId="{12C0F853-E629-4577-86F6-A13F06A72E48}"/>
          </ac:spMkLst>
        </pc:spChg>
        <pc:picChg chg="del">
          <ac:chgData name="Rose De Jong" userId="fdfc7f57-0685-4a90-bc6e-c93956729b89" providerId="ADAL" clId="{B588AD2A-DADD-3341-9D5F-17EF1110B9AD}" dt="2023-05-17T09:37:42.567" v="4754" actId="478"/>
          <ac:picMkLst>
            <pc:docMk/>
            <pc:sldMk cId="3815770421" sldId="4343"/>
            <ac:picMk id="5" creationId="{AB013C8D-507A-B989-F1E4-EC85CD73952E}"/>
          </ac:picMkLst>
        </pc:picChg>
        <pc:picChg chg="add mod">
          <ac:chgData name="Rose De Jong" userId="fdfc7f57-0685-4a90-bc6e-c93956729b89" providerId="ADAL" clId="{B588AD2A-DADD-3341-9D5F-17EF1110B9AD}" dt="2023-05-17T09:37:57.309" v="4759" actId="1076"/>
          <ac:picMkLst>
            <pc:docMk/>
            <pc:sldMk cId="3815770421" sldId="4343"/>
            <ac:picMk id="8" creationId="{A6B635B6-9835-70B0-CA65-41469418CA47}"/>
          </ac:picMkLst>
        </pc:picChg>
      </pc:sldChg>
      <pc:sldChg chg="modSp add mod modAnim modNotesTx">
        <pc:chgData name="Rose De Jong" userId="fdfc7f57-0685-4a90-bc6e-c93956729b89" providerId="ADAL" clId="{B588AD2A-DADD-3341-9D5F-17EF1110B9AD}" dt="2023-05-22T13:18:04.433" v="7894" actId="20577"/>
        <pc:sldMkLst>
          <pc:docMk/>
          <pc:sldMk cId="274929961" sldId="4344"/>
        </pc:sldMkLst>
        <pc:spChg chg="mod">
          <ac:chgData name="Rose De Jong" userId="fdfc7f57-0685-4a90-bc6e-c93956729b89" providerId="ADAL" clId="{B588AD2A-DADD-3341-9D5F-17EF1110B9AD}" dt="2023-05-22T13:17:20.302" v="7890" actId="1076"/>
          <ac:spMkLst>
            <pc:docMk/>
            <pc:sldMk cId="274929961" sldId="4344"/>
            <ac:spMk id="6" creationId="{41E67350-1859-8520-5495-4E16C11B5D2D}"/>
          </ac:spMkLst>
        </pc:spChg>
      </pc:sldChg>
      <pc:sldMasterChg chg="modSldLayout">
        <pc:chgData name="Rose De Jong" userId="fdfc7f57-0685-4a90-bc6e-c93956729b89" providerId="ADAL" clId="{B588AD2A-DADD-3341-9D5F-17EF1110B9AD}" dt="2023-05-22T13:06:18.735" v="7869" actId="20577"/>
        <pc:sldMasterMkLst>
          <pc:docMk/>
          <pc:sldMasterMk cId="0" sldId="2147483660"/>
        </pc:sldMasterMkLst>
        <pc:sldLayoutChg chg="modSp mod">
          <pc:chgData name="Rose De Jong" userId="fdfc7f57-0685-4a90-bc6e-c93956729b89" providerId="ADAL" clId="{B588AD2A-DADD-3341-9D5F-17EF1110B9AD}" dt="2023-05-22T13:06:18.735" v="7869" actId="20577"/>
          <pc:sldLayoutMkLst>
            <pc:docMk/>
            <pc:sldMasterMk cId="0" sldId="2147483660"/>
            <pc:sldLayoutMk cId="2331683989" sldId="2147484190"/>
          </pc:sldLayoutMkLst>
          <pc:spChg chg="mod">
            <ac:chgData name="Rose De Jong" userId="fdfc7f57-0685-4a90-bc6e-c93956729b89" providerId="ADAL" clId="{B588AD2A-DADD-3341-9D5F-17EF1110B9AD}" dt="2023-05-22T13:06:18.735" v="7869" actId="20577"/>
            <ac:spMkLst>
              <pc:docMk/>
              <pc:sldMasterMk cId="0" sldId="2147483660"/>
              <pc:sldLayoutMk cId="2331683989" sldId="2147484190"/>
              <ac:spMk id="3" creationId="{C59FEB78-B451-FC12-BF71-DACC81E7DC8D}"/>
            </ac:spMkLst>
          </pc:spChg>
        </pc:sldLayoutChg>
      </pc:sldMasterChg>
    </pc:docChg>
  </pc:docChgLst>
  <pc:docChgLst>
    <pc:chgData name="Colleen Kim Roberts" userId="S::robertco@unhcr.org::5dbc39e4-cfec-46da-a0ae-c51b8a2ee782" providerId="AD" clId="Web-{F62B859F-DA13-FE39-070C-A9724E4D8BFE}"/>
    <pc:docChg chg="modSld">
      <pc:chgData name="Colleen Kim Roberts" userId="S::robertco@unhcr.org::5dbc39e4-cfec-46da-a0ae-c51b8a2ee782" providerId="AD" clId="Web-{F62B859F-DA13-FE39-070C-A9724E4D8BFE}" dt="2023-05-19T15:11:24.277" v="289"/>
      <pc:docMkLst>
        <pc:docMk/>
      </pc:docMkLst>
      <pc:sldChg chg="modCm">
        <pc:chgData name="Colleen Kim Roberts" userId="S::robertco@unhcr.org::5dbc39e4-cfec-46da-a0ae-c51b8a2ee782" providerId="AD" clId="Web-{F62B859F-DA13-FE39-070C-A9724E4D8BFE}" dt="2023-05-19T14:56:54.408" v="54"/>
        <pc:sldMkLst>
          <pc:docMk/>
          <pc:sldMk cId="109852346" sldId="4260"/>
        </pc:sldMkLst>
      </pc:sldChg>
      <pc:sldChg chg="modCm">
        <pc:chgData name="Colleen Kim Roberts" userId="S::robertco@unhcr.org::5dbc39e4-cfec-46da-a0ae-c51b8a2ee782" providerId="AD" clId="Web-{F62B859F-DA13-FE39-070C-A9724E4D8BFE}" dt="2023-05-19T14:57:33.706" v="55"/>
        <pc:sldMkLst>
          <pc:docMk/>
          <pc:sldMk cId="1050267134" sldId="4263"/>
        </pc:sldMkLst>
      </pc:sldChg>
      <pc:sldChg chg="modCm modNotes">
        <pc:chgData name="Colleen Kim Roberts" userId="S::robertco@unhcr.org::5dbc39e4-cfec-46da-a0ae-c51b8a2ee782" providerId="AD" clId="Web-{F62B859F-DA13-FE39-070C-A9724E4D8BFE}" dt="2023-05-19T14:58:27.098" v="75"/>
        <pc:sldMkLst>
          <pc:docMk/>
          <pc:sldMk cId="3651141571" sldId="4264"/>
        </pc:sldMkLst>
      </pc:sldChg>
      <pc:sldChg chg="modCm">
        <pc:chgData name="Colleen Kim Roberts" userId="S::robertco@unhcr.org::5dbc39e4-cfec-46da-a0ae-c51b8a2ee782" providerId="AD" clId="Web-{F62B859F-DA13-FE39-070C-A9724E4D8BFE}" dt="2023-05-19T15:11:24.277" v="289"/>
        <pc:sldMkLst>
          <pc:docMk/>
          <pc:sldMk cId="1989171025" sldId="4268"/>
        </pc:sldMkLst>
      </pc:sldChg>
      <pc:sldChg chg="modCm modNotes">
        <pc:chgData name="Colleen Kim Roberts" userId="S::robertco@unhcr.org::5dbc39e4-cfec-46da-a0ae-c51b8a2ee782" providerId="AD" clId="Web-{F62B859F-DA13-FE39-070C-A9724E4D8BFE}" dt="2023-05-19T15:03:39.888" v="273"/>
        <pc:sldMkLst>
          <pc:docMk/>
          <pc:sldMk cId="2702207700" sldId="4281"/>
        </pc:sldMkLst>
      </pc:sldChg>
      <pc:sldChg chg="modCm">
        <pc:chgData name="Colleen Kim Roberts" userId="S::robertco@unhcr.org::5dbc39e4-cfec-46da-a0ae-c51b8a2ee782" providerId="AD" clId="Web-{F62B859F-DA13-FE39-070C-A9724E4D8BFE}" dt="2023-05-19T15:04:11.467" v="274"/>
        <pc:sldMkLst>
          <pc:docMk/>
          <pc:sldMk cId="3179238731" sldId="4290"/>
        </pc:sldMkLst>
      </pc:sldChg>
      <pc:sldChg chg="modCm">
        <pc:chgData name="Colleen Kim Roberts" userId="S::robertco@unhcr.org::5dbc39e4-cfec-46da-a0ae-c51b8a2ee782" providerId="AD" clId="Web-{F62B859F-DA13-FE39-070C-A9724E4D8BFE}" dt="2023-05-19T15:05:01.297" v="275"/>
        <pc:sldMkLst>
          <pc:docMk/>
          <pc:sldMk cId="2548778875" sldId="4302"/>
        </pc:sldMkLst>
      </pc:sldChg>
      <pc:sldChg chg="modCm">
        <pc:chgData name="Colleen Kim Roberts" userId="S::robertco@unhcr.org::5dbc39e4-cfec-46da-a0ae-c51b8a2ee782" providerId="AD" clId="Web-{F62B859F-DA13-FE39-070C-A9724E4D8BFE}" dt="2023-05-19T15:06:11.471" v="276"/>
        <pc:sldMkLst>
          <pc:docMk/>
          <pc:sldMk cId="394969348" sldId="4303"/>
        </pc:sldMkLst>
      </pc:sldChg>
      <pc:sldChg chg="modCm">
        <pc:chgData name="Colleen Kim Roberts" userId="S::robertco@unhcr.org::5dbc39e4-cfec-46da-a0ae-c51b8a2ee782" providerId="AD" clId="Web-{F62B859F-DA13-FE39-070C-A9724E4D8BFE}" dt="2023-05-19T15:08:59.117" v="277"/>
        <pc:sldMkLst>
          <pc:docMk/>
          <pc:sldMk cId="4142278977" sldId="4321"/>
        </pc:sldMkLst>
      </pc:sldChg>
      <pc:sldChg chg="modSp modCm modNotes">
        <pc:chgData name="Colleen Kim Roberts" userId="S::robertco@unhcr.org::5dbc39e4-cfec-46da-a0ae-c51b8a2ee782" providerId="AD" clId="Web-{F62B859F-DA13-FE39-070C-A9724E4D8BFE}" dt="2023-05-19T15:09:44.727" v="288" actId="20577"/>
        <pc:sldMkLst>
          <pc:docMk/>
          <pc:sldMk cId="3815770421" sldId="4343"/>
        </pc:sldMkLst>
        <pc:spChg chg="mod">
          <ac:chgData name="Colleen Kim Roberts" userId="S::robertco@unhcr.org::5dbc39e4-cfec-46da-a0ae-c51b8a2ee782" providerId="AD" clId="Web-{F62B859F-DA13-FE39-070C-A9724E4D8BFE}" dt="2023-05-19T15:09:44.727" v="288" actId="20577"/>
          <ac:spMkLst>
            <pc:docMk/>
            <pc:sldMk cId="3815770421" sldId="4343"/>
            <ac:spMk id="2" creationId="{DF8C1B15-3472-4B6E-8FAA-1FFF7CAADA7F}"/>
          </ac:spMkLst>
        </pc:spChg>
        <pc:spChg chg="mod">
          <ac:chgData name="Colleen Kim Roberts" userId="S::robertco@unhcr.org::5dbc39e4-cfec-46da-a0ae-c51b8a2ee782" providerId="AD" clId="Web-{F62B859F-DA13-FE39-070C-A9724E4D8BFE}" dt="2023-05-19T15:09:29.821" v="280" actId="1076"/>
          <ac:spMkLst>
            <pc:docMk/>
            <pc:sldMk cId="3815770421" sldId="4343"/>
            <ac:spMk id="8195" creationId="{12C0F853-E629-4577-86F6-A13F06A72E48}"/>
          </ac:spMkLst>
        </pc:spChg>
      </pc:sldChg>
    </pc:docChg>
  </pc:docChgLst>
  <pc:docChgLst>
    <pc:chgData name="Rose De Jong" userId="fdfc7f57-0685-4a90-bc6e-c93956729b89" providerId="ADAL" clId="{B9097158-A07F-7A44-888C-63768EEA303E}"/>
    <pc:docChg chg="undo custSel modSld modMainMaster">
      <pc:chgData name="Rose De Jong" userId="fdfc7f57-0685-4a90-bc6e-c93956729b89" providerId="ADAL" clId="{B9097158-A07F-7A44-888C-63768EEA303E}" dt="2023-07-03T06:45:20.422" v="2204" actId="20577"/>
      <pc:docMkLst>
        <pc:docMk/>
      </pc:docMkLst>
      <pc:sldChg chg="addSp modSp mod addCm delCm modCm">
        <pc:chgData name="Rose De Jong" userId="fdfc7f57-0685-4a90-bc6e-c93956729b89" providerId="ADAL" clId="{B9097158-A07F-7A44-888C-63768EEA303E}" dt="2023-06-30T09:10:50.451" v="1775" actId="20577"/>
        <pc:sldMkLst>
          <pc:docMk/>
          <pc:sldMk cId="0" sldId="256"/>
        </pc:sldMkLst>
        <pc:spChg chg="add mod">
          <ac:chgData name="Rose De Jong" userId="fdfc7f57-0685-4a90-bc6e-c93956729b89" providerId="ADAL" clId="{B9097158-A07F-7A44-888C-63768EEA303E}" dt="2023-06-30T07:51:54.801" v="1747" actId="20577"/>
          <ac:spMkLst>
            <pc:docMk/>
            <pc:sldMk cId="0" sldId="256"/>
            <ac:spMk id="2" creationId="{2672BD41-648E-B8B9-6BC9-0CF6EA73C1DC}"/>
          </ac:spMkLst>
        </pc:spChg>
        <pc:spChg chg="mod">
          <ac:chgData name="Rose De Jong" userId="fdfc7f57-0685-4a90-bc6e-c93956729b89" providerId="ADAL" clId="{B9097158-A07F-7A44-888C-63768EEA303E}" dt="2023-06-30T09:10:50.451" v="1775" actId="20577"/>
          <ac:spMkLst>
            <pc:docMk/>
            <pc:sldMk cId="0" sldId="256"/>
            <ac:spMk id="7172" creationId="{255E6068-598A-4697-95CB-63C5D157B576}"/>
          </ac:spMkLst>
        </pc:spChg>
      </pc:sldChg>
      <pc:sldChg chg="modSp addCm delCm">
        <pc:chgData name="Rose De Jong" userId="fdfc7f57-0685-4a90-bc6e-c93956729b89" providerId="ADAL" clId="{B9097158-A07F-7A44-888C-63768EEA303E}" dt="2023-06-30T09:18:35.274" v="1916" actId="20577"/>
        <pc:sldMkLst>
          <pc:docMk/>
          <pc:sldMk cId="0" sldId="291"/>
        </pc:sldMkLst>
        <pc:spChg chg="mod">
          <ac:chgData name="Rose De Jong" userId="fdfc7f57-0685-4a90-bc6e-c93956729b89" providerId="ADAL" clId="{B9097158-A07F-7A44-888C-63768EEA303E}" dt="2023-06-30T09:18:35.274" v="1916" actId="20577"/>
          <ac:spMkLst>
            <pc:docMk/>
            <pc:sldMk cId="0" sldId="291"/>
            <ac:spMk id="8195" creationId="{12C0F853-E629-4577-86F6-A13F06A72E48}"/>
          </ac:spMkLst>
        </pc:spChg>
      </pc:sldChg>
      <pc:sldChg chg="modNotesTx">
        <pc:chgData name="Rose De Jong" userId="fdfc7f57-0685-4a90-bc6e-c93956729b89" providerId="ADAL" clId="{B9097158-A07F-7A44-888C-63768EEA303E}" dt="2023-06-30T11:44:47.529" v="2100" actId="20577"/>
        <pc:sldMkLst>
          <pc:docMk/>
          <pc:sldMk cId="27764730" sldId="4250"/>
        </pc:sldMkLst>
      </pc:sldChg>
      <pc:sldChg chg="modSp mod">
        <pc:chgData name="Rose De Jong" userId="fdfc7f57-0685-4a90-bc6e-c93956729b89" providerId="ADAL" clId="{B9097158-A07F-7A44-888C-63768EEA303E}" dt="2023-06-30T11:13:17.541" v="2029" actId="20577"/>
        <pc:sldMkLst>
          <pc:docMk/>
          <pc:sldMk cId="1481102763" sldId="4254"/>
        </pc:sldMkLst>
        <pc:graphicFrameChg chg="modGraphic">
          <ac:chgData name="Rose De Jong" userId="fdfc7f57-0685-4a90-bc6e-c93956729b89" providerId="ADAL" clId="{B9097158-A07F-7A44-888C-63768EEA303E}" dt="2023-06-30T11:13:17.541" v="2029" actId="20577"/>
          <ac:graphicFrameMkLst>
            <pc:docMk/>
            <pc:sldMk cId="1481102763" sldId="4254"/>
            <ac:graphicFrameMk id="4" creationId="{348A70AA-3279-0645-EF3F-152578F19367}"/>
          </ac:graphicFrameMkLst>
        </pc:graphicFrameChg>
      </pc:sldChg>
      <pc:sldChg chg="modSp mod">
        <pc:chgData name="Rose De Jong" userId="fdfc7f57-0685-4a90-bc6e-c93956729b89" providerId="ADAL" clId="{B9097158-A07F-7A44-888C-63768EEA303E}" dt="2023-06-30T11:53:55.787" v="2130" actId="20577"/>
        <pc:sldMkLst>
          <pc:docMk/>
          <pc:sldMk cId="109852346" sldId="4260"/>
        </pc:sldMkLst>
        <pc:spChg chg="mod">
          <ac:chgData name="Rose De Jong" userId="fdfc7f57-0685-4a90-bc6e-c93956729b89" providerId="ADAL" clId="{B9097158-A07F-7A44-888C-63768EEA303E}" dt="2023-06-30T11:53:55.787" v="2130" actId="20577"/>
          <ac:spMkLst>
            <pc:docMk/>
            <pc:sldMk cId="109852346" sldId="4260"/>
            <ac:spMk id="5" creationId="{F4322FB3-70CE-CB04-75B2-48191D5BD041}"/>
          </ac:spMkLst>
        </pc:spChg>
      </pc:sldChg>
      <pc:sldChg chg="modSp mod modAnim modNotesTx">
        <pc:chgData name="Rose De Jong" userId="fdfc7f57-0685-4a90-bc6e-c93956729b89" providerId="ADAL" clId="{B9097158-A07F-7A44-888C-63768EEA303E}" dt="2023-06-28T11:10:49.308" v="1034" actId="20577"/>
        <pc:sldMkLst>
          <pc:docMk/>
          <pc:sldMk cId="3651141571" sldId="4264"/>
        </pc:sldMkLst>
        <pc:spChg chg="mod">
          <ac:chgData name="Rose De Jong" userId="fdfc7f57-0685-4a90-bc6e-c93956729b89" providerId="ADAL" clId="{B9097158-A07F-7A44-888C-63768EEA303E}" dt="2023-06-27T16:10:20.717" v="56" actId="20577"/>
          <ac:spMkLst>
            <pc:docMk/>
            <pc:sldMk cId="3651141571" sldId="4264"/>
            <ac:spMk id="5" creationId="{076F0C18-69E0-2CEE-D8A8-C8E2F04A6D6C}"/>
          </ac:spMkLst>
        </pc:spChg>
      </pc:sldChg>
      <pc:sldChg chg="modSp addCm delCm modNotesTx">
        <pc:chgData name="Rose De Jong" userId="fdfc7f57-0685-4a90-bc6e-c93956729b89" providerId="ADAL" clId="{B9097158-A07F-7A44-888C-63768EEA303E}" dt="2023-06-30T12:35:35.160" v="2161"/>
        <pc:sldMkLst>
          <pc:docMk/>
          <pc:sldMk cId="470369211" sldId="4265"/>
        </pc:sldMkLst>
        <pc:spChg chg="mod">
          <ac:chgData name="Rose De Jong" userId="fdfc7f57-0685-4a90-bc6e-c93956729b89" providerId="ADAL" clId="{B9097158-A07F-7A44-888C-63768EEA303E}" dt="2023-06-27T16:46:35.317" v="220" actId="20577"/>
          <ac:spMkLst>
            <pc:docMk/>
            <pc:sldMk cId="470369211" sldId="4265"/>
            <ac:spMk id="8" creationId="{ACFAB3E2-B553-7EBA-A325-39C519D46AC9}"/>
          </ac:spMkLst>
        </pc:spChg>
      </pc:sldChg>
      <pc:sldChg chg="addCm delCm modNotesTx">
        <pc:chgData name="Rose De Jong" userId="fdfc7f57-0685-4a90-bc6e-c93956729b89" providerId="ADAL" clId="{B9097158-A07F-7A44-888C-63768EEA303E}" dt="2023-06-30T16:00:29.719" v="2185"/>
        <pc:sldMkLst>
          <pc:docMk/>
          <pc:sldMk cId="221032592" sldId="4266"/>
        </pc:sldMkLst>
      </pc:sldChg>
      <pc:sldChg chg="addCm delCm modNotesTx">
        <pc:chgData name="Rose De Jong" userId="fdfc7f57-0685-4a90-bc6e-c93956729b89" providerId="ADAL" clId="{B9097158-A07F-7A44-888C-63768EEA303E}" dt="2023-06-30T16:00:33.087" v="2186"/>
        <pc:sldMkLst>
          <pc:docMk/>
          <pc:sldMk cId="2686913999" sldId="4267"/>
        </pc:sldMkLst>
      </pc:sldChg>
      <pc:sldChg chg="modSp modNotesTx">
        <pc:chgData name="Rose De Jong" userId="fdfc7f57-0685-4a90-bc6e-c93956729b89" providerId="ADAL" clId="{B9097158-A07F-7A44-888C-63768EEA303E}" dt="2023-06-28T11:48:26.621" v="1717" actId="20577"/>
        <pc:sldMkLst>
          <pc:docMk/>
          <pc:sldMk cId="1989171025" sldId="4268"/>
        </pc:sldMkLst>
        <pc:spChg chg="mod">
          <ac:chgData name="Rose De Jong" userId="fdfc7f57-0685-4a90-bc6e-c93956729b89" providerId="ADAL" clId="{B9097158-A07F-7A44-888C-63768EEA303E}" dt="2023-06-27T16:54:40.756" v="241" actId="20577"/>
          <ac:spMkLst>
            <pc:docMk/>
            <pc:sldMk cId="1989171025" sldId="4268"/>
            <ac:spMk id="10" creationId="{59E5981D-43F2-3B8E-3986-DBCCE53AD515}"/>
          </ac:spMkLst>
        </pc:spChg>
      </pc:sldChg>
      <pc:sldChg chg="addSp delSp modSp mod">
        <pc:chgData name="Rose De Jong" userId="fdfc7f57-0685-4a90-bc6e-c93956729b89" providerId="ADAL" clId="{B9097158-A07F-7A44-888C-63768EEA303E}" dt="2023-06-28T06:44:48.744" v="306" actId="1076"/>
        <pc:sldMkLst>
          <pc:docMk/>
          <pc:sldMk cId="2725944099" sldId="4269"/>
        </pc:sldMkLst>
        <pc:graphicFrameChg chg="del">
          <ac:chgData name="Rose De Jong" userId="fdfc7f57-0685-4a90-bc6e-c93956729b89" providerId="ADAL" clId="{B9097158-A07F-7A44-888C-63768EEA303E}" dt="2023-06-28T06:44:26.698" v="302" actId="478"/>
          <ac:graphicFrameMkLst>
            <pc:docMk/>
            <pc:sldMk cId="2725944099" sldId="4269"/>
            <ac:graphicFrameMk id="2" creationId="{6A8000AB-7A1C-02F7-3F04-CF368D77D6C3}"/>
          </ac:graphicFrameMkLst>
        </pc:graphicFrameChg>
        <pc:graphicFrameChg chg="add mod">
          <ac:chgData name="Rose De Jong" userId="fdfc7f57-0685-4a90-bc6e-c93956729b89" providerId="ADAL" clId="{B9097158-A07F-7A44-888C-63768EEA303E}" dt="2023-06-28T06:44:48.744" v="306" actId="1076"/>
          <ac:graphicFrameMkLst>
            <pc:docMk/>
            <pc:sldMk cId="2725944099" sldId="4269"/>
            <ac:graphicFrameMk id="8" creationId="{0AA688AC-69F6-F929-C97E-6368BA0DC2CE}"/>
          </ac:graphicFrameMkLst>
        </pc:graphicFrameChg>
        <pc:cxnChg chg="mod">
          <ac:chgData name="Rose De Jong" userId="fdfc7f57-0685-4a90-bc6e-c93956729b89" providerId="ADAL" clId="{B9097158-A07F-7A44-888C-63768EEA303E}" dt="2023-06-27T16:27:05.564" v="60" actId="14100"/>
          <ac:cxnSpMkLst>
            <pc:docMk/>
            <pc:sldMk cId="2725944099" sldId="4269"/>
            <ac:cxnSpMk id="6" creationId="{D48E46AD-A127-799D-765B-D1A36E7D9527}"/>
          </ac:cxnSpMkLst>
        </pc:cxnChg>
      </pc:sldChg>
      <pc:sldChg chg="modSp mod modNotesTx">
        <pc:chgData name="Rose De Jong" userId="fdfc7f57-0685-4a90-bc6e-c93956729b89" providerId="ADAL" clId="{B9097158-A07F-7A44-888C-63768EEA303E}" dt="2023-06-30T09:15:15.898" v="1799" actId="20577"/>
        <pc:sldMkLst>
          <pc:docMk/>
          <pc:sldMk cId="4230714150" sldId="4270"/>
        </pc:sldMkLst>
        <pc:spChg chg="mod">
          <ac:chgData name="Rose De Jong" userId="fdfc7f57-0685-4a90-bc6e-c93956729b89" providerId="ADAL" clId="{B9097158-A07F-7A44-888C-63768EEA303E}" dt="2023-06-28T11:48:08.017" v="1711" actId="20577"/>
          <ac:spMkLst>
            <pc:docMk/>
            <pc:sldMk cId="4230714150" sldId="4270"/>
            <ac:spMk id="41" creationId="{1DFE39F8-B0B6-73C9-74E8-53D6FDC0BB49}"/>
          </ac:spMkLst>
        </pc:spChg>
        <pc:cxnChg chg="mod">
          <ac:chgData name="Rose De Jong" userId="fdfc7f57-0685-4a90-bc6e-c93956729b89" providerId="ADAL" clId="{B9097158-A07F-7A44-888C-63768EEA303E}" dt="2023-06-27T16:27:12.401" v="61" actId="14100"/>
          <ac:cxnSpMkLst>
            <pc:docMk/>
            <pc:sldMk cId="4230714150" sldId="4270"/>
            <ac:cxnSpMk id="6" creationId="{EC5EEDBC-8247-6657-175B-D5167E8C40EE}"/>
          </ac:cxnSpMkLst>
        </pc:cxnChg>
      </pc:sldChg>
      <pc:sldChg chg="modSp mod">
        <pc:chgData name="Rose De Jong" userId="fdfc7f57-0685-4a90-bc6e-c93956729b89" providerId="ADAL" clId="{B9097158-A07F-7A44-888C-63768EEA303E}" dt="2023-06-28T11:47:13.906" v="1699" actId="1076"/>
        <pc:sldMkLst>
          <pc:docMk/>
          <pc:sldMk cId="2804051730" sldId="4271"/>
        </pc:sldMkLst>
        <pc:spChg chg="mod">
          <ac:chgData name="Rose De Jong" userId="fdfc7f57-0685-4a90-bc6e-c93956729b89" providerId="ADAL" clId="{B9097158-A07F-7A44-888C-63768EEA303E}" dt="2023-06-28T11:47:13.906" v="1699" actId="1076"/>
          <ac:spMkLst>
            <pc:docMk/>
            <pc:sldMk cId="2804051730" sldId="4271"/>
            <ac:spMk id="18" creationId="{9B613B31-AEB6-2D22-0FAE-8A484C2954CF}"/>
          </ac:spMkLst>
        </pc:spChg>
        <pc:cxnChg chg="mod">
          <ac:chgData name="Rose De Jong" userId="fdfc7f57-0685-4a90-bc6e-c93956729b89" providerId="ADAL" clId="{B9097158-A07F-7A44-888C-63768EEA303E}" dt="2023-06-28T11:47:10.803" v="1698" actId="1076"/>
          <ac:cxnSpMkLst>
            <pc:docMk/>
            <pc:sldMk cId="2804051730" sldId="4271"/>
            <ac:cxnSpMk id="5" creationId="{A1AE7BA8-5930-247F-1A87-208C9C036975}"/>
          </ac:cxnSpMkLst>
        </pc:cxnChg>
      </pc:sldChg>
      <pc:sldChg chg="modSp mod modNotesTx">
        <pc:chgData name="Rose De Jong" userId="fdfc7f57-0685-4a90-bc6e-c93956729b89" providerId="ADAL" clId="{B9097158-A07F-7A44-888C-63768EEA303E}" dt="2023-06-30T09:11:39.379" v="1793" actId="20577"/>
        <pc:sldMkLst>
          <pc:docMk/>
          <pc:sldMk cId="1761025297" sldId="4272"/>
        </pc:sldMkLst>
        <pc:spChg chg="mod">
          <ac:chgData name="Rose De Jong" userId="fdfc7f57-0685-4a90-bc6e-c93956729b89" providerId="ADAL" clId="{B9097158-A07F-7A44-888C-63768EEA303E}" dt="2023-06-30T09:11:39.379" v="1793" actId="20577"/>
          <ac:spMkLst>
            <pc:docMk/>
            <pc:sldMk cId="1761025297" sldId="4272"/>
            <ac:spMk id="2" creationId="{EB40DEC7-C948-4F71-804D-D103B54E555D}"/>
          </ac:spMkLst>
        </pc:spChg>
        <pc:cxnChg chg="mod">
          <ac:chgData name="Rose De Jong" userId="fdfc7f57-0685-4a90-bc6e-c93956729b89" providerId="ADAL" clId="{B9097158-A07F-7A44-888C-63768EEA303E}" dt="2023-06-27T16:27:27.118" v="63" actId="14100"/>
          <ac:cxnSpMkLst>
            <pc:docMk/>
            <pc:sldMk cId="1761025297" sldId="4272"/>
            <ac:cxnSpMk id="5" creationId="{A1AE7BA8-5930-247F-1A87-208C9C036975}"/>
          </ac:cxnSpMkLst>
        </pc:cxnChg>
      </pc:sldChg>
      <pc:sldChg chg="modSp">
        <pc:chgData name="Rose De Jong" userId="fdfc7f57-0685-4a90-bc6e-c93956729b89" providerId="ADAL" clId="{B9097158-A07F-7A44-888C-63768EEA303E}" dt="2023-06-30T09:15:21.592" v="1805" actId="20577"/>
        <pc:sldMkLst>
          <pc:docMk/>
          <pc:sldMk cId="3611786615" sldId="4273"/>
        </pc:sldMkLst>
        <pc:spChg chg="mod">
          <ac:chgData name="Rose De Jong" userId="fdfc7f57-0685-4a90-bc6e-c93956729b89" providerId="ADAL" clId="{B9097158-A07F-7A44-888C-63768EEA303E}" dt="2023-06-30T09:15:21.592" v="1805" actId="20577"/>
          <ac:spMkLst>
            <pc:docMk/>
            <pc:sldMk cId="3611786615" sldId="4273"/>
            <ac:spMk id="3" creationId="{05AE231F-33C5-5A06-988B-49F09107A68B}"/>
          </ac:spMkLst>
        </pc:spChg>
      </pc:sldChg>
      <pc:sldChg chg="addSp delSp modSp mod modNotesTx">
        <pc:chgData name="Rose De Jong" userId="fdfc7f57-0685-4a90-bc6e-c93956729b89" providerId="ADAL" clId="{B9097158-A07F-7A44-888C-63768EEA303E}" dt="2023-06-28T06:44:08.841" v="301" actId="1076"/>
        <pc:sldMkLst>
          <pc:docMk/>
          <pc:sldMk cId="2417404930" sldId="4275"/>
        </pc:sldMkLst>
        <pc:graphicFrameChg chg="add mod">
          <ac:chgData name="Rose De Jong" userId="fdfc7f57-0685-4a90-bc6e-c93956729b89" providerId="ADAL" clId="{B9097158-A07F-7A44-888C-63768EEA303E}" dt="2023-06-28T06:44:08.841" v="301" actId="1076"/>
          <ac:graphicFrameMkLst>
            <pc:docMk/>
            <pc:sldMk cId="2417404930" sldId="4275"/>
            <ac:graphicFrameMk id="3" creationId="{AB073E1B-4F97-47A9-1C9F-8D4FD23E0D45}"/>
          </ac:graphicFrameMkLst>
        </pc:graphicFrameChg>
        <pc:graphicFrameChg chg="del">
          <ac:chgData name="Rose De Jong" userId="fdfc7f57-0685-4a90-bc6e-c93956729b89" providerId="ADAL" clId="{B9097158-A07F-7A44-888C-63768EEA303E}" dt="2023-06-28T06:42:51.059" v="295" actId="478"/>
          <ac:graphicFrameMkLst>
            <pc:docMk/>
            <pc:sldMk cId="2417404930" sldId="4275"/>
            <ac:graphicFrameMk id="12" creationId="{E11F3584-0555-E64E-8E57-EF370F71B9E8}"/>
          </ac:graphicFrameMkLst>
        </pc:graphicFrameChg>
        <pc:cxnChg chg="mod">
          <ac:chgData name="Rose De Jong" userId="fdfc7f57-0685-4a90-bc6e-c93956729b89" providerId="ADAL" clId="{B9097158-A07F-7A44-888C-63768EEA303E}" dt="2023-06-27T16:27:41.070" v="64" actId="14100"/>
          <ac:cxnSpMkLst>
            <pc:docMk/>
            <pc:sldMk cId="2417404930" sldId="4275"/>
            <ac:cxnSpMk id="6" creationId="{D48E46AD-A127-799D-765B-D1A36E7D9527}"/>
          </ac:cxnSpMkLst>
        </pc:cxnChg>
      </pc:sldChg>
      <pc:sldChg chg="modSp mod modNotesTx">
        <pc:chgData name="Rose De Jong" userId="fdfc7f57-0685-4a90-bc6e-c93956729b89" providerId="ADAL" clId="{B9097158-A07F-7A44-888C-63768EEA303E}" dt="2023-06-30T11:14:40.722" v="2043" actId="20577"/>
        <pc:sldMkLst>
          <pc:docMk/>
          <pc:sldMk cId="38047452" sldId="4276"/>
        </pc:sldMkLst>
        <pc:spChg chg="mod">
          <ac:chgData name="Rose De Jong" userId="fdfc7f57-0685-4a90-bc6e-c93956729b89" providerId="ADAL" clId="{B9097158-A07F-7A44-888C-63768EEA303E}" dt="2023-06-28T10:44:32.757" v="800" actId="20577"/>
          <ac:spMkLst>
            <pc:docMk/>
            <pc:sldMk cId="38047452" sldId="4276"/>
            <ac:spMk id="12" creationId="{AB15A6F8-25EC-C3A5-A7E4-A3EA05C6CED6}"/>
          </ac:spMkLst>
        </pc:spChg>
        <pc:cxnChg chg="mod">
          <ac:chgData name="Rose De Jong" userId="fdfc7f57-0685-4a90-bc6e-c93956729b89" providerId="ADAL" clId="{B9097158-A07F-7A44-888C-63768EEA303E}" dt="2023-06-27T16:27:48.341" v="65" actId="14100"/>
          <ac:cxnSpMkLst>
            <pc:docMk/>
            <pc:sldMk cId="38047452" sldId="4276"/>
            <ac:cxnSpMk id="5" creationId="{A1AE7BA8-5930-247F-1A87-208C9C036975}"/>
          </ac:cxnSpMkLst>
        </pc:cxnChg>
      </pc:sldChg>
      <pc:sldChg chg="addCm delCm modNotesTx">
        <pc:chgData name="Rose De Jong" userId="fdfc7f57-0685-4a90-bc6e-c93956729b89" providerId="ADAL" clId="{B9097158-A07F-7A44-888C-63768EEA303E}" dt="2023-06-30T16:00:39.668" v="2187"/>
        <pc:sldMkLst>
          <pc:docMk/>
          <pc:sldMk cId="3940900810" sldId="4277"/>
        </pc:sldMkLst>
      </pc:sldChg>
      <pc:sldChg chg="modSp mod modNotesTx">
        <pc:chgData name="Rose De Jong" userId="fdfc7f57-0685-4a90-bc6e-c93956729b89" providerId="ADAL" clId="{B9097158-A07F-7A44-888C-63768EEA303E}" dt="2023-06-28T06:54:26.329" v="330"/>
        <pc:sldMkLst>
          <pc:docMk/>
          <pc:sldMk cId="565463281" sldId="4278"/>
        </pc:sldMkLst>
        <pc:cxnChg chg="mod">
          <ac:chgData name="Rose De Jong" userId="fdfc7f57-0685-4a90-bc6e-c93956729b89" providerId="ADAL" clId="{B9097158-A07F-7A44-888C-63768EEA303E}" dt="2023-06-27T16:27:56.921" v="66" actId="14100"/>
          <ac:cxnSpMkLst>
            <pc:docMk/>
            <pc:sldMk cId="565463281" sldId="4278"/>
            <ac:cxnSpMk id="6" creationId="{EC5EEDBC-8247-6657-175B-D5167E8C40EE}"/>
          </ac:cxnSpMkLst>
        </pc:cxnChg>
      </pc:sldChg>
      <pc:sldChg chg="modSp mod modNotesTx">
        <pc:chgData name="Rose De Jong" userId="fdfc7f57-0685-4a90-bc6e-c93956729b89" providerId="ADAL" clId="{B9097158-A07F-7A44-888C-63768EEA303E}" dt="2023-06-28T06:56:05.416" v="342" actId="20577"/>
        <pc:sldMkLst>
          <pc:docMk/>
          <pc:sldMk cId="2542294219" sldId="4279"/>
        </pc:sldMkLst>
        <pc:spChg chg="mod">
          <ac:chgData name="Rose De Jong" userId="fdfc7f57-0685-4a90-bc6e-c93956729b89" providerId="ADAL" clId="{B9097158-A07F-7A44-888C-63768EEA303E}" dt="2023-06-28T06:55:19.590" v="333" actId="1076"/>
          <ac:spMkLst>
            <pc:docMk/>
            <pc:sldMk cId="2542294219" sldId="4279"/>
            <ac:spMk id="16" creationId="{112ED3CB-4A83-2191-A58D-B8397F1F257D}"/>
          </ac:spMkLst>
        </pc:spChg>
      </pc:sldChg>
      <pc:sldChg chg="modSp mod modNotesTx">
        <pc:chgData name="Rose De Jong" userId="fdfc7f57-0685-4a90-bc6e-c93956729b89" providerId="ADAL" clId="{B9097158-A07F-7A44-888C-63768EEA303E}" dt="2023-06-28T06:57:53.868" v="362" actId="20577"/>
        <pc:sldMkLst>
          <pc:docMk/>
          <pc:sldMk cId="2702207700" sldId="4281"/>
        </pc:sldMkLst>
        <pc:cxnChg chg="mod">
          <ac:chgData name="Rose De Jong" userId="fdfc7f57-0685-4a90-bc6e-c93956729b89" providerId="ADAL" clId="{B9097158-A07F-7A44-888C-63768EEA303E}" dt="2023-06-27T16:28:04.422" v="67" actId="14100"/>
          <ac:cxnSpMkLst>
            <pc:docMk/>
            <pc:sldMk cId="2702207700" sldId="4281"/>
            <ac:cxnSpMk id="6" creationId="{EC5EEDBC-8247-6657-175B-D5167E8C40EE}"/>
          </ac:cxnSpMkLst>
        </pc:cxnChg>
      </pc:sldChg>
      <pc:sldChg chg="modSp mod">
        <pc:chgData name="Rose De Jong" userId="fdfc7f57-0685-4a90-bc6e-c93956729b89" providerId="ADAL" clId="{B9097158-A07F-7A44-888C-63768EEA303E}" dt="2023-06-27T16:28:10.473" v="68" actId="14100"/>
        <pc:sldMkLst>
          <pc:docMk/>
          <pc:sldMk cId="1362903001" sldId="4282"/>
        </pc:sldMkLst>
        <pc:cxnChg chg="mod">
          <ac:chgData name="Rose De Jong" userId="fdfc7f57-0685-4a90-bc6e-c93956729b89" providerId="ADAL" clId="{B9097158-A07F-7A44-888C-63768EEA303E}" dt="2023-06-27T16:28:10.473" v="68" actId="14100"/>
          <ac:cxnSpMkLst>
            <pc:docMk/>
            <pc:sldMk cId="1362903001" sldId="4282"/>
            <ac:cxnSpMk id="6" creationId="{EC5EEDBC-8247-6657-175B-D5167E8C40EE}"/>
          </ac:cxnSpMkLst>
        </pc:cxnChg>
      </pc:sldChg>
      <pc:sldChg chg="modNotesTx">
        <pc:chgData name="Rose De Jong" userId="fdfc7f57-0685-4a90-bc6e-c93956729b89" providerId="ADAL" clId="{B9097158-A07F-7A44-888C-63768EEA303E}" dt="2023-06-28T11:41:16.743" v="1645" actId="20577"/>
        <pc:sldMkLst>
          <pc:docMk/>
          <pc:sldMk cId="599417620" sldId="4283"/>
        </pc:sldMkLst>
      </pc:sldChg>
      <pc:sldChg chg="modNotesTx">
        <pc:chgData name="Rose De Jong" userId="fdfc7f57-0685-4a90-bc6e-c93956729b89" providerId="ADAL" clId="{B9097158-A07F-7A44-888C-63768EEA303E}" dt="2023-06-30T09:15:31.856" v="1808" actId="20577"/>
        <pc:sldMkLst>
          <pc:docMk/>
          <pc:sldMk cId="306693697" sldId="4284"/>
        </pc:sldMkLst>
      </pc:sldChg>
      <pc:sldChg chg="modSp mod addCm delCm modCm modNotesTx">
        <pc:chgData name="Rose De Jong" userId="fdfc7f57-0685-4a90-bc6e-c93956729b89" providerId="ADAL" clId="{B9097158-A07F-7A44-888C-63768EEA303E}" dt="2023-06-30T09:03:17.943" v="1753" actId="13926"/>
        <pc:sldMkLst>
          <pc:docMk/>
          <pc:sldMk cId="1066366495" sldId="4285"/>
        </pc:sldMkLst>
        <pc:spChg chg="mod">
          <ac:chgData name="Rose De Jong" userId="fdfc7f57-0685-4a90-bc6e-c93956729b89" providerId="ADAL" clId="{B9097158-A07F-7A44-888C-63768EEA303E}" dt="2023-06-30T09:03:17.943" v="1753" actId="13926"/>
          <ac:spMkLst>
            <pc:docMk/>
            <pc:sldMk cId="1066366495" sldId="4285"/>
            <ac:spMk id="2" creationId="{DF8C1B15-3472-4B6E-8FAA-1FFF7CAADA7F}"/>
          </ac:spMkLst>
        </pc:spChg>
        <pc:cxnChg chg="mod">
          <ac:chgData name="Rose De Jong" userId="fdfc7f57-0685-4a90-bc6e-c93956729b89" providerId="ADAL" clId="{B9097158-A07F-7A44-888C-63768EEA303E}" dt="2023-06-27T16:28:28.291" v="71" actId="14100"/>
          <ac:cxnSpMkLst>
            <pc:docMk/>
            <pc:sldMk cId="1066366495" sldId="4285"/>
            <ac:cxnSpMk id="6" creationId="{EC5EEDBC-8247-6657-175B-D5167E8C40EE}"/>
          </ac:cxnSpMkLst>
        </pc:cxnChg>
      </pc:sldChg>
      <pc:sldChg chg="modSp mod modNotesTx">
        <pc:chgData name="Rose De Jong" userId="fdfc7f57-0685-4a90-bc6e-c93956729b89" providerId="ADAL" clId="{B9097158-A07F-7A44-888C-63768EEA303E}" dt="2023-06-30T09:16:43.333" v="1852" actId="20577"/>
        <pc:sldMkLst>
          <pc:docMk/>
          <pc:sldMk cId="2058864274" sldId="4287"/>
        </pc:sldMkLst>
        <pc:spChg chg="mod">
          <ac:chgData name="Rose De Jong" userId="fdfc7f57-0685-4a90-bc6e-c93956729b89" providerId="ADAL" clId="{B9097158-A07F-7A44-888C-63768EEA303E}" dt="2023-06-30T09:15:57.023" v="1822" actId="20577"/>
          <ac:spMkLst>
            <pc:docMk/>
            <pc:sldMk cId="2058864274" sldId="4287"/>
            <ac:spMk id="7171" creationId="{75CFD7F0-CE9E-4C9E-8175-5293F1352093}"/>
          </ac:spMkLst>
        </pc:spChg>
        <pc:spChg chg="mod">
          <ac:chgData name="Rose De Jong" userId="fdfc7f57-0685-4a90-bc6e-c93956729b89" providerId="ADAL" clId="{B9097158-A07F-7A44-888C-63768EEA303E}" dt="2023-06-28T07:00:58.539" v="377" actId="14100"/>
          <ac:spMkLst>
            <pc:docMk/>
            <pc:sldMk cId="2058864274" sldId="4287"/>
            <ac:spMk id="7172" creationId="{255E6068-598A-4697-95CB-63C5D157B576}"/>
          </ac:spMkLst>
        </pc:spChg>
        <pc:grpChg chg="mod">
          <ac:chgData name="Rose De Jong" userId="fdfc7f57-0685-4a90-bc6e-c93956729b89" providerId="ADAL" clId="{B9097158-A07F-7A44-888C-63768EEA303E}" dt="2023-06-28T07:00:58.539" v="377" actId="14100"/>
          <ac:grpSpMkLst>
            <pc:docMk/>
            <pc:sldMk cId="2058864274" sldId="4287"/>
            <ac:grpSpMk id="8" creationId="{B464508A-6719-0287-CEB3-B24CA8C4708E}"/>
          </ac:grpSpMkLst>
        </pc:grpChg>
      </pc:sldChg>
      <pc:sldChg chg="addSp delSp modSp mod modNotesTx">
        <pc:chgData name="Rose De Jong" userId="fdfc7f57-0685-4a90-bc6e-c93956729b89" providerId="ADAL" clId="{B9097158-A07F-7A44-888C-63768EEA303E}" dt="2023-06-28T07:02:28.559" v="392" actId="1076"/>
        <pc:sldMkLst>
          <pc:docMk/>
          <pc:sldMk cId="3615998820" sldId="4288"/>
        </pc:sldMkLst>
        <pc:graphicFrameChg chg="del">
          <ac:chgData name="Rose De Jong" userId="fdfc7f57-0685-4a90-bc6e-c93956729b89" providerId="ADAL" clId="{B9097158-A07F-7A44-888C-63768EEA303E}" dt="2023-06-28T07:01:58.542" v="386" actId="478"/>
          <ac:graphicFrameMkLst>
            <pc:docMk/>
            <pc:sldMk cId="3615998820" sldId="4288"/>
            <ac:graphicFrameMk id="3" creationId="{E114B2D2-8B36-8440-C570-B47EB2D2EEF6}"/>
          </ac:graphicFrameMkLst>
        </pc:graphicFrameChg>
        <pc:graphicFrameChg chg="add mod">
          <ac:chgData name="Rose De Jong" userId="fdfc7f57-0685-4a90-bc6e-c93956729b89" providerId="ADAL" clId="{B9097158-A07F-7A44-888C-63768EEA303E}" dt="2023-06-28T07:02:28.559" v="392" actId="1076"/>
          <ac:graphicFrameMkLst>
            <pc:docMk/>
            <pc:sldMk cId="3615998820" sldId="4288"/>
            <ac:graphicFrameMk id="7" creationId="{1A9FA056-DF7E-707A-486F-C04BDC4C34DE}"/>
          </ac:graphicFrameMkLst>
        </pc:graphicFrameChg>
        <pc:cxnChg chg="mod">
          <ac:chgData name="Rose De Jong" userId="fdfc7f57-0685-4a90-bc6e-c93956729b89" providerId="ADAL" clId="{B9097158-A07F-7A44-888C-63768EEA303E}" dt="2023-06-27T16:29:19.266" v="74" actId="14100"/>
          <ac:cxnSpMkLst>
            <pc:docMk/>
            <pc:sldMk cId="3615998820" sldId="4288"/>
            <ac:cxnSpMk id="6" creationId="{D48E46AD-A127-799D-765B-D1A36E7D9527}"/>
          </ac:cxnSpMkLst>
        </pc:cxnChg>
      </pc:sldChg>
      <pc:sldChg chg="modSp mod">
        <pc:chgData name="Rose De Jong" userId="fdfc7f57-0685-4a90-bc6e-c93956729b89" providerId="ADAL" clId="{B9097158-A07F-7A44-888C-63768EEA303E}" dt="2023-06-27T16:29:25.441" v="75" actId="14100"/>
        <pc:sldMkLst>
          <pc:docMk/>
          <pc:sldMk cId="3208121327" sldId="4289"/>
        </pc:sldMkLst>
        <pc:cxnChg chg="mod">
          <ac:chgData name="Rose De Jong" userId="fdfc7f57-0685-4a90-bc6e-c93956729b89" providerId="ADAL" clId="{B9097158-A07F-7A44-888C-63768EEA303E}" dt="2023-06-27T16:29:25.441" v="75" actId="14100"/>
          <ac:cxnSpMkLst>
            <pc:docMk/>
            <pc:sldMk cId="3208121327" sldId="4289"/>
            <ac:cxnSpMk id="6" creationId="{EC5EEDBC-8247-6657-175B-D5167E8C40EE}"/>
          </ac:cxnSpMkLst>
        </pc:cxnChg>
      </pc:sldChg>
      <pc:sldChg chg="modSp addCm delCm modNotesTx">
        <pc:chgData name="Rose De Jong" userId="fdfc7f57-0685-4a90-bc6e-c93956729b89" providerId="ADAL" clId="{B9097158-A07F-7A44-888C-63768EEA303E}" dt="2023-06-30T16:00:05.627" v="2183"/>
        <pc:sldMkLst>
          <pc:docMk/>
          <pc:sldMk cId="3179238731" sldId="4290"/>
        </pc:sldMkLst>
        <pc:spChg chg="mod">
          <ac:chgData name="Rose De Jong" userId="fdfc7f57-0685-4a90-bc6e-c93956729b89" providerId="ADAL" clId="{B9097158-A07F-7A44-888C-63768EEA303E}" dt="2023-06-28T07:08:22.376" v="522" actId="20577"/>
          <ac:spMkLst>
            <pc:docMk/>
            <pc:sldMk cId="3179238731" sldId="4290"/>
            <ac:spMk id="2" creationId="{5B035A8E-F761-3BC2-49C9-BE114FC3C3B6}"/>
          </ac:spMkLst>
        </pc:spChg>
        <pc:spChg chg="mod">
          <ac:chgData name="Rose De Jong" userId="fdfc7f57-0685-4a90-bc6e-c93956729b89" providerId="ADAL" clId="{B9097158-A07F-7A44-888C-63768EEA303E}" dt="2023-06-30T09:16:09.088" v="1828" actId="20577"/>
          <ac:spMkLst>
            <pc:docMk/>
            <pc:sldMk cId="3179238731" sldId="4290"/>
            <ac:spMk id="3" creationId="{052CB469-0C7A-F540-BDD1-1BCA181055EC}"/>
          </ac:spMkLst>
        </pc:spChg>
      </pc:sldChg>
      <pc:sldChg chg="modSp mod">
        <pc:chgData name="Rose De Jong" userId="fdfc7f57-0685-4a90-bc6e-c93956729b89" providerId="ADAL" clId="{B9097158-A07F-7A44-888C-63768EEA303E}" dt="2023-06-28T07:03:32.650" v="407" actId="20577"/>
        <pc:sldMkLst>
          <pc:docMk/>
          <pc:sldMk cId="3296036363" sldId="4291"/>
        </pc:sldMkLst>
        <pc:spChg chg="mod">
          <ac:chgData name="Rose De Jong" userId="fdfc7f57-0685-4a90-bc6e-c93956729b89" providerId="ADAL" clId="{B9097158-A07F-7A44-888C-63768EEA303E}" dt="2023-06-28T07:03:32.650" v="407" actId="20577"/>
          <ac:spMkLst>
            <pc:docMk/>
            <pc:sldMk cId="3296036363" sldId="4291"/>
            <ac:spMk id="4" creationId="{92D34AEC-EA16-A786-E5D6-5AE445E84B66}"/>
          </ac:spMkLst>
        </pc:spChg>
        <pc:cxnChg chg="mod">
          <ac:chgData name="Rose De Jong" userId="fdfc7f57-0685-4a90-bc6e-c93956729b89" providerId="ADAL" clId="{B9097158-A07F-7A44-888C-63768EEA303E}" dt="2023-06-27T16:29:32.234" v="76" actId="14100"/>
          <ac:cxnSpMkLst>
            <pc:docMk/>
            <pc:sldMk cId="3296036363" sldId="4291"/>
            <ac:cxnSpMk id="6" creationId="{EC5EEDBC-8247-6657-175B-D5167E8C40EE}"/>
          </ac:cxnSpMkLst>
        </pc:cxnChg>
      </pc:sldChg>
      <pc:sldChg chg="modSp mod modNotesTx">
        <pc:chgData name="Rose De Jong" userId="fdfc7f57-0685-4a90-bc6e-c93956729b89" providerId="ADAL" clId="{B9097158-A07F-7A44-888C-63768EEA303E}" dt="2023-06-30T11:07:19.895" v="1971" actId="20577"/>
        <pc:sldMkLst>
          <pc:docMk/>
          <pc:sldMk cId="2154782547" sldId="4292"/>
        </pc:sldMkLst>
        <pc:spChg chg="mod">
          <ac:chgData name="Rose De Jong" userId="fdfc7f57-0685-4a90-bc6e-c93956729b89" providerId="ADAL" clId="{B9097158-A07F-7A44-888C-63768EEA303E}" dt="2023-06-27T16:34:07.343" v="119" actId="20577"/>
          <ac:spMkLst>
            <pc:docMk/>
            <pc:sldMk cId="2154782547" sldId="4292"/>
            <ac:spMk id="5" creationId="{85F5FC36-46E2-5BB4-2670-C0ED22C4CF2B}"/>
          </ac:spMkLst>
        </pc:spChg>
        <pc:spChg chg="mod">
          <ac:chgData name="Rose De Jong" userId="fdfc7f57-0685-4a90-bc6e-c93956729b89" providerId="ADAL" clId="{B9097158-A07F-7A44-888C-63768EEA303E}" dt="2023-06-27T16:32:47.657" v="106" actId="20577"/>
          <ac:spMkLst>
            <pc:docMk/>
            <pc:sldMk cId="2154782547" sldId="4292"/>
            <ac:spMk id="11" creationId="{9FFAB862-C9E5-FB23-B3D6-ED4896CE6F70}"/>
          </ac:spMkLst>
        </pc:spChg>
        <pc:spChg chg="mod">
          <ac:chgData name="Rose De Jong" userId="fdfc7f57-0685-4a90-bc6e-c93956729b89" providerId="ADAL" clId="{B9097158-A07F-7A44-888C-63768EEA303E}" dt="2023-06-28T07:24:31.268" v="542" actId="20577"/>
          <ac:spMkLst>
            <pc:docMk/>
            <pc:sldMk cId="2154782547" sldId="4292"/>
            <ac:spMk id="12" creationId="{4C2FC62D-208A-7A42-8787-54F7365395F7}"/>
          </ac:spMkLst>
        </pc:spChg>
        <pc:spChg chg="mod">
          <ac:chgData name="Rose De Jong" userId="fdfc7f57-0685-4a90-bc6e-c93956729b89" providerId="ADAL" clId="{B9097158-A07F-7A44-888C-63768EEA303E}" dt="2023-06-27T16:32:33.222" v="96" actId="20577"/>
          <ac:spMkLst>
            <pc:docMk/>
            <pc:sldMk cId="2154782547" sldId="4292"/>
            <ac:spMk id="14" creationId="{F6997650-42AC-7574-5E5C-88B576D8378B}"/>
          </ac:spMkLst>
        </pc:spChg>
        <pc:spChg chg="mod">
          <ac:chgData name="Rose De Jong" userId="fdfc7f57-0685-4a90-bc6e-c93956729b89" providerId="ADAL" clId="{B9097158-A07F-7A44-888C-63768EEA303E}" dt="2023-06-30T11:07:19.895" v="1971" actId="20577"/>
          <ac:spMkLst>
            <pc:docMk/>
            <pc:sldMk cId="2154782547" sldId="4292"/>
            <ac:spMk id="15" creationId="{006D33FD-823D-757C-F5AE-C08BC1FD3160}"/>
          </ac:spMkLst>
        </pc:spChg>
        <pc:spChg chg="mod">
          <ac:chgData name="Rose De Jong" userId="fdfc7f57-0685-4a90-bc6e-c93956729b89" providerId="ADAL" clId="{B9097158-A07F-7A44-888C-63768EEA303E}" dt="2023-06-27T16:32:35.649" v="101" actId="20577"/>
          <ac:spMkLst>
            <pc:docMk/>
            <pc:sldMk cId="2154782547" sldId="4292"/>
            <ac:spMk id="16" creationId="{30491D45-D730-5CD5-762D-B152BAAA3B5F}"/>
          </ac:spMkLst>
        </pc:spChg>
        <pc:cxnChg chg="mod">
          <ac:chgData name="Rose De Jong" userId="fdfc7f57-0685-4a90-bc6e-c93956729b89" providerId="ADAL" clId="{B9097158-A07F-7A44-888C-63768EEA303E}" dt="2023-06-27T16:29:37.991" v="77" actId="14100"/>
          <ac:cxnSpMkLst>
            <pc:docMk/>
            <pc:sldMk cId="2154782547" sldId="4292"/>
            <ac:cxnSpMk id="6" creationId="{EC5EEDBC-8247-6657-175B-D5167E8C40EE}"/>
          </ac:cxnSpMkLst>
        </pc:cxnChg>
      </pc:sldChg>
      <pc:sldChg chg="modSp mod modNotesTx">
        <pc:chgData name="Rose De Jong" userId="fdfc7f57-0685-4a90-bc6e-c93956729b89" providerId="ADAL" clId="{B9097158-A07F-7A44-888C-63768EEA303E}" dt="2023-06-28T07:28:06.645" v="550" actId="20577"/>
        <pc:sldMkLst>
          <pc:docMk/>
          <pc:sldMk cId="2741171965" sldId="4293"/>
        </pc:sldMkLst>
        <pc:cxnChg chg="mod">
          <ac:chgData name="Rose De Jong" userId="fdfc7f57-0685-4a90-bc6e-c93956729b89" providerId="ADAL" clId="{B9097158-A07F-7A44-888C-63768EEA303E}" dt="2023-06-27T16:29:43.215" v="78" actId="14100"/>
          <ac:cxnSpMkLst>
            <pc:docMk/>
            <pc:sldMk cId="2741171965" sldId="4293"/>
            <ac:cxnSpMk id="6" creationId="{EC5EEDBC-8247-6657-175B-D5167E8C40EE}"/>
          </ac:cxnSpMkLst>
        </pc:cxnChg>
      </pc:sldChg>
      <pc:sldChg chg="addSp modSp mod modAnim">
        <pc:chgData name="Rose De Jong" userId="fdfc7f57-0685-4a90-bc6e-c93956729b89" providerId="ADAL" clId="{B9097158-A07F-7A44-888C-63768EEA303E}" dt="2023-06-28T07:28:26.510" v="553" actId="1076"/>
        <pc:sldMkLst>
          <pc:docMk/>
          <pc:sldMk cId="413741736" sldId="4294"/>
        </pc:sldMkLst>
        <pc:spChg chg="mod">
          <ac:chgData name="Rose De Jong" userId="fdfc7f57-0685-4a90-bc6e-c93956729b89" providerId="ADAL" clId="{B9097158-A07F-7A44-888C-63768EEA303E}" dt="2023-06-27T16:34:41.567" v="145" actId="20577"/>
          <ac:spMkLst>
            <pc:docMk/>
            <pc:sldMk cId="413741736" sldId="4294"/>
            <ac:spMk id="2" creationId="{DF8C1B15-3472-4B6E-8FAA-1FFF7CAADA7F}"/>
          </ac:spMkLst>
        </pc:spChg>
        <pc:spChg chg="add mod">
          <ac:chgData name="Rose De Jong" userId="fdfc7f57-0685-4a90-bc6e-c93956729b89" providerId="ADAL" clId="{B9097158-A07F-7A44-888C-63768EEA303E}" dt="2023-06-28T07:28:22.334" v="552" actId="571"/>
          <ac:spMkLst>
            <pc:docMk/>
            <pc:sldMk cId="413741736" sldId="4294"/>
            <ac:spMk id="8" creationId="{9CBBE0D7-4BAE-6BE7-C5AE-00FFB21ACCB9}"/>
          </ac:spMkLst>
        </pc:spChg>
        <pc:spChg chg="mod">
          <ac:chgData name="Rose De Jong" userId="fdfc7f57-0685-4a90-bc6e-c93956729b89" providerId="ADAL" clId="{B9097158-A07F-7A44-888C-63768EEA303E}" dt="2023-06-28T07:28:26.510" v="553" actId="1076"/>
          <ac:spMkLst>
            <pc:docMk/>
            <pc:sldMk cId="413741736" sldId="4294"/>
            <ac:spMk id="8195" creationId="{12C0F853-E629-4577-86F6-A13F06A72E48}"/>
          </ac:spMkLst>
        </pc:spChg>
        <pc:cxnChg chg="mod">
          <ac:chgData name="Rose De Jong" userId="fdfc7f57-0685-4a90-bc6e-c93956729b89" providerId="ADAL" clId="{B9097158-A07F-7A44-888C-63768EEA303E}" dt="2023-06-27T16:36:08.153" v="171" actId="14100"/>
          <ac:cxnSpMkLst>
            <pc:docMk/>
            <pc:sldMk cId="413741736" sldId="4294"/>
            <ac:cxnSpMk id="6" creationId="{EC5EEDBC-8247-6657-175B-D5167E8C40EE}"/>
          </ac:cxnSpMkLst>
        </pc:cxnChg>
      </pc:sldChg>
      <pc:sldChg chg="modSp mod modNotesTx">
        <pc:chgData name="Rose De Jong" userId="fdfc7f57-0685-4a90-bc6e-c93956729b89" providerId="ADAL" clId="{B9097158-A07F-7A44-888C-63768EEA303E}" dt="2023-06-28T07:06:51.723" v="489" actId="20577"/>
        <pc:sldMkLst>
          <pc:docMk/>
          <pc:sldMk cId="586872439" sldId="4295"/>
        </pc:sldMkLst>
        <pc:spChg chg="mod">
          <ac:chgData name="Rose De Jong" userId="fdfc7f57-0685-4a90-bc6e-c93956729b89" providerId="ADAL" clId="{B9097158-A07F-7A44-888C-63768EEA303E}" dt="2023-06-27T16:34:47.397" v="150" actId="20577"/>
          <ac:spMkLst>
            <pc:docMk/>
            <pc:sldMk cId="586872439" sldId="4295"/>
            <ac:spMk id="2" creationId="{DF8C1B15-3472-4B6E-8FAA-1FFF7CAADA7F}"/>
          </ac:spMkLst>
        </pc:spChg>
        <pc:cxnChg chg="mod">
          <ac:chgData name="Rose De Jong" userId="fdfc7f57-0685-4a90-bc6e-c93956729b89" providerId="ADAL" clId="{B9097158-A07F-7A44-888C-63768EEA303E}" dt="2023-06-27T16:36:14.536" v="172" actId="14100"/>
          <ac:cxnSpMkLst>
            <pc:docMk/>
            <pc:sldMk cId="586872439" sldId="4295"/>
            <ac:cxnSpMk id="6" creationId="{EC5EEDBC-8247-6657-175B-D5167E8C40EE}"/>
          </ac:cxnSpMkLst>
        </pc:cxnChg>
      </pc:sldChg>
      <pc:sldChg chg="modSp mod modNotesTx">
        <pc:chgData name="Rose De Jong" userId="fdfc7f57-0685-4a90-bc6e-c93956729b89" providerId="ADAL" clId="{B9097158-A07F-7A44-888C-63768EEA303E}" dt="2023-06-28T07:45:12.633" v="578" actId="20577"/>
        <pc:sldMkLst>
          <pc:docMk/>
          <pc:sldMk cId="3713129100" sldId="4297"/>
        </pc:sldMkLst>
        <pc:spChg chg="mod">
          <ac:chgData name="Rose De Jong" userId="fdfc7f57-0685-4a90-bc6e-c93956729b89" providerId="ADAL" clId="{B9097158-A07F-7A44-888C-63768EEA303E}" dt="2023-06-27T16:32:06.833" v="84" actId="20577"/>
          <ac:spMkLst>
            <pc:docMk/>
            <pc:sldMk cId="3713129100" sldId="4297"/>
            <ac:spMk id="5" creationId="{3C97DBC8-F28F-65C8-BB25-FD87419A8B74}"/>
          </ac:spMkLst>
        </pc:spChg>
        <pc:cxnChg chg="mod">
          <ac:chgData name="Rose De Jong" userId="fdfc7f57-0685-4a90-bc6e-c93956729b89" providerId="ADAL" clId="{B9097158-A07F-7A44-888C-63768EEA303E}" dt="2023-06-27T16:36:19.841" v="173" actId="14100"/>
          <ac:cxnSpMkLst>
            <pc:docMk/>
            <pc:sldMk cId="3713129100" sldId="4297"/>
            <ac:cxnSpMk id="6" creationId="{D48E46AD-A127-799D-765B-D1A36E7D9527}"/>
          </ac:cxnSpMkLst>
        </pc:cxnChg>
      </pc:sldChg>
      <pc:sldChg chg="modSp mod modNotesTx">
        <pc:chgData name="Rose De Jong" userId="fdfc7f57-0685-4a90-bc6e-c93956729b89" providerId="ADAL" clId="{B9097158-A07F-7A44-888C-63768EEA303E}" dt="2023-06-28T10:45:45.026" v="836" actId="20577"/>
        <pc:sldMkLst>
          <pc:docMk/>
          <pc:sldMk cId="1090031213" sldId="4298"/>
        </pc:sldMkLst>
        <pc:spChg chg="mod">
          <ac:chgData name="Rose De Jong" userId="fdfc7f57-0685-4a90-bc6e-c93956729b89" providerId="ADAL" clId="{B9097158-A07F-7A44-888C-63768EEA303E}" dt="2023-06-27T16:32:11.356" v="85" actId="20577"/>
          <ac:spMkLst>
            <pc:docMk/>
            <pc:sldMk cId="1090031213" sldId="4298"/>
            <ac:spMk id="5" creationId="{3C97DBC8-F28F-65C8-BB25-FD87419A8B74}"/>
          </ac:spMkLst>
        </pc:spChg>
        <pc:cxnChg chg="mod">
          <ac:chgData name="Rose De Jong" userId="fdfc7f57-0685-4a90-bc6e-c93956729b89" providerId="ADAL" clId="{B9097158-A07F-7A44-888C-63768EEA303E}" dt="2023-06-27T16:36:24.822" v="174" actId="14100"/>
          <ac:cxnSpMkLst>
            <pc:docMk/>
            <pc:sldMk cId="1090031213" sldId="4298"/>
            <ac:cxnSpMk id="6" creationId="{D48E46AD-A127-799D-765B-D1A36E7D9527}"/>
          </ac:cxnSpMkLst>
        </pc:cxnChg>
      </pc:sldChg>
      <pc:sldChg chg="modSp mod">
        <pc:chgData name="Rose De Jong" userId="fdfc7f57-0685-4a90-bc6e-c93956729b89" providerId="ADAL" clId="{B9097158-A07F-7A44-888C-63768EEA303E}" dt="2023-06-27T16:36:29.688" v="175" actId="14100"/>
        <pc:sldMkLst>
          <pc:docMk/>
          <pc:sldMk cId="3271741032" sldId="4299"/>
        </pc:sldMkLst>
        <pc:spChg chg="mod">
          <ac:chgData name="Rose De Jong" userId="fdfc7f57-0685-4a90-bc6e-c93956729b89" providerId="ADAL" clId="{B9097158-A07F-7A44-888C-63768EEA303E}" dt="2023-06-27T16:32:15.719" v="90" actId="20577"/>
          <ac:spMkLst>
            <pc:docMk/>
            <pc:sldMk cId="3271741032" sldId="4299"/>
            <ac:spMk id="2" creationId="{DF8C1B15-3472-4B6E-8FAA-1FFF7CAADA7F}"/>
          </ac:spMkLst>
        </pc:spChg>
        <pc:cxnChg chg="mod">
          <ac:chgData name="Rose De Jong" userId="fdfc7f57-0685-4a90-bc6e-c93956729b89" providerId="ADAL" clId="{B9097158-A07F-7A44-888C-63768EEA303E}" dt="2023-06-27T16:36:29.688" v="175" actId="14100"/>
          <ac:cxnSpMkLst>
            <pc:docMk/>
            <pc:sldMk cId="3271741032" sldId="4299"/>
            <ac:cxnSpMk id="6" creationId="{EC5EEDBC-8247-6657-175B-D5167E8C40EE}"/>
          </ac:cxnSpMkLst>
        </pc:cxnChg>
      </pc:sldChg>
      <pc:sldChg chg="modSp mod modNotesTx">
        <pc:chgData name="Rose De Jong" userId="fdfc7f57-0685-4a90-bc6e-c93956729b89" providerId="ADAL" clId="{B9097158-A07F-7A44-888C-63768EEA303E}" dt="2023-06-30T12:48:05.512" v="2181" actId="20577"/>
        <pc:sldMkLst>
          <pc:docMk/>
          <pc:sldMk cId="3702656794" sldId="4300"/>
        </pc:sldMkLst>
        <pc:spChg chg="mod">
          <ac:chgData name="Rose De Jong" userId="fdfc7f57-0685-4a90-bc6e-c93956729b89" providerId="ADAL" clId="{B9097158-A07F-7A44-888C-63768EEA303E}" dt="2023-06-27T16:32:22.964" v="95" actId="20577"/>
          <ac:spMkLst>
            <pc:docMk/>
            <pc:sldMk cId="3702656794" sldId="4300"/>
            <ac:spMk id="2" creationId="{DF8C1B15-3472-4B6E-8FAA-1FFF7CAADA7F}"/>
          </ac:spMkLst>
        </pc:spChg>
        <pc:cxnChg chg="mod">
          <ac:chgData name="Rose De Jong" userId="fdfc7f57-0685-4a90-bc6e-c93956729b89" providerId="ADAL" clId="{B9097158-A07F-7A44-888C-63768EEA303E}" dt="2023-06-27T16:36:34.438" v="176" actId="14100"/>
          <ac:cxnSpMkLst>
            <pc:docMk/>
            <pc:sldMk cId="3702656794" sldId="4300"/>
            <ac:cxnSpMk id="6" creationId="{EC5EEDBC-8247-6657-175B-D5167E8C40EE}"/>
          </ac:cxnSpMkLst>
        </pc:cxnChg>
      </pc:sldChg>
      <pc:sldChg chg="modSp mod modNotesTx">
        <pc:chgData name="Rose De Jong" userId="fdfc7f57-0685-4a90-bc6e-c93956729b89" providerId="ADAL" clId="{B9097158-A07F-7A44-888C-63768EEA303E}" dt="2023-06-28T10:49:05.898" v="863" actId="113"/>
        <pc:sldMkLst>
          <pc:docMk/>
          <pc:sldMk cId="3202149238" sldId="4301"/>
        </pc:sldMkLst>
        <pc:spChg chg="mod">
          <ac:chgData name="Rose De Jong" userId="fdfc7f57-0685-4a90-bc6e-c93956729b89" providerId="ADAL" clId="{B9097158-A07F-7A44-888C-63768EEA303E}" dt="2023-06-28T07:50:37.453" v="593" actId="14100"/>
          <ac:spMkLst>
            <pc:docMk/>
            <pc:sldMk cId="3202149238" sldId="4301"/>
            <ac:spMk id="2" creationId="{DF8C1B15-3472-4B6E-8FAA-1FFF7CAADA7F}"/>
          </ac:spMkLst>
        </pc:spChg>
        <pc:spChg chg="mod">
          <ac:chgData name="Rose De Jong" userId="fdfc7f57-0685-4a90-bc6e-c93956729b89" providerId="ADAL" clId="{B9097158-A07F-7A44-888C-63768EEA303E}" dt="2023-06-28T10:48:18.412" v="841" actId="108"/>
          <ac:spMkLst>
            <pc:docMk/>
            <pc:sldMk cId="3202149238" sldId="4301"/>
            <ac:spMk id="4" creationId="{92D34AEC-EA16-A786-E5D6-5AE445E84B66}"/>
          </ac:spMkLst>
        </pc:spChg>
        <pc:cxnChg chg="mod">
          <ac:chgData name="Rose De Jong" userId="fdfc7f57-0685-4a90-bc6e-c93956729b89" providerId="ADAL" clId="{B9097158-A07F-7A44-888C-63768EEA303E}" dt="2023-06-27T16:36:46.789" v="178" actId="14100"/>
          <ac:cxnSpMkLst>
            <pc:docMk/>
            <pc:sldMk cId="3202149238" sldId="4301"/>
            <ac:cxnSpMk id="6" creationId="{EC5EEDBC-8247-6657-175B-D5167E8C40EE}"/>
          </ac:cxnSpMkLst>
        </pc:cxnChg>
      </pc:sldChg>
      <pc:sldChg chg="modSp mod modNotesTx">
        <pc:chgData name="Rose De Jong" userId="fdfc7f57-0685-4a90-bc6e-c93956729b89" providerId="ADAL" clId="{B9097158-A07F-7A44-888C-63768EEA303E}" dt="2023-06-30T09:16:49.073" v="1858" actId="20577"/>
        <pc:sldMkLst>
          <pc:docMk/>
          <pc:sldMk cId="2548778875" sldId="4302"/>
        </pc:sldMkLst>
        <pc:spChg chg="mod">
          <ac:chgData name="Rose De Jong" userId="fdfc7f57-0685-4a90-bc6e-c93956729b89" providerId="ADAL" clId="{B9097158-A07F-7A44-888C-63768EEA303E}" dt="2023-06-27T16:36:53.648" v="180" actId="1076"/>
          <ac:spMkLst>
            <pc:docMk/>
            <pc:sldMk cId="2548778875" sldId="4302"/>
            <ac:spMk id="2" creationId="{DF8C1B15-3472-4B6E-8FAA-1FFF7CAADA7F}"/>
          </ac:spMkLst>
        </pc:spChg>
        <pc:cxnChg chg="mod">
          <ac:chgData name="Rose De Jong" userId="fdfc7f57-0685-4a90-bc6e-c93956729b89" providerId="ADAL" clId="{B9097158-A07F-7A44-888C-63768EEA303E}" dt="2023-06-27T16:36:57.534" v="181" actId="14100"/>
          <ac:cxnSpMkLst>
            <pc:docMk/>
            <pc:sldMk cId="2548778875" sldId="4302"/>
            <ac:cxnSpMk id="6" creationId="{EC5EEDBC-8247-6657-175B-D5167E8C40EE}"/>
          </ac:cxnSpMkLst>
        </pc:cxnChg>
      </pc:sldChg>
      <pc:sldChg chg="modSp mod modAnim addCm delCm">
        <pc:chgData name="Rose De Jong" userId="fdfc7f57-0685-4a90-bc6e-c93956729b89" providerId="ADAL" clId="{B9097158-A07F-7A44-888C-63768EEA303E}" dt="2023-06-30T09:16:22.386" v="1840" actId="20577"/>
        <pc:sldMkLst>
          <pc:docMk/>
          <pc:sldMk cId="394969348" sldId="4303"/>
        </pc:sldMkLst>
        <pc:spChg chg="mod">
          <ac:chgData name="Rose De Jong" userId="fdfc7f57-0685-4a90-bc6e-c93956729b89" providerId="ADAL" clId="{B9097158-A07F-7A44-888C-63768EEA303E}" dt="2023-06-30T09:16:22.386" v="1840" actId="20577"/>
          <ac:spMkLst>
            <pc:docMk/>
            <pc:sldMk cId="394969348" sldId="4303"/>
            <ac:spMk id="2" creationId="{DF8C1B15-3472-4B6E-8FAA-1FFF7CAADA7F}"/>
          </ac:spMkLst>
        </pc:spChg>
        <pc:spChg chg="mod">
          <ac:chgData name="Rose De Jong" userId="fdfc7f57-0685-4a90-bc6e-c93956729b89" providerId="ADAL" clId="{B9097158-A07F-7A44-888C-63768EEA303E}" dt="2023-06-28T15:35:13.464" v="1733" actId="1076"/>
          <ac:spMkLst>
            <pc:docMk/>
            <pc:sldMk cId="394969348" sldId="4303"/>
            <ac:spMk id="8195" creationId="{12C0F853-E629-4577-86F6-A13F06A72E48}"/>
          </ac:spMkLst>
        </pc:spChg>
        <pc:cxnChg chg="mod">
          <ac:chgData name="Rose De Jong" userId="fdfc7f57-0685-4a90-bc6e-c93956729b89" providerId="ADAL" clId="{B9097158-A07F-7A44-888C-63768EEA303E}" dt="2023-06-27T16:37:02.565" v="182" actId="14100"/>
          <ac:cxnSpMkLst>
            <pc:docMk/>
            <pc:sldMk cId="394969348" sldId="4303"/>
            <ac:cxnSpMk id="6" creationId="{EC5EEDBC-8247-6657-175B-D5167E8C40EE}"/>
          </ac:cxnSpMkLst>
        </pc:cxnChg>
      </pc:sldChg>
      <pc:sldChg chg="modSp mod">
        <pc:chgData name="Rose De Jong" userId="fdfc7f57-0685-4a90-bc6e-c93956729b89" providerId="ADAL" clId="{B9097158-A07F-7A44-888C-63768EEA303E}" dt="2023-06-27T16:37:07.782" v="183" actId="14100"/>
        <pc:sldMkLst>
          <pc:docMk/>
          <pc:sldMk cId="4165170203" sldId="4304"/>
        </pc:sldMkLst>
        <pc:spChg chg="mod">
          <ac:chgData name="Rose De Jong" userId="fdfc7f57-0685-4a90-bc6e-c93956729b89" providerId="ADAL" clId="{B9097158-A07F-7A44-888C-63768EEA303E}" dt="2023-06-27T16:35:05.502" v="165" actId="20577"/>
          <ac:spMkLst>
            <pc:docMk/>
            <pc:sldMk cId="4165170203" sldId="4304"/>
            <ac:spMk id="2" creationId="{DF8C1B15-3472-4B6E-8FAA-1FFF7CAADA7F}"/>
          </ac:spMkLst>
        </pc:spChg>
        <pc:cxnChg chg="mod">
          <ac:chgData name="Rose De Jong" userId="fdfc7f57-0685-4a90-bc6e-c93956729b89" providerId="ADAL" clId="{B9097158-A07F-7A44-888C-63768EEA303E}" dt="2023-06-27T16:37:07.782" v="183" actId="14100"/>
          <ac:cxnSpMkLst>
            <pc:docMk/>
            <pc:sldMk cId="4165170203" sldId="4304"/>
            <ac:cxnSpMk id="6" creationId="{EC5EEDBC-8247-6657-175B-D5167E8C40EE}"/>
          </ac:cxnSpMkLst>
        </pc:cxnChg>
      </pc:sldChg>
      <pc:sldChg chg="modSp mod modNotesTx">
        <pc:chgData name="Rose De Jong" userId="fdfc7f57-0685-4a90-bc6e-c93956729b89" providerId="ADAL" clId="{B9097158-A07F-7A44-888C-63768EEA303E}" dt="2023-06-28T08:52:24.211" v="618" actId="20577"/>
        <pc:sldMkLst>
          <pc:docMk/>
          <pc:sldMk cId="3733892093" sldId="4306"/>
        </pc:sldMkLst>
        <pc:spChg chg="mod">
          <ac:chgData name="Rose De Jong" userId="fdfc7f57-0685-4a90-bc6e-c93956729b89" providerId="ADAL" clId="{B9097158-A07F-7A44-888C-63768EEA303E}" dt="2023-06-27T16:35:15.161" v="170" actId="20577"/>
          <ac:spMkLst>
            <pc:docMk/>
            <pc:sldMk cId="3733892093" sldId="4306"/>
            <ac:spMk id="2" creationId="{DF8C1B15-3472-4B6E-8FAA-1FFF7CAADA7F}"/>
          </ac:spMkLst>
        </pc:spChg>
        <pc:cxnChg chg="mod">
          <ac:chgData name="Rose De Jong" userId="fdfc7f57-0685-4a90-bc6e-c93956729b89" providerId="ADAL" clId="{B9097158-A07F-7A44-888C-63768EEA303E}" dt="2023-06-27T16:37:16.217" v="184" actId="14100"/>
          <ac:cxnSpMkLst>
            <pc:docMk/>
            <pc:sldMk cId="3733892093" sldId="4306"/>
            <ac:cxnSpMk id="6" creationId="{EC5EEDBC-8247-6657-175B-D5167E8C40EE}"/>
          </ac:cxnSpMkLst>
        </pc:cxnChg>
      </pc:sldChg>
      <pc:sldChg chg="modSp addCm delCm modCm modNotesTx">
        <pc:chgData name="Rose De Jong" userId="fdfc7f57-0685-4a90-bc6e-c93956729b89" providerId="ADAL" clId="{B9097158-A07F-7A44-888C-63768EEA303E}" dt="2023-06-30T16:00:16.858" v="2184"/>
        <pc:sldMkLst>
          <pc:docMk/>
          <pc:sldMk cId="4060035733" sldId="4307"/>
        </pc:sldMkLst>
        <pc:spChg chg="mod">
          <ac:chgData name="Rose De Jong" userId="fdfc7f57-0685-4a90-bc6e-c93956729b89" providerId="ADAL" clId="{B9097158-A07F-7A44-888C-63768EEA303E}" dt="2023-06-30T09:05:23.311" v="1769" actId="13926"/>
          <ac:spMkLst>
            <pc:docMk/>
            <pc:sldMk cId="4060035733" sldId="4307"/>
            <ac:spMk id="3" creationId="{052CB469-0C7A-F540-BDD1-1BCA181055EC}"/>
          </ac:spMkLst>
        </pc:spChg>
      </pc:sldChg>
      <pc:sldChg chg="modSp mod modNotesTx">
        <pc:chgData name="Rose De Jong" userId="fdfc7f57-0685-4a90-bc6e-c93956729b89" providerId="ADAL" clId="{B9097158-A07F-7A44-888C-63768EEA303E}" dt="2023-06-30T09:16:54.989" v="1864" actId="20577"/>
        <pc:sldMkLst>
          <pc:docMk/>
          <pc:sldMk cId="1036843658" sldId="4309"/>
        </pc:sldMkLst>
        <pc:spChg chg="mod">
          <ac:chgData name="Rose De Jong" userId="fdfc7f57-0685-4a90-bc6e-c93956729b89" providerId="ADAL" clId="{B9097158-A07F-7A44-888C-63768EEA303E}" dt="2023-06-28T09:59:58.425" v="660" actId="20577"/>
          <ac:spMkLst>
            <pc:docMk/>
            <pc:sldMk cId="1036843658" sldId="4309"/>
            <ac:spMk id="7171" creationId="{75CFD7F0-CE9E-4C9E-8175-5293F1352093}"/>
          </ac:spMkLst>
        </pc:spChg>
      </pc:sldChg>
      <pc:sldChg chg="modSp mod modNotesTx">
        <pc:chgData name="Rose De Jong" userId="fdfc7f57-0685-4a90-bc6e-c93956729b89" providerId="ADAL" clId="{B9097158-A07F-7A44-888C-63768EEA303E}" dt="2023-06-30T09:27:28.818" v="1954" actId="14100"/>
        <pc:sldMkLst>
          <pc:docMk/>
          <pc:sldMk cId="1990011466" sldId="4310"/>
        </pc:sldMkLst>
        <pc:spChg chg="mod">
          <ac:chgData name="Rose De Jong" userId="fdfc7f57-0685-4a90-bc6e-c93956729b89" providerId="ADAL" clId="{B9097158-A07F-7A44-888C-63768EEA303E}" dt="2023-06-28T10:43:10.490" v="778" actId="108"/>
          <ac:spMkLst>
            <pc:docMk/>
            <pc:sldMk cId="1990011466" sldId="4310"/>
            <ac:spMk id="2" creationId="{DF8C1B15-3472-4B6E-8FAA-1FFF7CAADA7F}"/>
          </ac:spMkLst>
        </pc:spChg>
        <pc:spChg chg="mod">
          <ac:chgData name="Rose De Jong" userId="fdfc7f57-0685-4a90-bc6e-c93956729b89" providerId="ADAL" clId="{B9097158-A07F-7A44-888C-63768EEA303E}" dt="2023-06-28T11:30:58.212" v="1529" actId="20577"/>
          <ac:spMkLst>
            <pc:docMk/>
            <pc:sldMk cId="1990011466" sldId="4310"/>
            <ac:spMk id="7" creationId="{D8B48B76-91C2-1D85-D405-AFD1F213FF8F}"/>
          </ac:spMkLst>
        </pc:spChg>
        <pc:cxnChg chg="mod">
          <ac:chgData name="Rose De Jong" userId="fdfc7f57-0685-4a90-bc6e-c93956729b89" providerId="ADAL" clId="{B9097158-A07F-7A44-888C-63768EEA303E}" dt="2023-06-30T09:27:28.818" v="1954" actId="14100"/>
          <ac:cxnSpMkLst>
            <pc:docMk/>
            <pc:sldMk cId="1990011466" sldId="4310"/>
            <ac:cxnSpMk id="6" creationId="{EC5EEDBC-8247-6657-175B-D5167E8C40EE}"/>
          </ac:cxnSpMkLst>
        </pc:cxnChg>
      </pc:sldChg>
      <pc:sldChg chg="modSp mod addCm delCm modNotesTx">
        <pc:chgData name="Rose De Jong" userId="fdfc7f57-0685-4a90-bc6e-c93956729b89" providerId="ADAL" clId="{B9097158-A07F-7A44-888C-63768EEA303E}" dt="2023-06-30T09:27:00.945" v="1951" actId="13926"/>
        <pc:sldMkLst>
          <pc:docMk/>
          <pc:sldMk cId="3939197662" sldId="4311"/>
        </pc:sldMkLst>
        <pc:spChg chg="mod">
          <ac:chgData name="Rose De Jong" userId="fdfc7f57-0685-4a90-bc6e-c93956729b89" providerId="ADAL" clId="{B9097158-A07F-7A44-888C-63768EEA303E}" dt="2023-06-30T09:27:00.945" v="1951" actId="13926"/>
          <ac:spMkLst>
            <pc:docMk/>
            <pc:sldMk cId="3939197662" sldId="4311"/>
            <ac:spMk id="2" creationId="{DF8C1B15-3472-4B6E-8FAA-1FFF7CAADA7F}"/>
          </ac:spMkLst>
        </pc:spChg>
        <pc:spChg chg="mod">
          <ac:chgData name="Rose De Jong" userId="fdfc7f57-0685-4a90-bc6e-c93956729b89" providerId="ADAL" clId="{B9097158-A07F-7A44-888C-63768EEA303E}" dt="2023-06-30T09:24:40.031" v="1931" actId="108"/>
          <ac:spMkLst>
            <pc:docMk/>
            <pc:sldMk cId="3939197662" sldId="4311"/>
            <ac:spMk id="8195" creationId="{12C0F853-E629-4577-86F6-A13F06A72E48}"/>
          </ac:spMkLst>
        </pc:spChg>
        <pc:cxnChg chg="mod">
          <ac:chgData name="Rose De Jong" userId="fdfc7f57-0685-4a90-bc6e-c93956729b89" providerId="ADAL" clId="{B9097158-A07F-7A44-888C-63768EEA303E}" dt="2023-06-30T09:26:53.638" v="1949" actId="14100"/>
          <ac:cxnSpMkLst>
            <pc:docMk/>
            <pc:sldMk cId="3939197662" sldId="4311"/>
            <ac:cxnSpMk id="6" creationId="{EC5EEDBC-8247-6657-175B-D5167E8C40EE}"/>
          </ac:cxnSpMkLst>
        </pc:cxnChg>
      </pc:sldChg>
      <pc:sldChg chg="modSp mod modNotesTx">
        <pc:chgData name="Rose De Jong" userId="fdfc7f57-0685-4a90-bc6e-c93956729b89" providerId="ADAL" clId="{B9097158-A07F-7A44-888C-63768EEA303E}" dt="2023-06-30T11:12:22.826" v="2001" actId="20577"/>
        <pc:sldMkLst>
          <pc:docMk/>
          <pc:sldMk cId="3789237349" sldId="4312"/>
        </pc:sldMkLst>
        <pc:spChg chg="mod">
          <ac:chgData name="Rose De Jong" userId="fdfc7f57-0685-4a90-bc6e-c93956729b89" providerId="ADAL" clId="{B9097158-A07F-7A44-888C-63768EEA303E}" dt="2023-06-30T09:26:16.561" v="1943" actId="108"/>
          <ac:spMkLst>
            <pc:docMk/>
            <pc:sldMk cId="3789237349" sldId="4312"/>
            <ac:spMk id="2" creationId="{DF8C1B15-3472-4B6E-8FAA-1FFF7CAADA7F}"/>
          </ac:spMkLst>
        </pc:spChg>
        <pc:spChg chg="mod">
          <ac:chgData name="Rose De Jong" userId="fdfc7f57-0685-4a90-bc6e-c93956729b89" providerId="ADAL" clId="{B9097158-A07F-7A44-888C-63768EEA303E}" dt="2023-06-28T10:06:34.419" v="741" actId="20577"/>
          <ac:spMkLst>
            <pc:docMk/>
            <pc:sldMk cId="3789237349" sldId="4312"/>
            <ac:spMk id="3" creationId="{9EFB0723-8791-810A-1C27-BE295F1FE659}"/>
          </ac:spMkLst>
        </pc:spChg>
        <pc:spChg chg="mod">
          <ac:chgData name="Rose De Jong" userId="fdfc7f57-0685-4a90-bc6e-c93956729b89" providerId="ADAL" clId="{B9097158-A07F-7A44-888C-63768EEA303E}" dt="2023-06-28T10:05:44.109" v="707"/>
          <ac:spMkLst>
            <pc:docMk/>
            <pc:sldMk cId="3789237349" sldId="4312"/>
            <ac:spMk id="8195" creationId="{12C0F853-E629-4577-86F6-A13F06A72E48}"/>
          </ac:spMkLst>
        </pc:spChg>
        <pc:cxnChg chg="mod">
          <ac:chgData name="Rose De Jong" userId="fdfc7f57-0685-4a90-bc6e-c93956729b89" providerId="ADAL" clId="{B9097158-A07F-7A44-888C-63768EEA303E}" dt="2023-06-30T09:26:20.006" v="1944" actId="14100"/>
          <ac:cxnSpMkLst>
            <pc:docMk/>
            <pc:sldMk cId="3789237349" sldId="4312"/>
            <ac:cxnSpMk id="6" creationId="{EC5EEDBC-8247-6657-175B-D5167E8C40EE}"/>
          </ac:cxnSpMkLst>
        </pc:cxnChg>
      </pc:sldChg>
      <pc:sldChg chg="modSp mod modNotesTx">
        <pc:chgData name="Rose De Jong" userId="fdfc7f57-0685-4a90-bc6e-c93956729b89" providerId="ADAL" clId="{B9097158-A07F-7A44-888C-63768EEA303E}" dt="2023-06-30T09:27:19.556" v="1953" actId="790"/>
        <pc:sldMkLst>
          <pc:docMk/>
          <pc:sldMk cId="1469570155" sldId="4313"/>
        </pc:sldMkLst>
        <pc:spChg chg="mod">
          <ac:chgData name="Rose De Jong" userId="fdfc7f57-0685-4a90-bc6e-c93956729b89" providerId="ADAL" clId="{B9097158-A07F-7A44-888C-63768EEA303E}" dt="2023-06-30T09:27:19.556" v="1953" actId="790"/>
          <ac:spMkLst>
            <pc:docMk/>
            <pc:sldMk cId="1469570155" sldId="4313"/>
            <ac:spMk id="2" creationId="{DF8C1B15-3472-4B6E-8FAA-1FFF7CAADA7F}"/>
          </ac:spMkLst>
        </pc:spChg>
        <pc:cxnChg chg="mod">
          <ac:chgData name="Rose De Jong" userId="fdfc7f57-0685-4a90-bc6e-c93956729b89" providerId="ADAL" clId="{B9097158-A07F-7A44-888C-63768EEA303E}" dt="2023-06-30T09:27:10.899" v="1952" actId="14100"/>
          <ac:cxnSpMkLst>
            <pc:docMk/>
            <pc:sldMk cId="1469570155" sldId="4313"/>
            <ac:cxnSpMk id="6" creationId="{EC5EEDBC-8247-6657-175B-D5167E8C40EE}"/>
          </ac:cxnSpMkLst>
        </pc:cxnChg>
      </pc:sldChg>
      <pc:sldChg chg="modSp mod modNotesTx">
        <pc:chgData name="Rose De Jong" userId="fdfc7f57-0685-4a90-bc6e-c93956729b89" providerId="ADAL" clId="{B9097158-A07F-7A44-888C-63768EEA303E}" dt="2023-06-30T09:25:42.377" v="1938" actId="20577"/>
        <pc:sldMkLst>
          <pc:docMk/>
          <pc:sldMk cId="2890006852" sldId="4314"/>
        </pc:sldMkLst>
        <pc:spChg chg="mod">
          <ac:chgData name="Rose De Jong" userId="fdfc7f57-0685-4a90-bc6e-c93956729b89" providerId="ADAL" clId="{B9097158-A07F-7A44-888C-63768EEA303E}" dt="2023-06-28T11:30:12.490" v="1495" actId="20577"/>
          <ac:spMkLst>
            <pc:docMk/>
            <pc:sldMk cId="2890006852" sldId="4314"/>
            <ac:spMk id="4" creationId="{5F71F021-9239-8345-E9F1-9A64AC0BF783}"/>
          </ac:spMkLst>
        </pc:spChg>
        <pc:cxnChg chg="mod">
          <ac:chgData name="Rose De Jong" userId="fdfc7f57-0685-4a90-bc6e-c93956729b89" providerId="ADAL" clId="{B9097158-A07F-7A44-888C-63768EEA303E}" dt="2023-06-27T16:41:55.975" v="193" actId="14100"/>
          <ac:cxnSpMkLst>
            <pc:docMk/>
            <pc:sldMk cId="2890006852" sldId="4314"/>
            <ac:cxnSpMk id="6" creationId="{EC5EEDBC-8247-6657-175B-D5167E8C40EE}"/>
          </ac:cxnSpMkLst>
        </pc:cxnChg>
      </pc:sldChg>
      <pc:sldChg chg="modSp mod modNotesTx">
        <pc:chgData name="Rose De Jong" userId="fdfc7f57-0685-4a90-bc6e-c93956729b89" providerId="ADAL" clId="{B9097158-A07F-7A44-888C-63768EEA303E}" dt="2023-06-28T11:37:21.008" v="1622"/>
        <pc:sldMkLst>
          <pc:docMk/>
          <pc:sldMk cId="1188652531" sldId="4315"/>
        </pc:sldMkLst>
        <pc:spChg chg="mod">
          <ac:chgData name="Rose De Jong" userId="fdfc7f57-0685-4a90-bc6e-c93956729b89" providerId="ADAL" clId="{B9097158-A07F-7A44-888C-63768EEA303E}" dt="2023-06-28T11:29:18.860" v="1457" actId="108"/>
          <ac:spMkLst>
            <pc:docMk/>
            <pc:sldMk cId="1188652531" sldId="4315"/>
            <ac:spMk id="4" creationId="{5F71F021-9239-8345-E9F1-9A64AC0BF783}"/>
          </ac:spMkLst>
        </pc:spChg>
        <pc:cxnChg chg="mod">
          <ac:chgData name="Rose De Jong" userId="fdfc7f57-0685-4a90-bc6e-c93956729b89" providerId="ADAL" clId="{B9097158-A07F-7A44-888C-63768EEA303E}" dt="2023-06-27T16:42:02.645" v="194" actId="14100"/>
          <ac:cxnSpMkLst>
            <pc:docMk/>
            <pc:sldMk cId="1188652531" sldId="4315"/>
            <ac:cxnSpMk id="6" creationId="{EC5EEDBC-8247-6657-175B-D5167E8C40EE}"/>
          </ac:cxnSpMkLst>
        </pc:cxnChg>
      </pc:sldChg>
      <pc:sldChg chg="modSp mod modNotesTx">
        <pc:chgData name="Rose De Jong" userId="fdfc7f57-0685-4a90-bc6e-c93956729b89" providerId="ADAL" clId="{B9097158-A07F-7A44-888C-63768EEA303E}" dt="2023-06-30T09:26:40.286" v="1948" actId="108"/>
        <pc:sldMkLst>
          <pc:docMk/>
          <pc:sldMk cId="1312215151" sldId="4316"/>
        </pc:sldMkLst>
        <pc:spChg chg="mod">
          <ac:chgData name="Rose De Jong" userId="fdfc7f57-0685-4a90-bc6e-c93956729b89" providerId="ADAL" clId="{B9097158-A07F-7A44-888C-63768EEA303E}" dt="2023-06-28T11:37:46.270" v="1625" actId="20577"/>
          <ac:spMkLst>
            <pc:docMk/>
            <pc:sldMk cId="1312215151" sldId="4316"/>
            <ac:spMk id="4" creationId="{5F71F021-9239-8345-E9F1-9A64AC0BF783}"/>
          </ac:spMkLst>
        </pc:spChg>
        <pc:cxnChg chg="mod">
          <ac:chgData name="Rose De Jong" userId="fdfc7f57-0685-4a90-bc6e-c93956729b89" providerId="ADAL" clId="{B9097158-A07F-7A44-888C-63768EEA303E}" dt="2023-06-27T16:42:10.633" v="195" actId="14100"/>
          <ac:cxnSpMkLst>
            <pc:docMk/>
            <pc:sldMk cId="1312215151" sldId="4316"/>
            <ac:cxnSpMk id="6" creationId="{EC5EEDBC-8247-6657-175B-D5167E8C40EE}"/>
          </ac:cxnSpMkLst>
        </pc:cxnChg>
      </pc:sldChg>
      <pc:sldChg chg="modSp modNotesTx">
        <pc:chgData name="Rose De Jong" userId="fdfc7f57-0685-4a90-bc6e-c93956729b89" providerId="ADAL" clId="{B9097158-A07F-7A44-888C-63768EEA303E}" dt="2023-06-28T11:33:20.789" v="1611" actId="20577"/>
        <pc:sldMkLst>
          <pc:docMk/>
          <pc:sldMk cId="1660460032" sldId="4317"/>
        </pc:sldMkLst>
        <pc:spChg chg="mod">
          <ac:chgData name="Rose De Jong" userId="fdfc7f57-0685-4a90-bc6e-c93956729b89" providerId="ADAL" clId="{B9097158-A07F-7A44-888C-63768EEA303E}" dt="2023-06-28T11:28:15.334" v="1441" actId="20577"/>
          <ac:spMkLst>
            <pc:docMk/>
            <pc:sldMk cId="1660460032" sldId="4317"/>
            <ac:spMk id="3" creationId="{052CB469-0C7A-F540-BDD1-1BCA181055EC}"/>
          </ac:spMkLst>
        </pc:spChg>
      </pc:sldChg>
      <pc:sldChg chg="modSp mod modNotesTx">
        <pc:chgData name="Rose De Jong" userId="fdfc7f57-0685-4a90-bc6e-c93956729b89" providerId="ADAL" clId="{B9097158-A07F-7A44-888C-63768EEA303E}" dt="2023-06-28T11:27:48.159" v="1435" actId="20577"/>
        <pc:sldMkLst>
          <pc:docMk/>
          <pc:sldMk cId="3179967540" sldId="4318"/>
        </pc:sldMkLst>
        <pc:spChg chg="mod">
          <ac:chgData name="Rose De Jong" userId="fdfc7f57-0685-4a90-bc6e-c93956729b89" providerId="ADAL" clId="{B9097158-A07F-7A44-888C-63768EEA303E}" dt="2023-06-28T10:54:09.998" v="911" actId="20577"/>
          <ac:spMkLst>
            <pc:docMk/>
            <pc:sldMk cId="3179967540" sldId="4318"/>
            <ac:spMk id="2" creationId="{DF8C1B15-3472-4B6E-8FAA-1FFF7CAADA7F}"/>
          </ac:spMkLst>
        </pc:spChg>
        <pc:spChg chg="mod">
          <ac:chgData name="Rose De Jong" userId="fdfc7f57-0685-4a90-bc6e-c93956729b89" providerId="ADAL" clId="{B9097158-A07F-7A44-888C-63768EEA303E}" dt="2023-06-28T11:27:48.159" v="1435" actId="20577"/>
          <ac:spMkLst>
            <pc:docMk/>
            <pc:sldMk cId="3179967540" sldId="4318"/>
            <ac:spMk id="4" creationId="{5F71F021-9239-8345-E9F1-9A64AC0BF783}"/>
          </ac:spMkLst>
        </pc:spChg>
        <pc:cxnChg chg="mod">
          <ac:chgData name="Rose De Jong" userId="fdfc7f57-0685-4a90-bc6e-c93956729b89" providerId="ADAL" clId="{B9097158-A07F-7A44-888C-63768EEA303E}" dt="2023-06-27T16:42:33.189" v="196" actId="14100"/>
          <ac:cxnSpMkLst>
            <pc:docMk/>
            <pc:sldMk cId="3179967540" sldId="4318"/>
            <ac:cxnSpMk id="6" creationId="{EC5EEDBC-8247-6657-175B-D5167E8C40EE}"/>
          </ac:cxnSpMkLst>
        </pc:cxnChg>
      </pc:sldChg>
      <pc:sldChg chg="modSp mod modNotesTx">
        <pc:chgData name="Rose De Jong" userId="fdfc7f57-0685-4a90-bc6e-c93956729b89" providerId="ADAL" clId="{B9097158-A07F-7A44-888C-63768EEA303E}" dt="2023-06-28T11:23:17.971" v="1377" actId="20577"/>
        <pc:sldMkLst>
          <pc:docMk/>
          <pc:sldMk cId="3101181743" sldId="4319"/>
        </pc:sldMkLst>
        <pc:cxnChg chg="mod">
          <ac:chgData name="Rose De Jong" userId="fdfc7f57-0685-4a90-bc6e-c93956729b89" providerId="ADAL" clId="{B9097158-A07F-7A44-888C-63768EEA303E}" dt="2023-06-27T16:42:40.026" v="197" actId="14100"/>
          <ac:cxnSpMkLst>
            <pc:docMk/>
            <pc:sldMk cId="3101181743" sldId="4319"/>
            <ac:cxnSpMk id="6" creationId="{EC5EEDBC-8247-6657-175B-D5167E8C40EE}"/>
          </ac:cxnSpMkLst>
        </pc:cxnChg>
      </pc:sldChg>
      <pc:sldChg chg="modSp mod modNotesTx">
        <pc:chgData name="Rose De Jong" userId="fdfc7f57-0685-4a90-bc6e-c93956729b89" providerId="ADAL" clId="{B9097158-A07F-7A44-888C-63768EEA303E}" dt="2023-06-30T11:21:26.346" v="2057" actId="20577"/>
        <pc:sldMkLst>
          <pc:docMk/>
          <pc:sldMk cId="582017194" sldId="4320"/>
        </pc:sldMkLst>
        <pc:spChg chg="mod">
          <ac:chgData name="Rose De Jong" userId="fdfc7f57-0685-4a90-bc6e-c93956729b89" providerId="ADAL" clId="{B9097158-A07F-7A44-888C-63768EEA303E}" dt="2023-06-30T09:18:08.007" v="1898" actId="20577"/>
          <ac:spMkLst>
            <pc:docMk/>
            <pc:sldMk cId="582017194" sldId="4320"/>
            <ac:spMk id="2" creationId="{DF8C1B15-3472-4B6E-8FAA-1FFF7CAADA7F}"/>
          </ac:spMkLst>
        </pc:spChg>
        <pc:spChg chg="mod">
          <ac:chgData name="Rose De Jong" userId="fdfc7f57-0685-4a90-bc6e-c93956729b89" providerId="ADAL" clId="{B9097158-A07F-7A44-888C-63768EEA303E}" dt="2023-06-28T11:39:26.895" v="1626" actId="20577"/>
          <ac:spMkLst>
            <pc:docMk/>
            <pc:sldMk cId="582017194" sldId="4320"/>
            <ac:spMk id="4" creationId="{92D34AEC-EA16-A786-E5D6-5AE445E84B66}"/>
          </ac:spMkLst>
        </pc:spChg>
        <pc:cxnChg chg="mod">
          <ac:chgData name="Rose De Jong" userId="fdfc7f57-0685-4a90-bc6e-c93956729b89" providerId="ADAL" clId="{B9097158-A07F-7A44-888C-63768EEA303E}" dt="2023-06-27T16:42:48.616" v="198" actId="14100"/>
          <ac:cxnSpMkLst>
            <pc:docMk/>
            <pc:sldMk cId="582017194" sldId="4320"/>
            <ac:cxnSpMk id="6" creationId="{EC5EEDBC-8247-6657-175B-D5167E8C40EE}"/>
          </ac:cxnSpMkLst>
        </pc:cxnChg>
      </pc:sldChg>
      <pc:sldChg chg="modSp modNotesTx">
        <pc:chgData name="Rose De Jong" userId="fdfc7f57-0685-4a90-bc6e-c93956729b89" providerId="ADAL" clId="{B9097158-A07F-7A44-888C-63768EEA303E}" dt="2023-06-30T11:51:59.248" v="2116" actId="20577"/>
        <pc:sldMkLst>
          <pc:docMk/>
          <pc:sldMk cId="4142278977" sldId="4321"/>
        </pc:sldMkLst>
        <pc:spChg chg="mod">
          <ac:chgData name="Rose De Jong" userId="fdfc7f57-0685-4a90-bc6e-c93956729b89" providerId="ADAL" clId="{B9097158-A07F-7A44-888C-63768EEA303E}" dt="2023-06-28T11:39:48.157" v="1627" actId="122"/>
          <ac:spMkLst>
            <pc:docMk/>
            <pc:sldMk cId="4142278977" sldId="4321"/>
            <ac:spMk id="2" creationId="{ABA088C4-988F-9AB2-869F-8719C6618E47}"/>
          </ac:spMkLst>
        </pc:spChg>
      </pc:sldChg>
      <pc:sldChg chg="modSp modAnim">
        <pc:chgData name="Rose De Jong" userId="fdfc7f57-0685-4a90-bc6e-c93956729b89" providerId="ADAL" clId="{B9097158-A07F-7A44-888C-63768EEA303E}" dt="2023-06-30T09:17:04.481" v="1872" actId="20577"/>
        <pc:sldMkLst>
          <pc:docMk/>
          <pc:sldMk cId="2567070224" sldId="4322"/>
        </pc:sldMkLst>
        <pc:spChg chg="mod">
          <ac:chgData name="Rose De Jong" userId="fdfc7f57-0685-4a90-bc6e-c93956729b89" providerId="ADAL" clId="{B9097158-A07F-7A44-888C-63768EEA303E}" dt="2023-06-30T09:17:04.481" v="1872" actId="20577"/>
          <ac:spMkLst>
            <pc:docMk/>
            <pc:sldMk cId="2567070224" sldId="4322"/>
            <ac:spMk id="3" creationId="{05AE231F-33C5-5A06-988B-49F09107A68B}"/>
          </ac:spMkLst>
        </pc:spChg>
      </pc:sldChg>
      <pc:sldChg chg="modSp mod modNotesTx">
        <pc:chgData name="Rose De Jong" userId="fdfc7f57-0685-4a90-bc6e-c93956729b89" providerId="ADAL" clId="{B9097158-A07F-7A44-888C-63768EEA303E}" dt="2023-06-30T11:21:39.464" v="2066" actId="20577"/>
        <pc:sldMkLst>
          <pc:docMk/>
          <pc:sldMk cId="1401503059" sldId="4323"/>
        </pc:sldMkLst>
        <pc:spChg chg="mod">
          <ac:chgData name="Rose De Jong" userId="fdfc7f57-0685-4a90-bc6e-c93956729b89" providerId="ADAL" clId="{B9097158-A07F-7A44-888C-63768EEA303E}" dt="2023-06-30T11:21:39.464" v="2066" actId="20577"/>
          <ac:spMkLst>
            <pc:docMk/>
            <pc:sldMk cId="1401503059" sldId="4323"/>
            <ac:spMk id="7171" creationId="{75CFD7F0-CE9E-4C9E-8175-5293F1352093}"/>
          </ac:spMkLst>
        </pc:spChg>
      </pc:sldChg>
      <pc:sldChg chg="modSp mod modNotesTx">
        <pc:chgData name="Rose De Jong" userId="fdfc7f57-0685-4a90-bc6e-c93956729b89" providerId="ADAL" clId="{B9097158-A07F-7A44-888C-63768EEA303E}" dt="2023-06-30T12:06:58.778" v="2144" actId="20577"/>
        <pc:sldMkLst>
          <pc:docMk/>
          <pc:sldMk cId="3989639581" sldId="4324"/>
        </pc:sldMkLst>
        <pc:spChg chg="mod">
          <ac:chgData name="Rose De Jong" userId="fdfc7f57-0685-4a90-bc6e-c93956729b89" providerId="ADAL" clId="{B9097158-A07F-7A44-888C-63768EEA303E}" dt="2023-06-27T16:42:59.968" v="200" actId="1076"/>
          <ac:spMkLst>
            <pc:docMk/>
            <pc:sldMk cId="3989639581" sldId="4324"/>
            <ac:spMk id="3" creationId="{70684915-753F-462A-86BA-77F4EE85F7ED}"/>
          </ac:spMkLst>
        </pc:spChg>
        <pc:cxnChg chg="mod">
          <ac:chgData name="Rose De Jong" userId="fdfc7f57-0685-4a90-bc6e-c93956729b89" providerId="ADAL" clId="{B9097158-A07F-7A44-888C-63768EEA303E}" dt="2023-06-27T16:43:07.937" v="202" actId="14100"/>
          <ac:cxnSpMkLst>
            <pc:docMk/>
            <pc:sldMk cId="3989639581" sldId="4324"/>
            <ac:cxnSpMk id="6" creationId="{EC5EEDBC-8247-6657-175B-D5167E8C40EE}"/>
          </ac:cxnSpMkLst>
        </pc:cxnChg>
      </pc:sldChg>
      <pc:sldChg chg="modSp addCm delCm modNotesTx">
        <pc:chgData name="Rose De Jong" userId="fdfc7f57-0685-4a90-bc6e-c93956729b89" providerId="ADAL" clId="{B9097158-A07F-7A44-888C-63768EEA303E}" dt="2023-06-30T12:40:22.290" v="2162"/>
        <pc:sldMkLst>
          <pc:docMk/>
          <pc:sldMk cId="896570491" sldId="4325"/>
        </pc:sldMkLst>
        <pc:spChg chg="mod">
          <ac:chgData name="Rose De Jong" userId="fdfc7f57-0685-4a90-bc6e-c93956729b89" providerId="ADAL" clId="{B9097158-A07F-7A44-888C-63768EEA303E}" dt="2023-06-28T07:07:05.750" v="497" actId="20577"/>
          <ac:spMkLst>
            <pc:docMk/>
            <pc:sldMk cId="896570491" sldId="4325"/>
            <ac:spMk id="4" creationId="{5F71F021-9239-8345-E9F1-9A64AC0BF783}"/>
          </ac:spMkLst>
        </pc:spChg>
      </pc:sldChg>
      <pc:sldChg chg="modSp addCm delCm">
        <pc:chgData name="Rose De Jong" userId="fdfc7f57-0685-4a90-bc6e-c93956729b89" providerId="ADAL" clId="{B9097158-A07F-7A44-888C-63768EEA303E}" dt="2023-06-30T12:40:26.876" v="2163"/>
        <pc:sldMkLst>
          <pc:docMk/>
          <pc:sldMk cId="1761025458" sldId="4326"/>
        </pc:sldMkLst>
        <pc:spChg chg="mod">
          <ac:chgData name="Rose De Jong" userId="fdfc7f57-0685-4a90-bc6e-c93956729b89" providerId="ADAL" clId="{B9097158-A07F-7A44-888C-63768EEA303E}" dt="2023-06-28T07:07:17.406" v="513" actId="20577"/>
          <ac:spMkLst>
            <pc:docMk/>
            <pc:sldMk cId="1761025458" sldId="4326"/>
            <ac:spMk id="4" creationId="{5F71F021-9239-8345-E9F1-9A64AC0BF783}"/>
          </ac:spMkLst>
        </pc:spChg>
      </pc:sldChg>
      <pc:sldChg chg="modSp addCm delCm modNotesTx">
        <pc:chgData name="Rose De Jong" userId="fdfc7f57-0685-4a90-bc6e-c93956729b89" providerId="ADAL" clId="{B9097158-A07F-7A44-888C-63768EEA303E}" dt="2023-06-30T12:40:31.885" v="2164"/>
        <pc:sldMkLst>
          <pc:docMk/>
          <pc:sldMk cId="2189382414" sldId="4329"/>
        </pc:sldMkLst>
        <pc:spChg chg="mod">
          <ac:chgData name="Rose De Jong" userId="fdfc7f57-0685-4a90-bc6e-c93956729b89" providerId="ADAL" clId="{B9097158-A07F-7A44-888C-63768EEA303E}" dt="2023-06-28T07:04:49.421" v="440" actId="20577"/>
          <ac:spMkLst>
            <pc:docMk/>
            <pc:sldMk cId="2189382414" sldId="4329"/>
            <ac:spMk id="4" creationId="{5F71F021-9239-8345-E9F1-9A64AC0BF783}"/>
          </ac:spMkLst>
        </pc:spChg>
      </pc:sldChg>
      <pc:sldChg chg="modNotesTx">
        <pc:chgData name="Rose De Jong" userId="fdfc7f57-0685-4a90-bc6e-c93956729b89" providerId="ADAL" clId="{B9097158-A07F-7A44-888C-63768EEA303E}" dt="2023-06-28T11:09:58.596" v="1023" actId="20577"/>
        <pc:sldMkLst>
          <pc:docMk/>
          <pc:sldMk cId="2817342594" sldId="4330"/>
        </pc:sldMkLst>
      </pc:sldChg>
      <pc:sldChg chg="modSp mod">
        <pc:chgData name="Rose De Jong" userId="fdfc7f57-0685-4a90-bc6e-c93956729b89" providerId="ADAL" clId="{B9097158-A07F-7A44-888C-63768EEA303E}" dt="2023-06-27T16:43:22.940" v="203" actId="14100"/>
        <pc:sldMkLst>
          <pc:docMk/>
          <pc:sldMk cId="2403842602" sldId="4331"/>
        </pc:sldMkLst>
        <pc:cxnChg chg="mod">
          <ac:chgData name="Rose De Jong" userId="fdfc7f57-0685-4a90-bc6e-c93956729b89" providerId="ADAL" clId="{B9097158-A07F-7A44-888C-63768EEA303E}" dt="2023-06-27T16:43:22.940" v="203" actId="14100"/>
          <ac:cxnSpMkLst>
            <pc:docMk/>
            <pc:sldMk cId="2403842602" sldId="4331"/>
            <ac:cxnSpMk id="6" creationId="{EC5EEDBC-8247-6657-175B-D5167E8C40EE}"/>
          </ac:cxnSpMkLst>
        </pc:cxnChg>
      </pc:sldChg>
      <pc:sldChg chg="modSp mod modNotesTx">
        <pc:chgData name="Rose De Jong" userId="fdfc7f57-0685-4a90-bc6e-c93956729b89" providerId="ADAL" clId="{B9097158-A07F-7A44-888C-63768EEA303E}" dt="2023-06-28T11:43:29.165" v="1647" actId="20577"/>
        <pc:sldMkLst>
          <pc:docMk/>
          <pc:sldMk cId="2138995359" sldId="4332"/>
        </pc:sldMkLst>
        <pc:cxnChg chg="mod">
          <ac:chgData name="Rose De Jong" userId="fdfc7f57-0685-4a90-bc6e-c93956729b89" providerId="ADAL" clId="{B9097158-A07F-7A44-888C-63768EEA303E}" dt="2023-06-27T16:43:29.104" v="204" actId="14100"/>
          <ac:cxnSpMkLst>
            <pc:docMk/>
            <pc:sldMk cId="2138995359" sldId="4332"/>
            <ac:cxnSpMk id="6" creationId="{EC5EEDBC-8247-6657-175B-D5167E8C40EE}"/>
          </ac:cxnSpMkLst>
        </pc:cxnChg>
      </pc:sldChg>
      <pc:sldChg chg="modSp addCm delCm modNotesTx">
        <pc:chgData name="Rose De Jong" userId="fdfc7f57-0685-4a90-bc6e-c93956729b89" providerId="ADAL" clId="{B9097158-A07F-7A44-888C-63768EEA303E}" dt="2023-06-30T12:48:23.041" v="2182"/>
        <pc:sldMkLst>
          <pc:docMk/>
          <pc:sldMk cId="356603938" sldId="4333"/>
        </pc:sldMkLst>
        <pc:spChg chg="mod">
          <ac:chgData name="Rose De Jong" userId="fdfc7f57-0685-4a90-bc6e-c93956729b89" providerId="ADAL" clId="{B9097158-A07F-7A44-888C-63768EEA303E}" dt="2023-06-30T12:47:20.652" v="2170" actId="13926"/>
          <ac:spMkLst>
            <pc:docMk/>
            <pc:sldMk cId="356603938" sldId="4333"/>
            <ac:spMk id="8" creationId="{ACFAB3E2-B553-7EBA-A325-39C519D46AC9}"/>
          </ac:spMkLst>
        </pc:spChg>
      </pc:sldChg>
      <pc:sldChg chg="modSp">
        <pc:chgData name="Rose De Jong" userId="fdfc7f57-0685-4a90-bc6e-c93956729b89" providerId="ADAL" clId="{B9097158-A07F-7A44-888C-63768EEA303E}" dt="2023-06-30T09:18:13.828" v="1904" actId="20577"/>
        <pc:sldMkLst>
          <pc:docMk/>
          <pc:sldMk cId="3657206990" sldId="4335"/>
        </pc:sldMkLst>
        <pc:spChg chg="mod">
          <ac:chgData name="Rose De Jong" userId="fdfc7f57-0685-4a90-bc6e-c93956729b89" providerId="ADAL" clId="{B9097158-A07F-7A44-888C-63768EEA303E}" dt="2023-06-30T09:18:13.828" v="1904" actId="20577"/>
          <ac:spMkLst>
            <pc:docMk/>
            <pc:sldMk cId="3657206990" sldId="4335"/>
            <ac:spMk id="3" creationId="{05AE231F-33C5-5A06-988B-49F09107A68B}"/>
          </ac:spMkLst>
        </pc:spChg>
      </pc:sldChg>
      <pc:sldChg chg="modNotesTx">
        <pc:chgData name="Rose De Jong" userId="fdfc7f57-0685-4a90-bc6e-c93956729b89" providerId="ADAL" clId="{B9097158-A07F-7A44-888C-63768EEA303E}" dt="2023-06-28T11:48:38.995" v="1720" actId="20577"/>
        <pc:sldMkLst>
          <pc:docMk/>
          <pc:sldMk cId="382584716" sldId="4336"/>
        </pc:sldMkLst>
      </pc:sldChg>
      <pc:sldChg chg="modSp mod">
        <pc:chgData name="Rose De Jong" userId="fdfc7f57-0685-4a90-bc6e-c93956729b89" providerId="ADAL" clId="{B9097158-A07F-7A44-888C-63768EEA303E}" dt="2023-07-03T06:45:20.422" v="2204" actId="20577"/>
        <pc:sldMkLst>
          <pc:docMk/>
          <pc:sldMk cId="1802015128" sldId="4339"/>
        </pc:sldMkLst>
        <pc:spChg chg="mod">
          <ac:chgData name="Rose De Jong" userId="fdfc7f57-0685-4a90-bc6e-c93956729b89" providerId="ADAL" clId="{B9097158-A07F-7A44-888C-63768EEA303E}" dt="2023-06-28T11:49:38.686" v="1724" actId="14100"/>
          <ac:spMkLst>
            <pc:docMk/>
            <pc:sldMk cId="1802015128" sldId="4339"/>
            <ac:spMk id="2" creationId="{7928DE5D-5AD6-B766-ED77-5C9D50E8C40A}"/>
          </ac:spMkLst>
        </pc:spChg>
        <pc:spChg chg="mod">
          <ac:chgData name="Rose De Jong" userId="fdfc7f57-0685-4a90-bc6e-c93956729b89" providerId="ADAL" clId="{B9097158-A07F-7A44-888C-63768EEA303E}" dt="2023-07-03T06:45:20.422" v="2204" actId="20577"/>
          <ac:spMkLst>
            <pc:docMk/>
            <pc:sldMk cId="1802015128" sldId="4339"/>
            <ac:spMk id="4" creationId="{6BC2B6E9-4DD2-B1B3-8B79-85711877412F}"/>
          </ac:spMkLst>
        </pc:spChg>
      </pc:sldChg>
      <pc:sldChg chg="modNotesTx">
        <pc:chgData name="Rose De Jong" userId="fdfc7f57-0685-4a90-bc6e-c93956729b89" providerId="ADAL" clId="{B9097158-A07F-7A44-888C-63768EEA303E}" dt="2023-06-27T15:59:42.591" v="29" actId="114"/>
        <pc:sldMkLst>
          <pc:docMk/>
          <pc:sldMk cId="3611127148" sldId="4340"/>
        </pc:sldMkLst>
      </pc:sldChg>
      <pc:sldChg chg="modSp mod modNotesTx">
        <pc:chgData name="Rose De Jong" userId="fdfc7f57-0685-4a90-bc6e-c93956729b89" providerId="ADAL" clId="{B9097158-A07F-7A44-888C-63768EEA303E}" dt="2023-06-28T08:56:35.416" v="634" actId="20577"/>
        <pc:sldMkLst>
          <pc:docMk/>
          <pc:sldMk cId="3934293454" sldId="4341"/>
        </pc:sldMkLst>
        <pc:cxnChg chg="mod">
          <ac:chgData name="Rose De Jong" userId="fdfc7f57-0685-4a90-bc6e-c93956729b89" providerId="ADAL" clId="{B9097158-A07F-7A44-888C-63768EEA303E}" dt="2023-06-27T16:37:22.967" v="185" actId="14100"/>
          <ac:cxnSpMkLst>
            <pc:docMk/>
            <pc:sldMk cId="3934293454" sldId="4341"/>
            <ac:cxnSpMk id="6" creationId="{EC5EEDBC-8247-6657-175B-D5167E8C40EE}"/>
          </ac:cxnSpMkLst>
        </pc:cxnChg>
      </pc:sldChg>
      <pc:sldChg chg="modSp mod modNotesTx">
        <pc:chgData name="Rose De Jong" userId="fdfc7f57-0685-4a90-bc6e-c93956729b89" providerId="ADAL" clId="{B9097158-A07F-7A44-888C-63768EEA303E}" dt="2023-06-30T09:15:39.716" v="1814" actId="20577"/>
        <pc:sldMkLst>
          <pc:docMk/>
          <pc:sldMk cId="2548520381" sldId="4342"/>
        </pc:sldMkLst>
        <pc:spChg chg="mod">
          <ac:chgData name="Rose De Jong" userId="fdfc7f57-0685-4a90-bc6e-c93956729b89" providerId="ADAL" clId="{B9097158-A07F-7A44-888C-63768EEA303E}" dt="2023-06-30T09:11:31.898" v="1787" actId="20577"/>
          <ac:spMkLst>
            <pc:docMk/>
            <pc:sldMk cId="2548520381" sldId="4342"/>
            <ac:spMk id="15" creationId="{A3BA9A4D-01CF-CF75-A88C-CCFD74690F87}"/>
          </ac:spMkLst>
        </pc:spChg>
        <pc:cxnChg chg="mod">
          <ac:chgData name="Rose De Jong" userId="fdfc7f57-0685-4a90-bc6e-c93956729b89" providerId="ADAL" clId="{B9097158-A07F-7A44-888C-63768EEA303E}" dt="2023-06-27T16:27:19.020" v="62" actId="14100"/>
          <ac:cxnSpMkLst>
            <pc:docMk/>
            <pc:sldMk cId="2548520381" sldId="4342"/>
            <ac:cxnSpMk id="5" creationId="{A1AE7BA8-5930-247F-1A87-208C9C036975}"/>
          </ac:cxnSpMkLst>
        </pc:cxnChg>
      </pc:sldChg>
      <pc:sldChg chg="modSp mod modNotesTx">
        <pc:chgData name="Rose De Jong" userId="fdfc7f57-0685-4a90-bc6e-c93956729b89" providerId="ADAL" clId="{B9097158-A07F-7A44-888C-63768EEA303E}" dt="2023-06-27T16:58:00.324" v="279" actId="207"/>
        <pc:sldMkLst>
          <pc:docMk/>
          <pc:sldMk cId="274929961" sldId="4344"/>
        </pc:sldMkLst>
        <pc:spChg chg="mod">
          <ac:chgData name="Rose De Jong" userId="fdfc7f57-0685-4a90-bc6e-c93956729b89" providerId="ADAL" clId="{B9097158-A07F-7A44-888C-63768EEA303E}" dt="2023-06-27T16:55:58.123" v="253" actId="255"/>
          <ac:spMkLst>
            <pc:docMk/>
            <pc:sldMk cId="274929961" sldId="4344"/>
            <ac:spMk id="22" creationId="{1F0562FB-2AB8-7EB1-F309-A24B97ED89A4}"/>
          </ac:spMkLst>
        </pc:spChg>
      </pc:sldChg>
      <pc:sldMasterChg chg="modSldLayout">
        <pc:chgData name="Rose De Jong" userId="fdfc7f57-0685-4a90-bc6e-c93956729b89" providerId="ADAL" clId="{B9097158-A07F-7A44-888C-63768EEA303E}" dt="2023-06-30T11:44:25.263" v="2080" actId="20577"/>
        <pc:sldMasterMkLst>
          <pc:docMk/>
          <pc:sldMasterMk cId="0" sldId="2147483660"/>
        </pc:sldMasterMkLst>
        <pc:sldLayoutChg chg="modSp mod">
          <pc:chgData name="Rose De Jong" userId="fdfc7f57-0685-4a90-bc6e-c93956729b89" providerId="ADAL" clId="{B9097158-A07F-7A44-888C-63768EEA303E}" dt="2023-06-30T09:17:29.805" v="1886" actId="20577"/>
          <pc:sldLayoutMkLst>
            <pc:docMk/>
            <pc:sldMasterMk cId="0" sldId="2147483660"/>
            <pc:sldLayoutMk cId="73238480" sldId="2147484185"/>
          </pc:sldLayoutMkLst>
          <pc:spChg chg="mod">
            <ac:chgData name="Rose De Jong" userId="fdfc7f57-0685-4a90-bc6e-c93956729b89" providerId="ADAL" clId="{B9097158-A07F-7A44-888C-63768EEA303E}" dt="2023-06-30T09:17:29.805" v="1886" actId="20577"/>
            <ac:spMkLst>
              <pc:docMk/>
              <pc:sldMasterMk cId="0" sldId="2147483660"/>
              <pc:sldLayoutMk cId="73238480" sldId="2147484185"/>
              <ac:spMk id="3" creationId="{C59FEB78-B451-FC12-BF71-DACC81E7DC8D}"/>
            </ac:spMkLst>
          </pc:spChg>
        </pc:sldLayoutChg>
        <pc:sldLayoutChg chg="modSp mod">
          <pc:chgData name="Rose De Jong" userId="fdfc7f57-0685-4a90-bc6e-c93956729b89" providerId="ADAL" clId="{B9097158-A07F-7A44-888C-63768EEA303E}" dt="2023-06-28T10:00:53.105" v="670" actId="20577"/>
          <pc:sldLayoutMkLst>
            <pc:docMk/>
            <pc:sldMasterMk cId="0" sldId="2147483660"/>
            <pc:sldLayoutMk cId="1756875550" sldId="2147484186"/>
          </pc:sldLayoutMkLst>
          <pc:spChg chg="mod">
            <ac:chgData name="Rose De Jong" userId="fdfc7f57-0685-4a90-bc6e-c93956729b89" providerId="ADAL" clId="{B9097158-A07F-7A44-888C-63768EEA303E}" dt="2023-06-28T10:00:53.105" v="670" actId="20577"/>
            <ac:spMkLst>
              <pc:docMk/>
              <pc:sldMasterMk cId="0" sldId="2147483660"/>
              <pc:sldLayoutMk cId="1756875550" sldId="2147484186"/>
              <ac:spMk id="3" creationId="{C59FEB78-B451-FC12-BF71-DACC81E7DC8D}"/>
            </ac:spMkLst>
          </pc:spChg>
        </pc:sldLayoutChg>
        <pc:sldLayoutChg chg="modSp mod">
          <pc:chgData name="Rose De Jong" userId="fdfc7f57-0685-4a90-bc6e-c93956729b89" providerId="ADAL" clId="{B9097158-A07F-7A44-888C-63768EEA303E}" dt="2023-06-30T11:44:25.263" v="2080" actId="20577"/>
          <pc:sldLayoutMkLst>
            <pc:docMk/>
            <pc:sldMasterMk cId="0" sldId="2147483660"/>
            <pc:sldLayoutMk cId="2041387966" sldId="2147484187"/>
          </pc:sldLayoutMkLst>
          <pc:spChg chg="mod">
            <ac:chgData name="Rose De Jong" userId="fdfc7f57-0685-4a90-bc6e-c93956729b89" providerId="ADAL" clId="{B9097158-A07F-7A44-888C-63768EEA303E}" dt="2023-06-30T11:44:25.263" v="2080" actId="20577"/>
            <ac:spMkLst>
              <pc:docMk/>
              <pc:sldMasterMk cId="0" sldId="2147483660"/>
              <pc:sldLayoutMk cId="2041387966" sldId="2147484187"/>
              <ac:spMk id="3" creationId="{C59FEB78-B451-FC12-BF71-DACC81E7DC8D}"/>
            </ac:spMkLst>
          </pc:spChg>
        </pc:sldLayoutChg>
      </pc:sldMasterChg>
    </pc:docChg>
  </pc:docChgLst>
  <pc:docChgLst>
    <pc:chgData name="Rose De Jong" userId="S::dejongr@unhcr.org::fdfc7f57-0685-4a90-bc6e-c93956729b89" providerId="AD" clId="Web-{710ADFB0-9A31-12D6-2298-41B3BE24CA85}"/>
    <pc:docChg chg="modSld">
      <pc:chgData name="Rose De Jong" userId="S::dejongr@unhcr.org::fdfc7f57-0685-4a90-bc6e-c93956729b89" providerId="AD" clId="Web-{710ADFB0-9A31-12D6-2298-41B3BE24CA85}" dt="2023-04-18T15:26:22.179" v="0"/>
      <pc:docMkLst>
        <pc:docMk/>
      </pc:docMkLst>
      <pc:sldChg chg="modNotes">
        <pc:chgData name="Rose De Jong" userId="S::dejongr@unhcr.org::fdfc7f57-0685-4a90-bc6e-c93956729b89" providerId="AD" clId="Web-{710ADFB0-9A31-12D6-2298-41B3BE24CA85}" dt="2023-04-18T15:26:22.179" v="0"/>
        <pc:sldMkLst>
          <pc:docMk/>
          <pc:sldMk cId="2817342594" sldId="4330"/>
        </pc:sldMkLst>
      </pc:sldChg>
    </pc:docChg>
  </pc:docChgLst>
  <pc:docChgLst>
    <pc:chgData name="Colleen Kim Roberts" userId="S::robertco@unhcr.org::5dbc39e4-cfec-46da-a0ae-c51b8a2ee782" providerId="AD" clId="Web-{3350324E-78CE-5119-8E8E-DFBFA57F4488}"/>
    <pc:docChg chg="">
      <pc:chgData name="Colleen Kim Roberts" userId="S::robertco@unhcr.org::5dbc39e4-cfec-46da-a0ae-c51b8a2ee782" providerId="AD" clId="Web-{3350324E-78CE-5119-8E8E-DFBFA57F4488}" dt="2023-05-22T13:37:27.030" v="0"/>
      <pc:docMkLst>
        <pc:docMk/>
      </pc:docMkLst>
      <pc:sldChg chg="modCm">
        <pc:chgData name="Colleen Kim Roberts" userId="S::robertco@unhcr.org::5dbc39e4-cfec-46da-a0ae-c51b8a2ee782" providerId="AD" clId="Web-{3350324E-78CE-5119-8E8E-DFBFA57F4488}" dt="2023-05-22T13:37:27.030" v="0"/>
        <pc:sldMkLst>
          <pc:docMk/>
          <pc:sldMk cId="1989171025" sldId="4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E24E68-7D21-530C-E76D-006F1C419A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R"/>
          </a:p>
        </p:txBody>
      </p:sp>
      <p:sp>
        <p:nvSpPr>
          <p:cNvPr id="3" name="Date Placeholder 2">
            <a:extLst>
              <a:ext uri="{FF2B5EF4-FFF2-40B4-BE49-F238E27FC236}">
                <a16:creationId xmlns:a16="http://schemas.microsoft.com/office/drawing/2014/main" id="{AD4568D3-94D2-D56D-A585-0C0C17417A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64D566-CA64-5949-A2A2-89A27A2D13CA}" type="datetimeFigureOut">
              <a:rPr lang="en-BR" smtClean="0"/>
              <a:t>7/3/23</a:t>
            </a:fld>
            <a:endParaRPr lang="en-BR"/>
          </a:p>
        </p:txBody>
      </p:sp>
      <p:sp>
        <p:nvSpPr>
          <p:cNvPr id="4" name="Footer Placeholder 3">
            <a:extLst>
              <a:ext uri="{FF2B5EF4-FFF2-40B4-BE49-F238E27FC236}">
                <a16:creationId xmlns:a16="http://schemas.microsoft.com/office/drawing/2014/main" id="{F85989D8-2AEF-AC66-8BD6-D533E8A99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R"/>
          </a:p>
        </p:txBody>
      </p:sp>
      <p:sp>
        <p:nvSpPr>
          <p:cNvPr id="5" name="Slide Number Placeholder 4">
            <a:extLst>
              <a:ext uri="{FF2B5EF4-FFF2-40B4-BE49-F238E27FC236}">
                <a16:creationId xmlns:a16="http://schemas.microsoft.com/office/drawing/2014/main" id="{747DB5CC-3F51-BF19-8D19-FE276A7FB6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C510DF-92C1-AB4F-B75F-7307B1E048AC}" type="slidenum">
              <a:rPr lang="en-BR" smtClean="0"/>
              <a:t>‹#›</a:t>
            </a:fld>
            <a:endParaRPr lang="en-BR"/>
          </a:p>
        </p:txBody>
      </p:sp>
    </p:spTree>
    <p:extLst>
      <p:ext uri="{BB962C8B-B14F-4D97-AF65-F5344CB8AC3E}">
        <p14:creationId xmlns:p14="http://schemas.microsoft.com/office/powerpoint/2010/main" val="3092956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11FDA6-839E-4709-AF2E-97FC44C6606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8AC26C50-FDD1-403A-AFDC-FBCA44A9F5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434579F1-7AC9-45C2-958D-CA052F3577F1}" type="datetimeFigureOut">
              <a:rPr lang="en-US"/>
              <a:pPr>
                <a:defRPr/>
              </a:pPr>
              <a:t>7/3/23</a:t>
            </a:fld>
            <a:endParaRPr lang="en-US" dirty="0"/>
          </a:p>
        </p:txBody>
      </p:sp>
      <p:sp>
        <p:nvSpPr>
          <p:cNvPr id="4" name="Slide Image Placeholder 3">
            <a:extLst>
              <a:ext uri="{FF2B5EF4-FFF2-40B4-BE49-F238E27FC236}">
                <a16:creationId xmlns:a16="http://schemas.microsoft.com/office/drawing/2014/main" id="{C6D014DB-2DC5-47B3-A186-83E56139857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4489F86-1252-43F8-ACA7-A515880C1D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808398-9A7E-4F90-B953-0AB02986C6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130DC6A6-58F3-4AE6-B5DA-518D7A9956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790270AE-4AE3-4A4B-9235-CAB52A97389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cnur.org/media/politica-del-acnur-para-la-prevencion-mitigacion-de-riesgos-y-respuesta-la-violencia-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bvims.com/gbv-case-management-guidelines/gbv-case-management-training-material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bvguidelines.org/es/entrenamiento/modulo-3-abordar-la-vg-en-las-situaciones-de-emergencia-humanitari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hcr.org/publications/manuals/5e5cd64a7/unhcr-gender-equality-toolkit.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unhcr.org/workingwithlgbtiq-sogiesc-trainingpackage.html" TargetMode="External"/><Relationship Id="rId5" Type="http://schemas.openxmlformats.org/officeDocument/2006/relationships/hyperlink" Target="https://www.refworld.org/cgi-bin/texis/vtx/rwmain/opendocpdf.pdf?reldoc=y&amp;docid=6185559b4" TargetMode="External"/><Relationship Id="rId4" Type="http://schemas.openxmlformats.org/officeDocument/2006/relationships/hyperlink" Target="https://www.refworld.org.es/pdfid/5b48f83c4.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bvims.com/gbvims-tools/classification-too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2preventvawg.org/evidence-hub/ending-violence-against-lgbtqi-people-repor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refworld.org/cgi-bin/texis/vtx/rwmain/opendocpdf.pdf?reldoc=y&amp;docid=618555d74" TargetMode="External"/><Relationship Id="rId4" Type="http://schemas.openxmlformats.org/officeDocument/2006/relationships/hyperlink" Target="https://interagencystandingcommittee.org/system/files/2020-12/IASC%20Guidelines%20on%20the%20Inclusion%20of%20Persons%20with%20Disabilities%20in%20Humanitarian%20Action%20%28Spanish%29_0_0.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2preventvawg.org/evidence-hub/ending-violence-against-lgbtqi-people-repor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unhcr.org/workingwithlgbtiq-sogiesc-trainingpackage.html" TargetMode="External"/><Relationship Id="rId4" Type="http://schemas.openxmlformats.org/officeDocument/2006/relationships/hyperlink" Target="https://www.refworld.org/cgi-bin/texis/vtx/rwmain/opendocpdf.pdf?reldoc=y&amp;docid=6185559b4"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QgOnst-jV2Q"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bvguidelines.org/es/compendio-de-asistencia-en-efectivo-y-vales-contra-la-violencia-por-razon-de-gener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hcr.org/workingwithlgbtiq-sogiesc-trainingpackag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bvguidelines.org/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bvguidelines.org/es/entrenamiento/modulo-4-como-responder-ante-informacion-sobre-vg-cuando-no-se-es-especialista-en-v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bvaor.net/node/1779"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gbvims.com/gbv-case-management-guidelines/gbv-case-management-training-materials/" TargetMode="External"/><Relationship Id="rId4" Type="http://schemas.openxmlformats.org/officeDocument/2006/relationships/hyperlink" Target="https://reliefweb.int/report/world/guidelines-mobile-and-remote-gender-based-violence-gbv-service-delivery-enm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bvguidelines.org/es/entrenamiento/modulo-4-como-responder-ante-informacion-sobre-vg-cuando-no-se-es-especialista-en-v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gbvims.com/guidance-notes-for-gbvims-gbvims-and-case-management-during-covid-19/"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CkhX1oGhPX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youtu.be/Gq8mY0nGFJk"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gbvguidelines.org/en/pocketguide/"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youtu.be/y1hc9Dy_G6I"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gbvguidelines.org/en/pocketguide/"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interagencystandingcommittee.org/system/files/2020-12/IASC%20Guidelines%20on%20the%20Inclusion%20of%20Persons%20with%20Disabilities%20in%20Humanitarian%20Action%20%28Spanish%29_0_0.pdf"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gbvguidelines.org/es/entrenamiento/modulo-4-como-responder-ante-informacion-sobre-vg-cuando-no-se-es-especialista-en-vg/" TargetMode="External"/><Relationship Id="rId5" Type="http://schemas.openxmlformats.org/officeDocument/2006/relationships/hyperlink" Target="https://reliefweb.int/report/world/your-guide-protection-case-management-field-test-version" TargetMode="External"/><Relationship Id="rId4" Type="http://schemas.openxmlformats.org/officeDocument/2006/relationships/hyperlink" Target="https://www.gbvims.com/gbv-case-management-guidelines/gbv-case-management-training-materials/"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gbvresponders.org/wp-content/uploads/2017/04/Interagency-GBV-Case-Management-Guidelines_Final_2017_Low-Res.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sea.interagencystandingcommittee.org/update/iasc-six-core-principle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unhcr.org/igo-complaints.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intranet.unhcr.org/en/about/ethics-office/speakup.html"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gbvims.com/gbv-case-management-guidelines/gbv-case-management-training-materials/"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gbvresponders.org/response/caring-child-survivors/#CCSTrainingMaterial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refworld.org/cgi-bin/texis/vtx/rwmain/opendocpdf.pdf?reldoc=y&amp;docid=51ef9aa14"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www.refworld.org/cgi-bin/texis/vtx/rwmain/opendocpdf.pdf?reldoc=y&amp;docid=62b592be4"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sheltercluster.s3.eu-central-1.amazonaws.com/public/docs/constant_companion-_english-_v6.pdf"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sheltercluster.s3.eu-central-1.amazonaws.com/public/docs/constant_companion-_english-_v6.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https://unhcr365.sharepoint.com/sites/GSCB-GBVLearning" TargetMode="External"/><Relationship Id="rId5" Type="http://schemas.openxmlformats.org/officeDocument/2006/relationships/hyperlink" Target="https://gbvguidelines.org/es/" TargetMode="External"/><Relationship Id="rId4" Type="http://schemas.openxmlformats.org/officeDocument/2006/relationships/hyperlink" Target="https://play.google.com/store/apps/details?id=com.gbvpocketguide&amp;hl=en"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a:p>
        </p:txBody>
      </p:sp>
      <p:sp>
        <p:nvSpPr>
          <p:cNvPr id="4" name="Slide Number Placeholder 3"/>
          <p:cNvSpPr>
            <a:spLocks noGrp="1"/>
          </p:cNvSpPr>
          <p:nvPr>
            <p:ph type="sldNum" sz="quarter" idx="5"/>
          </p:nvPr>
        </p:nvSpPr>
        <p:spPr/>
        <p:txBody>
          <a:bodyPr/>
          <a:lstStyle/>
          <a:p>
            <a:pPr>
              <a:defRPr/>
            </a:pPr>
            <a:fld id="{790270AE-4AE3-4A4B-9235-CAB52A973894}" type="slidenum">
              <a:rPr lang="en-US" altLang="en-US" smtClean="0"/>
              <a:pPr>
                <a:defRPr/>
              </a:pPr>
              <a:t>1</a:t>
            </a:fld>
            <a:endParaRPr lang="en-US" altLang="en-US" dirty="0"/>
          </a:p>
        </p:txBody>
      </p:sp>
    </p:spTree>
    <p:extLst>
      <p:ext uri="{BB962C8B-B14F-4D97-AF65-F5344CB8AC3E}">
        <p14:creationId xmlns:p14="http://schemas.microsoft.com/office/powerpoint/2010/main" val="194115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34940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marL="0" marR="0">
              <a:spcBef>
                <a:spcPts val="0"/>
              </a:spcBef>
              <a:spcAft>
                <a:spcPts val="0"/>
              </a:spcAft>
            </a:pPr>
            <a:endParaRPr lang="en-US" b="0" u="none" dirty="0">
              <a:effectLst/>
              <a:latin typeface="Lato" panose="020F0502020204030203" pitchFamily="34" charset="77"/>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Duración prevista: 20 minutos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Objetivo: desmentir los mitos habituales sobre la VG y reforzar la correcta comprensión de los conceptos básicos de dicha violencia</a:t>
            </a:r>
          </a:p>
          <a:p>
            <a:pPr marL="0" marR="0">
              <a:spcBef>
                <a:spcPts val="0"/>
              </a:spcBef>
              <a:spcAft>
                <a:spcPts val="0"/>
              </a:spcAft>
            </a:pPr>
            <a:endParaRPr lang="en-US" b="0" u="none" dirty="0">
              <a:effectLst/>
              <a:latin typeface="Lato" panose="020F0502020204030203" pitchFamily="34" charset="77"/>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ES" dirty="0">
                <a:effectLst/>
                <a:latin typeface="Lato" panose="020F0502020204030203" pitchFamily="34" charset="77"/>
                <a:ea typeface="MS Mincho" panose="02020609040205080304" pitchFamily="49" charset="-128"/>
                <a:cs typeface="Arial" panose="020B0604020202020204" pitchFamily="34" charset="0"/>
              </a:rPr>
              <a:t>Informe a las personas participantes de que van a realizar un cuestionario sobre VG. </a:t>
            </a:r>
          </a:p>
          <a:p>
            <a:pPr marL="342900" marR="0" lvl="0" indent="-342900">
              <a:spcBef>
                <a:spcPts val="0"/>
              </a:spcBef>
              <a:spcAft>
                <a:spcPts val="0"/>
              </a:spcAft>
              <a:buFont typeface="Symbol" panose="05050102010706020507" pitchFamily="18" charset="2"/>
              <a:buChar char=""/>
            </a:pPr>
            <a:r>
              <a:rPr lang="es-ES" dirty="0">
                <a:effectLst/>
                <a:latin typeface="Lato" panose="020F0502020204030203" pitchFamily="34" charset="77"/>
                <a:ea typeface="MS Mincho" panose="02020609040205080304" pitchFamily="49" charset="-128"/>
                <a:cs typeface="Arial" panose="020B0604020202020204" pitchFamily="34" charset="0"/>
              </a:rPr>
              <a:t>Lea un enunciado y, a continuación, las personas participantes deberán indicar si creen que es verdadero o falso.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dirty="0">
                <a:effectLst/>
                <a:latin typeface="Lato" panose="020F0502020204030203" pitchFamily="34" charset="77"/>
                <a:ea typeface="MS Mincho" panose="02020609040205080304" pitchFamily="49" charset="-128"/>
                <a:cs typeface="Arial" panose="020B0604020202020204" pitchFamily="34" charset="0"/>
              </a:rPr>
              <a:t>Si dispone de </a:t>
            </a:r>
            <a:r>
              <a:rPr lang="es-ES" b="1" dirty="0">
                <a:effectLst/>
                <a:latin typeface="Lato" panose="020F0502020204030203" pitchFamily="34" charset="77"/>
                <a:ea typeface="MS Mincho" panose="02020609040205080304" pitchFamily="49" charset="-128"/>
                <a:cs typeface="Arial" panose="020B0604020202020204" pitchFamily="34" charset="0"/>
              </a:rPr>
              <a:t>espacio suficiente </a:t>
            </a:r>
            <a:r>
              <a:rPr lang="es-ES" dirty="0">
                <a:effectLst/>
                <a:latin typeface="Lato" panose="020F0502020204030203" pitchFamily="34" charset="77"/>
                <a:ea typeface="MS Mincho" panose="02020609040205080304" pitchFamily="49" charset="-128"/>
                <a:cs typeface="Arial" panose="020B0604020202020204" pitchFamily="34" charset="0"/>
              </a:rPr>
              <a:t>y el número de participantes no es demasiado elevado, </a:t>
            </a:r>
            <a:r>
              <a:rPr lang="es-ES" dirty="0">
                <a:effectLst/>
                <a:latin typeface="Lato" panose="020F0502020204030203" pitchFamily="34" charset="77"/>
                <a:ea typeface="MS Mincho"/>
                <a:cs typeface="Times New Roman" panose="02020603050405020304" pitchFamily="18" charset="0"/>
              </a:rPr>
              <a:t>ponga dos carteles en la pared, en diferentes esquinas de la sala: “verdadero” y “falso”. Pida a las personas participantes que se acerquen al cartel que refleja su opinión sobre el enunciado de la diapositiva.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dirty="0">
                <a:effectLst/>
                <a:latin typeface="Lato" panose="020F0502020204030203" pitchFamily="34" charset="77"/>
                <a:ea typeface="MS Mincho" panose="02020609040205080304" pitchFamily="49" charset="-128"/>
                <a:cs typeface="Arial" panose="020B0604020202020204" pitchFamily="34" charset="0"/>
              </a:rPr>
              <a:t>Si </a:t>
            </a:r>
            <a:r>
              <a:rPr lang="es-ES" b="1" dirty="0">
                <a:effectLst/>
                <a:latin typeface="Lato" panose="020F0502020204030203" pitchFamily="34" charset="77"/>
                <a:ea typeface="MS Mincho" panose="02020609040205080304" pitchFamily="49" charset="-128"/>
                <a:cs typeface="Arial" panose="020B0604020202020204" pitchFamily="34" charset="0"/>
              </a:rPr>
              <a:t>no dispone de espacio suficiente </a:t>
            </a:r>
            <a:r>
              <a:rPr lang="es-ES" dirty="0">
                <a:effectLst/>
                <a:latin typeface="Lato" panose="020F0502020204030203" pitchFamily="34" charset="77"/>
                <a:ea typeface="MS Mincho" panose="02020609040205080304" pitchFamily="49" charset="-128"/>
                <a:cs typeface="Arial" panose="020B0604020202020204" pitchFamily="34" charset="0"/>
              </a:rPr>
              <a:t>o hay demasiada gente: pida a las personas participantes que se pongan de pie cuando consideren que el enunciado es verdadero y que permanezcan sentadas si piensan que el enunciado es falso.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dirty="0">
                <a:effectLst/>
                <a:latin typeface="Lato" panose="020F0502020204030203" pitchFamily="34" charset="77"/>
                <a:ea typeface="MS Mincho" panose="02020609040205080304" pitchFamily="49" charset="-128"/>
                <a:cs typeface="Arial" panose="020B0604020202020204" pitchFamily="34" charset="0"/>
              </a:rPr>
              <a:t>Facilite un debate entre los grupos “verdadero” y “falso” durante 3 minutos. Después de cada enunciado, explique por qué es verdadero o falso. Al finalizar el debate, presente el siguiente enunciado en la diapositiva.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dirty="0">
              <a:effectLst/>
              <a:latin typeface="Lato" panose="020F0502020204030203" pitchFamily="34" charset="77"/>
              <a:ea typeface="MS Mincho" panose="02020609040205080304" pitchFamily="49" charset="-128"/>
              <a:cs typeface="Arial" panose="020B0604020202020204" pitchFamily="34" charset="0"/>
            </a:endParaRPr>
          </a:p>
          <a:p>
            <a:pPr marL="0" marR="0">
              <a:spcBef>
                <a:spcPts val="0"/>
              </a:spcBef>
              <a:spcAft>
                <a:spcPts val="0"/>
              </a:spcAft>
            </a:pPr>
            <a:r>
              <a:rPr lang="es-ES" u="sng" dirty="0">
                <a:effectLst/>
                <a:latin typeface="Lato" panose="020F0502020204030203" pitchFamily="34" charset="77"/>
                <a:ea typeface="MS Mincho" panose="02020609040205080304" pitchFamily="49" charset="-128"/>
                <a:cs typeface="Arial" panose="020B0604020202020204" pitchFamily="34" charset="0"/>
              </a:rPr>
              <a:t>Enunciados:</a:t>
            </a:r>
          </a:p>
          <a:p>
            <a:pPr marL="342900" marR="0" lvl="0" indent="-342900">
              <a:spcBef>
                <a:spcPts val="0"/>
              </a:spcBef>
              <a:spcAft>
                <a:spcPts val="0"/>
              </a:spcAft>
              <a:buFont typeface="+mj-lt"/>
              <a:buAutoNum type="arabicPeriod"/>
              <a:tabLst>
                <a:tab pos="457200" algn="l"/>
              </a:tabLst>
            </a:pPr>
            <a:r>
              <a:rPr lang="es-ES" dirty="0">
                <a:effectLst/>
                <a:latin typeface="Lato" panose="020F0502020204030203" pitchFamily="34" charset="77"/>
                <a:ea typeface="MS Mincho" panose="02020609040205080304" pitchFamily="49" charset="-128"/>
                <a:cs typeface="Arial" panose="020B0604020202020204" pitchFamily="34" charset="0"/>
              </a:rPr>
              <a:t>La VG hace referencia a las violaciones y la violencia sexual.</a:t>
            </a:r>
          </a:p>
          <a:p>
            <a:pPr marL="800100" marR="0" lvl="1" indent="-342900">
              <a:spcBef>
                <a:spcPts val="0"/>
              </a:spcBef>
              <a:spcAft>
                <a:spcPts val="0"/>
              </a:spcAft>
              <a:buFont typeface="Arial" panose="020B0604020202020204" pitchFamily="34" charset="0"/>
              <a:buChar char="•"/>
              <a:tabLst>
                <a:tab pos="457200" algn="l"/>
              </a:tabLst>
            </a:pPr>
            <a:r>
              <a:rPr lang="es-ES" dirty="0">
                <a:effectLst/>
                <a:latin typeface="Lato" panose="020F0502020204030203" pitchFamily="34" charset="77"/>
                <a:ea typeface="MS Mincho" panose="02020609040205080304" pitchFamily="49" charset="-128"/>
                <a:cs typeface="Arial" panose="020B0604020202020204" pitchFamily="34" charset="0"/>
              </a:rPr>
              <a:t>FALSO: Existen </a:t>
            </a:r>
            <a:r>
              <a:rPr lang="es-ES" b="1" dirty="0">
                <a:effectLst/>
                <a:latin typeface="Lato" panose="020F0502020204030203" pitchFamily="34" charset="77"/>
                <a:ea typeface="MS Mincho" panose="02020609040205080304" pitchFamily="49" charset="-128"/>
                <a:cs typeface="Arial" panose="020B0604020202020204" pitchFamily="34" charset="0"/>
              </a:rPr>
              <a:t>diferentes tipos de VG</a:t>
            </a:r>
            <a:r>
              <a:rPr lang="es-ES" dirty="0">
                <a:effectLst/>
                <a:latin typeface="Lato" panose="020F0502020204030203" pitchFamily="34" charset="77"/>
                <a:ea typeface="MS Mincho" panose="02020609040205080304" pitchFamily="49" charset="-128"/>
                <a:cs typeface="Arial" panose="020B0604020202020204" pitchFamily="34" charset="0"/>
              </a:rPr>
              <a:t>, entre los que se incluyen, entre otros, la violación y la violencia sexual, que se tratarán de forma más pormenorizada en breve. </a:t>
            </a:r>
          </a:p>
          <a:p>
            <a:pPr marL="342900" marR="0" lvl="0" indent="-342900">
              <a:spcBef>
                <a:spcPts val="0"/>
              </a:spcBef>
              <a:spcAft>
                <a:spcPts val="0"/>
              </a:spcAft>
              <a:buFont typeface="+mj-lt"/>
              <a:buAutoNum type="arabicPeriod"/>
              <a:tabLst>
                <a:tab pos="457200" algn="l"/>
              </a:tabLst>
            </a:pPr>
            <a:r>
              <a:rPr lang="es-ES" dirty="0">
                <a:effectLst/>
                <a:latin typeface="Lato" panose="020F0502020204030203" pitchFamily="34" charset="77"/>
                <a:ea typeface="MS Mincho" panose="02020609040205080304" pitchFamily="49" charset="-128"/>
                <a:cs typeface="Arial" panose="020B0604020202020204" pitchFamily="34" charset="0"/>
              </a:rPr>
              <a:t>La VG puede perpetrarse contra niños y hombres.</a:t>
            </a:r>
          </a:p>
          <a:p>
            <a:pPr marL="742950" lvl="1" indent="-285750">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Arial" panose="020B0604020202020204" pitchFamily="34" charset="0"/>
              </a:rPr>
              <a:t>VERDADERO: La VG puede perpetrarse contra niños y hombres. Sin embargo, la gran mayoría de las personas sobrevivientes son mujeres y niñas, debido a la desigualdad de género y al desequilibrio de poder entre los hombres y las mujeres.</a:t>
            </a:r>
            <a:r>
              <a:rPr lang="es-ES" b="0" i="0" dirty="0">
                <a:solidFill>
                  <a:srgbClr val="000000"/>
                </a:solidFill>
                <a:effectLst/>
                <a:latin typeface="Lato" panose="020F0502020204030203" pitchFamily="34" charset="77"/>
                <a:ea typeface="MS PGothic"/>
                <a:cs typeface="Calibri"/>
              </a:rPr>
              <a:t> La VG se entiende como violencia ejercida predominantemente por hombres contra mujeres y niñas, aunque también incluye algunas formas de violencia contra hombres y niños. Esta interpretación gira en torno a la idea de que la </a:t>
            </a:r>
            <a:r>
              <a:rPr lang="es-ES" b="1" i="0" dirty="0">
                <a:solidFill>
                  <a:srgbClr val="000000"/>
                </a:solidFill>
                <a:effectLst/>
                <a:latin typeface="Lato" panose="020F0502020204030203" pitchFamily="34" charset="77"/>
                <a:ea typeface="MS PGothic"/>
                <a:cs typeface="Calibri"/>
              </a:rPr>
              <a:t>violencia se utiliza con el fin de reforzar las formas dominantes de masculinidad </a:t>
            </a:r>
            <a:r>
              <a:rPr lang="es-ES" b="0" i="0" dirty="0">
                <a:solidFill>
                  <a:srgbClr val="000000"/>
                </a:solidFill>
                <a:effectLst/>
                <a:latin typeface="Lato" panose="020F0502020204030203" pitchFamily="34" charset="77"/>
                <a:ea typeface="MS PGothic"/>
                <a:cs typeface="Calibri"/>
              </a:rPr>
              <a:t>y su posición de poder en la sociedad. La VG incluye la violencia física, psicológica, sexual y socioeconómica contra las mujeres y las niñas, y distintos tipos de violencia dirigida a personas con </a:t>
            </a:r>
            <a:r>
              <a:rPr lang="es-ES" b="0" i="0" u="none" strike="noStrike" dirty="0">
                <a:solidFill>
                  <a:srgbClr val="202124"/>
                </a:solidFill>
                <a:effectLst/>
                <a:latin typeface="Lato" panose="020F0502020204030203" pitchFamily="34" charset="77"/>
                <a:ea typeface="MS PGothic"/>
                <a:cs typeface="arial"/>
              </a:rPr>
              <a:t>orientaciones sexuales, identidades de género, expresiones de género y características sexuales </a:t>
            </a:r>
            <a:r>
              <a:rPr lang="es-ES" b="0" i="0" u="none" strike="noStrike" dirty="0">
                <a:solidFill>
                  <a:srgbClr val="202124"/>
                </a:solidFill>
                <a:effectLst/>
                <a:latin typeface="Lato" panose="020F0502020204030203" pitchFamily="34" charset="77"/>
                <a:ea typeface="MS PGothic"/>
                <a:cs typeface="Helvetica"/>
              </a:rPr>
              <a:t>(</a:t>
            </a:r>
            <a:r>
              <a:rPr lang="es-ES" b="0" dirty="0">
                <a:effectLst/>
                <a:latin typeface="Lato" panose="020F0502020204030203" pitchFamily="34" charset="77"/>
                <a:ea typeface="MS PGothic"/>
                <a:cs typeface="Helvetica"/>
              </a:rPr>
              <a:t>SOGIESC, por sus siglas en inglés) diversas </a:t>
            </a:r>
            <a:r>
              <a:rPr lang="es-ES" b="0" i="0" dirty="0">
                <a:solidFill>
                  <a:srgbClr val="000000"/>
                </a:solidFill>
                <a:effectLst/>
                <a:latin typeface="Lato" panose="020F0502020204030203" pitchFamily="34" charset="77"/>
                <a:ea typeface="MS PGothic"/>
                <a:cs typeface="Calibri"/>
              </a:rPr>
              <a:t>que no </a:t>
            </a:r>
            <a:r>
              <a:rPr lang="es-ES" dirty="0">
                <a:effectLst/>
                <a:latin typeface="Lato" panose="020F0502020204030203" pitchFamily="34" charset="77"/>
                <a:ea typeface="MS PGothic"/>
                <a:cs typeface="Calibri"/>
              </a:rPr>
              <a:t>se ajustan a las normas socioculturales imperantes, así como la </a:t>
            </a:r>
            <a:r>
              <a:rPr lang="es-ES" b="0" i="0" dirty="0">
                <a:solidFill>
                  <a:srgbClr val="000000"/>
                </a:solidFill>
                <a:effectLst/>
                <a:latin typeface="Lato" panose="020F0502020204030203" pitchFamily="34" charset="77"/>
                <a:ea typeface="MS PGothic"/>
                <a:cs typeface="Calibri"/>
              </a:rPr>
              <a:t>violencia sexual ejercida contra los hombres y los niños. En este Paquete, se utilizarán los pronombres personales (“ella”/“la”) para referirse a las personas sobrevivientes de VG (excepto en las partes que hagan referencia específicamente a hombres, niños e identidades de género no binarias), dado que</a:t>
            </a:r>
            <a:r>
              <a:rPr lang="es-ES" dirty="0">
                <a:effectLst/>
                <a:latin typeface="Lato" panose="020F0502020204030203" pitchFamily="34" charset="77"/>
                <a:ea typeface="MS PGothic"/>
                <a:cs typeface="Calibri"/>
              </a:rPr>
              <a:t> la discriminación y la desigualdad de género de carácter estructural y sistémico hacen que las mujeres y las niñas corran un mayor riesgo de sufrir VG, y que disfruten además de un menor acceso a los servicios y a la asistencia humanitaria. </a:t>
            </a:r>
          </a:p>
          <a:p>
            <a:pPr marL="342900" marR="0" lvl="0" indent="-342900">
              <a:spcBef>
                <a:spcPts val="0"/>
              </a:spcBef>
              <a:spcAft>
                <a:spcPts val="0"/>
              </a:spcAft>
              <a:buFont typeface="+mj-lt"/>
              <a:buAutoNum type="arabicPeriod"/>
              <a:tabLst>
                <a:tab pos="457200" algn="l"/>
              </a:tabLst>
            </a:pPr>
            <a:r>
              <a:rPr lang="es-ES" dirty="0">
                <a:effectLst/>
                <a:latin typeface="Lato" panose="020F0502020204030203" pitchFamily="34" charset="77"/>
                <a:ea typeface="MS Mincho" panose="02020609040205080304" pitchFamily="49" charset="-128"/>
                <a:cs typeface="Arial" panose="020B0604020202020204" pitchFamily="34" charset="0"/>
              </a:rPr>
              <a:t>Hay que respetar siempre la cultura, aunque sea perjudicial para las mujeres y las niñas.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s-ES" dirty="0">
                <a:effectLst/>
                <a:latin typeface="Lato" panose="020F0502020204030203" pitchFamily="34" charset="77"/>
                <a:ea typeface="MS Mincho" panose="02020609040205080304" pitchFamily="49" charset="-128"/>
                <a:cs typeface="Arial" panose="020B0604020202020204" pitchFamily="34" charset="0"/>
              </a:rPr>
              <a:t>FALSO: Las </a:t>
            </a:r>
            <a:r>
              <a:rPr lang="es-ES" b="1" dirty="0">
                <a:effectLst/>
                <a:latin typeface="Lato" panose="020F0502020204030203" pitchFamily="34" charset="77"/>
                <a:ea typeface="MS Mincho" panose="02020609040205080304" pitchFamily="49" charset="-128"/>
                <a:cs typeface="Arial" panose="020B0604020202020204" pitchFamily="34" charset="0"/>
              </a:rPr>
              <a:t>prácticas perjudiciales</a:t>
            </a:r>
            <a:r>
              <a:rPr lang="es-ES" dirty="0">
                <a:effectLst/>
                <a:latin typeface="Lato" panose="020F0502020204030203" pitchFamily="34" charset="77"/>
                <a:ea typeface="MS Mincho" panose="02020609040205080304" pitchFamily="49" charset="-128"/>
                <a:cs typeface="Arial" panose="020B0604020202020204" pitchFamily="34" charset="0"/>
              </a:rPr>
              <a:t> como el matrimonio infantil y la mutilación genital femenina tienen consecuencias negativas para la persona sobreviviente, la familia y la comunidad. Se deben abordar dichas prácticas perjudiciales, aunque formen parte de la cultura de la sociedad. </a:t>
            </a:r>
            <a:r>
              <a:rPr lang="es-ES" dirty="0">
                <a:latin typeface="Lato" panose="020F0502020204030203" pitchFamily="34" charset="77"/>
                <a:ea typeface="MS Mincho" panose="02020609040205080304" pitchFamily="49" charset="-128"/>
                <a:cs typeface="Arial" panose="020B0604020202020204" pitchFamily="34" charset="0"/>
              </a:rPr>
              <a:t>Muchos aspectos culturales son muy controvertidos dentro de la propia cultura, por lo que no debe darse por supuesto el consenso cultural; algunos segmentos de la sociedad pueden estar ansiosos por cambiar una práctica cultural, mientras que es posible que otros, sobre todo los que se benefician de ella, luchen por mantenerla. </a:t>
            </a:r>
            <a:r>
              <a:rPr lang="es-ES" dirty="0">
                <a:effectLst/>
                <a:latin typeface="Lato" panose="020F0502020204030203" pitchFamily="34" charset="77"/>
                <a:ea typeface="MS Mincho" panose="02020609040205080304" pitchFamily="49" charset="-128"/>
                <a:cs typeface="Arial" panose="020B0604020202020204" pitchFamily="34" charset="0"/>
              </a:rPr>
              <a:t>Además, la propia desigualdad que afecta a las mujeres y las niñas </a:t>
            </a:r>
            <a:r>
              <a:rPr lang="es-ES" dirty="0">
                <a:effectLst/>
                <a:latin typeface="Lato" panose="020F0502020204030203" pitchFamily="34" charset="77"/>
                <a:ea typeface="MS Mincho" panose="02020609040205080304" pitchFamily="49" charset="-128"/>
                <a:cs typeface="Times New Roman" panose="02020603050405020304" pitchFamily="18" charset="0"/>
              </a:rPr>
              <a:t>está profundamente arraigada en las nociones de la sociedad acerca de cómo “deben ser” y “comportarse” las mujeres y los hombres. La historia, la tradición, la cultura y la religión, que cambian con el tiempo, influyen en estas “</a:t>
            </a:r>
            <a:r>
              <a:rPr lang="es-ES" b="1" dirty="0">
                <a:effectLst/>
                <a:latin typeface="Lato" panose="020F0502020204030203" pitchFamily="34" charset="77"/>
                <a:ea typeface="MS Mincho" panose="02020609040205080304" pitchFamily="49" charset="-128"/>
                <a:cs typeface="Times New Roman" panose="02020603050405020304" pitchFamily="18" charset="0"/>
              </a:rPr>
              <a:t>normas de género</a:t>
            </a:r>
            <a:r>
              <a:rPr lang="es-ES" dirty="0">
                <a:effectLst/>
                <a:latin typeface="Lato" panose="020F0502020204030203" pitchFamily="34" charset="77"/>
                <a:ea typeface="MS Mincho" panose="02020609040205080304" pitchFamily="49" charset="-128"/>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s-ES" dirty="0">
                <a:effectLst/>
                <a:latin typeface="Lato" panose="020F0502020204030203" pitchFamily="34" charset="77"/>
                <a:ea typeface="MS Mincho" panose="02020609040205080304" pitchFamily="49" charset="-128"/>
                <a:cs typeface="Times New Roman" panose="02020603050405020304" pitchFamily="18" charset="0"/>
              </a:rPr>
              <a:t>4.     </a:t>
            </a:r>
            <a:r>
              <a:rPr lang="es-ES" dirty="0">
                <a:latin typeface="Lato" panose="020F0502020204030203" pitchFamily="34" charset="77"/>
                <a:ea typeface="MS Mincho" panose="02020609040205080304" pitchFamily="49" charset="-128"/>
                <a:cs typeface="Times New Roman" panose="02020603050405020304" pitchFamily="18" charset="0"/>
              </a:rPr>
              <a:t>La culpa de la VG siempre es del perpetrador.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s-ES" dirty="0">
                <a:latin typeface="Lato" panose="020F0502020204030203" pitchFamily="34" charset="77"/>
              </a:rPr>
              <a:t>VERDADERO: Son los perpetradores quienes deciden recurrir a la VG para utilizar su poder sobre otra persona. </a:t>
            </a:r>
            <a:r>
              <a:rPr lang="es-ES" b="1" dirty="0">
                <a:latin typeface="Lato" panose="020F0502020204030203" pitchFamily="34" charset="77"/>
              </a:rPr>
              <a:t>Nunca es culpa de la persona sobreviviente</a:t>
            </a:r>
            <a:r>
              <a:rPr lang="es-ES" dirty="0">
                <a:latin typeface="Lato" panose="020F0502020204030203" pitchFamily="34" charset="77"/>
              </a:rPr>
              <a:t>. Los perpetradores suelen aducir que fueron provocados por las personas sobrevivientes, por ejemplo, por su forma de vestir o de comportarse; esto se denomina “culpar a la persona sobreviviente” y es una actitud perjudicial. Es importante recordar que los actos de VG siempre son culpa del perpetrador.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s-ES" dirty="0">
                <a:latin typeface="Lato" panose="020F0502020204030203" pitchFamily="34" charset="77"/>
                <a:ea typeface="MS Mincho" panose="02020609040205080304" pitchFamily="49" charset="-128"/>
                <a:cs typeface="Arial" panose="020B0604020202020204" pitchFamily="34" charset="0"/>
              </a:rPr>
              <a:t>5.     La violencia de pareja </a:t>
            </a:r>
            <a:r>
              <a:rPr lang="es-ES" dirty="0">
                <a:effectLst/>
                <a:latin typeface="Lato" panose="020F0502020204030203" pitchFamily="34" charset="77"/>
                <a:ea typeface="MS Mincho" panose="02020609040205080304" pitchFamily="49" charset="-128"/>
                <a:cs typeface="Arial" panose="020B0604020202020204" pitchFamily="34" charset="0"/>
              </a:rPr>
              <a:t>se debe a la pobreza y la falta de educación.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s-ES" dirty="0">
                <a:effectLst/>
                <a:latin typeface="Lato" panose="020F0502020204030203" pitchFamily="34" charset="77"/>
                <a:ea typeface="MS Mincho" panose="02020609040205080304" pitchFamily="49" charset="-128"/>
                <a:cs typeface="Arial" panose="020B0604020202020204" pitchFamily="34" charset="0"/>
              </a:rPr>
              <a:t>FALSO: L</a:t>
            </a:r>
            <a:r>
              <a:rPr lang="es-ES" dirty="0">
                <a:latin typeface="Lato" panose="020F0502020204030203" pitchFamily="34" charset="77"/>
                <a:ea typeface="MS Mincho" panose="02020609040205080304" pitchFamily="49" charset="-128"/>
                <a:cs typeface="Arial" panose="020B0604020202020204" pitchFamily="34" charset="0"/>
              </a:rPr>
              <a:t>a violencia de pareja </a:t>
            </a:r>
            <a:r>
              <a:rPr lang="es-ES" dirty="0">
                <a:effectLst/>
                <a:latin typeface="Lato" panose="020F0502020204030203" pitchFamily="34" charset="77"/>
                <a:ea typeface="MS Mincho" panose="02020609040205080304" pitchFamily="49" charset="-128"/>
                <a:cs typeface="Arial" panose="020B0604020202020204" pitchFamily="34" charset="0"/>
              </a:rPr>
              <a:t>no tiene lugar en todas las familias pobres y con un nivel educativo limitado. L</a:t>
            </a:r>
            <a:r>
              <a:rPr lang="es-ES" dirty="0">
                <a:latin typeface="Lato" panose="020F0502020204030203" pitchFamily="34" charset="77"/>
                <a:ea typeface="MS Mincho" panose="02020609040205080304" pitchFamily="49" charset="-128"/>
                <a:cs typeface="Arial" panose="020B0604020202020204" pitchFamily="34" charset="0"/>
              </a:rPr>
              <a:t>a violencia de pareja </a:t>
            </a:r>
            <a:r>
              <a:rPr lang="es-ES" dirty="0">
                <a:effectLst/>
                <a:latin typeface="Lato" panose="020F0502020204030203" pitchFamily="34" charset="77"/>
                <a:ea typeface="MS Mincho" panose="02020609040205080304" pitchFamily="49" charset="-128"/>
                <a:cs typeface="Arial" panose="020B0604020202020204" pitchFamily="34" charset="0"/>
              </a:rPr>
              <a:t>también se puede producir en el seno de una familia acomodada e instruida. La pobreza y la falta de educación son solo </a:t>
            </a:r>
            <a:r>
              <a:rPr lang="es-ES" b="1" dirty="0">
                <a:effectLst/>
                <a:latin typeface="Lato" panose="020F0502020204030203" pitchFamily="34" charset="77"/>
                <a:ea typeface="MS Mincho" panose="02020609040205080304" pitchFamily="49" charset="-128"/>
                <a:cs typeface="Arial" panose="020B0604020202020204" pitchFamily="34" charset="0"/>
              </a:rPr>
              <a:t>factores coadyuvantes</a:t>
            </a:r>
            <a:r>
              <a:rPr lang="es-ES" dirty="0">
                <a:effectLst/>
                <a:latin typeface="Lato" panose="020F0502020204030203" pitchFamily="34" charset="77"/>
                <a:ea typeface="MS Mincho" panose="02020609040205080304" pitchFamily="49" charset="-128"/>
                <a:cs typeface="Arial" panose="020B0604020202020204" pitchFamily="34" charset="0"/>
              </a:rPr>
              <a:t>. L</a:t>
            </a:r>
            <a:r>
              <a:rPr lang="es-ES" dirty="0">
                <a:latin typeface="Lato" panose="020F0502020204030203" pitchFamily="34" charset="77"/>
                <a:ea typeface="MS Mincho" panose="02020609040205080304" pitchFamily="49" charset="-128"/>
                <a:cs typeface="Arial" panose="020B0604020202020204" pitchFamily="34" charset="0"/>
              </a:rPr>
              <a:t>a violencia de pareja se produce debido a </a:t>
            </a:r>
            <a:r>
              <a:rPr lang="es-ES" dirty="0">
                <a:effectLst/>
                <a:latin typeface="Lato" panose="020F0502020204030203" pitchFamily="34" charset="77"/>
                <a:ea typeface="MS Mincho" panose="02020609040205080304" pitchFamily="49" charset="-128"/>
                <a:cs typeface="Arial" panose="020B0604020202020204" pitchFamily="34" charset="0"/>
              </a:rPr>
              <a:t>la desigualdad de género y al desequilibrio de poder entre los hombres y las mujeres.</a:t>
            </a:r>
          </a:p>
        </p:txBody>
      </p:sp>
    </p:spTree>
    <p:extLst>
      <p:ext uri="{BB962C8B-B14F-4D97-AF65-F5344CB8AC3E}">
        <p14:creationId xmlns:p14="http://schemas.microsoft.com/office/powerpoint/2010/main" val="166757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9463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US" dirty="0">
              <a:effectLst/>
              <a:latin typeface="Lato" panose="020F0502020204030203" pitchFamily="34" charset="77"/>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ES" dirty="0">
                <a:effectLst/>
                <a:latin typeface="Lato" panose="020F0502020204030203" pitchFamily="34" charset="77"/>
                <a:ea typeface="MS Mincho" panose="02020609040205080304" pitchFamily="49" charset="-128"/>
                <a:cs typeface="Arial" panose="020B0604020202020204" pitchFamily="34" charset="0"/>
              </a:rPr>
              <a:t>Pregunte a las personas participantes si alguien puede explicar qué cree que es el </a:t>
            </a:r>
            <a:r>
              <a:rPr lang="es-ES" i="1" dirty="0">
                <a:effectLst/>
                <a:latin typeface="Lato" panose="020F0502020204030203" pitchFamily="34" charset="77"/>
                <a:ea typeface="MS Mincho" panose="02020609040205080304" pitchFamily="49" charset="-128"/>
                <a:cs typeface="Arial" panose="020B0604020202020204" pitchFamily="34" charset="0"/>
              </a:rPr>
              <a:t>género</a:t>
            </a:r>
            <a:r>
              <a:rPr lang="es-ES" dirty="0">
                <a:effectLst/>
                <a:latin typeface="Lato" panose="020F0502020204030203" pitchFamily="34" charset="77"/>
                <a:ea typeface="MS Mincho" panose="02020609040205080304" pitchFamily="49" charset="-128"/>
                <a:cs typeface="Arial" panose="020B0604020202020204" pitchFamily="34" charset="0"/>
              </a:rPr>
              <a:t> y qué es la </a:t>
            </a:r>
            <a:r>
              <a:rPr lang="es-ES" i="1" dirty="0">
                <a:effectLst/>
                <a:latin typeface="Lato" panose="020F0502020204030203" pitchFamily="34" charset="77"/>
                <a:ea typeface="MS Mincho" panose="02020609040205080304" pitchFamily="49" charset="-128"/>
                <a:cs typeface="Arial" panose="020B0604020202020204" pitchFamily="34" charset="0"/>
              </a:rPr>
              <a:t>VG</a:t>
            </a:r>
            <a:r>
              <a:rPr lang="es-ES" dirty="0">
                <a:effectLst/>
                <a:latin typeface="Lato" panose="020F0502020204030203" pitchFamily="34" charset="77"/>
                <a:ea typeface="MS Mincho" panose="02020609040205080304" pitchFamily="49" charset="-128"/>
                <a:cs typeface="Arial" panose="020B0604020202020204" pitchFamily="34" charset="0"/>
              </a:rPr>
              <a:t> antes de mostrar el contenido de la diapositiva.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dirty="0">
                <a:effectLst/>
                <a:latin typeface="Lato" panose="020F0502020204030203" pitchFamily="34" charset="77"/>
                <a:ea typeface="MS Mincho" panose="02020609040205080304" pitchFamily="49" charset="-128"/>
                <a:cs typeface="Arial" panose="020B0604020202020204" pitchFamily="34" charset="0"/>
              </a:rPr>
              <a:t>Haga hincapié en que la VG se </a:t>
            </a:r>
            <a:r>
              <a:rPr lang="es-ES" dirty="0">
                <a:solidFill>
                  <a:srgbClr val="3F3F3F"/>
                </a:solidFill>
                <a:effectLst/>
                <a:latin typeface="Lato" panose="020F0502020204030203" pitchFamily="34" charset="77"/>
                <a:ea typeface="MS Mincho" panose="02020609040205080304" pitchFamily="49" charset="-128"/>
                <a:cs typeface="Arial" panose="020B0604020202020204" pitchFamily="34" charset="0"/>
              </a:rPr>
              <a:t> basa en las </a:t>
            </a:r>
            <a:r>
              <a:rPr lang="es-ES" b="1" u="none" dirty="0">
                <a:solidFill>
                  <a:srgbClr val="3F3F3F"/>
                </a:solidFill>
                <a:effectLst/>
                <a:latin typeface="Lato" panose="020F0502020204030203" pitchFamily="34" charset="77"/>
                <a:ea typeface="MS Mincho" panose="02020609040205080304" pitchFamily="49" charset="-128"/>
                <a:cs typeface="Arial" panose="020B0604020202020204" pitchFamily="34" charset="0"/>
              </a:rPr>
              <a:t>relaciones de poder desiguales </a:t>
            </a:r>
            <a:r>
              <a:rPr lang="es-ES" b="0" u="none" dirty="0">
                <a:solidFill>
                  <a:srgbClr val="3F3F3F"/>
                </a:solidFill>
                <a:effectLst/>
                <a:latin typeface="Lato" panose="020F0502020204030203" pitchFamily="34" charset="77"/>
                <a:ea typeface="MS Mincho" panose="02020609040205080304" pitchFamily="49" charset="-128"/>
                <a:cs typeface="Arial" panose="020B0604020202020204" pitchFamily="34" charset="0"/>
              </a:rPr>
              <a:t>entre los hombres y las mujeres, </a:t>
            </a:r>
            <a:r>
              <a:rPr lang="es-ES" u="none" dirty="0">
                <a:solidFill>
                  <a:srgbClr val="3F3F3F"/>
                </a:solidFill>
                <a:effectLst/>
                <a:latin typeface="Lato" panose="020F0502020204030203" pitchFamily="34" charset="77"/>
                <a:ea typeface="MS Mincho" panose="02020609040205080304" pitchFamily="49" charset="-128"/>
                <a:cs typeface="Arial" panose="020B0604020202020204" pitchFamily="34" charset="0"/>
              </a:rPr>
              <a:t>así como en la </a:t>
            </a:r>
            <a:r>
              <a:rPr lang="es-ES" b="1" u="none" dirty="0">
                <a:solidFill>
                  <a:srgbClr val="3F3F3F"/>
                </a:solidFill>
                <a:effectLst/>
                <a:latin typeface="Lato" panose="020F0502020204030203" pitchFamily="34" charset="77"/>
                <a:ea typeface="MS Mincho" panose="02020609040205080304" pitchFamily="49" charset="-128"/>
                <a:cs typeface="Arial" panose="020B0604020202020204" pitchFamily="34" charset="0"/>
              </a:rPr>
              <a:t>desigualdad de género</a:t>
            </a:r>
            <a:r>
              <a:rPr lang="es-ES" u="none" dirty="0">
                <a:solidFill>
                  <a:srgbClr val="3F3F3F"/>
                </a:solidFill>
                <a:effectLst/>
                <a:latin typeface="Lato" panose="020F0502020204030203" pitchFamily="34" charset="77"/>
                <a:ea typeface="MS Mincho" panose="02020609040205080304" pitchFamily="49" charset="-128"/>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s-ES" dirty="0">
                <a:effectLst/>
                <a:latin typeface="Lato" panose="020F0502020204030203" pitchFamily="34" charset="77"/>
                <a:ea typeface="MS Mincho" panose="02020609040205080304" pitchFamily="49" charset="-128"/>
                <a:cs typeface="Arial" panose="020B0604020202020204" pitchFamily="34" charset="0"/>
              </a:rPr>
              <a:t>Es importante que las personas participantes comprendan los elementos clave de la definición de VG:</a:t>
            </a:r>
          </a:p>
          <a:p>
            <a:pPr marL="800100" marR="0" lvl="1" indent="-342900">
              <a:spcBef>
                <a:spcPts val="0"/>
              </a:spcBef>
              <a:spcAft>
                <a:spcPts val="0"/>
              </a:spcAft>
              <a:buFont typeface="Calibri" panose="020F0502020204030204" pitchFamily="34" charset="0"/>
              <a:buChar char="-"/>
            </a:pPr>
            <a:r>
              <a:rPr lang="es-ES" b="1" dirty="0">
                <a:effectLst/>
                <a:latin typeface="Lato" panose="020F0502020204030203" pitchFamily="34" charset="77"/>
                <a:ea typeface="MS Mincho" panose="02020609040205080304" pitchFamily="49" charset="-128"/>
                <a:cs typeface="Arial" panose="020B0604020202020204" pitchFamily="34" charset="0"/>
              </a:rPr>
              <a:t>Acto dañino</a:t>
            </a:r>
            <a:r>
              <a:rPr lang="es-ES" dirty="0">
                <a:effectLst/>
                <a:latin typeface="Lato" panose="020F0502020204030203" pitchFamily="34" charset="77"/>
                <a:ea typeface="MS Mincho" panose="02020609040205080304" pitchFamily="49" charset="-128"/>
                <a:cs typeface="Arial" panose="020B0604020202020204" pitchFamily="34" charset="0"/>
              </a:rPr>
              <a:t>: puede ser sexual, físico, socioeconómico o psicológico, o a menudo una combinación de estos. </a:t>
            </a:r>
          </a:p>
          <a:p>
            <a:pPr marL="800100" lvl="1" indent="-342900">
              <a:spcBef>
                <a:spcPts val="0"/>
              </a:spcBef>
              <a:spcAft>
                <a:spcPts val="0"/>
              </a:spcAft>
              <a:buFont typeface="Calibri" panose="020F0502020204030204" pitchFamily="34" charset="0"/>
              <a:buChar char="-"/>
            </a:pPr>
            <a:r>
              <a:rPr lang="es-ES" b="1" dirty="0">
                <a:effectLst/>
                <a:latin typeface="Lato"/>
                <a:ea typeface="MS Mincho"/>
                <a:cs typeface="Lato"/>
              </a:rPr>
              <a:t>Contra la voluntad de una persona</a:t>
            </a:r>
            <a:r>
              <a:rPr lang="es-ES" dirty="0">
                <a:effectLst/>
                <a:latin typeface="Lato"/>
                <a:ea typeface="MS Mincho"/>
                <a:cs typeface="Lato"/>
              </a:rPr>
              <a:t>: se trata de la falta de consentimiento; una persona tiene que estar informada de las consecuencias y poder elegir libremente si desea dar su consentimiento. Los niños/las niñas no pueden dar su consentimiento, y</a:t>
            </a:r>
            <a:r>
              <a:rPr lang="es-ES" dirty="0">
                <a:latin typeface="Lato"/>
                <a:ea typeface="MS Mincho"/>
                <a:cs typeface="Lato"/>
              </a:rPr>
              <a:t> </a:t>
            </a:r>
            <a:r>
              <a:rPr lang="es-ES" dirty="0">
                <a:effectLst/>
                <a:latin typeface="Lato"/>
                <a:ea typeface="MS Mincho"/>
                <a:cs typeface="Lato"/>
              </a:rPr>
              <a:t>es posible que haya dinámicas de poder que los pongan en peligro, aunque parezcan contar con la madurez suficiente para dar su consentimiento. El consentimiento se puede dar y retirar; si se da el consentimiento una vez para mantener relaciones sexuales, no significa que no se pueda retirar. En caso de que los facilitadores y las facilitadoras deseen profundizar en el concepto de consentimiento, se puede utilizar el video siguiente</a:t>
            </a:r>
            <a:r>
              <a:rPr lang="es-ES" dirty="0">
                <a:latin typeface="Lato"/>
                <a:ea typeface="MS Mincho"/>
                <a:cs typeface="Lato"/>
              </a:rPr>
              <a:t>, disponible en </a:t>
            </a:r>
            <a:r>
              <a:rPr lang="es-ES" dirty="0"/>
              <a:t>español</a:t>
            </a:r>
            <a:r>
              <a:rPr lang="es-ES" dirty="0">
                <a:latin typeface="Lato"/>
                <a:ea typeface="MS Mincho"/>
                <a:cs typeface="Lato"/>
              </a:rPr>
              <a:t>,</a:t>
            </a:r>
            <a:r>
              <a:rPr lang="es-ES" dirty="0">
                <a:effectLst/>
                <a:latin typeface="Lato"/>
                <a:ea typeface="MS Mincho"/>
                <a:cs typeface="Lato"/>
              </a:rPr>
              <a:t> si resulta conveniente teniendo en cuenta el contexto: </a:t>
            </a:r>
            <a:r>
              <a:rPr lang="es-ES" u="sng" baseline="0" dirty="0">
                <a:solidFill>
                  <a:srgbClr val="1A00FF"/>
                </a:solidFill>
                <a:effectLst/>
                <a:latin typeface="Lato"/>
                <a:ea typeface="MS Mincho"/>
                <a:cs typeface="Lato"/>
              </a:rPr>
              <a:t>https://www.youtube.com/watch?v=BuuyajcjFC4</a:t>
            </a:r>
            <a:r>
              <a:rPr lang="es-ES" u="sng" dirty="0">
                <a:solidFill>
                  <a:srgbClr val="1A00FF"/>
                </a:solidFill>
                <a:latin typeface="Lato"/>
                <a:ea typeface="MS Mincho"/>
                <a:cs typeface="Lato"/>
              </a:rPr>
              <a:t> </a:t>
            </a:r>
            <a:r>
              <a:rPr lang="es-ES" dirty="0">
                <a:effectLst/>
                <a:latin typeface="Lato"/>
                <a:ea typeface="MS Mincho"/>
                <a:cs typeface="Lato"/>
              </a:rPr>
              <a:t>(“El consentimiento” </a:t>
            </a:r>
            <a:r>
              <a:rPr lang="es-ES" b="0" i="0" u="none" strike="noStrike" dirty="0">
                <a:solidFill>
                  <a:srgbClr val="0F0F0F"/>
                </a:solidFill>
                <a:effectLst/>
                <a:latin typeface="Roboto"/>
                <a:ea typeface="MS PGothic"/>
                <a:cs typeface="Roboto"/>
              </a:rPr>
              <a:t>©2015 Emmeline May y Blue Seat Studios).</a:t>
            </a:r>
            <a:r>
              <a:rPr lang="es-ES" dirty="0">
                <a:solidFill>
                  <a:srgbClr val="0F0F0F"/>
                </a:solidFill>
                <a:latin typeface="Roboto"/>
                <a:ea typeface="MS PGothic"/>
                <a:cs typeface="Roboto"/>
              </a:rPr>
              <a:t> </a:t>
            </a:r>
          </a:p>
          <a:p>
            <a:pPr marL="800100" marR="0" lvl="1" indent="-342900">
              <a:spcBef>
                <a:spcPts val="0"/>
              </a:spcBef>
              <a:spcAft>
                <a:spcPts val="0"/>
              </a:spcAft>
              <a:buFont typeface="Calibri" panose="020F0502020204030204" pitchFamily="34" charset="0"/>
              <a:buChar char="-"/>
            </a:pPr>
            <a:r>
              <a:rPr lang="es-ES" b="1" dirty="0">
                <a:effectLst/>
                <a:latin typeface="Lato" panose="020F0502020204030203" pitchFamily="34" charset="77"/>
                <a:ea typeface="MS Mincho" panose="02020609040205080304" pitchFamily="49" charset="-128"/>
                <a:cs typeface="Arial" panose="020B0604020202020204" pitchFamily="34" charset="0"/>
              </a:rPr>
              <a:t>Se basa en diferencias de género socialmente atribuidas</a:t>
            </a:r>
            <a:r>
              <a:rPr lang="es-ES" dirty="0">
                <a:effectLst/>
                <a:latin typeface="Lato" panose="020F0502020204030203" pitchFamily="34" charset="77"/>
                <a:ea typeface="MS Mincho" panose="02020609040205080304" pitchFamily="49" charset="-128"/>
                <a:cs typeface="Arial" panose="020B0604020202020204" pitchFamily="34" charset="0"/>
              </a:rPr>
              <a:t>: no se trata de la diferencia biológica entre los hombres y las mujeres, sino de la diferencia social y cultural entre ellos que dimana de la sociedad, y está marcada por las </a:t>
            </a:r>
            <a:r>
              <a:rPr lang="es-ES" b="1" u="none" dirty="0">
                <a:effectLst/>
                <a:latin typeface="Lato" panose="020F0502020204030203" pitchFamily="34" charset="77"/>
                <a:ea typeface="MS Mincho" panose="02020609040205080304" pitchFamily="49" charset="-128"/>
                <a:cs typeface="Arial" panose="020B0604020202020204" pitchFamily="34" charset="0"/>
              </a:rPr>
              <a:t>relaciones de poder desiguales</a:t>
            </a:r>
            <a:r>
              <a:rPr lang="es-ES" u="none" dirty="0">
                <a:effectLst/>
                <a:latin typeface="Lato" panose="020F0502020204030203" pitchFamily="34" charset="77"/>
                <a:ea typeface="MS Mincho" panose="02020609040205080304" pitchFamily="49" charset="-128"/>
                <a:cs typeface="Arial" panose="020B0604020202020204" pitchFamily="34" charset="0"/>
              </a:rPr>
              <a:t> </a:t>
            </a:r>
            <a:r>
              <a:rPr lang="es-ES" b="0" u="none" dirty="0">
                <a:effectLst/>
                <a:latin typeface="Lato" panose="020F0502020204030203" pitchFamily="34" charset="77"/>
                <a:ea typeface="MS Mincho" panose="02020609040205080304" pitchFamily="49" charset="-128"/>
                <a:cs typeface="Arial" panose="020B0604020202020204" pitchFamily="34" charset="0"/>
              </a:rPr>
              <a:t>y la </a:t>
            </a:r>
            <a:r>
              <a:rPr lang="es-ES" b="1" u="none" dirty="0">
                <a:effectLst/>
                <a:latin typeface="Lato" panose="020F0502020204030203" pitchFamily="34" charset="77"/>
                <a:ea typeface="MS Mincho" panose="02020609040205080304" pitchFamily="49" charset="-128"/>
                <a:cs typeface="Arial" panose="020B0604020202020204" pitchFamily="34" charset="0"/>
              </a:rPr>
              <a:t>desigualdad de género </a:t>
            </a:r>
            <a:r>
              <a:rPr lang="es-ES" u="none" dirty="0">
                <a:effectLst/>
                <a:latin typeface="Lato" panose="020F0502020204030203" pitchFamily="34" charset="77"/>
                <a:ea typeface="MS Mincho" panose="02020609040205080304" pitchFamily="49" charset="-128"/>
                <a:cs typeface="Arial" panose="020B0604020202020204" pitchFamily="34" charset="0"/>
              </a:rPr>
              <a:t>entre </a:t>
            </a:r>
            <a:r>
              <a:rPr lang="es-ES" dirty="0">
                <a:effectLst/>
                <a:latin typeface="Lato" panose="020F0502020204030203" pitchFamily="34" charset="77"/>
                <a:ea typeface="MS Mincho" panose="02020609040205080304" pitchFamily="49" charset="-128"/>
                <a:cs typeface="Arial" panose="020B0604020202020204" pitchFamily="34" charset="0"/>
              </a:rPr>
              <a:t>los hombres y las mujeres. </a:t>
            </a:r>
          </a:p>
          <a:p>
            <a:pPr marL="342900" marR="0" lvl="0" indent="-342900">
              <a:spcBef>
                <a:spcPts val="0"/>
              </a:spcBef>
              <a:spcAft>
                <a:spcPts val="0"/>
              </a:spcAft>
              <a:buFont typeface="Symbol" panose="05050102010706020507" pitchFamily="18" charset="2"/>
              <a:buChar char=""/>
            </a:pPr>
            <a:r>
              <a:rPr lang="es-ES" dirty="0">
                <a:effectLst/>
                <a:latin typeface="Lato" panose="020F0502020204030203" pitchFamily="34" charset="77"/>
                <a:ea typeface="MS Mincho" panose="02020609040205080304" pitchFamily="49" charset="-128"/>
                <a:cs typeface="Arial" panose="020B0604020202020204" pitchFamily="34" charset="0"/>
              </a:rPr>
              <a:t>Si el tiempo lo permite, utilice la actividad opcional “recorrido por el poder” para explicar el concepto de relaciones de poder desiguales, así como el debate sobre la igualdad de género (véanse las diapositivas siguientes)</a:t>
            </a:r>
            <a:r>
              <a:rPr lang="es-ES" sz="1800" dirty="0">
                <a:effectLst/>
                <a:latin typeface="Calibri" panose="020F0502020204030204" pitchFamily="34" charset="0"/>
                <a:ea typeface="MS Mincho" panose="02020609040205080304" pitchFamily="49" charset="-128"/>
                <a:cs typeface="Arial" panose="020B0604020202020204" pitchFamily="34" charset="0"/>
              </a:rPr>
              <a:t>. </a:t>
            </a:r>
          </a:p>
          <a:p>
            <a:pPr marL="342900" marR="0" lvl="0" indent="-342900" algn="l" defTabSz="914400" rtl="0" eaLnBrk="0" fontAlgn="base" latinLnBrk="0" hangingPunct="0">
              <a:lnSpc>
                <a:spcPct val="100000"/>
              </a:lnSpc>
              <a:spcBef>
                <a:spcPts val="0"/>
              </a:spcBef>
              <a:spcAft>
                <a:spcPts val="0"/>
              </a:spcAft>
              <a:buClrTx/>
              <a:buSzTx/>
              <a:buFont typeface="Symbol" panose="05050102010706020507" pitchFamily="18" charset="2"/>
              <a:buChar char=""/>
              <a:tabLst/>
              <a:defRPr/>
            </a:pPr>
            <a:r>
              <a:rPr lang="es-ES" sz="1800" dirty="0">
                <a:effectLst/>
                <a:latin typeface="Calibri"/>
                <a:ea typeface="MS Mincho"/>
                <a:cs typeface="Calibri"/>
              </a:rPr>
              <a:t>Recurso: </a:t>
            </a:r>
            <a:r>
              <a:rPr lang="es-ES" sz="1800" dirty="0">
                <a:solidFill>
                  <a:srgbClr val="0070C0"/>
                </a:solidFill>
                <a:latin typeface="Lato Light" panose="020F0302020204030203" pitchFamily="34" charset="77"/>
              </a:rPr>
              <a:t>Directrices del IASC para la integración de las intervenciones contra la VG en la acción humanitaria, 2005</a:t>
            </a:r>
            <a:r>
              <a:rPr lang="en-GR" sz="1800" dirty="0">
                <a:solidFill>
                  <a:srgbClr val="0070C0"/>
                </a:solidFill>
                <a:latin typeface="Lato Light" panose="020F0302020204030203" pitchFamily="34" charset="77"/>
              </a:rPr>
              <a:t> </a:t>
            </a:r>
            <a:r>
              <a:rPr lang="es-ES" sz="1800" u="sng" dirty="0">
                <a:solidFill>
                  <a:srgbClr val="0070C0"/>
                </a:solidFill>
                <a:latin typeface="Lato Light"/>
                <a:ea typeface="MS PGothic"/>
                <a:cs typeface="Lato Light"/>
              </a:rPr>
              <a:t>(https://</a:t>
            </a:r>
            <a:r>
              <a:rPr lang="es-ES" sz="1800" u="sng" dirty="0" err="1">
                <a:solidFill>
                  <a:srgbClr val="0070C0"/>
                </a:solidFill>
                <a:latin typeface="Lato Light"/>
                <a:ea typeface="MS PGothic"/>
                <a:cs typeface="Lato Light"/>
              </a:rPr>
              <a:t>gbvguidelines.org</a:t>
            </a:r>
            <a:r>
              <a:rPr lang="es-ES" sz="1800" u="sng" dirty="0">
                <a:solidFill>
                  <a:srgbClr val="0070C0"/>
                </a:solidFill>
                <a:latin typeface="Lato Light"/>
                <a:ea typeface="MS PGothic"/>
                <a:cs typeface="Lato Light"/>
              </a:rPr>
              <a:t>/es/)</a:t>
            </a:r>
            <a:r>
              <a:rPr lang="es-ES" sz="1800" dirty="0">
                <a:solidFill>
                  <a:srgbClr val="0070C0"/>
                </a:solidFill>
                <a:latin typeface="Lato Light"/>
                <a:ea typeface="MS PGothic"/>
                <a:cs typeface="Lato Light"/>
              </a:rPr>
              <a:t>. </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20001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6283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sz="1600" dirty="0"/>
          </a:p>
          <a:p>
            <a:r>
              <a:rPr lang="es-ES" dirty="0">
                <a:effectLst/>
                <a:latin typeface="Lato" panose="020F0502020204030203" pitchFamily="34" charset="77"/>
              </a:rPr>
              <a:t>Presente la </a:t>
            </a:r>
            <a:r>
              <a:rPr lang="es-ES" b="1" i="0" dirty="0">
                <a:effectLst/>
                <a:latin typeface="Lato" panose="020F0502020204030203" pitchFamily="34" charset="77"/>
              </a:rPr>
              <a:t>Política del ACNUR para la Prevención, Mitigación de Riesgos y Respuesta a la Violencia de Género, </a:t>
            </a:r>
            <a:r>
              <a:rPr lang="es-ES" b="0" i="0" dirty="0">
                <a:effectLst/>
                <a:latin typeface="Lato" panose="020F0502020204030203" pitchFamily="34" charset="77"/>
              </a:rPr>
              <a:t>2020 (en lo sucesivo, la Política sobre VG, disponible en </a:t>
            </a:r>
            <a:r>
              <a:rPr lang="es-ES" dirty="0">
                <a:latin typeface="Lato" panose="020F0502020204030203" pitchFamily="34" charset="77"/>
                <a:hlinkClick r:id="rId3"/>
              </a:rPr>
              <a:t>https://www.acnur.org/media/politica-del-acnur-para-la-prevencion-mitigacion-de-riesgos-y-respuesta-la-violencia-de</a:t>
            </a:r>
            <a:r>
              <a:rPr lang="es-ES" dirty="0">
                <a:latin typeface="Lato" panose="020F0502020204030203" pitchFamily="34" charset="77"/>
              </a:rPr>
              <a:t>), como el </a:t>
            </a:r>
            <a:r>
              <a:rPr lang="es-ES" b="0" i="0" u="none" strike="noStrike" dirty="0">
                <a:effectLst/>
                <a:latin typeface="Lato" panose="020F0502020204030203" pitchFamily="34" charset="0"/>
                <a:ea typeface="Lato" panose="020F0502020204030203" pitchFamily="34" charset="0"/>
                <a:cs typeface="Lato" panose="020F0502020204030203" pitchFamily="34" charset="0"/>
              </a:rPr>
              <a:t>marco general de la forma en que el ACNUR trabaja en la prevención, la mitigación de riesgos y la respuesta en materia de VG. </a:t>
            </a:r>
            <a:r>
              <a:rPr lang="es-ES" dirty="0">
                <a:effectLst/>
                <a:latin typeface="Lato" panose="020F0502020204030203" pitchFamily="34" charset="0"/>
                <a:ea typeface="Lato" panose="020F0502020204030203" pitchFamily="34" charset="0"/>
                <a:cs typeface="Lato" panose="020F0502020204030203" pitchFamily="34" charset="0"/>
              </a:rPr>
              <a:t>La Política sobre VG refleja la labor que el ACNUR y sus socios llevan a cabo desde hace mucho tiempo para hacer frente a la VG. Además, institucionaliza la labor del ACNUR en materia de VG, que constituye una responsabilidad colectiva de toda la organización y requiere el compromiso y el apoyo de todos los miembros de la plantilla.</a:t>
            </a:r>
          </a:p>
          <a:p>
            <a:pPr>
              <a:defRPr/>
            </a:pPr>
            <a:endParaRPr lang="en-GR" b="0" i="0" u="none" strike="noStrike" dirty="0">
              <a:effectLst/>
              <a:latin typeface="Lato" panose="020F0502020204030203" pitchFamily="34" charset="77"/>
              <a:ea typeface="MS PGothic"/>
            </a:endParaRPr>
          </a:p>
          <a:p>
            <a:pPr>
              <a:defRPr/>
            </a:pPr>
            <a:r>
              <a:rPr lang="es-ES" b="0" i="0" u="none" strike="noStrike" dirty="0">
                <a:effectLst/>
                <a:latin typeface="Lato" panose="020F0502020204030203" pitchFamily="34" charset="77"/>
                <a:ea typeface="MS PGothic"/>
              </a:rPr>
              <a:t>Utilice esta diapositiva para explicar por qué el ACNUR participa en la lucha contra la VG. </a:t>
            </a:r>
          </a:p>
        </p:txBody>
      </p:sp>
    </p:spTree>
    <p:extLst>
      <p:ext uri="{BB962C8B-B14F-4D97-AF65-F5344CB8AC3E}">
        <p14:creationId xmlns:p14="http://schemas.microsoft.com/office/powerpoint/2010/main" val="15627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8"/>
            <a:ext cx="5486400" cy="270775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US" dirty="0">
              <a:effectLst/>
              <a:latin typeface="Lato" panose="020F0502020204030203" pitchFamily="34" charset="77"/>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Duración prevista: 40 minutos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ea typeface="MS PGothic"/>
                <a:cs typeface="Calibri"/>
              </a:rPr>
              <a:t>Objetivo: mejorar la comprensión de las personas participantes sobre </a:t>
            </a:r>
            <a:r>
              <a:rPr lang="es-ES" dirty="0">
                <a:solidFill>
                  <a:schemeClr val="tx1"/>
                </a:solidFill>
                <a:effectLst/>
                <a:latin typeface="Lato" panose="020F0502020204030203" pitchFamily="34" charset="77"/>
                <a:ea typeface="+mn-ea"/>
                <a:cs typeface="+mn-cs"/>
              </a:rPr>
              <a:t>las relaciones desiguales de poder y las diferencias en el control de la toma de decisiones y el acceso a oportunidades, servicios y recursos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77"/>
            </a:endParaRPr>
          </a:p>
          <a:p>
            <a:pPr marL="0" indent="0">
              <a:buFont typeface="Arial" panose="020B0604020202020204" pitchFamily="34" charset="0"/>
              <a:buNone/>
              <a:defRPr/>
            </a:pPr>
            <a:r>
              <a:rPr lang="es-ES" b="0" baseline="0" dirty="0">
                <a:latin typeface="Lato" panose="020F0502020204030203" pitchFamily="34" charset="77"/>
                <a:ea typeface="Calibri"/>
                <a:cs typeface="Calibri"/>
              </a:rPr>
              <a:t>Nota: </a:t>
            </a:r>
            <a:r>
              <a:rPr lang="es-ES" dirty="0">
                <a:latin typeface="Lato" panose="020F0502020204030203" pitchFamily="34" charset="77"/>
                <a:ea typeface="Calibri"/>
                <a:cs typeface="Calibri"/>
              </a:rPr>
              <a:t>elimine el icono de actividad opcional si utiliza la diapositiva. </a:t>
            </a:r>
          </a:p>
          <a:p>
            <a:pPr marL="0" indent="0">
              <a:buFont typeface="Arial" panose="020B0604020202020204" pitchFamily="34" charset="0"/>
              <a:buNone/>
              <a:defRPr/>
            </a:pPr>
            <a:endParaRPr lang="en-US" dirty="0">
              <a:solidFill>
                <a:schemeClr val="bg1"/>
              </a:solidFill>
              <a:latin typeface="Lato" panose="020F0502020204030203" pitchFamily="34" charset="77"/>
              <a:ea typeface="Calibri"/>
              <a:cs typeface="Calibri"/>
            </a:endParaRPr>
          </a:p>
          <a:p>
            <a:pPr marL="171450" indent="-171450">
              <a:buFont typeface="Arial" panose="020B0604020202020204" pitchFamily="34" charset="0"/>
              <a:buChar char="•"/>
              <a:defRPr/>
            </a:pPr>
            <a:r>
              <a:rPr lang="es-ES" b="0" baseline="0" dirty="0">
                <a:latin typeface="Lato" panose="020F0502020204030203" pitchFamily="34" charset="77"/>
              </a:rPr>
              <a:t>Se recomienda adaptar las tarjetas de personajes y los enunciados (véanse el texto que figura a continuación y la hoja de actividades) en función del contexto local. </a:t>
            </a:r>
          </a:p>
          <a:p>
            <a:pPr marL="171450" indent="-171450">
              <a:buFont typeface="Arial" panose="020B0604020202020204" pitchFamily="34" charset="0"/>
              <a:buChar char="•"/>
              <a:defRPr/>
            </a:pPr>
            <a:r>
              <a:rPr lang="es-ES" b="0" baseline="0" dirty="0">
                <a:latin typeface="Lato" panose="020F0502020204030203" pitchFamily="34" charset="77"/>
              </a:rPr>
              <a:t>Traslade a las personas participantes a una zona con una superficie suficiente para que formen una fila a lo largo de la sala o del espacio, unas al lado de otras. </a:t>
            </a:r>
          </a:p>
          <a:p>
            <a:pPr marL="171450" indent="-171450">
              <a:buFont typeface="Arial" panose="020B0604020202020204" pitchFamily="34" charset="0"/>
              <a:buChar char="•"/>
              <a:defRPr/>
            </a:pPr>
            <a:r>
              <a:rPr lang="es-ES" b="0" baseline="0" dirty="0">
                <a:latin typeface="Lato" panose="020F0502020204030203" pitchFamily="34" charset="77"/>
              </a:rPr>
              <a:t>Entregue a cada participante una tarjeta de personaje. </a:t>
            </a:r>
          </a:p>
          <a:p>
            <a:pPr marL="171450" indent="-171450">
              <a:buFont typeface="Arial" panose="020B0604020202020204" pitchFamily="34" charset="0"/>
              <a:buChar char="•"/>
              <a:defRPr/>
            </a:pPr>
            <a:r>
              <a:rPr lang="es-ES" b="0" dirty="0">
                <a:solidFill>
                  <a:schemeClr val="tx1"/>
                </a:solidFill>
                <a:effectLst/>
                <a:latin typeface="Lato" panose="020F0502020204030203" pitchFamily="34" charset="77"/>
                <a:ea typeface="+mn-ea"/>
                <a:cs typeface="+mn-cs"/>
              </a:rPr>
              <a:t>Si el grupo es mixto, reparta las tarjetas femeninas a los hombres y las masculinas a las mujeres. </a:t>
            </a:r>
          </a:p>
          <a:p>
            <a:pPr marL="171450" indent="-171450">
              <a:buFont typeface="Arial" panose="020B0604020202020204" pitchFamily="34" charset="0"/>
              <a:buChar char="•"/>
              <a:defRPr/>
            </a:pPr>
            <a:r>
              <a:rPr lang="es-ES" b="0" dirty="0">
                <a:solidFill>
                  <a:schemeClr val="tx1"/>
                </a:solidFill>
                <a:effectLst/>
                <a:latin typeface="Lato" panose="020F0502020204030203" pitchFamily="34" charset="77"/>
                <a:ea typeface="+mn-ea"/>
                <a:cs typeface="+mn-cs"/>
              </a:rPr>
              <a:t>Si es posible, pida </a:t>
            </a:r>
            <a:r>
              <a:rPr lang="es-ES" b="0" baseline="0" dirty="0">
                <a:solidFill>
                  <a:schemeClr val="tx1"/>
                </a:solidFill>
                <a:effectLst/>
                <a:latin typeface="Lato" panose="020F0502020204030203" pitchFamily="34" charset="77"/>
                <a:ea typeface="+mn-ea"/>
                <a:cs typeface="+mn-cs"/>
              </a:rPr>
              <a:t>a las personas participantes que coloquen su tarjeta de personaje donde las demás puedan verla.</a:t>
            </a:r>
          </a:p>
          <a:p>
            <a:pPr marL="171450" indent="-171450">
              <a:buFont typeface="Arial" panose="020B0604020202020204" pitchFamily="34" charset="0"/>
              <a:buChar char="•"/>
              <a:defRPr/>
            </a:pPr>
            <a:r>
              <a:rPr lang="es-ES" b="0" baseline="0" dirty="0">
                <a:solidFill>
                  <a:schemeClr val="tx1"/>
                </a:solidFill>
                <a:effectLst/>
                <a:latin typeface="Lato" panose="020F0502020204030203" pitchFamily="34" charset="77"/>
                <a:ea typeface="+mn-ea"/>
                <a:cs typeface="+mn-cs"/>
              </a:rPr>
              <a:t>Lea </a:t>
            </a:r>
            <a:r>
              <a:rPr lang="es-ES" dirty="0">
                <a:solidFill>
                  <a:schemeClr val="tx1"/>
                </a:solidFill>
                <a:effectLst/>
                <a:latin typeface="Lato" panose="020F0502020204030203" pitchFamily="34" charset="77"/>
                <a:ea typeface="+mn-ea"/>
                <a:cs typeface="+mn-cs"/>
              </a:rPr>
              <a:t>en voz alta una serie de enunciados (véanse a continuación). </a:t>
            </a:r>
          </a:p>
          <a:p>
            <a:pPr marL="171450" indent="-171450">
              <a:buFont typeface="Arial" panose="020B0604020202020204" pitchFamily="34" charset="0"/>
              <a:buChar char="•"/>
              <a:defRPr/>
            </a:pPr>
            <a:r>
              <a:rPr lang="es-ES" dirty="0">
                <a:solidFill>
                  <a:schemeClr val="tx1"/>
                </a:solidFill>
                <a:effectLst/>
                <a:latin typeface="Lato" panose="020F0502020204030203" pitchFamily="34" charset="77"/>
                <a:ea typeface="+mn-ea"/>
                <a:cs typeface="+mn-cs"/>
              </a:rPr>
              <a:t>Explique que, si el enunciado es (o será previsiblemente) verdadero con relación al personaje de su tarjeta, las personas participantes deben dar</a:t>
            </a:r>
            <a:r>
              <a:rPr lang="es-ES" baseline="0" dirty="0">
                <a:solidFill>
                  <a:schemeClr val="tx1"/>
                </a:solidFill>
                <a:effectLst/>
                <a:latin typeface="Lato" panose="020F0502020204030203" pitchFamily="34" charset="77"/>
                <a:ea typeface="+mn-ea"/>
                <a:cs typeface="+mn-cs"/>
              </a:rPr>
              <a:t> un paso adelante. Si es (o será previsiblemente) falso, se quedarán donde estén. </a:t>
            </a:r>
          </a:p>
          <a:p>
            <a:pPr marL="171450" indent="-171450">
              <a:buFont typeface="Arial" panose="020B0604020202020204" pitchFamily="34" charset="0"/>
              <a:buChar char="•"/>
              <a:defRPr/>
            </a:pPr>
            <a:r>
              <a:rPr lang="es-ES" dirty="0">
                <a:solidFill>
                  <a:schemeClr val="tx1"/>
                </a:solidFill>
                <a:effectLst/>
                <a:latin typeface="Lato" panose="020F0502020204030203" pitchFamily="34" charset="77"/>
                <a:ea typeface="+mn-ea"/>
                <a:cs typeface="+mn-cs"/>
              </a:rPr>
              <a:t>Anime a las mujeres a que detengan a los hombres que dan un paso al frente cuando no corresponda (en representación de sus personajes femeninos); esto puede resultar fructífero para que los hombres comprendan los retos a los que se enfrentan las mujeres, y para que las mujeres puedan experimentar una muestra de las libertades de los hombres.</a:t>
            </a:r>
          </a:p>
          <a:p>
            <a:pPr marL="171450" indent="-171450">
              <a:buFont typeface="Arial" panose="020B0604020202020204" pitchFamily="34" charset="0"/>
              <a:buChar char="•"/>
              <a:defRPr/>
            </a:pPr>
            <a:endParaRPr lang="en-GB" b="0" kern="1200" dirty="0">
              <a:solidFill>
                <a:schemeClr val="tx1"/>
              </a:solidFill>
              <a:effectLst/>
              <a:latin typeface="Lato" panose="020F0502020204030203" pitchFamily="34" charset="77"/>
              <a:ea typeface="+mn-ea"/>
              <a:cs typeface="+mn-cs"/>
            </a:endParaRPr>
          </a:p>
          <a:p>
            <a:pPr marL="0" indent="0">
              <a:buFontTx/>
              <a:buNone/>
              <a:defRPr/>
            </a:pPr>
            <a:r>
              <a:rPr lang="es-ES" b="1" dirty="0">
                <a:solidFill>
                  <a:schemeClr val="tx1"/>
                </a:solidFill>
                <a:effectLst/>
                <a:latin typeface="Lato" panose="020F0502020204030203" pitchFamily="34" charset="77"/>
                <a:ea typeface="+mn-ea"/>
                <a:cs typeface="+mn-cs"/>
              </a:rPr>
              <a:t>Tarjetas de personajes </a:t>
            </a:r>
          </a:p>
          <a:p>
            <a:pPr marL="285750" lvl="0" indent="-285750" algn="just">
              <a:lnSpc>
                <a:spcPct val="115000"/>
              </a:lnSpc>
              <a:spcBef>
                <a:spcPts val="1000"/>
              </a:spcBef>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Chica joven cabeza de familia con dos hermanos menores</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desempleado</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Niña adolescente</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Líder religioso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Mujer que se dedica a la venta y al intercambio de sexo</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Propietario de una tienda del mercado</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Profesor de escuela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Trabajadora social de una ONG local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homosexual</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Mujer perteneciente a una comunidad de acogida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que vive con el VIH/sida</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Viuda con dos hijos</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Mujer embarazada</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Mujer lactante</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Director de una ONG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Mujer sobreviviente de violencia de pareja</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Trabajadora humanitaria internacional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agente de policía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Adolescente recién casada con un hombre adulto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militar o soldado</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Chico joven sin escolarizar</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Mujer transgénero</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Mujer de edad con niños a su cargo</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con discapacidad física</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Trabajador de la autoridad nacional que gestiona el campamento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Conductor de camión del organismo de distribución de alimentos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perteneciente a un grupo minoritario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Niño de 10 años</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Doctor </a:t>
            </a:r>
          </a:p>
          <a:p>
            <a:pPr marL="285750" lvl="0" indent="-285750" algn="just">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perteneciente al comité de agua, saneamiento e higiene</a:t>
            </a:r>
          </a:p>
          <a:p>
            <a:pPr marL="285750" lvl="0" indent="-285750" algn="just">
              <a:lnSpc>
                <a:spcPct val="115000"/>
              </a:lnSpc>
              <a:spcAft>
                <a:spcPts val="1000"/>
              </a:spcAft>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Hombre líder del campamento </a:t>
            </a:r>
          </a:p>
          <a:p>
            <a:pPr marL="0" indent="0">
              <a:buFontTx/>
              <a:buNone/>
              <a:defRPr/>
            </a:pPr>
            <a:endParaRPr lang="en-US" b="0" kern="1200" dirty="0">
              <a:solidFill>
                <a:schemeClr val="tx1"/>
              </a:solidFill>
              <a:effectLst/>
              <a:latin typeface="Lato" panose="020F0502020204030203" pitchFamily="34" charset="77"/>
              <a:ea typeface="+mn-ea"/>
              <a:cs typeface="+mn-cs"/>
            </a:endParaRPr>
          </a:p>
          <a:p>
            <a:pPr marL="0" indent="0">
              <a:buFontTx/>
              <a:buNone/>
              <a:defRPr/>
            </a:pPr>
            <a:r>
              <a:rPr lang="es-ES" b="1" dirty="0">
                <a:solidFill>
                  <a:schemeClr val="tx1"/>
                </a:solidFill>
                <a:effectLst/>
                <a:latin typeface="Lato" panose="020F0502020204030203" pitchFamily="34" charset="77"/>
                <a:ea typeface="+mn-ea"/>
                <a:cs typeface="+mn-cs"/>
              </a:rPr>
              <a:t>Enunciados</a:t>
            </a:r>
          </a:p>
          <a:p>
            <a:pPr marL="171450" indent="-171450">
              <a:buFont typeface="Arial" panose="020B0604020202020204" pitchFamily="34" charset="0"/>
              <a:buChar char="•"/>
              <a:defRPr/>
            </a:pPr>
            <a:r>
              <a:rPr lang="es-ES" dirty="0">
                <a:solidFill>
                  <a:schemeClr val="tx1"/>
                </a:solidFill>
                <a:effectLst/>
                <a:latin typeface="Lato" panose="020F0502020204030203" pitchFamily="34" charset="77"/>
                <a:ea typeface="+mn-ea"/>
                <a:cs typeface="+mn-cs"/>
              </a:rPr>
              <a:t>Yo controlo el dinero que gano.</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Mi trabajo está remunerado y, por lo general, bien considerado.</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Puedo desplazarme por el campamento, el asentamiento o la comunidad fácilmente.</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No temo por mi seguridad si me desplazo después de que anochezca.</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Tengo tiempo libre.</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Soy una de</a:t>
            </a:r>
            <a:r>
              <a:rPr lang="es-ES" baseline="0" dirty="0">
                <a:solidFill>
                  <a:schemeClr val="tx1"/>
                </a:solidFill>
                <a:effectLst/>
                <a:latin typeface="Lato" panose="020F0502020204030203" pitchFamily="34" charset="77"/>
                <a:ea typeface="+mn-ea"/>
                <a:cs typeface="+mn-cs"/>
              </a:rPr>
              <a:t> </a:t>
            </a:r>
            <a:r>
              <a:rPr lang="es-ES" dirty="0">
                <a:solidFill>
                  <a:schemeClr val="tx1"/>
                </a:solidFill>
                <a:effectLst/>
                <a:latin typeface="Lato" panose="020F0502020204030203" pitchFamily="34" charset="77"/>
                <a:ea typeface="+mn-ea"/>
                <a:cs typeface="+mn-cs"/>
              </a:rPr>
              <a:t>las primeras personas que habla en las reuniones.</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Mis hijos llevan el apellido de mi familia.</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En general, no tengo miedo de sufrir una agresión sexual o una violación.</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Mi cónyuge (u otra persona) cuida de mis hijos.</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Puedo usar la ropa que quiera sin temor a sufrir una agresión sexual.</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Soy del mismo sexo que la policía, los líderes de la comunidad y los líderes religiosos.</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He tenido la oportunidad de formarme.</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Yo decido cuándo mantengo relaciones sexuales con mi pareja.</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Puedo acceder a los servicios sin que me obliguen a participar en actos sexuales.</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No tengo que rendir cuentas ante mi pareja sobre dónde he estado o a qué dedico el tiempo.</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Por lo general, los líderes de mi comunidad me escuchan.</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Puedo decidir cuándo tener hijos y cuántos.</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Puedo ir a la policía y recibir un trato respetuoso, sin temor a que me amenacen con detenerme o tratarme con violencia.</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Puedo ir a donde quiera sin acompañante.</a:t>
            </a:r>
          </a:p>
          <a:p>
            <a:r>
              <a:rPr lang="es-ES" dirty="0">
                <a:solidFill>
                  <a:schemeClr val="tx1"/>
                </a:solidFill>
                <a:effectLst/>
                <a:latin typeface="Lato" panose="020F0502020204030203" pitchFamily="34" charset="77"/>
                <a:ea typeface="+mn-ea"/>
                <a:cs typeface="+mn-cs"/>
              </a:rPr>
              <a:t> </a:t>
            </a:r>
          </a:p>
          <a:p>
            <a:r>
              <a:rPr lang="es-ES" b="1" dirty="0">
                <a:solidFill>
                  <a:schemeClr val="tx1"/>
                </a:solidFill>
                <a:effectLst/>
                <a:latin typeface="Lato" panose="020F0502020204030203" pitchFamily="34" charset="77"/>
                <a:ea typeface="+mn-ea"/>
                <a:cs typeface="+mn-cs"/>
              </a:rPr>
              <a:t>Debate</a:t>
            </a:r>
          </a:p>
          <a:p>
            <a:pPr marL="171450" indent="-171450">
              <a:buFont typeface="Arial" panose="020B0604020202020204" pitchFamily="34" charset="0"/>
              <a:buChar char="•"/>
            </a:pPr>
            <a:r>
              <a:rPr lang="es-ES" b="0" dirty="0">
                <a:solidFill>
                  <a:schemeClr val="tx1"/>
                </a:solidFill>
                <a:effectLst/>
                <a:latin typeface="Lato" panose="020F0502020204030203" pitchFamily="34" charset="77"/>
                <a:ea typeface="+mn-ea"/>
                <a:cs typeface="+mn-cs"/>
              </a:rPr>
              <a:t>Dirija una sesión informativa utilizando las siguientes preguntas de debate.</a:t>
            </a:r>
          </a:p>
          <a:p>
            <a:pPr marL="628650" lvl="1" indent="-171450">
              <a:buFont typeface="Courier New" panose="02070309020205020404" pitchFamily="49" charset="0"/>
              <a:buChar char="o"/>
            </a:pPr>
            <a:r>
              <a:rPr lang="es-ES" i="1" dirty="0">
                <a:solidFill>
                  <a:schemeClr val="tx1"/>
                </a:solidFill>
                <a:effectLst/>
                <a:latin typeface="Lato" panose="020F0502020204030203" pitchFamily="34" charset="77"/>
                <a:ea typeface="+mn-ea"/>
                <a:cs typeface="+mn-cs"/>
              </a:rPr>
              <a:t>¿Qué vemos al final de este ejercicio? </a:t>
            </a:r>
          </a:p>
          <a:p>
            <a:pPr marL="628650" lvl="1" indent="-171450">
              <a:buFont typeface="Courier New" panose="02070309020205020404" pitchFamily="49" charset="0"/>
              <a:buChar char="o"/>
            </a:pPr>
            <a:r>
              <a:rPr lang="es-ES" i="1" dirty="0">
                <a:solidFill>
                  <a:schemeClr val="tx1"/>
                </a:solidFill>
                <a:effectLst/>
                <a:latin typeface="Lato" panose="020F0502020204030203" pitchFamily="34" charset="77"/>
                <a:ea typeface="+mn-ea"/>
                <a:cs typeface="+mn-cs"/>
              </a:rPr>
              <a:t>¿Quién está delante? ¿Quién está detrás?</a:t>
            </a:r>
            <a:r>
              <a:rPr lang="es-ES" i="0" baseline="0" dirty="0">
                <a:solidFill>
                  <a:schemeClr val="tx1"/>
                </a:solidFill>
                <a:effectLst/>
                <a:latin typeface="Lato" panose="020F0502020204030203" pitchFamily="34" charset="77"/>
                <a:ea typeface="+mn-ea"/>
                <a:cs typeface="+mn-cs"/>
              </a:rPr>
              <a:t> </a:t>
            </a:r>
          </a:p>
          <a:p>
            <a:pPr marL="628650" lvl="1" indent="-171450">
              <a:buFont typeface="Courier New" panose="02070309020205020404" pitchFamily="49" charset="0"/>
              <a:buChar char="o"/>
            </a:pPr>
            <a:r>
              <a:rPr lang="es-ES" i="1" dirty="0">
                <a:solidFill>
                  <a:schemeClr val="tx1"/>
                </a:solidFill>
                <a:effectLst/>
                <a:latin typeface="Lato" panose="020F0502020204030203" pitchFamily="34" charset="77"/>
                <a:ea typeface="+mn-ea"/>
                <a:cs typeface="+mn-cs"/>
              </a:rPr>
              <a:t>¿Qué se siente al dar un paso adelante? ¿Qué se siente al no avanzar? </a:t>
            </a:r>
          </a:p>
          <a:p>
            <a:pPr marL="628650" lvl="1" indent="-171450">
              <a:buFont typeface="Courier New" panose="02070309020205020404" pitchFamily="49" charset="0"/>
              <a:buChar char="o"/>
            </a:pPr>
            <a:r>
              <a:rPr lang="es-ES" i="1" dirty="0">
                <a:solidFill>
                  <a:schemeClr val="tx1"/>
                </a:solidFill>
                <a:effectLst/>
                <a:latin typeface="Lato" panose="020F0502020204030203" pitchFamily="34" charset="77"/>
                <a:ea typeface="+mn-ea"/>
                <a:cs typeface="+mn-cs"/>
              </a:rPr>
              <a:t>¿Qué diferencias han observado entre las mujeres y los hombres? </a:t>
            </a:r>
          </a:p>
          <a:p>
            <a:pPr marL="628650" lvl="1" indent="-171450">
              <a:buFont typeface="Courier New" panose="02070309020205020404" pitchFamily="49" charset="0"/>
              <a:buChar char="o"/>
            </a:pPr>
            <a:r>
              <a:rPr lang="es-ES" i="1" dirty="0">
                <a:solidFill>
                  <a:schemeClr val="tx1"/>
                </a:solidFill>
                <a:effectLst/>
                <a:latin typeface="Lato" panose="020F0502020204030203" pitchFamily="34" charset="77"/>
                <a:ea typeface="+mn-ea"/>
                <a:cs typeface="+mn-cs"/>
              </a:rPr>
              <a:t>¿Qué significan esas diferencias para ustedes? </a:t>
            </a:r>
          </a:p>
          <a:p>
            <a:pPr marL="628650" lvl="1" indent="-171450">
              <a:buFont typeface="Courier New" panose="02070309020205020404" pitchFamily="49" charset="0"/>
              <a:buChar char="o"/>
            </a:pPr>
            <a:r>
              <a:rPr lang="es-ES" i="1" dirty="0">
                <a:solidFill>
                  <a:schemeClr val="tx1"/>
                </a:solidFill>
                <a:effectLst/>
                <a:latin typeface="Lato" panose="020F0502020204030203" pitchFamily="34" charset="77"/>
                <a:ea typeface="+mn-ea"/>
                <a:cs typeface="+mn-cs"/>
              </a:rPr>
              <a:t>¿Quiénes tienen una tarjeta con una persona que trabaje en la esfera humanitaria? ¿Se encuentran delante o detrás? </a:t>
            </a:r>
          </a:p>
          <a:p>
            <a:r>
              <a:rPr lang="es-ES" dirty="0">
                <a:solidFill>
                  <a:schemeClr val="tx1"/>
                </a:solidFill>
                <a:effectLst/>
                <a:latin typeface="Lato" panose="020F0502020204030203" pitchFamily="34" charset="77"/>
                <a:ea typeface="+mn-ea"/>
                <a:cs typeface="+mn-cs"/>
              </a:rPr>
              <a:t> </a:t>
            </a:r>
          </a:p>
          <a:p>
            <a:r>
              <a:rPr lang="es-ES" b="1" dirty="0">
                <a:solidFill>
                  <a:schemeClr val="tx1"/>
                </a:solidFill>
                <a:effectLst/>
                <a:latin typeface="Lato" panose="020F0502020204030203" pitchFamily="34" charset="77"/>
                <a:ea typeface="+mn-ea"/>
                <a:cs typeface="+mn-cs"/>
              </a:rPr>
              <a:t>Consideraciones clave</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Este ejercicio trata sobre </a:t>
            </a:r>
            <a:r>
              <a:rPr lang="es-ES" b="1" dirty="0">
                <a:solidFill>
                  <a:schemeClr val="tx1"/>
                </a:solidFill>
                <a:effectLst/>
                <a:latin typeface="Lato" panose="020F0502020204030203" pitchFamily="34" charset="77"/>
                <a:ea typeface="+mn-ea"/>
                <a:cs typeface="+mn-cs"/>
              </a:rPr>
              <a:t>el poder y los privilegios de los que disfrutan los hombres </a:t>
            </a:r>
            <a:r>
              <a:rPr lang="es-ES" dirty="0">
                <a:solidFill>
                  <a:schemeClr val="tx1"/>
                </a:solidFill>
                <a:effectLst/>
                <a:latin typeface="Lato" panose="020F0502020204030203" pitchFamily="34" charset="77"/>
                <a:ea typeface="+mn-ea"/>
                <a:cs typeface="+mn-cs"/>
              </a:rPr>
              <a:t>en la mayoría de las sociedades simplemente en virtud de la desigualdad de condición y poder a la que acceden desde que nacen. </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Estas diferencias no se basan en la cualificación ni en la experiencia, sino en la </a:t>
            </a:r>
            <a:r>
              <a:rPr lang="es-ES" b="1" dirty="0">
                <a:solidFill>
                  <a:schemeClr val="tx1"/>
                </a:solidFill>
                <a:effectLst/>
                <a:latin typeface="Lato" panose="020F0502020204030203" pitchFamily="34" charset="77"/>
                <a:ea typeface="+mn-ea"/>
                <a:cs typeface="+mn-cs"/>
              </a:rPr>
              <a:t>desigualdad de poder socializada</a:t>
            </a:r>
            <a:r>
              <a:rPr lang="es-ES" dirty="0">
                <a:solidFill>
                  <a:schemeClr val="tx1"/>
                </a:solidFill>
                <a:effectLst/>
                <a:latin typeface="Lato" panose="020F0502020204030203" pitchFamily="34" charset="77"/>
                <a:ea typeface="+mn-ea"/>
                <a:cs typeface="+mn-cs"/>
              </a:rPr>
              <a:t> que perpetúan las culturas y las normas. </a:t>
            </a:r>
          </a:p>
          <a:p>
            <a:pPr marL="171450" indent="-171450">
              <a:buFont typeface="Arial" panose="020B0604020202020204" pitchFamily="34" charset="0"/>
              <a:buChar char="•"/>
            </a:pPr>
            <a:r>
              <a:rPr lang="es-ES" b="1" dirty="0">
                <a:solidFill>
                  <a:schemeClr val="tx1"/>
                </a:solidFill>
                <a:effectLst/>
                <a:latin typeface="Lato" panose="020F0502020204030203" pitchFamily="34" charset="77"/>
                <a:ea typeface="+mn-ea"/>
                <a:cs typeface="+mn-cs"/>
              </a:rPr>
              <a:t>Las mujeres sufren esta desigualdad durante toda la vida</a:t>
            </a:r>
            <a:r>
              <a:rPr lang="es-ES" dirty="0">
                <a:solidFill>
                  <a:schemeClr val="tx1"/>
                </a:solidFill>
                <a:effectLst/>
                <a:latin typeface="Lato" panose="020F0502020204030203" pitchFamily="34" charset="77"/>
                <a:ea typeface="+mn-ea"/>
                <a:cs typeface="+mn-cs"/>
              </a:rPr>
              <a:t>, y es la base sobre la que se desarrolla y se perpetúa la violencia. </a:t>
            </a:r>
          </a:p>
          <a:p>
            <a:pPr marL="171450" indent="-171450">
              <a:buFont typeface="Arial" panose="020B0604020202020204" pitchFamily="34" charset="0"/>
              <a:buChar char="•"/>
            </a:pPr>
            <a:r>
              <a:rPr lang="es-ES" dirty="0">
                <a:solidFill>
                  <a:schemeClr val="tx1"/>
                </a:solidFill>
                <a:effectLst/>
                <a:latin typeface="Lato" panose="020F0502020204030203" pitchFamily="34" charset="77"/>
                <a:ea typeface="+mn-ea"/>
                <a:cs typeface="+mn-cs"/>
              </a:rPr>
              <a:t>Por supuesto, ni todos los hombres son iguales, ni todas las mujeres son iguales. Incluso </a:t>
            </a:r>
            <a:r>
              <a:rPr lang="es-ES" b="1" dirty="0">
                <a:solidFill>
                  <a:schemeClr val="tx1"/>
                </a:solidFill>
                <a:effectLst/>
                <a:latin typeface="Lato" panose="020F0502020204030203" pitchFamily="34" charset="77"/>
                <a:ea typeface="+mn-ea"/>
                <a:cs typeface="+mn-cs"/>
              </a:rPr>
              <a:t>dentro de esos grupos, existen diferencias significativas en materia de poder y privilegios, asociadas a la condición, la capacidad física, la educación, la riqueza</a:t>
            </a:r>
            <a:r>
              <a:rPr lang="es-ES" dirty="0">
                <a:solidFill>
                  <a:schemeClr val="tx1"/>
                </a:solidFill>
                <a:effectLst/>
                <a:latin typeface="Lato" panose="020F0502020204030203" pitchFamily="34" charset="77"/>
                <a:ea typeface="+mn-ea"/>
                <a:cs typeface="+mn-cs"/>
              </a:rPr>
              <a:t>, etc. Sin embargo, a pesar de esas diferencias, es obvio que los hombres se encuentran, en general, muy por delante de las mujeres.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Lato" panose="020F0502020204030203" pitchFamily="34" charset="77"/>
                <a:ea typeface="MS Mincho" panose="02020609040205080304" pitchFamily="49" charset="-128"/>
                <a:cs typeface="Arial" panose="020B0604020202020204" pitchFamily="34" charset="0"/>
              </a:rPr>
              <a:t>Es fundamental que las personas participantes comprendan el </a:t>
            </a:r>
            <a:r>
              <a:rPr lang="es-ES" b="1" dirty="0">
                <a:effectLst/>
                <a:latin typeface="Lato" panose="020F0502020204030203" pitchFamily="34" charset="77"/>
                <a:ea typeface="MS Mincho" panose="02020609040205080304" pitchFamily="49" charset="-128"/>
                <a:cs typeface="Arial" panose="020B0604020202020204" pitchFamily="34" charset="0"/>
              </a:rPr>
              <a:t>desequilibrio de poder que existe entre el personal humanitario y las personas a las que prestamos servicios</a:t>
            </a:r>
            <a:r>
              <a:rPr lang="es-ES" dirty="0">
                <a:effectLst/>
                <a:latin typeface="Lato" panose="020F0502020204030203" pitchFamily="34" charset="77"/>
                <a:ea typeface="MS Mincho" panose="02020609040205080304" pitchFamily="49" charset="-128"/>
                <a:cs typeface="Arial" panose="020B0604020202020204" pitchFamily="34" charset="0"/>
              </a:rPr>
              <a:t>, ya que explica lo difícil que puede resultarles acercarse al personal humanitario en busca de ayuda. </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ea typeface="MS PGothic"/>
                <a:cs typeface="Calibri"/>
              </a:rPr>
              <a:t>Actividad extraída y adaptada de los materiales de capacitación para la gestión de casos de VG entre organismos </a:t>
            </a:r>
            <a:r>
              <a:rPr lang="es-ES" dirty="0">
                <a:latin typeface="Lato" panose="020F0502020204030203" pitchFamily="34" charset="77"/>
                <a:ea typeface="MS PGothic"/>
                <a:cs typeface="Calibri"/>
                <a:hlinkClick r:id="rId3"/>
              </a:rPr>
              <a:t>(https://www.gbvims.com/gbv-case-management-guidelines/gbv-case-management-training-materials/)</a:t>
            </a:r>
            <a:r>
              <a:rPr lang="es-ES" dirty="0">
                <a:latin typeface="Lato" panose="020F0502020204030203" pitchFamily="34" charset="77"/>
                <a:ea typeface="MS PGothic"/>
                <a:cs typeface="Calibri"/>
              </a:rPr>
              <a:t> y del módulo 3 del Paquete de Capacitación sobre las Directrices del IASC, 2015 </a:t>
            </a:r>
            <a:r>
              <a:rPr lang="es-ES" dirty="0">
                <a:latin typeface="Lato" panose="020F0502020204030203" pitchFamily="34" charset="77"/>
                <a:ea typeface="MS PGothic"/>
                <a:cs typeface="Calibri"/>
                <a:hlinkClick r:id="rId4"/>
              </a:rPr>
              <a:t>(https://gbvguidelines.org/es/entrenamiento/modulo-3-abordar-la-vg-en-las-situaciones-de-emergencia-humanitaria/)</a:t>
            </a:r>
            <a:r>
              <a:rPr lang="es-ES" dirty="0">
                <a:latin typeface="Lato" panose="020F0502020204030203" pitchFamily="34" charset="77"/>
                <a:ea typeface="MS PGothic"/>
                <a:cs typeface="Calibri"/>
              </a:rPr>
              <a:t>. </a:t>
            </a:r>
          </a:p>
        </p:txBody>
      </p:sp>
    </p:spTree>
    <p:extLst>
      <p:ext uri="{BB962C8B-B14F-4D97-AF65-F5344CB8AC3E}">
        <p14:creationId xmlns:p14="http://schemas.microsoft.com/office/powerpoint/2010/main" val="2111713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2645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marL="0" marR="0">
              <a:spcBef>
                <a:spcPts val="0"/>
              </a:spcBef>
              <a:spcAft>
                <a:spcPts val="0"/>
              </a:spcAft>
            </a:pPr>
            <a:endParaRPr lang="en-US" b="0" u="none" dirty="0">
              <a:effectLst/>
              <a:latin typeface="Lato" panose="020F0502020204030203" pitchFamily="34" charset="77"/>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Duración prevista: 10 minutos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Objetivo: aumentar la sensibilización acerca de las desigualdades de género en el propio contexto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baseline="0" dirty="0">
                <a:latin typeface="Lato" panose="020F0502020204030203" pitchFamily="34" charset="77"/>
                <a:ea typeface="Calibri"/>
                <a:cs typeface="Calibri"/>
              </a:rPr>
              <a:t>Nota: </a:t>
            </a:r>
            <a:r>
              <a:rPr lang="es-ES" dirty="0">
                <a:latin typeface="Lato" panose="020F0502020204030203" pitchFamily="34" charset="77"/>
                <a:ea typeface="Calibri"/>
                <a:cs typeface="Calibri"/>
              </a:rPr>
              <a:t>elimine el icono de actividad opcional si utiliza la diapositiva.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Invite a las personas participantes a compartir sus reflexiones sobre la pregunta con todo el grupo.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Lato" panose="020F0502020204030203" pitchFamily="34" charset="0"/>
                <a:cs typeface="Lato" panose="020F0502020204030203" pitchFamily="34" charset="0"/>
              </a:rPr>
              <a:t>Anime a las personas participantes a debatir sobre lo que la sociedad espera de los hombres y las mujeres, sus roles, sus privilegios y sus limitaciones. </a:t>
            </a:r>
          </a:p>
          <a:p>
            <a:pPr marL="0" indent="0">
              <a:buFont typeface="Arial" panose="020B0604020202020204" pitchFamily="34" charset="0"/>
              <a:buNone/>
              <a:defRPr/>
            </a:pPr>
            <a:endParaRPr lang="en-US" dirty="0">
              <a:solidFill>
                <a:schemeClr val="bg1"/>
              </a:solidFill>
              <a:latin typeface="Lato" panose="020F0502020204030203" pitchFamily="34" charset="77"/>
              <a:ea typeface="Calibri"/>
              <a:cs typeface="Calibri"/>
            </a:endParaRPr>
          </a:p>
          <a:p>
            <a:pPr marL="0" indent="0">
              <a:buFont typeface="Arial" panose="020B0604020202020204" pitchFamily="34" charset="0"/>
              <a:buNone/>
              <a:defRPr/>
            </a:pPr>
            <a:r>
              <a:rPr lang="es-ES" b="1" dirty="0">
                <a:latin typeface="Lato" panose="020F0502020204030203" pitchFamily="34" charset="77"/>
                <a:ea typeface="Calibri"/>
                <a:cs typeface="Calibri"/>
              </a:rPr>
              <a:t>Consideraciones clave</a:t>
            </a:r>
          </a:p>
          <a:p>
            <a:pPr marL="171450" indent="-171450">
              <a:buFont typeface="Arial" panose="020B0604020202020204" pitchFamily="34" charset="0"/>
              <a:buChar char="•"/>
              <a:defRPr/>
            </a:pPr>
            <a:r>
              <a:rPr lang="es-ES" dirty="0">
                <a:latin typeface="Lato" panose="020F0502020204030203" pitchFamily="34" charset="77"/>
              </a:rPr>
              <a:t>El </a:t>
            </a:r>
            <a:r>
              <a:rPr lang="es-ES" b="1" dirty="0">
                <a:latin typeface="Lato" panose="020F0502020204030203" pitchFamily="34" charset="77"/>
              </a:rPr>
              <a:t>género </a:t>
            </a:r>
            <a:r>
              <a:rPr lang="es-ES" dirty="0">
                <a:latin typeface="Lato" panose="020F0502020204030203" pitchFamily="34" charset="77"/>
              </a:rPr>
              <a:t>hace referencia a las diferencias de carácter social entre los hombres y las mujeres. </a:t>
            </a:r>
          </a:p>
          <a:p>
            <a:pPr marL="171450" indent="-171450">
              <a:buFont typeface="Arial" panose="020B0604020202020204" pitchFamily="34" charset="0"/>
              <a:buChar char="•"/>
              <a:defRPr/>
            </a:pPr>
            <a:r>
              <a:rPr lang="es-ES" dirty="0">
                <a:latin typeface="Lato" panose="020F0502020204030203" pitchFamily="34" charset="77"/>
              </a:rPr>
              <a:t>Está determinado por factores sociales (historia, cultura, tradición, normas sociales y religión) que </a:t>
            </a:r>
            <a:r>
              <a:rPr lang="es-ES" b="1" dirty="0">
                <a:latin typeface="Lato" panose="020F0502020204030203" pitchFamily="34" charset="77"/>
              </a:rPr>
              <a:t>cambian con el tiempo</a:t>
            </a:r>
            <a:r>
              <a:rPr lang="es-ES" dirty="0">
                <a:latin typeface="Lato" panose="020F0502020204030203" pitchFamily="34" charset="77"/>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Estas ideas preconcebidas determinan lo que la </a:t>
            </a:r>
            <a:r>
              <a:rPr lang="es-ES" b="1" dirty="0">
                <a:latin typeface="Lato" panose="020F0502020204030203" pitchFamily="34" charset="77"/>
              </a:rPr>
              <a:t>sociedad espera</a:t>
            </a:r>
            <a:r>
              <a:rPr lang="es-ES" dirty="0">
                <a:latin typeface="Lato" panose="020F0502020204030203" pitchFamily="34" charset="77"/>
              </a:rPr>
              <a:t> de los hombres y las mujeres, sus roles, sus privilegios y sus limitaciones.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Calibri"/>
                <a:cs typeface="Calibri"/>
                <a:sym typeface="Calibri"/>
              </a:rPr>
              <a:t>Si se le pregunta: el </a:t>
            </a:r>
            <a:r>
              <a:rPr lang="es-ES" b="1" dirty="0">
                <a:latin typeface="Lato" panose="020F0502020204030203" pitchFamily="34" charset="77"/>
                <a:ea typeface="Calibri"/>
                <a:cs typeface="Calibri"/>
                <a:sym typeface="Calibri"/>
              </a:rPr>
              <a:t>sexo</a:t>
            </a:r>
            <a:r>
              <a:rPr lang="es-ES" dirty="0">
                <a:latin typeface="Lato" panose="020F0502020204030203" pitchFamily="34" charset="77"/>
                <a:ea typeface="Calibri"/>
                <a:cs typeface="Calibri"/>
                <a:sym typeface="Calibri"/>
              </a:rPr>
              <a:t> hace referencia a </a:t>
            </a:r>
            <a:r>
              <a:rPr lang="es-ES" dirty="0">
                <a:solidFill>
                  <a:schemeClr val="dk1"/>
                </a:solidFill>
                <a:latin typeface="Lato" panose="020F0502020204030203" pitchFamily="34" charset="77"/>
                <a:ea typeface="Calibri"/>
                <a:cs typeface="Calibri"/>
                <a:sym typeface="Calibri"/>
              </a:rPr>
              <a:t>las características físicas y biológicas que distinguen a los hombres de las mujeres. Se refiere a la anatomía y los atributos físicos de una persona.</a:t>
            </a:r>
          </a:p>
          <a:p>
            <a:pPr marL="171450" indent="-171450">
              <a:buFont typeface="Arial" panose="020B0604020202020204" pitchFamily="34" charset="0"/>
              <a:buChar char="•"/>
              <a:defRPr/>
            </a:pPr>
            <a:r>
              <a:rPr lang="es-ES" dirty="0">
                <a:latin typeface="Lato" panose="020F0502020204030203" pitchFamily="34" charset="77"/>
              </a:rPr>
              <a:t>La </a:t>
            </a:r>
            <a:r>
              <a:rPr lang="es-ES" b="1" dirty="0">
                <a:latin typeface="Lato" panose="020F0502020204030203" pitchFamily="34" charset="77"/>
              </a:rPr>
              <a:t>desigualdad de género</a:t>
            </a:r>
            <a:r>
              <a:rPr lang="es-ES" dirty="0">
                <a:latin typeface="Lato" panose="020F0502020204030203" pitchFamily="34" charset="77"/>
              </a:rPr>
              <a:t> está profundamente arraigada en las nociones de la sociedad acerca de cómo “deben ser” y “comportarse” las mujeres y los hombres en su cultura. </a:t>
            </a:r>
          </a:p>
          <a:p>
            <a:pPr marL="171450" indent="-171450">
              <a:buFont typeface="Arial" panose="020B0604020202020204" pitchFamily="34" charset="0"/>
              <a:buChar char="•"/>
              <a:defRPr/>
            </a:pPr>
            <a:r>
              <a:rPr lang="es-ES" dirty="0">
                <a:latin typeface="Lato" panose="020F0502020204030203" pitchFamily="34" charset="77"/>
              </a:rPr>
              <a:t>Esta desigualdad de género y estas normas de género, a menudo rígidas, se consideran una </a:t>
            </a:r>
            <a:r>
              <a:rPr lang="es-ES" b="1" dirty="0">
                <a:latin typeface="Lato" panose="020F0502020204030203" pitchFamily="34" charset="77"/>
              </a:rPr>
              <a:t>causa fundamental</a:t>
            </a:r>
            <a:r>
              <a:rPr lang="es-ES" dirty="0">
                <a:latin typeface="Lato" panose="020F0502020204030203" pitchFamily="34" charset="77"/>
              </a:rPr>
              <a:t> de la VG.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Lato"/>
                <a:cs typeface="Lato"/>
                <a:sym typeface="Calibri"/>
              </a:rPr>
              <a:t>Esta diapositiva trata sobre la desigualdad de género entre las mujeres y los hombres; sin embargo, es importante recordar que puede incluir o no a las </a:t>
            </a:r>
            <a:r>
              <a:rPr lang="es-ES" b="1" dirty="0">
                <a:latin typeface="Lato" panose="020F0502020204030203" pitchFamily="34" charset="77"/>
                <a:ea typeface="Lato"/>
                <a:cs typeface="Lato"/>
                <a:sym typeface="Calibri"/>
              </a:rPr>
              <a:t>personas con orientaciones sexuales, identidades de género, expresiones de género o características sexuales</a:t>
            </a:r>
            <a:r>
              <a:rPr lang="es-ES" dirty="0">
                <a:latin typeface="Lato" panose="020F0502020204030203" pitchFamily="34" charset="77"/>
                <a:ea typeface="Lato"/>
                <a:cs typeface="Lato"/>
                <a:sym typeface="Calibri"/>
              </a:rPr>
              <a:t> (SOGIESC) diversas. Al no ajustarse a las normas sociales y de género imperantes, este grupo corre un </a:t>
            </a:r>
            <a:r>
              <a:rPr lang="es-ES" b="1" dirty="0">
                <a:latin typeface="Lato" panose="020F0502020204030203" pitchFamily="34" charset="77"/>
                <a:ea typeface="Lato"/>
                <a:cs typeface="Lato"/>
                <a:sym typeface="Calibri"/>
              </a:rPr>
              <a:t>mayor riesgo de exposición a la VG</a:t>
            </a:r>
            <a:r>
              <a:rPr lang="es-ES" dirty="0">
                <a:latin typeface="Lato" panose="020F0502020204030203" pitchFamily="34" charset="77"/>
                <a:ea typeface="Lato"/>
                <a:cs typeface="Lato"/>
                <a:sym typeface="Calibri"/>
              </a:rPr>
              <a:t>, arraigada en la desigualdad de género y la discriminación.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latin typeface="Lato" panose="020F0502020204030203" pitchFamily="34" charset="77"/>
              <a:ea typeface="MS PGothic"/>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1" dirty="0">
                <a:latin typeface="Lato" panose="020F0502020204030203" pitchFamily="34" charset="77"/>
              </a:rPr>
              <a:t>Ejemplos</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La creencia de que los niños deben recibir un acceso preferente a la educación con respecto a las niñas. </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La creencia de que los hombres deben tener poder de decisión sobre las mujeres.</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Los rígidos roles de género que definen la masculinidad en términos de honor, dominio y agresividad, y exigen que los hombres sean los protectores de la familia y los que toman las decisiones.</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Las ideas rígidas que imponen que las mujeres se queden en casa, se ocupen del hogar y de los hijos, y sean las principales cuidadoras también de las personas mayores o con discapacidad.</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La legislación nacional que apoya el matrimonio infantil y forzado y no reconoce la violencia de pareja. </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Las creencias y prácticas, incluidas las leyes, que culpan a la persona sobreviviente.</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Las creencias y prácticas que limitan la movilidad de las adolescentes. </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La percepción de que no se valora el trabajo de las mujeres ni su contribución a la sociedad.</a:t>
            </a:r>
          </a:p>
          <a:p>
            <a:pPr marL="342900" marR="72390" lvl="0" indent="-342900">
              <a:lnSpc>
                <a:spcPct val="115000"/>
              </a:lnSpc>
              <a:spcAft>
                <a:spcPts val="195"/>
              </a:spcAft>
              <a:buFont typeface="Wingdings" pitchFamily="2" charset="2"/>
              <a:buChar char=""/>
            </a:pPr>
            <a:r>
              <a:rPr lang="es-ES" dirty="0">
                <a:latin typeface="Lato" panose="020F0502020204030203" pitchFamily="34" charset="77"/>
              </a:rPr>
              <a:t>Los derechos discriminatorios sobre la tierra, la herencia y la propiedad.</a:t>
            </a:r>
          </a:p>
          <a:p>
            <a:pPr marL="342900" marR="72390" lvl="0" indent="-342900">
              <a:lnSpc>
                <a:spcPct val="115000"/>
              </a:lnSpc>
              <a:spcAft>
                <a:spcPts val="195"/>
              </a:spcAft>
              <a:buFont typeface="Wingdings" pitchFamily="2" charset="2"/>
              <a:buChar char=""/>
            </a:pPr>
            <a:r>
              <a:rPr lang="es-ES" sz="1800" dirty="0">
                <a:effectLst/>
                <a:latin typeface="Lato" panose="020F0502020204030203" pitchFamily="34" charset="0"/>
                <a:ea typeface="Wingdings" pitchFamily="2" charset="2"/>
                <a:cs typeface="Arial" panose="020B0604020202020204" pitchFamily="34" charset="0"/>
              </a:rPr>
              <a:t>La autopercepción de una falta de capacidades (o falta de confianza en sí mismas) de las mujeres a la hora de participar en oportunidades económicas debido a la dinámica de poder establecida. </a:t>
            </a:r>
          </a:p>
          <a:p>
            <a:pPr marL="342900" marR="72390" lvl="0" indent="-342900">
              <a:lnSpc>
                <a:spcPct val="115000"/>
              </a:lnSpc>
              <a:spcAft>
                <a:spcPts val="195"/>
              </a:spcAft>
              <a:buFont typeface="Wingdings" pitchFamily="2" charset="2"/>
              <a:buChar cha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1" dirty="0">
                <a:latin typeface="Lato" panose="020F0502020204030203" pitchFamily="34" charset="77"/>
                <a:ea typeface="Lato"/>
                <a:cs typeface="Lato"/>
              </a:rPr>
              <a:t>Recursos clave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i="0" dirty="0">
                <a:solidFill>
                  <a:schemeClr val="tx1"/>
                </a:solidFill>
                <a:effectLst/>
                <a:latin typeface="Lato" panose="020F0502020204030203" pitchFamily="34" charset="77"/>
                <a:ea typeface="Lato" panose="020F0502020204030203" pitchFamily="34" charset="0"/>
                <a:cs typeface="Lato" panose="020F0502020204030203" pitchFamily="34" charset="0"/>
              </a:rPr>
              <a:t>UNHCR Gender Equality Toolkit </a:t>
            </a:r>
            <a:r>
              <a:rPr lang="es-ES" u="sng" dirty="0">
                <a:solidFill>
                  <a:schemeClr val="tx1"/>
                </a:solidFill>
                <a:effectLst/>
                <a:latin typeface="Lato" panose="020F0502020204030203" pitchFamily="34" charset="77"/>
                <a:ea typeface="Lato" panose="020F0502020204030203" pitchFamily="34" charset="0"/>
                <a:cs typeface="Lato" panose="020F0502020204030203" pitchFamily="34" charset="0"/>
                <a:hlinkClick r:id="rId3"/>
              </a:rPr>
              <a:t>(https://www.unhcr.org/publications/manuals/5e5cd64a7/unhcr-gender-equality-toolkit.html)</a:t>
            </a:r>
            <a:r>
              <a:rPr lang="es-ES" u="none" dirty="0">
                <a:solidFill>
                  <a:schemeClr val="tx1"/>
                </a:solidFill>
                <a:effectLst/>
                <a:latin typeface="Lato" panose="020F0502020204030203" pitchFamily="34" charset="77"/>
                <a:ea typeface="Lato" panose="020F0502020204030203" pitchFamily="34" charset="0"/>
                <a:cs typeface="Lato" panose="020F050202020403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u="none" dirty="0">
                <a:solidFill>
                  <a:schemeClr val="tx1"/>
                </a:solidFill>
                <a:effectLst/>
                <a:latin typeface="Lato" panose="020F0502020204030203" pitchFamily="34" charset="77"/>
                <a:ea typeface="Lato" panose="020F0502020204030203" pitchFamily="34" charset="0"/>
                <a:cs typeface="Lato" panose="020F0502020204030203" pitchFamily="34" charset="0"/>
              </a:rPr>
              <a:t>Política del ACNUR sobre edad, género y diversidad, 2018 (</a:t>
            </a:r>
            <a:r>
              <a:rPr lang="es-ES" sz="1200" dirty="0">
                <a:solidFill>
                  <a:schemeClr val="tx1"/>
                </a:solidFill>
                <a:latin typeface="Lato" panose="020F0502020204030203" pitchFamily="34" charset="77"/>
                <a:ea typeface="Lato" panose="020F0502020204030203" pitchFamily="34" charset="0"/>
                <a:cs typeface="Lato" panose="020F0502020204030203" pitchFamily="34" charset="0"/>
                <a:hlinkClick r:id="rId4"/>
              </a:rPr>
              <a:t>https://www.refworld.org.es/pdfid/5b48f83c4.pdf</a:t>
            </a:r>
            <a:r>
              <a:rPr lang="es-ES" u="none" dirty="0">
                <a:solidFill>
                  <a:schemeClr val="tx1"/>
                </a:solidFill>
                <a:effectLst/>
                <a:latin typeface="Lato" panose="020F0502020204030203" pitchFamily="34" charset="77"/>
                <a:ea typeface="Lato" panose="020F0502020204030203" pitchFamily="34" charset="0"/>
                <a:cs typeface="Lato" panose="020F050202020403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dirty="0">
                <a:latin typeface="Lato" panose="020F0502020204030203" pitchFamily="34" charset="77"/>
                <a:ea typeface="Lato"/>
                <a:cs typeface="Lato"/>
              </a:rPr>
              <a:t>ACNUR, </a:t>
            </a:r>
            <a:r>
              <a:rPr lang="es-ES" i="0" dirty="0">
                <a:latin typeface="Lato" panose="020F0502020204030203" pitchFamily="34" charset="77"/>
                <a:ea typeface="Lato"/>
                <a:cs typeface="Lato"/>
              </a:rPr>
              <a:t>Lo que se debe saber: El trabajo con personas lesbianas, gais, bisexuales, transgénero, intersexuales y queer (LGBTIQ+) durante el desplazamiento forzado</a:t>
            </a:r>
            <a:r>
              <a:rPr lang="es-ES" dirty="0">
                <a:latin typeface="Lato" panose="020F0502020204030203" pitchFamily="34" charset="77"/>
                <a:ea typeface="Lato"/>
                <a:cs typeface="Lato"/>
              </a:rPr>
              <a:t>, 2021 (</a:t>
            </a:r>
            <a:r>
              <a:rPr lang="es-ES" sz="1200" dirty="0">
                <a:latin typeface="Lato" panose="020F0502020204030203" pitchFamily="34" charset="77"/>
                <a:ea typeface="MS Mincho"/>
                <a:cs typeface="Calibri"/>
                <a:hlinkClick r:id="rId5"/>
              </a:rPr>
              <a:t>https://www.refworld.org/cgi-bin/texis/vtx/rwmain/opendocpdf.pdf?reldoc=y&amp;docid=6185559b4)</a:t>
            </a:r>
            <a:r>
              <a:rPr lang="es-ES" sz="1200" dirty="0">
                <a:latin typeface="Lato" panose="020F0502020204030203" pitchFamily="34" charset="77"/>
                <a:ea typeface="MS Mincho"/>
                <a:cs typeface="Calibri"/>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dirty="0">
                <a:latin typeface="Lato" panose="020F0502020204030203" pitchFamily="34" charset="77"/>
                <a:ea typeface="MS PGothic"/>
                <a:cs typeface="Calibri"/>
              </a:rPr>
              <a:t>ACNUR/OIM, </a:t>
            </a:r>
            <a:r>
              <a:rPr lang="es-ES" i="0" dirty="0">
                <a:latin typeface="Lato" panose="020F0502020204030203" pitchFamily="34" charset="77"/>
                <a:ea typeface="MS PGothic"/>
                <a:cs typeface="Calibri"/>
              </a:rPr>
              <a:t>Training package: SOGIESC and working with LGBTIQ+ persons in forced displacement, 2</a:t>
            </a:r>
            <a:r>
              <a:rPr lang="es-ES" dirty="0">
                <a:latin typeface="Lato" panose="020F0502020204030203" pitchFamily="34" charset="77"/>
                <a:ea typeface="MS PGothic"/>
                <a:cs typeface="Calibri"/>
              </a:rPr>
              <a:t>021 (</a:t>
            </a:r>
            <a:r>
              <a:rPr lang="es-ES" dirty="0">
                <a:latin typeface="Lato" panose="020F0502020204030203" pitchFamily="34" charset="77"/>
                <a:ea typeface="MS PGothic"/>
                <a:cs typeface="Calibri"/>
                <a:hlinkClick r:id="rId6"/>
              </a:rPr>
              <a:t>https://www.unhcr.org/workingwithlgbtiq-sogiesc-trainingpackage.html</a:t>
            </a:r>
            <a:r>
              <a:rPr lang="es-ES" dirty="0">
                <a:latin typeface="Lato" panose="020F0502020204030203" pitchFamily="34" charset="77"/>
                <a:ea typeface="MS PGothic"/>
                <a:cs typeface="Calibri"/>
              </a:rPr>
              <a:t>).</a:t>
            </a:r>
          </a:p>
          <a:p>
            <a:pPr marL="342900" marR="72390" lvl="0" indent="-342900">
              <a:lnSpc>
                <a:spcPct val="115000"/>
              </a:lnSpc>
              <a:spcAft>
                <a:spcPts val="195"/>
              </a:spcAft>
              <a:buFont typeface="Wingdings" pitchFamily="2" charset="2"/>
              <a:buChar char=""/>
            </a:pPr>
            <a:endParaRPr lang="en-GR" dirty="0">
              <a:latin typeface="Lato" panose="020F0502020204030203" pitchFamily="34" charset="77"/>
            </a:endParaRPr>
          </a:p>
        </p:txBody>
      </p:sp>
    </p:spTree>
    <p:extLst>
      <p:ext uri="{BB962C8B-B14F-4D97-AF65-F5344CB8AC3E}">
        <p14:creationId xmlns:p14="http://schemas.microsoft.com/office/powerpoint/2010/main" val="381376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110026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marL="0" marR="0">
              <a:spcBef>
                <a:spcPts val="0"/>
              </a:spcBef>
              <a:spcAft>
                <a:spcPts val="0"/>
              </a:spcAft>
            </a:pPr>
            <a:endParaRPr lang="en-US" b="0" u="none" dirty="0">
              <a:effectLst/>
              <a:latin typeface="Lato" panose="020F0502020204030203" pitchFamily="34" charset="77"/>
              <a:ea typeface="MS Mincho" panose="02020609040205080304" pitchFamily="49" charset="-128"/>
              <a:cs typeface="Arial" panose="020B0604020202020204" pitchFamily="34" charset="0"/>
            </a:endParaRPr>
          </a:p>
          <a:p>
            <a:pPr marL="0" indent="0">
              <a:buFont typeface="Arial" panose="020B0604020202020204" pitchFamily="34" charset="0"/>
              <a:buNone/>
            </a:pPr>
            <a:r>
              <a:rPr lang="es-ES" b="0" i="0" u="none" strike="noStrike" baseline="0" dirty="0">
                <a:solidFill>
                  <a:schemeClr val="tx1"/>
                </a:solidFill>
                <a:latin typeface="Lato" panose="020F0502020204030203" pitchFamily="34" charset="77"/>
                <a:ea typeface="+mn-ea"/>
                <a:cs typeface="+mn-cs"/>
              </a:rPr>
              <a:t>Duración prevista: 10 minutos</a:t>
            </a:r>
          </a:p>
          <a:p>
            <a:pPr marL="0" indent="0">
              <a:buFont typeface="Arial" panose="020B0604020202020204" pitchFamily="34" charset="0"/>
              <a:buNone/>
            </a:pPr>
            <a:r>
              <a:rPr lang="es-ES" b="0" i="0" u="none" strike="noStrike" baseline="0" dirty="0">
                <a:solidFill>
                  <a:schemeClr val="tx1"/>
                </a:solidFill>
                <a:latin typeface="Lato" panose="020F0502020204030203" pitchFamily="34" charset="77"/>
                <a:ea typeface="+mn-ea"/>
                <a:cs typeface="+mn-cs"/>
              </a:rPr>
              <a:t>Objetivo: las personas participantes reconocen que se consideran actos de VG diferentes formas de violencia sexual, física, psicológica y socioeconómica</a:t>
            </a:r>
          </a:p>
          <a:p>
            <a:pPr marL="0" indent="0">
              <a:buFont typeface="Arial" panose="020B0604020202020204" pitchFamily="34" charset="0"/>
              <a:buNone/>
            </a:pPr>
            <a:endParaRPr lang="en-GB" b="0" i="0" u="none" strike="noStrike" kern="1200" baseline="0" dirty="0">
              <a:solidFill>
                <a:schemeClr val="tx1"/>
              </a:solidFill>
              <a:latin typeface="Lato" panose="020F0502020204030203" pitchFamily="34" charset="77"/>
              <a:ea typeface="+mn-ea"/>
              <a:cs typeface="+mn-cs"/>
            </a:endParaRPr>
          </a:p>
          <a:p>
            <a:pPr marL="228600" indent="-228600">
              <a:buFont typeface="Arial" panose="020B0604020202020204" pitchFamily="34" charset="0"/>
              <a:buChar char="•"/>
            </a:pPr>
            <a:r>
              <a:rPr lang="es-ES" b="0" i="0" u="none" strike="noStrike" baseline="0" dirty="0">
                <a:solidFill>
                  <a:schemeClr val="tx1"/>
                </a:solidFill>
                <a:latin typeface="Lato" panose="020F0502020204030203" pitchFamily="34" charset="77"/>
                <a:ea typeface="+mn-ea"/>
                <a:cs typeface="+mn-cs"/>
              </a:rPr>
              <a:t>Explique a las personas participantes que la VG puede adoptar muchas</a:t>
            </a:r>
            <a:r>
              <a:rPr lang="es-ES" i="0" u="none" strike="noStrike" baseline="0" dirty="0">
                <a:solidFill>
                  <a:schemeClr val="tx1"/>
                </a:solidFill>
                <a:latin typeface="Lato" panose="020F0502020204030203" pitchFamily="34" charset="77"/>
                <a:ea typeface="+mn-ea"/>
                <a:cs typeface="+mn-cs"/>
              </a:rPr>
              <a:t> </a:t>
            </a:r>
            <a:r>
              <a:rPr lang="es-ES" b="1" i="0" u="none" strike="noStrike" baseline="0" dirty="0">
                <a:solidFill>
                  <a:schemeClr val="tx1"/>
                </a:solidFill>
                <a:latin typeface="Lato" panose="020F0502020204030203" pitchFamily="34" charset="77"/>
                <a:ea typeface="+mn-ea"/>
                <a:cs typeface="+mn-cs"/>
              </a:rPr>
              <a:t>formas</a:t>
            </a:r>
            <a:r>
              <a:rPr lang="es-ES" b="0" i="0" u="none" strike="noStrike" baseline="0" dirty="0">
                <a:solidFill>
                  <a:schemeClr val="tx1"/>
                </a:solidFill>
                <a:latin typeface="Lato" panose="020F0502020204030203" pitchFamily="34" charset="77"/>
                <a:ea typeface="+mn-ea"/>
                <a:cs typeface="+mn-cs"/>
              </a:rPr>
              <a:t>, destacando las cuatro categorías del diagrama circular.</a:t>
            </a:r>
          </a:p>
          <a:p>
            <a:pPr marL="228600" indent="-228600">
              <a:buFont typeface="Arial" panose="020B0604020202020204" pitchFamily="34" charset="0"/>
              <a:buChar char="•"/>
            </a:pPr>
            <a:r>
              <a:rPr lang="es-ES" b="0" i="0" u="none" strike="noStrike" baseline="0" dirty="0">
                <a:solidFill>
                  <a:schemeClr val="tx1"/>
                </a:solidFill>
                <a:latin typeface="Lato" panose="020F0502020204030203" pitchFamily="34" charset="77"/>
                <a:ea typeface="+mn-ea"/>
                <a:cs typeface="+mn-cs"/>
              </a:rPr>
              <a:t>Explique que las </a:t>
            </a:r>
            <a:r>
              <a:rPr lang="es-ES" b="1" i="0" u="none" strike="noStrike" baseline="0" dirty="0">
                <a:solidFill>
                  <a:schemeClr val="tx1"/>
                </a:solidFill>
                <a:latin typeface="Lato" panose="020F0502020204030203" pitchFamily="34" charset="77"/>
                <a:ea typeface="+mn-ea"/>
                <a:cs typeface="+mn-cs"/>
              </a:rPr>
              <a:t>personas sobrevivientes de VG a menudo experimentan una combinación de diferentes formas </a:t>
            </a:r>
            <a:r>
              <a:rPr lang="es-ES" b="0" i="0" u="none" strike="noStrike" baseline="0" dirty="0">
                <a:solidFill>
                  <a:schemeClr val="tx1"/>
                </a:solidFill>
                <a:latin typeface="Lato" panose="020F0502020204030203" pitchFamily="34" charset="77"/>
                <a:ea typeface="+mn-ea"/>
                <a:cs typeface="+mn-cs"/>
              </a:rPr>
              <a:t>de VG. Por ejemplo, la violencia de pareja puede adoptar muchas formas y suele ser una combinación de violencia psicológica, física, sexual y socioeconómica.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u="none" strike="noStrike" baseline="0" dirty="0">
                <a:solidFill>
                  <a:schemeClr val="tx1"/>
                </a:solidFill>
                <a:latin typeface="Lato" panose="020F0502020204030203" pitchFamily="34" charset="77"/>
                <a:ea typeface="+mn-ea"/>
                <a:cs typeface="+mn-cs"/>
              </a:rPr>
              <a:t>Pida a las personas participantes </a:t>
            </a:r>
            <a:r>
              <a:rPr lang="es-ES" b="1" i="0" u="none" strike="noStrike" baseline="0" dirty="0">
                <a:solidFill>
                  <a:schemeClr val="tx1"/>
                </a:solidFill>
                <a:latin typeface="Lato" panose="020F0502020204030203" pitchFamily="34" charset="77"/>
                <a:ea typeface="+mn-ea"/>
                <a:cs typeface="+mn-cs"/>
              </a:rPr>
              <a:t>algunos ejemplos de VG frecuentes en el contexto donde trabajan. </a:t>
            </a:r>
            <a:r>
              <a:rPr lang="es-ES" b="0" i="0" u="none" strike="noStrike" baseline="0" dirty="0">
                <a:solidFill>
                  <a:schemeClr val="tx1"/>
                </a:solidFill>
                <a:latin typeface="Lato" panose="020F0502020204030203" pitchFamily="34" charset="77"/>
                <a:ea typeface="+mn-ea"/>
                <a:cs typeface="+mn-cs"/>
              </a:rPr>
              <a:t>Anime a las personas participantes a tomar en consideración las diferentes formas de VG</a:t>
            </a:r>
            <a:r>
              <a:rPr lang="es-ES" b="1" i="0" u="none" strike="noStrike" baseline="0" dirty="0">
                <a:solidFill>
                  <a:schemeClr val="tx1"/>
                </a:solidFill>
                <a:latin typeface="Lato" panose="020F0502020204030203" pitchFamily="34" charset="77"/>
                <a:ea typeface="+mn-ea"/>
                <a:cs typeface="+mn-cs"/>
              </a:rPr>
              <a:t>. </a:t>
            </a:r>
            <a:r>
              <a:rPr lang="es-ES" b="0" i="0" u="none" strike="noStrike" baseline="0" dirty="0">
                <a:solidFill>
                  <a:schemeClr val="tx1"/>
                </a:solidFill>
                <a:latin typeface="Lato" panose="020F0502020204030203" pitchFamily="34" charset="77"/>
                <a:ea typeface="+mn-ea"/>
                <a:cs typeface="+mn-cs"/>
              </a:rPr>
              <a:t>Consulte los ejemplos que figuran a continuación y resalte que no se trata de una lista exhaustiva.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u="none" strike="noStrike" baseline="0" dirty="0">
                <a:solidFill>
                  <a:schemeClr val="tx1"/>
                </a:solidFill>
                <a:latin typeface="Lato" panose="020F0502020204030203" pitchFamily="34" charset="77"/>
                <a:ea typeface="+mn-ea"/>
                <a:cs typeface="+mn-cs"/>
              </a:rPr>
              <a:t>Haga hincapié en que es </a:t>
            </a:r>
            <a:r>
              <a:rPr lang="es-ES" dirty="0">
                <a:effectLst/>
                <a:latin typeface="Lato" panose="020F0502020204030203" pitchFamily="34" charset="77"/>
                <a:ea typeface="+mn-ea"/>
                <a:cs typeface="+mn-cs"/>
              </a:rPr>
              <a:t>crucial comprender que </a:t>
            </a:r>
            <a:r>
              <a:rPr lang="es-ES" b="1" dirty="0">
                <a:effectLst/>
                <a:latin typeface="Lato" panose="020F0502020204030203" pitchFamily="34" charset="77"/>
                <a:ea typeface="+mn-ea"/>
                <a:cs typeface="+mn-cs"/>
              </a:rPr>
              <a:t>la VG se produce en cualquier lugar y no siempre se denuncia en todo el mundo </a:t>
            </a:r>
            <a:r>
              <a:rPr lang="es-ES" dirty="0">
                <a:effectLst/>
                <a:latin typeface="Lato" panose="020F0502020204030203" pitchFamily="34" charset="77"/>
                <a:ea typeface="+mn-ea"/>
                <a:cs typeface="+mn-cs"/>
              </a:rPr>
              <a:t>por numerosas razones, como el miedo al estigma o a las represalias, la vergüenza, la disponibilidad o accesibilidad limitadas de proveedores de servicios de confianza, la impunidad de los perpetradores y la falta de sensibilización sobre las ventajas de buscar atención. Los casos registrados representan solo una pequeña parte del total general de incidentes, y siempre se debe suponer que se están produciendo incidentes de VG.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u="sng" strike="noStrike" kern="1200" baseline="0" dirty="0">
              <a:solidFill>
                <a:schemeClr val="tx1"/>
              </a:solidFill>
              <a:latin typeface="Lato" panose="020F0502020204030203" pitchFamily="34" charset="77"/>
              <a:ea typeface="+mn-ea"/>
              <a:cs typeface="+mn-cs"/>
            </a:endParaRPr>
          </a:p>
          <a:p>
            <a:pPr marL="342900" indent="-342900">
              <a:buFont typeface="+mj-lt"/>
              <a:buAutoNum type="arabicPeriod"/>
            </a:pPr>
            <a:r>
              <a:rPr lang="es-ES" b="1" dirty="0">
                <a:effectLst/>
                <a:latin typeface="Lato" panose="020F0502020204030203" pitchFamily="34" charset="77"/>
              </a:rPr>
              <a:t>Violación</a:t>
            </a:r>
            <a:r>
              <a:rPr lang="es-ES" dirty="0">
                <a:effectLst/>
                <a:latin typeface="Lato" panose="020F0502020204030203" pitchFamily="34" charset="77"/>
              </a:rPr>
              <a:t>: penetración no consentida (aunque sea leve) de la vagina, el ano o la boca con un pene u otra parte del cuerpo. También incluye la penetración de la vagina o el ano con un objeto. </a:t>
            </a:r>
          </a:p>
          <a:p>
            <a:pPr marL="342900" indent="-342900">
              <a:buFont typeface="+mj-lt"/>
              <a:buAutoNum type="arabicPeriod"/>
            </a:pPr>
            <a:r>
              <a:rPr lang="es-ES" b="1" dirty="0">
                <a:effectLst/>
                <a:latin typeface="Lato" panose="020F0502020204030203" pitchFamily="34" charset="77"/>
              </a:rPr>
              <a:t>Agresión sexual</a:t>
            </a:r>
            <a:r>
              <a:rPr lang="es-ES" dirty="0">
                <a:effectLst/>
                <a:latin typeface="Lato" panose="020F0502020204030203" pitchFamily="34" charset="77"/>
              </a:rPr>
              <a:t>: cualquier forma de contacto sexual no consentido que no conlleve ni incluya una penetración. Algunos ejemplos son el intento de violación, así como los besos, las caricias o los tocamientos de los genitales y las nalgas que no sean deseados. La mutilación genital femenina constituye un acto de violencia que afecta a los órganos sexuales y, de este modo, debe clasificarse como una agresión sexual. </a:t>
            </a:r>
            <a:r>
              <a:rPr lang="es-ES" dirty="0">
                <a:latin typeface="Lato" panose="020F0502020204030203" pitchFamily="34" charset="77"/>
              </a:rPr>
              <a:t>La esclavitud sexual se define por unas circunstancias en las que se perpetran múltiples actos y diversas formas de violencia sexual durante un período de tiempo. </a:t>
            </a:r>
          </a:p>
          <a:p>
            <a:pPr marL="342900" indent="-342900">
              <a:buFont typeface="+mj-lt"/>
              <a:buAutoNum type="arabicPeriod"/>
            </a:pPr>
            <a:r>
              <a:rPr lang="es-ES" b="1" dirty="0">
                <a:effectLst/>
                <a:latin typeface="Lato" panose="020F0502020204030203" pitchFamily="34" charset="77"/>
              </a:rPr>
              <a:t>Agresión física</a:t>
            </a:r>
            <a:r>
              <a:rPr lang="es-ES" dirty="0">
                <a:effectLst/>
                <a:latin typeface="Lato" panose="020F0502020204030203" pitchFamily="34" charset="77"/>
              </a:rPr>
              <a:t>: acto de violencia física que no es de naturaleza sexual. Entre los ejemplos se incluyen golpes, bofetadas, estrangulamientos, cortes, empujones, quemaduras, disparos o uso de cualquier arma, ataques con ácido o cualquier otro acto que </a:t>
            </a:r>
            <a:r>
              <a:rPr lang="es-ES" i="0" dirty="0">
                <a:effectLst/>
                <a:latin typeface="Lato" panose="020F0502020204030203" pitchFamily="34" charset="77"/>
              </a:rPr>
              <a:t>cause</a:t>
            </a:r>
            <a:r>
              <a:rPr lang="es-ES" i="1" dirty="0">
                <a:effectLst/>
                <a:latin typeface="Lato" panose="020F0502020204030203" pitchFamily="34" charset="77"/>
              </a:rPr>
              <a:t> </a:t>
            </a:r>
            <a:r>
              <a:rPr lang="es-ES" dirty="0">
                <a:effectLst/>
                <a:latin typeface="Lato" panose="020F0502020204030203" pitchFamily="34" charset="77"/>
              </a:rPr>
              <a:t>dolor, malestar o lesiones. </a:t>
            </a:r>
          </a:p>
          <a:p>
            <a:pPr marL="342900" indent="-342900">
              <a:buFont typeface="+mj-lt"/>
              <a:buAutoNum type="arabicPeriod"/>
            </a:pPr>
            <a:r>
              <a:rPr lang="es-ES" b="1" dirty="0">
                <a:effectLst/>
                <a:latin typeface="Lato" panose="020F0502020204030203" pitchFamily="34" charset="77"/>
              </a:rPr>
              <a:t>Matrimonio forzado</a:t>
            </a:r>
            <a:r>
              <a:rPr lang="es-ES" dirty="0">
                <a:effectLst/>
                <a:latin typeface="Lato" panose="020F0502020204030203" pitchFamily="34" charset="77"/>
              </a:rPr>
              <a:t>: matrimonio de una persona contra su voluntad. </a:t>
            </a:r>
          </a:p>
          <a:p>
            <a:pPr marL="342900" indent="-342900">
              <a:buFont typeface="+mj-lt"/>
              <a:buAutoNum type="arabicPeriod"/>
            </a:pPr>
            <a:r>
              <a:rPr lang="es-ES" b="1" dirty="0">
                <a:effectLst/>
                <a:latin typeface="Lato" panose="020F0502020204030203" pitchFamily="34" charset="77"/>
              </a:rPr>
              <a:t>Negación de recursos, oportunidades o servicios</a:t>
            </a:r>
            <a:r>
              <a:rPr lang="es-ES" dirty="0">
                <a:effectLst/>
                <a:latin typeface="Lato" panose="020F0502020204030203" pitchFamily="34" charset="77"/>
              </a:rPr>
              <a:t>: negación del derecho legítimo a disponer de recursos o activos económicos u oportunidades de subsistencia, educación, salud u otros servicios sociales. Por ejemplo, impedir que una viuda reciba una herencia, obtener ganancias de una pareja o un familiar a la fuerza, impedir que una mujer utilice anticonceptivos, impedir que una niña asista a la escuela, etc. </a:t>
            </a:r>
          </a:p>
          <a:p>
            <a:pPr marL="342900" indent="-342900">
              <a:buFont typeface="+mj-lt"/>
              <a:buAutoNum type="arabicPeriod"/>
            </a:pPr>
            <a:r>
              <a:rPr lang="es-ES" b="1" dirty="0">
                <a:effectLst/>
                <a:latin typeface="Lato" panose="020F0502020204030203" pitchFamily="34" charset="77"/>
              </a:rPr>
              <a:t>Maltrato psicológico/emocional</a:t>
            </a:r>
            <a:r>
              <a:rPr lang="es-ES" dirty="0">
                <a:effectLst/>
                <a:latin typeface="Lato" panose="020F0502020204030203" pitchFamily="34" charset="77"/>
              </a:rPr>
              <a:t>: causar malestar o lesiones mentales o emocionales. Algunos ejemplos incluyen amenazas de violencia física o sexual; intimidación; humillación; aislamiento forzado; acecho; acoso; atención no deseada; comentarios, gestos o palabras escritas de naturaleza sexual o amenazante; destrucción de objetos de valor sentimental, etc.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u="none" strike="noStrike" kern="1200" baseline="0" dirty="0">
              <a:solidFill>
                <a:schemeClr val="tx1"/>
              </a:solidFill>
              <a:latin typeface="Lato" panose="020F0502020204030203" pitchFamily="34" charset="77"/>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Lato" panose="020F0502020204030203" pitchFamily="34" charset="77"/>
                <a:ea typeface="+mn-ea"/>
                <a:cs typeface="+mn-cs"/>
              </a:rPr>
              <a:t>Seis</a:t>
            </a:r>
            <a:r>
              <a:rPr lang="es-ES" b="0" i="0" u="none" strike="noStrike" baseline="0" dirty="0">
                <a:solidFill>
                  <a:schemeClr val="tx1"/>
                </a:solidFill>
                <a:latin typeface="Lato" panose="020F0502020204030203" pitchFamily="34" charset="77"/>
                <a:ea typeface="+mn-ea"/>
                <a:cs typeface="+mn-cs"/>
              </a:rPr>
              <a:t> tipos básicos de VG extraídos de la herramienta de clasificación de la VG del Sistema de Gestión de la Información sobre VG (GBVIMS, por sus siglas en inglés) </a:t>
            </a:r>
            <a:r>
              <a:rPr lang="es-ES" b="0" i="0" u="none" strike="noStrike" baseline="0" dirty="0">
                <a:solidFill>
                  <a:schemeClr val="tx1"/>
                </a:solidFill>
                <a:latin typeface="Lato" panose="020F0502020204030203" pitchFamily="34" charset="77"/>
                <a:ea typeface="+mn-ea"/>
                <a:cs typeface="+mn-cs"/>
                <a:hlinkClick r:id="rId3"/>
              </a:rPr>
              <a:t>(https://www.gbvims.com/gbvims-tools/classification-tool/)</a:t>
            </a:r>
            <a:r>
              <a:rPr lang="es-ES" b="0" i="0" u="none" strike="noStrike" baseline="0" dirty="0">
                <a:solidFill>
                  <a:schemeClr val="tx1"/>
                </a:solidFill>
                <a:latin typeface="Lato" panose="020F0502020204030203" pitchFamily="34" charset="77"/>
                <a:ea typeface="+mn-ea"/>
                <a:cs typeface="+mn-cs"/>
              </a:rPr>
              <a:t>. </a:t>
            </a:r>
          </a:p>
        </p:txBody>
      </p:sp>
    </p:spTree>
    <p:extLst>
      <p:ext uri="{BB962C8B-B14F-4D97-AF65-F5344CB8AC3E}">
        <p14:creationId xmlns:p14="http://schemas.microsoft.com/office/powerpoint/2010/main" val="417586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95846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0" dirty="0">
                <a:effectLst/>
                <a:latin typeface="Lato" panose="020F0502020204030203" pitchFamily="34" charset="77"/>
                <a:ea typeface="Calibri" panose="020F0502020204030204" pitchFamily="34" charset="0"/>
                <a:cs typeface="Times New Roman" panose="02020603050405020304" pitchFamily="18" charset="0"/>
              </a:rPr>
              <a:t>Explique a las personas participantes que los </a:t>
            </a:r>
            <a:r>
              <a:rPr lang="es-ES" b="1" dirty="0">
                <a:effectLst/>
                <a:latin typeface="Lato" panose="020F0502020204030203" pitchFamily="34" charset="77"/>
                <a:ea typeface="Calibri" panose="020F0502020204030204" pitchFamily="34" charset="0"/>
                <a:cs typeface="Times New Roman" panose="02020603050405020304" pitchFamily="18" charset="0"/>
              </a:rPr>
              <a:t>hombres</a:t>
            </a:r>
            <a:r>
              <a:rPr lang="es-ES" dirty="0">
                <a:effectLst/>
                <a:latin typeface="Lato" panose="020F0502020204030203" pitchFamily="34" charset="77"/>
                <a:ea typeface="Calibri" panose="020F0502020204030204" pitchFamily="34" charset="0"/>
                <a:cs typeface="Times New Roman" panose="02020603050405020304" pitchFamily="18" charset="0"/>
              </a:rPr>
              <a:t> poseen </a:t>
            </a:r>
            <a:r>
              <a:rPr lang="es-ES" b="1" dirty="0">
                <a:effectLst/>
                <a:latin typeface="Lato" panose="020F0502020204030203" pitchFamily="34" charset="77"/>
                <a:ea typeface="Calibri" panose="020F0502020204030204" pitchFamily="34" charset="0"/>
                <a:cs typeface="Times New Roman" panose="02020603050405020304" pitchFamily="18" charset="0"/>
              </a:rPr>
              <a:t>más poder </a:t>
            </a:r>
            <a:r>
              <a:rPr lang="es-ES" dirty="0">
                <a:effectLst/>
                <a:latin typeface="Lato" panose="020F0502020204030203" pitchFamily="34" charset="77"/>
                <a:ea typeface="Calibri" panose="020F0502020204030204" pitchFamily="34" charset="0"/>
                <a:cs typeface="Times New Roman" panose="02020603050405020304" pitchFamily="18" charset="0"/>
              </a:rPr>
              <a:t>en la </a:t>
            </a:r>
            <a:r>
              <a:rPr lang="es-ES" b="1" dirty="0">
                <a:effectLst/>
                <a:latin typeface="Lato" panose="020F0502020204030203" pitchFamily="34" charset="77"/>
                <a:ea typeface="Calibri" panose="020F0502020204030204" pitchFamily="34" charset="0"/>
                <a:cs typeface="Times New Roman" panose="02020603050405020304" pitchFamily="18" charset="0"/>
              </a:rPr>
              <a:t>mayoría de las sociedades </a:t>
            </a:r>
            <a:r>
              <a:rPr lang="es-ES" dirty="0">
                <a:effectLst/>
                <a:latin typeface="Lato" panose="020F0502020204030203" pitchFamily="34" charset="77"/>
                <a:ea typeface="Calibri" panose="020F0502020204030204" pitchFamily="34" charset="0"/>
                <a:cs typeface="Times New Roman" panose="02020603050405020304" pitchFamily="18" charset="0"/>
              </a:rPr>
              <a:t>simplemente en virtud de la desigualdad de condición y poder a la que acceden desde que nacen. Remítase a la actividad “recorrido por el poder” si se ha realizado.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latin typeface="Lato" panose="020F0502020204030203" pitchFamily="34" charset="77"/>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1" dirty="0">
                <a:effectLst/>
                <a:latin typeface="Lato" panose="020F0502020204030203" pitchFamily="34" charset="77"/>
                <a:ea typeface="Calibri" panose="020F0502020204030204" pitchFamily="34" charset="0"/>
                <a:cs typeface="Times New Roman" panose="02020603050405020304" pitchFamily="18" charset="0"/>
              </a:rPr>
              <a:t>Las mujeres sufren esta desigualdad durante toda la vida</a:t>
            </a:r>
            <a:r>
              <a:rPr lang="es-ES" dirty="0">
                <a:effectLst/>
                <a:latin typeface="Lato" panose="020F0502020204030203" pitchFamily="34" charset="77"/>
                <a:ea typeface="Calibri" panose="020F0502020204030204" pitchFamily="34" charset="0"/>
                <a:cs typeface="Times New Roman" panose="02020603050405020304" pitchFamily="18" charset="0"/>
              </a:rPr>
              <a:t>, y es la base sobre la que se desarrolla y se perpetúa la violencia. Por supuesto, ni todos los hombres son iguales, ni todas las mujeres son iguales. Incluso dentro de esos grupos, existen diferencias significativas en materia de poder y privilegios, asociadas a la condición, la edad, la capacidad física, la riqueza, etc. Sin embargo, los hombres se encuentran, en general, muy por delante de las mujeres.</a:t>
            </a:r>
          </a:p>
          <a:p>
            <a:endParaRPr lang="en-US" dirty="0">
              <a:latin typeface="Lato" panose="020F0502020204030203" pitchFamily="34" charset="77"/>
              <a:ea typeface="MS PGothic"/>
              <a:cs typeface="Calibri"/>
            </a:endParaRPr>
          </a:p>
          <a:p>
            <a:r>
              <a:rPr lang="es-ES" b="0" i="0" dirty="0">
                <a:effectLst/>
                <a:latin typeface="Lato" panose="020F0502020204030203" pitchFamily="34" charset="77"/>
                <a:ea typeface="MS PGothic"/>
                <a:cs typeface="Calibri"/>
              </a:rPr>
              <a:t>El ACNUR es plenamente consciente de que </a:t>
            </a:r>
            <a:r>
              <a:rPr lang="es-ES" b="1" i="0" dirty="0">
                <a:effectLst/>
                <a:latin typeface="Lato" panose="020F0502020204030203" pitchFamily="34" charset="77"/>
                <a:ea typeface="MS PGothic"/>
                <a:cs typeface="Calibri"/>
              </a:rPr>
              <a:t>las mujeres y las niñas se ven afectadas de manera desproporcionada </a:t>
            </a:r>
            <a:r>
              <a:rPr lang="es-ES" b="0" i="0" dirty="0">
                <a:effectLst/>
                <a:latin typeface="Lato" panose="020F0502020204030203" pitchFamily="34" charset="77"/>
                <a:ea typeface="MS PGothic"/>
                <a:cs typeface="Calibri"/>
              </a:rPr>
              <a:t>por la VG y de que las personas con </a:t>
            </a:r>
            <a:r>
              <a:rPr lang="es-ES" b="1" dirty="0">
                <a:latin typeface="Lato" panose="020F0502020204030203" pitchFamily="34" charset="77"/>
                <a:ea typeface="MS PGothic"/>
                <a:cs typeface="Calibri"/>
              </a:rPr>
              <a:t>orientaciones sexuales, identidades de género, expresiones de género o características sexuales (</a:t>
            </a:r>
            <a:r>
              <a:rPr lang="es-ES" b="1" dirty="0">
                <a:effectLst/>
                <a:latin typeface="Lato" panose="020F0502020204030203" pitchFamily="34" charset="77"/>
                <a:ea typeface="MS PGothic"/>
                <a:cs typeface="Calibri"/>
              </a:rPr>
              <a:t>SOGIESC) diversas </a:t>
            </a:r>
            <a:r>
              <a:rPr lang="es-ES" b="0" dirty="0">
                <a:effectLst/>
                <a:latin typeface="Lato" panose="020F0502020204030203" pitchFamily="34" charset="77"/>
                <a:ea typeface="MS PGothic"/>
                <a:cs typeface="Calibri"/>
              </a:rPr>
              <a:t>también corren un </a:t>
            </a:r>
            <a:r>
              <a:rPr lang="es-ES" b="1" dirty="0">
                <a:effectLst/>
                <a:latin typeface="Lato" panose="020F0502020204030203" pitchFamily="34" charset="77"/>
                <a:ea typeface="MS PGothic"/>
                <a:cs typeface="Calibri"/>
              </a:rPr>
              <a:t>riesgo mayor de sufrir VG</a:t>
            </a:r>
            <a:r>
              <a:rPr lang="es-ES" b="0" dirty="0">
                <a:effectLst/>
                <a:latin typeface="Lato" panose="020F0502020204030203" pitchFamily="34" charset="77"/>
                <a:ea typeface="MS PGothic"/>
                <a:cs typeface="Calibri"/>
              </a:rPr>
              <a:t>. </a:t>
            </a:r>
            <a:r>
              <a:rPr lang="es-ES" b="0" i="0" dirty="0">
                <a:effectLst/>
                <a:latin typeface="Lato" panose="020F0502020204030203" pitchFamily="34" charset="77"/>
                <a:ea typeface="MS PGothic"/>
                <a:cs typeface="Calibri"/>
              </a:rPr>
              <a:t>A lo largo de su vida, 1 de cada 3 mujeres sufre violencia física o sexual infligida por su pareja o violencia sexual por parte de otra persona, una cifra que ha permanecido prácticamente invariable durante el último decenio (Organización Mundial de la Salud [OMS]). </a:t>
            </a:r>
            <a:r>
              <a:rPr lang="es-ES" dirty="0">
                <a:effectLst/>
                <a:latin typeface="Lato" panose="020F0502020204030203" pitchFamily="34" charset="77"/>
                <a:ea typeface="MS PGothic"/>
                <a:cs typeface="Calibri"/>
              </a:rPr>
              <a:t>Las pruebas indican que las personas que sufren múltiples formas de marginación corren un mayor riesgo de sufrir violencia y que </a:t>
            </a:r>
            <a:r>
              <a:rPr lang="es-ES" b="1" dirty="0">
                <a:effectLst/>
                <a:latin typeface="Lato" panose="020F0502020204030203" pitchFamily="34" charset="77"/>
                <a:ea typeface="MS PGothic"/>
                <a:cs typeface="Calibri"/>
              </a:rPr>
              <a:t>las mujeres lesbianas, bisexuales y queer y las personas trans, no binarias e intersexuales </a:t>
            </a:r>
            <a:r>
              <a:rPr lang="es-ES" dirty="0">
                <a:effectLst/>
                <a:latin typeface="Lato" panose="020F0502020204030203" pitchFamily="34" charset="77"/>
                <a:ea typeface="MS PGothic"/>
                <a:cs typeface="Calibri"/>
              </a:rPr>
              <a:t>se enfrentan a índices de violencia especialmente elevados (</a:t>
            </a:r>
            <a:r>
              <a:rPr lang="es-ES" dirty="0">
                <a:latin typeface="Lato" panose="020F0502020204030203" pitchFamily="34" charset="77"/>
                <a:ea typeface="MS PGothic"/>
                <a:cs typeface="Calibri"/>
              </a:rPr>
              <a:t>Qué funciona para evitar la violencia contra las mujeres y niñas, </a:t>
            </a:r>
            <a:r>
              <a:rPr lang="es-ES" b="0" i="0" dirty="0">
                <a:effectLst/>
                <a:latin typeface="Lato" panose="020F0502020204030203" pitchFamily="34" charset="77"/>
                <a:ea typeface="MS PGothic"/>
                <a:cs typeface="Calibri"/>
              </a:rPr>
              <a:t>Ending Violence Against LGBTQI+ People, Global evidence and emerging insights into what works, 20</a:t>
            </a:r>
            <a:r>
              <a:rPr lang="es-ES" b="0" dirty="0">
                <a:effectLst/>
                <a:latin typeface="Lato" panose="020F0502020204030203" pitchFamily="34" charset="77"/>
                <a:ea typeface="MS PGothic"/>
                <a:cs typeface="Calibri"/>
              </a:rPr>
              <a:t>22</a:t>
            </a:r>
            <a:r>
              <a:rPr lang="es-ES" b="0" dirty="0">
                <a:solidFill>
                  <a:srgbClr val="9926AD"/>
                </a:solidFill>
                <a:effectLst/>
                <a:latin typeface="Lato" panose="020F0502020204030203" pitchFamily="34" charset="77"/>
                <a:ea typeface="MS PGothic"/>
                <a:cs typeface="Calibri"/>
              </a:rPr>
              <a:t> [</a:t>
            </a:r>
            <a:r>
              <a:rPr lang="en-US" dirty="0">
                <a:latin typeface="Lato" panose="020F0502020204030203" pitchFamily="34" charset="77"/>
                <a:ea typeface="MS PGothic"/>
                <a:cs typeface="Calibri"/>
                <a:hlinkClick r:id="rId3"/>
              </a:rPr>
              <a:t>https://ww2preventvawg.org/evidence-hub/ending-violence-against-lgbtqi-people-report</a:t>
            </a:r>
            <a:r>
              <a:rPr lang="es-ES" dirty="0">
                <a:latin typeface="Lato" panose="020F0502020204030203" pitchFamily="34" charset="77"/>
                <a:ea typeface="MS PGothic"/>
                <a:cs typeface="Calibri"/>
              </a:rPr>
              <a:t>]). </a:t>
            </a:r>
            <a:r>
              <a:rPr lang="es-ES" dirty="0">
                <a:effectLst/>
                <a:latin typeface="Lato" panose="020F0502020204030203" pitchFamily="34" charset="77"/>
                <a:ea typeface="MS PGothic"/>
                <a:cs typeface="Calibri"/>
              </a:rPr>
              <a:t>A menudo se emplea la expresión </a:t>
            </a:r>
            <a:r>
              <a:rPr lang="es-ES" b="0" u="none" dirty="0">
                <a:effectLst/>
                <a:latin typeface="Lato" panose="020F0502020204030203" pitchFamily="34" charset="77"/>
                <a:ea typeface="MS PGothic"/>
                <a:cs typeface="Calibri"/>
              </a:rPr>
              <a:t>“</a:t>
            </a:r>
            <a:r>
              <a:rPr lang="es-ES" dirty="0">
                <a:effectLst/>
                <a:latin typeface="Lato" panose="020F0502020204030203" pitchFamily="34" charset="77"/>
                <a:ea typeface="MS PGothic"/>
                <a:cs typeface="Calibri"/>
              </a:rPr>
              <a:t>personas con SOGIESC diversas” para describir a las personas LGBTIQ+. </a:t>
            </a:r>
            <a:r>
              <a:rPr lang="es-ES" b="1" dirty="0">
                <a:effectLst/>
                <a:latin typeface="Lato" panose="020F0502020204030203" pitchFamily="34" charset="77"/>
                <a:ea typeface="MS PGothic"/>
                <a:cs typeface="Calibri"/>
              </a:rPr>
              <a:t>Recuerde </a:t>
            </a:r>
            <a:r>
              <a:rPr lang="es-ES" dirty="0">
                <a:effectLst/>
                <a:latin typeface="Lato" panose="020F0502020204030203" pitchFamily="34" charset="77"/>
                <a:ea typeface="MS PGothic"/>
                <a:cs typeface="Calibri"/>
              </a:rPr>
              <a:t>que todas las personas tienen SOGIESC.</a:t>
            </a:r>
          </a:p>
          <a:p>
            <a:pPr algn="just" rtl="0" fontAlgn="base"/>
            <a:endParaRPr lang="en-US" b="1" i="0" dirty="0">
              <a:solidFill>
                <a:srgbClr val="000000"/>
              </a:solidFill>
              <a:effectLst/>
              <a:latin typeface="Lato" panose="020F0502020204030203" pitchFamily="34" charset="77"/>
              <a:ea typeface="MS PGothic"/>
              <a:cs typeface="Calibri"/>
            </a:endParaRPr>
          </a:p>
          <a:p>
            <a:pPr algn="just" rtl="0" fontAlgn="base"/>
            <a:r>
              <a:rPr lang="es-ES" b="0" i="0" dirty="0">
                <a:solidFill>
                  <a:srgbClr val="000000"/>
                </a:solidFill>
                <a:effectLst/>
                <a:latin typeface="Lato" panose="020F0502020204030203" pitchFamily="34" charset="77"/>
                <a:ea typeface="MS PGothic"/>
                <a:cs typeface="Calibri"/>
              </a:rPr>
              <a:t>Haciendo referencia de nuevo al cuestionario sobre VG que abre esta sesión</a:t>
            </a:r>
            <a:r>
              <a:rPr lang="es-ES" b="1" i="0" dirty="0">
                <a:solidFill>
                  <a:srgbClr val="000000"/>
                </a:solidFill>
                <a:effectLst/>
                <a:latin typeface="Lato" panose="020F0502020204030203" pitchFamily="34" charset="77"/>
                <a:ea typeface="MS PGothic"/>
                <a:cs typeface="Calibri"/>
              </a:rPr>
              <a:t>, </a:t>
            </a:r>
            <a:r>
              <a:rPr lang="es-ES" b="0" i="0" dirty="0">
                <a:solidFill>
                  <a:srgbClr val="000000"/>
                </a:solidFill>
                <a:effectLst/>
                <a:latin typeface="Lato" panose="020F0502020204030203" pitchFamily="34" charset="77"/>
                <a:ea typeface="MS PGothic"/>
                <a:cs typeface="Calibri"/>
              </a:rPr>
              <a:t>recuerde a las personas participantes que </a:t>
            </a:r>
            <a:r>
              <a:rPr lang="es-ES" b="1" i="0" dirty="0">
                <a:solidFill>
                  <a:srgbClr val="000000"/>
                </a:solidFill>
                <a:effectLst/>
                <a:latin typeface="Lato" panose="020F0502020204030203" pitchFamily="34" charset="77"/>
                <a:ea typeface="MS PGothic"/>
                <a:cs typeface="Calibri"/>
              </a:rPr>
              <a:t>los hombres y los niños pueden ser objeto de violencia sexual</a:t>
            </a:r>
            <a:r>
              <a:rPr lang="es-ES" b="0" i="0" dirty="0">
                <a:solidFill>
                  <a:srgbClr val="000000"/>
                </a:solidFill>
                <a:effectLst/>
                <a:latin typeface="Lato" panose="020F0502020204030203" pitchFamily="34" charset="77"/>
                <a:ea typeface="MS PGothic"/>
                <a:cs typeface="Calibri"/>
              </a:rPr>
              <a:t>. </a:t>
            </a:r>
            <a:r>
              <a:rPr lang="es-ES" b="0" dirty="0">
                <a:latin typeface="Lato" panose="020F0502020204030203" pitchFamily="34" charset="77"/>
                <a:ea typeface="MS PGothic"/>
                <a:cs typeface="Calibri"/>
              </a:rPr>
              <a:t>Los hombres y los niños pueden ser objeto de abusos </a:t>
            </a:r>
            <a:r>
              <a:rPr lang="es-ES" b="1" dirty="0">
                <a:latin typeface="Lato" panose="020F0502020204030203" pitchFamily="34" charset="77"/>
                <a:ea typeface="MS PGothic"/>
                <a:cs typeface="Calibri"/>
              </a:rPr>
              <a:t>debido a una reducción de su poder y condición</a:t>
            </a:r>
            <a:r>
              <a:rPr lang="es-ES" dirty="0">
                <a:latin typeface="Lato" panose="020F0502020204030203" pitchFamily="34" charset="77"/>
                <a:ea typeface="MS PGothic"/>
                <a:cs typeface="Calibri"/>
              </a:rPr>
              <a:t> por motivos de edad, discapacidad, orientación sexual, </a:t>
            </a:r>
            <a:r>
              <a:rPr lang="es-ES" b="0" dirty="0">
                <a:latin typeface="Lato" panose="020F0502020204030203" pitchFamily="34" charset="77"/>
                <a:ea typeface="MS PGothic"/>
                <a:cs typeface="Calibri"/>
              </a:rPr>
              <a:t>identidad de género y otras desigualdades (por ejemplo, hombres y niños detenidos, niños no acompañados, hombres y niños con SOGIESC diversas, etc.). </a:t>
            </a:r>
          </a:p>
          <a:p>
            <a:endParaRPr lang="en-GB" b="0" dirty="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0" dirty="0">
                <a:effectLst/>
                <a:latin typeface="Lato" panose="020F0502020204030203" pitchFamily="34" charset="77"/>
              </a:rPr>
              <a:t>Las discapacidades consisten en </a:t>
            </a:r>
            <a:r>
              <a:rPr lang="es-ES" dirty="0">
                <a:effectLst/>
                <a:latin typeface="Lato" panose="020F0502020204030203" pitchFamily="34" charset="77"/>
              </a:rPr>
              <a:t>deficiencias</a:t>
            </a:r>
            <a:r>
              <a:rPr lang="es-ES" b="0" dirty="0">
                <a:effectLst/>
                <a:latin typeface="Lato" panose="020F0502020204030203" pitchFamily="34" charset="77"/>
              </a:rPr>
              <a:t> sensoriales, físicas</a:t>
            </a:r>
            <a:r>
              <a:rPr lang="es-ES" dirty="0">
                <a:effectLst/>
                <a:latin typeface="Lato" panose="020F0502020204030203" pitchFamily="34" charset="77"/>
              </a:rPr>
              <a:t>, psicosociales o intelectuales </a:t>
            </a:r>
            <a:r>
              <a:rPr lang="es-ES" b="0" dirty="0">
                <a:effectLst/>
                <a:latin typeface="Lato" panose="020F0502020204030203" pitchFamily="34" charset="77"/>
              </a:rPr>
              <a:t>a largo</a:t>
            </a:r>
            <a:r>
              <a:rPr lang="es-ES" dirty="0">
                <a:effectLst/>
                <a:latin typeface="Lato" panose="020F0502020204030203" pitchFamily="34" charset="77"/>
              </a:rPr>
              <a:t> plazo. Las </a:t>
            </a:r>
            <a:r>
              <a:rPr lang="es-ES" b="1" dirty="0">
                <a:effectLst/>
                <a:latin typeface="Lato" panose="020F0502020204030203" pitchFamily="34" charset="77"/>
              </a:rPr>
              <a:t>mujeres con discapacidad</a:t>
            </a:r>
            <a:r>
              <a:rPr lang="es-ES" dirty="0">
                <a:effectLst/>
                <a:latin typeface="Lato" panose="020F0502020204030203" pitchFamily="34" charset="77"/>
              </a:rPr>
              <a:t> presentan unos índices de violencia de pareja que duplican los de las demás mujeres. “Las mujeres y niñas con discapacidad —y concretamente las mujeres y niñas con discapacidades psicosociales, auditivas e intelectuales— corren un mayor riesgo de violencia sexual y otras formas de violencia de género. La violación reiterada y periódica ejercida por múltiples autores es la forma más común de VG e género que se denuncia</a:t>
            </a:r>
            <a:r>
              <a:rPr lang="es-ES" b="0" dirty="0">
                <a:effectLst/>
                <a:latin typeface="Lato" panose="020F0502020204030203" pitchFamily="34" charset="77"/>
              </a:rPr>
              <a:t>” </a:t>
            </a:r>
            <a:r>
              <a:rPr lang="es-ES" b="0" i="0" u="none" strike="noStrike" dirty="0">
                <a:effectLst/>
                <a:latin typeface="Lato" panose="020F0502020204030203" pitchFamily="34" charset="77"/>
              </a:rPr>
              <a:t>(Directrices del IASC sobre la inclusión de las personas con discapacidad en la acción humanitaria, 2019, </a:t>
            </a:r>
            <a:r>
              <a:rPr lang="es-ES" dirty="0">
                <a:effectLst/>
                <a:latin typeface="Lato" panose="020F0502020204030203" pitchFamily="34" charset="77"/>
                <a:hlinkClick r:id="rId4"/>
              </a:rPr>
              <a:t>https://interagencystandingcommittee.org/system/files/2020-12/IASC%20Guidelines%20on%20the%20Inclusion%20of%20Persons%20with%20Disabilities%20in%20Humanitarian%20Action%20%28Spanish%29_0_0.pdf)</a:t>
            </a:r>
            <a:r>
              <a:rPr lang="es-ES" dirty="0">
                <a:effectLst/>
                <a:latin typeface="Lato" panose="020F0502020204030203" pitchFamily="34" charset="77"/>
              </a:rPr>
              <a:t>. </a:t>
            </a:r>
          </a:p>
          <a:p>
            <a:endParaRPr lang="en-GB" b="0" dirty="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i="0" u="none" strike="noStrike" dirty="0">
                <a:solidFill>
                  <a:srgbClr val="000000"/>
                </a:solidFill>
                <a:effectLst/>
                <a:latin typeface="Calibri" panose="020F0502020204030204" pitchFamily="34" charset="0"/>
              </a:rPr>
              <a:t>Es posible que las </a:t>
            </a:r>
            <a:r>
              <a:rPr lang="es-ES" b="1" i="0" u="none" strike="noStrike" dirty="0">
                <a:solidFill>
                  <a:srgbClr val="000000"/>
                </a:solidFill>
                <a:effectLst/>
                <a:latin typeface="Calibri" panose="020F0502020204030204" pitchFamily="34" charset="0"/>
              </a:rPr>
              <a:t>mujeres de edad</a:t>
            </a:r>
            <a:r>
              <a:rPr lang="es-ES" b="0" i="0" u="none" strike="noStrike" dirty="0">
                <a:solidFill>
                  <a:srgbClr val="000000"/>
                </a:solidFill>
                <a:effectLst/>
                <a:latin typeface="Calibri" panose="020F0502020204030204" pitchFamily="34" charset="0"/>
              </a:rPr>
              <a:t> posean un menor acceso a la información y los servicios relacionados con la VG, a pesar de que también se enfrentan a riesgos de VG. Existe una infranotificación de todas las formas de maltrato de las personas mayores, incluida la VG, en gran parte debido a que suelen cometerlas miembros de la familia, un cuidador u otras personas de las que puede depender la persona mayor. La vergüenza y el estigma asociados a los abusos sexuales o la VG pueden impedir que las personas sobrevivientes denuncien (ACNUR, El trabajo con personas mayores en desplazamientos forzados, 2021 [</a:t>
            </a:r>
            <a:r>
              <a:rPr lang="es-ES" dirty="0">
                <a:hlinkClick r:id="rId5"/>
              </a:rPr>
              <a:t>https://www.refworld.org/cgi-bin/texis/vtx/rwmain/opendocpdf.pdf?reldoc=y&amp;docid=618555d74</a:t>
            </a:r>
            <a:r>
              <a:rPr lang="es-ES" b="0" i="0" u="none" strike="noStrike" dirty="0">
                <a:solidFill>
                  <a:srgbClr val="000000"/>
                </a:solidFill>
                <a:effectLst/>
                <a:latin typeface="Calibri" panose="020F0502020204030204" pitchFamily="34" charset="0"/>
              </a:rPr>
              <a:t>]). </a:t>
            </a:r>
          </a:p>
          <a:p>
            <a:endParaRPr lang="en-GB" b="0" u="sng" dirty="0">
              <a:effectLst/>
              <a:latin typeface="Lato" panose="020F0502020204030203" pitchFamily="34" charset="77"/>
            </a:endParaRPr>
          </a:p>
          <a:p>
            <a:r>
              <a:rPr lang="es-ES" b="0" u="none" dirty="0">
                <a:effectLst/>
                <a:latin typeface="Lato" panose="020F0502020204030203" pitchFamily="34" charset="77"/>
                <a:ea typeface="MS PGothic" pitchFamily="34" charset="-128"/>
                <a:cs typeface="Lato" panose="020F0502020204030203" pitchFamily="34" charset="0"/>
              </a:rPr>
              <a:t>Recuerde</a:t>
            </a:r>
            <a:r>
              <a:rPr lang="es-ES" b="0" u="sng" dirty="0">
                <a:effectLst/>
                <a:latin typeface="Lato" panose="020F0502020204030203" pitchFamily="34" charset="77"/>
                <a:ea typeface="MS PGothic" pitchFamily="34" charset="-128"/>
                <a:cs typeface="Lato" panose="020F0502020204030203" pitchFamily="34" charset="0"/>
              </a:rPr>
              <a:t> </a:t>
            </a:r>
            <a:r>
              <a:rPr lang="es-ES" sz="1200" b="0" u="none" dirty="0">
                <a:solidFill>
                  <a:schemeClr val="tx1"/>
                </a:solidFill>
                <a:effectLst/>
                <a:latin typeface="Lato" panose="020F0502020204030203" pitchFamily="34" charset="77"/>
                <a:ea typeface="MS PGothic" pitchFamily="34" charset="-128"/>
                <a:cs typeface="Lato" panose="020F0502020204030203" pitchFamily="34" charset="0"/>
              </a:rPr>
              <a:t>a las personas participantes los </a:t>
            </a:r>
            <a:r>
              <a:rPr lang="es-ES" sz="1200" b="1" u="none" dirty="0">
                <a:solidFill>
                  <a:schemeClr val="tx1"/>
                </a:solidFill>
                <a:effectLst/>
                <a:latin typeface="Lato" panose="020F0502020204030203" pitchFamily="34" charset="77"/>
                <a:ea typeface="MS PGothic" pitchFamily="34" charset="-128"/>
                <a:cs typeface="Lato" panose="020F0502020204030203" pitchFamily="34" charset="0"/>
              </a:rPr>
              <a:t>vínculos entre las personas con mayor riesgo de VG y el desplazamiento</a:t>
            </a:r>
            <a:r>
              <a:rPr lang="es-ES" sz="1200" b="0" u="none" dirty="0">
                <a:solidFill>
                  <a:schemeClr val="tx1"/>
                </a:solidFill>
                <a:effectLst/>
                <a:latin typeface="Lato" panose="020F0502020204030203" pitchFamily="34" charset="77"/>
                <a:ea typeface="MS PGothic" pitchFamily="34" charset="-128"/>
                <a:cs typeface="Lato" panose="020F0502020204030203" pitchFamily="34" charset="0"/>
              </a:rPr>
              <a:t>. La VG puede ser uno de los motivos que obligan a las personas a huir de sus respectivos lugares de residencia, pudiendo producirse además tanto durante el desplazamiento como tras la llegada al lugar de destino. </a:t>
            </a:r>
            <a:r>
              <a:rPr lang="es-ES" sz="1200" dirty="0">
                <a:solidFill>
                  <a:srgbClr val="0070C0"/>
                </a:solidFill>
                <a:latin typeface="Lato" panose="020F0502020204030203" pitchFamily="34" charset="0"/>
                <a:ea typeface="Lato" panose="020F0502020204030203" pitchFamily="34" charset="0"/>
                <a:cs typeface="Lato" panose="020F0502020204030203" pitchFamily="34" charset="0"/>
              </a:rPr>
              <a:t>Independientemente de la razón del desplazamiento, el riesgo de sufrir VG aumenta en esos contextos, especialmente para las mujeres y las niñas. </a:t>
            </a:r>
          </a:p>
        </p:txBody>
      </p:sp>
    </p:spTree>
    <p:extLst>
      <p:ext uri="{BB962C8B-B14F-4D97-AF65-F5344CB8AC3E}">
        <p14:creationId xmlns:p14="http://schemas.microsoft.com/office/powerpoint/2010/main" val="967982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ES" sz="1500" b="1" dirty="0">
                <a:latin typeface="Lato" panose="020F0502020204030203" pitchFamily="34" charset="77"/>
              </a:rPr>
              <a:t>NOTAS DEL FACILITADOR</a:t>
            </a:r>
          </a:p>
          <a:p>
            <a:endParaRPr lang="es-ES" altLang="en-US" sz="1300" dirty="0">
              <a:latin typeface="Lato" panose="020F0502020204030203" pitchFamily="34" charset="77"/>
            </a:endParaRPr>
          </a:p>
          <a:p>
            <a:pPr>
              <a:defRPr/>
            </a:pPr>
            <a:r>
              <a:rPr lang="es-ES" dirty="0">
                <a:effectLst/>
                <a:latin typeface="Lato" panose="020F0502020204030203" pitchFamily="34" charset="77"/>
                <a:ea typeface="MS PGothic"/>
                <a:cs typeface="Helvetica"/>
              </a:rPr>
              <a:t>Tenga en cuenta que la </a:t>
            </a:r>
            <a:r>
              <a:rPr lang="es-ES" u="sng" dirty="0">
                <a:effectLst/>
                <a:latin typeface="Lato" panose="020F0502020204030203" pitchFamily="34" charset="77"/>
                <a:ea typeface="MS PGothic"/>
                <a:cs typeface="Helvetica"/>
              </a:rPr>
              <a:t>terminología</a:t>
            </a:r>
            <a:r>
              <a:rPr lang="es-ES" dirty="0">
                <a:effectLst/>
                <a:latin typeface="Lato" panose="020F0502020204030203" pitchFamily="34" charset="77"/>
                <a:ea typeface="MS PGothic"/>
                <a:cs typeface="Helvetica"/>
              </a:rPr>
              <a:t> (el acrónimo SOGIESC [</a:t>
            </a:r>
            <a:r>
              <a:rPr lang="es-ES" sz="1200" b="1" dirty="0">
                <a:solidFill>
                  <a:srgbClr val="0070C0"/>
                </a:solidFill>
                <a:latin typeface="Lato"/>
                <a:ea typeface="Lato"/>
                <a:cs typeface="Lato"/>
              </a:rPr>
              <a:t>orientación sexual, identidad de género, expresión de género o características sexuales</a:t>
            </a:r>
            <a:r>
              <a:rPr lang="es-ES" sz="1200" b="0" dirty="0">
                <a:solidFill>
                  <a:srgbClr val="0070C0"/>
                </a:solidFill>
                <a:latin typeface="Lato"/>
                <a:ea typeface="Lato"/>
                <a:cs typeface="Lato"/>
              </a:rPr>
              <a:t>]</a:t>
            </a:r>
            <a:r>
              <a:rPr lang="es-ES" dirty="0">
                <a:effectLst/>
                <a:latin typeface="Lato" panose="020F0502020204030203" pitchFamily="34" charset="77"/>
                <a:ea typeface="MS PGothic"/>
                <a:cs typeface="Calibri"/>
              </a:rPr>
              <a:t>) es la más actualizada (véase el recurso de la diapositiva, al que se hace referencia a continuación), en lugar de SOGI, como se indica en la Política del ACNUR sobre VG. A menudo se emplea la expresión “personas con SOGIESC diversas” para describir a las personas LGBTIQ+. </a:t>
            </a:r>
            <a:r>
              <a:rPr lang="es-ES" b="1" dirty="0">
                <a:effectLst/>
                <a:latin typeface="Lato" panose="020F0502020204030203" pitchFamily="34" charset="77"/>
                <a:ea typeface="MS PGothic"/>
                <a:cs typeface="Calibri"/>
              </a:rPr>
              <a:t>Recuerde </a:t>
            </a:r>
            <a:r>
              <a:rPr lang="es-ES" dirty="0">
                <a:effectLst/>
                <a:latin typeface="Lato" panose="020F0502020204030203" pitchFamily="34" charset="77"/>
                <a:ea typeface="MS PGothic"/>
                <a:cs typeface="Calibri"/>
              </a:rPr>
              <a:t>que todas las personas poseen SOGIESC.</a:t>
            </a:r>
            <a:r>
              <a:rPr lang="es-ES" dirty="0">
                <a:latin typeface="Lato" panose="020F0502020204030203" pitchFamily="34" charset="77"/>
                <a:ea typeface="MS PGothic"/>
                <a:cs typeface="Calibri"/>
              </a:rPr>
              <a:t> </a:t>
            </a:r>
          </a:p>
          <a:p>
            <a:pPr>
              <a:defRPr/>
            </a:pPr>
            <a:endParaRPr lang="en-GB"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effectLst/>
                <a:latin typeface="Lato" panose="020F0502020204030203" pitchFamily="34" charset="77"/>
                <a:ea typeface="MS PGothic"/>
                <a:cs typeface="Calibri"/>
              </a:rPr>
              <a:t>Estudios de todo el mundo revelan unos </a:t>
            </a:r>
            <a:r>
              <a:rPr lang="es-ES" b="1" dirty="0">
                <a:effectLst/>
                <a:latin typeface="Lato" panose="020F0502020204030203" pitchFamily="34" charset="77"/>
                <a:ea typeface="MS PGothic"/>
                <a:cs typeface="Calibri"/>
              </a:rPr>
              <a:t>índices elevados de VG </a:t>
            </a:r>
            <a:r>
              <a:rPr lang="es-ES" dirty="0">
                <a:effectLst/>
                <a:latin typeface="Lato" panose="020F0502020204030203" pitchFamily="34" charset="77"/>
                <a:ea typeface="MS PGothic"/>
                <a:cs typeface="Calibri"/>
              </a:rPr>
              <a:t>sobre la base de la orientación sexual, la identidad de género, la expresión sexual y las características sexuales (SOGIESC) contra las personas LGBTQI+. Los episodios de VG frecuentemente comienzan en la niñez y continúan a lo largo de la vida: en casa, en el colegio, en las comunidades, en las instituciones y en el ciberespacio.</a:t>
            </a:r>
            <a:r>
              <a:rPr lang="es-ES" dirty="0">
                <a:latin typeface="Lato" panose="020F0502020204030203" pitchFamily="34" charset="77"/>
                <a:ea typeface="MS PGothic"/>
                <a:cs typeface="Calibri"/>
              </a:rPr>
              <a:t> (Fuente: Qué funciona para evitar la violencia contra las mujeres y niñas, </a:t>
            </a:r>
            <a:r>
              <a:rPr lang="es-ES" i="0" dirty="0">
                <a:latin typeface="Lato" panose="020F0502020204030203" pitchFamily="34" charset="77"/>
                <a:ea typeface="MS PGothic"/>
                <a:cs typeface="Calibri"/>
              </a:rPr>
              <a:t>Ending Violence Against LGBTQI+ People, Global evidence and emerging insights into what works, 2022 </a:t>
            </a:r>
            <a:r>
              <a:rPr lang="es-ES" dirty="0">
                <a:latin typeface="Lato" panose="020F0502020204030203" pitchFamily="34" charset="77"/>
                <a:ea typeface="MS PGothic"/>
                <a:cs typeface="Calibri"/>
              </a:rPr>
              <a:t>[</a:t>
            </a:r>
            <a:r>
              <a:rPr lang="es-ES" sz="1200" dirty="0">
                <a:latin typeface="Lato" panose="020F0502020204030203" pitchFamily="34" charset="77"/>
                <a:ea typeface="MS PGothic"/>
                <a:cs typeface="Calibri"/>
                <a:hlinkClick r:id="rId3"/>
              </a:rPr>
              <a:t>https://ww2preventvawg.org/evidence-hub/ending-violence-against-lgbtqi-people-report</a:t>
            </a:r>
            <a:r>
              <a:rPr lang="es-ES" dirty="0">
                <a:latin typeface="Lato" panose="020F0502020204030203" pitchFamily="34" charset="77"/>
                <a:ea typeface="MS PGothic"/>
                <a:cs typeface="Calibri"/>
              </a:rPr>
              <a:t>]).</a:t>
            </a:r>
          </a:p>
          <a:p>
            <a:pPr marL="0" marR="0" lvl="0" indent="0" algn="l" defTabSz="914400" rtl="0" eaLnBrk="0" fontAlgn="base" latinLnBrk="0" hangingPunct="0">
              <a:spcBef>
                <a:spcPct val="30000"/>
              </a:spcBef>
              <a:spcAft>
                <a:spcPct val="0"/>
              </a:spcAft>
              <a:buClrTx/>
              <a:buSzTx/>
              <a:buFontTx/>
              <a:buNone/>
              <a:tabLst/>
              <a:defRPr/>
            </a:pPr>
            <a:endParaRPr lang="en-US" dirty="0">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effectLst/>
                <a:latin typeface="Lato" panose="020F0502020204030203" pitchFamily="34" charset="77"/>
                <a:ea typeface="MS PGothic"/>
                <a:cs typeface="Helvetica"/>
              </a:rPr>
              <a:t>Utilice la ilustración para resaltar que las personas LGBTIQ+ </a:t>
            </a:r>
            <a:r>
              <a:rPr lang="es-ES" b="1" dirty="0">
                <a:effectLst/>
                <a:latin typeface="Lato" panose="020F0502020204030203" pitchFamily="34" charset="77"/>
                <a:ea typeface="MS PGothic"/>
                <a:cs typeface="Helvetica"/>
              </a:rPr>
              <a:t>no constituyen un grupo homogéneo y que sus riesgos de sufrir VG son distintos</a:t>
            </a:r>
            <a:r>
              <a:rPr lang="es-ES" dirty="0">
                <a:effectLst/>
                <a:latin typeface="Lato" panose="020F0502020204030203" pitchFamily="34" charset="77"/>
                <a:ea typeface="MS PGothic"/>
                <a:cs typeface="Helvetica"/>
              </a:rPr>
              <a:t>. </a:t>
            </a:r>
            <a:r>
              <a:rPr kumimoji="0" lang="es-ES" b="0" i="0" u="none" strike="noStrike" cap="none" normalizeH="0" baseline="0" noProof="0" dirty="0">
                <a:ln>
                  <a:noFill/>
                </a:ln>
                <a:effectLst/>
                <a:uLnTx/>
                <a:uFillTx/>
                <a:latin typeface="Lato" panose="020F0502020204030203" pitchFamily="34" charset="77"/>
                <a:ea typeface="MS PGothic"/>
                <a:cs typeface="Calibri"/>
              </a:rPr>
              <a:t>La orientación sexual, la identidad de género, la expresión de género y las características sexuales son componentes </a:t>
            </a:r>
            <a:r>
              <a:rPr kumimoji="0" lang="es-ES" b="1" i="0" u="none" strike="noStrike" cap="none" normalizeH="0" baseline="0" noProof="0" dirty="0">
                <a:ln>
                  <a:noFill/>
                </a:ln>
                <a:effectLst/>
                <a:uLnTx/>
                <a:uFillTx/>
                <a:latin typeface="Lato" panose="020F0502020204030203" pitchFamily="34" charset="77"/>
                <a:ea typeface="MS PGothic"/>
                <a:cs typeface="Calibri"/>
              </a:rPr>
              <a:t>independientes</a:t>
            </a:r>
            <a:r>
              <a:rPr kumimoji="0" lang="es-ES" b="0" i="0" u="none" strike="noStrike" cap="none" normalizeH="0" baseline="0" noProof="0" dirty="0">
                <a:ln>
                  <a:noFill/>
                </a:ln>
                <a:effectLst/>
                <a:uLnTx/>
                <a:uFillTx/>
                <a:latin typeface="Lato" panose="020F0502020204030203" pitchFamily="34" charset="77"/>
                <a:ea typeface="MS PGothic"/>
                <a:cs typeface="Calibri"/>
              </a:rPr>
              <a:t> del acrónimo SOGIESC, y no podemos hacer suposiciones sobre las personas basándonos en nuestro conocimiento de algunos de esos componentes.</a:t>
            </a:r>
            <a:r>
              <a:rPr lang="es-ES" dirty="0">
                <a:latin typeface="Lato" panose="020F0502020204030203" pitchFamily="34" charset="77"/>
                <a:ea typeface="MS PGothic"/>
                <a:cs typeface="Calibri"/>
              </a:rPr>
              <a:t> </a:t>
            </a:r>
            <a:r>
              <a:rPr kumimoji="0" lang="es-ES" b="0" i="0" u="none" strike="noStrike" cap="none" normalizeH="0" baseline="0" noProof="0" dirty="0">
                <a:ln>
                  <a:noFill/>
                </a:ln>
                <a:effectLst/>
                <a:uLnTx/>
                <a:uFillTx/>
                <a:latin typeface="Lato" panose="020F0502020204030203" pitchFamily="34" charset="77"/>
                <a:ea typeface="MS PGothic"/>
                <a:cs typeface="Calibri"/>
              </a:rPr>
              <a:t> </a:t>
            </a:r>
            <a:r>
              <a:rPr lang="es-ES" dirty="0">
                <a:effectLst/>
                <a:latin typeface="Lato" panose="020F0502020204030203" pitchFamily="34" charset="77"/>
                <a:ea typeface="MS PGothic"/>
                <a:cs typeface="Helvetica"/>
              </a:rPr>
              <a:t>Aunque las personas LGBTIQ+ compartan algunas experiencias, también tienen necesidades muy concretas en función de </a:t>
            </a:r>
            <a:r>
              <a:rPr lang="es-ES" b="0" dirty="0">
                <a:effectLst/>
                <a:latin typeface="Lato" panose="020F0502020204030203" pitchFamily="34" charset="77"/>
                <a:ea typeface="MS PGothic"/>
                <a:cs typeface="Helvetica"/>
              </a:rPr>
              <a:t>su SOGIESC</a:t>
            </a:r>
            <a:r>
              <a:rPr lang="es-ES" b="1" dirty="0">
                <a:effectLst/>
                <a:latin typeface="Lato" panose="020F0502020204030203" pitchFamily="34" charset="77"/>
                <a:ea typeface="MS PGothic"/>
                <a:cs typeface="Helvetica"/>
              </a:rPr>
              <a:t> </a:t>
            </a:r>
            <a:r>
              <a:rPr lang="es-ES" dirty="0">
                <a:effectLst/>
                <a:latin typeface="Lato" panose="020F0502020204030203" pitchFamily="34" charset="77"/>
                <a:ea typeface="MS PGothic"/>
                <a:cs typeface="Helvetica"/>
              </a:rPr>
              <a:t>y de otros factores relacionados con su edad, género y diversidad, como su nacionalidad, etnia, religión, origen socioeconómico, nivel educativo, apariencia física y situación de discapacidad. </a:t>
            </a:r>
          </a:p>
          <a:p>
            <a:endParaRPr lang="en-GB" dirty="0">
              <a:effectLst/>
              <a:latin typeface="Lato" panose="020F0502020204030203" pitchFamily="34" charset="77"/>
            </a:endParaRPr>
          </a:p>
          <a:p>
            <a:pPr>
              <a:defRPr/>
            </a:pPr>
            <a:r>
              <a:rPr lang="es-ES" dirty="0">
                <a:effectLst/>
                <a:latin typeface="Lato" panose="020F0502020204030203" pitchFamily="34" charset="77"/>
                <a:ea typeface="MS PGothic"/>
                <a:cs typeface="Helvetica"/>
              </a:rPr>
              <a:t>Recuerde a las personas participantes que </a:t>
            </a:r>
            <a:r>
              <a:rPr lang="es-ES" b="1" dirty="0">
                <a:effectLst/>
                <a:latin typeface="Lato" panose="020F0502020204030203" pitchFamily="34" charset="77"/>
                <a:ea typeface="MS PGothic"/>
                <a:cs typeface="Helvetica"/>
              </a:rPr>
              <a:t>las mujeres y las niñas en situación de riesgo</a:t>
            </a:r>
            <a:r>
              <a:rPr lang="es-ES" dirty="0">
                <a:effectLst/>
                <a:latin typeface="Lato" panose="020F0502020204030203" pitchFamily="34" charset="77"/>
                <a:ea typeface="MS PGothic"/>
                <a:cs typeface="Helvetica"/>
              </a:rPr>
              <a:t> engloban a las mujeres y las niñas con SOGIESC diversas.</a:t>
            </a:r>
            <a:r>
              <a:rPr lang="es-ES" dirty="0">
                <a:latin typeface="Lato" panose="020F0502020204030203" pitchFamily="34" charset="77"/>
                <a:ea typeface="MS PGothic"/>
                <a:cs typeface="Helvetica"/>
              </a:rPr>
              <a:t> </a:t>
            </a:r>
          </a:p>
          <a:p>
            <a:endParaRPr lang="en-GB" dirty="0">
              <a:effectLst/>
              <a:latin typeface="Lato" panose="020F0502020204030203" pitchFamily="34" charset="77"/>
              <a:cs typeface="Helvetica"/>
            </a:endParaRPr>
          </a:p>
          <a:p>
            <a:r>
              <a:rPr lang="es-ES" dirty="0">
                <a:effectLst/>
                <a:latin typeface="Lato" panose="020F0502020204030203" pitchFamily="34" charset="77"/>
                <a:ea typeface="MS PGothic"/>
                <a:cs typeface="Helvetica"/>
              </a:rPr>
              <a:t>Recursos:</a:t>
            </a:r>
            <a:r>
              <a:rPr lang="es-ES" dirty="0">
                <a:latin typeface="Lato" panose="020F0502020204030203" pitchFamily="34" charset="77"/>
                <a:ea typeface="MS PGothic"/>
                <a:cs typeface="Helvetica"/>
              </a:rPr>
              <a:t> </a:t>
            </a:r>
          </a:p>
          <a:p>
            <a:pPr marL="171450" indent="-171450">
              <a:buFont typeface="Arial" panose="020B0604020202020204" pitchFamily="34" charset="0"/>
              <a:buChar char="•"/>
            </a:pPr>
            <a:r>
              <a:rPr lang="es-ES" dirty="0">
                <a:latin typeface="Lato" panose="020F0502020204030203" pitchFamily="34" charset="77"/>
                <a:ea typeface="MS PGothic"/>
                <a:cs typeface="Helvetica"/>
              </a:rPr>
              <a:t>ACNUR, Lo que se debe saber: El trabajo con personas LGBTIQ+ durante el desplazamiento forzado, 2021</a:t>
            </a:r>
            <a:r>
              <a:rPr lang="es-ES" i="0" u="none" dirty="0">
                <a:solidFill>
                  <a:schemeClr val="tx1"/>
                </a:solidFill>
                <a:latin typeface="Lato" panose="020F0502020204030203" pitchFamily="34" charset="77"/>
                <a:ea typeface="MS Mincho"/>
                <a:cs typeface="Calibri"/>
              </a:rPr>
              <a:t>(</a:t>
            </a:r>
            <a:r>
              <a:rPr lang="es-ES" sz="1200" i="0" u="none" dirty="0">
                <a:solidFill>
                  <a:schemeClr val="tx1"/>
                </a:solidFill>
                <a:latin typeface="Lato" panose="020F0502020204030203" pitchFamily="34" charset="77"/>
                <a:ea typeface="MS Mincho"/>
                <a:cs typeface="Calibri"/>
                <a:hlinkClick r:id="rId4">
                  <a:extLst>
                    <a:ext uri="{A12FA001-AC4F-418D-AE19-62706E023703}">
                      <ahyp:hlinkClr xmlns:ahyp="http://schemas.microsoft.com/office/drawing/2018/hyperlinkcolor" val="tx"/>
                    </a:ext>
                  </a:extLst>
                </a:hlinkClick>
              </a:rPr>
              <a:t>https://www.refworld.org/cgi-bin/texis/vtx/rwmain/opendocpdf.pdf?reldoc=y&amp;docid=6185559b4</a:t>
            </a:r>
            <a:r>
              <a:rPr lang="es-ES" i="0" u="none" dirty="0">
                <a:solidFill>
                  <a:schemeClr val="tx1"/>
                </a:solidFill>
                <a:latin typeface="Lato" panose="020F0502020204030203" pitchFamily="34" charset="77"/>
                <a:ea typeface="MS Mincho"/>
                <a:cs typeface="Calibri"/>
              </a:rPr>
              <a:t>). </a:t>
            </a:r>
          </a:p>
          <a:p>
            <a:pPr marL="171450" indent="-171450">
              <a:buFont typeface="Arial" panose="020B0604020202020204" pitchFamily="34" charset="0"/>
              <a:buChar char="•"/>
            </a:pPr>
            <a:r>
              <a:rPr lang="es-ES" dirty="0">
                <a:latin typeface="Lato" panose="020F0502020204030203" pitchFamily="34" charset="77"/>
                <a:ea typeface="MS PGothic"/>
                <a:cs typeface="Calibri"/>
              </a:rPr>
              <a:t>Diapositiva extraída y adaptada de ACNUR/OIM, </a:t>
            </a:r>
            <a:r>
              <a:rPr lang="es-ES" i="0" dirty="0">
                <a:latin typeface="Lato" panose="020F0502020204030203" pitchFamily="34" charset="77"/>
                <a:ea typeface="MS PGothic"/>
                <a:cs typeface="Calibri"/>
              </a:rPr>
              <a:t>Training package: SOGIESC and working with LGBTIQ+ persons in forced displacement, 2021</a:t>
            </a:r>
            <a:r>
              <a:rPr lang="es-ES" dirty="0">
                <a:latin typeface="Lato" panose="020F0502020204030203" pitchFamily="34" charset="77"/>
                <a:ea typeface="MS PGothic"/>
                <a:cs typeface="Calibri"/>
              </a:rPr>
              <a:t> (</a:t>
            </a:r>
            <a:r>
              <a:rPr lang="es-ES" sz="1200" dirty="0">
                <a:solidFill>
                  <a:schemeClr val="tx1"/>
                </a:solidFill>
                <a:latin typeface="Lato" panose="020F0502020204030203" pitchFamily="34" charset="77"/>
                <a:ea typeface="MS PGothic"/>
                <a:cs typeface="Calibri"/>
                <a:hlinkClick r:id="rId5">
                  <a:extLst>
                    <a:ext uri="{A12FA001-AC4F-418D-AE19-62706E023703}">
                      <ahyp:hlinkClr xmlns:ahyp="http://schemas.microsoft.com/office/drawing/2018/hyperlinkcolor" val="tx"/>
                    </a:ext>
                  </a:extLst>
                </a:hlinkClick>
              </a:rPr>
              <a:t>https://www.unhcr.org/workingwithlgbtiq-sogiesc-trainingpackage.html</a:t>
            </a:r>
            <a:r>
              <a:rPr lang="es-ES" dirty="0">
                <a:solidFill>
                  <a:schemeClr val="tx1"/>
                </a:solidFill>
                <a:latin typeface="Lato" panose="020F0502020204030203" pitchFamily="34" charset="77"/>
                <a:ea typeface="MS PGothic"/>
                <a:cs typeface="Calibri"/>
              </a:rPr>
              <a:t>). </a:t>
            </a:r>
          </a:p>
        </p:txBody>
      </p:sp>
    </p:spTree>
    <p:extLst>
      <p:ext uri="{BB962C8B-B14F-4D97-AF65-F5344CB8AC3E}">
        <p14:creationId xmlns:p14="http://schemas.microsoft.com/office/powerpoint/2010/main" val="329612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GB" dirty="0">
              <a:latin typeface="Lato" panose="020F0502020204030203" pitchFamily="34" charset="77"/>
            </a:endParaRPr>
          </a:p>
          <a:p>
            <a:r>
              <a:rPr lang="es-ES" dirty="0">
                <a:effectLst/>
                <a:latin typeface="Lato" panose="020F0502020204030203" pitchFamily="34" charset="77"/>
                <a:hlinkClick r:id="rId3"/>
              </a:rPr>
              <a:t>https://www.youtube.com/watch?v=QgOnst-jV2Q</a:t>
            </a:r>
          </a:p>
          <a:p>
            <a:r>
              <a:rPr lang="es-ES" dirty="0">
                <a:latin typeface="Lato" panose="020F0502020204030203" pitchFamily="34" charset="77"/>
              </a:rPr>
              <a:t>Duración: 5,02 minutos</a:t>
            </a:r>
          </a:p>
        </p:txBody>
      </p:sp>
    </p:spTree>
    <p:extLst>
      <p:ext uri="{BB962C8B-B14F-4D97-AF65-F5344CB8AC3E}">
        <p14:creationId xmlns:p14="http://schemas.microsoft.com/office/powerpoint/2010/main" val="3238760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5763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baseline="0" dirty="0">
                <a:latin typeface="Lato" panose="020F0502020204030203" pitchFamily="34" charset="77"/>
                <a:ea typeface="Lato" panose="020F0502020204030203" pitchFamily="34" charset="0"/>
                <a:cs typeface="Lato" panose="020F0502020204030203" pitchFamily="34" charset="0"/>
              </a:rPr>
              <a:t>Haga referencia de nuevo al árbol de la VG del video cuando explique las diferencias entre la prevención, la mitigación de riesgos y la respuesta. Pida a las personas participantes </a:t>
            </a:r>
            <a:r>
              <a:rPr lang="es-ES" b="0" i="0" dirty="0">
                <a:latin typeface="Lato" panose="020F0502020204030203" pitchFamily="34" charset="77"/>
                <a:ea typeface="Lato" panose="020F0502020204030203" pitchFamily="34" charset="0"/>
                <a:cs typeface="Lato" panose="020F0502020204030203" pitchFamily="34" charset="0"/>
              </a:rPr>
              <a:t>que pongan</a:t>
            </a:r>
            <a:r>
              <a:rPr lang="es-ES" b="0" i="0" baseline="0" dirty="0">
                <a:latin typeface="Lato" panose="020F0502020204030203" pitchFamily="34" charset="77"/>
                <a:ea typeface="Lato" panose="020F0502020204030203" pitchFamily="34" charset="0"/>
                <a:cs typeface="Lato" panose="020F0502020204030203" pitchFamily="34" charset="0"/>
              </a:rPr>
              <a:t> 1 o 2 ejemplos de actividades de cada categoría:</a:t>
            </a:r>
          </a:p>
          <a:p>
            <a:pPr marL="342900" lvl="0" indent="-342900" algn="just" fontAlgn="base">
              <a:lnSpc>
                <a:spcPct val="115000"/>
              </a:lnSpc>
              <a:spcAft>
                <a:spcPts val="505"/>
              </a:spcAft>
              <a:buClr>
                <a:srgbClr val="943E67"/>
              </a:buClr>
              <a:buSzPts val="1100"/>
              <a:buFont typeface="System Font Regular"/>
              <a:buChar char="-"/>
            </a:pPr>
            <a:r>
              <a:rPr lang="es-ES" b="1" dirty="0">
                <a:latin typeface="Lato" panose="020F0502020204030203" pitchFamily="34" charset="77"/>
                <a:ea typeface="MS Mincho"/>
                <a:cs typeface="Calibri"/>
              </a:rPr>
              <a:t>Prevención</a:t>
            </a:r>
            <a:r>
              <a:rPr lang="es-ES" dirty="0">
                <a:latin typeface="Lato" panose="020F0502020204030203" pitchFamily="34" charset="77"/>
                <a:ea typeface="MS Mincho"/>
                <a:cs typeface="Calibri"/>
              </a:rPr>
              <a:t>: </a:t>
            </a:r>
            <a:r>
              <a:rPr lang="es-ES" b="0" u="none" strike="noStrike" dirty="0">
                <a:solidFill>
                  <a:srgbClr val="000000"/>
                </a:solidFill>
                <a:effectLst/>
                <a:uFill>
                  <a:solidFill>
                    <a:srgbClr val="000000"/>
                  </a:solidFill>
                </a:uFill>
                <a:latin typeface="Lato" panose="020F0502020204030203" pitchFamily="34" charset="77"/>
                <a:ea typeface="Calibri"/>
                <a:cs typeface="Calibri"/>
              </a:rPr>
              <a:t>competencias para la vida dirigidas a niños y niñas adolescentes; diálogos de género; trabajo de género transformador para cuestionar las normas de género negativas (por ejemplo, talleres con hombres y mujeres, o capacitación en grupo para parejas sobre la toma compartida de decisiones y el comportamiento no violento); actividades de empoderamiento para mujeres y niñas o personas LGBTIQ+; introducción de programas escolares transformadores en materia de género, etc. </a:t>
            </a:r>
          </a:p>
          <a:p>
            <a:pPr marL="342900" lvl="0" indent="-342900" algn="just" fontAlgn="base">
              <a:lnSpc>
                <a:spcPct val="115000"/>
              </a:lnSpc>
              <a:spcAft>
                <a:spcPts val="505"/>
              </a:spcAft>
              <a:buClr>
                <a:srgbClr val="943E67"/>
              </a:buClr>
              <a:buSzPts val="1100"/>
              <a:buFont typeface="System Font Regular"/>
              <a:buChar char="-"/>
            </a:pPr>
            <a:r>
              <a:rPr lang="es-ES" b="1" dirty="0">
                <a:solidFill>
                  <a:schemeClr val="tx1"/>
                </a:solidFill>
                <a:effectLst/>
                <a:latin typeface="Lato" panose="020F0502020204030203" pitchFamily="34" charset="77"/>
                <a:ea typeface="+mn-ea"/>
                <a:cs typeface="+mn-cs"/>
              </a:rPr>
              <a:t>Mitigación de riesgos</a:t>
            </a:r>
            <a:r>
              <a:rPr lang="es-ES" b="0" dirty="0">
                <a:solidFill>
                  <a:schemeClr val="tx1"/>
                </a:solidFill>
                <a:effectLst/>
                <a:latin typeface="Lato" panose="020F0502020204030203" pitchFamily="34" charset="77"/>
                <a:ea typeface="+mn-ea"/>
                <a:cs typeface="+mn-cs"/>
              </a:rPr>
              <a:t>: garantizar que las mujeres, las niñas y otros grupos en situación de riesgo sean objeto de consultas y participen durante todo el ciclo del programa; capacitación del personal de primera línea sobre cómo tratar las revelaciones seguras; o medidas específicas para velar por que los programas no expongan a las personas desplazadas y apátridas a riesgos adicionales o nuevos de VG (por ejemplo, aseos separados por género y con cerradura en un lugar seguro; medidas de privacidad en los albergues;</a:t>
            </a:r>
            <a:r>
              <a:rPr lang="es-ES" dirty="0">
                <a:effectLst/>
                <a:latin typeface="Lato" panose="020F0502020204030203" pitchFamily="34" charset="77"/>
                <a:ea typeface="MS Mincho"/>
                <a:cs typeface="Times New Roman" panose="02020603050405020304" pitchFamily="18" charset="0"/>
              </a:rPr>
              <a:t> iluminación adecuada en los campamentos</a:t>
            </a:r>
            <a:r>
              <a:rPr lang="es-ES" b="0" dirty="0">
                <a:solidFill>
                  <a:schemeClr val="tx1"/>
                </a:solidFill>
                <a:effectLst/>
                <a:latin typeface="Lato" panose="020F0502020204030203" pitchFamily="34" charset="77"/>
                <a:ea typeface="+mn-ea"/>
                <a:cs typeface="+mn-cs"/>
              </a:rPr>
              <a:t>; </a:t>
            </a:r>
            <a:r>
              <a:rPr lang="es-ES" dirty="0">
                <a:effectLst/>
                <a:latin typeface="Lato" panose="020F0502020204030203" pitchFamily="34" charset="77"/>
                <a:ea typeface="MS Mincho"/>
                <a:cs typeface="Times New Roman" panose="02020603050405020304" pitchFamily="18" charset="0"/>
              </a:rPr>
              <a:t>cocinas de bajo consumo; </a:t>
            </a:r>
            <a:r>
              <a:rPr lang="es-ES" b="0" u="none" strike="noStrike" dirty="0">
                <a:solidFill>
                  <a:srgbClr val="000000"/>
                </a:solidFill>
                <a:effectLst/>
                <a:uFill>
                  <a:solidFill>
                    <a:srgbClr val="000000"/>
                  </a:solidFill>
                </a:uFill>
                <a:latin typeface="Lato" panose="020F0502020204030203" pitchFamily="34" charset="77"/>
                <a:ea typeface="Calibri"/>
                <a:cs typeface="Calibri"/>
              </a:rPr>
              <a:t>construcción de escuelas y zonas de juego en lugares seguros</a:t>
            </a:r>
            <a:r>
              <a:rPr lang="es-ES" b="1" u="none" strike="noStrike" dirty="0">
                <a:solidFill>
                  <a:srgbClr val="000000"/>
                </a:solidFill>
                <a:effectLst/>
                <a:uFill>
                  <a:solidFill>
                    <a:srgbClr val="000000"/>
                  </a:solidFill>
                </a:uFill>
                <a:latin typeface="Lato" panose="020F0502020204030203" pitchFamily="34" charset="77"/>
                <a:ea typeface="Calibri"/>
                <a:cs typeface="Calibri"/>
              </a:rPr>
              <a:t>; </a:t>
            </a:r>
            <a:r>
              <a:rPr lang="es-ES" b="0" u="none" strike="noStrike" dirty="0">
                <a:solidFill>
                  <a:srgbClr val="000000"/>
                </a:solidFill>
                <a:effectLst/>
                <a:uFill>
                  <a:solidFill>
                    <a:srgbClr val="000000"/>
                  </a:solidFill>
                </a:uFill>
                <a:latin typeface="Lato" panose="020F0502020204030203" pitchFamily="34" charset="77"/>
                <a:ea typeface="Calibri"/>
                <a:cs typeface="Calibri"/>
              </a:rPr>
              <a:t>monitoreo de las instalaciones escolares; participación de la comunidad en la organización de patrullas de seguridad o grupos de vigilancia comunitaria, </a:t>
            </a:r>
            <a:r>
              <a:rPr lang="es-ES" b="0" dirty="0">
                <a:solidFill>
                  <a:schemeClr val="tx1"/>
                </a:solidFill>
                <a:effectLst/>
                <a:latin typeface="Lato" panose="020F0502020204030203" pitchFamily="34" charset="77"/>
                <a:ea typeface="+mn-ea"/>
                <a:cs typeface="+mn-cs"/>
              </a:rPr>
              <a:t>etc.), entre otros aspectos. Recuerde que </a:t>
            </a:r>
            <a:r>
              <a:rPr lang="es-ES" b="1" dirty="0">
                <a:solidFill>
                  <a:schemeClr val="tx1"/>
                </a:solidFill>
                <a:effectLst/>
                <a:latin typeface="Lato" panose="020F0502020204030203" pitchFamily="34" charset="77"/>
                <a:ea typeface="+mn-ea"/>
                <a:cs typeface="+mn-cs"/>
              </a:rPr>
              <a:t>la mitigación de riesgos de VG se tratará de manera más pormenorizada en las diapositivas siguientes. </a:t>
            </a:r>
          </a:p>
          <a:p>
            <a:pPr marL="342900" lvl="0" indent="-342900" algn="just" fontAlgn="base">
              <a:lnSpc>
                <a:spcPct val="115000"/>
              </a:lnSpc>
              <a:spcAft>
                <a:spcPts val="505"/>
              </a:spcAft>
              <a:buClr>
                <a:srgbClr val="943E67"/>
              </a:buClr>
              <a:buSzPts val="1100"/>
              <a:buFont typeface="System Font Regular"/>
              <a:buChar char="-"/>
            </a:pPr>
            <a:r>
              <a:rPr lang="es-ES" b="1" dirty="0">
                <a:solidFill>
                  <a:schemeClr val="tx1"/>
                </a:solidFill>
                <a:effectLst/>
                <a:latin typeface="Lato" panose="020F0502020204030203" pitchFamily="34" charset="77"/>
                <a:ea typeface="+mn-ea"/>
                <a:cs typeface="+mn-cs"/>
              </a:rPr>
              <a:t>Respuesta</a:t>
            </a:r>
            <a:r>
              <a:rPr lang="es-ES" b="0" dirty="0">
                <a:solidFill>
                  <a:schemeClr val="tx1"/>
                </a:solidFill>
                <a:effectLst/>
                <a:latin typeface="Lato" panose="020F0502020204030203" pitchFamily="34" charset="77"/>
                <a:ea typeface="+mn-ea"/>
                <a:cs typeface="+mn-cs"/>
              </a:rPr>
              <a:t>:</a:t>
            </a:r>
            <a:r>
              <a:rPr lang="es-ES" b="1" dirty="0">
                <a:solidFill>
                  <a:schemeClr val="tx1"/>
                </a:solidFill>
                <a:effectLst/>
                <a:latin typeface="Lato" panose="020F0502020204030203" pitchFamily="34" charset="77"/>
                <a:ea typeface="+mn-ea"/>
                <a:cs typeface="+mn-cs"/>
              </a:rPr>
              <a:t> </a:t>
            </a:r>
            <a:r>
              <a:rPr lang="es-ES" b="0" dirty="0">
                <a:solidFill>
                  <a:schemeClr val="tx1"/>
                </a:solidFill>
                <a:effectLst/>
                <a:latin typeface="Lato" panose="020F0502020204030203" pitchFamily="34" charset="77"/>
                <a:ea typeface="+mn-ea"/>
                <a:cs typeface="+mn-cs"/>
              </a:rPr>
              <a:t>gestión de casos de VG; apoyo psicosocial; atención clínica; casas de acogida o albergues; asistencia jurídica; reintegración económica, etc. </a:t>
            </a:r>
          </a:p>
          <a:p>
            <a:pPr marL="0" marR="0" lvl="0" indent="0" algn="l" defTabSz="914400" rtl="0" eaLnBrk="1" fontAlgn="auto" latinLnBrk="0" hangingPunct="1">
              <a:lnSpc>
                <a:spcPct val="100000"/>
              </a:lnSpc>
              <a:spcBef>
                <a:spcPts val="0"/>
              </a:spcBef>
              <a:spcAft>
                <a:spcPts val="0"/>
              </a:spcAft>
              <a:buClrTx/>
              <a:buSzTx/>
              <a:buFont typeface="System Font Regular"/>
              <a:buNone/>
              <a:tabLst/>
              <a:defRPr/>
            </a:pPr>
            <a:endParaRPr lang="en-US" i="1" dirty="0">
              <a:latin typeface="Lato" panose="020F0502020204030203" pitchFamily="34" charset="77"/>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0" dirty="0">
                <a:latin typeface="Lato" panose="020F0502020204030203" pitchFamily="34" charset="77"/>
                <a:ea typeface="+mn-ea"/>
                <a:cs typeface="Calibri" panose="020F0502020204030204"/>
              </a:rPr>
              <a:t>Contenido extraído y adaptado del </a:t>
            </a:r>
            <a:r>
              <a:rPr lang="es-ES" i="0" dirty="0">
                <a:latin typeface="Lato" panose="020F0502020204030203" pitchFamily="34" charset="77"/>
                <a:ea typeface="Lato" panose="020F0502020204030203" pitchFamily="34" charset="0"/>
                <a:cs typeface="Lato" panose="020F0502020204030203" pitchFamily="34" charset="0"/>
              </a:rPr>
              <a:t>Compendio de asistencia en efectivo y vales contra la violencia por razón de género: Directrices prácticas para profesionales humanitarios. Guía complementaria para las Directrices sobre VG del IASC, 2019 (</a:t>
            </a:r>
            <a:r>
              <a:rPr lang="es-ES" i="0" dirty="0">
                <a:latin typeface="Lato" panose="020F0502020204030203" pitchFamily="34" charset="77"/>
                <a:ea typeface="Lato" panose="020F0502020204030203" pitchFamily="34" charset="0"/>
                <a:cs typeface="Lato" panose="020F0502020204030203" pitchFamily="34" charset="0"/>
                <a:hlinkClick r:id="rId3"/>
              </a:rPr>
              <a:t>https://gbvguidelines.org/es/compendio-de-asistencia-en-efectivo-y-vales-contra-la-violencia-por-razon-de-genero/</a:t>
            </a:r>
            <a:r>
              <a:rPr lang="es-ES" i="0" dirty="0">
                <a:latin typeface="Lato" panose="020F0502020204030203" pitchFamily="34" charset="77"/>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19292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Lato" panose="020F0502020204030203" pitchFamily="34" charset="77"/>
                <a:ea typeface="MS PGothic"/>
                <a:cs typeface="Calibri"/>
              </a:rPr>
              <a:t>Nota: Diapositiva adaptada de ACNUR/OIM, </a:t>
            </a:r>
            <a:r>
              <a:rPr lang="es-ES" i="0" dirty="0">
                <a:latin typeface="Lato" panose="020F0502020204030203" pitchFamily="34" charset="77"/>
                <a:ea typeface="MS PGothic"/>
                <a:cs typeface="Calibri"/>
              </a:rPr>
              <a:t>Training Package: SOGIESC and working with LGBTIQ+ persons in forced displacement, 2021, disponible en (</a:t>
            </a:r>
            <a:r>
              <a:rPr lang="es-ES" i="0" dirty="0">
                <a:latin typeface="Lato" panose="020F0502020204030203" pitchFamily="34" charset="77"/>
                <a:ea typeface="MS PGothic"/>
                <a:cs typeface="Calibri"/>
                <a:hlinkClick r:id="rId3"/>
              </a:rPr>
              <a:t>https://www.unhcr.org/workingwithlgbtiq-sogiesc-trainingpackage.html</a:t>
            </a:r>
            <a:r>
              <a:rPr lang="es-ES" i="0" dirty="0">
                <a:latin typeface="Lato" panose="020F0502020204030203" pitchFamily="34" charset="77"/>
                <a:ea typeface="MS PGothic"/>
                <a:cs typeface="Calibri"/>
              </a:rPr>
              <a:t>).</a:t>
            </a:r>
          </a:p>
          <a:p>
            <a:endParaRPr lang="en-BR" dirty="0"/>
          </a:p>
        </p:txBody>
      </p:sp>
      <p:sp>
        <p:nvSpPr>
          <p:cNvPr id="4" name="Slide Number Placeholder 3"/>
          <p:cNvSpPr>
            <a:spLocks noGrp="1"/>
          </p:cNvSpPr>
          <p:nvPr>
            <p:ph type="sldNum" sz="quarter" idx="5"/>
          </p:nvPr>
        </p:nvSpPr>
        <p:spPr/>
        <p:txBody>
          <a:bodyPr/>
          <a:lstStyle/>
          <a:p>
            <a:pPr>
              <a:defRPr/>
            </a:pPr>
            <a:fld id="{790270AE-4AE3-4A4B-9235-CAB52A973894}" type="slidenum">
              <a:rPr lang="en-US" altLang="en-US" smtClean="0"/>
              <a:pPr>
                <a:defRPr/>
              </a:pPr>
              <a:t>2</a:t>
            </a:fld>
            <a:endParaRPr lang="en-US" altLang="en-US" dirty="0"/>
          </a:p>
        </p:txBody>
      </p:sp>
    </p:spTree>
    <p:extLst>
      <p:ext uri="{BB962C8B-B14F-4D97-AF65-F5344CB8AC3E}">
        <p14:creationId xmlns:p14="http://schemas.microsoft.com/office/powerpoint/2010/main" val="185289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6283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GR" b="0" i="0" u="none" strike="noStrike" dirty="0">
              <a:effectLst/>
              <a:latin typeface="Lato" panose="020F0502020204030203" pitchFamily="34" charset="77"/>
              <a:ea typeface="MS PGothic"/>
            </a:endParaRPr>
          </a:p>
          <a:p>
            <a:pPr>
              <a:defRPr/>
            </a:pPr>
            <a:r>
              <a:rPr lang="es-ES" b="0" i="0" u="none" strike="noStrike" dirty="0">
                <a:effectLst/>
                <a:latin typeface="Lato" panose="020F0502020204030203" pitchFamily="34" charset="77"/>
                <a:ea typeface="MS PGothic"/>
              </a:rPr>
              <a:t>Recuerde la Política sobre VG que se presentó anteriormente en esta sesión. Como parte del compromiso de la Política sobre VG con la mitigación de riesgos de VG, haga hincapié en que, </a:t>
            </a:r>
            <a:r>
              <a:rPr lang="es-ES" b="1" i="0" u="none" strike="noStrike" dirty="0">
                <a:effectLst/>
                <a:latin typeface="Lato" panose="020F0502020204030203" pitchFamily="34" charset="77"/>
                <a:ea typeface="MS PGothic"/>
              </a:rPr>
              <a:t>de acuerdo con la Política, es obligatorio que todo el personal del ACNUR y sus socios reciban capacitación sobre cómo tratar de forma segura las revelaciones de VG</a:t>
            </a:r>
            <a:r>
              <a:rPr lang="es-ES" b="0" i="0" u="none" strike="noStrike" dirty="0">
                <a:effectLst/>
                <a:latin typeface="Lato" panose="020F0502020204030203" pitchFamily="34" charset="77"/>
                <a:ea typeface="MS PGothic"/>
              </a:rPr>
              <a:t>, por eso estamos hoy aquí. </a:t>
            </a:r>
          </a:p>
          <a:p>
            <a:pPr>
              <a:defRPr/>
            </a:pPr>
            <a:endParaRPr lang="en-GR" b="0" i="0" u="none" strike="noStrike" dirty="0">
              <a:effectLst/>
              <a:latin typeface="Lato" panose="020F0502020204030203" pitchFamily="34" charset="77"/>
              <a:ea typeface="MS PGothic"/>
            </a:endParaRPr>
          </a:p>
          <a:p>
            <a:pPr>
              <a:defRPr/>
            </a:pPr>
            <a:r>
              <a:rPr lang="es-ES" dirty="0">
                <a:latin typeface="Lato" panose="020F0502020204030203" pitchFamily="34" charset="77"/>
              </a:rPr>
              <a:t> </a:t>
            </a:r>
          </a:p>
        </p:txBody>
      </p:sp>
    </p:spTree>
    <p:extLst>
      <p:ext uri="{BB962C8B-B14F-4D97-AF65-F5344CB8AC3E}">
        <p14:creationId xmlns:p14="http://schemas.microsoft.com/office/powerpoint/2010/main" val="102585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strike="noStrike" dirty="0">
                <a:effectLst/>
                <a:latin typeface="Lato" panose="020F0502020204030203" pitchFamily="34" charset="77"/>
              </a:rPr>
              <a:t>La mitigación de riesgos de VG hace referencia específicamente a la </a:t>
            </a:r>
            <a:r>
              <a:rPr lang="es-ES" b="1" i="0" u="none" strike="noStrike" dirty="0">
                <a:effectLst/>
                <a:latin typeface="Lato" panose="020F0502020204030203" pitchFamily="34" charset="77"/>
              </a:rPr>
              <a:t>reducción del riesgo de exposición a la VG</a:t>
            </a:r>
            <a:r>
              <a:rPr lang="es-ES" b="0" i="0" u="none" strike="noStrike" dirty="0">
                <a:effectLst/>
                <a:latin typeface="Lato" panose="020F0502020204030203" pitchFamily="34" charset="77"/>
              </a:rPr>
              <a:t>. </a:t>
            </a:r>
            <a:r>
              <a:rPr lang="es-ES" b="0" i="0" u="none" strike="noStrike" dirty="0">
                <a:solidFill>
                  <a:srgbClr val="000000"/>
                </a:solidFill>
                <a:effectLst/>
                <a:latin typeface="Lato" panose="020F0502020204030203" pitchFamily="34" charset="77"/>
              </a:rPr>
              <a:t>Explique las dos áreas de mitigación de riesgos de VG, haciendo hincapié en la función de todo el personal a la hora de combatir esa clase de violencia.</a:t>
            </a:r>
          </a:p>
          <a:p>
            <a:pPr algn="l" rtl="0" fontAlgn="base"/>
            <a:r>
              <a:rPr lang="es-ES" b="0" i="0" u="none" strike="noStrike" dirty="0">
                <a:solidFill>
                  <a:srgbClr val="444444"/>
                </a:solidFill>
                <a:effectLst/>
                <a:latin typeface="Lato" panose="020F0502020204030203" pitchFamily="34" charset="77"/>
              </a:rPr>
              <a:t>​</a:t>
            </a:r>
          </a:p>
          <a:p>
            <a:pPr algn="l" rtl="0" fontAlgn="base"/>
            <a:r>
              <a:rPr lang="es-ES" b="0" i="0" u="none" strike="noStrike" dirty="0">
                <a:solidFill>
                  <a:srgbClr val="000000"/>
                </a:solidFill>
                <a:effectLst/>
                <a:latin typeface="Lato" panose="020F0502020204030203" pitchFamily="34" charset="77"/>
              </a:rPr>
              <a:t>La transversalización </a:t>
            </a:r>
            <a:r>
              <a:rPr lang="es-ES" b="1" i="0" u="none" strike="noStrike" dirty="0">
                <a:solidFill>
                  <a:srgbClr val="000000"/>
                </a:solidFill>
                <a:effectLst/>
                <a:latin typeface="Lato" panose="020F0502020204030203" pitchFamily="34" charset="77"/>
              </a:rPr>
              <a:t>no</a:t>
            </a:r>
            <a:r>
              <a:rPr lang="es-ES" b="0" i="0" u="none" strike="noStrike" dirty="0">
                <a:solidFill>
                  <a:srgbClr val="000000"/>
                </a:solidFill>
                <a:effectLst/>
                <a:latin typeface="Lato" panose="020F0502020204030203" pitchFamily="34" charset="77"/>
              </a:rPr>
              <a:t> </a:t>
            </a:r>
            <a:r>
              <a:rPr lang="es-ES" b="1" i="0" u="none" strike="noStrike" dirty="0">
                <a:solidFill>
                  <a:srgbClr val="000000"/>
                </a:solidFill>
                <a:effectLst/>
                <a:latin typeface="Lato" panose="020F0502020204030203" pitchFamily="34" charset="77"/>
              </a:rPr>
              <a:t>sustituye</a:t>
            </a:r>
            <a:r>
              <a:rPr lang="es-ES" b="0" i="0" u="none" strike="noStrike" dirty="0">
                <a:solidFill>
                  <a:srgbClr val="000000"/>
                </a:solidFill>
                <a:effectLst/>
                <a:latin typeface="Lato" panose="020F0502020204030203" pitchFamily="34" charset="77"/>
              </a:rPr>
              <a:t> a la programación especializada en VG (es decir, la prevención y la respuesta), sino que garantiza la transversalización de la mitigación de riesgos de VG en todas las fases del ciclo del programa, en todos los sectores y en todos los niveles funcionales. </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strike="noStrike" dirty="0">
                <a:effectLst/>
                <a:latin typeface="Lato" panose="020F0502020204030203" pitchFamily="34" charset="77"/>
              </a:rPr>
              <a:t>Un recurso importante en materia de mitigación de riesgos de VG son </a:t>
            </a:r>
            <a:r>
              <a:rPr lang="es-ES" u="none" dirty="0">
                <a:latin typeface="Lato" panose="020F0502020204030203" pitchFamily="34" charset="77"/>
              </a:rPr>
              <a:t>las </a:t>
            </a:r>
            <a:r>
              <a:rPr lang="es-ES" b="1" i="0" u="none" dirty="0">
                <a:latin typeface="Lato" panose="020F0502020204030203" pitchFamily="34" charset="77"/>
              </a:rPr>
              <a:t>Directrices del IASC para la integración de las intervenciones contra la VG en la acción humanitaria</a:t>
            </a:r>
            <a:r>
              <a:rPr lang="es-ES" i="0" u="none" dirty="0">
                <a:latin typeface="Lato" panose="020F0502020204030203" pitchFamily="34" charset="77"/>
              </a:rPr>
              <a:t>, </a:t>
            </a:r>
            <a:r>
              <a:rPr lang="es-ES" u="none" dirty="0">
                <a:latin typeface="Lato" panose="020F0502020204030203" pitchFamily="34" charset="77"/>
              </a:rPr>
              <a:t>2015 (</a:t>
            </a:r>
            <a:r>
              <a:rPr lang="es-ES" u="none" dirty="0">
                <a:latin typeface="Lato" panose="020F0502020204030203" pitchFamily="34" charset="77"/>
                <a:hlinkClick r:id="rId3"/>
              </a:rPr>
              <a:t>https://gbvguidelines.org/es/</a:t>
            </a:r>
            <a:r>
              <a:rPr lang="es-ES" b="0" i="0" u="none" strike="noStrike" dirty="0">
                <a:effectLst/>
                <a:latin typeface="Lato" panose="020F0502020204030203" pitchFamily="34" charset="77"/>
              </a:rPr>
              <a:t>). Estas Directrices proporcionan orientaciones específicas por sectores para integrar </a:t>
            </a:r>
            <a:r>
              <a:rPr lang="es-ES" b="0" i="0" u="none" strike="noStrike" dirty="0">
                <a:solidFill>
                  <a:srgbClr val="000000"/>
                </a:solidFill>
                <a:effectLst/>
                <a:latin typeface="Lato" panose="020F0502020204030203" pitchFamily="34" charset="77"/>
              </a:rPr>
              <a:t>la mitigación de riesgos en las intervenciones que se aplican a entornos de personas desplazadas internas, y también se podrían utilizar en contextos mixtos y de personas refugiadas. Esto reviste especial importancia para los grupos temáticos o sectores dirigidos o codirigidos por el ACNUR, que poseen responsabilidades particulares en ese sentido.</a:t>
            </a:r>
          </a:p>
        </p:txBody>
      </p:sp>
    </p:spTree>
    <p:extLst>
      <p:ext uri="{BB962C8B-B14F-4D97-AF65-F5344CB8AC3E}">
        <p14:creationId xmlns:p14="http://schemas.microsoft.com/office/powerpoint/2010/main" val="374292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dirty="0"/>
          </a:p>
        </p:txBody>
      </p:sp>
    </p:spTree>
    <p:extLst>
      <p:ext uri="{BB962C8B-B14F-4D97-AF65-F5344CB8AC3E}">
        <p14:creationId xmlns:p14="http://schemas.microsoft.com/office/powerpoint/2010/main" val="738047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500" b="1" dirty="0">
                <a:latin typeface="Lato" panose="020F0502020204030203" pitchFamily="34" charset="77"/>
                <a:ea typeface="MS PGothic"/>
                <a:cs typeface="Calibri"/>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Lato" panose="020F0502020204030203" pitchFamily="34" charset="77"/>
            </a:endParaRPr>
          </a:p>
          <a:p>
            <a:pPr marL="0" marR="0" lvl="0" indent="0">
              <a:lnSpc>
                <a:spcPct val="107000"/>
              </a:lnSpc>
              <a:spcBef>
                <a:spcPts val="0"/>
              </a:spcBef>
              <a:spcAft>
                <a:spcPts val="800"/>
              </a:spcAft>
              <a:buFont typeface="+mj-lt"/>
              <a:buNone/>
            </a:pPr>
            <a:r>
              <a:rPr lang="es-ES" dirty="0">
                <a:latin typeface="Lato" panose="020F0502020204030203" pitchFamily="34" charset="77"/>
                <a:ea typeface="MS PGothic"/>
                <a:cs typeface="Calibri"/>
              </a:rPr>
              <a:t>Duración prevista de la sesión: </a:t>
            </a:r>
          </a:p>
          <a:p>
            <a:pPr marL="342900" marR="0" lvl="0" indent="-342900">
              <a:lnSpc>
                <a:spcPct val="107000"/>
              </a:lnSpc>
              <a:spcBef>
                <a:spcPts val="0"/>
              </a:spcBef>
              <a:spcAft>
                <a:spcPts val="800"/>
              </a:spcAft>
              <a:buFont typeface="+mj-lt"/>
              <a:buAutoNum type="alphaUcPeriod"/>
            </a:pPr>
            <a:r>
              <a:rPr lang="es-ES" b="1" dirty="0">
                <a:effectLst/>
                <a:latin typeface="Lato" panose="020F0502020204030203" pitchFamily="34" charset="77"/>
                <a:ea typeface="Times New Roman" panose="02020603050405020304" pitchFamily="18" charset="0"/>
                <a:cs typeface="Times New Roman" panose="02020603050405020304" pitchFamily="18" charset="0"/>
              </a:rPr>
              <a:t>60 minutos </a:t>
            </a:r>
            <a:r>
              <a:rPr lang="es-ES" dirty="0">
                <a:effectLst/>
                <a:latin typeface="Lato" panose="020F0502020204030203" pitchFamily="34" charset="77"/>
                <a:ea typeface="Times New Roman" panose="02020603050405020304" pitchFamily="18" charset="0"/>
                <a:cs typeface="Times New Roman" panose="02020603050405020304" pitchFamily="18" charset="0"/>
              </a:rPr>
              <a:t>(contenido básico)</a:t>
            </a:r>
          </a:p>
          <a:p>
            <a:pPr marL="342900" marR="0" lvl="0" indent="-342900">
              <a:lnSpc>
                <a:spcPct val="107000"/>
              </a:lnSpc>
              <a:spcBef>
                <a:spcPts val="0"/>
              </a:spcBef>
              <a:spcAft>
                <a:spcPts val="600"/>
              </a:spcAft>
              <a:buFont typeface="+mj-lt"/>
              <a:buAutoNum type="alphaUcPeriod"/>
            </a:pPr>
            <a:r>
              <a:rPr lang="es-ES" b="1" dirty="0">
                <a:effectLst/>
                <a:latin typeface="Lato" panose="020F0502020204030203" pitchFamily="34" charset="77"/>
                <a:ea typeface="Times New Roman" panose="02020603050405020304" pitchFamily="18" charset="0"/>
                <a:cs typeface="Times New Roman" panose="02020603050405020304" pitchFamily="18" charset="0"/>
              </a:rPr>
              <a:t>60 + 65 minutos </a:t>
            </a:r>
            <a:r>
              <a:rPr lang="es-ES" dirty="0">
                <a:effectLst/>
                <a:latin typeface="Lato" panose="020F0502020204030203" pitchFamily="34" charset="77"/>
                <a:ea typeface="Times New Roman" panose="02020603050405020304" pitchFamily="18" charset="0"/>
                <a:cs typeface="Times New Roman" panose="02020603050405020304" pitchFamily="18" charset="0"/>
              </a:rPr>
              <a:t>(contenido opcional)</a:t>
            </a:r>
            <a:r>
              <a:rPr lang="es-ES" b="1" dirty="0">
                <a:effectLst/>
                <a:latin typeface="Lato" panose="020F0502020204030203" pitchFamily="34" charset="77"/>
                <a:ea typeface="Times New Roman" panose="02020603050405020304" pitchFamily="18" charset="0"/>
                <a:cs typeface="Times New Roman" panose="02020603050405020304" pitchFamily="18" charset="0"/>
              </a:rPr>
              <a:t> </a:t>
            </a:r>
          </a:p>
          <a:p>
            <a:endParaRPr lang="en-US" dirty="0">
              <a:latin typeface="Lato" panose="020F0502020204030203" pitchFamily="34" charset="77"/>
            </a:endParaRPr>
          </a:p>
          <a:p>
            <a:r>
              <a:rPr lang="es-ES" b="1" dirty="0">
                <a:latin typeface="Lato" panose="020F0502020204030203" pitchFamily="34" charset="77"/>
                <a:ea typeface="MS PGothic"/>
                <a:cs typeface="Calibri"/>
              </a:rPr>
              <a:t>Explique los objetivos de aprendizaje: </a:t>
            </a:r>
          </a:p>
          <a:p>
            <a:pPr marL="285750" marR="0" indent="-285750">
              <a:spcBef>
                <a:spcPts val="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Conocer los principios rectores de la VG.</a:t>
            </a:r>
          </a:p>
          <a:p>
            <a:pPr marL="285750" marR="0" indent="-285750">
              <a:spcBef>
                <a:spcPts val="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Comprender lo que significa en la práctica el enfoque centrado en la persona sobreviviente.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Lato" panose="020F0502020204030203" pitchFamily="34" charset="77"/>
                <a:ea typeface="Times New Roman" panose="02020603050405020304" pitchFamily="18" charset="0"/>
                <a:cs typeface="Times New Roman" panose="02020603050405020304" pitchFamily="18" charset="0"/>
              </a:rPr>
              <a:t>Comprender la función de los servicios de gestión de casos de VG. </a:t>
            </a:r>
          </a:p>
          <a:p>
            <a:pPr marL="285750" marR="0" indent="-285750">
              <a:spcBef>
                <a:spcPts val="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Entender qué es una vía de derivación de VG. </a:t>
            </a:r>
          </a:p>
          <a:p>
            <a:pPr marL="285750" marR="0" indent="-285750">
              <a:spcBef>
                <a:spcPts val="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Familiarizarse con la vía local de derivación de casos de VG. </a:t>
            </a:r>
          </a:p>
        </p:txBody>
      </p:sp>
    </p:spTree>
    <p:extLst>
      <p:ext uri="{BB962C8B-B14F-4D97-AF65-F5344CB8AC3E}">
        <p14:creationId xmlns:p14="http://schemas.microsoft.com/office/powerpoint/2010/main" val="115819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dirty="0">
                <a:latin typeface="Lato" panose="020F0502020204030203" pitchFamily="34" charset="77"/>
              </a:rPr>
              <a:t>Duración: 4,38 minutos</a:t>
            </a:r>
          </a:p>
        </p:txBody>
      </p:sp>
    </p:spTree>
    <p:extLst>
      <p:ext uri="{BB962C8B-B14F-4D97-AF65-F5344CB8AC3E}">
        <p14:creationId xmlns:p14="http://schemas.microsoft.com/office/powerpoint/2010/main" val="52054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09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Básese en el video e incida en que un enfoque centrado en la persona sobreviviente </a:t>
            </a:r>
            <a:r>
              <a:rPr lang="es-ES" b="1" dirty="0">
                <a:latin typeface="Lato" panose="020F0502020204030203" pitchFamily="34" charset="77"/>
              </a:rPr>
              <a:t>crea un entorno favorable donde se respetan los derechos y deseos de las personas sobrevivientes, se garantiza su seguridad y se las trata con dignidad y respeto. </a:t>
            </a:r>
          </a:p>
          <a:p>
            <a:endParaRPr lang="en-US" dirty="0">
              <a:latin typeface="Lato" panose="020F0502020204030203" pitchFamily="34" charset="77"/>
            </a:endParaRPr>
          </a:p>
          <a:p>
            <a:r>
              <a:rPr lang="es-ES" dirty="0">
                <a:latin typeface="Lato" panose="020F0502020204030203" pitchFamily="34" charset="77"/>
              </a:rPr>
              <a:t>Recuerde a las personas participantes que el enfoque centrado en la persona sobreviviente se basa en los siguientes principios rectores: </a:t>
            </a:r>
          </a:p>
          <a:p>
            <a:pPr marL="171450" indent="-171450">
              <a:buFont typeface="Arial" panose="020B0604020202020204" pitchFamily="34" charset="0"/>
              <a:buChar char="•"/>
            </a:pPr>
            <a:r>
              <a:rPr lang="es-ES" b="1" dirty="0">
                <a:latin typeface="Lato" panose="020F0502020204030203" pitchFamily="34" charset="77"/>
              </a:rPr>
              <a:t>Seguridad: </a:t>
            </a:r>
            <a:r>
              <a:rPr lang="es-ES" dirty="0">
                <a:latin typeface="Lato" panose="020F0502020204030203" pitchFamily="34" charset="77"/>
              </a:rPr>
              <a:t>La seguridad y la protección de las personas sobrevivientes y de sus hijos e hijas (si los hubiere) son las principales consideraciones (es necesario tener en cuenta tanto la seguridad física como la emocional).</a:t>
            </a:r>
          </a:p>
          <a:p>
            <a:pPr marL="171450" indent="-171450">
              <a:buFont typeface="Arial" panose="020B0604020202020204" pitchFamily="34" charset="0"/>
              <a:buChar char="•"/>
            </a:pPr>
            <a:r>
              <a:rPr lang="es-ES" b="1" dirty="0">
                <a:latin typeface="Lato" panose="020F0502020204030203" pitchFamily="34" charset="77"/>
              </a:rPr>
              <a:t>Confidencialidad: </a:t>
            </a:r>
            <a:r>
              <a:rPr lang="es-ES" dirty="0">
                <a:latin typeface="Lato" panose="020F0502020204030203" pitchFamily="34" charset="77"/>
              </a:rPr>
              <a:t>Las personas sobrevivientes tienen derecho a elegir a quién le contarán o no su historia, y cualquier información sobre ellas solo se debe compartir con su consentimiento informado. </a:t>
            </a:r>
          </a:p>
          <a:p>
            <a:pPr marL="171450" indent="-171450">
              <a:buFont typeface="Arial" panose="020B0604020202020204" pitchFamily="34" charset="0"/>
              <a:buChar char="•"/>
            </a:pPr>
            <a:r>
              <a:rPr lang="es-ES" b="1" dirty="0">
                <a:latin typeface="Lato" panose="020F0502020204030203" pitchFamily="34" charset="77"/>
              </a:rPr>
              <a:t>Respeto</a:t>
            </a:r>
            <a:r>
              <a:rPr lang="es-ES" dirty="0">
                <a:latin typeface="Lato" panose="020F0502020204030203" pitchFamily="34" charset="77"/>
              </a:rPr>
              <a:t>: Todas las medidas tomadas se deben guiar por el respeto hacia las elecciones, los deseos, los derechos y la dignidad de la persona sobreviviente. La función de las personas que prestan ayuda consiste en facilitar la recuperación y proporcionar recursos para asistir a la persona sobreviviente. </a:t>
            </a:r>
          </a:p>
          <a:p>
            <a:pPr marL="171450" indent="-171450">
              <a:buFont typeface="Arial" panose="020B0604020202020204" pitchFamily="34" charset="0"/>
              <a:buChar char="•"/>
            </a:pPr>
            <a:r>
              <a:rPr lang="es-ES" b="1" dirty="0">
                <a:latin typeface="Lato" panose="020F0502020204030203" pitchFamily="34" charset="77"/>
              </a:rPr>
              <a:t>No discriminación</a:t>
            </a:r>
            <a:r>
              <a:rPr lang="es-ES" dirty="0">
                <a:latin typeface="Lato" panose="020F0502020204030203" pitchFamily="34" charset="77"/>
              </a:rPr>
              <a:t>: Las personas sobrevivientes deben recibir un trato igualitario y justo sin importar su edad, discapacidad, identidad de género, religión, nacionalidad, procedencia étnica, orientación sexual o cualquier otra característica.</a:t>
            </a:r>
          </a:p>
          <a:p>
            <a:pPr marL="171450" indent="-171450">
              <a:buFont typeface="Arial" panose="020B0604020202020204" pitchFamily="34" charset="0"/>
              <a:buChar cha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latin typeface="Lato" panose="020F0502020204030203" pitchFamily="34" charset="77"/>
              </a:rPr>
              <a:t>El </a:t>
            </a:r>
            <a:r>
              <a:rPr lang="es-ES" b="1" dirty="0">
                <a:latin typeface="Lato" panose="020F0502020204030203" pitchFamily="34" charset="77"/>
              </a:rPr>
              <a:t>interés superior </a:t>
            </a:r>
            <a:r>
              <a:rPr lang="es-419"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n-GR" b="1" dirty="0">
                <a:effectLst/>
              </a:rPr>
              <a:t> </a:t>
            </a:r>
            <a:r>
              <a:rPr lang="es-ES" dirty="0">
                <a:latin typeface="Lato" panose="020F0502020204030203" pitchFamily="34" charset="77"/>
              </a:rPr>
              <a:t>se tratará en mayor profundidad en la sesión sobre el manejo de las revelaciones de niños y niñas sobrevivientes de VG.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latin typeface="Lato" panose="020F0502020204030203" pitchFamily="34" charset="77"/>
              </a:rPr>
              <a:t>Reflexione sobre el cuadro que compara el enfoque centrado en la persona sobreviviente con las actitudes de culpabilización de estas, extraído del módulo 4 del Paquete de Capacitación de las </a:t>
            </a:r>
            <a:r>
              <a:rPr lang="es-ES" i="0" dirty="0">
                <a:latin typeface="Lato" panose="020F0502020204030203" pitchFamily="34" charset="77"/>
              </a:rPr>
              <a:t>Directrices del IASC </a:t>
            </a:r>
            <a:r>
              <a:rPr lang="es-ES" b="0" i="0" u="none" dirty="0">
                <a:latin typeface="Lato" panose="020F0502020204030203" pitchFamily="34" charset="77"/>
              </a:rPr>
              <a:t>para la integración de las intervenciones contra la VG en la acción humanitaria</a:t>
            </a:r>
            <a:r>
              <a:rPr lang="es-ES" i="0" dirty="0">
                <a:latin typeface="Lato" panose="020F0502020204030203" pitchFamily="34" charset="77"/>
              </a:rPr>
              <a:t>, 2015 </a:t>
            </a:r>
            <a:r>
              <a:rPr lang="es-ES" dirty="0">
                <a:latin typeface="Lato" panose="020F0502020204030203" pitchFamily="34" charset="77"/>
              </a:rPr>
              <a:t>(</a:t>
            </a:r>
            <a:r>
              <a:rPr lang="es-ES" dirty="0">
                <a:latin typeface="Lato" panose="020F0502020204030203" pitchFamily="34" charset="77"/>
                <a:hlinkClick r:id="rId3"/>
              </a:rPr>
              <a:t>https://gbvguidelines.org/es/entrenamiento/modulo-4-como-responder-ante-informacion-sobre-vg-cuando-no-se-es-especialista-en-vg/</a:t>
            </a:r>
            <a:r>
              <a:rPr lang="es-ES" dirty="0">
                <a:latin typeface="Lato" panose="020F0502020204030203" pitchFamily="34" charset="77"/>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Lato" panose="020F0502020204030203" pitchFamily="34" charset="77"/>
            </a:endParaRPr>
          </a:p>
        </p:txBody>
      </p:sp>
    </p:spTree>
    <p:extLst>
      <p:ext uri="{BB962C8B-B14F-4D97-AF65-F5344CB8AC3E}">
        <p14:creationId xmlns:p14="http://schemas.microsoft.com/office/powerpoint/2010/main" val="647584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213393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US" dirty="0">
              <a:effectLst/>
              <a:latin typeface="Lato" panose="020F0502020204030203" pitchFamily="34" charset="77"/>
              <a:ea typeface="MS Mincho" panose="02020609040205080304" pitchFamily="49" charset="-128"/>
              <a:cs typeface="Arial" panose="020B0604020202020204" pitchFamily="34" charset="0"/>
            </a:endParaRPr>
          </a:p>
          <a:p>
            <a:pPr>
              <a:defRPr/>
            </a:pPr>
            <a:r>
              <a:rPr lang="es-ES" dirty="0">
                <a:latin typeface="Lato" panose="020F0502020204030203" pitchFamily="34" charset="77"/>
              </a:rPr>
              <a:t>Duración estimada: 25 minutos</a:t>
            </a:r>
          </a:p>
          <a:p>
            <a:pPr>
              <a:defRPr/>
            </a:pPr>
            <a:r>
              <a:rPr lang="es-ES" dirty="0">
                <a:latin typeface="Lato" panose="020F0502020204030203" pitchFamily="34" charset="77"/>
              </a:rPr>
              <a:t>Objetivo: mejorar la comprensión de las personas participantes acerca de las actitudes y creencias centradas en la persona sobreviviente</a:t>
            </a:r>
          </a:p>
          <a:p>
            <a:pPr marL="0" indent="0">
              <a:buFont typeface="Arial" panose="020B0604020202020204" pitchFamily="34" charset="0"/>
              <a:buNone/>
              <a:defRPr/>
            </a:pPr>
            <a:endParaRPr lang="en-US" dirty="0">
              <a:latin typeface="Lato" panose="020F0502020204030203" pitchFamily="34" charset="77"/>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MS PGothic"/>
                <a:cs typeface="Calibri"/>
              </a:rPr>
              <a:t>Divida a las personas participantes en grupos. </a:t>
            </a:r>
          </a:p>
          <a:p>
            <a:pPr marL="171450" indent="-171450">
              <a:buFont typeface="Arial" panose="020B0604020202020204" pitchFamily="34" charset="0"/>
              <a:buChar char="•"/>
              <a:defRPr/>
            </a:pPr>
            <a:r>
              <a:rPr lang="es-ES" dirty="0">
                <a:latin typeface="Lato" panose="020F0502020204030203" pitchFamily="34" charset="77"/>
              </a:rPr>
              <a:t>Reparta un juego de tarjetas de actitud a cada uno de los grupos (véase la hoja de actividades, copiada también a continuación), junto con cinta adhesiva y dos rotafolios. </a:t>
            </a:r>
          </a:p>
          <a:p>
            <a:pPr marL="171450" indent="-171450">
              <a:buFont typeface="Arial" panose="020B0604020202020204" pitchFamily="34" charset="0"/>
              <a:buChar char="•"/>
              <a:defRPr/>
            </a:pPr>
            <a:r>
              <a:rPr lang="es-ES" dirty="0">
                <a:latin typeface="Lato" panose="020F0502020204030203" pitchFamily="34" charset="77"/>
              </a:rPr>
              <a:t>Pida a los grupos que peguen en un rotafolio las actitudes y creencias negativas y, en el otro, las actitudes y creencias favorables. </a:t>
            </a:r>
          </a:p>
          <a:p>
            <a:pPr marL="171450" indent="-171450">
              <a:buFont typeface="Arial" panose="020B0604020202020204" pitchFamily="34" charset="0"/>
              <a:buChar char="•"/>
              <a:defRPr/>
            </a:pPr>
            <a:r>
              <a:rPr lang="es-ES" dirty="0">
                <a:latin typeface="Lato" panose="020F0502020204030203" pitchFamily="34" charset="77"/>
              </a:rPr>
              <a:t>Revise los rotafolios mientras los grupos debaten (no habrá una puesta en común con todo el grupo). </a:t>
            </a:r>
          </a:p>
          <a:p>
            <a:pPr marL="171450" indent="-171450">
              <a:buFont typeface="Arial" panose="020B0604020202020204" pitchFamily="34" charset="0"/>
              <a:buChar char="•"/>
              <a:defRPr/>
            </a:pPr>
            <a:r>
              <a:rPr lang="es-ES" dirty="0">
                <a:latin typeface="Lato" panose="020F0502020204030203" pitchFamily="34" charset="77"/>
              </a:rPr>
              <a:t>Al final de la actividad, pregunte a los grupos si tienen alguna duda y repita las consideraciones clave que figuran a continuación. </a:t>
            </a:r>
          </a:p>
          <a:p>
            <a:pPr marL="171450" indent="-171450">
              <a:buFont typeface="Arial" panose="020B0604020202020204" pitchFamily="34" charset="0"/>
              <a:buChar char="•"/>
              <a:defRPr/>
            </a:pPr>
            <a:endParaRPr lang="en-US" dirty="0">
              <a:latin typeface="Lato" panose="020F0502020204030203" pitchFamily="34" charset="77"/>
            </a:endParaRPr>
          </a:p>
          <a:p>
            <a:pPr marL="0" indent="0">
              <a:buFont typeface="Arial" panose="020B0604020202020204" pitchFamily="34" charset="0"/>
              <a:buNone/>
              <a:defRPr/>
            </a:pPr>
            <a:r>
              <a:rPr lang="es-ES" b="1" dirty="0">
                <a:latin typeface="Lato" panose="020F0502020204030203" pitchFamily="34" charset="77"/>
              </a:rPr>
              <a:t>Consideraciones clave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Todos impregnamos este trabajo con nuestras propias creencias y actitudes, y algunas de esas actitudes pueden resultar perjudiciales para las personas sobrevivientes sin que seamos conscientes de ello. Es importante reconocerlo y empezar a cuestionarnos nuestras propias actitudes</a:t>
            </a:r>
            <a:r>
              <a:rPr lang="es-ES" b="1" dirty="0">
                <a:latin typeface="Lato" panose="020F0502020204030203" pitchFamily="34" charset="77"/>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La </a:t>
            </a:r>
            <a:r>
              <a:rPr lang="es-ES" b="1" dirty="0">
                <a:latin typeface="Lato" panose="020F0502020204030203" pitchFamily="34" charset="77"/>
              </a:rPr>
              <a:t>culpabilización de las personas sobrevivientes </a:t>
            </a:r>
            <a:r>
              <a:rPr lang="es-ES" dirty="0">
                <a:latin typeface="Lato" panose="020F0502020204030203" pitchFamily="34" charset="77"/>
              </a:rPr>
              <a:t>es habitual en muchas comunidades y debemos esforzarnos de manera activa por evitarla y combatirla en nuestra labor con estas personas.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latin typeface="Lato" panose="020F0502020204030203" pitchFamily="34" charset="77"/>
              </a:rPr>
              <a:t>Las personas sobrevivientes nunca son responsables de la violencia que sufren.</a:t>
            </a:r>
            <a:r>
              <a:rPr lang="es-ES" dirty="0">
                <a:latin typeface="Lato" panose="020F0502020204030203" pitchFamily="34" charset="77"/>
              </a:rPr>
              <a:t> Son siempre los perpetradores quienes deciden recurrir a la violencia.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latin typeface="Lato" panose="020F0502020204030203" pitchFamily="34" charset="77"/>
              </a:rPr>
              <a:t>Se trata de un principio esencial para garantizar la seguridad y la recuperación de las personas sobrevivientes de VG y evitar causarles más daños. </a:t>
            </a:r>
            <a:r>
              <a:rPr lang="es-ES" dirty="0">
                <a:latin typeface="Lato" panose="020F0502020204030203" pitchFamily="34" charset="77"/>
              </a:rPr>
              <a:t>Las actitudes centradas en la persona sobreviviente implican anteponer su interés superior en primer lugar, velando así por que todo el trabajo se base en lo que dicha persona quiere y necesita, en lugar de en nuestra propia opinión sobre lo que quiere y necesita.</a:t>
            </a:r>
          </a:p>
          <a:p>
            <a:pPr>
              <a:defRPr/>
            </a:pPr>
            <a:endParaRPr lang="en-US" dirty="0">
              <a:latin typeface="Lato" panose="020F0502020204030203" pitchFamily="34" charset="77"/>
            </a:endParaRPr>
          </a:p>
          <a:p>
            <a:pPr>
              <a:defRPr/>
            </a:pPr>
            <a:r>
              <a:rPr lang="es-ES" b="1" dirty="0">
                <a:latin typeface="Lato" panose="020F0502020204030203" pitchFamily="34" charset="77"/>
              </a:rPr>
              <a:t>Actitudes y creencias negativas: </a:t>
            </a:r>
          </a:p>
          <a:p>
            <a:pPr marL="171450" indent="-171450">
              <a:buFont typeface="Arial" panose="020B0604020202020204" pitchFamily="34" charset="0"/>
              <a:buChar char="•"/>
              <a:defRPr/>
            </a:pPr>
            <a:r>
              <a:rPr lang="es-ES" dirty="0">
                <a:latin typeface="Lato" panose="020F0502020204030203" pitchFamily="34" charset="77"/>
              </a:rPr>
              <a:t>Si las mujeres y las niñas que se comportan de forma inadecuada sufren una violación, es su culpa. </a:t>
            </a:r>
          </a:p>
          <a:p>
            <a:pPr marL="171450" indent="-171450">
              <a:buFont typeface="Arial" panose="020B0604020202020204" pitchFamily="34" charset="0"/>
              <a:buChar char="•"/>
              <a:defRPr/>
            </a:pPr>
            <a:r>
              <a:rPr lang="es-ES" dirty="0">
                <a:latin typeface="Lato" panose="020F0502020204030203" pitchFamily="34" charset="77"/>
              </a:rPr>
              <a:t>Si una persona sobreviviente no puede responder a las preguntas que se le formulan durante una entrevista, se está inventando el incidente. </a:t>
            </a:r>
          </a:p>
          <a:p>
            <a:pPr marL="171450" indent="-171450">
              <a:buFont typeface="Arial" panose="020B0604020202020204" pitchFamily="34" charset="0"/>
              <a:buChar char="•"/>
              <a:defRPr/>
            </a:pPr>
            <a:r>
              <a:rPr lang="es-ES" dirty="0">
                <a:latin typeface="Lato" panose="020F0502020204030203" pitchFamily="34" charset="77"/>
              </a:rPr>
              <a:t>La mujer es la causante de la violencia de su marido con su propio comportamiento. </a:t>
            </a:r>
          </a:p>
          <a:p>
            <a:pPr marL="171450" indent="-171450">
              <a:buFont typeface="Arial" panose="020B0604020202020204" pitchFamily="34" charset="0"/>
              <a:buChar char="•"/>
              <a:defRPr/>
            </a:pPr>
            <a:r>
              <a:rPr lang="es-ES" dirty="0">
                <a:latin typeface="Lato" panose="020F0502020204030203" pitchFamily="34" charset="77"/>
              </a:rPr>
              <a:t>Una persona que obliga a otra a mantener relaciones sexuales simplemente es alguien que no puede controlar su deseo sexual. </a:t>
            </a:r>
          </a:p>
          <a:p>
            <a:pPr marL="171450" indent="-171450">
              <a:buFont typeface="Arial" panose="020B0604020202020204" pitchFamily="34" charset="0"/>
              <a:buChar char="•"/>
              <a:defRPr/>
            </a:pPr>
            <a:r>
              <a:rPr lang="es-ES" dirty="0">
                <a:latin typeface="Lato" panose="020F0502020204030203" pitchFamily="34" charset="77"/>
              </a:rPr>
              <a:t>La violencia de pareja es un asunto familiar y se debe gestionar en el seno de la familia. </a:t>
            </a:r>
          </a:p>
          <a:p>
            <a:pPr marL="171450" indent="-171450">
              <a:buFont typeface="Arial" panose="020B0604020202020204" pitchFamily="34" charset="0"/>
              <a:buChar char="•"/>
              <a:defRPr/>
            </a:pPr>
            <a:r>
              <a:rPr lang="es-ES" dirty="0">
                <a:latin typeface="Lato" panose="020F0502020204030203" pitchFamily="34" charset="77"/>
              </a:rPr>
              <a:t>La mayoría de los hombres pegan a sus mujeres solo cuando han bebido o consumido drogas.  </a:t>
            </a:r>
          </a:p>
          <a:p>
            <a:pPr marL="171450" indent="-171450">
              <a:buFont typeface="Arial" panose="020B0604020202020204" pitchFamily="34" charset="0"/>
              <a:buChar char="•"/>
              <a:defRPr/>
            </a:pPr>
            <a:r>
              <a:rPr lang="es-ES" dirty="0">
                <a:effectLst/>
                <a:latin typeface="Lato" panose="020F0502020204030203" pitchFamily="34" charset="77"/>
              </a:rPr>
              <a:t>La persona sobreviviente de VG siempre debe denunciar su caso a la policía o a otras autoridades judiciales.</a:t>
            </a:r>
          </a:p>
          <a:p>
            <a:pPr marL="171450" indent="-171450">
              <a:buFont typeface="Arial" panose="020B0604020202020204" pitchFamily="34" charset="0"/>
              <a:buChar char="•"/>
              <a:defRPr/>
            </a:pPr>
            <a:r>
              <a:rPr lang="es-ES" dirty="0">
                <a:effectLst/>
                <a:latin typeface="Lato" panose="020F0502020204030203" pitchFamily="34" charset="77"/>
              </a:rPr>
              <a:t>No es posible que un hombre viole a su mujer. </a:t>
            </a:r>
          </a:p>
          <a:p>
            <a:pPr marL="171450" indent="-171450">
              <a:buFont typeface="Arial" panose="020B0604020202020204" pitchFamily="34" charset="0"/>
              <a:buChar char="•"/>
              <a:defRPr/>
            </a:pPr>
            <a:r>
              <a:rPr lang="es-ES" dirty="0">
                <a:effectLst/>
                <a:latin typeface="Lato" panose="020F0502020204030203" pitchFamily="34" charset="77"/>
              </a:rPr>
              <a:t>La labor de un trabajador o una trabajadora de la esfera humanitaria consiste en determinar si la persona sobreviviente dice la verdad. </a:t>
            </a:r>
          </a:p>
          <a:p>
            <a:pPr marL="171450" indent="-171450">
              <a:buFont typeface="Arial" panose="020B0604020202020204" pitchFamily="34" charset="0"/>
              <a:buChar char="•"/>
              <a:defRPr/>
            </a:pPr>
            <a:r>
              <a:rPr lang="es-ES" dirty="0">
                <a:effectLst/>
                <a:latin typeface="Lato" panose="020F0502020204030203" pitchFamily="34" charset="77"/>
              </a:rPr>
              <a:t>Las mujeres sufren violaciones si llevan la ropa inadecuada o van a los lugares equivocados.</a:t>
            </a:r>
          </a:p>
          <a:p>
            <a:pPr marL="171450" indent="-171450">
              <a:buFont typeface="Arial" panose="020B0604020202020204" pitchFamily="34" charset="0"/>
              <a:buChar char="•"/>
              <a:defRPr/>
            </a:pPr>
            <a:r>
              <a:rPr lang="es-ES" dirty="0">
                <a:effectLst/>
                <a:latin typeface="Lato" panose="020F0502020204030203" pitchFamily="34" charset="77"/>
              </a:rPr>
              <a:t>Las mujeres suelen mentir sobre las violaciones que sufren.</a:t>
            </a:r>
          </a:p>
          <a:p>
            <a:pPr marL="171450" indent="-171450">
              <a:buFont typeface="Arial" panose="020B0604020202020204" pitchFamily="34" charset="0"/>
              <a:buChar char="•"/>
              <a:defRPr/>
            </a:pPr>
            <a:r>
              <a:rPr lang="es-ES" dirty="0">
                <a:effectLst/>
                <a:latin typeface="Lato" panose="020F0502020204030203" pitchFamily="34" charset="77"/>
              </a:rPr>
              <a:t>Solo se producen violaciones al aire libre, por la noche, cuando la persona </a:t>
            </a:r>
            <a:r>
              <a:rPr lang="es-ES" dirty="0" err="1">
                <a:effectLst/>
                <a:latin typeface="Lato" panose="020F0502020204030203" pitchFamily="34" charset="77"/>
              </a:rPr>
              <a:t>sobreviente</a:t>
            </a:r>
            <a:r>
              <a:rPr lang="es-ES" dirty="0">
                <a:effectLst/>
                <a:latin typeface="Lato" panose="020F0502020204030203" pitchFamily="34" charset="77"/>
              </a:rPr>
              <a:t> está sola.</a:t>
            </a:r>
          </a:p>
          <a:p>
            <a:pPr marL="171450" indent="-171450">
              <a:buFont typeface="Arial" panose="020B0604020202020204" pitchFamily="34" charset="0"/>
              <a:buChar char="•"/>
              <a:defRPr/>
            </a:pPr>
            <a:r>
              <a:rPr lang="es-ES" dirty="0">
                <a:effectLst/>
                <a:latin typeface="Lato" panose="020F0502020204030203" pitchFamily="34" charset="77"/>
              </a:rPr>
              <a:t>Si una persona no “se defiende”, en realidad no sufrió ninguna violación.</a:t>
            </a:r>
          </a:p>
          <a:p>
            <a:pPr marL="171450" indent="-171450">
              <a:buFont typeface="Arial" panose="020B0604020202020204" pitchFamily="34" charset="0"/>
              <a:buChar char="•"/>
              <a:defRPr/>
            </a:pPr>
            <a:r>
              <a:rPr lang="es-ES" dirty="0">
                <a:effectLst/>
                <a:latin typeface="Lato" panose="020F0502020204030203" pitchFamily="34" charset="77"/>
              </a:rPr>
              <a:t>Si una persona sobreviviente no presenta lesiones físicas de la violación, no la violaron.</a:t>
            </a:r>
          </a:p>
          <a:p>
            <a:pPr marL="171450" indent="-171450">
              <a:buFont typeface="Arial" panose="020B0604020202020204" pitchFamily="34" charset="0"/>
              <a:buChar char="•"/>
              <a:defRPr/>
            </a:pPr>
            <a:r>
              <a:rPr lang="es-ES" dirty="0">
                <a:effectLst/>
                <a:latin typeface="Lato" panose="020F0502020204030203" pitchFamily="34" charset="77"/>
              </a:rPr>
              <a:t>El incesto (violación o abuso sexual por familiares) es poco frecuente.</a:t>
            </a:r>
          </a:p>
          <a:p>
            <a:pPr marL="171450" indent="-171450">
              <a:buFont typeface="Arial" panose="020B0604020202020204" pitchFamily="34" charset="0"/>
              <a:buChar char="•"/>
              <a:defRPr/>
            </a:pPr>
            <a:r>
              <a:rPr lang="es-ES" dirty="0">
                <a:effectLst/>
                <a:latin typeface="Lato" panose="020F0502020204030203" pitchFamily="34" charset="77"/>
              </a:rPr>
              <a:t>Las agresiones sexuales se suelen producir entre personas desconocidas.</a:t>
            </a:r>
          </a:p>
          <a:p>
            <a:pPr marL="171450" indent="-171450">
              <a:buFont typeface="Arial" panose="020B0604020202020204" pitchFamily="34" charset="0"/>
              <a:buChar char="•"/>
              <a:defRPr/>
            </a:pPr>
            <a:r>
              <a:rPr lang="es-ES" b="0" i="0" dirty="0">
                <a:effectLst/>
                <a:latin typeface="Lato" panose="020F0502020204030203" pitchFamily="34" charset="77"/>
              </a:rPr>
              <a:t>Las personas que venden o intercambian sexo</a:t>
            </a:r>
            <a:r>
              <a:rPr lang="es-ES" b="0" dirty="0">
                <a:effectLst/>
                <a:latin typeface="Lato" panose="020F0502020204030203" pitchFamily="34" charset="77"/>
              </a:rPr>
              <a:t> no pueden sufrir violaciones. </a:t>
            </a:r>
          </a:p>
          <a:p>
            <a:pPr marL="171450" indent="-171450">
              <a:buFont typeface="Arial" panose="020B0604020202020204" pitchFamily="34" charset="0"/>
              <a:buChar char="•"/>
              <a:defRPr/>
            </a:pPr>
            <a:r>
              <a:rPr lang="es-ES" dirty="0">
                <a:effectLst/>
                <a:latin typeface="Lato" panose="020F0502020204030203" pitchFamily="34" charset="77"/>
              </a:rPr>
              <a:t>Una persona sobreviviente no debe pensar demasiado en la violencia que ha sufrido. Debe “olvidarlo”.</a:t>
            </a:r>
          </a:p>
          <a:p>
            <a:pPr marL="171450" indent="-171450">
              <a:buFont typeface="Arial" panose="020B0604020202020204" pitchFamily="34" charset="0"/>
              <a:buChar char="•"/>
              <a:defRPr/>
            </a:pPr>
            <a:endParaRPr lang="en-US" dirty="0">
              <a:latin typeface="Lato" panose="020F0502020204030203" pitchFamily="34" charset="77"/>
            </a:endParaRPr>
          </a:p>
          <a:p>
            <a:pPr>
              <a:defRPr/>
            </a:pPr>
            <a:r>
              <a:rPr lang="es-ES" b="1" dirty="0">
                <a:latin typeface="Lato" panose="020F0502020204030203" pitchFamily="34" charset="77"/>
              </a:rPr>
              <a:t>Actitudes y creencias favorables: </a:t>
            </a:r>
          </a:p>
          <a:p>
            <a:pPr marL="171450" indent="-171450">
              <a:buFont typeface="Arial" panose="020B0604020202020204" pitchFamily="34" charset="0"/>
              <a:buChar char="•"/>
              <a:defRPr/>
            </a:pPr>
            <a:r>
              <a:rPr lang="es-ES" b="0" dirty="0">
                <a:latin typeface="Lato" panose="020F0502020204030203" pitchFamily="34" charset="77"/>
              </a:rPr>
              <a:t>Son los perpetradores quienes deciden violar para utilizar su poder sobre otra persona. Nunca es culpa de la persona sobreviviente. La culpa de los incidentes de VG siempre es del perpetrador.</a:t>
            </a:r>
          </a:p>
          <a:p>
            <a:pPr marL="171450" indent="-171450">
              <a:buFont typeface="Arial" panose="020B0604020202020204" pitchFamily="34" charset="0"/>
              <a:buChar char="•"/>
              <a:defRPr/>
            </a:pPr>
            <a:r>
              <a:rPr lang="es-ES" b="0" dirty="0">
                <a:latin typeface="Lato" panose="020F0502020204030203" pitchFamily="34" charset="77"/>
              </a:rPr>
              <a:t>Las respuestas psicológicas y físicas al trauma pueden hacer que la persona sobreviviente esté confusa y sea incapaz de responder a las preguntas sobre el suceso. </a:t>
            </a:r>
          </a:p>
          <a:p>
            <a:pPr marL="171450" indent="-171450">
              <a:buFont typeface="Arial" panose="020B0604020202020204" pitchFamily="34" charset="0"/>
              <a:buChar char="•"/>
              <a:defRPr/>
            </a:pPr>
            <a:r>
              <a:rPr lang="es-ES" b="0" dirty="0">
                <a:latin typeface="Lato" panose="020F0502020204030203" pitchFamily="34" charset="77"/>
              </a:rPr>
              <a:t>La violencia constituye una decisión del perpetrador y no está justificado en ningún caso recurrir a ella en las relaciones. </a:t>
            </a:r>
          </a:p>
          <a:p>
            <a:pPr marL="171450" indent="-171450">
              <a:buFont typeface="Arial" panose="020B0604020202020204" pitchFamily="34" charset="0"/>
              <a:buChar char="•"/>
              <a:defRPr/>
            </a:pPr>
            <a:r>
              <a:rPr lang="es-ES" b="0" dirty="0">
                <a:latin typeface="Lato" panose="020F0502020204030203" pitchFamily="34" charset="77"/>
              </a:rPr>
              <a:t>Las motivaciones de la mayoría de los violadores son el poder, la ira y el control, y no el deseo de mantener relaciones sexuales. Los hombres pueden controlar sus impulsos sexuales. La mayor parte de las violaciones se planean de antemano: el hombre tiene el control cuando viola. </a:t>
            </a:r>
          </a:p>
          <a:p>
            <a:pPr marL="171450" indent="-171450">
              <a:buFont typeface="Arial" panose="020B0604020202020204" pitchFamily="34" charset="0"/>
              <a:buChar char="•"/>
              <a:defRPr/>
            </a:pPr>
            <a:r>
              <a:rPr lang="es-ES" dirty="0">
                <a:latin typeface="Lato" panose="020F0502020204030203" pitchFamily="34" charset="77"/>
              </a:rPr>
              <a:t>La violencia de pareja debe constituir un importante motivo de preocupación en materia de seguridad y salud para una comunidad, y constituye un delito en numerosos países. Miles de mujeres mueren cada año por causa de la violencia de pareja. Las personas sobrevivientes de la violencia de pareja necesitan el apoyo de la comunidad. </a:t>
            </a:r>
          </a:p>
          <a:p>
            <a:pPr marL="171450" indent="-171450">
              <a:buFont typeface="Arial" panose="020B0604020202020204" pitchFamily="34" charset="0"/>
              <a:buChar char="•"/>
              <a:defRPr/>
            </a:pPr>
            <a:r>
              <a:rPr lang="es-ES" dirty="0">
                <a:effectLst/>
                <a:latin typeface="Lato" panose="020F0502020204030203" pitchFamily="34" charset="77"/>
              </a:rPr>
              <a:t>Las personas sobrevivientes deben poder elegir quién conoce su caso.</a:t>
            </a:r>
          </a:p>
          <a:p>
            <a:pPr marL="171450" indent="-171450">
              <a:buFont typeface="Arial" panose="020B0604020202020204" pitchFamily="34" charset="0"/>
              <a:buChar char="•"/>
              <a:defRPr/>
            </a:pPr>
            <a:r>
              <a:rPr lang="es-ES" dirty="0">
                <a:effectLst/>
                <a:latin typeface="Lato" panose="020F0502020204030203" pitchFamily="34" charset="77"/>
              </a:rPr>
              <a:t>La labor del personal humanitario consiste en prestar apoyo a las personas sobrevivientes y creerlas.</a:t>
            </a:r>
          </a:p>
          <a:p>
            <a:pPr marL="171450" indent="-171450">
              <a:buFont typeface="Arial" panose="020B0604020202020204" pitchFamily="34" charset="0"/>
              <a:buChar char="•"/>
              <a:defRPr/>
            </a:pPr>
            <a:r>
              <a:rPr lang="es-ES" dirty="0">
                <a:effectLst/>
                <a:latin typeface="Lato" panose="020F0502020204030203" pitchFamily="34" charset="77"/>
              </a:rPr>
              <a:t>Las investigaciones realizadas en todo el mundo revelan que, de forma similar a lo que ocurre con las denuncias de otros delitos graves, el porcentaje de denuncias de violación falsas es muy reducido. Lo mismo ocurre con otros delitos violentos graves.</a:t>
            </a:r>
          </a:p>
          <a:p>
            <a:pPr marL="171450" indent="-171450">
              <a:buFont typeface="Arial" panose="020B0604020202020204" pitchFamily="34" charset="0"/>
              <a:buChar char="•"/>
              <a:defRPr/>
            </a:pPr>
            <a:r>
              <a:rPr lang="es-ES" dirty="0">
                <a:effectLst/>
                <a:latin typeface="Lato" panose="020F0502020204030203" pitchFamily="34" charset="77"/>
              </a:rPr>
              <a:t>Las violaciones se pueden producir y se producen en cualquier momento y lugar. Muchas violaciones tienen lugar durante el día y en el domicilio de las personas sobrevivientes; por ejemplo, las niñas y las mujeres con discapacidad pueden sufrir violaciones al quedarse solas en casa. Además, a menudo las mujeres o las niñas conocen al perpetrador (padrastros, tíos, etc.). Esas violaciones suelen ocurrir en el hogar.</a:t>
            </a:r>
          </a:p>
          <a:p>
            <a:pPr marL="171450" indent="-171450">
              <a:buFont typeface="Arial" panose="020B0604020202020204" pitchFamily="34" charset="0"/>
              <a:buChar char="•"/>
              <a:defRPr/>
            </a:pPr>
            <a:r>
              <a:rPr lang="es-ES" dirty="0">
                <a:effectLst/>
                <a:latin typeface="Lato" panose="020F0502020204030203" pitchFamily="34" charset="77"/>
              </a:rPr>
              <a:t>La violación puede llegar a ser mortal. Cualquier cosa que haga una persona para sobrevivir a la agresión constituye una medida adecuada, incluso no defenderse por miedo.</a:t>
            </a:r>
          </a:p>
          <a:p>
            <a:pPr marL="171450" indent="-171450">
              <a:buFont typeface="Arial" panose="020B0604020202020204" pitchFamily="34" charset="0"/>
              <a:buChar char="•"/>
              <a:defRPr/>
            </a:pPr>
            <a:r>
              <a:rPr lang="es-ES" dirty="0">
                <a:effectLst/>
                <a:latin typeface="Lato" panose="020F0502020204030203" pitchFamily="34" charset="77"/>
              </a:rPr>
              <a:t>El incesto es habitual y existe en todas las comunidades.</a:t>
            </a:r>
          </a:p>
          <a:p>
            <a:pPr marL="171450" indent="-171450">
              <a:buFont typeface="Arial" panose="020B0604020202020204" pitchFamily="34" charset="0"/>
              <a:buChar char="•"/>
              <a:defRPr/>
            </a:pPr>
            <a:r>
              <a:rPr lang="es-ES" dirty="0">
                <a:effectLst/>
                <a:latin typeface="Lato" panose="020F0502020204030203" pitchFamily="34" charset="77"/>
              </a:rPr>
              <a:t>Las personas sobrevivientes a las que no se les permite hablar de la violencia que han sufrido se enfrentan a muchas más dificultades para recuperarse de ella. A todas las personas sobrevivientes se les debe ofrecer la oportunidad de hablar sobre la agresión con sus seres queridos si así lo desean.</a:t>
            </a:r>
          </a:p>
          <a:p>
            <a:pPr marL="171450" indent="-171450">
              <a:buFont typeface="Arial" panose="020B0604020202020204" pitchFamily="34" charset="0"/>
              <a:buChar char="•"/>
              <a:defRP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latin typeface="Lato" panose="020F0502020204030203" pitchFamily="34" charset="77"/>
                <a:ea typeface="Lato" panose="020F0502020204030203" pitchFamily="34" charset="0"/>
                <a:cs typeface="Lato" panose="020F0502020204030203" pitchFamily="34" charset="0"/>
              </a:rPr>
              <a:t>Contenido extraído y adaptado de la Guía del Usuario de </a:t>
            </a:r>
            <a:r>
              <a:rPr lang="es-ES" baseline="0" dirty="0">
                <a:latin typeface="Lato" panose="020F0502020204030203" pitchFamily="34" charset="77"/>
                <a:ea typeface="Lato" panose="020F0502020204030203" pitchFamily="34" charset="0"/>
                <a:cs typeface="Lato" panose="020F0502020204030203" pitchFamily="34" charset="0"/>
              </a:rPr>
              <a:t>la </a:t>
            </a:r>
            <a:r>
              <a:rPr lang="es-ES" dirty="0">
                <a:latin typeface="Lato" panose="020F0502020204030203" pitchFamily="34" charset="77"/>
                <a:ea typeface="Lato" panose="020F0502020204030203" pitchFamily="34" charset="0"/>
                <a:cs typeface="Lato" panose="020F0502020204030203" pitchFamily="34" charset="0"/>
              </a:rPr>
              <a:t>Guía de Bolsillo del IASC, Cómo apoyar a las personas sobrevivientes de VG cuando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308129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a:latin typeface="Lato" panose="020F0502020204030203" pitchFamily="34" charset="77"/>
              </a:rPr>
              <a:t>NOTAS DEL FACILITADOR</a:t>
            </a:r>
          </a:p>
          <a:p>
            <a:endParaRPr lang="en-US">
              <a:latin typeface="Lato" panose="020F0502020204030203" pitchFamily="34" charset="77"/>
            </a:endParaRPr>
          </a:p>
          <a:p>
            <a:r>
              <a:rPr lang="es-ES" b="0">
                <a:latin typeface="Lato" panose="020F0502020204030203" pitchFamily="34" charset="77"/>
              </a:rPr>
              <a:t>Pregunte a las personas participantes qué servicios puede necesitar una persona sobreviviente de VG antes de mostrar las imágenes.</a:t>
            </a:r>
            <a:r>
              <a:rPr lang="es-ES">
                <a:latin typeface="Lato" panose="020F0502020204030203" pitchFamily="34" charset="77"/>
              </a:rPr>
              <a:t> </a:t>
            </a:r>
          </a:p>
          <a:p>
            <a:endParaRPr lang="en-GR" b="0">
              <a:latin typeface="Lato" panose="020F0502020204030203" pitchFamily="34" charset="77"/>
            </a:endParaRPr>
          </a:p>
          <a:p>
            <a:r>
              <a:rPr lang="es-ES" b="0">
                <a:latin typeface="Lato" panose="020F0502020204030203" pitchFamily="34" charset="77"/>
                <a:ea typeface="MS Mincho"/>
                <a:cs typeface="Calibri"/>
              </a:rPr>
              <a:t>Recuerde a las personas participantes las </a:t>
            </a:r>
            <a:r>
              <a:rPr lang="es-ES" b="1">
                <a:latin typeface="Lato" panose="020F0502020204030203" pitchFamily="34" charset="77"/>
                <a:ea typeface="MS Mincho"/>
                <a:cs typeface="Calibri"/>
              </a:rPr>
              <a:t>consecuencias de la VG </a:t>
            </a:r>
            <a:r>
              <a:rPr lang="es-ES" b="0">
                <a:latin typeface="Lato" panose="020F0502020204030203" pitchFamily="34" charset="77"/>
                <a:ea typeface="MS Mincho"/>
                <a:cs typeface="Calibri"/>
              </a:rPr>
              <a:t>tratadas en el video de la sesión anterior (físicas, psicológicas o económicas, estigma social, aislamiento y rechazo, discriminación, etc.) y relaciónelas con los servicios de respuesta. </a:t>
            </a:r>
            <a:r>
              <a:rPr lang="es-ES">
                <a:effectLst/>
                <a:latin typeface="Lato" panose="020F0502020204030203" pitchFamily="34" charset="77"/>
                <a:ea typeface="MS Mincho"/>
                <a:cs typeface="Calibri"/>
              </a:rPr>
              <a:t>Las consecuencias de la VG son diferentes según el tipo de violencia perpetrada, la edad, la capacidad y el mecanismo de protección de que disponga la persona sobreviviente. Cada persona tiene una reacción diferente a los incidentes de violencia y debe ser respetada en ese sentido.</a:t>
            </a:r>
            <a:r>
              <a:rPr lang="es-ES">
                <a:latin typeface="Lato" panose="020F0502020204030203" pitchFamily="34" charset="77"/>
                <a:ea typeface="MS Mincho"/>
                <a:cs typeface="Calibri"/>
              </a:rPr>
              <a:t> </a:t>
            </a:r>
          </a:p>
          <a:p>
            <a:endParaRPr lang="en-GR" b="0">
              <a:latin typeface="Lato" panose="020F0502020204030203" pitchFamily="34" charset="77"/>
            </a:endParaRPr>
          </a:p>
          <a:p>
            <a:r>
              <a:rPr lang="es-ES" b="0">
                <a:latin typeface="Lato" panose="020F0502020204030203" pitchFamily="34" charset="77"/>
              </a:rPr>
              <a:t>Haga hincapié en que las repercusiones de la violencia para las personas sobrevivientes varían en función de la persona; cada sobreviviente reacciona de manera diferente y tiene </a:t>
            </a:r>
            <a:r>
              <a:rPr lang="es-ES" b="1">
                <a:latin typeface="Lato" panose="020F0502020204030203" pitchFamily="34" charset="77"/>
              </a:rPr>
              <a:t>necesidades distintas</a:t>
            </a:r>
            <a:r>
              <a:rPr lang="es-ES" b="0">
                <a:latin typeface="Lato" panose="020F0502020204030203" pitchFamily="34" charset="77"/>
              </a:rPr>
              <a:t>. De acuerdo con el enfoque centrado en la persona sobreviviente, </a:t>
            </a:r>
            <a:r>
              <a:rPr lang="es-ES">
                <a:latin typeface="Lato" panose="020F0502020204030203" pitchFamily="34" charset="77"/>
              </a:rPr>
              <a:t>esta</a:t>
            </a:r>
            <a:r>
              <a:rPr lang="es-ES" b="0">
                <a:latin typeface="Lato" panose="020F0502020204030203" pitchFamily="34" charset="77"/>
              </a:rPr>
              <a:t> tiene derecho a elegir los servicios que desea recibir.</a:t>
            </a:r>
            <a:r>
              <a:rPr lang="es-ES">
                <a:latin typeface="Lato" panose="020F0502020204030203" pitchFamily="34" charset="77"/>
              </a:rPr>
              <a:t> </a:t>
            </a:r>
          </a:p>
          <a:p>
            <a:endParaRPr lang="en-GR" b="0">
              <a:latin typeface="Lato" panose="020F0502020204030203" pitchFamily="34" charset="77"/>
            </a:endParaRPr>
          </a:p>
          <a:p>
            <a:r>
              <a:rPr lang="es-ES" b="0">
                <a:latin typeface="Lato" panose="020F0502020204030203" pitchFamily="34" charset="77"/>
              </a:rPr>
              <a:t>Los servicios de respuesta a la VG incluyen los siguientes:</a:t>
            </a:r>
            <a:r>
              <a:rPr lang="es-ES">
                <a:latin typeface="Lato" panose="020F0502020204030203" pitchFamily="34" charset="77"/>
              </a:rPr>
              <a:t> </a:t>
            </a:r>
          </a:p>
          <a:p>
            <a:pPr marL="171450" indent="-171450">
              <a:buFont typeface="Arial" panose="020B0604020202020204" pitchFamily="34" charset="0"/>
              <a:buChar char="•"/>
            </a:pPr>
            <a:r>
              <a:rPr lang="es-ES" b="1">
                <a:latin typeface="Lato" panose="020F0502020204030203" pitchFamily="34" charset="77"/>
                <a:cs typeface="Helvetica"/>
              </a:rPr>
              <a:t>Servicios de salud</a:t>
            </a:r>
            <a:r>
              <a:rPr lang="es-ES" b="0">
                <a:latin typeface="Lato" panose="020F0502020204030203" pitchFamily="34" charset="77"/>
                <a:cs typeface="Helvetica"/>
              </a:rPr>
              <a:t>: atención clínica vital en casos de violación, violencia sexual y otras formas de violencia física y fisiológica, que puede evitar </a:t>
            </a:r>
            <a:r>
              <a:rPr lang="es-ES">
                <a:effectLst/>
                <a:latin typeface="Lato" panose="020F0502020204030203" pitchFamily="34" charset="77"/>
                <a:cs typeface="Helvetica"/>
              </a:rPr>
              <a:t>enfermedades, traumas, discapacidades y fallecimientos. Dichos servicios incluyen apoyo de primera línea o primeros auxilios psicológicos, anticoncepción de emergencia, profilaxis posterior a la exposición a VIH, tratamiento de las infecciones de transmisión sexual, inmunización contra la hepatitis B, tratamiento clínico de las violaciones y evaluación y tratamiento de problemas de salud mental como la depresión, los pensamientos suicidas o los intentos de suicidio y el trastorno de estrés postraumático, abordando las necesidades en materia de salud de las personas sobrevivientes de matrimonios infantiles y las complicaciones relacionadas con la mutilación genital femenina. En la próxima sesión, se presentará más información sobre cómo derivar a las personas sobrevivientes con necesidades médicas urgentes.</a:t>
            </a:r>
            <a:r>
              <a:rPr lang="es-ES">
                <a:latin typeface="Lato" panose="020F0502020204030203" pitchFamily="34" charset="77"/>
                <a:cs typeface="Helvetica"/>
              </a:rPr>
              <a:t> </a:t>
            </a:r>
          </a:p>
          <a:p>
            <a:pPr marL="171450" indent="-171450">
              <a:buFont typeface="Arial" panose="020B0604020202020204" pitchFamily="34" charset="0"/>
              <a:buChar char="•"/>
            </a:pPr>
            <a:endParaRPr lang="en-GB">
              <a:effectLst/>
              <a:latin typeface="Lato" panose="020F0502020204030203" pitchFamily="34" charset="77"/>
            </a:endParaRPr>
          </a:p>
          <a:p>
            <a:pPr marL="171450" indent="-171450">
              <a:buFont typeface="Arial" panose="020B0604020202020204" pitchFamily="34" charset="0"/>
              <a:buChar char="•"/>
            </a:pPr>
            <a:r>
              <a:rPr lang="es-ES" b="1">
                <a:latin typeface="Lato" panose="020F0502020204030203" pitchFamily="34" charset="77"/>
                <a:cs typeface="Helvetica"/>
              </a:rPr>
              <a:t>Apoyo psicosocial</a:t>
            </a:r>
            <a:r>
              <a:rPr lang="es-ES">
                <a:effectLst/>
                <a:latin typeface="Lato" panose="020F0502020204030203" pitchFamily="34" charset="77"/>
                <a:cs typeface="Helvetica"/>
              </a:rPr>
              <a:t>: tiene por objeto proteger o promover el bienestar psicosocial y la salud mental, y recae sobre los sectores de la salud y la protección. En calidad de intervención crítica que contribuye a la seguridad, la sanación y la recuperación de la persona sobreviviente, puede englobar desde el apoyo básico del personal de primera respuesta, como son los primeros auxilios psicológicos para las personas sobrevivientes y sus familias, hasta el apoyo más enfocado de la gestión de casos, que incluye las intervenciones psicológicas provistas por personas que no son especialistas en salud mental.</a:t>
            </a:r>
          </a:p>
          <a:p>
            <a:pPr marL="171450" indent="-171450">
              <a:buFont typeface="Arial" panose="020B0604020202020204" pitchFamily="34" charset="0"/>
              <a:buChar char="•"/>
            </a:pPr>
            <a:endParaRPr lang="en-GR" b="1">
              <a:latin typeface="Lato" panose="020F0502020204030203" pitchFamily="34" charset="77"/>
            </a:endParaRPr>
          </a:p>
          <a:p>
            <a:pPr marL="171450" indent="-171450">
              <a:buFont typeface="Arial" panose="020B0604020202020204" pitchFamily="34" charset="0"/>
              <a:buChar char="•"/>
            </a:pPr>
            <a:r>
              <a:rPr lang="es-ES" b="1">
                <a:latin typeface="Lato" panose="020F0502020204030203" pitchFamily="34" charset="77"/>
                <a:cs typeface="Helvetica"/>
              </a:rPr>
              <a:t>Seguridad y protección</a:t>
            </a:r>
            <a:r>
              <a:rPr lang="es-ES" b="0">
                <a:latin typeface="Lato" panose="020F0502020204030203" pitchFamily="34" charset="77"/>
                <a:cs typeface="Helvetica"/>
              </a:rPr>
              <a:t>: responde a las necesidades inmediatas de seguridad de la persona sobreviviente, en particular las </a:t>
            </a:r>
            <a:r>
              <a:rPr lang="es-ES">
                <a:effectLst/>
                <a:latin typeface="Lato" panose="020F0502020204030203" pitchFamily="34" charset="77"/>
                <a:cs typeface="Helvetica"/>
              </a:rPr>
              <a:t>casas de acogida o los albergues. Este servicio está destinado a las personas sobrevivientes de VG que se encuentran en una situación de peligro inminente, al brindar seguridad inmediata, refugio temporal y apoyo a las personas sobrevivientes que están escapando de situaciones violentas o abusivas.</a:t>
            </a:r>
            <a:r>
              <a:rPr lang="es-ES">
                <a:latin typeface="Lato" panose="020F0502020204030203" pitchFamily="34" charset="77"/>
                <a:cs typeface="Helvetica"/>
              </a:rPr>
              <a:t> </a:t>
            </a:r>
          </a:p>
          <a:p>
            <a:pPr marL="171450" indent="-171450">
              <a:buFont typeface="Arial" panose="020B0604020202020204" pitchFamily="34" charset="0"/>
              <a:buChar char="•"/>
            </a:pPr>
            <a:endParaRPr lang="en-GR" b="1">
              <a:latin typeface="Lato" panose="020F0502020204030203" pitchFamily="34" charset="77"/>
            </a:endParaRPr>
          </a:p>
          <a:p>
            <a:pPr marL="171450" indent="-171450">
              <a:buFont typeface="Arial" panose="020B0604020202020204" pitchFamily="34" charset="0"/>
              <a:buChar char="•"/>
            </a:pPr>
            <a:r>
              <a:rPr lang="es-ES" b="1">
                <a:latin typeface="Lato" panose="020F0502020204030203" pitchFamily="34" charset="77"/>
                <a:cs typeface="Helvetica"/>
              </a:rPr>
              <a:t>Justicia y asistencia legal</a:t>
            </a:r>
            <a:r>
              <a:rPr lang="es-ES">
                <a:effectLst/>
                <a:latin typeface="Lato" panose="020F0502020204030203" pitchFamily="34" charset="77"/>
                <a:cs typeface="Helvetica"/>
              </a:rPr>
              <a:t>: los sectores</a:t>
            </a:r>
            <a:r>
              <a:rPr lang="es-ES" b="0">
                <a:effectLst/>
                <a:latin typeface="Lato" panose="020F0502020204030203" pitchFamily="34" charset="77"/>
                <a:cs typeface="Helvetica"/>
              </a:rPr>
              <a:t> de</a:t>
            </a:r>
            <a:r>
              <a:rPr lang="es-ES">
                <a:effectLst/>
                <a:latin typeface="Lato" panose="020F0502020204030203" pitchFamily="34" charset="77"/>
                <a:cs typeface="Helvetica"/>
              </a:rPr>
              <a:t> la justicia y la asistencia legal prestan apoyo a las personas sobrevivientes de VG para que accedan a servicios jurídicos seguros y centrados en la persona sobreviviente que protejan sus derechos y promuevan su acceso a la justicia. El acceso a la asistencia jurídica es fundamental para salvaguardar el acceso justo, equitativo y significativo a la justicia. En contextos humanitarios, las comunidades utilizan a menudo mecanismos informales de justicia (por ejemplo, acuerdos negociados entre familias, decisiones tomadas por líderes religiosos y comunitarios) para solucionar lo que en ocasiones se percibe como asuntos “privados”, incluidos los incidentes de VG. Estos mecanismos informales de justicia pueden plantear muchos riesgos para las mujeres y las niñas sobrevivientes de VG.</a:t>
            </a:r>
          </a:p>
          <a:p>
            <a:pPr marL="171450" indent="-171450">
              <a:buFont typeface="Arial" panose="020B0604020202020204" pitchFamily="34" charset="0"/>
              <a:buChar char="•"/>
            </a:pPr>
            <a:endParaRPr lang="en-GR" b="1">
              <a:latin typeface="Lato" panose="020F0502020204030203" pitchFamily="34" charset="77"/>
            </a:endParaRPr>
          </a:p>
          <a:p>
            <a:pPr marL="171450" indent="-171450">
              <a:buFont typeface="Arial" panose="020B0604020202020204" pitchFamily="34" charset="0"/>
              <a:buChar char="•"/>
            </a:pPr>
            <a:r>
              <a:rPr lang="es-ES" b="1">
                <a:latin typeface="Lato" panose="020F0502020204030203" pitchFamily="34" charset="77"/>
                <a:cs typeface="Helvetica"/>
              </a:rPr>
              <a:t>Apoyo a la reintegración económica</a:t>
            </a:r>
            <a:r>
              <a:rPr lang="es-ES">
                <a:effectLst/>
                <a:latin typeface="Lato" panose="020F0502020204030203" pitchFamily="34" charset="77"/>
                <a:cs typeface="Helvetica"/>
              </a:rPr>
              <a:t>: la </a:t>
            </a:r>
            <a:r>
              <a:rPr lang="es-ES" b="0">
                <a:effectLst/>
                <a:latin typeface="Lato" panose="020F0502020204030203" pitchFamily="34" charset="77"/>
                <a:cs typeface="Helvetica"/>
              </a:rPr>
              <a:t>participación</a:t>
            </a:r>
            <a:r>
              <a:rPr lang="es-ES">
                <a:effectLst/>
                <a:latin typeface="Lato" panose="020F0502020204030203" pitchFamily="34" charset="77"/>
                <a:cs typeface="Helvetica"/>
              </a:rPr>
              <a:t> en programas de empoderamiento económico y medios de subsistencia para mujeres reduce el riesgo de reincidencia de la VG, incluidos la explotación y el abuso sexuales. Sin embargo, es importante recordar que las personas sobrevivientes de VG no deben ser las únicas participantes de un determinado programa de medios de subsistencia, ya que esto puede aumentar el estigma y comprometer la confidencialidad, la seguridad y la protección.</a:t>
            </a:r>
          </a:p>
          <a:p>
            <a:pPr marL="171450" indent="-171450">
              <a:buFont typeface="Arial" panose="020B0604020202020204" pitchFamily="34" charset="0"/>
              <a:buChar char="•"/>
            </a:pPr>
            <a:endParaRPr lang="en-GB">
              <a:effectLst/>
              <a:latin typeface="Lato" panose="020F0502020204030203" pitchFamily="34" charset="77"/>
              <a:cs typeface="Helvetica"/>
            </a:endParaRPr>
          </a:p>
          <a:p>
            <a:pPr marL="171450" indent="-171450">
              <a:buFont typeface="Arial" panose="020B0604020202020204" pitchFamily="34" charset="0"/>
              <a:buChar char="•"/>
            </a:pPr>
            <a:r>
              <a:rPr lang="es-ES" b="1">
                <a:effectLst/>
                <a:latin typeface="Lato" panose="020F0502020204030203" pitchFamily="34" charset="77"/>
                <a:cs typeface="Helvetica"/>
              </a:rPr>
              <a:t>Servicios de registro</a:t>
            </a:r>
            <a:r>
              <a:rPr lang="es-ES" b="0">
                <a:effectLst/>
                <a:latin typeface="Lato" panose="020F0502020204030203" pitchFamily="34" charset="77"/>
                <a:cs typeface="Helvetica"/>
              </a:rPr>
              <a:t>: se recomienda que los facilitadores y las facilitadoras adapten o eliminen la referencia a los servicios de registro en función del contexto operacional. Algunas formas de VG, incluida en particular la violencia de pareja, pueden repercutir en la composición de la familia, lo que, en función de los deseos de la persona sobreviviente, puede tener implicaciones para el grupo de registro donde se encuentre la persona sobreviviente (y sus hijos), en particular para que esta continúe disponiendo de acceso a la asistencia o a soluciones duraderas (por ejemplo, mediante la división del grupo de registro). </a:t>
            </a:r>
          </a:p>
          <a:p>
            <a:pPr marL="171450" indent="-171450">
              <a:buFont typeface="Arial" panose="020B0604020202020204" pitchFamily="34" charset="0"/>
              <a:buChar char="•"/>
            </a:pPr>
            <a:endParaRPr lang="en-GR" b="1">
              <a:latin typeface="Lato" panose="020F0502020204030203" pitchFamily="34" charset="77"/>
            </a:endParaRPr>
          </a:p>
          <a:p>
            <a:pPr marL="0" indent="0">
              <a:buFont typeface="Arial" panose="020B0604020202020204" pitchFamily="34" charset="0"/>
              <a:buNone/>
            </a:pPr>
            <a:r>
              <a:rPr lang="es-ES" b="0">
                <a:latin typeface="Lato" panose="020F0502020204030203" pitchFamily="34" charset="77"/>
              </a:rPr>
              <a:t>Recuerde que es posible que estos servicios </a:t>
            </a:r>
            <a:r>
              <a:rPr lang="es-ES" b="1">
                <a:latin typeface="Lato" panose="020F0502020204030203" pitchFamily="34" charset="77"/>
              </a:rPr>
              <a:t>no los preste el ACNUR</a:t>
            </a:r>
            <a:r>
              <a:rPr lang="es-ES" b="0">
                <a:latin typeface="Lato" panose="020F0502020204030203" pitchFamily="34" charset="77"/>
              </a:rPr>
              <a:t>, sino que quizás dependan de servicios públicos, socios (operacionales), proveedores de servicios privados u otros. </a:t>
            </a:r>
          </a:p>
          <a:p>
            <a:pPr marL="0" indent="0">
              <a:buFont typeface="Arial" panose="020B0604020202020204" pitchFamily="34" charset="0"/>
              <a:buNone/>
            </a:pPr>
            <a:endParaRPr lang="en-GR" b="1">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i="0">
                <a:latin typeface="Lato" panose="020F0502020204030203" pitchFamily="34" charset="77"/>
                <a:ea typeface="MS PGothic"/>
                <a:cs typeface="Calibri"/>
              </a:rPr>
              <a:t>Contenido extraído y adaptado de los </a:t>
            </a:r>
            <a:r>
              <a:rPr lang="es-ES" b="0" i="0" u="none" strike="noStrike">
                <a:effectLst/>
                <a:latin typeface="Lato" panose="020F0502020204030203" pitchFamily="34" charset="77"/>
                <a:ea typeface="MS PGothic"/>
                <a:cs typeface="Calibri"/>
              </a:rPr>
              <a:t>Estándares Mínimos </a:t>
            </a:r>
            <a:r>
              <a:rPr lang="es-ES" b="0" i="0" u="none" strike="noStrike" err="1">
                <a:effectLst/>
                <a:latin typeface="Lato" panose="020F0502020204030203" pitchFamily="34" charset="77"/>
                <a:ea typeface="MS PGothic"/>
                <a:cs typeface="Calibri"/>
              </a:rPr>
              <a:t>Interagenciales</a:t>
            </a:r>
            <a:r>
              <a:rPr lang="es-ES" b="0" i="0" u="none" strike="noStrike">
                <a:effectLst/>
                <a:latin typeface="Lato" panose="020F0502020204030203" pitchFamily="34" charset="77"/>
                <a:ea typeface="MS PGothic"/>
                <a:cs typeface="Calibri"/>
              </a:rPr>
              <a:t> para la Programación sobre VG en Emergencias, 2019 (</a:t>
            </a:r>
            <a:r>
              <a:rPr lang="es-ES">
                <a:latin typeface="Lato" panose="020F0502020204030203" pitchFamily="34" charset="77"/>
                <a:ea typeface="MS PGothic"/>
                <a:cs typeface="Calibri"/>
              </a:rPr>
              <a:t>https://</a:t>
            </a:r>
            <a:r>
              <a:rPr lang="es-ES" err="1">
                <a:latin typeface="Lato" panose="020F0502020204030203" pitchFamily="34" charset="77"/>
                <a:ea typeface="MS PGothic"/>
                <a:cs typeface="Calibri"/>
              </a:rPr>
              <a:t>www.unfpa.org</a:t>
            </a:r>
            <a:r>
              <a:rPr lang="es-ES">
                <a:latin typeface="Lato" panose="020F0502020204030203" pitchFamily="34" charset="77"/>
                <a:ea typeface="MS PGothic"/>
                <a:cs typeface="Calibri"/>
              </a:rPr>
              <a:t>/sites/default/files/pub-</a:t>
            </a:r>
            <a:r>
              <a:rPr lang="es-ES" err="1">
                <a:latin typeface="Lato" panose="020F0502020204030203" pitchFamily="34" charset="77"/>
                <a:ea typeface="MS PGothic"/>
                <a:cs typeface="Calibri"/>
              </a:rPr>
              <a:t>pdf</a:t>
            </a:r>
            <a:r>
              <a:rPr lang="es-ES">
                <a:latin typeface="Lato" panose="020F0502020204030203" pitchFamily="34" charset="77"/>
                <a:ea typeface="MS PGothic"/>
                <a:cs typeface="Calibri"/>
              </a:rPr>
              <a:t>/</a:t>
            </a:r>
            <a:r>
              <a:rPr lang="es-ES" err="1">
                <a:latin typeface="Lato" panose="020F0502020204030203" pitchFamily="34" charset="77"/>
                <a:ea typeface="MS PGothic"/>
                <a:cs typeface="Calibri"/>
              </a:rPr>
              <a:t>Estandares_Minimos_ESPANOL.pdf</a:t>
            </a:r>
            <a:r>
              <a:rPr lang="es-ES">
                <a:latin typeface="Lato" panose="020F0502020204030203" pitchFamily="34" charset="77"/>
                <a:ea typeface="MS PGothic"/>
                <a:cs typeface="Calibri"/>
              </a:rPr>
              <a:t>).</a:t>
            </a:r>
          </a:p>
          <a:p>
            <a:endParaRPr lang="en-GR" sz="1600" b="1">
              <a:cs typeface="Calibri"/>
            </a:endParaRPr>
          </a:p>
        </p:txBody>
      </p:sp>
    </p:spTree>
    <p:extLst>
      <p:ext uri="{BB962C8B-B14F-4D97-AF65-F5344CB8AC3E}">
        <p14:creationId xmlns:p14="http://schemas.microsoft.com/office/powerpoint/2010/main" val="3654898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38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b="1"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Duración prevista: 15 minutos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latin typeface="Lato" panose="020F0502020204030203" pitchFamily="34" charset="77"/>
              </a:rPr>
              <a:t>Objetivo: comprender los beneficios y los riesgos asociados a la búsqueda de apoyo por parte de una persona sobreviviente</a:t>
            </a:r>
          </a:p>
          <a:p>
            <a:endParaRPr lang="en-US" dirty="0">
              <a:latin typeface="Lato" panose="020F0502020204030203" pitchFamily="34" charset="77"/>
              <a:cs typeface="Calibri"/>
            </a:endParaRPr>
          </a:p>
          <a:p>
            <a:pPr marL="0" indent="0">
              <a:buFont typeface="Arial" panose="020B0604020202020204" pitchFamily="34" charset="0"/>
              <a:buNone/>
              <a:defRPr/>
            </a:pPr>
            <a:r>
              <a:rPr lang="es-ES" b="0" baseline="0" dirty="0">
                <a:latin typeface="Lato" panose="020F0502020204030203" pitchFamily="34" charset="77"/>
                <a:ea typeface="Calibri"/>
                <a:cs typeface="Calibri"/>
              </a:rPr>
              <a:t>Nota: </a:t>
            </a:r>
            <a:r>
              <a:rPr lang="es-ES" dirty="0">
                <a:latin typeface="Lato" panose="020F0502020204030203" pitchFamily="34" charset="77"/>
                <a:ea typeface="Calibri"/>
                <a:cs typeface="Calibri"/>
              </a:rPr>
              <a:t>elimine el icono de actividad opcional si utiliza la diapositiva. </a:t>
            </a:r>
          </a:p>
          <a:p>
            <a:endParaRPr lang="en-US" dirty="0">
              <a:latin typeface="Lato" panose="020F0502020204030203" pitchFamily="34" charset="77"/>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latin typeface="Lato" panose="020F0502020204030203" pitchFamily="34" charset="77"/>
                <a:ea typeface="MS PGothic"/>
                <a:cs typeface="Calibri"/>
              </a:rPr>
              <a:t>Divida a las personas participantes en grupos.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latin typeface="Lato" panose="020F0502020204030203" pitchFamily="34" charset="77"/>
                <a:ea typeface="MS PGothic"/>
                <a:cs typeface="Calibri"/>
              </a:rPr>
              <a:t>Asigne a la mitad de los grupos la tarea de debatir la pregunta relativa a los beneficios de buscar apoyo y a la otra mitad, la de debatir los riesgos. Haga hincapié en que los grupos deben tomar en consideración estas preguntas desde la perspectiva de la persona sobreviviente.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latin typeface="Lato" panose="020F0502020204030203" pitchFamily="34" charset="77"/>
                <a:ea typeface="MS PGothic"/>
                <a:cs typeface="Calibri"/>
              </a:rPr>
              <a:t>Para cada pregunta, pida a un grupo que comparta su respuesta con todas las personas participantes y pregunte a los demás grupos si tienen algo que añadir.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latin typeface="Lato" panose="020F0502020204030203" pitchFamily="34" charset="77"/>
                <a:ea typeface="MS PGothic"/>
                <a:cs typeface="Calibri"/>
              </a:rPr>
              <a:t>Refuerce las consideraciones clave que figuran a continuación. </a:t>
            </a:r>
          </a:p>
          <a:p>
            <a:endParaRPr lang="en-US" dirty="0">
              <a:latin typeface="Lato" panose="020F0502020204030203" pitchFamily="34" charset="77"/>
            </a:endParaRPr>
          </a:p>
          <a:p>
            <a:r>
              <a:rPr lang="es-ES" dirty="0">
                <a:latin typeface="Lato" panose="020F0502020204030203" pitchFamily="34" charset="77"/>
              </a:rPr>
              <a:t>Posibles </a:t>
            </a:r>
            <a:r>
              <a:rPr lang="es-ES" b="1" dirty="0">
                <a:latin typeface="Lato" panose="020F0502020204030203" pitchFamily="34" charset="77"/>
              </a:rPr>
              <a:t>beneficios </a:t>
            </a:r>
            <a:r>
              <a:rPr lang="es-ES" dirty="0">
                <a:latin typeface="Lato" panose="020F0502020204030203" pitchFamily="34" charset="77"/>
              </a:rPr>
              <a:t>para las personas sobrevivientes que buscan apoyo:</a:t>
            </a:r>
          </a:p>
          <a:p>
            <a:pPr marL="171450" indent="-171450">
              <a:buFont typeface="Arial" panose="020B0604020202020204" pitchFamily="34" charset="0"/>
              <a:buChar char="•"/>
            </a:pPr>
            <a:r>
              <a:rPr lang="es-ES" dirty="0">
                <a:latin typeface="Lato" panose="020F0502020204030203" pitchFamily="34" charset="77"/>
              </a:rPr>
              <a:t>Acceso a apoyo que salva vidas en casos de peligro.</a:t>
            </a:r>
          </a:p>
          <a:p>
            <a:pPr marL="171450" indent="-171450">
              <a:buFont typeface="Arial" panose="020B0604020202020204" pitchFamily="34" charset="0"/>
              <a:buChar char="•"/>
            </a:pPr>
            <a:r>
              <a:rPr lang="es-ES" dirty="0">
                <a:latin typeface="Lato" panose="020F0502020204030203" pitchFamily="34" charset="77"/>
              </a:rPr>
              <a:t>Acceso a cuidado médico profesional, confidencial y seguro de manera oportuna que puede prevenir el VIH y los embarazos no deseados.</a:t>
            </a:r>
          </a:p>
          <a:p>
            <a:pPr marL="171450" indent="-171450">
              <a:buFont typeface="Arial" panose="020B0604020202020204" pitchFamily="34" charset="0"/>
              <a:buChar char="•"/>
            </a:pPr>
            <a:r>
              <a:rPr lang="es-ES" dirty="0">
                <a:latin typeface="Lato" panose="020F0502020204030203" pitchFamily="34" charset="77"/>
              </a:rPr>
              <a:t>Acceso a otros servicios que proporcionan más dignidad y comodidad, como servicios de seguridad y apoyo psicosocial. </a:t>
            </a:r>
          </a:p>
          <a:p>
            <a:pPr marL="171450" indent="-171450">
              <a:buFont typeface="Arial" panose="020B0604020202020204" pitchFamily="34" charset="0"/>
              <a:buChar char="•"/>
            </a:pPr>
            <a:r>
              <a:rPr lang="es-ES" dirty="0">
                <a:latin typeface="Lato" panose="020F0502020204030203" pitchFamily="34" charset="77"/>
              </a:rPr>
              <a:t>Acceso a ayudas que puedan evitar que se produzcan nuevos incidentes de violencia.</a:t>
            </a:r>
          </a:p>
          <a:p>
            <a:endParaRPr lang="en-US" dirty="0">
              <a:latin typeface="Lato" panose="020F0502020204030203" pitchFamily="34" charset="77"/>
            </a:endParaRPr>
          </a:p>
          <a:p>
            <a:r>
              <a:rPr lang="es-ES" dirty="0">
                <a:latin typeface="Lato" panose="020F0502020204030203" pitchFamily="34" charset="77"/>
              </a:rPr>
              <a:t>Posibles </a:t>
            </a:r>
            <a:r>
              <a:rPr lang="es-ES" b="1" dirty="0">
                <a:latin typeface="Lato" panose="020F0502020204030203" pitchFamily="34" charset="77"/>
              </a:rPr>
              <a:t>riesgos para una persona sobreviviente</a:t>
            </a:r>
            <a:r>
              <a:rPr lang="es-ES" dirty="0">
                <a:latin typeface="Lato" panose="020F0502020204030203" pitchFamily="34" charset="77"/>
              </a:rPr>
              <a:t> que busca apoyo, es decir, </a:t>
            </a:r>
            <a:r>
              <a:rPr lang="es-ES" b="1" dirty="0">
                <a:latin typeface="Lato" panose="020F0502020204030203" pitchFamily="34" charset="77"/>
              </a:rPr>
              <a:t>algunos de los obstáculos para que las personas sobrevivientes denuncien incidentes de VG: </a:t>
            </a:r>
          </a:p>
          <a:p>
            <a:pPr marL="171450" indent="-171450">
              <a:buFont typeface="Arial" panose="020B0604020202020204" pitchFamily="34" charset="0"/>
              <a:buChar char="•"/>
            </a:pPr>
            <a:r>
              <a:rPr lang="es-ES" dirty="0">
                <a:latin typeface="Lato" panose="020F0502020204030203" pitchFamily="34" charset="77"/>
              </a:rPr>
              <a:t>Posibilidad de que los amigos, la familia o la comunidad de la persona sobreviviente se enteren, lo que puede llevar a su estigmatización, su expulsión del hogar o de la comunidad, o su exposición a una violencia mayor.</a:t>
            </a:r>
          </a:p>
          <a:p>
            <a:pPr marL="171450" indent="-171450">
              <a:buFont typeface="Arial" panose="020B0604020202020204" pitchFamily="34" charset="0"/>
              <a:buChar char="•"/>
            </a:pPr>
            <a:r>
              <a:rPr lang="es-ES" dirty="0">
                <a:latin typeface="Lato" panose="020F0502020204030203" pitchFamily="34" charset="77"/>
              </a:rPr>
              <a:t>Posibilidad de que el perpetrador o los perpetradores descubran que otras personas saben lo ocurrido, lo que puede dar lugar a represalias que conlleven daños para la persona sobreviviente o incluso su muerte.</a:t>
            </a:r>
          </a:p>
          <a:p>
            <a:pPr marL="171450" indent="-171450">
              <a:buFont typeface="Arial" panose="020B0604020202020204" pitchFamily="34" charset="0"/>
              <a:buChar char="•"/>
            </a:pPr>
            <a:r>
              <a:rPr lang="es-ES" dirty="0">
                <a:latin typeface="Lato" panose="020F0502020204030203" pitchFamily="34" charset="77"/>
              </a:rPr>
              <a:t>Posibilidad de que los proveedores de servicios se vean expuestos a amenazas y actos de violencia por parte del perpetrador o de la comunidad si se considera que están ayudando a la persona sobreviviente.</a:t>
            </a:r>
          </a:p>
          <a:p>
            <a:pPr marL="171450" indent="-171450">
              <a:buFont typeface="Arial" panose="020B0604020202020204" pitchFamily="34" charset="0"/>
              <a:buChar char="•"/>
            </a:pPr>
            <a:r>
              <a:rPr lang="es-ES" dirty="0">
                <a:latin typeface="Lato" panose="020F0502020204030203" pitchFamily="34" charset="77"/>
              </a:rPr>
              <a:t>Posible respuesta carente de sensibilidad por parte de los proveedores de servicios o los actores de la justicia si no están debidamente cualificados. </a:t>
            </a:r>
          </a:p>
          <a:p>
            <a:pPr marL="171450" indent="-171450">
              <a:buFont typeface="Arial" panose="020B0604020202020204" pitchFamily="34" charset="0"/>
              <a:buChar char="•"/>
            </a:pPr>
            <a:r>
              <a:rPr lang="es-ES" dirty="0">
                <a:latin typeface="Lato" panose="020F0502020204030203" pitchFamily="34" charset="77"/>
              </a:rPr>
              <a:t>Además de estos riesgos, </a:t>
            </a:r>
            <a:r>
              <a:rPr lang="es-ES" b="1" dirty="0">
                <a:latin typeface="Lato" panose="020F0502020204030203" pitchFamily="34" charset="77"/>
              </a:rPr>
              <a:t>otros obstáculos habituales a la hora de denunciar </a:t>
            </a:r>
            <a:r>
              <a:rPr lang="es-ES" dirty="0">
                <a:latin typeface="Lato" panose="020F0502020204030203" pitchFamily="34" charset="77"/>
              </a:rPr>
              <a:t>podrían ser el desconocimiento de los servicios, la vergüenza, las creencias culturales, la </a:t>
            </a:r>
            <a:r>
              <a:rPr lang="es-ES" b="0" i="0" u="none" strike="noStrike" dirty="0">
                <a:effectLst/>
                <a:latin typeface="Lato" panose="020F0502020204030203" pitchFamily="34" charset="77"/>
              </a:rPr>
              <a:t>creencia de que la violencia es normal o no lo suficientemente grave como para denunciarla, </a:t>
            </a:r>
            <a:r>
              <a:rPr lang="es-ES" dirty="0">
                <a:latin typeface="Lato" panose="020F0502020204030203" pitchFamily="34" charset="77"/>
              </a:rPr>
              <a:t>las barreras económicas, la falta de transporte, el miedo a perder a los hijos y las hijas, </a:t>
            </a:r>
            <a:r>
              <a:rPr lang="es-ES" b="0" i="0" u="none" strike="noStrike" dirty="0">
                <a:effectLst/>
                <a:latin typeface="Lato" panose="020F0502020204030203" pitchFamily="34" charset="77"/>
              </a:rPr>
              <a:t>el miedo a causar problemas al agresor, etc. </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ea typeface="Lato" panose="020F0502020204030203" pitchFamily="34" charset="0"/>
                <a:cs typeface="Lato" panose="020F0502020204030203" pitchFamily="34" charset="0"/>
              </a:rPr>
              <a:t>Contenido extraído del Paquete de Capacitación de la Guía de Bolsillo del IASC, Cómo apoyar a las personas sobrevivientes de VG cuando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09144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baseline="0" dirty="0">
                <a:latin typeface="Lato" panose="020F0502020204030203" pitchFamily="34" charset="77"/>
              </a:rPr>
              <a:t>El gestor o la gestora de casos o el trabajador o la trabajadora de caso </a:t>
            </a:r>
            <a:r>
              <a:rPr lang="es-ES" baseline="0" dirty="0">
                <a:latin typeface="Lato" panose="020F0502020204030203" pitchFamily="34" charset="77"/>
              </a:rPr>
              <a:t>escuchan la historia de la persona sobreviviente y analizan lo que esta necesita para ayudarla a recuperarse. </a:t>
            </a:r>
            <a:r>
              <a:rPr lang="es-ES" b="1" baseline="0" dirty="0">
                <a:latin typeface="Lato" panose="020F0502020204030203" pitchFamily="34" charset="77"/>
              </a:rPr>
              <a:t>Ayudarán a la persona sobreviviente a elaborar un plan que satisfaga sus necesidades</a:t>
            </a:r>
            <a:r>
              <a:rPr lang="es-ES" baseline="0" dirty="0">
                <a:latin typeface="Lato" panose="020F0502020204030203" pitchFamily="34" charset="77"/>
              </a:rPr>
              <a:t>, la derivarán a los servicios adecuados y la ayudarán a acceder a ellos. A lo largo de los diversos pasos del proceso de gestión de casos de VG, el trabajador o la trabajadora social o el gestor o la gestora de casos de VG también desempeñan una función decisiva en el apoyo a la </a:t>
            </a:r>
            <a:r>
              <a:rPr lang="es-ES" b="1" baseline="0" dirty="0">
                <a:latin typeface="Lato" panose="020F0502020204030203" pitchFamily="34" charset="77"/>
              </a:rPr>
              <a:t>recuperación emocional de la persona sobreviviente.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La función del personal de primera línea consiste en derivar a la persona sobreviviente (con su consentimiento) a los servicios de gestión de casos de VG como </a:t>
            </a:r>
            <a:r>
              <a:rPr lang="es-ES" b="1" dirty="0">
                <a:latin typeface="Lato" panose="020F0502020204030203" pitchFamily="34" charset="77"/>
              </a:rPr>
              <a:t>punto de entrada</a:t>
            </a:r>
            <a:r>
              <a:rPr lang="es-ES" dirty="0">
                <a:latin typeface="Lato" panose="020F0502020204030203" pitchFamily="34" charset="77"/>
              </a:rPr>
              <a:t> y el gestor o la gestora de casos o el trabajador o la trabajadora de caso pondrán en contacto a la persona sobreviviente con los demás servicios a los que desee acceder. En la próxima sesión, se ofrecerá más información sobre la función del personal de primera línea. Recuerde a las personas participantes que la expresión </a:t>
            </a:r>
            <a:r>
              <a:rPr lang="es-ES" b="1" dirty="0">
                <a:latin typeface="Lato" panose="020F0502020204030203" pitchFamily="34" charset="77"/>
              </a:rPr>
              <a:t>personal de primera línea </a:t>
            </a:r>
            <a:r>
              <a:rPr lang="es-ES" dirty="0">
                <a:latin typeface="Lato" panose="020F0502020204030203" pitchFamily="34" charset="77"/>
              </a:rPr>
              <a:t>se aplica a cualquier persona, independientemente de si es o no especialista en VG, que esté en contacto directo con personas desplazadas y apátridas, de modo que puede englobar también a colegas ajenos a la esfera técnica, como conductores o conductoras y guardias de seguridad.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latin typeface="Lato" panose="020F0502020204030203" pitchFamily="34" charset="77"/>
              </a:rPr>
              <a:t>Recuerde que el concepto de </a:t>
            </a:r>
            <a:r>
              <a:rPr lang="es-ES" b="1" baseline="0" dirty="0">
                <a:latin typeface="Lato" panose="020F0502020204030203" pitchFamily="34" charset="77"/>
              </a:rPr>
              <a:t>consentimiento informado</a:t>
            </a:r>
            <a:r>
              <a:rPr lang="es-ES" baseline="0" dirty="0">
                <a:latin typeface="Lato" panose="020F0502020204030203" pitchFamily="34" charset="77"/>
              </a:rPr>
              <a:t>, su significado y la forma de obtenerlo también se tratarán en la próxima sesión.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Lato" panose="020F0502020204030203" pitchFamily="34" charset="77"/>
            </a:endParaRPr>
          </a:p>
          <a:p>
            <a:pPr eaLnBrk="1" fontAlgn="auto" hangingPunct="1">
              <a:spcBef>
                <a:spcPts val="0"/>
              </a:spcBef>
              <a:spcAft>
                <a:spcPts val="0"/>
              </a:spcAft>
              <a:defRPr/>
            </a:pPr>
            <a:r>
              <a:rPr lang="es-ES" sz="1200" b="0" baseline="0" dirty="0">
                <a:solidFill>
                  <a:schemeClr val="tx1"/>
                </a:solidFill>
                <a:latin typeface="Lato"/>
                <a:ea typeface="Lato"/>
                <a:cs typeface="Lato"/>
              </a:rPr>
              <a:t>En algunos contextos, pueden ofrecerse </a:t>
            </a:r>
            <a:r>
              <a:rPr lang="es-ES" sz="1200" b="1" baseline="0" dirty="0">
                <a:solidFill>
                  <a:schemeClr val="tx1"/>
                </a:solidFill>
                <a:latin typeface="Lato"/>
                <a:ea typeface="Lato"/>
                <a:cs typeface="Lato"/>
              </a:rPr>
              <a:t>servicios de gestión de casos a distancia</a:t>
            </a:r>
            <a:r>
              <a:rPr lang="es-ES" sz="1200" b="0" baseline="0" dirty="0">
                <a:solidFill>
                  <a:schemeClr val="tx1"/>
                </a:solidFill>
                <a:latin typeface="Lato"/>
                <a:ea typeface="Lato"/>
                <a:cs typeface="Lato"/>
              </a:rPr>
              <a:t>, por ejemplo, si existen restricciones de seguridad, </a:t>
            </a:r>
            <a:r>
              <a:rPr lang="es-ES" sz="1200" b="0" baseline="0" dirty="0">
                <a:solidFill>
                  <a:schemeClr val="tx1"/>
                </a:solidFill>
                <a:latin typeface="Kristen ITC" panose="020F0502020204030204" pitchFamily="66" charset="0"/>
                <a:ea typeface="Lato" panose="020F0502020204030203" pitchFamily="34" charset="0"/>
                <a:cs typeface="Lao UI" panose="020F0502020204030204" pitchFamily="34" charset="0"/>
              </a:rPr>
              <a:t>restricciones de circulación relacionadas con una pandemia o disponibilidad limitada de servicios locales especializados en VG. Esto se logra principalmente a través de </a:t>
            </a:r>
            <a:r>
              <a:rPr lang="es-ES" sz="1200" b="0" dirty="0">
                <a:solidFill>
                  <a:schemeClr val="tx1"/>
                </a:solidFill>
                <a:effectLst/>
                <a:latin typeface="Kristen ITC" panose="020F0502020204030204" pitchFamily="66" charset="0"/>
                <a:ea typeface="Lato" panose="020F0502020204030203" pitchFamily="34" charset="0"/>
                <a:cs typeface="Lao UI" panose="020F0502020204030204" pitchFamily="34" charset="0"/>
              </a:rPr>
              <a:t>la gestión de casos por teléfono, que se define como la gestión </a:t>
            </a:r>
            <a:r>
              <a:rPr lang="es-ES" sz="1200" b="0" dirty="0">
                <a:solidFill>
                  <a:srgbClr val="00B0F0"/>
                </a:solidFill>
                <a:effectLst/>
                <a:latin typeface="Kristen ITC" panose="020F0502020204030204" pitchFamily="66" charset="0"/>
                <a:ea typeface="Lato" panose="020F0502020204030203" pitchFamily="34" charset="0"/>
                <a:cs typeface="Lao UI" panose="020F0502020204030204" pitchFamily="34" charset="0"/>
              </a:rPr>
              <a:t>de</a:t>
            </a:r>
            <a:r>
              <a:rPr lang="es-ES" sz="1200" b="0" dirty="0">
                <a:solidFill>
                  <a:schemeClr val="tx1"/>
                </a:solidFill>
                <a:effectLst/>
                <a:latin typeface="Kristen ITC" panose="020F0502020204030204" pitchFamily="66" charset="0"/>
                <a:ea typeface="Lato" panose="020F0502020204030203" pitchFamily="34" charset="0"/>
                <a:cs typeface="Lao UI" panose="020F0502020204030204" pitchFamily="34" charset="0"/>
              </a:rPr>
              <a:t> casos que los gestores o las gestoras de casos o los trabajadores o las trabajadoras de caso ofrecen por vía telefónica a los clientes</a:t>
            </a:r>
            <a:r>
              <a:rPr lang="es-ES" dirty="0">
                <a:latin typeface="Kristen ITC" panose="020F0502020204030204" pitchFamily="66" charset="0"/>
                <a:ea typeface="Lato" panose="020F0502020204030203" pitchFamily="34" charset="0"/>
                <a:cs typeface="Lao UI" panose="020F0502020204030204" pitchFamily="34" charset="0"/>
              </a:rPr>
              <a:t>. </a:t>
            </a:r>
            <a:r>
              <a:rPr lang="es-ES" sz="1200" b="0" dirty="0">
                <a:solidFill>
                  <a:schemeClr val="tx1"/>
                </a:solidFill>
                <a:effectLst/>
                <a:latin typeface="Kristen ITC" panose="020F0502020204030204" pitchFamily="66" charset="0"/>
                <a:ea typeface="Lato" panose="020F0502020204030203" pitchFamily="34" charset="0"/>
                <a:cs typeface="Lao UI" panose="020F0502020204030204" pitchFamily="34" charset="0"/>
              </a:rPr>
              <a:t> (</a:t>
            </a:r>
            <a:r>
              <a:rPr lang="es-ES" sz="1200" b="0" i="0" dirty="0">
                <a:solidFill>
                  <a:schemeClr val="tx1"/>
                </a:solidFill>
                <a:effectLst/>
                <a:latin typeface="Kristen ITC" panose="020F0502020204030204" pitchFamily="66" charset="0"/>
                <a:ea typeface="Lato" panose="020F0502020204030203" pitchFamily="34" charset="0"/>
                <a:cs typeface="Lao UI" panose="020F0502020204030204" pitchFamily="34" charset="0"/>
              </a:rPr>
              <a:t>Guía COVID-19 para servicios a distancia de VBG centrada en la gestión de casos por teléfono y servicios de atención en línea</a:t>
            </a:r>
            <a:r>
              <a:rPr lang="es-ES" sz="1200" b="0" dirty="0">
                <a:solidFill>
                  <a:schemeClr val="tx1"/>
                </a:solidFill>
                <a:effectLst/>
                <a:latin typeface="Kristen ITC" panose="020F0502020204030204" pitchFamily="66" charset="0"/>
                <a:ea typeface="Lato" panose="020F0502020204030203" pitchFamily="34" charset="0"/>
                <a:cs typeface="Lao UI" panose="020F0502020204030204" pitchFamily="34" charset="0"/>
              </a:rPr>
              <a:t>, 2021 (</a:t>
            </a:r>
            <a:r>
              <a:rPr lang="es-ES" sz="1200" dirty="0">
                <a:solidFill>
                  <a:schemeClr val="tx1"/>
                </a:solidFill>
                <a:hlinkClick r:id="rId3"/>
              </a:rPr>
              <a:t>https://gbvaor.net/node/1779</a:t>
            </a:r>
            <a:r>
              <a:rPr lang="es-ES" sz="1200" b="0" dirty="0">
                <a:solidFill>
                  <a:schemeClr val="tx1"/>
                </a:solidFill>
                <a:effectLst/>
                <a:latin typeface="Kristen ITC" panose="020F0502020204030204" pitchFamily="66" charset="0"/>
                <a:ea typeface="Lato" panose="020F0502020204030203" pitchFamily="34" charset="0"/>
                <a:cs typeface="Lao UI" panose="020F0502020204030204" pitchFamily="34" charset="0"/>
              </a:rPr>
              <a:t>)</a:t>
            </a:r>
            <a:r>
              <a:rPr lang="es-ES" dirty="0">
                <a:latin typeface="Kristen ITC" panose="020F0502020204030204" pitchFamily="66" charset="0"/>
                <a:ea typeface="Lato" panose="020F0502020204030203" pitchFamily="34" charset="0"/>
                <a:cs typeface="Lao UI" panose="020F0502020204030204" pitchFamily="34" charset="0"/>
              </a:rPr>
              <a:t>). Asimismo, en algunos contextos, </a:t>
            </a:r>
            <a:r>
              <a:rPr lang="es-ES" b="1" dirty="0">
                <a:latin typeface="Kristen ITC" panose="020F0502020204030204" pitchFamily="66" charset="0"/>
                <a:ea typeface="Lato" panose="020F0502020204030203" pitchFamily="34" charset="0"/>
                <a:cs typeface="Lao UI" panose="020F0502020204030204" pitchFamily="34" charset="0"/>
              </a:rPr>
              <a:t>la gestión de casos puede ser móvil</a:t>
            </a:r>
            <a:r>
              <a:rPr lang="es-ES" dirty="0">
                <a:latin typeface="Kristen ITC" panose="020F0502020204030204" pitchFamily="66" charset="0"/>
                <a:ea typeface="Lato" panose="020F0502020204030203" pitchFamily="34" charset="0"/>
                <a:cs typeface="Lao UI" panose="020F0502020204030204" pitchFamily="34" charset="0"/>
              </a:rPr>
              <a:t>, </a:t>
            </a:r>
            <a:r>
              <a:rPr lang="es-ES" sz="1200" b="0" kern="1200" baseline="0" dirty="0">
                <a:solidFill>
                  <a:schemeClr val="tx1"/>
                </a:solidFill>
                <a:latin typeface="Lato"/>
                <a:ea typeface="Lato"/>
                <a:cs typeface="Lato"/>
              </a:rPr>
              <a:t>con servicios prestados en diferentes lugares conforme a un calendario fijo. Sin embargo, estos servicios se prestarían siempre en espacios seguros, a cargo de gestores o gestoras de casos o trabajadores o trabajadoras de caso con la debida cualificación, y cumplirían las mismas normas de calidad que los servicios estáticos de gestión de casos que se prestan en un lugar fijo (IRC, </a:t>
            </a:r>
            <a:r>
              <a:rPr lang="es-ES" sz="1200" b="0" i="0" kern="1200" baseline="0" dirty="0" err="1">
                <a:solidFill>
                  <a:schemeClr val="tx1"/>
                </a:solidFill>
                <a:latin typeface="Lato"/>
                <a:ea typeface="Lato"/>
                <a:cs typeface="Lato"/>
              </a:rPr>
              <a:t>Guidelines</a:t>
            </a:r>
            <a:r>
              <a:rPr lang="es-ES" sz="1200" b="0" i="0" kern="1200" baseline="0" dirty="0">
                <a:solidFill>
                  <a:schemeClr val="tx1"/>
                </a:solidFill>
                <a:latin typeface="Lato"/>
                <a:ea typeface="Lato"/>
                <a:cs typeface="Lato"/>
              </a:rPr>
              <a:t> for Mobile and Remote GBV Service Delivery</a:t>
            </a:r>
            <a:r>
              <a:rPr lang="es-ES" sz="1200" b="0" kern="1200" baseline="0" dirty="0">
                <a:solidFill>
                  <a:schemeClr val="tx1"/>
                </a:solidFill>
                <a:latin typeface="Lato"/>
                <a:ea typeface="Lato"/>
                <a:cs typeface="Lato"/>
              </a:rPr>
              <a:t>, 2018</a:t>
            </a:r>
            <a:r>
              <a:rPr lang="es-ES" dirty="0">
                <a:latin typeface="Kristen ITC" panose="020F0502020204030204" pitchFamily="66" charset="0"/>
                <a:ea typeface="Lato" panose="020F0502020204030203" pitchFamily="34" charset="0"/>
                <a:cs typeface="Lao UI" panose="020F0502020204030204" pitchFamily="34" charset="0"/>
              </a:rPr>
              <a:t> </a:t>
            </a:r>
            <a:r>
              <a:rPr lang="es-ES" dirty="0">
                <a:latin typeface="Kristen ITC" panose="020F0502020204030204" pitchFamily="66" charset="0"/>
                <a:ea typeface="Lato" panose="020F0502020204030203" pitchFamily="34" charset="0"/>
                <a:cs typeface="Lao UI" panose="020F0502020204030204" pitchFamily="34" charset="0"/>
                <a:hlinkClick r:id="rId4"/>
              </a:rPr>
              <a:t>https://reliefweb.int/report/world/guidelines-mobile-and-remote-gender-based-violence-gbv-service-delivery-enmy</a:t>
            </a:r>
            <a:r>
              <a:rPr lang="es-ES" dirty="0">
                <a:latin typeface="Kristen ITC" panose="020F0502020204030204" pitchFamily="66" charset="0"/>
                <a:ea typeface="Lato" panose="020F0502020204030203" pitchFamily="34" charset="0"/>
                <a:cs typeface="Lao UI" panose="020F0502020204030204" pitchFamily="34" charset="0"/>
              </a:rPr>
              <a:t>).</a:t>
            </a:r>
          </a:p>
          <a:p>
            <a:endParaRPr lang="en-GB" dirty="0">
              <a:latin typeface="Kristen ITC" panose="020F0502020204030204" pitchFamily="66" charset="0"/>
              <a:ea typeface="Lato" panose="020F0502020204030203" pitchFamily="34" charset="0"/>
              <a:cs typeface="Lao UI" panose="020F0502020204030204" pitchFamily="34" charset="0"/>
            </a:endParaRPr>
          </a:p>
          <a:p>
            <a:r>
              <a:rPr lang="es-ES" dirty="0">
                <a:latin typeface="Kristen ITC" panose="020F0502020204030204" pitchFamily="66" charset="0"/>
                <a:ea typeface="Lato" panose="020F0502020204030203" pitchFamily="34" charset="0"/>
                <a:cs typeface="Lao UI" panose="020F0502020204030204" pitchFamily="34" charset="0"/>
              </a:rPr>
              <a:t>Contenido extraído y adaptado de los materiales de capacitación para la gestión de casos de VG entre organismos (</a:t>
            </a:r>
            <a:r>
              <a:rPr lang="es-ES" dirty="0">
                <a:latin typeface="Kristen ITC" panose="020F0502020204030204" pitchFamily="66" charset="0"/>
                <a:ea typeface="Lato" panose="020F0502020204030203" pitchFamily="34" charset="0"/>
                <a:cs typeface="Lao UI" panose="020F0502020204030204" pitchFamily="34" charset="0"/>
                <a:hlinkClick r:id="rId5"/>
              </a:rPr>
              <a:t>https://www.gbvims</a:t>
            </a:r>
            <a:r>
              <a:rPr lang="es-ES" dirty="0">
                <a:latin typeface="Lato" panose="020F0502020204030203" pitchFamily="34" charset="77"/>
                <a:hlinkClick r:id="rId5"/>
              </a:rPr>
              <a:t>.com/gbv-case-management-guidelines/gbv-case-management-training-materials/</a:t>
            </a:r>
            <a:r>
              <a:rPr lang="es-ES" dirty="0">
                <a:latin typeface="Lato" panose="020F0502020204030203" pitchFamily="34" charset="77"/>
              </a:rPr>
              <a:t>).</a:t>
            </a:r>
          </a:p>
        </p:txBody>
      </p:sp>
    </p:spTree>
    <p:extLst>
      <p:ext uri="{BB962C8B-B14F-4D97-AF65-F5344CB8AC3E}">
        <p14:creationId xmlns:p14="http://schemas.microsoft.com/office/powerpoint/2010/main" val="72480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rgbClr val="000000"/>
              </a:solidFill>
              <a:effectLst/>
              <a:latin typeface="Calibri" panose="020F0502020204030204" pitchFamily="34" charset="0"/>
              <a:cs typeface="Calibri"/>
            </a:endParaRPr>
          </a:p>
          <a:p>
            <a:endParaRPr lang="en-GR" dirty="0"/>
          </a:p>
        </p:txBody>
      </p:sp>
    </p:spTree>
    <p:extLst>
      <p:ext uri="{BB962C8B-B14F-4D97-AF65-F5344CB8AC3E}">
        <p14:creationId xmlns:p14="http://schemas.microsoft.com/office/powerpoint/2010/main" val="241783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Proporcione a las personas participantes una ficha donde figure la </a:t>
            </a:r>
            <a:r>
              <a:rPr lang="es-ES" b="1" dirty="0">
                <a:latin typeface="Lato" panose="020F0502020204030203" pitchFamily="34" charset="77"/>
              </a:rPr>
              <a:t>vía de derivación de casos de VG del contexto pertinente </a:t>
            </a:r>
            <a:r>
              <a:rPr lang="es-ES" dirty="0">
                <a:latin typeface="Lato" panose="020F0502020204030203" pitchFamily="34" charset="77"/>
              </a:rPr>
              <a:t>(específica de la ubicación sobre el terreno, si la hubiere) o un ejemplo de otro lugar en caso de que no exista (todavía) una vía local de derivación para ilustrar cómo son las vías de derivación de casos de VG. Recuerde que, en breve, trataremos en mayor profundidad la vía local de derivación.</a:t>
            </a:r>
          </a:p>
          <a:p>
            <a:pPr marL="0" lvl="0" indent="0" algn="l" rtl="0">
              <a:spcBef>
                <a:spcPts val="0"/>
              </a:spcBef>
              <a:spcAft>
                <a:spcPts val="0"/>
              </a:spcAft>
              <a:buNone/>
            </a:pPr>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El objetivo de una vía de derivación es: </a:t>
            </a:r>
          </a:p>
          <a:p>
            <a:pPr marL="171450" indent="-171450">
              <a:buFont typeface="Arial" panose="020B0604020202020204" pitchFamily="34" charset="0"/>
              <a:buChar char="•"/>
            </a:pPr>
            <a:r>
              <a:rPr lang="es-ES" dirty="0">
                <a:effectLst/>
                <a:latin typeface="Lato" panose="020F0502020204030203" pitchFamily="34" charset="77"/>
              </a:rPr>
              <a:t>Coordinar la prestación de servicios;</a:t>
            </a:r>
          </a:p>
          <a:p>
            <a:pPr marL="171450" indent="-171450">
              <a:buFont typeface="Arial" panose="020B0604020202020204" pitchFamily="34" charset="0"/>
              <a:buChar char="•"/>
            </a:pPr>
            <a:r>
              <a:rPr lang="es-ES" dirty="0">
                <a:effectLst/>
                <a:latin typeface="Lato" panose="020F0502020204030203" pitchFamily="34" charset="77"/>
              </a:rPr>
              <a:t>Mejorar el acceso seguro y oportuno a servicios de calidad para las personas sobrevivientes de VG;</a:t>
            </a:r>
          </a:p>
          <a:p>
            <a:pPr marL="171450" indent="-171450">
              <a:buFont typeface="Arial" panose="020B0604020202020204" pitchFamily="34" charset="0"/>
              <a:buChar char="•"/>
            </a:pPr>
            <a:r>
              <a:rPr lang="es-ES" dirty="0">
                <a:effectLst/>
                <a:latin typeface="Lato" panose="020F0502020204030203" pitchFamily="34" charset="77"/>
              </a:rPr>
              <a:t>Dar prioridad a la seguridad y la confidencialidad de las personas sobrevivientes, y respetar sus decisiones; y</a:t>
            </a:r>
          </a:p>
          <a:p>
            <a:pPr marL="171450" indent="-171450">
              <a:buFont typeface="Arial" panose="020B0604020202020204" pitchFamily="34" charset="0"/>
              <a:buChar char="•"/>
            </a:pPr>
            <a:r>
              <a:rPr lang="es-ES" dirty="0">
                <a:effectLst/>
                <a:latin typeface="Lato" panose="020F0502020204030203" pitchFamily="34" charset="77"/>
              </a:rPr>
              <a:t>Garantizar que las personas sobrevivientes participan de forma activa en la definición de sus necesidades y deciden qué opciones de respuesta y apoyo las satisfacen mejor.</a:t>
            </a:r>
          </a:p>
          <a:p>
            <a:pPr marL="171450" indent="-171450">
              <a:buFont typeface="Arial" panose="020B0604020202020204" pitchFamily="34" charset="0"/>
              <a:buChar char="•"/>
            </a:pPr>
            <a:endParaRPr lang="en-US" dirty="0">
              <a:effectLst/>
              <a:latin typeface="Lato" panose="020F0502020204030203" pitchFamily="34" charset="77"/>
            </a:endParaRPr>
          </a:p>
          <a:p>
            <a:pPr marL="0" indent="0">
              <a:buFont typeface="Arial" panose="020B0604020202020204" pitchFamily="34" charset="0"/>
              <a:buNone/>
            </a:pPr>
            <a:r>
              <a:rPr lang="es-ES" dirty="0">
                <a:effectLst/>
                <a:latin typeface="Lato" panose="020F0502020204030203" pitchFamily="34" charset="77"/>
              </a:rPr>
              <a:t>Haga hincapié en que la </a:t>
            </a:r>
            <a:r>
              <a:rPr lang="es-ES" b="1" dirty="0">
                <a:effectLst/>
                <a:latin typeface="Lato" panose="020F0502020204030203" pitchFamily="34" charset="77"/>
              </a:rPr>
              <a:t>función de las personas especialistas en VG </a:t>
            </a:r>
            <a:r>
              <a:rPr lang="es-ES" dirty="0">
                <a:effectLst/>
                <a:latin typeface="Lato" panose="020F0502020204030203" pitchFamily="34" charset="77"/>
              </a:rPr>
              <a:t>consiste en describir los servicios de VG, </a:t>
            </a:r>
            <a:r>
              <a:rPr lang="es-ES" b="1" dirty="0">
                <a:effectLst/>
                <a:latin typeface="Lato" panose="020F0502020204030203" pitchFamily="34" charset="77"/>
              </a:rPr>
              <a:t>desarrollar una vía de derivación de casos de VG </a:t>
            </a:r>
            <a:r>
              <a:rPr lang="es-ES" dirty="0">
                <a:effectLst/>
                <a:latin typeface="Lato" panose="020F0502020204030203" pitchFamily="34" charset="77"/>
              </a:rPr>
              <a:t>a nivel interinstitucional y apoyar el fortalecimiento de la capacidad de los servicios de VG, así como en promover la accesibilidad de los servicios de VG para las personas desplazadas y apátridas. </a:t>
            </a:r>
          </a:p>
          <a:p>
            <a:pPr marL="0" indent="0">
              <a:buFont typeface="Arial" panose="020B0604020202020204" pitchFamily="34" charset="0"/>
              <a:buNone/>
            </a:pPr>
            <a:endParaRPr lang="en-US" dirty="0">
              <a:effectLst/>
              <a:latin typeface="Lato" panose="020F0502020204030203" pitchFamily="34" charset="77"/>
            </a:endParaRPr>
          </a:p>
          <a:p>
            <a:pPr marL="0" indent="0">
              <a:buFont typeface="Arial" panose="020B0604020202020204" pitchFamily="34" charset="0"/>
              <a:buNone/>
            </a:pPr>
            <a:r>
              <a:rPr lang="es-ES" dirty="0">
                <a:effectLst/>
                <a:latin typeface="Lato" panose="020F0502020204030203" pitchFamily="34" charset="77"/>
              </a:rPr>
              <a:t>Recuerde a las personas participantes que </a:t>
            </a:r>
            <a:r>
              <a:rPr lang="es-ES" b="1" dirty="0">
                <a:effectLst/>
                <a:latin typeface="Lato" panose="020F0502020204030203" pitchFamily="34" charset="77"/>
              </a:rPr>
              <a:t>la función del personal de primera línea </a:t>
            </a:r>
            <a:r>
              <a:rPr lang="es-ES" dirty="0">
                <a:effectLst/>
                <a:latin typeface="Lato" panose="020F0502020204030203" pitchFamily="34" charset="77"/>
              </a:rPr>
              <a:t>consiste en derivar a las personas sobrevivientes a los servicios y facilitar su acceso a ellos, </a:t>
            </a:r>
            <a:r>
              <a:rPr lang="es-ES" b="1" dirty="0">
                <a:effectLst/>
                <a:latin typeface="Lato" panose="020F0502020204030203" pitchFamily="34" charset="77"/>
              </a:rPr>
              <a:t>siendo los servicios de gestión de casos de VG el principal punto de entrada</a:t>
            </a:r>
            <a:r>
              <a:rPr lang="es-ES" dirty="0">
                <a:effectLst/>
                <a:latin typeface="Lato" panose="020F0502020204030203" pitchFamily="34" charset="77"/>
              </a:rPr>
              <a:t>. </a:t>
            </a:r>
          </a:p>
        </p:txBody>
      </p:sp>
    </p:spTree>
    <p:extLst>
      <p:ext uri="{BB962C8B-B14F-4D97-AF65-F5344CB8AC3E}">
        <p14:creationId xmlns:p14="http://schemas.microsoft.com/office/powerpoint/2010/main" val="3724559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8"/>
            <a:ext cx="5486400" cy="333325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US" dirty="0">
              <a:effectLst/>
              <a:latin typeface="Lato" panose="020F0502020204030203" pitchFamily="34" charset="77"/>
              <a:ea typeface="MS Mincho" panose="02020609040205080304" pitchFamily="49" charset="-128"/>
              <a:cs typeface="Arial" panose="020B0604020202020204" pitchFamily="34" charset="0"/>
            </a:endParaRPr>
          </a:p>
          <a:p>
            <a:r>
              <a:rPr lang="es-ES" dirty="0">
                <a:latin typeface="Lato" panose="020F0502020204030203" pitchFamily="34" charset="77"/>
              </a:rPr>
              <a:t>Duración prevista: 25 minutos</a:t>
            </a:r>
          </a:p>
          <a:p>
            <a:r>
              <a:rPr lang="es-ES" dirty="0">
                <a:latin typeface="Lato" panose="020F0502020204030203" pitchFamily="34" charset="77"/>
                <a:ea typeface="MS Mincho" panose="02020609040205080304" pitchFamily="49" charset="-128"/>
                <a:cs typeface="Univers LT Std"/>
              </a:rPr>
              <a:t>Objetivo: </a:t>
            </a:r>
            <a:r>
              <a:rPr lang="es-ES" dirty="0">
                <a:effectLst/>
                <a:latin typeface="Lato" panose="020F0502020204030203" pitchFamily="34" charset="77"/>
                <a:ea typeface="MS Mincho" panose="02020609040205080304" pitchFamily="49" charset="-128"/>
                <a:cs typeface="Univers LT Std"/>
              </a:rPr>
              <a:t>determinar cuáles son los aspectos de los mecanismos de derivación que pueden comprometer la respuesta centrada en la persona sobreviviente </a:t>
            </a:r>
          </a:p>
          <a:p>
            <a:endParaRPr lang="en-GR" dirty="0">
              <a:effectLst/>
              <a:latin typeface="Lato" panose="020F0502020204030203" pitchFamily="34" charset="77"/>
            </a:endParaRPr>
          </a:p>
          <a:p>
            <a:pPr marL="0" indent="0">
              <a:buFont typeface="Arial" panose="020B0604020202020204" pitchFamily="34" charset="0"/>
              <a:buNone/>
              <a:defRPr/>
            </a:pPr>
            <a:r>
              <a:rPr lang="es-ES" b="0" baseline="0" dirty="0">
                <a:latin typeface="Lato" panose="020F0502020204030203" pitchFamily="34" charset="77"/>
                <a:ea typeface="Calibri"/>
                <a:cs typeface="Calibri"/>
              </a:rPr>
              <a:t>Nota: </a:t>
            </a:r>
            <a:r>
              <a:rPr lang="es-ES" dirty="0">
                <a:latin typeface="Lato" panose="020F0502020204030203" pitchFamily="34" charset="77"/>
                <a:ea typeface="Calibri"/>
                <a:cs typeface="Calibri"/>
              </a:rPr>
              <a:t>elimine el icono de actividad opcional si utiliza la diapositiva. </a:t>
            </a:r>
          </a:p>
          <a:p>
            <a:pPr marL="0" indent="0">
              <a:buFont typeface="Arial" panose="020B0604020202020204" pitchFamily="34" charset="0"/>
              <a:buNone/>
              <a:defRPr/>
            </a:pPr>
            <a:endParaRPr lang="en-US" dirty="0">
              <a:latin typeface="Lato" panose="020F0502020204030203" pitchFamily="34" charset="77"/>
              <a:ea typeface="Calibri"/>
              <a:cs typeface="Calibri"/>
            </a:endParaRPr>
          </a:p>
          <a:p>
            <a:pPr marL="285750" indent="-285750">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Se recomienda adaptar la actividad antes de la sesión, comprobando que los papeles se adecuan al contexto, utilizando nombres de proveedores de servicios locales y ajustando el guion al contexto. </a:t>
            </a:r>
          </a:p>
          <a:p>
            <a:pPr marL="285750" indent="-285750">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Artículo necesario: ovillo de lana o hilo.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Lato" panose="020F0502020204030203" pitchFamily="34" charset="77"/>
                <a:ea typeface="Calibri" panose="020F0502020204030204" pitchFamily="34" charset="0"/>
                <a:cs typeface="Univers LT Std"/>
              </a:rPr>
              <a:t>Pida personas voluntarias para representar diferentes papeles. Reparta las tarjetas elaboradas previamente con los “proveedores de servicios” a la cantidad de personas correspondiente. Pídales que representen el papel de la persona que figura en su tarjeta. </a:t>
            </a:r>
          </a:p>
          <a:p>
            <a:pPr marL="285750" indent="-285750">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Ejemplo de </a:t>
            </a:r>
            <a:r>
              <a:rPr lang="es-ES" b="1" dirty="0">
                <a:effectLst/>
                <a:latin typeface="Lato" panose="020F0502020204030203" pitchFamily="34" charset="77"/>
                <a:ea typeface="MS Mincho" panose="02020609040205080304" pitchFamily="49" charset="-128"/>
                <a:cs typeface="Times New Roman" panose="02020603050405020304" pitchFamily="18" charset="0"/>
              </a:rPr>
              <a:t>tarjetas de proveedores de servicios</a:t>
            </a:r>
            <a:r>
              <a:rPr lang="es-ES" dirty="0">
                <a:effectLst/>
                <a:latin typeface="Lato" panose="020F0502020204030203" pitchFamily="34" charset="77"/>
                <a:ea typeface="MS Mincho" panose="02020609040205080304" pitchFamily="49" charset="-128"/>
                <a:cs typeface="Times New Roman" panose="02020603050405020304" pitchFamily="18" charset="0"/>
              </a:rPr>
              <a:t>: </a:t>
            </a:r>
          </a:p>
          <a:p>
            <a:pPr marL="800100" lvl="1" indent="-342900">
              <a:lnSpc>
                <a:spcPct val="115000"/>
              </a:lnSpc>
              <a:spcBef>
                <a:spcPts val="1000"/>
              </a:spcBef>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Madre</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Líder de la comunidad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Partera tradicional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Matrona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Doctor/a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Trabajador/a de los servicios comunitarios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Times New Roman" panose="02020603050405020304" pitchFamily="18" charset="0"/>
              </a:rPr>
              <a:t>O</a:t>
            </a:r>
            <a:r>
              <a:rPr lang="es-ES" dirty="0">
                <a:effectLst/>
                <a:latin typeface="Lato" panose="020F0502020204030203" pitchFamily="34" charset="77"/>
                <a:ea typeface="MS Mincho" panose="02020609040205080304" pitchFamily="49" charset="-128"/>
                <a:cs typeface="Univers LT Std"/>
              </a:rPr>
              <a:t>ficial de servicios comunitarios del </a:t>
            </a:r>
            <a:r>
              <a:rPr lang="es-ES"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Times New Roman" panose="02020603050405020304" pitchFamily="18" charset="0"/>
              </a:rPr>
              <a:t>O</a:t>
            </a:r>
            <a:r>
              <a:rPr lang="es-ES" dirty="0">
                <a:effectLst/>
                <a:latin typeface="Lato" panose="020F0502020204030203" pitchFamily="34" charset="77"/>
                <a:ea typeface="MS Mincho" panose="02020609040205080304" pitchFamily="49" charset="-128"/>
                <a:cs typeface="Univers LT Std"/>
              </a:rPr>
              <a:t>ficial de protección del </a:t>
            </a:r>
            <a:r>
              <a:rPr lang="es-ES"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Policía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Abogado/a </a:t>
            </a:r>
          </a:p>
          <a:p>
            <a:pPr marL="800100" lvl="1" indent="-342900">
              <a:lnSpc>
                <a:spcPct val="115000"/>
              </a:lnSpc>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Trabajador/a social</a:t>
            </a:r>
          </a:p>
          <a:p>
            <a:pPr marL="800100" lvl="1" indent="-342900">
              <a:lnSpc>
                <a:spcPct val="115000"/>
              </a:lnSpc>
              <a:spcAft>
                <a:spcPts val="1000"/>
              </a:spcAft>
              <a:buFont typeface="Courier New" panose="02070309020205020404" pitchFamily="49" charset="0"/>
              <a:buChar char="o"/>
            </a:pPr>
            <a:r>
              <a:rPr lang="es-ES" dirty="0">
                <a:effectLst/>
                <a:latin typeface="Lato" panose="020F0502020204030203" pitchFamily="34" charset="77"/>
                <a:ea typeface="MS Mincho" panose="02020609040205080304" pitchFamily="49" charset="-128"/>
                <a:cs typeface="Univers LT Std"/>
              </a:rPr>
              <a:t>Fiscal </a:t>
            </a:r>
          </a:p>
          <a:p>
            <a:pPr marL="342900" lvl="0" indent="-342900">
              <a:buFont typeface="Arial" panose="020B0604020202020204" pitchFamily="34" charset="0"/>
              <a:buChar char="•"/>
            </a:pPr>
            <a:r>
              <a:rPr lang="es-ES" dirty="0">
                <a:effectLst/>
                <a:latin typeface="Lato" panose="020F0502020204030203" pitchFamily="34" charset="77"/>
                <a:ea typeface="Calibri" panose="020F0502020204030204" pitchFamily="34" charset="0"/>
                <a:cs typeface="Univers LT Std"/>
              </a:rPr>
              <a:t>Haga que los proveedores de servicios se sienten en círculo. Pida al resto de las personas participantes que se queden de pie en el exterior del círculo para que puedan ver fácilmente la actividad. </a:t>
            </a:r>
          </a:p>
          <a:p>
            <a:pPr marL="342900" lvl="0" indent="-342900">
              <a:buFont typeface="Arial" panose="020B0604020202020204" pitchFamily="34" charset="0"/>
              <a:buChar char="•"/>
            </a:pPr>
            <a:r>
              <a:rPr lang="es-ES" dirty="0">
                <a:effectLst/>
                <a:latin typeface="Lato" panose="020F0502020204030203" pitchFamily="34" charset="77"/>
                <a:ea typeface="Calibri" panose="020F0502020204030204" pitchFamily="34" charset="0"/>
                <a:cs typeface="Univers LT Std"/>
              </a:rPr>
              <a:t>Explique que el ovillo de lana representa a una mujer de 20 años que ha sufrido una agresión sexual. Confirme con las personas participantes que todo el mundo entiende lo que eso significa. </a:t>
            </a:r>
          </a:p>
          <a:p>
            <a:pPr marL="342900" lvl="0" indent="-342900">
              <a:buFont typeface="Arial" panose="020B0604020202020204" pitchFamily="34" charset="0"/>
              <a:buChar char="•"/>
            </a:pPr>
            <a:r>
              <a:rPr lang="es-ES" dirty="0">
                <a:effectLst/>
                <a:latin typeface="Lato" panose="020F0502020204030203" pitchFamily="34" charset="77"/>
                <a:ea typeface="Calibri" panose="020F0502020204030204" pitchFamily="34" charset="0"/>
                <a:cs typeface="Univers LT Std"/>
              </a:rPr>
              <a:t>Como facilitador o facilitadora, sitúese fuera del círculo y entregue el balón a la madre. Explique que la mujer ha contado el incidente a su madre. </a:t>
            </a:r>
          </a:p>
          <a:p>
            <a:pPr marL="342900" lvl="0" indent="-342900">
              <a:lnSpc>
                <a:spcPct val="115000"/>
              </a:lnSpc>
              <a:spcBef>
                <a:spcPts val="1000"/>
              </a:spcBef>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Pídale a la madre que sujete con firmeza el extremo del hilo. </a:t>
            </a:r>
          </a:p>
          <a:p>
            <a:pPr marL="342900" lvl="0" indent="-342900">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Cuente la historia, según se indica a continuación, de lo que le ocurre a esta mujer. Cada vez que intervenga un actor, se le lanza el ovillo de lana a través del círculo. Cada actor que reciba el ovillo, se pasará un hilo alrededor del dedo y luego lo lanzará al siguiente actor conforme a las instrucciones. </a:t>
            </a:r>
          </a:p>
          <a:p>
            <a:pPr marL="342900" lvl="0" indent="-342900">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Detenga el juego cuando finalice el guion. </a:t>
            </a:r>
          </a:p>
          <a:p>
            <a:pPr marL="342900" lvl="0" indent="-342900">
              <a:lnSpc>
                <a:spcPct val="115000"/>
              </a:lnSpc>
              <a:spcAft>
                <a:spcPts val="1000"/>
              </a:spcAft>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Al final del juego, habrá una gran red en el centro del círculo, ya que los actores estarán sujetando distintas partes del hilo, y se facilitará un debate. </a:t>
            </a:r>
          </a:p>
          <a:p>
            <a:pPr marL="342900" lvl="0" indent="-342900">
              <a:lnSpc>
                <a:spcPct val="115000"/>
              </a:lnSpc>
              <a:spcAft>
                <a:spcPts val="1000"/>
              </a:spcAft>
              <a:buFont typeface="Symbol" pitchFamily="2" charset="2"/>
              <a:buChar char=""/>
            </a:pPr>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pPr>
              <a:lnSpc>
                <a:spcPct val="115000"/>
              </a:lnSpc>
              <a:spcBef>
                <a:spcPts val="1000"/>
              </a:spcBef>
              <a:spcAft>
                <a:spcPts val="1000"/>
              </a:spcAft>
            </a:pPr>
            <a:r>
              <a:rPr lang="es-ES" b="1" u="none" dirty="0">
                <a:effectLst/>
                <a:latin typeface="Lato" panose="020F0502020204030203" pitchFamily="34" charset="77"/>
                <a:ea typeface="MS Mincho" panose="02020609040205080304" pitchFamily="49" charset="-128"/>
                <a:cs typeface="Univers LT Std"/>
              </a:rPr>
              <a:t>Debate </a:t>
            </a:r>
          </a:p>
          <a:p>
            <a:pPr>
              <a:lnSpc>
                <a:spcPct val="115000"/>
              </a:lnSpc>
              <a:spcBef>
                <a:spcPts val="1000"/>
              </a:spcBef>
              <a:spcAft>
                <a:spcPts val="1000"/>
              </a:spcAft>
            </a:pPr>
            <a:r>
              <a:rPr lang="es-ES" dirty="0">
                <a:effectLst/>
                <a:latin typeface="Lato" panose="020F0502020204030203" pitchFamily="34" charset="77"/>
                <a:ea typeface="MS Mincho" panose="02020609040205080304" pitchFamily="49" charset="-128"/>
                <a:cs typeface="Univers LT Std"/>
              </a:rPr>
              <a:t>Realice una pausa para observar la red y formule algunas preguntas para generar debate: </a:t>
            </a:r>
          </a:p>
          <a:p>
            <a:pPr marL="171450" lvl="0" indent="-171450">
              <a:lnSpc>
                <a:spcPct val="115000"/>
              </a:lnSpc>
              <a:spcBef>
                <a:spcPts val="1000"/>
              </a:spcBef>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¿Qué ven en el centro de este círculo? </a:t>
            </a:r>
          </a:p>
          <a:p>
            <a:pPr marL="171450" lvl="0" indent="-171450">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¿Todo esto ha resultado útil para la persona sobreviviente? ¿Traumático? </a:t>
            </a:r>
          </a:p>
          <a:p>
            <a:pPr marL="171450" lvl="0" indent="-171450">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Personas observadoras: ¿Cuántas veces ha tenido que repetir la chica su historia? </a:t>
            </a:r>
          </a:p>
          <a:p>
            <a:pPr marL="171450" lvl="0" indent="-171450">
              <a:lnSpc>
                <a:spcPct val="115000"/>
              </a:lnSpc>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¿Podría darse una situación así en su entorno? </a:t>
            </a:r>
          </a:p>
          <a:p>
            <a:pPr marL="171450" lvl="0" indent="-171450">
              <a:lnSpc>
                <a:spcPct val="115000"/>
              </a:lnSpc>
              <a:spcAft>
                <a:spcPts val="1000"/>
              </a:spcAft>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Univers LT Std"/>
              </a:rPr>
              <a:t>¿Qué se podría haber hecho para evitar esta maraña?</a:t>
            </a:r>
          </a:p>
          <a:p>
            <a:pPr marL="342900" lvl="0" indent="-342900">
              <a:lnSpc>
                <a:spcPct val="115000"/>
              </a:lnSpc>
              <a:spcAft>
                <a:spcPts val="1000"/>
              </a:spcAft>
              <a:buFont typeface="Symbol" pitchFamily="2" charset="2"/>
              <a:buChar char=""/>
            </a:pPr>
            <a:endParaRPr lang="en-GR" b="1" u="sng" kern="1200" dirty="0">
              <a:effectLst/>
              <a:latin typeface="Lato" panose="020F0502020204030203" pitchFamily="34" charset="77"/>
              <a:ea typeface="MS Mincho" panose="02020609040205080304" pitchFamily="49" charset="-128"/>
              <a:cs typeface="Times New Roman" panose="02020603050405020304" pitchFamily="18" charset="0"/>
            </a:endParaRPr>
          </a:p>
          <a:p>
            <a:pPr marL="0" lvl="0" indent="0" algn="l" defTabSz="914400" rtl="0" eaLnBrk="1" latinLnBrk="0" hangingPunct="1">
              <a:lnSpc>
                <a:spcPct val="115000"/>
              </a:lnSpc>
              <a:spcBef>
                <a:spcPts val="1000"/>
              </a:spcBef>
              <a:spcAft>
                <a:spcPts val="1000"/>
              </a:spcAft>
              <a:buFont typeface="Symbol" pitchFamily="2" charset="2"/>
              <a:buNone/>
            </a:pPr>
            <a:r>
              <a:rPr lang="es-ES" b="1" u="none" dirty="0">
                <a:effectLst/>
                <a:latin typeface="Lato" panose="020F0502020204030203" pitchFamily="34" charset="77"/>
                <a:ea typeface="MS Mincho" panose="02020609040205080304" pitchFamily="49" charset="-128"/>
                <a:cs typeface="Times New Roman" panose="02020603050405020304" pitchFamily="18" charset="0"/>
              </a:rPr>
              <a:t>Consideraciones clave</a:t>
            </a:r>
          </a:p>
          <a:p>
            <a:pPr marL="342900" lvl="0" indent="-342900">
              <a:lnSpc>
                <a:spcPct val="115000"/>
              </a:lnSpc>
              <a:spcBef>
                <a:spcPts val="1000"/>
              </a:spcBef>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Esta actividad es un ejemplo de las </a:t>
            </a:r>
            <a:r>
              <a:rPr lang="es-ES" b="1" dirty="0">
                <a:effectLst/>
                <a:latin typeface="Lato" panose="020F0502020204030203" pitchFamily="34" charset="77"/>
                <a:ea typeface="MS Mincho" panose="02020609040205080304" pitchFamily="49" charset="-128"/>
                <a:cs typeface="Times New Roman" panose="02020603050405020304" pitchFamily="18" charset="0"/>
              </a:rPr>
              <a:t>dificultades que a menudo experimentan las personas sobrevivientes de VG</a:t>
            </a:r>
            <a:r>
              <a:rPr lang="es-ES" dirty="0">
                <a:effectLst/>
                <a:latin typeface="Lato" panose="020F0502020204030203" pitchFamily="34" charset="77"/>
                <a:ea typeface="MS Mincho" panose="02020609040205080304" pitchFamily="49" charset="-128"/>
                <a:cs typeface="Times New Roman" panose="02020603050405020304" pitchFamily="18" charset="0"/>
              </a:rPr>
              <a:t> al revivir el suceso traumático más de una vez debido a la falta de organización de la respuesta.</a:t>
            </a:r>
          </a:p>
          <a:p>
            <a:pPr marL="342900" lvl="0" indent="-342900">
              <a:lnSpc>
                <a:spcPct val="115000"/>
              </a:lnSpc>
              <a:spcAft>
                <a:spcPts val="1000"/>
              </a:spcAft>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Es fundamental </a:t>
            </a:r>
            <a:r>
              <a:rPr lang="es-ES" b="1" dirty="0">
                <a:effectLst/>
                <a:latin typeface="Lato" panose="020F0502020204030203" pitchFamily="34" charset="77"/>
                <a:ea typeface="MS Mincho" panose="02020609040205080304" pitchFamily="49" charset="-128"/>
                <a:cs typeface="Times New Roman" panose="02020603050405020304" pitchFamily="18" charset="0"/>
              </a:rPr>
              <a:t>coordinarse y comunicarse de manera eficaz </a:t>
            </a:r>
            <a:r>
              <a:rPr lang="es-ES" dirty="0">
                <a:effectLst/>
                <a:latin typeface="Lato" panose="020F0502020204030203" pitchFamily="34" charset="77"/>
                <a:ea typeface="MS Mincho" panose="02020609040205080304" pitchFamily="49" charset="-128"/>
                <a:cs typeface="Times New Roman" panose="02020603050405020304" pitchFamily="18" charset="0"/>
              </a:rPr>
              <a:t>con otros actores para proteger el bienestar de las personas sobrevivientes.</a:t>
            </a:r>
          </a:p>
          <a:p>
            <a:pPr marL="342900" lvl="0" indent="-342900">
              <a:lnSpc>
                <a:spcPct val="115000"/>
              </a:lnSpc>
              <a:spcAft>
                <a:spcPts val="1000"/>
              </a:spcAft>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Todo el personal de primera línea tiene la responsabilidad de conocer y reforzar un mecanismo funcional de derivación donde </a:t>
            </a:r>
            <a:r>
              <a:rPr lang="es-ES" b="1" dirty="0">
                <a:effectLst/>
                <a:latin typeface="Lato" panose="020F0502020204030203" pitchFamily="34" charset="77"/>
                <a:ea typeface="MS Mincho" panose="02020609040205080304" pitchFamily="49" charset="-128"/>
                <a:cs typeface="Times New Roman" panose="02020603050405020304" pitchFamily="18" charset="0"/>
              </a:rPr>
              <a:t>la atención y el apoyo prestados a las personas sobrevivientes se puedan racionalizar de acuerdo con las prácticas centradas en la persona sobreviviente</a:t>
            </a:r>
            <a:r>
              <a:rPr lang="es-ES" dirty="0">
                <a:effectLst/>
                <a:latin typeface="Lato" panose="020F0502020204030203" pitchFamily="34" charset="77"/>
                <a:ea typeface="MS Mincho" panose="02020609040205080304" pitchFamily="49" charset="-128"/>
                <a:cs typeface="Times New Roman" panose="02020603050405020304" pitchFamily="18" charset="0"/>
              </a:rPr>
              <a:t>. </a:t>
            </a:r>
          </a:p>
          <a:p>
            <a:pPr marL="342900" lvl="0" indent="-342900">
              <a:lnSpc>
                <a:spcPct val="115000"/>
              </a:lnSpc>
              <a:spcAft>
                <a:spcPts val="1000"/>
              </a:spcAft>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Los </a:t>
            </a:r>
            <a:r>
              <a:rPr lang="es-ES" b="1" dirty="0">
                <a:effectLst/>
                <a:latin typeface="Lato" panose="020F0502020204030203" pitchFamily="34" charset="77"/>
                <a:ea typeface="MS Mincho" panose="02020609040205080304" pitchFamily="49" charset="-128"/>
                <a:cs typeface="Times New Roman" panose="02020603050405020304" pitchFamily="18" charset="0"/>
              </a:rPr>
              <a:t>mecanismos funcionales de derivación </a:t>
            </a:r>
            <a:r>
              <a:rPr lang="es-ES" dirty="0">
                <a:effectLst/>
                <a:latin typeface="Lato" panose="020F0502020204030203" pitchFamily="34" charset="77"/>
                <a:ea typeface="MS Mincho" panose="02020609040205080304" pitchFamily="49" charset="-128"/>
                <a:cs typeface="Times New Roman" panose="02020603050405020304" pitchFamily="18" charset="0"/>
              </a:rPr>
              <a:t>garantizan la seguridad y la confidencialidad de las personas sobrevivientes; una forma de lograrlo es limitar el número de veces que la persona sobreviviente necesita acceder a los servicios y, que cuando acceda a ellos, pueda hacerlo de forma informada y con el apoyo adecuado. Por este motivo, </a:t>
            </a:r>
            <a:r>
              <a:rPr lang="es-ES" b="1" dirty="0">
                <a:effectLst/>
                <a:latin typeface="Lato" panose="020F0502020204030203" pitchFamily="34" charset="77"/>
                <a:ea typeface="MS Mincho" panose="02020609040205080304" pitchFamily="49" charset="-128"/>
                <a:cs typeface="Times New Roman" panose="02020603050405020304" pitchFamily="18" charset="0"/>
              </a:rPr>
              <a:t>los gestores o las gestoras de casos o los trabajadores o las trabajadoras de caso desempeñan un papel fundamental en la gestión de los servicios de respuesta</a:t>
            </a:r>
            <a:r>
              <a:rPr lang="es-ES" dirty="0">
                <a:effectLst/>
                <a:latin typeface="Lato" panose="020F0502020204030203" pitchFamily="34" charset="77"/>
                <a:ea typeface="MS Mincho" panose="02020609040205080304" pitchFamily="49" charset="-128"/>
                <a:cs typeface="Times New Roman" panose="02020603050405020304" pitchFamily="18" charset="0"/>
              </a:rPr>
              <a:t>, al proporcionar información tanto a la persona sobreviviente como a otros y otras profesionales (respetando los protocolos éticos y garantizando la seguridad de la persona sobreviviente). </a:t>
            </a:r>
          </a:p>
          <a:p>
            <a:pPr marL="342900" lvl="0" indent="-342900">
              <a:lnSpc>
                <a:spcPct val="115000"/>
              </a:lnSpc>
              <a:spcAft>
                <a:spcPts val="1000"/>
              </a:spcAft>
              <a:buFont typeface="Arial" panose="020B0604020202020204" pitchFamily="34" charset="0"/>
              <a:buChar char="•"/>
            </a:pPr>
            <a:endParaRPr lang="en-GR" dirty="0">
              <a:effectLst/>
              <a:latin typeface="Lato" panose="020F0502020204030203" pitchFamily="34" charset="77"/>
            </a:endParaRPr>
          </a:p>
          <a:p>
            <a:pPr>
              <a:lnSpc>
                <a:spcPct val="115000"/>
              </a:lnSpc>
              <a:spcBef>
                <a:spcPts val="1000"/>
              </a:spcBef>
              <a:spcAft>
                <a:spcPts val="1000"/>
              </a:spcAft>
            </a:pPr>
            <a:r>
              <a:rPr lang="es-ES" b="1" u="none" dirty="0">
                <a:effectLst/>
                <a:latin typeface="Lato" panose="020F0502020204030203" pitchFamily="34" charset="77"/>
                <a:ea typeface="MS Mincho" panose="02020609040205080304" pitchFamily="49" charset="-128"/>
                <a:cs typeface="Univers LT Std"/>
              </a:rPr>
              <a:t>Guion</a:t>
            </a:r>
          </a:p>
          <a:p>
            <a:pPr>
              <a:lnSpc>
                <a:spcPct val="115000"/>
              </a:lnSpc>
              <a:spcBef>
                <a:spcPts val="1000"/>
              </a:spcBef>
              <a:spcAft>
                <a:spcPts val="1000"/>
              </a:spcAft>
            </a:pPr>
            <a:r>
              <a:rPr lang="es-ES" dirty="0">
                <a:effectLst/>
                <a:latin typeface="Lato" panose="020F0502020204030203" pitchFamily="34" charset="77"/>
                <a:ea typeface="MS Mincho" panose="02020609040205080304" pitchFamily="49" charset="-128"/>
                <a:cs typeface="Univers LT Std"/>
              </a:rPr>
              <a:t>Una mujer de 20 años ha sufrido una agresión sexual perpetrada por un hombre a las afueras de un centro de evacuación y se lo cuenta a su madre: </a:t>
            </a:r>
          </a:p>
          <a:p>
            <a:pPr marL="342900" lvl="0" indent="-342900">
              <a:lnSpc>
                <a:spcPct val="115000"/>
              </a:lnSpc>
              <a:spcBef>
                <a:spcPts val="1000"/>
              </a:spcBef>
              <a:buFont typeface="Symbol" pitchFamily="2" charset="2"/>
              <a:buChar char=""/>
            </a:pPr>
            <a:r>
              <a:rPr lang="es-ES" dirty="0">
                <a:effectLst/>
                <a:latin typeface="Lato" panose="020F0502020204030203" pitchFamily="34" charset="77"/>
                <a:ea typeface="MS Mincho" panose="02020609040205080304" pitchFamily="49" charset="-128"/>
                <a:cs typeface="Univers LT Std"/>
              </a:rPr>
              <a:t>La </a:t>
            </a:r>
            <a:r>
              <a:rPr lang="es-ES" b="1" dirty="0">
                <a:effectLst/>
                <a:latin typeface="Lato" panose="020F0502020204030203" pitchFamily="34" charset="77"/>
                <a:ea typeface="MS Mincho" panose="02020609040205080304" pitchFamily="49" charset="-128"/>
                <a:cs typeface="Univers LT Std"/>
              </a:rPr>
              <a:t>madre </a:t>
            </a:r>
            <a:r>
              <a:rPr lang="es-ES" dirty="0">
                <a:effectLst/>
                <a:latin typeface="Lato" panose="020F0502020204030203" pitchFamily="34" charset="77"/>
                <a:ea typeface="MS Mincho" panose="02020609040205080304" pitchFamily="49" charset="-128"/>
                <a:cs typeface="Univers LT Std"/>
              </a:rPr>
              <a:t>lleva a ante el </a:t>
            </a:r>
            <a:r>
              <a:rPr lang="es-ES" b="1" dirty="0">
                <a:effectLst/>
                <a:latin typeface="Lato" panose="020F0502020204030203" pitchFamily="34" charset="77"/>
                <a:ea typeface="MS Mincho" panose="02020609040205080304" pitchFamily="49" charset="-128"/>
                <a:cs typeface="Univers LT Std"/>
              </a:rPr>
              <a:t>líder comunitario </a:t>
            </a:r>
            <a:r>
              <a:rPr lang="es-ES" dirty="0">
                <a:effectLst/>
                <a:latin typeface="Lato" panose="020F0502020204030203" pitchFamily="34" charset="77"/>
                <a:ea typeface="MS Mincho" panose="02020609040205080304" pitchFamily="49" charset="-128"/>
                <a:cs typeface="Univers LT Std"/>
              </a:rPr>
              <a:t>para informarle de lo sucedido.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 líder comunitario deriva a la sobreviviente a la </a:t>
            </a:r>
            <a:r>
              <a:rPr lang="es-ES" b="1" dirty="0">
                <a:effectLst/>
                <a:latin typeface="Lato" panose="020F0502020204030203" pitchFamily="34" charset="77"/>
                <a:ea typeface="MS Mincho" panose="02020609040205080304" pitchFamily="49" charset="-128"/>
                <a:cs typeface="Univers LT Std"/>
              </a:rPr>
              <a:t>partera tradicional </a:t>
            </a:r>
            <a:r>
              <a:rPr lang="es-ES" dirty="0">
                <a:effectLst/>
                <a:latin typeface="Lato" panose="020F0502020204030203" pitchFamily="34" charset="77"/>
                <a:ea typeface="MS Mincho" panose="02020609040205080304" pitchFamily="49" charset="-128"/>
                <a:cs typeface="Univers LT Std"/>
              </a:rPr>
              <a:t>porque está preocupado por su estado de salud.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La partera tradicional la ayuda, pero la sobreviviente necesita atención médica inmediata para sus lesiones. La partera tradicional pide a la mujer que vaya a ver a una colega cercana, la </a:t>
            </a:r>
            <a:r>
              <a:rPr lang="es-ES" b="1" dirty="0">
                <a:effectLst/>
                <a:latin typeface="Lato" panose="020F0502020204030203" pitchFamily="34" charset="77"/>
                <a:ea typeface="MS Mincho" panose="02020609040205080304" pitchFamily="49" charset="-128"/>
                <a:cs typeface="Univers LT Std"/>
              </a:rPr>
              <a:t>matrona.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La matrona se da cuenta de que la sobreviviente debería ir al médico, por lo que se pone inmediatamente en contacto con el/la </a:t>
            </a:r>
            <a:r>
              <a:rPr lang="es-ES" b="1" dirty="0">
                <a:effectLst/>
                <a:latin typeface="Lato" panose="020F0502020204030203" pitchFamily="34" charset="77"/>
                <a:ea typeface="MS Mincho" panose="02020609040205080304" pitchFamily="49" charset="-128"/>
                <a:cs typeface="Univers LT Std"/>
              </a:rPr>
              <a:t>doctor/a</a:t>
            </a:r>
            <a:r>
              <a:rPr lang="es-ES" dirty="0">
                <a:effectLst/>
                <a:latin typeface="Lato" panose="020F0502020204030203" pitchFamily="34" charset="77"/>
                <a:ea typeface="MS Mincho" panose="02020609040205080304" pitchFamily="49" charset="-128"/>
                <a:cs typeface="Univers LT Std"/>
              </a:rPr>
              <a:t>.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doctor/a trata las lesiones, realiza un reconocimiento general y remite a la sobreviviente de nuevo a la </a:t>
            </a:r>
            <a:r>
              <a:rPr lang="es-ES" b="1" dirty="0">
                <a:effectLst/>
                <a:latin typeface="Lato" panose="020F0502020204030203" pitchFamily="34" charset="77"/>
                <a:ea typeface="MS Mincho" panose="02020609040205080304" pitchFamily="49" charset="-128"/>
                <a:cs typeface="Univers LT Std"/>
              </a:rPr>
              <a:t>matrona</a:t>
            </a:r>
            <a:r>
              <a:rPr lang="es-ES" dirty="0">
                <a:effectLst/>
                <a:latin typeface="Lato" panose="020F0502020204030203" pitchFamily="34" charset="77"/>
                <a:ea typeface="MS Mincho" panose="02020609040205080304" pitchFamily="49" charset="-128"/>
                <a:cs typeface="Univers LT Std"/>
              </a:rPr>
              <a:t> con la esperanza de que esta pueda prestarle algún apoyo adicional.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La matrona es consciente de que la persona sobreviviente quizás necesite atención psicosocial y la deriva al/a la </a:t>
            </a:r>
            <a:r>
              <a:rPr lang="es-ES" b="1" dirty="0">
                <a:effectLst/>
                <a:latin typeface="Lato" panose="020F0502020204030203" pitchFamily="34" charset="77"/>
                <a:ea typeface="MS Mincho" panose="02020609040205080304" pitchFamily="49" charset="-128"/>
                <a:cs typeface="Univers LT Std"/>
              </a:rPr>
              <a:t>trabajador/a de los servicios comunitarios.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trabajador/a de los servicios comunitarios se compromete con la matrona y la madre a ayudar y a asegurarse de que la sobreviviente recibe todos los servicios que le corresponden. El/la trabajador/a de los servicios comunitarios proporciona apoyo emocional y deriva a la sobreviviente al/a la </a:t>
            </a:r>
            <a:r>
              <a:rPr lang="es-ES" b="1" dirty="0">
                <a:effectLst/>
                <a:latin typeface="Lato" panose="020F0502020204030203" pitchFamily="34" charset="77"/>
                <a:ea typeface="MS Mincho" panose="02020609040205080304" pitchFamily="49" charset="-128"/>
                <a:cs typeface="Univers LT Std"/>
              </a:rPr>
              <a:t>oficial de servicios comunitarios </a:t>
            </a:r>
            <a:r>
              <a:rPr lang="es-ES" dirty="0">
                <a:effectLst/>
                <a:latin typeface="Lato" panose="020F0502020204030203" pitchFamily="34" charset="77"/>
                <a:ea typeface="MS Mincho" panose="02020609040205080304" pitchFamily="49" charset="-128"/>
                <a:cs typeface="Univers LT Std"/>
              </a:rPr>
              <a:t>del </a:t>
            </a:r>
            <a:r>
              <a:rPr lang="es-ES" b="1"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 </a:t>
            </a:r>
            <a:r>
              <a:rPr lang="es-ES" dirty="0">
                <a:effectLst/>
                <a:latin typeface="Lato" panose="020F0502020204030203" pitchFamily="34" charset="77"/>
                <a:ea typeface="MS Mincho" panose="02020609040205080304" pitchFamily="49" charset="-128"/>
                <a:cs typeface="Univers LT Std"/>
              </a:rPr>
              <a:t>para una evaluación, y pregunta sobre otros programas o servicios a los que debería acceder la sobreviviente.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a:t>
            </a:r>
            <a:r>
              <a:rPr lang="es-ES" b="0" dirty="0">
                <a:effectLst/>
                <a:latin typeface="Lato" panose="020F0502020204030203" pitchFamily="34" charset="77"/>
                <a:ea typeface="MS Mincho" panose="02020609040205080304" pitchFamily="49" charset="-128"/>
                <a:cs typeface="Univers LT Std"/>
              </a:rPr>
              <a:t>oficial de servicios comunitarios del</a:t>
            </a:r>
            <a:r>
              <a:rPr lang="es-ES" b="0" dirty="0">
                <a:effectLst/>
                <a:latin typeface="Lato" panose="020F0502020204030203" pitchFamily="34" charset="77"/>
                <a:ea typeface="MS Mincho" panose="02020609040205080304" pitchFamily="49" charset="-128"/>
                <a:cs typeface="Times New Roman" panose="02020603050405020304" pitchFamily="18" charset="0"/>
              </a:rPr>
              <a:t> Departamento de Bienestar Social y Desarrollo</a:t>
            </a:r>
            <a:r>
              <a:rPr lang="es-ES" dirty="0">
                <a:effectLst/>
                <a:latin typeface="Lato" panose="020F0502020204030203" pitchFamily="34" charset="77"/>
                <a:ea typeface="MS Mincho" panose="02020609040205080304" pitchFamily="49" charset="-128"/>
                <a:cs typeface="Univers LT Std"/>
              </a:rPr>
              <a:t> habla con la sobreviviente y descubre que esta quiere acudir a la policía. Habida cuenta de que se trata de un asunto donde los plazos son determinantes, se deriva inmediatamente a la sobreviviente al/a la </a:t>
            </a:r>
            <a:r>
              <a:rPr lang="es-ES" b="1" dirty="0">
                <a:effectLst/>
                <a:latin typeface="Lato" panose="020F0502020204030203" pitchFamily="34" charset="77"/>
                <a:ea typeface="MS Mincho" panose="02020609040205080304" pitchFamily="49" charset="-128"/>
                <a:cs typeface="Univers LT Std"/>
              </a:rPr>
              <a:t>oficial de protección </a:t>
            </a:r>
            <a:r>
              <a:rPr lang="es-ES" dirty="0">
                <a:effectLst/>
                <a:latin typeface="Lato" panose="020F0502020204030203" pitchFamily="34" charset="77"/>
                <a:ea typeface="MS Mincho" panose="02020609040205080304" pitchFamily="49" charset="-128"/>
                <a:cs typeface="Univers LT Std"/>
              </a:rPr>
              <a:t>del </a:t>
            </a:r>
            <a:r>
              <a:rPr lang="es-ES" b="1"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a:t>
            </a:r>
            <a:r>
              <a:rPr lang="es-ES" b="1" dirty="0">
                <a:effectLst/>
                <a:latin typeface="Lato" panose="020F0502020204030203" pitchFamily="34" charset="77"/>
                <a:ea typeface="MS Mincho" panose="02020609040205080304" pitchFamily="49" charset="-128"/>
                <a:cs typeface="Univers LT Std"/>
              </a:rPr>
              <a:t>.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oficial de protección del </a:t>
            </a:r>
            <a:r>
              <a:rPr lang="es-ES" b="0"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a:t>
            </a:r>
            <a:r>
              <a:rPr lang="es-ES" dirty="0">
                <a:effectLst/>
                <a:latin typeface="Lato" panose="020F0502020204030203" pitchFamily="34" charset="77"/>
                <a:ea typeface="MS Mincho" panose="02020609040205080304" pitchFamily="49" charset="-128"/>
                <a:cs typeface="Univers LT Std"/>
              </a:rPr>
              <a:t> se reúne con la sobreviviente y le toma declaración. Sin embargo, se necesita un informe médico para la denuncia, por lo que de nuevo se deriva a la sobreviviente al/a la </a:t>
            </a:r>
            <a:r>
              <a:rPr lang="es-ES" b="1" dirty="0">
                <a:effectLst/>
                <a:latin typeface="Lato" panose="020F0502020204030203" pitchFamily="34" charset="77"/>
                <a:ea typeface="MS Mincho" panose="02020609040205080304" pitchFamily="49" charset="-128"/>
                <a:cs typeface="Univers LT Std"/>
              </a:rPr>
              <a:t>doctor/a.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doctor/a ultima la documentación médica y remite a la mujer de nuevo al/a la </a:t>
            </a:r>
            <a:r>
              <a:rPr lang="es-ES" b="1" dirty="0">
                <a:effectLst/>
                <a:latin typeface="Lato" panose="020F0502020204030203" pitchFamily="34" charset="77"/>
                <a:ea typeface="MS Mincho" panose="02020609040205080304" pitchFamily="49" charset="-128"/>
                <a:cs typeface="Univers LT Std"/>
              </a:rPr>
              <a:t>oficial de protección </a:t>
            </a:r>
            <a:r>
              <a:rPr lang="es-ES" dirty="0">
                <a:effectLst/>
                <a:latin typeface="Lato" panose="020F0502020204030203" pitchFamily="34" charset="77"/>
                <a:ea typeface="MS Mincho" panose="02020609040205080304" pitchFamily="49" charset="-128"/>
                <a:cs typeface="Univers LT Std"/>
              </a:rPr>
              <a:t>del </a:t>
            </a:r>
            <a:r>
              <a:rPr lang="es-ES" b="1"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a:t>
            </a:r>
            <a:r>
              <a:rPr lang="es-ES" b="1" dirty="0">
                <a:effectLst/>
                <a:latin typeface="Lato" panose="020F0502020204030203" pitchFamily="34" charset="77"/>
                <a:ea typeface="MS Mincho" panose="02020609040205080304" pitchFamily="49" charset="-128"/>
                <a:cs typeface="Univers LT Std"/>
              </a:rPr>
              <a:t>.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oficial de protección del </a:t>
            </a:r>
            <a:r>
              <a:rPr lang="es-ES" b="0"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a:t>
            </a:r>
            <a:r>
              <a:rPr lang="es-ES" dirty="0">
                <a:effectLst/>
                <a:latin typeface="Lato" panose="020F0502020204030203" pitchFamily="34" charset="77"/>
                <a:ea typeface="MS Mincho" panose="02020609040205080304" pitchFamily="49" charset="-128"/>
                <a:cs typeface="Univers LT Std"/>
              </a:rPr>
              <a:t> remite a la sobreviviente a la </a:t>
            </a:r>
            <a:r>
              <a:rPr lang="es-ES" b="1" dirty="0">
                <a:effectLst/>
                <a:latin typeface="Lato" panose="020F0502020204030203" pitchFamily="34" charset="77"/>
                <a:ea typeface="MS Mincho" panose="02020609040205080304" pitchFamily="49" charset="-128"/>
                <a:cs typeface="Univers LT Std"/>
              </a:rPr>
              <a:t>policía </a:t>
            </a:r>
            <a:r>
              <a:rPr lang="es-ES" dirty="0">
                <a:effectLst/>
                <a:latin typeface="Lato" panose="020F0502020204030203" pitchFamily="34" charset="77"/>
                <a:ea typeface="MS Mincho" panose="02020609040205080304" pitchFamily="49" charset="-128"/>
                <a:cs typeface="Univers LT Std"/>
              </a:rPr>
              <a:t>con el expediente médico.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La policía hace un informe completo del incidente. Sin embargo, para proteger a la sobreviviente una vez presentada la denuncia, la derivan a un/a</a:t>
            </a:r>
            <a:r>
              <a:rPr lang="es-ES" b="1" dirty="0">
                <a:effectLst/>
                <a:latin typeface="Lato" panose="020F0502020204030203" pitchFamily="34" charset="77"/>
                <a:ea typeface="MS Mincho" panose="02020609040205080304" pitchFamily="49" charset="-128"/>
                <a:cs typeface="Univers LT Std"/>
              </a:rPr>
              <a:t> abogado/a </a:t>
            </a:r>
            <a:r>
              <a:rPr lang="es-ES" dirty="0">
                <a:effectLst/>
                <a:latin typeface="Lato" panose="020F0502020204030203" pitchFamily="34" charset="77"/>
                <a:ea typeface="MS Mincho" panose="02020609040205080304" pitchFamily="49" charset="-128"/>
                <a:cs typeface="Univers LT Std"/>
              </a:rPr>
              <a:t>para que la represente.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abogado/a desea tratar el caso con el/la </a:t>
            </a:r>
            <a:r>
              <a:rPr lang="es-ES" b="1" dirty="0">
                <a:effectLst/>
                <a:latin typeface="Lato" panose="020F0502020204030203" pitchFamily="34" charset="77"/>
                <a:ea typeface="MS Mincho" panose="02020609040205080304" pitchFamily="49" charset="-128"/>
                <a:cs typeface="Univers LT Std"/>
              </a:rPr>
              <a:t>fiscal</a:t>
            </a:r>
            <a:r>
              <a:rPr lang="es-ES" dirty="0">
                <a:effectLst/>
                <a:latin typeface="Lato" panose="020F0502020204030203" pitchFamily="34" charset="77"/>
                <a:ea typeface="MS Mincho" panose="02020609040205080304" pitchFamily="49" charset="-128"/>
                <a:cs typeface="Univers LT Std"/>
              </a:rPr>
              <a:t>, por lo que se pone en contacto con él/ella para que hable con la sobreviviente.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fiscal llama al/a la doctor/a para obtener información sobre el examen médico de la sobreviviente. El/la </a:t>
            </a:r>
            <a:r>
              <a:rPr lang="es-ES" b="1" dirty="0">
                <a:effectLst/>
                <a:latin typeface="Lato" panose="020F0502020204030203" pitchFamily="34" charset="77"/>
                <a:ea typeface="MS Mincho" panose="02020609040205080304" pitchFamily="49" charset="-128"/>
                <a:cs typeface="Univers LT Std"/>
              </a:rPr>
              <a:t>doctor/a </a:t>
            </a:r>
            <a:r>
              <a:rPr lang="es-ES" dirty="0">
                <a:effectLst/>
                <a:latin typeface="Lato" panose="020F0502020204030203" pitchFamily="34" charset="77"/>
                <a:ea typeface="MS Mincho" panose="02020609040205080304" pitchFamily="49" charset="-128"/>
                <a:cs typeface="Univers LT Std"/>
              </a:rPr>
              <a:t>solicita volver a verla porque olvidó recoger durante el reconocimiento una muestra necesaria.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doctor/a deriva a la sobreviviente a un/a </a:t>
            </a:r>
            <a:r>
              <a:rPr lang="es-ES" b="1" dirty="0">
                <a:effectLst/>
                <a:latin typeface="Lato" panose="020F0502020204030203" pitchFamily="34" charset="77"/>
                <a:ea typeface="MS Mincho" panose="02020609040205080304" pitchFamily="49" charset="-128"/>
                <a:cs typeface="Univers LT Std"/>
              </a:rPr>
              <a:t>trabajador/a social </a:t>
            </a:r>
            <a:r>
              <a:rPr lang="es-ES" dirty="0">
                <a:effectLst/>
                <a:latin typeface="Lato" panose="020F0502020204030203" pitchFamily="34" charset="77"/>
                <a:ea typeface="MS Mincho" panose="02020609040205080304" pitchFamily="49" charset="-128"/>
                <a:cs typeface="Univers LT Std"/>
              </a:rPr>
              <a:t>para que le preste apoyo psicosocial.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trabajador/a social se reúne periódicamente con la sobreviviente y la remite de nuevo al/a la doctor/a para que la reconozca y, a continuación, al/a la </a:t>
            </a:r>
            <a:r>
              <a:rPr lang="es-ES" b="1" dirty="0">
                <a:effectLst/>
                <a:latin typeface="Lato" panose="020F0502020204030203" pitchFamily="34" charset="77"/>
                <a:ea typeface="MS Mincho" panose="02020609040205080304" pitchFamily="49" charset="-128"/>
                <a:cs typeface="Univers LT Std"/>
              </a:rPr>
              <a:t>oficial de protección </a:t>
            </a:r>
            <a:r>
              <a:rPr lang="es-ES" dirty="0">
                <a:effectLst/>
                <a:latin typeface="Lato" panose="020F0502020204030203" pitchFamily="34" charset="77"/>
                <a:ea typeface="MS Mincho" panose="02020609040205080304" pitchFamily="49" charset="-128"/>
                <a:cs typeface="Univers LT Std"/>
              </a:rPr>
              <a:t>del </a:t>
            </a:r>
            <a:r>
              <a:rPr lang="es-ES" b="1"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a:t>
            </a:r>
            <a:r>
              <a:rPr lang="es-ES" b="1" dirty="0">
                <a:effectLst/>
                <a:latin typeface="Lato" panose="020F0502020204030203" pitchFamily="34" charset="77"/>
                <a:ea typeface="MS Mincho" panose="02020609040205080304" pitchFamily="49" charset="-128"/>
                <a:cs typeface="Univers LT Std"/>
              </a:rPr>
              <a:t> </a:t>
            </a:r>
            <a:r>
              <a:rPr lang="es-ES" dirty="0">
                <a:effectLst/>
                <a:latin typeface="Lato" panose="020F0502020204030203" pitchFamily="34" charset="77"/>
                <a:ea typeface="MS Mincho" panose="02020609040205080304" pitchFamily="49" charset="-128"/>
                <a:cs typeface="Univers LT Std"/>
              </a:rPr>
              <a:t>para asegurarse de que el caso avanza.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Entonces, la sobreviviente va a hablar con el </a:t>
            </a:r>
            <a:r>
              <a:rPr lang="es-ES" b="1" dirty="0">
                <a:effectLst/>
                <a:latin typeface="Lato" panose="020F0502020204030203" pitchFamily="34" charset="77"/>
                <a:ea typeface="MS Mincho" panose="02020609040205080304" pitchFamily="49" charset="-128"/>
                <a:cs typeface="Univers LT Std"/>
              </a:rPr>
              <a:t>líder comunitario</a:t>
            </a:r>
            <a:r>
              <a:rPr lang="es-ES" dirty="0">
                <a:effectLst/>
                <a:latin typeface="Lato" panose="020F0502020204030203" pitchFamily="34" charset="77"/>
                <a:ea typeface="MS Mincho" panose="02020609040205080304" pitchFamily="49" charset="-128"/>
                <a:cs typeface="Univers LT Std"/>
              </a:rPr>
              <a:t>, al que vio en primer lugar, porque está confusa respecto al proceso.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 líder comunitario se pone en contacto con el/la </a:t>
            </a:r>
            <a:r>
              <a:rPr lang="es-ES" b="1" dirty="0">
                <a:effectLst/>
                <a:latin typeface="Lato" panose="020F0502020204030203" pitchFamily="34" charset="77"/>
                <a:ea typeface="MS Mincho" panose="02020609040205080304" pitchFamily="49" charset="-128"/>
                <a:cs typeface="Univers LT Std"/>
              </a:rPr>
              <a:t>fiscal </a:t>
            </a:r>
            <a:r>
              <a:rPr lang="es-ES" dirty="0">
                <a:effectLst/>
                <a:latin typeface="Lato" panose="020F0502020204030203" pitchFamily="34" charset="77"/>
                <a:ea typeface="MS Mincho" panose="02020609040205080304" pitchFamily="49" charset="-128"/>
                <a:cs typeface="Univers LT Std"/>
              </a:rPr>
              <a:t>para conocer el estado del caso. </a:t>
            </a:r>
          </a:p>
          <a:p>
            <a:pPr marL="342900" lvl="0" indent="-342900">
              <a:lnSpc>
                <a:spcPct val="115000"/>
              </a:lnSpc>
              <a:buFont typeface="Symbol" pitchFamily="2" charset="2"/>
              <a:buChar char=""/>
            </a:pPr>
            <a:r>
              <a:rPr lang="es-ES" dirty="0">
                <a:effectLst/>
                <a:latin typeface="Lato" panose="020F0502020204030203" pitchFamily="34" charset="77"/>
                <a:ea typeface="MS Mincho" panose="02020609040205080304" pitchFamily="49" charset="-128"/>
                <a:cs typeface="Univers LT Std"/>
              </a:rPr>
              <a:t>El/la fiscal sugiere que se pongan en contacto con la </a:t>
            </a:r>
            <a:r>
              <a:rPr lang="es-ES" b="1" dirty="0">
                <a:effectLst/>
                <a:latin typeface="Lato" panose="020F0502020204030203" pitchFamily="34" charset="77"/>
                <a:ea typeface="MS Mincho" panose="02020609040205080304" pitchFamily="49" charset="-128"/>
                <a:cs typeface="Univers LT Std"/>
              </a:rPr>
              <a:t>policía </a:t>
            </a:r>
            <a:r>
              <a:rPr lang="es-ES" dirty="0">
                <a:effectLst/>
                <a:latin typeface="Lato" panose="020F0502020204030203" pitchFamily="34" charset="77"/>
                <a:ea typeface="MS Mincho" panose="02020609040205080304" pitchFamily="49" charset="-128"/>
                <a:cs typeface="Univers LT Std"/>
              </a:rPr>
              <a:t>para obtener información clara. </a:t>
            </a:r>
          </a:p>
          <a:p>
            <a:pPr marL="342900" lvl="0" indent="-342900">
              <a:lnSpc>
                <a:spcPct val="115000"/>
              </a:lnSpc>
              <a:spcAft>
                <a:spcPts val="1000"/>
              </a:spcAft>
              <a:buFont typeface="Symbol" pitchFamily="2" charset="2"/>
              <a:buChar char=""/>
            </a:pPr>
            <a:r>
              <a:rPr lang="es-ES" dirty="0">
                <a:effectLst/>
                <a:latin typeface="Lato" panose="020F0502020204030203" pitchFamily="34" charset="77"/>
                <a:ea typeface="MS Mincho" panose="02020609040205080304" pitchFamily="49" charset="-128"/>
                <a:cs typeface="Univers LT Std"/>
              </a:rPr>
              <a:t>La policía deriva al líder comunitario al/a la </a:t>
            </a:r>
            <a:r>
              <a:rPr lang="es-ES" b="1" dirty="0">
                <a:effectLst/>
                <a:latin typeface="Lato" panose="020F0502020204030203" pitchFamily="34" charset="77"/>
                <a:ea typeface="MS Mincho" panose="02020609040205080304" pitchFamily="49" charset="-128"/>
                <a:cs typeface="Univers LT Std"/>
              </a:rPr>
              <a:t>oficial de protección </a:t>
            </a:r>
            <a:r>
              <a:rPr lang="es-ES" dirty="0">
                <a:effectLst/>
                <a:latin typeface="Lato" panose="020F0502020204030203" pitchFamily="34" charset="77"/>
                <a:ea typeface="MS Mincho" panose="02020609040205080304" pitchFamily="49" charset="-128"/>
                <a:cs typeface="Univers LT Std"/>
              </a:rPr>
              <a:t>del </a:t>
            </a:r>
            <a:r>
              <a:rPr lang="es-ES" b="1" dirty="0">
                <a:effectLst/>
                <a:latin typeface="Lato" panose="020F0502020204030203" pitchFamily="34" charset="77"/>
                <a:ea typeface="MS Mincho" panose="02020609040205080304" pitchFamily="49" charset="-128"/>
                <a:cs typeface="Times New Roman" panose="02020603050405020304" pitchFamily="18" charset="0"/>
              </a:rPr>
              <a:t>Departamento de Bienestar Social y Desarrollo</a:t>
            </a:r>
            <a:r>
              <a:rPr lang="es-ES" b="1" dirty="0">
                <a:effectLst/>
                <a:latin typeface="Lato" panose="020F0502020204030203" pitchFamily="34" charset="77"/>
                <a:ea typeface="MS Mincho" panose="02020609040205080304" pitchFamily="49" charset="-128"/>
                <a:cs typeface="Univers LT Std"/>
              </a:rPr>
              <a:t>. </a:t>
            </a:r>
          </a:p>
          <a:p>
            <a:endParaRPr lang="en-GR" dirty="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Lato" panose="020F0502020204030203" pitchFamily="34" charset="77"/>
              </a:rPr>
              <a:t>Extraído y adaptado del módulo 4 del Paquete de Capacitación sobre las Directrices del IASC, 2015 (</a:t>
            </a:r>
            <a:r>
              <a:rPr lang="es-ES" dirty="0">
                <a:latin typeface="Lato" panose="020F0502020204030203" pitchFamily="34" charset="77"/>
                <a:hlinkClick r:id="rId3"/>
              </a:rPr>
              <a:t>https://gbvguidelines.org/es/entrenamiento/modulo-4-como-responder-ante-informacion-sobre-vg-cuando-no-se-es-especialista-en-vg/</a:t>
            </a:r>
            <a:r>
              <a:rPr lang="es-ES" dirty="0">
                <a:latin typeface="Lato" panose="020F0502020204030203" pitchFamily="34" charset="77"/>
              </a:rPr>
              <a:t>).</a:t>
            </a:r>
          </a:p>
        </p:txBody>
      </p:sp>
    </p:spTree>
    <p:extLst>
      <p:ext uri="{BB962C8B-B14F-4D97-AF65-F5344CB8AC3E}">
        <p14:creationId xmlns:p14="http://schemas.microsoft.com/office/powerpoint/2010/main" val="2140699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913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b="1" dirty="0">
              <a:latin typeface="Lato" panose="020F0502020204030203" pitchFamily="34" charset="77"/>
            </a:endParaRPr>
          </a:p>
          <a:p>
            <a:r>
              <a:rPr lang="es-ES" dirty="0">
                <a:latin typeface="Lato" panose="020F0502020204030203" pitchFamily="34" charset="77"/>
              </a:rPr>
              <a:t>Duración estimada: 30 minutos</a:t>
            </a:r>
          </a:p>
          <a:p>
            <a:r>
              <a:rPr lang="es-ES" dirty="0">
                <a:latin typeface="Lato" panose="020F0502020204030203" pitchFamily="34" charset="77"/>
              </a:rPr>
              <a:t>Objetivo: familiarizar a las personas participantes con la vía local de derivación </a:t>
            </a:r>
          </a:p>
          <a:p>
            <a:endParaRPr lang="en-GR" dirty="0">
              <a:latin typeface="Lato" panose="020F0502020204030203" pitchFamily="34" charset="77"/>
            </a:endParaRPr>
          </a:p>
          <a:p>
            <a:r>
              <a:rPr lang="es-ES" dirty="0">
                <a:latin typeface="Lato" panose="020F0502020204030203" pitchFamily="34" charset="77"/>
              </a:rPr>
              <a:t>Si está disponible, se recomienda </a:t>
            </a:r>
            <a:r>
              <a:rPr lang="es-ES" b="1" u="sng" dirty="0">
                <a:latin typeface="Lato" panose="020F0502020204030203" pitchFamily="34" charset="77"/>
              </a:rPr>
              <a:t>incluir una captura de pantalla en la diapositiva y entregar una ficha </a:t>
            </a:r>
            <a:r>
              <a:rPr lang="es-ES" dirty="0">
                <a:latin typeface="Lato" panose="020F0502020204030203" pitchFamily="34" charset="77"/>
              </a:rPr>
              <a:t>sobre la </a:t>
            </a:r>
            <a:r>
              <a:rPr lang="es-ES" b="1" dirty="0">
                <a:latin typeface="Lato" panose="020F0502020204030203" pitchFamily="34" charset="77"/>
              </a:rPr>
              <a:t>vía local de derivación</a:t>
            </a:r>
            <a:r>
              <a:rPr lang="es-ES" dirty="0">
                <a:latin typeface="Lato" panose="020F0502020204030203" pitchFamily="34" charset="77"/>
              </a:rPr>
              <a:t> para describir los servicios que ofrece cada uno de los diferentes proveedores de servicios, incluida la gestión de </a:t>
            </a:r>
            <a:r>
              <a:rPr lang="es-ES" b="0" i="0" dirty="0">
                <a:solidFill>
                  <a:srgbClr val="000000"/>
                </a:solidFill>
                <a:effectLst/>
                <a:latin typeface="Lato" panose="020F0502020204030203" pitchFamily="34" charset="77"/>
              </a:rPr>
              <a:t>los casos urgentes o los casos fuera del horario de funcionamiento de los servicios especializados en VG</a:t>
            </a:r>
            <a:r>
              <a:rPr lang="es-ES" dirty="0">
                <a:latin typeface="Lato" panose="020F0502020204030203" pitchFamily="34" charset="77"/>
              </a:rPr>
              <a:t>. Resalte que quizás algunos proveedores de servicios no presten servicios a los hombres ni a las personas LGBTIQ+ sobrevivientes, e indique qué proveedores de servicios se pueden emplear para la </a:t>
            </a:r>
            <a:r>
              <a:rPr lang="es-ES" b="1" dirty="0">
                <a:latin typeface="Lato" panose="020F0502020204030203" pitchFamily="34" charset="77"/>
              </a:rPr>
              <a:t>derivación de los hombres y las personas LGBTIQ+ sobrevivientes</a:t>
            </a:r>
            <a:r>
              <a:rPr lang="es-ES" dirty="0">
                <a:latin typeface="Lato" panose="020F0502020204030203" pitchFamily="34" charset="77"/>
              </a:rPr>
              <a:t>. Es posible que exista una vía de derivación independiente para los niños/las niñas sobrevivientes, que se abordará en una sesión específica sobre esa categoría de sobrevivientes. </a:t>
            </a:r>
          </a:p>
          <a:p>
            <a:endParaRPr lang="en-GR" dirty="0">
              <a:latin typeface="Lato" panose="020F0502020204030203" pitchFamily="34" charset="77"/>
            </a:endParaRPr>
          </a:p>
          <a:p>
            <a:r>
              <a:rPr lang="es-ES" dirty="0">
                <a:latin typeface="Lato" panose="020F0502020204030203" pitchFamily="34" charset="77"/>
              </a:rPr>
              <a:t>Pregunte a las personas participantes lo siguiente: </a:t>
            </a:r>
          </a:p>
          <a:p>
            <a:pPr marL="342900" indent="-342900">
              <a:buFont typeface="Arial" panose="020B0604020202020204" pitchFamily="34" charset="0"/>
              <a:buChar char="•"/>
            </a:pPr>
            <a:r>
              <a:rPr lang="es-ES" dirty="0">
                <a:latin typeface="Lato" panose="020F0502020204030203" pitchFamily="34" charset="77"/>
              </a:rPr>
              <a:t>¿Han visto antes esta vía de derivación? ¿La han utilizado en anteriores ocasiones? En caso afirmativo, ¿han experimentado algún problema al recurrir a ella?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mn-ea"/>
                <a:cs typeface="+mn-cs"/>
              </a:rPr>
              <a:t>¿Qué saben de estos </a:t>
            </a:r>
            <a:r>
              <a:rPr kumimoji="0" lang="es-ES" b="0" i="0" u="none" strike="noStrike" cap="none" normalizeH="0" baseline="0" noProof="0" dirty="0">
                <a:ln>
                  <a:noFill/>
                </a:ln>
                <a:effectLst/>
                <a:uLnTx/>
                <a:uFillTx/>
                <a:latin typeface="Lato" panose="020F0502020204030203" pitchFamily="34" charset="77"/>
                <a:ea typeface="+mn-ea"/>
                <a:cs typeface="+mn-cs"/>
              </a:rPr>
              <a:t>servicios (puntos focales, ubicación, horario de apertura, accesibilidad, posibilidad de gestionar los casos a distancia, etc.)? </a:t>
            </a:r>
          </a:p>
          <a:p>
            <a:pPr marL="342900" indent="-342900">
              <a:buFont typeface="Arial" panose="020B0604020202020204" pitchFamily="34" charset="0"/>
              <a:buChar char="•"/>
            </a:pPr>
            <a:r>
              <a:rPr lang="es-ES" dirty="0">
                <a:latin typeface="Lato" panose="020F0502020204030203" pitchFamily="34" charset="77"/>
              </a:rPr>
              <a:t>¿Añadirían otros proveedores de servicios, en función del contexto? Si se mencionan otros proveedores de servicios, refuerce el mensaje clave de derivar a los proveedores de servicios de gestión de casos de VG como primer punto de derivación preferido para el personal de primera línea. </a:t>
            </a:r>
          </a:p>
          <a:p>
            <a:pPr marL="342900" indent="-342900">
              <a:buFont typeface="Arial" panose="020B0604020202020204" pitchFamily="34" charset="0"/>
              <a:buChar char="•"/>
            </a:pPr>
            <a:r>
              <a:rPr lang="es-ES" dirty="0">
                <a:latin typeface="Lato" panose="020F0502020204030203" pitchFamily="34" charset="77"/>
              </a:rPr>
              <a:t>¿Conocen los datos de contacto de alguna persona especialista en VG para solicitar una versión actualizada de la vía de derivación o pedirle asesoramiento para la derivación de las personas sobrevivientes de VG, si es necesario?</a:t>
            </a:r>
          </a:p>
          <a:p>
            <a:endParaRPr lang="en-GR"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Recuerde a las personas participantes que la </a:t>
            </a:r>
            <a:r>
              <a:rPr lang="es-ES" b="1" dirty="0">
                <a:latin typeface="Lato" panose="020F0502020204030203" pitchFamily="34" charset="77"/>
              </a:rPr>
              <a:t>función de las personas especialistas en VG </a:t>
            </a:r>
            <a:r>
              <a:rPr lang="es-ES" dirty="0">
                <a:latin typeface="Lato" panose="020F0502020204030203" pitchFamily="34" charset="77"/>
              </a:rPr>
              <a:t>consiste en describir estos servicios y desarrollar la vía de derivación. El </a:t>
            </a:r>
            <a:r>
              <a:rPr lang="es-ES" b="1" dirty="0">
                <a:latin typeface="Lato" panose="020F0502020204030203" pitchFamily="34" charset="77"/>
              </a:rPr>
              <a:t>personal de primera línea </a:t>
            </a:r>
            <a:r>
              <a:rPr lang="es-ES" dirty="0">
                <a:latin typeface="Lato" panose="020F0502020204030203" pitchFamily="34" charset="77"/>
              </a:rPr>
              <a:t>debe estar plenamente familiarizado con la vía de derivación y los pormenores pertinentes comentados antes sobre los servicios disponibles, asegurándose de que dispone de una versión actualizada de dicha vía.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Haga hincapié en la </a:t>
            </a:r>
            <a:r>
              <a:rPr lang="es-ES" b="1" dirty="0">
                <a:latin typeface="Lato" panose="020F0502020204030203" pitchFamily="34" charset="77"/>
              </a:rPr>
              <a:t>diferencia entre esta </a:t>
            </a:r>
            <a:r>
              <a:rPr lang="es-ES" b="1" dirty="0">
                <a:effectLst/>
                <a:latin typeface="Lato" panose="020F0502020204030203" pitchFamily="34" charset="77"/>
              </a:rPr>
              <a:t>vía de derivación</a:t>
            </a:r>
            <a:r>
              <a:rPr lang="es-ES" b="1" dirty="0">
                <a:latin typeface="Lato" panose="020F0502020204030203" pitchFamily="34" charset="77"/>
              </a:rPr>
              <a:t> interinstitucional</a:t>
            </a:r>
            <a:r>
              <a:rPr lang="es-ES" dirty="0">
                <a:effectLst/>
                <a:latin typeface="Lato" panose="020F0502020204030203" pitchFamily="34" charset="77"/>
              </a:rPr>
              <a:t>, que incluye los nombres y los datos de contacto directo de los proveedores de servicios de VG, a los cuales solo debe tener acceso el personal de primera línea, y </a:t>
            </a:r>
            <a:r>
              <a:rPr lang="es-ES" dirty="0">
                <a:latin typeface="Lato" panose="020F0502020204030203" pitchFamily="34" charset="77"/>
              </a:rPr>
              <a:t>la </a:t>
            </a:r>
            <a:r>
              <a:rPr lang="es-ES" b="1" dirty="0">
                <a:latin typeface="Lato" panose="020F0502020204030203" pitchFamily="34" charset="77"/>
              </a:rPr>
              <a:t>información, </a:t>
            </a:r>
            <a:r>
              <a:rPr lang="es-ES" b="1" dirty="0">
                <a:effectLst/>
                <a:latin typeface="Lato" panose="020F0502020204030203" pitchFamily="34" charset="77"/>
              </a:rPr>
              <a:t>educación y comunicación (IEC) </a:t>
            </a:r>
            <a:r>
              <a:rPr lang="es-ES" dirty="0">
                <a:latin typeface="Lato" panose="020F0502020204030203" pitchFamily="34" charset="77"/>
              </a:rPr>
              <a:t>en materia de</a:t>
            </a:r>
            <a:r>
              <a:rPr lang="es-ES" dirty="0">
                <a:effectLst/>
                <a:latin typeface="Lato" panose="020F0502020204030203" pitchFamily="34" charset="77"/>
              </a:rPr>
              <a:t> </a:t>
            </a:r>
            <a:r>
              <a:rPr lang="es-ES" b="1" dirty="0">
                <a:effectLst/>
                <a:latin typeface="Lato" panose="020F0502020204030203" pitchFamily="34" charset="77"/>
              </a:rPr>
              <a:t>VG</a:t>
            </a:r>
            <a:r>
              <a:rPr lang="es-ES" b="1" dirty="0">
                <a:latin typeface="Lato" panose="020F0502020204030203" pitchFamily="34" charset="77"/>
              </a:rPr>
              <a:t> </a:t>
            </a:r>
            <a:r>
              <a:rPr lang="es-ES" b="1" dirty="0">
                <a:effectLst/>
                <a:latin typeface="Lato" panose="020F0502020204030203" pitchFamily="34" charset="77"/>
              </a:rPr>
              <a:t>para las comunidades</a:t>
            </a:r>
            <a:r>
              <a:rPr lang="es-ES" dirty="0">
                <a:effectLst/>
                <a:latin typeface="Lato" panose="020F0502020204030203" pitchFamily="34" charset="77"/>
              </a:rPr>
              <a:t>, que englobaría las líneas de ayuda de los proveedores de servicios de VG. Se recomienda mostrar también durante la capacitación un ejemplo de material de IEC con relación a los servicios de VG.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Destaque y </a:t>
            </a:r>
            <a:r>
              <a:rPr lang="es-ES" b="1" dirty="0">
                <a:latin typeface="Lato" panose="020F0502020204030203" pitchFamily="34" charset="77"/>
              </a:rPr>
              <a:t>aclare la distinción entre una línea de ayuda para casos de VG y una línea de ayuda genérica</a:t>
            </a:r>
            <a:r>
              <a:rPr lang="es-ES" dirty="0">
                <a:latin typeface="Lato" panose="020F0502020204030203" pitchFamily="34" charset="77"/>
              </a:rPr>
              <a:t>, las cuales no se deben confundir con los servicios telefónicos de gestión de casos de VG a distancia.  Una </a:t>
            </a:r>
            <a:r>
              <a:rPr lang="es-ES" b="1" dirty="0">
                <a:latin typeface="Lato" panose="020F0502020204030203" pitchFamily="34" charset="77"/>
              </a:rPr>
              <a:t>línea de ayuda para casos de VG </a:t>
            </a:r>
            <a:r>
              <a:rPr lang="es-ES" dirty="0">
                <a:latin typeface="Lato" panose="020F0502020204030203" pitchFamily="34" charset="77"/>
              </a:rPr>
              <a:t>es un servicio telefónico establecido que proporciona apoyo en situaciones de crisis e información a cualquier persona sobreviviente que llame. Está a disposición de la sociedad en general y, en ocasiones, aunque no siempre, en horario ampliado. El alcance de los servicios puede variar en cierta medida de una línea de ayuda a otra, pero, por lo general, las líneas de ayuda para casos de VG escucharán a las personas que llamen y les prestarán primeros auxilios psicológicos inmediatos y apoyo en situaciones de crisis; llevarán a cabo una planificación de la seguridad y una gestión de la crisis según sea necesario; compartirán información sobre los servicios disponibles para obtener más apoyo; y las derivarán a esos servicios. Las líneas de ayuda no suelen ofrecer atención, apoyo o gestión de casos de VG de manera continuada a las personas que llaman, y no siempre es posible que estas hablen con el mismo operador o la misma operadora de la línea si realizan más de una llamada. Aun así, es cierto que las personas que llaman pueden ponerse en contacto con una línea de ayuda en múltiples ocasiones, siempre que se encuentren en una situación de crisis o necesiten información sobre una posible derivación.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Lato" panose="020F0502020204030203" pitchFamily="34" charset="77"/>
            </a:endParaRPr>
          </a:p>
        </p:txBody>
      </p:sp>
    </p:spTree>
    <p:extLst>
      <p:ext uri="{BB962C8B-B14F-4D97-AF65-F5344CB8AC3E}">
        <p14:creationId xmlns:p14="http://schemas.microsoft.com/office/powerpoint/2010/main" val="2166796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723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indent="0">
              <a:buFont typeface="Arial" panose="020B0604020202020204" pitchFamily="34" charset="0"/>
              <a:buNone/>
              <a:defRPr/>
            </a:pPr>
            <a:r>
              <a:rPr lang="es-ES" dirty="0">
                <a:latin typeface="Lato" panose="020F0502020204030203" pitchFamily="34" charset="77"/>
                <a:ea typeface="Calibri"/>
                <a:cs typeface="Calibri"/>
              </a:rPr>
              <a:t>Esta diapositiva es opcional y </a:t>
            </a:r>
            <a:r>
              <a:rPr lang="es-ES" u="sng" dirty="0">
                <a:latin typeface="Lato" panose="020F0502020204030203" pitchFamily="34" charset="77"/>
                <a:ea typeface="Calibri"/>
                <a:cs typeface="Calibri"/>
              </a:rPr>
              <a:t>SOLO</a:t>
            </a:r>
            <a:r>
              <a:rPr lang="es-ES" dirty="0">
                <a:latin typeface="Lato" panose="020F0502020204030203" pitchFamily="34" charset="77"/>
                <a:ea typeface="Calibri"/>
                <a:cs typeface="Calibri"/>
              </a:rPr>
              <a:t> se debe utilizar en contextos donde no haya proveedores de servicios especializados en VG, en cuyo caso la presente diapositiva reemplazará a la anterior. </a:t>
            </a:r>
            <a:r>
              <a:rPr lang="es-ES" b="0" baseline="0" dirty="0">
                <a:latin typeface="Lato" panose="020F0502020204030203" pitchFamily="34" charset="77"/>
                <a:ea typeface="Calibri"/>
                <a:cs typeface="Calibri"/>
              </a:rPr>
              <a:t>Nota: </a:t>
            </a:r>
            <a:r>
              <a:rPr lang="es-ES" dirty="0">
                <a:solidFill>
                  <a:schemeClr val="bg1"/>
                </a:solidFill>
                <a:latin typeface="Lato" panose="020F0502020204030203" pitchFamily="34" charset="77"/>
                <a:ea typeface="Calibri"/>
                <a:cs typeface="Calibri"/>
              </a:rPr>
              <a:t>elimine el icono de actividad opcional si utiliza la diapositiva. </a:t>
            </a:r>
          </a:p>
          <a:p>
            <a:pPr>
              <a:defRPr/>
            </a:pPr>
            <a:endParaRPr lang="en-US" dirty="0">
              <a:latin typeface="Lato" panose="020F0502020204030203" pitchFamily="34" charset="77"/>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Se recomienda </a:t>
            </a:r>
            <a:r>
              <a:rPr lang="es-ES" b="1" dirty="0">
                <a:latin typeface="Lato" panose="020F0502020204030203" pitchFamily="34" charset="77"/>
              </a:rPr>
              <a:t>incluir en la diapositiva los puntos o la vía de derivación correspondientes </a:t>
            </a:r>
            <a:r>
              <a:rPr lang="es-ES" dirty="0">
                <a:latin typeface="Lato" panose="020F0502020204030203" pitchFamily="34" charset="77"/>
              </a:rPr>
              <a:t>para los lugares donde no existan servicios de VG, por ejemplo, derivación al punto focal del ACNUR o de sus socios, a los proveedores de servicios médicos y actores del sector de la seguridad. También es posible facilitar a las personas sobrevivientes el número de cualquier línea de ayuda que esté disponible (más información a continuación). </a:t>
            </a:r>
          </a:p>
          <a:p>
            <a:r>
              <a:rPr lang="es-ES" dirty="0">
                <a:latin typeface="Lato" panose="020F0502020204030203" pitchFamily="34" charset="77"/>
              </a:rPr>
              <a:t>Pregunte a las personas participantes lo siguiente: </a:t>
            </a:r>
          </a:p>
          <a:p>
            <a:pPr marL="342900" indent="-342900">
              <a:buFont typeface="Arial" panose="020B0604020202020204" pitchFamily="34" charset="0"/>
              <a:buChar char="•"/>
            </a:pPr>
            <a:r>
              <a:rPr lang="es-ES" dirty="0">
                <a:latin typeface="Lato" panose="020F0502020204030203" pitchFamily="34" charset="77"/>
              </a:rPr>
              <a:t>¿Conocen ya los proveedores de servicios enumerados? </a:t>
            </a:r>
          </a:p>
          <a:p>
            <a:pPr marL="342900" indent="-342900">
              <a:buFont typeface="Arial" panose="020B0604020202020204" pitchFamily="34" charset="0"/>
              <a:buChar char="•"/>
              <a:defRPr/>
            </a:pPr>
            <a:r>
              <a:rPr lang="es-ES" dirty="0">
                <a:latin typeface="Lato" panose="020F0502020204030203" pitchFamily="34" charset="77"/>
                <a:ea typeface="+mn-ea"/>
                <a:cs typeface="+mn-cs"/>
              </a:rPr>
              <a:t>¿Qué saben de estos </a:t>
            </a:r>
            <a:r>
              <a:rPr kumimoji="0" lang="es-ES" b="0" i="0" u="none" strike="noStrike" cap="none" normalizeH="0" baseline="0" noProof="0" dirty="0">
                <a:ln>
                  <a:noFill/>
                </a:ln>
                <a:effectLst/>
                <a:uLnTx/>
                <a:uFillTx/>
                <a:latin typeface="Lato" panose="020F0502020204030203" pitchFamily="34" charset="77"/>
                <a:ea typeface="+mn-ea"/>
                <a:cs typeface="+mn-cs"/>
              </a:rPr>
              <a:t>servicios (puntos focales, ubicación, horario de apertura, accesibilidad, etc.)?</a:t>
            </a:r>
            <a:r>
              <a:rPr lang="es-ES" dirty="0">
                <a:latin typeface="Lato" panose="020F0502020204030203" pitchFamily="34" charset="77"/>
                <a:ea typeface="+mn-ea"/>
                <a:cs typeface="+mn-cs"/>
              </a:rPr>
              <a:t> </a:t>
            </a:r>
          </a:p>
          <a:p>
            <a:pPr marL="342900" indent="-342900">
              <a:buFont typeface="Arial" panose="020B0604020202020204" pitchFamily="34" charset="0"/>
              <a:buChar char="•"/>
            </a:pPr>
            <a:r>
              <a:rPr lang="es-ES" dirty="0">
                <a:latin typeface="Lato" panose="020F0502020204030203" pitchFamily="34" charset="77"/>
              </a:rPr>
              <a:t>¿Añadirían otros proveedores de servicios, en función del contexto? </a:t>
            </a:r>
          </a:p>
          <a:p>
            <a:pPr>
              <a:defRP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Destaque y </a:t>
            </a:r>
            <a:r>
              <a:rPr lang="es-ES" b="1" dirty="0">
                <a:latin typeface="Lato" panose="020F0502020204030203" pitchFamily="34" charset="77"/>
              </a:rPr>
              <a:t>aclare la distinción entre una línea de ayuda para casos de VG y una línea de ayuda genérica</a:t>
            </a:r>
            <a:r>
              <a:rPr lang="es-ES" dirty="0">
                <a:latin typeface="Lato" panose="020F0502020204030203" pitchFamily="34" charset="77"/>
              </a:rPr>
              <a:t>, las cuales no se deben confundir con los servicios telefónicos de gestión de casos de VG a distancia.  Una </a:t>
            </a:r>
            <a:r>
              <a:rPr lang="es-ES" b="1" dirty="0">
                <a:latin typeface="Lato" panose="020F0502020204030203" pitchFamily="34" charset="77"/>
              </a:rPr>
              <a:t>línea de ayuda para casos de VG </a:t>
            </a:r>
            <a:r>
              <a:rPr lang="es-ES" dirty="0">
                <a:latin typeface="Lato" panose="020F0502020204030203" pitchFamily="34" charset="77"/>
              </a:rPr>
              <a:t>es un servicio telefónico establecido que proporciona apoyo en situaciones de crisis e información a cualquier persona sobreviviente que llame. Está a disposición de la sociedad en general y, en ocasiones, aunque no siempre, en horario ampliado. El alcance de los servicios puede variar en cierta medida de una línea de ayuda a otra, pero, por lo general, las líneas de ayuda para casos de VG escucharán a las personas que llamen y les prestarán primeros auxilios psicológicos inmediatos y apoyo en situaciones de crisis; llevarán a cabo una planificación de la seguridad y una gestión de la crisis según sea necesario; compartirán información sobre los servicios disponibles para obtener más apoyo; y las derivarán a esos servicios. Las líneas de ayuda no suelen ofrecer atención, apoyo o gestión de casos de VG de manera continuada a las personas que llaman, y no siempre es posible que estas hablen con el mismo operador o la misma operadora de la línea si realizan más de una llamada. Aun así, es cierto que las personas que llaman pueden ponerse en contacto con una línea de ayuda en múltiples ocasiones, siempre que se encuentren en una situación de crisis o necesiten información sobre una posible derivación.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77"/>
            </a:endParaRPr>
          </a:p>
          <a:p>
            <a:pPr>
              <a:buClr>
                <a:srgbClr val="0070C0"/>
              </a:buClr>
              <a:buFont typeface="Wingdings" pitchFamily="2" charset="2"/>
              <a:buNone/>
            </a:pPr>
            <a:r>
              <a:rPr lang="es-ES" dirty="0">
                <a:latin typeface="Lato" panose="020F0502020204030203" pitchFamily="34" charset="77"/>
                <a:ea typeface="Lato" panose="020F0502020204030203" pitchFamily="34" charset="0"/>
                <a:cs typeface="Lato" panose="020F0502020204030203" pitchFamily="34" charset="0"/>
              </a:rPr>
              <a:t>Contenido extraído y adaptado del Paquete de Capacitación de la Guía de Bolsillo del IASC, Cómo apoyar a las personas sobrevivientes de VG cuando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a:t>
            </a:r>
            <a:r>
              <a:rPr lang="es-ES" dirty="0">
                <a:latin typeface="Lato" panose="020F0502020204030203" pitchFamily="34" charset="77"/>
                <a:ea typeface="Lato" panose="020F0502020204030203" pitchFamily="34" charset="0"/>
                <a:cs typeface="Lato" panose="020F0502020204030203" pitchFamily="34" charset="0"/>
              </a:rPr>
              <a:t>y de </a:t>
            </a:r>
            <a:r>
              <a:rPr lang="es-ES" dirty="0">
                <a:latin typeface="Lato" panose="020F0502020204030203" pitchFamily="34" charset="0"/>
                <a:ea typeface="Lato" panose="020F0502020204030203" pitchFamily="34" charset="0"/>
                <a:cs typeface="Lato" panose="020F0502020204030203" pitchFamily="34" charset="0"/>
              </a:rPr>
              <a:t>la página </a:t>
            </a:r>
            <a:r>
              <a:rPr lang="es-ES" b="0" i="0" u="none" strike="noStrike" dirty="0" err="1">
                <a:solidFill>
                  <a:srgbClr val="552E5F"/>
                </a:solidFill>
                <a:effectLst/>
                <a:latin typeface="Lato" panose="020F0502020204030203" pitchFamily="34" charset="0"/>
                <a:ea typeface="Lato" panose="020F0502020204030203" pitchFamily="34" charset="0"/>
                <a:cs typeface="Lato" panose="020F0502020204030203" pitchFamily="34" charset="0"/>
              </a:rPr>
              <a:t>Guidance</a:t>
            </a:r>
            <a:r>
              <a:rPr lang="es-ES" b="0" i="0" u="none" strike="noStrike" dirty="0">
                <a:solidFill>
                  <a:srgbClr val="552E5F"/>
                </a:solidFill>
                <a:effectLst/>
                <a:latin typeface="Lato" panose="020F0502020204030203" pitchFamily="34" charset="0"/>
                <a:ea typeface="Lato" panose="020F0502020204030203" pitchFamily="34" charset="0"/>
                <a:cs typeface="Lato" panose="020F0502020204030203" pitchFamily="34" charset="0"/>
              </a:rPr>
              <a:t> and Guidelines for GBVIMS, GBVIMS+ and Case Management </a:t>
            </a:r>
            <a:r>
              <a:rPr lang="es-ES" b="0" i="0" u="none" strike="noStrike" dirty="0" err="1">
                <a:solidFill>
                  <a:srgbClr val="552E5F"/>
                </a:solidFill>
                <a:effectLst/>
                <a:latin typeface="Lato" panose="020F0502020204030203" pitchFamily="34" charset="0"/>
                <a:ea typeface="Lato" panose="020F0502020204030203" pitchFamily="34" charset="0"/>
                <a:cs typeface="Lato" panose="020F0502020204030203" pitchFamily="34" charset="0"/>
              </a:rPr>
              <a:t>during</a:t>
            </a:r>
            <a:r>
              <a:rPr lang="es-ES" b="0" i="0" u="none" strike="noStrike" dirty="0">
                <a:solidFill>
                  <a:srgbClr val="552E5F"/>
                </a:solidFill>
                <a:effectLst/>
                <a:latin typeface="Lato" panose="020F0502020204030203" pitchFamily="34" charset="0"/>
                <a:ea typeface="Lato" panose="020F0502020204030203" pitchFamily="34" charset="0"/>
                <a:cs typeface="Lato" panose="020F0502020204030203" pitchFamily="34" charset="0"/>
              </a:rPr>
              <a:t> COVID-19, 2021 (</a:t>
            </a:r>
            <a:r>
              <a:rPr lang="es-ES" sz="1200" b="0" dirty="0">
                <a:solidFill>
                  <a:srgbClr val="0070C0"/>
                </a:solidFill>
                <a:latin typeface="Lato" panose="020F0502020204030203" pitchFamily="34" charset="0"/>
                <a:ea typeface="Lato" panose="020F0502020204030203" pitchFamily="34" charset="0"/>
                <a:cs typeface="Lato" panose="020F0502020204030203" pitchFamily="34" charset="0"/>
                <a:hlinkClick r:id="rId4"/>
              </a:rPr>
              <a:t>https://www.gbvims.com/guidance-notes-for-gbvims-gbvims-and-case-management-during-covid-19/</a:t>
            </a:r>
            <a:r>
              <a:rPr lang="es-ES" sz="1200" b="0" dirty="0">
                <a:solidFill>
                  <a:srgbClr val="0070C0"/>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748294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dirty="0"/>
          </a:p>
        </p:txBody>
      </p:sp>
    </p:spTree>
    <p:extLst>
      <p:ext uri="{BB962C8B-B14F-4D97-AF65-F5344CB8AC3E}">
        <p14:creationId xmlns:p14="http://schemas.microsoft.com/office/powerpoint/2010/main" val="3166853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39657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500" b="1" dirty="0">
                <a:latin typeface="Lato" panose="020F0502020204030203" pitchFamily="34" charset="77"/>
                <a:ea typeface="MS PGothic"/>
                <a:cs typeface="Calibri"/>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Lato" panose="020F0502020204030203" pitchFamily="34" charset="77"/>
            </a:endParaRPr>
          </a:p>
          <a:p>
            <a:pPr marL="0" marR="0" lvl="0" indent="0">
              <a:lnSpc>
                <a:spcPct val="107000"/>
              </a:lnSpc>
              <a:spcBef>
                <a:spcPts val="0"/>
              </a:spcBef>
              <a:spcAft>
                <a:spcPts val="800"/>
              </a:spcAft>
              <a:buFont typeface="+mj-lt"/>
              <a:buNone/>
            </a:pPr>
            <a:r>
              <a:rPr lang="es-ES" dirty="0">
                <a:latin typeface="Lato" panose="020F0502020204030203" pitchFamily="34" charset="77"/>
                <a:ea typeface="MS PGothic"/>
                <a:cs typeface="Calibri"/>
              </a:rPr>
              <a:t>Duración prevista de la sesión: </a:t>
            </a:r>
          </a:p>
          <a:p>
            <a:pPr marL="342900" marR="0" lvl="0" indent="-342900">
              <a:lnSpc>
                <a:spcPct val="107000"/>
              </a:lnSpc>
              <a:spcBef>
                <a:spcPts val="0"/>
              </a:spcBef>
              <a:spcAft>
                <a:spcPts val="800"/>
              </a:spcAft>
              <a:buFont typeface="+mj-lt"/>
              <a:buAutoNum type="alphaUcPeriod"/>
            </a:pPr>
            <a:r>
              <a:rPr lang="es-ES" b="1" dirty="0">
                <a:effectLst/>
                <a:latin typeface="Lato" panose="020F0502020204030203" pitchFamily="34" charset="77"/>
                <a:ea typeface="Times New Roman" panose="02020603050405020304" pitchFamily="18" charset="0"/>
                <a:cs typeface="Times New Roman" panose="02020603050405020304" pitchFamily="18" charset="0"/>
              </a:rPr>
              <a:t>80 minutos </a:t>
            </a:r>
            <a:r>
              <a:rPr lang="es-ES" dirty="0">
                <a:effectLst/>
                <a:latin typeface="Lato" panose="020F0502020204030203" pitchFamily="34" charset="77"/>
                <a:ea typeface="Times New Roman" panose="02020603050405020304" pitchFamily="18" charset="0"/>
                <a:cs typeface="Times New Roman" panose="02020603050405020304" pitchFamily="18" charset="0"/>
              </a:rPr>
              <a:t>(contenido básico)</a:t>
            </a:r>
          </a:p>
          <a:p>
            <a:pPr marL="342900" marR="0" lvl="0" indent="-342900">
              <a:lnSpc>
                <a:spcPct val="107000"/>
              </a:lnSpc>
              <a:spcBef>
                <a:spcPts val="0"/>
              </a:spcBef>
              <a:spcAft>
                <a:spcPts val="800"/>
              </a:spcAft>
              <a:buFont typeface="+mj-lt"/>
              <a:buAutoNum type="alphaUcPeriod"/>
            </a:pPr>
            <a:r>
              <a:rPr lang="es-ES" b="1" dirty="0">
                <a:effectLst/>
                <a:latin typeface="Lato" panose="020F0502020204030203" pitchFamily="34" charset="77"/>
                <a:ea typeface="Times New Roman" panose="02020603050405020304" pitchFamily="18" charset="0"/>
                <a:cs typeface="Times New Roman" panose="02020603050405020304" pitchFamily="18" charset="0"/>
              </a:rPr>
              <a:t>80 + 30 minutos </a:t>
            </a:r>
            <a:r>
              <a:rPr lang="es-ES" b="0" dirty="0">
                <a:effectLst/>
                <a:latin typeface="Lato" panose="020F0502020204030203" pitchFamily="34" charset="77"/>
                <a:ea typeface="Times New Roman" panose="02020603050405020304" pitchFamily="18" charset="0"/>
                <a:cs typeface="Times New Roman" panose="02020603050405020304" pitchFamily="18" charset="0"/>
              </a:rPr>
              <a:t>(contenido básico + herramienta de derivación, si la hubiere) </a:t>
            </a:r>
          </a:p>
          <a:p>
            <a:pPr marL="342900" marR="0" lvl="0" indent="-342900">
              <a:lnSpc>
                <a:spcPct val="107000"/>
              </a:lnSpc>
              <a:spcBef>
                <a:spcPts val="0"/>
              </a:spcBef>
              <a:spcAft>
                <a:spcPts val="600"/>
              </a:spcAft>
              <a:buFont typeface="+mj-lt"/>
              <a:buAutoNum type="alphaUcPeriod"/>
            </a:pPr>
            <a:r>
              <a:rPr lang="es-ES" b="1" dirty="0">
                <a:effectLst/>
                <a:latin typeface="Lato" panose="020F0502020204030203" pitchFamily="34" charset="77"/>
                <a:ea typeface="Times New Roman" panose="02020603050405020304" pitchFamily="18" charset="0"/>
                <a:cs typeface="Times New Roman" panose="02020603050405020304" pitchFamily="18" charset="0"/>
              </a:rPr>
              <a:t>80 + 20 minutos </a:t>
            </a:r>
            <a:r>
              <a:rPr lang="es-ES" dirty="0">
                <a:effectLst/>
                <a:latin typeface="Lato" panose="020F0502020204030203" pitchFamily="34" charset="77"/>
                <a:ea typeface="Times New Roman" panose="02020603050405020304" pitchFamily="18" charset="0"/>
                <a:cs typeface="Times New Roman" panose="02020603050405020304" pitchFamily="18" charset="0"/>
              </a:rPr>
              <a:t>(contenido opcional)</a:t>
            </a:r>
            <a:r>
              <a:rPr lang="es-ES" b="1" dirty="0">
                <a:effectLst/>
                <a:latin typeface="Lato" panose="020F0502020204030203" pitchFamily="34" charset="77"/>
                <a:ea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600"/>
              </a:spcAft>
              <a:buClrTx/>
              <a:buSzTx/>
              <a:buFont typeface="+mj-lt"/>
              <a:buAutoNum type="alphaUcPeriod"/>
              <a:tabLst/>
              <a:defRPr/>
            </a:pPr>
            <a:r>
              <a:rPr lang="es-ES" b="1" dirty="0">
                <a:effectLst/>
                <a:latin typeface="Lato" panose="020F0502020204030203" pitchFamily="34" charset="77"/>
                <a:ea typeface="Times New Roman" panose="02020603050405020304" pitchFamily="18" charset="0"/>
                <a:cs typeface="Times New Roman" panose="02020603050405020304" pitchFamily="18" charset="0"/>
              </a:rPr>
              <a:t>80 + 30 + 20 minutos </a:t>
            </a:r>
            <a:r>
              <a:rPr lang="es-ES" b="0" dirty="0">
                <a:effectLst/>
                <a:latin typeface="Lato" panose="020F0502020204030203" pitchFamily="34" charset="77"/>
                <a:ea typeface="Times New Roman" panose="02020603050405020304" pitchFamily="18" charset="0"/>
                <a:cs typeface="Times New Roman" panose="02020603050405020304" pitchFamily="18" charset="0"/>
              </a:rPr>
              <a:t>(contenido básico + herramienta de derivación, si la hubiere + </a:t>
            </a:r>
            <a:r>
              <a:rPr lang="es-ES" dirty="0">
                <a:effectLst/>
                <a:latin typeface="Lato" panose="020F0502020204030203" pitchFamily="34" charset="77"/>
                <a:ea typeface="Times New Roman" panose="02020603050405020304" pitchFamily="18" charset="0"/>
                <a:cs typeface="Times New Roman" panose="02020603050405020304" pitchFamily="18" charset="0"/>
              </a:rPr>
              <a:t>contenido opcional</a:t>
            </a:r>
            <a:r>
              <a:rPr lang="es-ES" b="0" dirty="0">
                <a:effectLst/>
                <a:latin typeface="Lato" panose="020F0502020204030203" pitchFamily="34" charset="77"/>
                <a:ea typeface="Times New Roman" panose="02020603050405020304" pitchFamily="18" charset="0"/>
                <a:cs typeface="Times New Roman" panose="02020603050405020304" pitchFamily="18" charset="0"/>
              </a:rPr>
              <a:t>)</a:t>
            </a:r>
          </a:p>
          <a:p>
            <a:endParaRPr lang="en-US" dirty="0">
              <a:latin typeface="Lato" panose="020F0502020204030203" pitchFamily="34" charset="77"/>
            </a:endParaRPr>
          </a:p>
          <a:p>
            <a:r>
              <a:rPr lang="es-ES" b="1" dirty="0">
                <a:latin typeface="Lato" panose="020F0502020204030203" pitchFamily="34" charset="77"/>
                <a:ea typeface="MS PGothic"/>
                <a:cs typeface="Calibri"/>
              </a:rPr>
              <a:t>Explique los objetivos de aprendizaje: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Lato" panose="020F0502020204030203" pitchFamily="34" charset="77"/>
                <a:ea typeface="Times New Roman" panose="02020603050405020304" pitchFamily="18" charset="0"/>
                <a:cs typeface="Times New Roman" panose="02020603050405020304" pitchFamily="18" charset="0"/>
              </a:rPr>
              <a:t>Comprender la función y la responsabilidad del personal de primera línea a la hora de tratar las revelaciones de VG de manera segura.</a:t>
            </a:r>
          </a:p>
          <a:p>
            <a:pPr marL="285750" marR="0" indent="-285750">
              <a:spcBef>
                <a:spcPts val="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Saber cómo derivar a una persona sobreviviente de VG.</a:t>
            </a:r>
          </a:p>
          <a:p>
            <a:pPr marL="285750" marR="0" indent="-285750">
              <a:spcBef>
                <a:spcPts val="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Comprender cómo se aplica el enfoque centrado en la persona sobreviviente al responder a una revelación de VG.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Lato" panose="020F0502020204030203" pitchFamily="34" charset="77"/>
                <a:ea typeface="Times New Roman" panose="02020603050405020304" pitchFamily="18" charset="0"/>
                <a:cs typeface="Times New Roman" panose="02020603050405020304" pitchFamily="18" charset="0"/>
              </a:rPr>
              <a:t>Comprender los conceptos básicos de los primeros auxilios psicológicos. </a:t>
            </a:r>
          </a:p>
        </p:txBody>
      </p:sp>
    </p:spTree>
    <p:extLst>
      <p:ext uri="{BB962C8B-B14F-4D97-AF65-F5344CB8AC3E}">
        <p14:creationId xmlns:p14="http://schemas.microsoft.com/office/powerpoint/2010/main" val="1915373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aseline="0" dirty="0">
                <a:latin typeface="Lato" panose="020F0502020204030203" pitchFamily="34" charset="77"/>
                <a:ea typeface="Lato" panose="020F0502020204030203" pitchFamily="34" charset="0"/>
                <a:cs typeface="Lato" panose="020F0502020204030203" pitchFamily="34" charset="0"/>
                <a:hlinkClick r:id="rId3"/>
              </a:rPr>
              <a:t>https://www.youtube.com/watch?v=CkhX1oGhPX8 </a:t>
            </a:r>
          </a:p>
          <a:p>
            <a:r>
              <a:rPr lang="es-ES" dirty="0">
                <a:latin typeface="Lato" panose="020F0502020204030203" pitchFamily="34" charset="77"/>
                <a:ea typeface="Lato" panose="020F0502020204030203" pitchFamily="34" charset="0"/>
                <a:cs typeface="Lato" panose="020F0502020204030203" pitchFamily="34" charset="0"/>
              </a:rPr>
              <a:t>Duración: 4,14 minutos</a:t>
            </a:r>
          </a:p>
          <a:p>
            <a:endParaRPr lang="en-US" baseline="0" dirty="0">
              <a:latin typeface="Lato" panose="020F0502020204030203" pitchFamily="34" charset="77"/>
              <a:ea typeface="Lato" panose="020F0502020204030203" pitchFamily="34" charset="0"/>
              <a:cs typeface="Lato" panose="020F0502020204030203" pitchFamily="34" charset="0"/>
            </a:endParaRPr>
          </a:p>
          <a:p>
            <a:r>
              <a:rPr lang="es-ES" baseline="0" dirty="0">
                <a:latin typeface="Lato" panose="020F0502020204030203" pitchFamily="34" charset="77"/>
                <a:ea typeface="Lato" panose="020F0502020204030203" pitchFamily="34" charset="0"/>
                <a:cs typeface="Lato" panose="020F0502020204030203" pitchFamily="34" charset="0"/>
              </a:rPr>
              <a:t>Este video ha sido elaborado por la Organización Internacional para las Migraciones (OIM) y el Global Shelter Cluster. Señale que este video introduce el tema que se tratará en esta sesión. </a:t>
            </a:r>
          </a:p>
        </p:txBody>
      </p:sp>
    </p:spTree>
    <p:extLst>
      <p:ext uri="{BB962C8B-B14F-4D97-AF65-F5344CB8AC3E}">
        <p14:creationId xmlns:p14="http://schemas.microsoft.com/office/powerpoint/2010/main" val="3083558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Pregunte a las personas participantes cuáles creen que son sus funciones antes de mostrar las respuestas. </a:t>
            </a:r>
          </a:p>
          <a:p>
            <a:pPr marL="0" lvl="0" indent="0" algn="l" rtl="0">
              <a:spcBef>
                <a:spcPts val="0"/>
              </a:spcBef>
              <a:spcAft>
                <a:spcPts val="0"/>
              </a:spcAft>
              <a:buNone/>
            </a:pPr>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Recuerde a las personas participantes que la expresión </a:t>
            </a:r>
            <a:r>
              <a:rPr lang="es-ES" b="1" dirty="0">
                <a:latin typeface="Lato" panose="020F0502020204030203" pitchFamily="34" charset="77"/>
              </a:rPr>
              <a:t>personal de primera línea </a:t>
            </a:r>
            <a:r>
              <a:rPr lang="es-ES" dirty="0">
                <a:latin typeface="Lato" panose="020F0502020204030203" pitchFamily="34" charset="77"/>
              </a:rPr>
              <a:t>se aplica a cualquier persona, independientemente de si es o no especialista en VG, que esté en contacto directo con personas desplazadas y apátridas, de modo que puede englobar también a colegas ajenos a la esfera técnica, como conductores o conductoras y guardias de seguridad. </a:t>
            </a:r>
          </a:p>
          <a:p>
            <a:pPr marL="0" lvl="0" indent="0" algn="l" rtl="0">
              <a:spcBef>
                <a:spcPts val="0"/>
              </a:spcBef>
              <a:spcAft>
                <a:spcPts val="0"/>
              </a:spcAft>
              <a:buNone/>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Lato" panose="020F0502020204030203" pitchFamily="34" charset="77"/>
                <a:ea typeface="MS Mincho" panose="02020609040205080304" pitchFamily="49" charset="-128"/>
                <a:cs typeface="Times New Roman" panose="02020603050405020304" pitchFamily="18" charset="0"/>
              </a:rPr>
              <a:t>Para cumplir con estas responsabilidades, </a:t>
            </a:r>
            <a:r>
              <a:rPr lang="es-ES" b="1" dirty="0">
                <a:effectLst/>
                <a:latin typeface="Lato" panose="020F0502020204030203" pitchFamily="34" charset="77"/>
                <a:ea typeface="MS Mincho" panose="02020609040205080304" pitchFamily="49" charset="-128"/>
                <a:cs typeface="Times New Roman" panose="02020603050405020304" pitchFamily="18" charset="0"/>
              </a:rPr>
              <a:t>no se necesitan conocimientos profesionales de asesoramiento</a:t>
            </a:r>
            <a:r>
              <a:rPr lang="es-ES" dirty="0">
                <a:effectLst/>
                <a:latin typeface="Lato" panose="020F0502020204030203" pitchFamily="34" charset="77"/>
                <a:ea typeface="MS Mincho" panose="02020609040205080304" pitchFamily="49" charset="-128"/>
                <a:cs typeface="Times New Roman" panose="02020603050405020304" pitchFamily="18" charset="0"/>
              </a:rPr>
              <a:t>, sino más bien una </a:t>
            </a:r>
            <a:r>
              <a:rPr lang="es-ES" b="0" dirty="0">
                <a:effectLst/>
                <a:latin typeface="Lato" panose="020F0502020204030203" pitchFamily="34" charset="77"/>
                <a:ea typeface="MS Mincho" panose="02020609040205080304" pitchFamily="49" charset="-128"/>
                <a:cs typeface="Times New Roman" panose="02020603050405020304" pitchFamily="18" charset="0"/>
              </a:rPr>
              <a:t>sensibilidad hacia las necesidades de las personas sobrevivientes, un compromiso con la confidencialidad y otros principios centrados en la persona sobreviviente, además de conocer las opciones de derivación.</a:t>
            </a:r>
          </a:p>
        </p:txBody>
      </p:sp>
    </p:spTree>
    <p:extLst>
      <p:ext uri="{BB962C8B-B14F-4D97-AF65-F5344CB8AC3E}">
        <p14:creationId xmlns:p14="http://schemas.microsoft.com/office/powerpoint/2010/main" val="232615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b="1" dirty="0">
              <a:latin typeface="Lato" panose="020F0502020204030203" pitchFamily="34" charset="77"/>
            </a:endParaRPr>
          </a:p>
          <a:p>
            <a:pPr>
              <a:defRPr/>
            </a:pPr>
            <a:r>
              <a:rPr lang="es-ES" dirty="0">
                <a:latin typeface="Lato" panose="020F0502020204030203" pitchFamily="34" charset="77"/>
              </a:rPr>
              <a:t>Duración estimada: 10 minutos</a:t>
            </a:r>
          </a:p>
          <a:p>
            <a:pPr>
              <a:defRPr/>
            </a:pPr>
            <a:r>
              <a:rPr lang="es-ES" dirty="0">
                <a:latin typeface="Lato" panose="020F0502020204030203" pitchFamily="34" charset="77"/>
              </a:rPr>
              <a:t>Objetivo: confirmar que las personas participantes comprenden por qué necesitan saber cómo tratar la revelación de un incidente de VG</a:t>
            </a:r>
          </a:p>
          <a:p>
            <a:pPr>
              <a:defRPr/>
            </a:pPr>
            <a:endParaRPr lang="en-US" dirty="0">
              <a:latin typeface="Lato" panose="020F0502020204030203" pitchFamily="34" charset="77"/>
            </a:endParaRP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Divida a las personas participantes en grupos.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Invítelas a debatir por qué creen que necesitan saber cómo tratar las revelaciones de VG.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Tras unos minutos de debate en grupos, muestre las respuestas a todas las personas participantes y refuerce las consideraciones clave que se exponen a continuación. </a:t>
            </a:r>
          </a:p>
          <a:p>
            <a:pPr marL="0" lvl="0" indent="0" algn="l" rtl="0">
              <a:spcBef>
                <a:spcPts val="0"/>
              </a:spcBef>
              <a:spcAft>
                <a:spcPts val="0"/>
              </a:spcAft>
              <a:buNone/>
            </a:pPr>
            <a:endParaRPr lang="en-US" dirty="0">
              <a:latin typeface="Lato" panose="020F0502020204030203" pitchFamily="34" charset="77"/>
            </a:endParaRPr>
          </a:p>
          <a:p>
            <a:pPr marL="0" lvl="0" indent="0" algn="l" rtl="0">
              <a:spcBef>
                <a:spcPts val="0"/>
              </a:spcBef>
              <a:spcAft>
                <a:spcPts val="0"/>
              </a:spcAft>
              <a:buNone/>
            </a:pPr>
            <a:r>
              <a:rPr lang="es-ES" b="1" dirty="0">
                <a:latin typeface="Lato" panose="020F0502020204030203" pitchFamily="34" charset="77"/>
              </a:rPr>
              <a:t>Consideraciones clave</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En su calidad de personal de primera línea, las personas participantes suelen estar en contacto directo con personas desplazadas y apátridas a las que prestan servicios, llevando a cabo evaluaciones o actividades de monitoreo, realizando consultas a miembros de la comunidad, etc. Por lo tanto, es posible que entablen una relación de confianza o que sean de los pocos trabajadores y trabajadoras de primera línea que conocen o con los que están en contacto directo. Sobre esta base, las personas pueden decidir compartir información sobre la VG a la que ellas mismas u otras personas de su familia o comunidad han estado expuestas.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Se trata de un momento crítico, y quizás sea la única ocasión en que una persona sobreviviente decida buscar apoyo. Si la experiencia resulta negativa para ella o no recibe información sobre los servicios que necesita y está buscando, es posible que no esté dispuesta a solicitar más asistencia ni a encontrar de nuevo la fuerza necesaria para compartir esta información</a:t>
            </a:r>
            <a:r>
              <a:rPr lang="es-ES" sz="1800" dirty="0"/>
              <a:t>. </a:t>
            </a:r>
          </a:p>
        </p:txBody>
      </p:sp>
    </p:spTree>
    <p:extLst>
      <p:ext uri="{BB962C8B-B14F-4D97-AF65-F5344CB8AC3E}">
        <p14:creationId xmlns:p14="http://schemas.microsoft.com/office/powerpoint/2010/main" val="16606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Volviendo al video del principio de esta sesión, recuerde los distintos tipos de revelación que aparecen en la diapositiva. Explique que, en las diapositivas siguientes, estudiaremos las medidas que tomar en los dos escenarios. </a:t>
            </a:r>
          </a:p>
        </p:txBody>
      </p:sp>
    </p:spTree>
    <p:extLst>
      <p:ext uri="{BB962C8B-B14F-4D97-AF65-F5344CB8AC3E}">
        <p14:creationId xmlns:p14="http://schemas.microsoft.com/office/powerpoint/2010/main" val="79528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dirty="0">
                <a:latin typeface="Lato" panose="020F0502020204030203" pitchFamily="34" charset="77"/>
              </a:rPr>
              <a:t>Lea los objetivos de la sesión a las personas participantes. </a:t>
            </a:r>
          </a:p>
          <a:p>
            <a:endParaRPr lang="en-US" dirty="0">
              <a:latin typeface="Lato" panose="020F0502020204030203" pitchFamily="34" charset="77"/>
            </a:endParaRPr>
          </a:p>
          <a:p>
            <a:r>
              <a:rPr lang="es-ES" dirty="0">
                <a:latin typeface="Lato" panose="020F0502020204030203" pitchFamily="34" charset="77"/>
              </a:rPr>
              <a:t>Asegúrese de que las personas participantes entienden </a:t>
            </a:r>
            <a:r>
              <a:rPr lang="es-ES" dirty="0">
                <a:solidFill>
                  <a:schemeClr val="tx1"/>
                </a:solidFill>
                <a:latin typeface="Lato" panose="020F0502020204030203" pitchFamily="34" charset="77"/>
              </a:rPr>
              <a:t>que una </a:t>
            </a:r>
            <a:r>
              <a:rPr lang="es-ES" b="1" dirty="0">
                <a:solidFill>
                  <a:schemeClr val="tx1"/>
                </a:solidFill>
                <a:latin typeface="Lato" panose="020F0502020204030203" pitchFamily="34" charset="77"/>
              </a:rPr>
              <a:t>revelación de VG </a:t>
            </a:r>
            <a:r>
              <a:rPr lang="es-ES" dirty="0">
                <a:solidFill>
                  <a:schemeClr val="tx1"/>
                </a:solidFill>
                <a:latin typeface="Lato" panose="020F0502020204030203" pitchFamily="34" charset="77"/>
              </a:rPr>
              <a:t>hace referencia al intercambio de información por parte de una persona sobreviviente u otra persona con relación a un incidente de VG.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Esta diapositiva pretende resumir los diferentes pasos necesarios para responder a una </a:t>
            </a:r>
            <a:r>
              <a:rPr lang="es-ES" b="1" dirty="0">
                <a:latin typeface="Lato" panose="020F0502020204030203" pitchFamily="34" charset="77"/>
              </a:rPr>
              <a:t>revelación directa</a:t>
            </a:r>
            <a:r>
              <a:rPr lang="es-ES" dirty="0">
                <a:latin typeface="Lato" panose="020F0502020204030203" pitchFamily="34" charset="77"/>
              </a:rPr>
              <a:t> de VG. La vía de derivación y los servicios disponibles ya se han tratado en la sesión </a:t>
            </a:r>
            <a:r>
              <a:rPr lang="es-ES" sz="1200" kern="1200" dirty="0">
                <a:solidFill>
                  <a:schemeClr val="tx1"/>
                </a:solidFill>
                <a:latin typeface="Lato" panose="020F0502020204030203" pitchFamily="34" charset="77"/>
                <a:ea typeface="MS PGothic" pitchFamily="34" charset="-128"/>
              </a:rPr>
              <a:t>anterior (</a:t>
            </a:r>
            <a:r>
              <a:rPr lang="es-ES" sz="1200" kern="1200" dirty="0" err="1">
                <a:solidFill>
                  <a:schemeClr val="tx1"/>
                </a:solidFill>
                <a:latin typeface="Lato" panose="020F0502020204030203" pitchFamily="34" charset="77"/>
                <a:ea typeface="MS PGothic" pitchFamily="34" charset="-128"/>
                <a:cs typeface="Calibri"/>
                <a:sym typeface="Calibri"/>
              </a:rPr>
              <a:t>prepárase</a:t>
            </a:r>
            <a:r>
              <a:rPr lang="es-ES" sz="1200" kern="1200" dirty="0">
                <a:solidFill>
                  <a:schemeClr val="tx1"/>
                </a:solidFill>
                <a:latin typeface="Lato" panose="020F0502020204030203" pitchFamily="34" charset="77"/>
                <a:ea typeface="MS PGothic" pitchFamily="34" charset="-128"/>
              </a:rPr>
              <a:t>) y los </a:t>
            </a:r>
            <a:r>
              <a:rPr lang="es-ES" dirty="0">
                <a:latin typeface="Lato" panose="020F0502020204030203" pitchFamily="34" charset="77"/>
              </a:rPr>
              <a:t>demás pasos (observar, escuchar y vincular) se describirán en profundidad en las siguientes diapositivas. </a:t>
            </a:r>
          </a:p>
        </p:txBody>
      </p:sp>
    </p:spTree>
    <p:extLst>
      <p:ext uri="{BB962C8B-B14F-4D97-AF65-F5344CB8AC3E}">
        <p14:creationId xmlns:p14="http://schemas.microsoft.com/office/powerpoint/2010/main" val="878073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Antes de examinar de manera pormenorizada los pasos necesarios para responder a una revelación directa de VG, recuerde a las personas participantes que </a:t>
            </a:r>
            <a:r>
              <a:rPr lang="es-ES" b="1" dirty="0">
                <a:latin typeface="Lato" panose="020F0502020204030203" pitchFamily="34" charset="77"/>
              </a:rPr>
              <a:t>no </a:t>
            </a:r>
            <a:r>
              <a:rPr lang="es-ES" dirty="0">
                <a:latin typeface="Lato" panose="020F0502020204030203" pitchFamily="34" charset="77"/>
              </a:rPr>
              <a:t>deben realizar derivaciones en el caso de las revelaciones indirectas, sino centrarse en los elementos descritos en la diapositiva.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ea typeface="Lato" panose="020F0502020204030203" pitchFamily="34" charset="0"/>
                <a:cs typeface="Lato" panose="020F0502020204030203" pitchFamily="34" charset="0"/>
              </a:rPr>
              <a:t>Contenido extraído y adaptado del Paquete de Capacitación de la Guía de Bolsillo del IASC, Cómo apoyar a las personas sobrevivientes de </a:t>
            </a:r>
            <a:r>
              <a:rPr lang="es-ES" dirty="0" err="1">
                <a:latin typeface="Lato" panose="020F0502020204030203" pitchFamily="34" charset="77"/>
                <a:ea typeface="Lato" panose="020F0502020204030203" pitchFamily="34" charset="0"/>
                <a:cs typeface="Lato" panose="020F0502020204030203" pitchFamily="34" charset="0"/>
              </a:rPr>
              <a:t>VGcuando</a:t>
            </a:r>
            <a:r>
              <a:rPr lang="es-ES" dirty="0">
                <a:latin typeface="Lato" panose="020F0502020204030203" pitchFamily="34" charset="77"/>
                <a:ea typeface="Lato" panose="020F0502020204030203" pitchFamily="34" charset="0"/>
                <a:cs typeface="Lato" panose="020F0502020204030203" pitchFamily="34" charset="0"/>
              </a:rPr>
              <a:t>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216809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Explique que, en algunos casos, el tratamiento médico puede ser urgente y la información puede salvar vidas.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Es importante que el personal de primera línea se asegure de que dispone de </a:t>
            </a:r>
            <a:r>
              <a:rPr lang="es-ES" b="1" dirty="0">
                <a:latin typeface="Lato" panose="020F0502020204030203" pitchFamily="34" charset="77"/>
              </a:rPr>
              <a:t>información y datos actualizados sobre los servicios médicos </a:t>
            </a:r>
            <a:r>
              <a:rPr lang="es-ES" dirty="0">
                <a:latin typeface="Lato" panose="020F0502020204030203" pitchFamily="34" charset="77"/>
              </a:rPr>
              <a:t>disponibles en su zona.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Pregunte a las personas participantes si saben lo siguiente acerca de esos servicios médicos: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77"/>
            </a:endParaRP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dirty="0">
                <a:latin typeface="Lato" panose="020F0502020204030203" pitchFamily="34" charset="77"/>
              </a:rPr>
              <a:t>¿Ofrecen servicios médicos especializados a personas que han sufrido violaciones o abusos sexuales?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dirty="0">
                <a:latin typeface="Lato" panose="020F0502020204030203" pitchFamily="34" charset="77"/>
              </a:rPr>
              <a:t>¿Son gratuitos?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dirty="0">
                <a:latin typeface="Lato" panose="020F0502020204030203" pitchFamily="34" charset="77"/>
              </a:rPr>
              <a:t>¿Exigen algún documento para la admisión de personas desplazadas o apátridas?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dirty="0">
                <a:latin typeface="Lato" panose="020F0502020204030203" pitchFamily="34" charset="77"/>
              </a:rPr>
              <a:t>¿El personal médico está sujeto a algún requisito de presentación obligatoria de informes? Por ejemplo, el personal médico de algunos países puede tener la obligación legal de informar a las autoridades nacionales sobre determinados indicios médicos (por ejemplo, violación, agresión sexual, sospecha de abuso infantil, etc.). Nota: la presentación obligatoria de informes también se tratará en mayor profundidad en la sesión. </a:t>
            </a:r>
          </a:p>
        </p:txBody>
      </p:sp>
    </p:spTree>
    <p:extLst>
      <p:ext uri="{BB962C8B-B14F-4D97-AF65-F5344CB8AC3E}">
        <p14:creationId xmlns:p14="http://schemas.microsoft.com/office/powerpoint/2010/main" val="1645074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Explique que el personal de primera línea debe tener en cuenta </a:t>
            </a:r>
            <a:r>
              <a:rPr lang="es-ES" b="1" dirty="0">
                <a:latin typeface="Lato" panose="020F0502020204030203" pitchFamily="34" charset="77"/>
              </a:rPr>
              <a:t>la seguridad física de la persona sobreviviente y la suya propia</a:t>
            </a:r>
            <a:r>
              <a:rPr lang="es-ES" dirty="0">
                <a:latin typeface="Lato" panose="020F0502020204030203" pitchFamily="34" charset="77"/>
              </a:rPr>
              <a:t>, y si el presunto perpetrador representa una amenaza urgente. También es fundamental estar alerta ante cualquier </a:t>
            </a:r>
            <a:r>
              <a:rPr lang="es-ES" b="1" dirty="0">
                <a:latin typeface="Lato" panose="020F0502020204030203" pitchFamily="34" charset="77"/>
              </a:rPr>
              <a:t>riesgo de autolesión</a:t>
            </a:r>
            <a:r>
              <a:rPr lang="es-ES" dirty="0">
                <a:latin typeface="Lato" panose="020F0502020204030203" pitchFamily="34" charset="77"/>
              </a:rPr>
              <a:t> o de que las personas sobrevivientes puedan constituir una </a:t>
            </a:r>
            <a:r>
              <a:rPr lang="es-ES" b="1" dirty="0">
                <a:latin typeface="Lato" panose="020F0502020204030203" pitchFamily="34" charset="77"/>
              </a:rPr>
              <a:t>amenaza para otras personas </a:t>
            </a:r>
            <a:r>
              <a:rPr lang="es-ES" dirty="0">
                <a:latin typeface="Lato" panose="020F0502020204030203" pitchFamily="34" charset="77"/>
              </a:rPr>
              <a:t>(por ejemplo, sus hijos e hijas).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Recuerde a las personas participantes el </a:t>
            </a:r>
            <a:r>
              <a:rPr lang="es-ES" b="1" dirty="0">
                <a:latin typeface="Lato" panose="020F0502020204030203" pitchFamily="34" charset="77"/>
              </a:rPr>
              <a:t>enfoque centrado en la persona sobreviviente</a:t>
            </a:r>
            <a:r>
              <a:rPr lang="es-ES" dirty="0">
                <a:latin typeface="Lato" panose="020F0502020204030203" pitchFamily="34" charset="77"/>
              </a:rPr>
              <a:t>,</a:t>
            </a:r>
            <a:r>
              <a:rPr lang="es-ES" b="0" dirty="0">
                <a:latin typeface="Lato" panose="020F0502020204030203" pitchFamily="34" charset="77"/>
              </a:rPr>
              <a:t> lo que significa también</a:t>
            </a:r>
            <a:r>
              <a:rPr lang="es-ES" dirty="0">
                <a:latin typeface="Lato" panose="020F0502020204030203" pitchFamily="34" charset="77"/>
              </a:rPr>
              <a:t> que no deben implicar a actores de seguridad en caso de que se sospeche que esto puede causar más daño a la persona sobreviviente. </a:t>
            </a:r>
          </a:p>
          <a:p>
            <a:pPr marL="0" lvl="0" indent="0" algn="l" rtl="0">
              <a:spcBef>
                <a:spcPts val="0"/>
              </a:spcBef>
              <a:spcAft>
                <a:spcPts val="0"/>
              </a:spcAft>
              <a:buNone/>
            </a:pPr>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Si la </a:t>
            </a:r>
            <a:r>
              <a:rPr lang="es-ES" b="1" dirty="0">
                <a:latin typeface="Lato" panose="020F0502020204030203" pitchFamily="34" charset="77"/>
              </a:rPr>
              <a:t>amenaza no es inminente, pero existen razones para creer que puede haber una amenaza para la vida de la persona sobreviviente o de otras personas en un futuro próximo </a:t>
            </a:r>
            <a:r>
              <a:rPr lang="es-ES" b="0" dirty="0">
                <a:latin typeface="Lato" panose="020F0502020204030203" pitchFamily="34" charset="77"/>
              </a:rPr>
              <a:t>(</a:t>
            </a:r>
            <a:r>
              <a:rPr lang="es-ES" dirty="0">
                <a:latin typeface="Lato" panose="020F0502020204030203" pitchFamily="34" charset="77"/>
              </a:rPr>
              <a:t>por ejemplo, en el caso de una persona sobreviviente de violencia de pareja que previsiblemente seguirá sufriendo maltrato por parte de su marido, lo que puede causarle lesiones que pongan en peligro su vida; una persona sobreviviente que sea inestable y no pueda cuidar de sus hijos o hijas; o una persona sobreviviente gravemente traumatizada que alberga ideas suicidas, etc.), se recomienda consultar a una persona especialista en VG para obtener asesoramiento sin revelar datos que descubran la identidad de la persona sobreviviente, a menos que se disponga de su consentimiento o de que sea absolutamente necesario.  </a:t>
            </a:r>
          </a:p>
        </p:txBody>
      </p:sp>
    </p:spTree>
    <p:extLst>
      <p:ext uri="{BB962C8B-B14F-4D97-AF65-F5344CB8AC3E}">
        <p14:creationId xmlns:p14="http://schemas.microsoft.com/office/powerpoint/2010/main" val="1202674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0004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US" sz="16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dirty="0">
                <a:solidFill>
                  <a:srgbClr val="000000"/>
                </a:solidFill>
                <a:effectLst/>
                <a:latin typeface="Lato" panose="020F0502020204030203" pitchFamily="34" charset="77"/>
                <a:ea typeface="+mn-ea"/>
                <a:cs typeface="+mn-cs"/>
                <a:hlinkClick r:id="rId3"/>
              </a:rPr>
              <a:t>https://youtu.be/Gq8mY0nGFJk </a:t>
            </a:r>
            <a:r>
              <a:rPr lang="es-419" sz="1200" dirty="0">
                <a:latin typeface="Lato" panose="020F0502020204030203" pitchFamily="34" charset="77"/>
              </a:rPr>
              <a:t>(video en inglés, con subtítulos </a:t>
            </a:r>
            <a:r>
              <a:rPr lang="es-ES" dirty="0"/>
              <a:t>generados automáticamente </a:t>
            </a:r>
            <a:r>
              <a:rPr lang="es-419" sz="1200" dirty="0">
                <a:latin typeface="Lato" panose="020F0502020204030203" pitchFamily="34" charset="77"/>
              </a:rPr>
              <a:t>en español disponibles) </a:t>
            </a:r>
            <a:endParaRPr lang="es-ES" dirty="0">
              <a:solidFill>
                <a:srgbClr val="000000"/>
              </a:solidFill>
              <a:effectLst/>
              <a:latin typeface="Lato" panose="020F0502020204030203" pitchFamily="34" charset="77"/>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solidFill>
                  <a:srgbClr val="000000"/>
                </a:solidFill>
                <a:effectLst/>
                <a:latin typeface="Lato" panose="020F0502020204030203" pitchFamily="34" charset="77"/>
                <a:ea typeface="+mn-ea"/>
                <a:cs typeface="+mn-cs"/>
              </a:rPr>
              <a:t>Duración: 1,44 minutos</a:t>
            </a:r>
          </a:p>
          <a:p>
            <a:endParaRPr lang="en-US" baseline="0" dirty="0">
              <a:latin typeface="Lato" panose="020F0502020204030203" pitchFamily="34" charset="77"/>
              <a:ea typeface="Lato" panose="020F0502020204030203" pitchFamily="34" charset="0"/>
              <a:cs typeface="Lato" panose="020F0502020204030203" pitchFamily="34" charset="0"/>
            </a:endParaRPr>
          </a:p>
          <a:p>
            <a:r>
              <a:rPr lang="es-ES" baseline="0" dirty="0">
                <a:latin typeface="Lato" panose="020F0502020204030203" pitchFamily="34" charset="77"/>
                <a:ea typeface="Lato" panose="020F0502020204030203" pitchFamily="34" charset="0"/>
                <a:cs typeface="Lato" panose="020F0502020204030203" pitchFamily="34" charset="0"/>
              </a:rPr>
              <a:t>Video extraído del Paquete de Capacitación de la </a:t>
            </a:r>
            <a:r>
              <a:rPr lang="es-ES" dirty="0">
                <a:latin typeface="Lato" panose="020F0502020204030203" pitchFamily="34" charset="77"/>
                <a:ea typeface="Lato" panose="020F0502020204030203" pitchFamily="34" charset="0"/>
                <a:cs typeface="Lato" panose="020F0502020204030203" pitchFamily="34" charset="0"/>
              </a:rPr>
              <a:t>Guía de Bolsillo del IASC, Cómo apoyar a las personas sobrevivientes de VG cuando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4"/>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En el video, </a:t>
            </a:r>
            <a:r>
              <a:rPr lang="es-ES" dirty="0">
                <a:solidFill>
                  <a:srgbClr val="000000"/>
                </a:solidFill>
                <a:effectLst/>
                <a:latin typeface="Lato" panose="020F0502020204030203" pitchFamily="34" charset="77"/>
                <a:ea typeface="+mn-ea"/>
                <a:cs typeface="+mn-cs"/>
              </a:rPr>
              <a:t>Micah Williams (Asesora Superior de VG de International Medical Corps) comparte ejemplos de cosas que les pueden decir a las personas sobrevivientes cuando estas les revelan un incidente de VG, por ejemplo, una introducción a la prestación de primeros auxilios psicológicos a las personas sobrevivientes. </a:t>
            </a:r>
          </a:p>
          <a:p>
            <a:endParaRPr lang="en-GR"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15837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7093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US" sz="1600"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solidFill>
                  <a:srgbClr val="000000"/>
                </a:solidFill>
                <a:effectLst/>
                <a:latin typeface="Lato" panose="020F0502020204030203" pitchFamily="34" charset="77"/>
                <a:ea typeface="+mn-ea"/>
                <a:cs typeface="+mn-cs"/>
                <a:hlinkClick r:id="rId3"/>
              </a:rPr>
              <a:t>https://youtu.be/y1hc9Dy_G6I </a:t>
            </a:r>
            <a:r>
              <a:rPr lang="es-419" sz="1200" dirty="0">
                <a:latin typeface="Lato" panose="020F0502020204030203" pitchFamily="34" charset="77"/>
              </a:rPr>
              <a:t>(video en inglés, con subtítulos </a:t>
            </a:r>
            <a:r>
              <a:rPr lang="es-ES" dirty="0"/>
              <a:t>generados automáticamente </a:t>
            </a:r>
            <a:r>
              <a:rPr lang="es-419" sz="1200" dirty="0">
                <a:latin typeface="Lato" panose="020F0502020204030203" pitchFamily="34" charset="77"/>
              </a:rPr>
              <a:t>en español disponibles) </a:t>
            </a:r>
            <a:endParaRPr lang="es-ES" dirty="0">
              <a:solidFill>
                <a:srgbClr val="000000"/>
              </a:solidFill>
              <a:effectLst/>
              <a:latin typeface="Lato" panose="020F0502020204030203" pitchFamily="34" charset="77"/>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solidFill>
                  <a:srgbClr val="000000"/>
                </a:solidFill>
                <a:effectLst/>
                <a:latin typeface="Lato" panose="020F0502020204030203" pitchFamily="34" charset="77"/>
                <a:ea typeface="+mn-ea"/>
                <a:cs typeface="+mn-cs"/>
              </a:rPr>
              <a:t>Duración: 4,23 minutos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Lato" panose="020F0502020204030203" pitchFamily="34" charset="77"/>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aseline="0" dirty="0">
                <a:latin typeface="Lato" panose="020F0502020204030203" pitchFamily="34" charset="77"/>
                <a:ea typeface="Lato" panose="020F0502020204030203" pitchFamily="34" charset="0"/>
                <a:cs typeface="Lato" panose="020F0502020204030203" pitchFamily="34" charset="0"/>
              </a:rPr>
              <a:t>Video extraído del Paquete de Capacitación de la </a:t>
            </a:r>
            <a:r>
              <a:rPr lang="es-ES" dirty="0">
                <a:latin typeface="Lato" panose="020F0502020204030203" pitchFamily="34" charset="77"/>
                <a:ea typeface="Lato" panose="020F0502020204030203" pitchFamily="34" charset="0"/>
                <a:cs typeface="Lato" panose="020F0502020204030203" pitchFamily="34" charset="0"/>
              </a:rPr>
              <a:t>Guía de Bolsillo del IASC, Cómo apoyar a las personas sobrevivientes de VG cuando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4"/>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En el video, </a:t>
            </a:r>
            <a:r>
              <a:rPr lang="es-ES" dirty="0">
                <a:solidFill>
                  <a:srgbClr val="000000"/>
                </a:solidFill>
                <a:effectLst/>
                <a:latin typeface="Lato" panose="020F0502020204030203" pitchFamily="34" charset="77"/>
                <a:ea typeface="+mn-ea"/>
                <a:cs typeface="+mn-cs"/>
              </a:rPr>
              <a:t>Micah Williams (Asesora Superior de VG de International Medical Corps) comparte ejemplos de cosas que no deben decir a las personas sobrevivientes de VG cuando estas les revelan sus experiencias relativas a la VG.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kern="1200" dirty="0">
              <a:solidFill>
                <a:schemeClr val="tx1"/>
              </a:solidFill>
              <a:effectLst/>
              <a:latin typeface="Lato" panose="020F0502020204030203" pitchFamily="34" charset="77"/>
              <a:ea typeface="+mn-ea"/>
              <a:cs typeface="+mn-cs"/>
            </a:endParaRPr>
          </a:p>
          <a:p>
            <a:pPr marL="0" lvl="0" indent="0" algn="l" rtl="0">
              <a:spcBef>
                <a:spcPts val="0"/>
              </a:spcBef>
              <a:spcAft>
                <a:spcPts val="0"/>
              </a:spcAft>
              <a:buFont typeface="Arial" panose="020B0604020202020204" pitchFamily="34" charset="0"/>
              <a:buNone/>
            </a:pPr>
            <a:r>
              <a:rPr lang="es-ES" b="1" u="none" dirty="0">
                <a:latin typeface="Lato" panose="020F0502020204030203" pitchFamily="34" charset="77"/>
              </a:rPr>
              <a:t>En caso de que sea necesario reforzar algunos mensajes clave</a:t>
            </a:r>
            <a:r>
              <a:rPr lang="es-ES" b="0" u="none" dirty="0">
                <a:latin typeface="Lato" panose="020F0502020204030203" pitchFamily="34" charset="77"/>
              </a:rPr>
              <a:t>, recuerde a las personas participantes que, en caso de revelación, deben: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Buscar un espacio seguro, confidencial y tranquilo para hablar.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Preguntar si pueden ayudar.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No formular preguntas directas que puedan incitar a revelar información, como “</a:t>
            </a:r>
            <a:r>
              <a:rPr lang="es-ES" i="1" dirty="0">
                <a:latin typeface="Lato" panose="020F0502020204030203" pitchFamily="34" charset="77"/>
              </a:rPr>
              <a:t>¿Qué le ha pasado?</a:t>
            </a:r>
            <a:r>
              <a:rPr lang="es-ES" dirty="0">
                <a:latin typeface="Lato" panose="020F0502020204030203" pitchFamily="34" charset="77"/>
              </a:rPr>
              <a:t>”.</a:t>
            </a:r>
            <a:r>
              <a:rPr lang="es-ES" i="1" dirty="0">
                <a:latin typeface="Lato" panose="020F0502020204030203" pitchFamily="34" charset="77"/>
              </a:rPr>
              <a:t>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Escuchar de manera activa: prestar la máxima atención, asentir suavemente con la cabeza, mantener el contacto visual y utilizar un lenguaje corporal que muestre que tienen interés en el relato (esto puede variar en función de la cultura, la edad y el sexo).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Ayudar a la persona a sentirse cómoda, por ejemplo, ofrecerle agua si es posible. Aunque algunas necesidades pueden ser obvias, como una manta o algo con lo que cubrirse si las personas presentan la ropa rota, es necesario preguntarles siempre qué necesitan y qué les preocupa.</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No presionen a la persona para que hable y no esperen que muestre alguna reacción emocional en particular.</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No generen expectativas: actúen con honestidad y rigor (por ejemplo, no digan: “</a:t>
            </a:r>
            <a:r>
              <a:rPr lang="es-ES" i="1" dirty="0">
                <a:latin typeface="Lato" panose="020F0502020204030203" pitchFamily="34" charset="77"/>
              </a:rPr>
              <a:t>Le darán dinero</a:t>
            </a:r>
            <a:r>
              <a:rPr lang="es-ES" dirty="0">
                <a:latin typeface="Lato" panose="020F0502020204030203" pitchFamily="34" charset="77"/>
              </a:rPr>
              <a:t>” ni “</a:t>
            </a:r>
            <a:r>
              <a:rPr lang="es-ES" i="1" dirty="0">
                <a:latin typeface="Lato" panose="020F0502020204030203" pitchFamily="34" charset="77"/>
              </a:rPr>
              <a:t>Resolverán todos sus problemas</a:t>
            </a:r>
            <a:r>
              <a:rPr lang="es-ES" dirty="0">
                <a:latin typeface="Lato" panose="020F0502020204030203" pitchFamily="34" charset="77"/>
              </a:rPr>
              <a:t>”). </a:t>
            </a:r>
          </a:p>
        </p:txBody>
      </p:sp>
    </p:spTree>
    <p:extLst>
      <p:ext uri="{BB962C8B-B14F-4D97-AF65-F5344CB8AC3E}">
        <p14:creationId xmlns:p14="http://schemas.microsoft.com/office/powerpoint/2010/main" val="257162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171450" indent="-171450">
              <a:buFont typeface="Arial" panose="020B0604020202020204" pitchFamily="34" charset="0"/>
              <a:buChar char="•"/>
            </a:pPr>
            <a:r>
              <a:rPr lang="es-ES" noProof="0" dirty="0">
                <a:latin typeface="Lato" panose="020F0502020204030203" pitchFamily="34" charset="77"/>
              </a:rPr>
              <a:t>Básese en el video proyectado al principio de la sesión para recordar a las personas participantes qué es el consentimiento informado. </a:t>
            </a:r>
          </a:p>
          <a:p>
            <a:pPr marL="171450" indent="-171450">
              <a:buFont typeface="Arial" panose="020B0604020202020204" pitchFamily="34" charset="0"/>
              <a:buChar char="•"/>
            </a:pPr>
            <a:r>
              <a:rPr lang="es-ES" noProof="0" dirty="0">
                <a:latin typeface="Lato" panose="020F0502020204030203" pitchFamily="34" charset="77"/>
              </a:rPr>
              <a:t>Establezca una </a:t>
            </a:r>
            <a:r>
              <a:rPr lang="es-ES" b="1" noProof="0" dirty="0">
                <a:latin typeface="Lato" panose="020F0502020204030203" pitchFamily="34" charset="77"/>
              </a:rPr>
              <a:t>vinculación entre el consentimiento informado y el enfoque centrado en la persona sobreviviente </a:t>
            </a:r>
            <a:r>
              <a:rPr lang="es-ES" noProof="0" dirty="0">
                <a:latin typeface="Lato" panose="020F0502020204030203" pitchFamily="34" charset="77"/>
              </a:rPr>
              <a:t>(es decir, conforme a sus deseos). </a:t>
            </a:r>
          </a:p>
          <a:p>
            <a:pPr marL="171450" indent="-171450">
              <a:buFont typeface="Arial" panose="020B0604020202020204" pitchFamily="34" charset="0"/>
              <a:buChar char="•"/>
            </a:pPr>
            <a:r>
              <a:rPr lang="es-ES" noProof="0" dirty="0">
                <a:latin typeface="Lato" panose="020F0502020204030203" pitchFamily="34" charset="77"/>
              </a:rPr>
              <a:t>Es necesario mantener en todo momento la </a:t>
            </a:r>
            <a:r>
              <a:rPr lang="es-ES" b="1" u="sng" noProof="0" dirty="0">
                <a:latin typeface="Lato" panose="020F0502020204030203" pitchFamily="34" charset="77"/>
              </a:rPr>
              <a:t>estricta confidencialidad </a:t>
            </a:r>
            <a:r>
              <a:rPr lang="es-ES" noProof="0" dirty="0">
                <a:latin typeface="Lato" panose="020F0502020204030203" pitchFamily="34" charset="77"/>
              </a:rPr>
              <a:t>de la información relativa a la VG. </a:t>
            </a:r>
          </a:p>
          <a:p>
            <a:pPr marL="171450" indent="-171450">
              <a:buFont typeface="Arial" panose="020B0604020202020204" pitchFamily="34" charset="0"/>
              <a:buChar char="•"/>
            </a:pPr>
            <a:r>
              <a:rPr lang="es-ES" noProof="0" dirty="0">
                <a:latin typeface="Lato" panose="020F0502020204030203" pitchFamily="34" charset="77"/>
              </a:rPr>
              <a:t>La </a:t>
            </a:r>
            <a:r>
              <a:rPr lang="es-ES" b="1" noProof="0" dirty="0">
                <a:latin typeface="Lato" panose="020F0502020204030203" pitchFamily="34" charset="77"/>
              </a:rPr>
              <a:t>confidencialidad</a:t>
            </a:r>
            <a:r>
              <a:rPr lang="es-ES" noProof="0" dirty="0">
                <a:latin typeface="Lato" panose="020F0502020204030203" pitchFamily="34" charset="77"/>
              </a:rPr>
              <a:t> refleja el derecho de las personas a elegir a quién contar o no su historia.</a:t>
            </a:r>
          </a:p>
          <a:p>
            <a:pPr marL="171450" indent="-171450">
              <a:buFont typeface="Arial" panose="020B0604020202020204" pitchFamily="34" charset="0"/>
              <a:buChar char="•"/>
            </a:pPr>
            <a:r>
              <a:rPr lang="es-ES" noProof="0" dirty="0">
                <a:latin typeface="Lato" panose="020F0502020204030203" pitchFamily="34" charset="77"/>
              </a:rPr>
              <a:t>El uso indebido de la información puede tener </a:t>
            </a:r>
            <a:r>
              <a:rPr lang="es-ES" b="1" noProof="0" dirty="0">
                <a:latin typeface="Lato" panose="020F0502020204030203" pitchFamily="34" charset="77"/>
              </a:rPr>
              <a:t>graves consecuencias </a:t>
            </a:r>
            <a:r>
              <a:rPr lang="es-ES" noProof="0" dirty="0">
                <a:latin typeface="Lato" panose="020F0502020204030203" pitchFamily="34" charset="77"/>
              </a:rPr>
              <a:t>para las personas sobrevivientes, sus familias, sus comunidades o incluso los proveedores de servicios. </a:t>
            </a:r>
          </a:p>
          <a:p>
            <a:pPr marL="171450" indent="-171450">
              <a:buFont typeface="Arial" panose="020B0604020202020204" pitchFamily="34" charset="0"/>
              <a:buChar char="•"/>
            </a:pPr>
            <a:r>
              <a:rPr lang="es-ES" noProof="0" dirty="0">
                <a:latin typeface="Lato" panose="020F0502020204030203" pitchFamily="34" charset="77"/>
              </a:rPr>
              <a:t>Mantener la confidencialidad implica </a:t>
            </a:r>
            <a:r>
              <a:rPr lang="es-ES" b="1" u="sng" noProof="0" dirty="0">
                <a:latin typeface="Lato" panose="020F0502020204030203" pitchFamily="34" charset="77"/>
              </a:rPr>
              <a:t>no revelar </a:t>
            </a:r>
            <a:r>
              <a:rPr lang="es-ES" noProof="0" dirty="0">
                <a:latin typeface="Lato" panose="020F0502020204030203" pitchFamily="34" charset="77"/>
              </a:rPr>
              <a:t>en ningún momento información de identificación personal a ninguna parte sin el consentimiento informado de la persona en cuestión.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dirty="0">
                <a:latin typeface="Lato" panose="020F0502020204030203" pitchFamily="34" charset="77"/>
              </a:rPr>
              <a:t>La persona sobreviviente debe recibir </a:t>
            </a:r>
            <a:r>
              <a:rPr lang="es-ES" b="1" noProof="0" dirty="0">
                <a:latin typeface="Lato" panose="020F0502020204030203" pitchFamily="34" charset="77"/>
              </a:rPr>
              <a:t>información honesta y completa </a:t>
            </a:r>
            <a:r>
              <a:rPr lang="es-ES" noProof="0" dirty="0">
                <a:latin typeface="Lato" panose="020F0502020204030203" pitchFamily="34" charset="77"/>
              </a:rPr>
              <a:t>sobre la derivación a la gestión de casos u otros servicios, los riesgos o las repercusiones de compartir información sobre su situación y los límites de la confidencialidad antes de obtener el consentimiento (véanse las diapositivas siguientes).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dirty="0">
                <a:latin typeface="Lato" panose="020F0502020204030203" pitchFamily="34" charset="77"/>
              </a:rPr>
              <a:t>Las personas sobrevivientes tienen derecho a establecer </a:t>
            </a:r>
            <a:r>
              <a:rPr lang="es-ES" b="1" noProof="0" dirty="0">
                <a:latin typeface="Lato" panose="020F0502020204030203" pitchFamily="34" charset="77"/>
              </a:rPr>
              <a:t>limitaciones en lo que respecta a la información que se va a compartir</a:t>
            </a:r>
            <a:r>
              <a:rPr lang="es-ES" noProof="0" dirty="0">
                <a:latin typeface="Lato" panose="020F0502020204030203" pitchFamily="34" charset="77"/>
              </a:rPr>
              <a:t> y a indicar a qué organizaciones se les puede transmitir la información y a cuáles 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dirty="0">
                <a:latin typeface="Lato" panose="020F0502020204030203" pitchFamily="34" charset="77"/>
              </a:rPr>
              <a:t>Las personas sobrevivientes tienen </a:t>
            </a:r>
            <a:r>
              <a:rPr lang="es-ES" b="1" noProof="0" dirty="0">
                <a:latin typeface="Lato" panose="020F0502020204030203" pitchFamily="34" charset="77"/>
              </a:rPr>
              <a:t>derecho a retirar su consentimiento </a:t>
            </a:r>
            <a:r>
              <a:rPr lang="es-ES" noProof="0" dirty="0">
                <a:latin typeface="Lato" panose="020F0502020204030203" pitchFamily="34" charset="77"/>
              </a:rPr>
              <a:t>en cualquier momento. </a:t>
            </a:r>
          </a:p>
        </p:txBody>
      </p:sp>
    </p:spTree>
    <p:extLst>
      <p:ext uri="{BB962C8B-B14F-4D97-AF65-F5344CB8AC3E}">
        <p14:creationId xmlns:p14="http://schemas.microsoft.com/office/powerpoint/2010/main" val="657952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192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Recuerde a las personas participantes que las personas sobrevivientes deben poder tomar una decisión informada sobre su derivación a los proveedores de servicios, basándose en los elementos mencionados en la diapositiva. Esto también se practicará más adelante en diferentes juegos de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Los </a:t>
            </a:r>
            <a:r>
              <a:rPr lang="es-ES" b="1" dirty="0">
                <a:latin typeface="Lato" panose="020F0502020204030203" pitchFamily="34" charset="77"/>
              </a:rPr>
              <a:t>requisitos de presentación obligatoria de informes</a:t>
            </a:r>
            <a:r>
              <a:rPr lang="es-ES" dirty="0">
                <a:latin typeface="Lato" panose="020F0502020204030203" pitchFamily="34" charset="77"/>
              </a:rPr>
              <a:t> se explicarán en la siguiente diapositiva.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En la sesión centrada en niños/niñas sobrevivientes, se examinan las </a:t>
            </a:r>
            <a:r>
              <a:rPr lang="es-ES" b="1" dirty="0">
                <a:latin typeface="Lato" panose="020F0502020204030203" pitchFamily="34" charset="77"/>
              </a:rPr>
              <a:t>consideraciones </a:t>
            </a:r>
            <a:r>
              <a:rPr lang="es-ES" dirty="0">
                <a:latin typeface="Lato" panose="020F0502020204030203" pitchFamily="34" charset="77"/>
              </a:rPr>
              <a:t>específicas relativas </a:t>
            </a:r>
            <a:r>
              <a:rPr lang="es-ES" b="1" dirty="0">
                <a:latin typeface="Lato" panose="020F0502020204030203" pitchFamily="34" charset="77"/>
              </a:rPr>
              <a:t>al consentimiento o a la aceptación de estos y de sus progenitores o cuidadores</a:t>
            </a:r>
            <a:r>
              <a:rPr lang="es-ES" dirty="0">
                <a:latin typeface="Lato" panose="020F0502020204030203"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Lato" panose="020F0502020204030203" pitchFamily="34" charset="77"/>
                <a:ea typeface="MS PGothic"/>
                <a:cs typeface="Calibri"/>
              </a:rPr>
              <a:t>A </a:t>
            </a:r>
            <a:r>
              <a:rPr lang="es-ES" b="1" dirty="0">
                <a:effectLst/>
                <a:latin typeface="Lato" panose="020F0502020204030203" pitchFamily="34" charset="77"/>
                <a:ea typeface="MS PGothic"/>
                <a:cs typeface="Calibri"/>
              </a:rPr>
              <a:t>las personas con discapacidad, sobre todo con deficiencias intelectuales y psicosociales</a:t>
            </a:r>
            <a:r>
              <a:rPr lang="es-ES" dirty="0">
                <a:effectLst/>
                <a:latin typeface="Lato" panose="020F0502020204030203" pitchFamily="34" charset="77"/>
                <a:ea typeface="MS PGothic"/>
                <a:cs typeface="Calibri"/>
              </a:rPr>
              <a:t>, a menudo se les niega el derecho a expresar su consentimiento. En el caso de las derivaciones de </a:t>
            </a:r>
            <a:r>
              <a:rPr lang="es-ES" b="0" dirty="0">
                <a:effectLst/>
                <a:latin typeface="Lato" panose="020F0502020204030203" pitchFamily="34" charset="77"/>
                <a:ea typeface="MS PGothic"/>
                <a:cs typeface="Calibri"/>
              </a:rPr>
              <a:t>personas con discapacidad, incluidas las personas con discapacidad intelectual y psicosocial</a:t>
            </a:r>
            <a:r>
              <a:rPr lang="es-ES" dirty="0">
                <a:effectLst/>
                <a:latin typeface="Lato" panose="020F0502020204030203" pitchFamily="34" charset="77"/>
                <a:ea typeface="MS PGothic"/>
                <a:cs typeface="Calibri"/>
              </a:rPr>
              <a:t>, se debe asumir siempre que la persona sobreviviente puede dar su consentimiento informado, pero es necesario comprobar su comprensión a lo largo de todo el proceso. </a:t>
            </a:r>
            <a:r>
              <a:rPr lang="es-ES" dirty="0">
                <a:solidFill>
                  <a:srgbClr val="0B0A0B"/>
                </a:solidFill>
                <a:effectLst/>
                <a:latin typeface="Lato" panose="020F0502020204030203" pitchFamily="34" charset="77"/>
                <a:ea typeface="MS PGothic"/>
                <a:cs typeface="Calibri"/>
              </a:rPr>
              <a:t>Quizás sea necesario dedicar más tiempo a las explicaciones y a la toma de una decisión. Algunas personas con discapacidad pueden pedir a una persona de confianza que les ayude a tomar una decisión informada. </a:t>
            </a:r>
            <a:r>
              <a:rPr lang="es-ES" dirty="0">
                <a:effectLst/>
                <a:latin typeface="Lato" panose="020F0502020204030203" pitchFamily="34" charset="77"/>
                <a:ea typeface="MS PGothic"/>
                <a:cs typeface="Calibri"/>
              </a:rPr>
              <a:t>Implicar a los cuidadores y las cuidadoras es importante, pero, por otra parte, conlleva cierto nivel de riesgo, dado que también pueden ser perpetradores. Presten atención a la dinámica que existe entre la persona sobreviviente y la persona que la cuida. (</a:t>
            </a:r>
            <a:r>
              <a:rPr lang="es-ES" b="0" i="0" u="none" strike="noStrike" dirty="0">
                <a:effectLst/>
                <a:latin typeface="Lato" panose="020F0502020204030203" pitchFamily="34" charset="77"/>
                <a:ea typeface="MS PGothic"/>
                <a:cs typeface="Calibri"/>
              </a:rPr>
              <a:t>Directrices del IASC sobre la inclusión de las personas con discapacidad en la acción humanitaria, 2019, (</a:t>
            </a:r>
            <a:r>
              <a:rPr lang="es-ES" dirty="0">
                <a:effectLst/>
                <a:latin typeface="Lato" panose="020F0502020204030203" pitchFamily="34" charset="77"/>
                <a:ea typeface="MS PGothic"/>
                <a:cs typeface="Calibri"/>
                <a:hlinkClick r:id="rId3"/>
              </a:rPr>
              <a:t>https://interagencystandingcommittee.org/system/files/2020-12/IASC%20Guidelines%20on%20the%20Inclusion%20of%20Persons%20with%20Disabilities%20in%20Humanitarian%20Action%20%28Spanish%29_0_0.pdf</a:t>
            </a:r>
            <a:r>
              <a:rPr lang="es-ES" dirty="0">
                <a:effectLst/>
                <a:latin typeface="Lato" panose="020F0502020204030203" pitchFamily="34" charset="77"/>
                <a:ea typeface="MS PGothic"/>
                <a:cs typeface="Calibri"/>
              </a:rPr>
              <a:t>) y </a:t>
            </a:r>
            <a:r>
              <a:rPr lang="es-ES" dirty="0">
                <a:latin typeface="Lato" panose="020F0502020204030203" pitchFamily="34" charset="77"/>
                <a:ea typeface="MS PGothic"/>
                <a:cs typeface="Calibri"/>
              </a:rPr>
              <a:t>materiales de capacitación para la gestión de casos de VG entre organismos </a:t>
            </a:r>
            <a:r>
              <a:rPr lang="es-ES" dirty="0">
                <a:latin typeface="Lato" panose="020F0502020204030203" pitchFamily="34" charset="77"/>
                <a:ea typeface="MS PGothic"/>
                <a:cs typeface="Calibri"/>
                <a:hlinkClick r:id="rId4"/>
              </a:rPr>
              <a:t>(https://www.gbvims.com/gbv-case-management-guidelines/gbv-case-management-training-materials/)</a:t>
            </a:r>
            <a:r>
              <a:rPr lang="es-ES" dirty="0">
                <a:latin typeface="Lato" panose="020F0502020204030203" pitchFamily="34" charset="77"/>
                <a:ea typeface="MS PGothic"/>
                <a:cs typeface="Calibri"/>
              </a:rPr>
              <a:t>. </a:t>
            </a:r>
            <a:r>
              <a:rPr lang="es-ES" noProof="0" dirty="0">
                <a:latin typeface="Lato" panose="020F0502020204030203" pitchFamily="34" charset="0"/>
                <a:ea typeface="Lato" panose="020F0502020204030203" pitchFamily="34" charset="0"/>
                <a:cs typeface="Lato" panose="020F0502020204030203" pitchFamily="34" charset="0"/>
              </a:rPr>
              <a:t>Existe una </a:t>
            </a:r>
            <a:r>
              <a:rPr lang="es-ES"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herramienta práctica para </a:t>
            </a:r>
            <a:r>
              <a:rPr lang="es-ES"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promover el consentimiento con apoyo </a:t>
            </a:r>
            <a:r>
              <a:rPr lang="es-ES"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(en lugar del consentimiento sustitutivo, cuando las decisiones se toman en nombre de las personas con discapacidad sin su participación) disponible en ACNUR/IRC, Your Guide to Protection Case Management, 2021, pág. 141 (</a:t>
            </a:r>
            <a:r>
              <a:rPr lang="es-ES" sz="1200" dirty="0">
                <a:hlinkClick r:id="rId5"/>
              </a:rPr>
              <a:t>https://reliefweb.int/report/world/your-guide-protection-case-management-field-test-version)</a:t>
            </a:r>
            <a:r>
              <a:rPr lang="es-ES" sz="1200" dirty="0"/>
              <a:t>. </a:t>
            </a:r>
          </a:p>
          <a:p>
            <a:endParaRPr lang="en-GR"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Contenido extraído y adaptado del módulo 4 del Paquete de Capacitación sobre las Directrices del IASC, 2015 </a:t>
            </a:r>
            <a:r>
              <a:rPr lang="es-ES" dirty="0">
                <a:latin typeface="Lato" panose="020F0502020204030203" pitchFamily="34" charset="77"/>
                <a:hlinkClick r:id="rId6"/>
              </a:rPr>
              <a:t>(https://gbvguidelines.org/es/entrenamiento/modulo-4-como-responder-ante-informacion-sobre-vg-cuando-no-se-es-especialista-en-vg/)</a:t>
            </a:r>
            <a:r>
              <a:rPr lang="es-ES" dirty="0">
                <a:latin typeface="Lato" panose="020F0502020204030203" pitchFamily="34" charset="77"/>
              </a:rPr>
              <a:t>. </a:t>
            </a:r>
          </a:p>
        </p:txBody>
      </p:sp>
    </p:spTree>
    <p:extLst>
      <p:ext uri="{BB962C8B-B14F-4D97-AF65-F5344CB8AC3E}">
        <p14:creationId xmlns:p14="http://schemas.microsoft.com/office/powerpoint/2010/main" val="1986801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2473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dirty="0">
                <a:latin typeface="Lato" panose="020F0502020204030203" pitchFamily="34" charset="77"/>
              </a:rPr>
              <a:t>Es recomendable </a:t>
            </a:r>
            <a:r>
              <a:rPr lang="es-ES" b="1" u="none" dirty="0">
                <a:latin typeface="Lato" panose="020F0502020204030203" pitchFamily="34" charset="77"/>
              </a:rPr>
              <a:t>incluir los puntos de contacto</a:t>
            </a:r>
            <a:r>
              <a:rPr lang="es-ES" u="none" dirty="0">
                <a:latin typeface="Lato" panose="020F0502020204030203" pitchFamily="34" charset="77"/>
              </a:rPr>
              <a:t> de la operación </a:t>
            </a:r>
            <a:r>
              <a:rPr lang="es-ES" dirty="0">
                <a:latin typeface="Lato" panose="020F0502020204030203" pitchFamily="34" charset="77"/>
              </a:rPr>
              <a:t>para cada uno de los casos mostrados en la diapositiva (por ejemplo, actores de seguridad o especialistas en VG o protección de la infancia). </a:t>
            </a:r>
          </a:p>
          <a:p>
            <a:endParaRPr lang="en-GB" dirty="0">
              <a:latin typeface="Lato" panose="020F0502020204030203" pitchFamily="34" charset="77"/>
            </a:endParaRPr>
          </a:p>
          <a:p>
            <a:r>
              <a:rPr lang="es-ES" dirty="0">
                <a:latin typeface="Lato" panose="020F0502020204030203" pitchFamily="34" charset="77"/>
              </a:rPr>
              <a:t>Explique que, en </a:t>
            </a:r>
            <a:r>
              <a:rPr lang="es-ES" b="1" dirty="0">
                <a:latin typeface="Lato" panose="020F0502020204030203" pitchFamily="34" charset="77"/>
              </a:rPr>
              <a:t>determinadas circunstancias, debemos ignorar el consentimiento de la persona sobreviviente</a:t>
            </a:r>
            <a:r>
              <a:rPr lang="es-ES" dirty="0">
                <a:latin typeface="Lato" panose="020F0502020204030203" pitchFamily="34" charset="77"/>
              </a:rPr>
              <a:t>, ya sea con relación a riesgos graves para la persona sobreviviente u otras personas, al deber de denunciar o a los requisitos de presentación obligatoria de informes. </a:t>
            </a:r>
          </a:p>
          <a:p>
            <a:endParaRPr lang="en-GB"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Si existe una </a:t>
            </a:r>
            <a:r>
              <a:rPr lang="es-ES" b="1" dirty="0">
                <a:latin typeface="Lato" panose="020F0502020204030203" pitchFamily="34" charset="77"/>
              </a:rPr>
              <a:t>amenaza física inminente para la persona sobreviviente, para otras personas o para el personal de primera línea</a:t>
            </a:r>
            <a:r>
              <a:rPr lang="es-ES" dirty="0">
                <a:latin typeface="Lato" panose="020F0502020204030203" pitchFamily="34" charset="77"/>
              </a:rPr>
              <a:t>, </a:t>
            </a:r>
            <a:r>
              <a:rPr lang="es-ES" b="0" dirty="0">
                <a:latin typeface="Lato" panose="020F0502020204030203" pitchFamily="34" charset="77"/>
              </a:rPr>
              <a:t>es recomendable que este </a:t>
            </a:r>
            <a:r>
              <a:rPr lang="es-ES" dirty="0">
                <a:latin typeface="Lato" panose="020F0502020204030203" pitchFamily="34" charset="77"/>
              </a:rPr>
              <a:t>se ponga en contacto con el actor de seguridad. Si la amenaza es sustancial, aunque no inminente, pero hay razones para creer que puede existir una amenaza para la vida de la persona sobreviviente o de otras personas en un futuro próximo (los ejemplos comentados anteriormente), es aconsejable que el personal de primera línea consulte a una persona especialista en VG de su zona. Se recomienda realizar las consultas destinadas a obtener asesoramiento sin revelar datos que descubran la identidad de la persona sobreviviente, a menos que se disponga de su consentimiento o de que sea absolutamente necesario. </a:t>
            </a:r>
          </a:p>
          <a:p>
            <a:endParaRPr lang="en-GB" dirty="0">
              <a:latin typeface="Lato" panose="020F0502020204030203" pitchFamily="34" charset="77"/>
            </a:endParaRPr>
          </a:p>
          <a:p>
            <a:r>
              <a:rPr lang="es-ES" b="1" dirty="0">
                <a:latin typeface="Lato" panose="020F0502020204030203" pitchFamily="34" charset="77"/>
              </a:rPr>
              <a:t>La explotación y el abuso sexuales</a:t>
            </a:r>
            <a:r>
              <a:rPr lang="es-ES" dirty="0">
                <a:latin typeface="Lato" panose="020F0502020204030203" pitchFamily="34" charset="77"/>
              </a:rPr>
              <a:t> se analizarán en mayor profundidad en las diapositivas siguientes. </a:t>
            </a:r>
          </a:p>
          <a:p>
            <a:endParaRPr lang="en-GB"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La mayoría de los países cuentan con </a:t>
            </a:r>
            <a:r>
              <a:rPr lang="es-ES" b="1" dirty="0">
                <a:latin typeface="Lato" panose="020F0502020204030203" pitchFamily="34" charset="77"/>
              </a:rPr>
              <a:t>leyes nacionales de presentación obligatoria de informes en lo que respecta al abuso infantil </a:t>
            </a:r>
            <a:r>
              <a:rPr lang="es-ES" dirty="0">
                <a:latin typeface="Lato" panose="020F0502020204030203" pitchFamily="34" charset="77"/>
              </a:rPr>
              <a:t>(por ejemplo, </a:t>
            </a:r>
            <a:r>
              <a:rPr lang="es-ES" b="0" dirty="0">
                <a:latin typeface="Lato" panose="020F0502020204030203" pitchFamily="34" charset="77"/>
              </a:rPr>
              <a:t>en algunos países, si una persona posee información sobre un niño que corre peligro y no denuncia el caso a las autoridades, puede ser acusada y llevada ante los tribunales). </a:t>
            </a:r>
            <a:r>
              <a:rPr lang="es-ES" dirty="0">
                <a:latin typeface="Lato" panose="020F0502020204030203" pitchFamily="34" charset="77"/>
              </a:rPr>
              <a:t>En la próxima sesión, se incluye más información sobre la presentación obligatoria de informes sobre el abuso infantil. </a:t>
            </a:r>
          </a:p>
          <a:p>
            <a:endParaRPr lang="en-GB" b="0" dirty="0">
              <a:latin typeface="Lato" panose="020F0502020204030203" pitchFamily="34" charset="77"/>
            </a:endParaRPr>
          </a:p>
          <a:p>
            <a:r>
              <a:rPr lang="es-ES" dirty="0">
                <a:latin typeface="Lato" panose="020F0502020204030203" pitchFamily="34" charset="77"/>
              </a:rPr>
              <a:t>En caso de que existan </a:t>
            </a:r>
            <a:r>
              <a:rPr lang="es-ES" b="1" dirty="0">
                <a:latin typeface="Lato" panose="020F0502020204030203" pitchFamily="34" charset="77"/>
              </a:rPr>
              <a:t>otros requisitos de presentación obligatoria de informes establecidos por la legislación </a:t>
            </a:r>
            <a:r>
              <a:rPr lang="es-ES" dirty="0">
                <a:latin typeface="Lato" panose="020F0502020204030203" pitchFamily="34" charset="77"/>
              </a:rPr>
              <a:t>nacional (por ejemplo, en algunos países, </a:t>
            </a:r>
            <a:r>
              <a:rPr lang="es-ES" dirty="0">
                <a:effectLst/>
                <a:latin typeface="Lato" panose="020F0502020204030203" pitchFamily="34" charset="77"/>
              </a:rPr>
              <a:t>las personas sobrevivientes deben informar a la policía para poder acceder a la atención de la salud o el personal médico debe informar a la policía de todos los casos de violencia sexual)</a:t>
            </a:r>
            <a:r>
              <a:rPr lang="es-ES" dirty="0">
                <a:latin typeface="Lato" panose="020F0502020204030203" pitchFamily="34" charset="77"/>
              </a:rPr>
              <a:t>, el cuarto punto debe actualizarse en consonancia. </a:t>
            </a:r>
          </a:p>
          <a:p>
            <a:endParaRPr lang="en-GB"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Lato" panose="020F0502020204030203" pitchFamily="34" charset="77"/>
              </a:rPr>
              <a:t>Aunque la presentación obligatoria de informes suele tener por objeto la protección de las personas sobrevivientes (en particular de los niños y las niñas), en algunos casos el respeto de los procedimientos de presentación obligatoria de informes </a:t>
            </a:r>
            <a:r>
              <a:rPr lang="es-ES" b="1" dirty="0">
                <a:effectLst/>
                <a:latin typeface="Lato" panose="020F0502020204030203" pitchFamily="34" charset="77"/>
              </a:rPr>
              <a:t>contraviene los principios rectores </a:t>
            </a:r>
            <a:r>
              <a:rPr lang="es-ES" dirty="0">
                <a:effectLst/>
                <a:latin typeface="Lato" panose="020F0502020204030203" pitchFamily="34" charset="77"/>
              </a:rPr>
              <a:t>del trabajo con personas sobrevivientes, por ejemplo, la confidencialidad y la autodeterminación. También puede dar lugar a medidas que </a:t>
            </a:r>
            <a:r>
              <a:rPr lang="es-ES" b="1" dirty="0">
                <a:effectLst/>
                <a:latin typeface="Lato" panose="020F0502020204030203" pitchFamily="34" charset="77"/>
              </a:rPr>
              <a:t>no redunden en el interés superior de la persona sobreviviente o vayan en contra del interés superior </a:t>
            </a:r>
            <a:r>
              <a:rPr lang="es-419"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s-ES" dirty="0">
                <a:effectLst/>
                <a:latin typeface="Lato" panose="020F0502020204030203" pitchFamily="34" charset="77"/>
              </a:rPr>
              <a:t>. Por ejemplo, la presentación obligatoria de informes a la policía acerca de los casos de violencia sexual o de pareja puede exponer a la persona sobreviviente a un gran riesgo de sufrir daños por parte del perpetrador, de familiares o de miembros de la comunidad o, en determinados contextos, es posible que las personas sobrevivientes sean detenidas si han sufrido violencia sexual fuera del matrimonio.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u="sng" dirty="0">
                <a:latin typeface="Lato" panose="020F0502020204030203" pitchFamily="34" charset="77"/>
                <a:cs typeface="Calibri"/>
              </a:rPr>
              <a:t>En caso de que existan requisitos de presentación obligatoria de informes, se recomienda consultar siempre primero a una persona especialista antes de proceder a informar a las autoridades. </a:t>
            </a:r>
            <a:r>
              <a:rPr lang="es-ES" b="0" u="none" dirty="0">
                <a:latin typeface="Lato" panose="020F0502020204030203" pitchFamily="34" charset="77"/>
                <a:cs typeface="Calibri"/>
              </a:rPr>
              <a:t>La persona especialista también puede ayudar a la persona sobreviviente a mitigar algunos de los riesgos que puede entrañar la presentación obligatoria de informes para ella y asesorarla sobre cómo lidiar con esos requisitos. </a:t>
            </a:r>
          </a:p>
          <a:p>
            <a:endParaRPr lang="en-GB"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Recuerde a las personas participantes que, en caso de que se aplique alguna de estas excepciones al consentimiento informado o los requisitos de presentación obligatoria de informes, </a:t>
            </a:r>
            <a:r>
              <a:rPr lang="es-ES" b="1" dirty="0">
                <a:latin typeface="Lato" panose="020F0502020204030203" pitchFamily="34" charset="77"/>
              </a:rPr>
              <a:t>deberán informar </a:t>
            </a:r>
            <a:r>
              <a:rPr lang="es-ES" dirty="0">
                <a:latin typeface="Lato" panose="020F0502020204030203" pitchFamily="34" charset="77"/>
              </a:rPr>
              <a:t>de ello</a:t>
            </a:r>
            <a:r>
              <a:rPr lang="es-ES" b="1" dirty="0">
                <a:latin typeface="Lato" panose="020F0502020204030203" pitchFamily="34" charset="77"/>
              </a:rPr>
              <a:t> a la persona sobreviviente</a:t>
            </a:r>
            <a:r>
              <a:rPr lang="es-ES" dirty="0">
                <a:latin typeface="Lato" panose="020F0502020204030203" pitchFamily="34" charset="77"/>
              </a:rPr>
              <a:t>. </a:t>
            </a:r>
            <a:r>
              <a:rPr lang="es-ES" dirty="0">
                <a:solidFill>
                  <a:schemeClr val="tx1"/>
                </a:solidFill>
                <a:latin typeface="Lato" panose="020F0502020204030203" pitchFamily="34" charset="77"/>
              </a:rPr>
              <a:t>Recuérdeles que, si la persona sobreviviente comparte información que deben comunicar, tienen que explicarles qué información deben compartir, con quién la compartirán y qué es probable que ocurra a continuación.</a:t>
            </a:r>
          </a:p>
          <a:p>
            <a:endParaRPr lang="en-GB"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Lato" panose="020F0502020204030203" pitchFamily="34" charset="77"/>
              </a:rPr>
              <a:t>Recuerden lo siguiente: cuando soliciten asesoramiento a una persona especialista en VG, no revelen ninguna información de identificación personal sobre la persona sobreviviente sin su consentimiento.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Lato" panose="020F0502020204030203" pitchFamily="34" charset="77"/>
              </a:rPr>
              <a:t>Contenido extraído y adaptado de </a:t>
            </a:r>
            <a:r>
              <a:rPr lang="es-ES" i="0" dirty="0">
                <a:latin typeface="Lato" panose="020F0502020204030203" pitchFamily="34" charset="77"/>
              </a:rPr>
              <a:t>Inter-Agency GBV Case Management Guidelines</a:t>
            </a:r>
            <a:r>
              <a:rPr lang="es-ES" dirty="0">
                <a:latin typeface="Lato" panose="020F0502020204030203" pitchFamily="34" charset="77"/>
              </a:rPr>
              <a:t>, 2017 </a:t>
            </a:r>
            <a:r>
              <a:rPr lang="es-ES" dirty="0">
                <a:latin typeface="Lato" panose="020F0502020204030203" pitchFamily="34" charset="77"/>
                <a:hlinkClick r:id="rId3"/>
              </a:rPr>
              <a:t>(https://gbvresponders.org/wp-content/uploads/2017/04/Interagency-GBV-Case-Management-Guidelines_Final_2017_Low-Res.pdf)</a:t>
            </a:r>
            <a:r>
              <a:rPr lang="es-ES" dirty="0">
                <a:latin typeface="Lato" panose="020F0502020204030203" pitchFamily="34" charset="77"/>
              </a:rPr>
              <a:t>.</a:t>
            </a:r>
          </a:p>
        </p:txBody>
      </p:sp>
    </p:spTree>
    <p:extLst>
      <p:ext uri="{BB962C8B-B14F-4D97-AF65-F5344CB8AC3E}">
        <p14:creationId xmlns:p14="http://schemas.microsoft.com/office/powerpoint/2010/main" val="194463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dirty="0">
                <a:latin typeface="Lato" panose="020F0502020204030203" pitchFamily="34" charset="77"/>
              </a:rPr>
              <a:t>Explique que este Paquete de Facilitación no profundizará en la protección contra la explotación y el abuso sexuales (PEAS), pero que se trata aquí para garantizar que las personas participantes sepan cómo tratar la revelación de un incidente de VG cuando se trata también de EAS.  </a:t>
            </a:r>
          </a:p>
          <a:p>
            <a:endParaRPr lang="en-GR" dirty="0">
              <a:latin typeface="Lato" panose="020F0502020204030203" pitchFamily="34" charset="77"/>
            </a:endParaRPr>
          </a:p>
          <a:p>
            <a:r>
              <a:rPr lang="es-ES" dirty="0">
                <a:latin typeface="Lato" panose="020F0502020204030203" pitchFamily="34" charset="77"/>
              </a:rPr>
              <a:t>Explique en qué consisten la explotación y el abuso sexuales: </a:t>
            </a:r>
          </a:p>
          <a:p>
            <a:pPr marL="171450" indent="-171450">
              <a:lnSpc>
                <a:spcPct val="80000"/>
              </a:lnSpc>
              <a:buFont typeface="Arial" panose="020B0604020202020204" pitchFamily="34" charset="0"/>
              <a:buChar char="•"/>
              <a:defRPr/>
            </a:pPr>
            <a:r>
              <a:rPr lang="es-ES" b="1" dirty="0">
                <a:latin typeface="Lato" panose="020F0502020204030203" pitchFamily="34" charset="77"/>
              </a:rPr>
              <a:t>Explotación sexual</a:t>
            </a:r>
            <a:r>
              <a:rPr lang="es-ES" dirty="0">
                <a:latin typeface="Lato" panose="020F0502020204030203" pitchFamily="34" charset="77"/>
              </a:rPr>
              <a:t>: todo abuso cometido o amenaza de abuso en una situación de vulnerabilidad, de relación de fuerza desigual o de confianza, con propósitos sexuales, a los efectos, aunque sin estar exclusivamente limitado a ellos, de aprovecharse material, social o políticamente de la explotación sexual de otra persona.</a:t>
            </a:r>
          </a:p>
          <a:p>
            <a:pPr marL="171450" indent="-171450">
              <a:lnSpc>
                <a:spcPct val="80000"/>
              </a:lnSpc>
              <a:buFont typeface="Arial" panose="020B0604020202020204" pitchFamily="34" charset="0"/>
              <a:buChar char="•"/>
              <a:defRPr/>
            </a:pPr>
            <a:r>
              <a:rPr lang="es-ES" b="1" dirty="0">
                <a:latin typeface="Lato" panose="020F0502020204030203" pitchFamily="34" charset="77"/>
              </a:rPr>
              <a:t>Abuso sexual</a:t>
            </a:r>
            <a:r>
              <a:rPr lang="es-ES" dirty="0">
                <a:latin typeface="Lato" panose="020F0502020204030203" pitchFamily="34" charset="77"/>
              </a:rPr>
              <a:t>: toda intrusión física cometida o amenaza de intrusión física de carácter sexual, ya sea por la fuerza, en condiciones de desigualdad o con coacción. </a:t>
            </a:r>
          </a:p>
          <a:p>
            <a:endParaRPr lang="en-GR"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dirty="0">
                <a:solidFill>
                  <a:schemeClr val="tx1"/>
                </a:solidFill>
                <a:latin typeface="Lato" panose="020F0502020204030203" pitchFamily="34" charset="77"/>
                <a:ea typeface="MS PGothic" pitchFamily="34" charset="-128"/>
              </a:rPr>
              <a:t>El personal humanitario y de desarrollo, el funcionariado público y otras personas implicadas en la prestación de asistencia pueden perpetrar actos de EAS.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Lato" panose="020F0502020204030203" pitchFamily="34" charset="77"/>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dirty="0">
                <a:solidFill>
                  <a:schemeClr val="tx1"/>
                </a:solidFill>
                <a:latin typeface="Lato" panose="020F0502020204030203" pitchFamily="34" charset="77"/>
                <a:ea typeface="MS PGothic" pitchFamily="34" charset="-128"/>
              </a:rPr>
              <a:t>Recuerde a las personas participantes que el curso obligatorio de aprendizaje electrónico sobre PEAS está disponible a través de Workday para el personal del ACNUR </a:t>
            </a:r>
            <a:r>
              <a:rPr lang="es-ES" sz="1200" u="sng" dirty="0">
                <a:solidFill>
                  <a:schemeClr val="tx1"/>
                </a:solidFill>
                <a:latin typeface="Lato" panose="020F0502020204030203" pitchFamily="34" charset="77"/>
                <a:ea typeface="MS PGothic" pitchFamily="34" charset="-128"/>
              </a:rPr>
              <a:t>(https://wd3.myworkday.com/unhcr/learning/course/202b865e820710178637e98fc2890000?record=9253f6a1a836100160afbf7143e60000&amp;type=9882927d138b100019b928e75843018d) </a:t>
            </a:r>
            <a:r>
              <a:rPr lang="es-ES" sz="1200" dirty="0">
                <a:solidFill>
                  <a:schemeClr val="tx1"/>
                </a:solidFill>
                <a:latin typeface="Lato" panose="020F0502020204030203" pitchFamily="34" charset="77"/>
                <a:ea typeface="MS PGothic" pitchFamily="34" charset="-128"/>
              </a:rPr>
              <a:t>y de Agora para los socios </a:t>
            </a:r>
            <a:r>
              <a:rPr lang="es-ES" sz="1200" u="sng" dirty="0">
                <a:solidFill>
                  <a:schemeClr val="tx1"/>
                </a:solidFill>
                <a:latin typeface="Lato" panose="020F0502020204030203" pitchFamily="34" charset="77"/>
                <a:ea typeface="MS PGothic" pitchFamily="34" charset="-128"/>
              </a:rPr>
              <a:t>(https://agora.unicef.org/course/info.php?id=18167)</a:t>
            </a:r>
            <a:r>
              <a:rPr lang="es-ES" sz="1200" dirty="0">
                <a:solidFill>
                  <a:schemeClr val="tx1"/>
                </a:solidFill>
                <a:latin typeface="Lato" panose="020F0502020204030203" pitchFamily="34" charset="77"/>
                <a:ea typeface="MS PGothic" pitchFamily="34" charset="-128"/>
              </a:rPr>
              <a:t>. </a:t>
            </a:r>
          </a:p>
          <a:p>
            <a:endParaRPr lang="en-GR"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Lato" panose="020F0502020204030203" pitchFamily="34" charset="77"/>
              </a:rPr>
              <a:t>Si es necesario, destaque los principios básicos del Comité Permanente entre Organismos (IASC) en materia de PEAS </a:t>
            </a:r>
            <a:r>
              <a:rPr lang="es-ES" dirty="0">
                <a:latin typeface="Lato" panose="020F0502020204030203" pitchFamily="34" charset="77"/>
                <a:hlinkClick r:id="rId3"/>
              </a:rPr>
              <a:t>(https://psea.interagencystandingcommittee.org/update/iasc-six-core-principles)</a:t>
            </a:r>
            <a:r>
              <a:rPr lang="es-ES" dirty="0">
                <a:latin typeface="Lato" panose="020F0502020204030203" pitchFamily="34" charset="77"/>
              </a:rPr>
              <a:t>: </a:t>
            </a:r>
          </a:p>
          <a:p>
            <a:pPr marL="457200" indent="-457200">
              <a:buFont typeface="+mj-lt"/>
              <a:buAutoNum type="arabicPeriod"/>
            </a:pPr>
            <a:r>
              <a:rPr lang="es-ES" dirty="0">
                <a:latin typeface="Lato" panose="020F0502020204030203" pitchFamily="34" charset="77"/>
              </a:rPr>
              <a:t>La explotación y el abuso sexuales perpetrados por personal humanitario constituyen </a:t>
            </a:r>
            <a:r>
              <a:rPr lang="es-ES" b="1" dirty="0">
                <a:latin typeface="Lato" panose="020F0502020204030203" pitchFamily="34" charset="77"/>
              </a:rPr>
              <a:t>faltas graves de conducta </a:t>
            </a:r>
            <a:r>
              <a:rPr lang="es-ES" dirty="0">
                <a:latin typeface="Lato" panose="020F0502020204030203" pitchFamily="34" charset="77"/>
              </a:rPr>
              <a:t>y, por tanto, representan un </a:t>
            </a:r>
            <a:r>
              <a:rPr lang="es-ES" b="1" dirty="0">
                <a:latin typeface="Lato" panose="020F0502020204030203" pitchFamily="34" charset="77"/>
              </a:rPr>
              <a:t>motivo de terminación de la relación laboral.</a:t>
            </a:r>
          </a:p>
          <a:p>
            <a:pPr marL="457200" indent="-457200">
              <a:buFont typeface="+mj-lt"/>
              <a:buAutoNum type="arabicPeriod"/>
            </a:pPr>
            <a:r>
              <a:rPr lang="es-ES" dirty="0">
                <a:latin typeface="Lato" panose="020F0502020204030203" pitchFamily="34" charset="77"/>
              </a:rPr>
              <a:t>Quedan prohibidas las actividades sexuales con </a:t>
            </a:r>
            <a:r>
              <a:rPr lang="es-ES" b="1" dirty="0">
                <a:latin typeface="Lato" panose="020F0502020204030203" pitchFamily="34" charset="77"/>
              </a:rPr>
              <a:t>niños/niñas</a:t>
            </a:r>
            <a:r>
              <a:rPr lang="es-ES" dirty="0">
                <a:latin typeface="Lato" panose="020F0502020204030203" pitchFamily="34" charset="77"/>
              </a:rPr>
              <a:t>, </a:t>
            </a:r>
            <a:r>
              <a:rPr lang="es-ES" b="1" dirty="0">
                <a:latin typeface="Lato" panose="020F0502020204030203" pitchFamily="34" charset="77"/>
              </a:rPr>
              <a:t>independientemente de la mayoría de edad o de la edad de consentimiento a nivel local</a:t>
            </a:r>
            <a:r>
              <a:rPr lang="es-ES" dirty="0">
                <a:latin typeface="Lato" panose="020F0502020204030203" pitchFamily="34" charset="77"/>
              </a:rPr>
              <a:t>. El </a:t>
            </a:r>
            <a:r>
              <a:rPr lang="es-ES" b="1" dirty="0">
                <a:latin typeface="Lato" panose="020F0502020204030203" pitchFamily="34" charset="77"/>
              </a:rPr>
              <a:t>desconocimiento</a:t>
            </a:r>
            <a:r>
              <a:rPr lang="es-ES" dirty="0">
                <a:latin typeface="Lato" panose="020F0502020204030203" pitchFamily="34" charset="77"/>
              </a:rPr>
              <a:t> de la edad del niño, de la niña o de la persona adolescente </a:t>
            </a:r>
            <a:r>
              <a:rPr lang="es-ES" b="1" dirty="0">
                <a:latin typeface="Lato" panose="020F0502020204030203" pitchFamily="34" charset="77"/>
              </a:rPr>
              <a:t>no será eximente</a:t>
            </a:r>
            <a:r>
              <a:rPr lang="es-ES" dirty="0">
                <a:latin typeface="Lato" panose="020F0502020204030203" pitchFamily="34" charset="77"/>
              </a:rPr>
              <a:t>.</a:t>
            </a:r>
          </a:p>
          <a:p>
            <a:pPr marL="457200" indent="-457200">
              <a:buFont typeface="+mj-lt"/>
              <a:buAutoNum type="arabicPeriod"/>
            </a:pPr>
            <a:r>
              <a:rPr lang="es-ES" dirty="0">
                <a:latin typeface="Lato" panose="020F0502020204030203" pitchFamily="34" charset="77"/>
              </a:rPr>
              <a:t>Está prohibido el intercambio de </a:t>
            </a:r>
            <a:r>
              <a:rPr lang="es-ES" b="1" dirty="0">
                <a:latin typeface="Lato" panose="020F0502020204030203" pitchFamily="34" charset="77"/>
              </a:rPr>
              <a:t>dinero</a:t>
            </a:r>
            <a:r>
              <a:rPr lang="es-ES" dirty="0">
                <a:latin typeface="Lato" panose="020F0502020204030203" pitchFamily="34" charset="77"/>
              </a:rPr>
              <a:t>, </a:t>
            </a:r>
            <a:r>
              <a:rPr lang="es-ES" b="1" dirty="0">
                <a:latin typeface="Lato" panose="020F0502020204030203" pitchFamily="34" charset="77"/>
              </a:rPr>
              <a:t>empleo</a:t>
            </a:r>
            <a:r>
              <a:rPr lang="es-ES" dirty="0">
                <a:latin typeface="Lato" panose="020F0502020204030203" pitchFamily="34" charset="77"/>
              </a:rPr>
              <a:t>, </a:t>
            </a:r>
            <a:r>
              <a:rPr lang="es-ES" b="1" dirty="0">
                <a:latin typeface="Lato" panose="020F0502020204030203" pitchFamily="34" charset="77"/>
              </a:rPr>
              <a:t>bienes</a:t>
            </a:r>
            <a:r>
              <a:rPr lang="es-ES" dirty="0">
                <a:latin typeface="Lato" panose="020F0502020204030203" pitchFamily="34" charset="77"/>
              </a:rPr>
              <a:t> </a:t>
            </a:r>
            <a:r>
              <a:rPr lang="es-ES" b="1" dirty="0">
                <a:latin typeface="Lato" panose="020F0502020204030203" pitchFamily="34" charset="77"/>
              </a:rPr>
              <a:t>o</a:t>
            </a:r>
            <a:r>
              <a:rPr lang="es-ES" dirty="0">
                <a:latin typeface="Lato" panose="020F0502020204030203" pitchFamily="34" charset="77"/>
              </a:rPr>
              <a:t> </a:t>
            </a:r>
            <a:r>
              <a:rPr lang="es-ES" b="1" dirty="0">
                <a:latin typeface="Lato" panose="020F0502020204030203" pitchFamily="34" charset="77"/>
              </a:rPr>
              <a:t>servicios</a:t>
            </a:r>
            <a:r>
              <a:rPr lang="es-ES" dirty="0">
                <a:latin typeface="Lato" panose="020F0502020204030203" pitchFamily="34" charset="77"/>
              </a:rPr>
              <a:t> por sexo, incluidos los </a:t>
            </a:r>
            <a:r>
              <a:rPr lang="es-ES" b="1" dirty="0">
                <a:latin typeface="Lato" panose="020F0502020204030203" pitchFamily="34" charset="77"/>
              </a:rPr>
              <a:t>favores sexuales </a:t>
            </a:r>
            <a:r>
              <a:rPr lang="es-ES" dirty="0">
                <a:latin typeface="Lato" panose="020F0502020204030203" pitchFamily="34" charset="77"/>
              </a:rPr>
              <a:t>u otras formas de comportamiento </a:t>
            </a:r>
            <a:r>
              <a:rPr lang="es-ES" b="1" dirty="0">
                <a:latin typeface="Lato" panose="020F0502020204030203" pitchFamily="34" charset="77"/>
              </a:rPr>
              <a:t>humillante</a:t>
            </a:r>
            <a:r>
              <a:rPr lang="es-ES" dirty="0">
                <a:latin typeface="Lato" panose="020F0502020204030203" pitchFamily="34" charset="77"/>
              </a:rPr>
              <a:t>, </a:t>
            </a:r>
            <a:r>
              <a:rPr lang="es-ES" b="1" dirty="0">
                <a:latin typeface="Lato" panose="020F0502020204030203" pitchFamily="34" charset="77"/>
              </a:rPr>
              <a:t>degradante</a:t>
            </a:r>
            <a:r>
              <a:rPr lang="es-ES" dirty="0">
                <a:latin typeface="Lato" panose="020F0502020204030203" pitchFamily="34" charset="77"/>
              </a:rPr>
              <a:t> </a:t>
            </a:r>
            <a:r>
              <a:rPr lang="es-ES" b="1" dirty="0">
                <a:latin typeface="Lato" panose="020F0502020204030203" pitchFamily="34" charset="77"/>
              </a:rPr>
              <a:t>o</a:t>
            </a:r>
            <a:r>
              <a:rPr lang="es-ES" dirty="0">
                <a:latin typeface="Lato" panose="020F0502020204030203" pitchFamily="34" charset="77"/>
              </a:rPr>
              <a:t> </a:t>
            </a:r>
            <a:r>
              <a:rPr lang="es-ES" b="1" dirty="0">
                <a:latin typeface="Lato" panose="020F0502020204030203" pitchFamily="34" charset="77"/>
              </a:rPr>
              <a:t>explotador</a:t>
            </a:r>
            <a:r>
              <a:rPr lang="es-ES" dirty="0">
                <a:latin typeface="Lato" panose="020F0502020204030203" pitchFamily="34" charset="77"/>
              </a:rPr>
              <a:t>. Esto incluye cualquier intercambio de </a:t>
            </a:r>
            <a:r>
              <a:rPr lang="es-ES" b="1" dirty="0">
                <a:latin typeface="Lato" panose="020F0502020204030203" pitchFamily="34" charset="77"/>
              </a:rPr>
              <a:t>asistencia debida </a:t>
            </a:r>
            <a:r>
              <a:rPr lang="es-ES" dirty="0">
                <a:latin typeface="Lato" panose="020F0502020204030203" pitchFamily="34" charset="77"/>
              </a:rPr>
              <a:t>a las personas beneficiarias.</a:t>
            </a:r>
          </a:p>
          <a:p>
            <a:pPr marL="457200" indent="-457200">
              <a:buFont typeface="+mj-lt"/>
              <a:buAutoNum type="arabicPeriod"/>
            </a:pPr>
            <a:r>
              <a:rPr lang="es-ES" b="1" dirty="0">
                <a:latin typeface="Lato" panose="020F0502020204030203" pitchFamily="34" charset="77"/>
              </a:rPr>
              <a:t>Se prohíbe</a:t>
            </a:r>
            <a:r>
              <a:rPr lang="es-ES" dirty="0">
                <a:latin typeface="Lato" panose="020F0502020204030203" pitchFamily="34" charset="77"/>
              </a:rPr>
              <a:t> toda relación sexual </a:t>
            </a:r>
            <a:r>
              <a:rPr lang="es-ES" b="1" dirty="0">
                <a:latin typeface="Lato" panose="020F0502020204030203" pitchFamily="34" charset="77"/>
              </a:rPr>
              <a:t>entre el personal y las personas beneficiarias </a:t>
            </a:r>
            <a:r>
              <a:rPr lang="es-ES" dirty="0">
                <a:latin typeface="Lato" panose="020F0502020204030203" pitchFamily="34" charset="77"/>
              </a:rPr>
              <a:t>que implique un uso indebido del rango o la posición. Estas relaciones minan la credibilidad y la integridad de la labor de ayuda humanitaria.</a:t>
            </a:r>
          </a:p>
          <a:p>
            <a:pPr marL="457200" indent="-457200">
              <a:buFont typeface="+mj-lt"/>
              <a:buAutoNum type="arabicPeriod"/>
            </a:pPr>
            <a:r>
              <a:rPr lang="es-ES" dirty="0">
                <a:latin typeface="Lato" panose="020F0502020204030203" pitchFamily="34" charset="77"/>
              </a:rPr>
              <a:t>Si el personal humanitario alberga motivos de preocupación o sospechas ligadas a la explotación y el abuso sexuales por parte de un compañero o una compañera de trabajo, ya sea del mismo organismo o de otro,</a:t>
            </a:r>
            <a:r>
              <a:rPr lang="es-ES" b="1" dirty="0">
                <a:latin typeface="Lato" panose="020F0502020204030203" pitchFamily="34" charset="77"/>
              </a:rPr>
              <a:t> </a:t>
            </a:r>
            <a:r>
              <a:rPr lang="es-ES" b="1" u="sng" dirty="0">
                <a:latin typeface="Lato" panose="020F0502020204030203" pitchFamily="34" charset="77"/>
              </a:rPr>
              <a:t>deberá</a:t>
            </a:r>
            <a:r>
              <a:rPr lang="es-ES" b="1" dirty="0">
                <a:latin typeface="Lato" panose="020F0502020204030203" pitchFamily="34" charset="77"/>
              </a:rPr>
              <a:t> informar </a:t>
            </a:r>
            <a:r>
              <a:rPr lang="es-ES" dirty="0">
                <a:latin typeface="Lato" panose="020F0502020204030203" pitchFamily="34" charset="77"/>
              </a:rPr>
              <a:t> de ello a través de los mecanismos de denuncia establecidos.</a:t>
            </a:r>
          </a:p>
          <a:p>
            <a:pPr marL="457200" indent="-457200">
              <a:buFont typeface="+mj-lt"/>
              <a:buAutoNum type="arabicPeriod"/>
            </a:pPr>
            <a:r>
              <a:rPr lang="es-ES" dirty="0">
                <a:latin typeface="Lato" panose="020F0502020204030203" pitchFamily="34" charset="77"/>
              </a:rPr>
              <a:t>El personal humanitario tiene la </a:t>
            </a:r>
            <a:r>
              <a:rPr lang="es-ES" b="1" dirty="0">
                <a:latin typeface="Lato" panose="020F0502020204030203" pitchFamily="34" charset="77"/>
              </a:rPr>
              <a:t>obligación</a:t>
            </a:r>
            <a:r>
              <a:rPr lang="es-ES" dirty="0">
                <a:latin typeface="Lato" panose="020F0502020204030203" pitchFamily="34" charset="77"/>
              </a:rPr>
              <a:t> de </a:t>
            </a:r>
            <a:r>
              <a:rPr lang="es-ES" b="1" dirty="0">
                <a:latin typeface="Lato" panose="020F0502020204030203" pitchFamily="34" charset="77"/>
              </a:rPr>
              <a:t>crear</a:t>
            </a:r>
            <a:r>
              <a:rPr lang="es-ES" dirty="0">
                <a:latin typeface="Lato" panose="020F0502020204030203" pitchFamily="34" charset="77"/>
              </a:rPr>
              <a:t> y </a:t>
            </a:r>
            <a:r>
              <a:rPr lang="es-ES" b="1" dirty="0">
                <a:latin typeface="Lato" panose="020F0502020204030203" pitchFamily="34" charset="77"/>
              </a:rPr>
              <a:t>mantener</a:t>
            </a:r>
            <a:r>
              <a:rPr lang="es-ES" dirty="0">
                <a:latin typeface="Lato" panose="020F0502020204030203" pitchFamily="34" charset="77"/>
              </a:rPr>
              <a:t> un </a:t>
            </a:r>
            <a:r>
              <a:rPr lang="es-ES" b="1" dirty="0">
                <a:latin typeface="Lato" panose="020F0502020204030203" pitchFamily="34" charset="77"/>
              </a:rPr>
              <a:t>entorno</a:t>
            </a:r>
            <a:r>
              <a:rPr lang="es-ES" dirty="0">
                <a:latin typeface="Lato" panose="020F0502020204030203" pitchFamily="34" charset="77"/>
              </a:rPr>
              <a:t> que </a:t>
            </a:r>
            <a:r>
              <a:rPr lang="es-ES" b="1" dirty="0">
                <a:latin typeface="Lato" panose="020F0502020204030203" pitchFamily="34" charset="77"/>
              </a:rPr>
              <a:t>prevenga</a:t>
            </a:r>
            <a:r>
              <a:rPr lang="es-ES" dirty="0">
                <a:latin typeface="Lato" panose="020F0502020204030203" pitchFamily="34" charset="77"/>
              </a:rPr>
              <a:t> la explotación y el abuso sexuales y </a:t>
            </a:r>
            <a:r>
              <a:rPr lang="es-ES" b="1" dirty="0">
                <a:latin typeface="Lato" panose="020F0502020204030203" pitchFamily="34" charset="77"/>
              </a:rPr>
              <a:t>promueva</a:t>
            </a:r>
            <a:r>
              <a:rPr lang="es-ES" dirty="0">
                <a:latin typeface="Lato" panose="020F0502020204030203" pitchFamily="34" charset="77"/>
              </a:rPr>
              <a:t> la </a:t>
            </a:r>
            <a:r>
              <a:rPr lang="es-ES" b="1" dirty="0">
                <a:latin typeface="Lato" panose="020F0502020204030203" pitchFamily="34" charset="77"/>
              </a:rPr>
              <a:t>aplicación</a:t>
            </a:r>
            <a:r>
              <a:rPr lang="es-ES" dirty="0">
                <a:latin typeface="Lato" panose="020F0502020204030203" pitchFamily="34" charset="77"/>
              </a:rPr>
              <a:t> de su código de conducta. </a:t>
            </a:r>
          </a:p>
        </p:txBody>
      </p:sp>
    </p:spTree>
    <p:extLst>
      <p:ext uri="{BB962C8B-B14F-4D97-AF65-F5344CB8AC3E}">
        <p14:creationId xmlns:p14="http://schemas.microsoft.com/office/powerpoint/2010/main" val="105540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dirty="0"/>
              <a:t>Dado que el paquete relativo a la revelación segura está dirigido al personal del ACNUR y de los socios en general, y está relacionado con nuestro compromiso conjunto de facilitar el acceso a un apoyo de calidad para las personas sobrevivientes de VG, se recomienda que, al inicio de la sesión, cualquier </a:t>
            </a:r>
            <a:r>
              <a:rPr lang="es-ES" b="1" dirty="0"/>
              <a:t>colega de categoría superior de la gestión de la operación, la oficina, el sector o el programa (por ejemplo, </a:t>
            </a:r>
            <a:r>
              <a:rPr lang="es-ES" b="1" dirty="0">
                <a:ea typeface="MS PGothic"/>
                <a:cs typeface="Calibri"/>
              </a:rPr>
              <a:t>representantes, jefes o jefas de oficina o de sector o unidad</a:t>
            </a:r>
            <a:r>
              <a:rPr lang="es-ES" b="1" dirty="0"/>
              <a:t>) presente esta diapositiva y refuerce algunos mensajes clave</a:t>
            </a:r>
            <a:r>
              <a:rPr lang="es-ES" dirty="0"/>
              <a:t>. La promoción y priorización de la gestión para integrar los compromisos de la Política del ACNUR sobre VG en su trabajo puede ayudar a obtener resultados en lo que respecta a la prevención, la reducción del riesgo y la respuesta en la esfera de la VG, además de los resultados del sector o la operación en cuestión.  </a:t>
            </a:r>
          </a:p>
          <a:p>
            <a:endParaRPr lang="en-US" dirty="0">
              <a:ea typeface="MS PGothic"/>
              <a:cs typeface="Calibri"/>
            </a:endParaRPr>
          </a:p>
          <a:p>
            <a:r>
              <a:rPr lang="es-ES" dirty="0"/>
              <a:t>A continuación, se recomiendan algunos mensajes clave que los </a:t>
            </a:r>
            <a:r>
              <a:rPr lang="es-ES" b="0" dirty="0"/>
              <a:t>colegas de categoría superior de la gestión de la operación, la oficina, el sector o el programa</a:t>
            </a:r>
            <a:r>
              <a:rPr lang="es-ES" b="0" dirty="0">
                <a:ea typeface="MS PGothic"/>
                <a:cs typeface="Calibri"/>
              </a:rPr>
              <a:t> </a:t>
            </a:r>
            <a:r>
              <a:rPr lang="es-ES" dirty="0"/>
              <a:t>pueden compartir al inicio de la sesión para lograr la participación activa, el aprendizaje y el compromiso de todas las personas que forman el equipo. Los mensajes se pueden </a:t>
            </a:r>
            <a:r>
              <a:rPr lang="es-ES" b="1" dirty="0">
                <a:ea typeface="MS PGothic"/>
                <a:cs typeface="Calibri"/>
              </a:rPr>
              <a:t>adaptar al contexto </a:t>
            </a:r>
            <a:r>
              <a:rPr lang="es-ES" dirty="0"/>
              <a:t>y la persona especialista en VG puede ayudar con la adaptación.</a:t>
            </a:r>
          </a:p>
          <a:p>
            <a:endParaRPr lang="en-US" dirty="0">
              <a:ea typeface="MS PGothic"/>
              <a:cs typeface="Calibri"/>
            </a:endParaRPr>
          </a:p>
          <a:p>
            <a:r>
              <a:rPr lang="es-ES" dirty="0"/>
              <a:t>La oficina u operación puede decidir quién es la persona más adecuada para presentar los mensajes; lo ideal es que sea alguien que desempeñe una función de dirección o que tenga responsabilidades de gestión de las personas participantes, por ejemplo, representantes o jefes o jefas de oficina o de sector o unidad. Cuando se imparte formación a los socios, también puede resultar conveniente que la dirección o gestión de la organización asociada implique a las personas participantes con mensajes clave; esta decisión la toma la operación en función de lo que resulte más adecuado. </a:t>
            </a:r>
          </a:p>
          <a:p>
            <a:endParaRPr lang="en-US" dirty="0">
              <a:cs typeface="Calibri"/>
            </a:endParaRPr>
          </a:p>
          <a:p>
            <a:r>
              <a:rPr lang="es-ES" dirty="0"/>
              <a:t>Se recomienda que, además de transmitir los mensajes clave, el personal de </a:t>
            </a:r>
            <a:r>
              <a:rPr lang="es-ES" b="1" dirty="0">
                <a:ea typeface="MS PGothic"/>
                <a:cs typeface="Calibri"/>
              </a:rPr>
              <a:t>dirección, gestión o liderazgo en el sector participe también en la sesión de aprendizaje sobre la revelación segura de VG</a:t>
            </a:r>
            <a:r>
              <a:rPr lang="es-ES" dirty="0"/>
              <a:t>, apoyando y reforzando los mensajes de los facilitadores y las facilitadoras en la medida de lo posible, y garantizando al mismo tiempo la colaboración y la participación activas del personal. </a:t>
            </a:r>
          </a:p>
          <a:p>
            <a:endParaRPr lang="en-US" dirty="0">
              <a:cs typeface="Calibri"/>
            </a:endParaRPr>
          </a:p>
          <a:p>
            <a:r>
              <a:rPr lang="es-ES" b="1" dirty="0">
                <a:ea typeface="MS PGothic"/>
                <a:cs typeface="Calibri"/>
              </a:rPr>
              <a:t>Mensajes clave recomendados:</a:t>
            </a:r>
          </a:p>
          <a:p>
            <a:pPr marL="285750" indent="-285750">
              <a:buFont typeface="Arial"/>
              <a:buChar char="•"/>
            </a:pPr>
            <a:r>
              <a:rPr lang="es-ES" dirty="0"/>
              <a:t>Todo el trabajo que realizamos tiene por objeto contribuir a la protección de las personas apátridas y desplazadas de manera forzada, en particular aquellas que se encuentran en situación de mayor riesgo. </a:t>
            </a:r>
          </a:p>
          <a:p>
            <a:pPr marL="285750" indent="-285750">
              <a:buFont typeface="Arial"/>
              <a:buChar char="•"/>
            </a:pPr>
            <a:r>
              <a:rPr lang="es-ES" dirty="0"/>
              <a:t>La VG constituye un grave problema en nuestro contexto </a:t>
            </a:r>
            <a:r>
              <a:rPr lang="es-ES" i="1" dirty="0">
                <a:ea typeface="MS PGothic"/>
                <a:cs typeface="Calibri"/>
              </a:rPr>
              <a:t>[introducir los riesgos o las tendencias contextuales de la VG];</a:t>
            </a:r>
            <a:r>
              <a:rPr lang="es-ES" dirty="0"/>
              <a:t> es fundamental para el mandato de protección del ACNUR que trabajemos de forma colectiva a fin de hacer frente a la VG. </a:t>
            </a:r>
          </a:p>
          <a:p>
            <a:pPr marL="285750" indent="-285750">
              <a:buFont typeface="Arial"/>
              <a:buChar char="•"/>
            </a:pPr>
            <a:r>
              <a:rPr lang="es-ES" dirty="0"/>
              <a:t>Nuestra labor </a:t>
            </a:r>
            <a:r>
              <a:rPr lang="es-ES" i="1" dirty="0">
                <a:ea typeface="MS PGothic"/>
                <a:cs typeface="Calibri"/>
              </a:rPr>
              <a:t>[introducir la operación, el sector o el programa]</a:t>
            </a:r>
            <a:r>
              <a:rPr lang="es-ES" dirty="0"/>
              <a:t> debe ser colaborativa y debemos saber cómo poner en contacto a las personas sobrevivientes de VG con los servicios de apoyo. Esto forma parte de la Política del ACNUR sobre VG, de carácter obligatorio para todo nuestro equipo. </a:t>
            </a:r>
          </a:p>
          <a:p>
            <a:pPr marL="285750" indent="-285750">
              <a:buFont typeface="Arial"/>
              <a:buChar char="•"/>
            </a:pPr>
            <a:r>
              <a:rPr lang="es-ES" dirty="0"/>
              <a:t>La sesión de aprendizaje de hoy nos brinda la oportunidad de adquirir importantes conocimientos sobre la mejor manera de apoyar las revelaciones de VG y poner en contacto a las personas sobrevivientes con los servicios de apoyo. Es esencial que todos sepamos cómo hacerlo de una forma segura y centrada en la persona sobreviviente para no causar daño. </a:t>
            </a:r>
          </a:p>
          <a:p>
            <a:pPr marL="285750" indent="-285750">
              <a:buFont typeface="Arial"/>
              <a:buChar char="•"/>
            </a:pPr>
            <a:r>
              <a:rPr lang="es-ES" dirty="0"/>
              <a:t>No somos especialistas, así que nos gustaría agradecer la facilitación de </a:t>
            </a:r>
            <a:r>
              <a:rPr lang="es-ES" i="1" dirty="0">
                <a:ea typeface="MS PGothic"/>
                <a:cs typeface="Calibri"/>
              </a:rPr>
              <a:t>[introducir los datos de la persona especialista en VG]</a:t>
            </a:r>
            <a:r>
              <a:rPr lang="es-ES" dirty="0"/>
              <a:t>, que es el punto focal o la persona especialista en VG que nos presta apoyo. Se trata de una gran oportunidad para formular preguntas y aclarar las dudas que podamos tener. </a:t>
            </a:r>
            <a:r>
              <a:rPr lang="es-ES" i="1" dirty="0">
                <a:ea typeface="MS PGothic"/>
                <a:cs typeface="Calibri"/>
              </a:rPr>
              <a:t>[Introducir los datos de la persona especialista en VG]</a:t>
            </a:r>
            <a:r>
              <a:rPr lang="es-ES" dirty="0"/>
              <a:t> está disponible para prestarles orientación y apoyo más allá de esta sesión de aprendizaje. </a:t>
            </a:r>
          </a:p>
          <a:p>
            <a:pPr marL="285750" indent="-285750">
              <a:buFont typeface="Arial"/>
              <a:buChar char="•"/>
            </a:pPr>
            <a:r>
              <a:rPr lang="es-ES" dirty="0"/>
              <a:t>Es importante que todos nos centremos bien en la sesión, dado que algunos de los conceptos pueden constituir ideas nuevas para nosotros o diferentes de lo que podríamos haber pensado antes. Todo aprendizaje en el ACNUR representa un viaje que emprendemos juntos para mejorar la forma en que apoyamos a las personas apátridas y desplazadas de manera forzada. </a:t>
            </a:r>
          </a:p>
          <a:p>
            <a:pPr marL="285750" indent="-285750">
              <a:buFont typeface="Arial"/>
              <a:buChar char="•"/>
            </a:pPr>
            <a:r>
              <a:rPr lang="es-ES" dirty="0"/>
              <a:t>Gracias por su participación.</a:t>
            </a:r>
          </a:p>
          <a:p>
            <a:endParaRPr lang="en-US" dirty="0">
              <a:latin typeface="Lato" panose="020F0502020204030203" pitchFamily="34" charset="77"/>
              <a:cs typeface="Lato"/>
            </a:endParaRPr>
          </a:p>
        </p:txBody>
      </p:sp>
    </p:spTree>
    <p:extLst>
      <p:ext uri="{BB962C8B-B14F-4D97-AF65-F5344CB8AC3E}">
        <p14:creationId xmlns:p14="http://schemas.microsoft.com/office/powerpoint/2010/main" val="12077199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0126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a:defRPr/>
            </a:pPr>
            <a:r>
              <a:rPr lang="es-ES" dirty="0">
                <a:latin typeface="Lato" panose="020F0502020204030203" pitchFamily="34" charset="77"/>
              </a:rPr>
              <a:t>Se recomienda mostrar el diagrama de flujo o los canales de denuncia del contexto particular en la diapositiva. </a:t>
            </a:r>
          </a:p>
          <a:p>
            <a:pPr>
              <a:defRPr/>
            </a:pPr>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0" i="0" dirty="0">
                <a:effectLst/>
                <a:latin typeface="Lato" panose="020F0502020204030203" pitchFamily="34" charset="77"/>
              </a:rPr>
              <a:t>Todo el personal del ACNUR tiene la obligación de informar de los casos de EAS. La denuncia puede ser anónima</a:t>
            </a:r>
            <a:r>
              <a:rPr lang="es-ES" dirty="0">
                <a:latin typeface="Lato" panose="020F0502020204030203" pitchFamily="34" charset="77"/>
              </a:rPr>
              <a:t>. Entre los posibles canales de denuncia de actos de EAS perpetrados por el personal o los socios del ACNUR se incluyen los siguientes: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Oficina del Inspector General del ACNUR (</a:t>
            </a:r>
            <a:r>
              <a:rPr lang="es-ES" dirty="0">
                <a:latin typeface="Lato" panose="020F0502020204030203" pitchFamily="34" charset="77"/>
                <a:hlinkClick r:id="rId3"/>
              </a:rPr>
              <a:t>https://www.unhcr.org/igo-complaints.html)</a:t>
            </a:r>
            <a:r>
              <a:rPr lang="es-ES" dirty="0">
                <a:latin typeface="Lato" panose="020F0502020204030203" pitchFamily="34" charset="77"/>
              </a:rPr>
              <a:t>;</a:t>
            </a:r>
          </a:p>
          <a:p>
            <a:pPr marL="171450" indent="-171450">
              <a:buFont typeface="Arial" panose="020B0604020202020204" pitchFamily="34" charset="0"/>
              <a:buChar char="•"/>
              <a:defRPr/>
            </a:pPr>
            <a:r>
              <a:rPr lang="es-ES" dirty="0">
                <a:latin typeface="Lato" panose="020F0502020204030203" pitchFamily="34" charset="77"/>
              </a:rPr>
              <a:t>Teléfono de asistencia SpeakUp del ACNUR </a:t>
            </a:r>
            <a:r>
              <a:rPr lang="es-ES" dirty="0">
                <a:latin typeface="Lato" panose="020F0502020204030203" pitchFamily="34" charset="77"/>
                <a:hlinkClick r:id="rId4"/>
              </a:rPr>
              <a:t>(https://intranet.unhcr.org/en/about/ethics-office/speakup.html</a:t>
            </a:r>
            <a:r>
              <a:rPr lang="es-ES" dirty="0">
                <a:latin typeface="Lato" panose="020F0502020204030203" pitchFamily="34" charset="77"/>
              </a:rPr>
              <a:t>). El teléfono de asistencia SpeakUp está dirigido a colegas del ACNUR y no a personas desplazadas y apátridas. </a:t>
            </a:r>
          </a:p>
          <a:p>
            <a:pPr marL="171450" indent="-171450">
              <a:buFont typeface="Arial" panose="020B0604020202020204" pitchFamily="34" charset="0"/>
              <a:buChar char="•"/>
              <a:defRPr/>
            </a:pPr>
            <a:r>
              <a:rPr lang="es-ES" dirty="0">
                <a:latin typeface="Lato" panose="020F0502020204030203" pitchFamily="34" charset="77"/>
              </a:rPr>
              <a:t>Punto focal para la PEAS: los facilitadores y las facilitadoras compartirán los datos de contacto del punto focal para la PEAS en función de las personas destinatarias y del contexto (por ejemplo, disponibilidad de un mecanismo interinstitucional para las denuncias relacionadas con la PEAS, punto focal del ACNUR para la PEAS, referencia a un mecanismo de denuncia específico del organismo para diferentes públicos, etc.). </a:t>
            </a:r>
          </a:p>
          <a:p>
            <a:endParaRPr lang="en-GB" dirty="0">
              <a:latin typeface="Lato" panose="020F0502020204030203" pitchFamily="34" charset="77"/>
            </a:endParaRPr>
          </a:p>
          <a:p>
            <a:r>
              <a:rPr lang="es-ES" dirty="0">
                <a:effectLst/>
                <a:latin typeface="Lato" panose="020F0502020204030203" pitchFamily="34" charset="77"/>
              </a:rPr>
              <a:t>Recuerde a las personas participantes que si el personal de primera línea no está seguro de si la revelación se corresponde con un incidente de EAS o de VG, no debe pedir más detalles ni solicitar más información a la persona sobreviviente. En cambio, debe consultar a una persona especialista en VG sin compartir ninguna información de identificación personal. </a:t>
            </a:r>
          </a:p>
        </p:txBody>
      </p:sp>
    </p:spTree>
    <p:extLst>
      <p:ext uri="{BB962C8B-B14F-4D97-AF65-F5344CB8AC3E}">
        <p14:creationId xmlns:p14="http://schemas.microsoft.com/office/powerpoint/2010/main" val="481497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Esta diapositiva </a:t>
            </a:r>
            <a:r>
              <a:rPr lang="es-ES" b="1" dirty="0">
                <a:latin typeface="Lato" panose="020F0502020204030203" pitchFamily="34" charset="77"/>
              </a:rPr>
              <a:t>resume los pasos encaminados a poner en contacto a las personas sobrevivientes con los servicios</a:t>
            </a:r>
            <a:r>
              <a:rPr lang="es-ES" dirty="0">
                <a:latin typeface="Lato" panose="020F0502020204030203" pitchFamily="34" charset="77"/>
              </a:rPr>
              <a:t>, tal y como se explicó en las diapositivas anteriores. Trata de </a:t>
            </a:r>
            <a:r>
              <a:rPr lang="es-ES" b="1" dirty="0">
                <a:latin typeface="Lato" panose="020F0502020204030203" pitchFamily="34" charset="77"/>
              </a:rPr>
              <a:t>explicar de un modo más pormenorizado cómo facilitar la derivación</a:t>
            </a:r>
            <a:r>
              <a:rPr lang="es-ES" dirty="0">
                <a:latin typeface="Lato" panose="020F0502020204030203"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Lato" panose="020F0502020204030203" pitchFamily="34" charset="77"/>
            </a:endParaRPr>
          </a:p>
          <a:p>
            <a:pPr marL="0" lvl="0" indent="0" algn="l" rtl="0">
              <a:spcBef>
                <a:spcPts val="0"/>
              </a:spcBef>
              <a:spcAft>
                <a:spcPts val="0"/>
              </a:spcAft>
              <a:buFont typeface="Arial" panose="020B0604020202020204" pitchFamily="34" charset="0"/>
              <a:buNone/>
            </a:pPr>
            <a:r>
              <a:rPr lang="es-ES" b="1" dirty="0">
                <a:latin typeface="Lato" panose="020F0502020204030203" pitchFamily="34" charset="77"/>
              </a:rPr>
              <a:t>Proporcionar información </a:t>
            </a:r>
          </a:p>
          <a:p>
            <a:pPr marL="171450" lvl="0" indent="-171450" algn="l" rtl="0">
              <a:spcBef>
                <a:spcPts val="0"/>
              </a:spcBef>
              <a:spcAft>
                <a:spcPts val="0"/>
              </a:spcAft>
              <a:buFontTx/>
              <a:buChar char="-"/>
            </a:pPr>
            <a:r>
              <a:rPr lang="es-ES" dirty="0">
                <a:latin typeface="Lato" panose="020F0502020204030203" pitchFamily="34" charset="77"/>
              </a:rPr>
              <a:t>Informar a la persona sobreviviente sobre los </a:t>
            </a:r>
            <a:r>
              <a:rPr lang="es-ES" b="1" dirty="0">
                <a:latin typeface="Lato" panose="020F0502020204030203" pitchFamily="34" charset="77"/>
              </a:rPr>
              <a:t>servicios de gestión de casos de VG</a:t>
            </a:r>
            <a:r>
              <a:rPr lang="es-ES" dirty="0">
                <a:latin typeface="Lato" panose="020F0502020204030203" pitchFamily="34" charset="77"/>
              </a:rPr>
              <a:t>: explicar brevemente que los proveedores de servicios de gestión de casos cuentan con personal especializado en ayudar a personas que se enfrentan al mismo problema que ella. El personal escuchará a la persona sobreviviente y la ayudará a acceder a los distintos tipos de asistencia que pueda necesitar, como asistencia psicosocial, médica y jurídica, y ayuda para encontrar un albergue seguro si fuera necesario. Explique si estos servicios son gratuitos o no. </a:t>
            </a:r>
          </a:p>
          <a:p>
            <a:pPr marL="171450" lvl="0" indent="-171450" algn="l" rtl="0">
              <a:spcBef>
                <a:spcPts val="0"/>
              </a:spcBef>
              <a:spcAft>
                <a:spcPts val="0"/>
              </a:spcAft>
              <a:buFontTx/>
              <a:buChar char="-"/>
            </a:pPr>
            <a:r>
              <a:rPr lang="es-ES" dirty="0">
                <a:latin typeface="Lato" panose="020F0502020204030203" pitchFamily="34" charset="77"/>
              </a:rPr>
              <a:t>Recuerden: el personal de primera línea </a:t>
            </a:r>
            <a:r>
              <a:rPr lang="es-ES" b="1" dirty="0">
                <a:latin typeface="Lato" panose="020F0502020204030203" pitchFamily="34" charset="77"/>
              </a:rPr>
              <a:t>no debe asesorar ni animar a la persona sobreviviente </a:t>
            </a:r>
            <a:r>
              <a:rPr lang="es-ES" dirty="0">
                <a:latin typeface="Lato" panose="020F0502020204030203" pitchFamily="34" charset="77"/>
              </a:rPr>
              <a:t>para que solicite un determinado tipo de servicios. Prestar asistencia a una persona sobreviviente consiste en empoderarla para que tome por sí misma decisiones sobre su propia vida. Es la persona sobreviviente quien debe decidir la mejor manera de resolver sus problemas. </a:t>
            </a:r>
          </a:p>
          <a:p>
            <a:pPr marL="0" lvl="0" indent="0" algn="l" rtl="0">
              <a:spcBef>
                <a:spcPts val="0"/>
              </a:spcBef>
              <a:spcAft>
                <a:spcPts val="0"/>
              </a:spcAft>
              <a:buFont typeface="Arial" panose="020B0604020202020204" pitchFamily="34" charset="0"/>
              <a:buNone/>
            </a:pPr>
            <a:endParaRPr lang="en-US" b="0" i="0" dirty="0">
              <a:latin typeface="Lato" panose="020F0502020204030203" pitchFamily="34" charset="77"/>
            </a:endParaRPr>
          </a:p>
          <a:p>
            <a:pPr marL="0" lvl="0" indent="0" algn="l" rtl="0">
              <a:spcBef>
                <a:spcPts val="0"/>
              </a:spcBef>
              <a:spcAft>
                <a:spcPts val="0"/>
              </a:spcAft>
              <a:buFont typeface="Arial" panose="020B0604020202020204" pitchFamily="34" charset="0"/>
              <a:buNone/>
            </a:pPr>
            <a:r>
              <a:rPr lang="es-ES" b="1" dirty="0">
                <a:latin typeface="Lato" panose="020F0502020204030203" pitchFamily="34" charset="77"/>
              </a:rPr>
              <a:t>Obtener el consentimiento informado </a:t>
            </a:r>
          </a:p>
          <a:p>
            <a:pPr marL="171450" lvl="0" indent="-171450" algn="l" rtl="0">
              <a:spcBef>
                <a:spcPts val="0"/>
              </a:spcBef>
              <a:spcAft>
                <a:spcPts val="0"/>
              </a:spcAft>
              <a:buFontTx/>
              <a:buChar char="-"/>
            </a:pPr>
            <a:r>
              <a:rPr lang="es-ES" dirty="0">
                <a:latin typeface="Lato" panose="020F0502020204030203" pitchFamily="34" charset="77"/>
              </a:rPr>
              <a:t>Pregunten a la persona sobreviviente si les da su </a:t>
            </a:r>
            <a:r>
              <a:rPr lang="es-ES" b="1" dirty="0">
                <a:latin typeface="Lato" panose="020F0502020204030203" pitchFamily="34" charset="77"/>
              </a:rPr>
              <a:t>consentimiento para ponerse en contacto con otros servicios</a:t>
            </a:r>
            <a:r>
              <a:rPr lang="es-ES" dirty="0">
                <a:latin typeface="Lato" panose="020F0502020204030203" pitchFamily="34" charset="77"/>
              </a:rPr>
              <a:t> e indicarles su nombre, y describan qué información compartirán. </a:t>
            </a:r>
          </a:p>
          <a:p>
            <a:pPr marL="171450" lvl="0" indent="-171450" algn="l" rtl="0">
              <a:spcBef>
                <a:spcPts val="0"/>
              </a:spcBef>
              <a:spcAft>
                <a:spcPts val="0"/>
              </a:spcAft>
              <a:buFontTx/>
              <a:buChar char="-"/>
            </a:pPr>
            <a:r>
              <a:rPr lang="es-ES" dirty="0">
                <a:latin typeface="Lato" panose="020F0502020204030203" pitchFamily="34" charset="77"/>
              </a:rPr>
              <a:t>Recuerden: si la persona sobreviviente no acepta la derivación para recibir asistencia, deben </a:t>
            </a:r>
            <a:r>
              <a:rPr lang="es-ES" b="1" dirty="0">
                <a:latin typeface="Lato" panose="020F0502020204030203" pitchFamily="34" charset="77"/>
              </a:rPr>
              <a:t>respetar sus deseos </a:t>
            </a:r>
            <a:r>
              <a:rPr lang="es-ES" dirty="0">
                <a:latin typeface="Lato" panose="020F0502020204030203" pitchFamily="34" charset="77"/>
              </a:rPr>
              <a:t>y pueden facilitarle simplemente los números de teléfono de las líneas de ayuda para la VG, si las hubiere, de modo que pueda buscar ayuda cuando esté preparada.</a:t>
            </a:r>
          </a:p>
          <a:p>
            <a:pPr marL="0" lvl="0" indent="0" algn="l" rtl="0">
              <a:spcBef>
                <a:spcPts val="0"/>
              </a:spcBef>
              <a:spcAft>
                <a:spcPts val="0"/>
              </a:spcAft>
              <a:buFontTx/>
              <a:buNone/>
            </a:pPr>
            <a:endParaRPr lang="en-US" dirty="0">
              <a:latin typeface="Lato" panose="020F0502020204030203" pitchFamily="34" charset="77"/>
            </a:endParaRPr>
          </a:p>
          <a:p>
            <a:pPr marL="0" lvl="0" indent="0" algn="l" rtl="0">
              <a:spcBef>
                <a:spcPts val="0"/>
              </a:spcBef>
              <a:spcAft>
                <a:spcPts val="0"/>
              </a:spcAft>
              <a:buFont typeface="Arial" panose="020B0604020202020204" pitchFamily="34" charset="0"/>
              <a:buNone/>
            </a:pPr>
            <a:r>
              <a:rPr lang="es-ES" b="1" dirty="0">
                <a:latin typeface="Lato" panose="020F0502020204030203" pitchFamily="34" charset="77"/>
              </a:rPr>
              <a:t>Facilitar la derivación</a:t>
            </a:r>
          </a:p>
          <a:p>
            <a:pPr marL="171450" lvl="0" indent="-171450" algn="l" rtl="0">
              <a:spcBef>
                <a:spcPts val="0"/>
              </a:spcBef>
              <a:spcAft>
                <a:spcPts val="0"/>
              </a:spcAft>
              <a:buFontTx/>
              <a:buChar char="-"/>
            </a:pPr>
            <a:r>
              <a:rPr lang="es-ES" dirty="0">
                <a:latin typeface="Lato" panose="020F0502020204030203" pitchFamily="34" charset="77"/>
              </a:rPr>
              <a:t>La forma de derivar a la persona sobreviviente dependerá de la vía de derivación interinstitucional y de las herramientas acordadas entre los organismos. Por tanto, se recomienda </a:t>
            </a:r>
            <a:r>
              <a:rPr lang="es-ES" b="1" dirty="0">
                <a:latin typeface="Lato" panose="020F0502020204030203" pitchFamily="34" charset="77"/>
              </a:rPr>
              <a:t>adaptar el tercer punto de la diapositiva en función del contexto</a:t>
            </a:r>
            <a:r>
              <a:rPr lang="es-ES" dirty="0">
                <a:latin typeface="Lato" panose="020F0502020204030203" pitchFamily="34" charset="77"/>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latin typeface="Lato" panose="020F0502020204030203" pitchFamily="34" charset="77"/>
              </a:rPr>
              <a:t>Recuerde a las personas participantes que el personal de primera línea debe derivar a las personas sobrevivientes (con su consentimiento) a los </a:t>
            </a:r>
            <a:r>
              <a:rPr lang="es-ES" b="1" dirty="0">
                <a:latin typeface="Lato" panose="020F0502020204030203" pitchFamily="34" charset="77"/>
              </a:rPr>
              <a:t>servicios de gestión de casos de VG</a:t>
            </a:r>
            <a:r>
              <a:rPr lang="es-ES" dirty="0">
                <a:latin typeface="Lato" panose="020F0502020204030203" pitchFamily="34" charset="77"/>
              </a:rPr>
              <a:t> como </a:t>
            </a:r>
            <a:r>
              <a:rPr lang="es-ES" b="1" dirty="0">
                <a:latin typeface="Lato" panose="020F0502020204030203" pitchFamily="34" charset="77"/>
              </a:rPr>
              <a:t>punto de entrada</a:t>
            </a:r>
            <a:r>
              <a:rPr lang="es-ES" dirty="0">
                <a:latin typeface="Lato" panose="020F0502020204030203" pitchFamily="34" charset="77"/>
              </a:rPr>
              <a:t> para ponerse en contacto con otros servicios.</a:t>
            </a:r>
          </a:p>
          <a:p>
            <a:pPr marL="171450" lvl="0" indent="-171450" algn="l" rtl="0">
              <a:spcBef>
                <a:spcPts val="0"/>
              </a:spcBef>
              <a:spcAft>
                <a:spcPts val="0"/>
              </a:spcAft>
              <a:buFontTx/>
              <a:buChar char="-"/>
            </a:pPr>
            <a:r>
              <a:rPr lang="es-ES" b="0" dirty="0">
                <a:latin typeface="Lato" panose="020F0502020204030203" pitchFamily="34" charset="77"/>
              </a:rPr>
              <a:t>Es </a:t>
            </a:r>
            <a:r>
              <a:rPr lang="es-ES" dirty="0">
                <a:latin typeface="Lato" panose="020F0502020204030203" pitchFamily="34" charset="77"/>
              </a:rPr>
              <a:t>recomendable que el personal de primera línea realice las derivaciones </a:t>
            </a:r>
            <a:r>
              <a:rPr lang="es-ES" b="1" dirty="0">
                <a:latin typeface="Lato" panose="020F0502020204030203" pitchFamily="34" charset="77"/>
              </a:rPr>
              <a:t>de manera oral</a:t>
            </a:r>
            <a:r>
              <a:rPr lang="es-ES" dirty="0">
                <a:latin typeface="Lato" panose="020F0502020204030203" pitchFamily="34" charset="77"/>
              </a:rPr>
              <a:t>. Para realizar una derivación de forma oral, el personal de primera línea determina cuál es el proveedor de servicios de gestión de casos de VG más cercano a la zona de residencia de la persona sobreviviente según la vía de derivación, se asegura de que se encuentra en un entorno confidencial (nadie más puede oír lo que dicen) y, a continuación, llama al proveedor de servicios. </a:t>
            </a:r>
          </a:p>
          <a:p>
            <a:pPr marL="171450" lvl="0" indent="-171450" algn="l" rtl="0">
              <a:spcBef>
                <a:spcPts val="0"/>
              </a:spcBef>
              <a:spcAft>
                <a:spcPts val="0"/>
              </a:spcAft>
              <a:buFontTx/>
              <a:buChar char="-"/>
            </a:pPr>
            <a:r>
              <a:rPr lang="es-ES" dirty="0">
                <a:latin typeface="Lato" panose="020F0502020204030203" pitchFamily="34" charset="77"/>
              </a:rPr>
              <a:t>Por lo general, </a:t>
            </a:r>
            <a:r>
              <a:rPr lang="es-ES" b="1" dirty="0">
                <a:latin typeface="Lato" panose="020F0502020204030203" pitchFamily="34" charset="77"/>
              </a:rPr>
              <a:t>no es aconsejable que el personal de primera línea utilice documentos escritos para las derivaciones</a:t>
            </a:r>
            <a:r>
              <a:rPr lang="es-ES" dirty="0">
                <a:latin typeface="Lato" panose="020F0502020204030203" pitchFamily="34" charset="77"/>
              </a:rPr>
              <a:t>, si se desconocen o no se pueden seguir los procedimientos de confidencialidad. Sin embargo, en algunos contextos, se acuerdan herramientas de derivación por escrito a nivel interinstitucional. En ese caso, se debe emplear la diapositiva siguiente para explicar de forma detallada cómo utilizar esas herramientas y garantizar la protección de los datos. </a:t>
            </a:r>
          </a:p>
          <a:p>
            <a:pPr marL="171450" lvl="0" indent="-171450" algn="l" rtl="0">
              <a:spcBef>
                <a:spcPts val="0"/>
              </a:spcBef>
              <a:spcAft>
                <a:spcPts val="0"/>
              </a:spcAft>
              <a:buFontTx/>
              <a:buChar char="-"/>
            </a:pPr>
            <a:r>
              <a:rPr lang="es-ES" dirty="0">
                <a:latin typeface="Lato" panose="020F0502020204030203" pitchFamily="34" charset="77"/>
              </a:rPr>
              <a:t>En algunos contextos, la derivación a determinados servicios no se realiza a través de otros proveedores de servicios o personal de primera línea, sino que la </a:t>
            </a:r>
            <a:r>
              <a:rPr lang="es-ES" b="1" dirty="0">
                <a:latin typeface="Lato" panose="020F0502020204030203" pitchFamily="34" charset="77"/>
              </a:rPr>
              <a:t>autoderivación</a:t>
            </a:r>
            <a:r>
              <a:rPr lang="es-ES" dirty="0">
                <a:latin typeface="Lato" panose="020F0502020204030203" pitchFamily="34" charset="77"/>
              </a:rPr>
              <a:t> es la práctica habitual. En ese caso, tras haber recibido la información pertinente, la persona sobreviviente puede </a:t>
            </a:r>
            <a:r>
              <a:rPr lang="es-ES" dirty="0">
                <a:effectLst/>
                <a:latin typeface="Lato" panose="020F0502020204030203" pitchFamily="34" charset="77"/>
              </a:rPr>
              <a:t>solicitar por sí misma asistencia al proveedor de servicios que necesite, ya sea en persona o por teléfono.</a:t>
            </a:r>
          </a:p>
          <a:p>
            <a:pPr marL="171450" lvl="0" indent="-171450" algn="l" rtl="0">
              <a:spcBef>
                <a:spcPts val="0"/>
              </a:spcBef>
              <a:spcAft>
                <a:spcPts val="0"/>
              </a:spcAft>
              <a:buFontTx/>
              <a:buChar char="-"/>
            </a:pPr>
            <a:r>
              <a:rPr lang="es-ES" b="1" dirty="0">
                <a:effectLst/>
                <a:latin typeface="Lato" panose="020F0502020204030203" pitchFamily="34" charset="77"/>
              </a:rPr>
              <a:t>Acompañamiento de personas sobrevivientes</a:t>
            </a:r>
            <a:r>
              <a:rPr lang="es-ES" b="0" dirty="0">
                <a:effectLst/>
                <a:latin typeface="Lato" panose="020F0502020204030203" pitchFamily="34" charset="77"/>
              </a:rPr>
              <a:t>: quizás la </a:t>
            </a:r>
            <a:r>
              <a:rPr lang="es-ES" dirty="0">
                <a:effectLst/>
                <a:latin typeface="Lato" panose="020F0502020204030203" pitchFamily="34" charset="77"/>
              </a:rPr>
              <a:t>persona sobreviviente quiera que alguien la acompañe a los demás organismos o actores a los que vaya a acudir en busca de ayuda. El personal de primera línea no debe acompañar a la persona sobreviviente, ya que esto podría ponerla en una situación de mayor riesgo. En algunos contextos, el personal de primera línea es conocido en la comunidad, por lo que acompañar a una persona sobreviviente a un centro médico o una comisaría de policía genera automáticamente curiosidad y puede ponerla en peligro de manera involuntaria. Por el contrario, el personal de primera línea debe analizar con la persona sobreviviente si hay alguien más de su confianza que pueda acompañarla. El personal de primera línea siempre puede solicitar asesoramiento a una persona especialista en VG en estas situaciones. Recuerden lo siguiente: cuando soliciten asesoramiento a una persona especialista en VG, no revelen ninguna información de identificación personal sobre la persona sobreviviente sin su consentimiento.</a:t>
            </a:r>
          </a:p>
        </p:txBody>
      </p:sp>
    </p:spTree>
    <p:extLst>
      <p:ext uri="{BB962C8B-B14F-4D97-AF65-F5344CB8AC3E}">
        <p14:creationId xmlns:p14="http://schemas.microsoft.com/office/powerpoint/2010/main" val="3845885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dirty="0">
                <a:latin typeface="Lato" panose="020F0502020204030203" pitchFamily="34" charset="77"/>
              </a:rPr>
              <a:t>Duración prevista: 30 minutos (la duración variará en función de la herramienta) </a:t>
            </a:r>
          </a:p>
          <a:p>
            <a:endParaRPr lang="en-GR" dirty="0">
              <a:latin typeface="Lato" panose="020F0502020204030203" pitchFamily="34" charset="77"/>
            </a:endParaRPr>
          </a:p>
          <a:p>
            <a:r>
              <a:rPr lang="es-ES" b="0" baseline="0" dirty="0">
                <a:latin typeface="Lato" panose="020F0502020204030203" pitchFamily="34" charset="77"/>
                <a:ea typeface="Calibri"/>
                <a:cs typeface="Calibri"/>
              </a:rPr>
              <a:t>Nota: </a:t>
            </a:r>
            <a:r>
              <a:rPr lang="es-ES" sz="1200" dirty="0">
                <a:latin typeface="Lato" panose="020F0502020204030203" pitchFamily="34" charset="77"/>
                <a:ea typeface="Calibri"/>
                <a:cs typeface="Calibri"/>
              </a:rPr>
              <a:t>elimine el icono de actividad opcional si utiliza la diapositiva. </a:t>
            </a:r>
          </a:p>
          <a:p>
            <a:endParaRPr lang="en-GR" dirty="0">
              <a:latin typeface="Lato" panose="020F0502020204030203" pitchFamily="34" charset="77"/>
            </a:endParaRPr>
          </a:p>
          <a:p>
            <a:r>
              <a:rPr lang="es-ES" dirty="0">
                <a:latin typeface="Lato" panose="020F0502020204030203" pitchFamily="34" charset="77"/>
              </a:rPr>
              <a:t>Esta diapositiva </a:t>
            </a:r>
            <a:r>
              <a:rPr lang="es-ES" u="sng" dirty="0">
                <a:latin typeface="Lato" panose="020F0502020204030203" pitchFamily="34" charset="77"/>
              </a:rPr>
              <a:t>SOLO</a:t>
            </a:r>
            <a:r>
              <a:rPr lang="es-ES" dirty="0">
                <a:latin typeface="Lato" panose="020F0502020204030203" pitchFamily="34" charset="77"/>
              </a:rPr>
              <a:t> se debe utilizar si existe un acuerdo entre organismos para que el personal de primera línea utilice una herramienta de derivación interinstitucional o facilite las derivaciones por otros medios escritos. En ese caso, se recomienda incluir una captura de pantalla y proporcionar una ficha sobre cualquier </a:t>
            </a:r>
            <a:r>
              <a:rPr lang="es-ES" b="1" dirty="0">
                <a:latin typeface="Lato" panose="020F0502020204030203" pitchFamily="34" charset="77"/>
              </a:rPr>
              <a:t>herramienta de derivación que el personal de primera línea deba utilizar </a:t>
            </a:r>
            <a:r>
              <a:rPr lang="es-ES" dirty="0">
                <a:latin typeface="Lato" panose="020F0502020204030203" pitchFamily="34" charset="77"/>
              </a:rPr>
              <a:t>(por ejemplo, formularios sin conexión, derivaciones por proGres v4, Kobo, etc.) con el fin de explicar en profundidad la herramienta y asegurarse de que las personas participantes disponen de todo lo necesario para utilizarla, habida cuenta de todas las </a:t>
            </a:r>
            <a:r>
              <a:rPr lang="es-ES" b="1" dirty="0">
                <a:latin typeface="Lato" panose="020F0502020204030203" pitchFamily="34" charset="77"/>
              </a:rPr>
              <a:t>medidas de protección de datos</a:t>
            </a:r>
            <a:r>
              <a:rPr lang="es-ES" dirty="0">
                <a:latin typeface="Lato" panose="020F0502020204030203" pitchFamily="34" charset="77"/>
              </a:rPr>
              <a:t>. Si la herramienta incluye un </a:t>
            </a:r>
            <a:r>
              <a:rPr lang="es-ES" b="1" dirty="0">
                <a:latin typeface="Lato" panose="020F0502020204030203" pitchFamily="34" charset="77"/>
              </a:rPr>
              <a:t>formulario de consentimiento</a:t>
            </a:r>
            <a:r>
              <a:rPr lang="es-ES" dirty="0">
                <a:latin typeface="Lato" panose="020F0502020204030203" pitchFamily="34" charset="77"/>
              </a:rPr>
              <a:t>, se recomienda analizarlo también de manera detallada. </a:t>
            </a:r>
          </a:p>
          <a:p>
            <a:endParaRPr lang="en-GR" dirty="0">
              <a:latin typeface="Lato" panose="020F0502020204030203" pitchFamily="34" charset="77"/>
            </a:endParaRPr>
          </a:p>
          <a:p>
            <a:r>
              <a:rPr lang="es-ES" dirty="0">
                <a:latin typeface="Lato" panose="020F0502020204030203" pitchFamily="34" charset="77"/>
              </a:rPr>
              <a:t>Pregunte a las personas participantes si han utilizado antes esa herramienta de derivación y qué dificultades les ha planteado su uso.</a:t>
            </a:r>
          </a:p>
        </p:txBody>
      </p:sp>
    </p:spTree>
    <p:extLst>
      <p:ext uri="{BB962C8B-B14F-4D97-AF65-F5344CB8AC3E}">
        <p14:creationId xmlns:p14="http://schemas.microsoft.com/office/powerpoint/2010/main" val="1207531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sz="1600"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ea typeface="Calibri"/>
                <a:cs typeface="Calibri"/>
              </a:rPr>
              <a:t>Se trata de una diapositiva opcional que </a:t>
            </a:r>
            <a:r>
              <a:rPr lang="es-ES" u="sng" dirty="0">
                <a:latin typeface="Lato" panose="020F0502020204030203" pitchFamily="34" charset="77"/>
                <a:ea typeface="Calibri"/>
                <a:cs typeface="Calibri"/>
              </a:rPr>
              <a:t>SOLO</a:t>
            </a:r>
            <a:r>
              <a:rPr lang="es-ES" dirty="0">
                <a:latin typeface="Lato" panose="020F0502020204030203" pitchFamily="34" charset="77"/>
                <a:ea typeface="Calibri"/>
                <a:cs typeface="Calibri"/>
              </a:rPr>
              <a:t> se debe utilizar en contextos donde no existan proveedores de servicios especializados en VG. </a:t>
            </a:r>
            <a:r>
              <a:rPr lang="es-ES" b="0" baseline="0" dirty="0">
                <a:latin typeface="Lato" panose="020F0502020204030203" pitchFamily="34" charset="77"/>
                <a:ea typeface="Calibri"/>
                <a:cs typeface="Calibri"/>
              </a:rPr>
              <a:t>Nota: </a:t>
            </a:r>
            <a:r>
              <a:rPr lang="es-ES" sz="1200" dirty="0">
                <a:latin typeface="Lato" panose="020F0502020204030203" pitchFamily="34" charset="77"/>
                <a:ea typeface="Calibri"/>
                <a:cs typeface="Calibri"/>
              </a:rPr>
              <a:t>elimine el icono de actividad opcional si utiliza la diapositiva. </a:t>
            </a:r>
          </a:p>
          <a:p>
            <a:endParaRPr lang="en-US" dirty="0">
              <a:latin typeface="Lato" panose="020F0502020204030203" pitchFamily="34" charset="77"/>
            </a:endParaRPr>
          </a:p>
          <a:p>
            <a:r>
              <a:rPr lang="es-ES" dirty="0">
                <a:latin typeface="Lato" panose="020F0502020204030203" pitchFamily="34" charset="77"/>
              </a:rPr>
              <a:t>Haga hincapié en que, aunque no exista una vía de derivación de casos de VG, el personal de primera línea debe </a:t>
            </a:r>
            <a:r>
              <a:rPr lang="es-ES" b="1" dirty="0">
                <a:latin typeface="Lato" panose="020F0502020204030203" pitchFamily="34" charset="77"/>
              </a:rPr>
              <a:t>conocer la información y los datos de otros servicios disponibles</a:t>
            </a:r>
            <a:r>
              <a:rPr lang="es-ES" dirty="0">
                <a:latin typeface="Lato" panose="020F0502020204030203" pitchFamily="34" charset="77"/>
              </a:rPr>
              <a:t>, haciendo referencia a lo tratado en el apartado anterior (por ejemplo, </a:t>
            </a:r>
            <a:r>
              <a:rPr lang="es-ES" dirty="0">
                <a:effectLst/>
                <a:latin typeface="Lato" panose="020F0502020204030203" pitchFamily="34" charset="77"/>
              </a:rPr>
              <a:t>modalidades de acceso, posibles servicios móviles, horarios y ubicaciones pertinentes, puntos focales en el servicio, opciones de transporte seguro, etc.). </a:t>
            </a:r>
          </a:p>
          <a:p>
            <a:endParaRPr lang="en-US" dirty="0">
              <a:latin typeface="Lato" panose="020F0502020204030203" pitchFamily="34" charset="77"/>
            </a:endParaRPr>
          </a:p>
          <a:p>
            <a:r>
              <a:rPr lang="es-ES" dirty="0">
                <a:latin typeface="Lato" panose="020F0502020204030203" pitchFamily="34" charset="77"/>
              </a:rPr>
              <a:t>Resalte la importancia de que el personal de primera línea sea honesto con la persona sobreviviente, no le cree expectativas y la reconforte. </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ea typeface="Lato" panose="020F0502020204030203" pitchFamily="34" charset="0"/>
                <a:cs typeface="Lato" panose="020F0502020204030203" pitchFamily="34" charset="0"/>
              </a:rPr>
              <a:t>Contenido extraído y adaptado del Paquete de Capacitación de la Guía de Bolsillo del IASC, Cómo apoyar a las personas sobrevivientes de VG cuando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92000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b="1"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latin typeface="Lato" panose="020F0502020204030203" pitchFamily="34" charset="77"/>
              </a:rPr>
              <a:t>Duración prevista: 10 minutos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noProof="0" dirty="0">
                <a:latin typeface="Lato" panose="020F0502020204030203" pitchFamily="34" charset="77"/>
                <a:cs typeface="+mn-cs"/>
              </a:rPr>
              <a:t>Objetivo: reforzar la correcta comprensión de la función de las personas que no son especialistas en VG en el manejo de las revelaciones de este tipo de violencia y abordar las dificultades y carencias contextuales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b="0" noProof="0" dirty="0">
              <a:latin typeface="Lato" panose="020F0502020204030203" pitchFamily="34" charset="77"/>
              <a:cs typeface="+mn-cs"/>
            </a:endParaRPr>
          </a:p>
          <a:p>
            <a:pPr marL="0" indent="0">
              <a:buFont typeface="Arial" panose="020B0604020202020204" pitchFamily="34" charset="0"/>
              <a:buNone/>
              <a:defRPr/>
            </a:pPr>
            <a:r>
              <a:rPr lang="es-ES" b="0" baseline="0" noProof="0" dirty="0">
                <a:latin typeface="Lato" panose="020F0502020204030203" pitchFamily="34" charset="77"/>
                <a:ea typeface="Calibri"/>
                <a:cs typeface="Calibri"/>
              </a:rPr>
              <a:t>Nota: </a:t>
            </a:r>
            <a:r>
              <a:rPr lang="es-ES" noProof="0" dirty="0">
                <a:latin typeface="Lato" panose="020F0502020204030203" pitchFamily="34" charset="77"/>
                <a:ea typeface="Calibri"/>
                <a:cs typeface="Calibri"/>
              </a:rPr>
              <a:t>elimine el icono de actividad opcional si utiliza la diapositiva.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b="0" noProof="0" dirty="0">
              <a:latin typeface="Lato" panose="020F0502020204030203" pitchFamily="34" charset="7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noProof="0" dirty="0">
                <a:latin typeface="Lato" panose="020F0502020204030203" pitchFamily="34" charset="77"/>
                <a:cs typeface="+mn-cs"/>
              </a:rPr>
              <a:t>Consideraciones clave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dirty="0">
                <a:latin typeface="Lato" panose="020F0502020204030203" pitchFamily="34" charset="77"/>
                <a:ea typeface="+mn-ea"/>
                <a:cs typeface="+mn-cs"/>
              </a:rPr>
              <a:t>Recuerde a las personas participantes que todo el personal de primera línea </a:t>
            </a:r>
            <a:r>
              <a:rPr lang="es-ES" b="1" noProof="0" dirty="0">
                <a:latin typeface="Lato" panose="020F0502020204030203" pitchFamily="34" charset="77"/>
                <a:ea typeface="+mn-ea"/>
                <a:cs typeface="+mn-cs"/>
              </a:rPr>
              <a:t>debe conocer la vía de derivación de casos de VG </a:t>
            </a:r>
            <a:r>
              <a:rPr lang="es-ES" b="0" noProof="0" dirty="0">
                <a:latin typeface="Lato" panose="020F0502020204030203" pitchFamily="34" charset="77"/>
                <a:ea typeface="+mn-ea"/>
                <a:cs typeface="+mn-cs"/>
              </a:rPr>
              <a:t>y los servicios disponibles en la zona en que trabaja.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dirty="0">
                <a:latin typeface="Lato" panose="020F0502020204030203" pitchFamily="34" charset="77"/>
                <a:ea typeface="+mn-ea"/>
                <a:cs typeface="+mn-cs"/>
              </a:rPr>
              <a:t>Su función consiste en </a:t>
            </a:r>
            <a:r>
              <a:rPr lang="es-ES" b="1" noProof="0" dirty="0">
                <a:latin typeface="Lato" panose="020F0502020204030203" pitchFamily="34" charset="77"/>
                <a:ea typeface="+mn-ea"/>
                <a:cs typeface="+mn-cs"/>
              </a:rPr>
              <a:t>proporcionar información precisa y actualizada sobre los servicios disponibles </a:t>
            </a:r>
            <a:r>
              <a:rPr lang="es-ES" b="0" noProof="0" dirty="0">
                <a:latin typeface="Lato" panose="020F0502020204030203" pitchFamily="34" charset="77"/>
                <a:ea typeface="+mn-ea"/>
                <a:cs typeface="+mn-cs"/>
              </a:rPr>
              <a:t>y </a:t>
            </a:r>
            <a:r>
              <a:rPr lang="es-ES" b="1" noProof="0" dirty="0">
                <a:latin typeface="Lato" panose="020F0502020204030203" pitchFamily="34" charset="77"/>
                <a:ea typeface="+mn-ea"/>
                <a:cs typeface="+mn-cs"/>
              </a:rPr>
              <a:t>dejar que la persona sobreviviente tome sus propias decisiones.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dirty="0">
                <a:latin typeface="Lato" panose="020F0502020204030203" pitchFamily="34" charset="77"/>
                <a:ea typeface="+mn-ea"/>
                <a:cs typeface="+mn-cs"/>
              </a:rPr>
              <a:t>Si la persona sobreviviente no está dispuesta a ponerse en contacto con los servicios, se debe </a:t>
            </a:r>
            <a:r>
              <a:rPr lang="es-ES" b="1" noProof="0" dirty="0">
                <a:latin typeface="Lato" panose="020F0502020204030203" pitchFamily="34" charset="77"/>
                <a:ea typeface="+mn-ea"/>
                <a:cs typeface="+mn-cs"/>
              </a:rPr>
              <a:t>respetar su decisión</a:t>
            </a:r>
            <a:r>
              <a:rPr lang="es-ES" b="0" noProof="0" dirty="0">
                <a:latin typeface="Lato" panose="020F0502020204030203" pitchFamily="34" charset="77"/>
                <a:ea typeface="+mn-ea"/>
                <a:cs typeface="+mn-cs"/>
              </a:rPr>
              <a:t>. Es recomendable compartir con la persona sobreviviente los datos de contacto o los números de las líneas de ayuda disponibles por si cambia de opinión en el futuro.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u="sng" noProof="0" dirty="0">
                <a:effectLst/>
                <a:latin typeface="Lato" panose="020F0502020204030203" pitchFamily="34" charset="77"/>
              </a:rPr>
              <a:t>Las funciones del personal de primera línea no consisten en</a:t>
            </a:r>
            <a:r>
              <a:rPr lang="es-ES" b="0" noProof="0" dirty="0">
                <a:effectLst/>
                <a:latin typeface="Lato" panose="020F0502020204030203" pitchFamily="34" charset="77"/>
              </a:rPr>
              <a:t> proporcionar asesoramiento, realizar entrevistas, comprender lo ocurrido y los pormenores, indicar a la persona sobreviviente lo que tiene que hacer ni dar su opinión propia.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noProof="0" dirty="0">
                <a:effectLst/>
                <a:latin typeface="Lato" panose="020F0502020204030203" pitchFamily="34" charset="77"/>
              </a:rPr>
              <a:t>El personal de primera línea no debe participar en repetidas sesiones</a:t>
            </a:r>
            <a:r>
              <a:rPr lang="es-ES" b="0" noProof="0" dirty="0">
                <a:effectLst/>
                <a:latin typeface="Lato" panose="020F0502020204030203" pitchFamily="34" charset="77"/>
              </a:rPr>
              <a:t> o reuniones con la persona sobreviviente, prestar asesoramiento ni tratar de tratar su caso.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dirty="0">
                <a:latin typeface="Lato" panose="020F0502020204030203" pitchFamily="34" charset="77"/>
                <a:cs typeface="+mn-cs"/>
              </a:rPr>
              <a:t>Asegúrese de que las personas participantes </a:t>
            </a:r>
            <a:r>
              <a:rPr lang="es-ES" b="1" u="sng" noProof="0" dirty="0">
                <a:latin typeface="Lato" panose="020F0502020204030203" pitchFamily="34" charset="77"/>
                <a:cs typeface="+mn-cs"/>
              </a:rPr>
              <a:t>no</a:t>
            </a:r>
            <a:r>
              <a:rPr lang="es-ES" b="0" noProof="0" dirty="0">
                <a:latin typeface="Lato" panose="020F0502020204030203" pitchFamily="34" charset="77"/>
                <a:cs typeface="+mn-cs"/>
              </a:rPr>
              <a:t> compartan datos sobre las revelaciones de VG que puedan haber vivido durante este debate. </a:t>
            </a:r>
          </a:p>
        </p:txBody>
      </p:sp>
    </p:spTree>
    <p:extLst>
      <p:ext uri="{BB962C8B-B14F-4D97-AF65-F5344CB8AC3E}">
        <p14:creationId xmlns:p14="http://schemas.microsoft.com/office/powerpoint/2010/main" val="789207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171450" indent="-171450">
              <a:buFont typeface="Arial" panose="020B0604020202020204" pitchFamily="34" charset="0"/>
              <a:buChar char="•"/>
            </a:pPr>
            <a:r>
              <a:rPr lang="es-ES" dirty="0"/>
              <a:t>Se recomienda añadir detalles sobre los recursos de cuidados para el personal que puedan estar disponibles en el país. </a:t>
            </a:r>
          </a:p>
          <a:p>
            <a:pPr marL="171450" indent="-171450">
              <a:buFont typeface="Arial" panose="020B0604020202020204" pitchFamily="34" charset="0"/>
              <a:buChar char="•"/>
            </a:pPr>
            <a:r>
              <a:rPr lang="es-ES" dirty="0"/>
              <a:t>Recuerden a las personas participantes que pueden hacerlo todo de la manera adecuada, pero que </a:t>
            </a:r>
            <a:r>
              <a:rPr lang="es-ES" b="1" dirty="0"/>
              <a:t>no van a arreglar la experiencia de la persona sobreviviente</a:t>
            </a:r>
            <a:r>
              <a:rPr lang="es-ES" dirty="0"/>
              <a:t> ni a disipar su dolor. </a:t>
            </a:r>
          </a:p>
          <a:p>
            <a:pPr marL="171450" indent="-171450">
              <a:buFont typeface="Arial" panose="020B0604020202020204" pitchFamily="34" charset="0"/>
              <a:buChar char="•"/>
            </a:pPr>
            <a:r>
              <a:rPr lang="es-ES" dirty="0"/>
              <a:t>Escuchar y oír las experiencias de otras personas puede exponerlas a su experiencia dolorosa, traumática o hiriente, lo que también se conoce como sufrir un trauma secundario, o </a:t>
            </a:r>
            <a:r>
              <a:rPr lang="es-ES" b="1" dirty="0"/>
              <a:t>desencadenar recuerdos </a:t>
            </a:r>
            <a:r>
              <a:rPr lang="es-ES" dirty="0"/>
              <a:t>de experiencias personales. </a:t>
            </a:r>
            <a:r>
              <a:rPr lang="es-ES" baseline="0" dirty="0"/>
              <a:t>Aunque no es frecuente, </a:t>
            </a:r>
            <a:r>
              <a:rPr lang="es-ES" dirty="0"/>
              <a:t>el</a:t>
            </a:r>
            <a:r>
              <a:rPr lang="es-ES" b="1" dirty="0"/>
              <a:t> trauma</a:t>
            </a:r>
            <a:r>
              <a:rPr lang="es-ES" baseline="0" dirty="0"/>
              <a:t> </a:t>
            </a:r>
            <a:r>
              <a:rPr lang="es-ES" b="1" baseline="0" dirty="0"/>
              <a:t>secundario </a:t>
            </a:r>
            <a:r>
              <a:rPr lang="es-ES" dirty="0"/>
              <a:t>es un riesgo</a:t>
            </a:r>
            <a:r>
              <a:rPr lang="es-ES" baseline="0" dirty="0"/>
              <a:t> que corre el personal humanitario, ya que trabajamos de manera estrecha con personas que han pasado por experiencias traumáticas, especialmente en el caso de las personas sobrevivientes de VG.  Es importante saber que el trauma indirecto es un proceso, no se produce tras un solo encuentro. Más bien, se produce cuando empezamos a identificarnos con las personas de un modo que hace que nuestros pensamientos, sentimientos y comportamientos sean paralelos a los de la persona que ha vivido la experiencia traumática.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t>Anime a las personas participantes a pensar en cómo cuidar de </a:t>
            </a:r>
            <a:r>
              <a:rPr lang="es-ES" b="1" dirty="0"/>
              <a:t>sí mismas </a:t>
            </a:r>
            <a:r>
              <a:rPr lang="es-ES" dirty="0"/>
              <a:t>cuando surjan esos sentimientos.</a:t>
            </a:r>
            <a:r>
              <a:rPr lang="es-ES" dirty="0">
                <a:solidFill>
                  <a:srgbClr val="000000"/>
                </a:solidFill>
                <a:effectLst/>
                <a:latin typeface="Helvetica Neue" panose="02000503000000020004" pitchFamily="2" charset="0"/>
              </a:rPr>
              <a:t> Cuidarnos a nosotros mismos también puede ayudarnos a estar en mejores condiciones para apoyar a otras personas en la labor que desempeñamos.</a:t>
            </a:r>
          </a:p>
          <a:p>
            <a:pPr marL="171450" indent="-171450">
              <a:buFont typeface="Arial" panose="020B0604020202020204" pitchFamily="34" charset="0"/>
              <a:buChar char="•"/>
            </a:pPr>
            <a:r>
              <a:rPr lang="es-ES" dirty="0"/>
              <a:t>Las personas participantes deben ponerse en contacto con su red y su </a:t>
            </a:r>
            <a:r>
              <a:rPr lang="es-ES" b="1" dirty="0"/>
              <a:t>sistema de apoyo </a:t>
            </a:r>
            <a:r>
              <a:rPr lang="es-ES" dirty="0"/>
              <a:t>propios, como sus colegas, el jefe o la jefa de equipo o una persona especialista en VG, para tratar el intercambio (teniendo en cuenta la confidencialidad de la persona sobreviviente) y buscar apoyo.</a:t>
            </a:r>
          </a:p>
          <a:p>
            <a:pPr marL="171450" indent="-171450">
              <a:buFont typeface="Arial" panose="020B0604020202020204" pitchFamily="34" charset="0"/>
              <a:buChar char="•"/>
            </a:pPr>
            <a:endParaRPr lang="en-GB" b="1" u="sng" dirty="0">
              <a:latin typeface="Calibri"/>
              <a:cs typeface="Calibri"/>
            </a:endParaRPr>
          </a:p>
          <a:p>
            <a:pPr>
              <a:defRPr/>
            </a:pPr>
            <a:r>
              <a:rPr lang="es-ES" b="1" u="sng" dirty="0">
                <a:latin typeface="Calibri"/>
                <a:ea typeface="MS PGothic"/>
                <a:cs typeface="Calibri"/>
              </a:rPr>
              <a:t>Es posible que en su operación existan recursos específicos para el autocuidado seguro, por ejemplo, un consejero o una consejera del personal, apoyo en línea, etc., que quizá desee compartir aquí. </a:t>
            </a:r>
          </a:p>
          <a:p>
            <a:pPr>
              <a:defRPr/>
            </a:pPr>
            <a:endParaRPr lang="en-US" dirty="0">
              <a:latin typeface="MS PGothic" pitchFamily="34" charset="-128"/>
              <a:cs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baseline="0" dirty="0">
                <a:latin typeface="Lato" panose="020F0502020204030203" pitchFamily="34" charset="77"/>
                <a:ea typeface="Lato" panose="020F0502020204030203" pitchFamily="34" charset="0"/>
                <a:cs typeface="Lato" panose="020F0502020204030203" pitchFamily="34" charset="0"/>
              </a:rPr>
              <a:t>Contenido extraído y adaptado del Paquete de Capacitación de la </a:t>
            </a:r>
            <a:r>
              <a:rPr lang="es-ES" dirty="0">
                <a:latin typeface="Lato" panose="020F0502020204030203" pitchFamily="34" charset="77"/>
                <a:ea typeface="Lato" panose="020F0502020204030203" pitchFamily="34" charset="0"/>
                <a:cs typeface="Lato" panose="020F0502020204030203" pitchFamily="34" charset="0"/>
              </a:rPr>
              <a:t>Guía de Bolsillo del IASC, Cómo apoyar a las personas sobrevivientes de VG cuando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y de los </a:t>
            </a:r>
            <a:r>
              <a:rPr lang="es-ES" dirty="0">
                <a:latin typeface="Lato" panose="020F0502020204030203" pitchFamily="34" charset="77"/>
                <a:ea typeface="Lato" panose="020F0502020204030203" pitchFamily="34" charset="0"/>
                <a:cs typeface="Lato" panose="020F0502020204030203" pitchFamily="34" charset="0"/>
              </a:rPr>
              <a:t>materiales de capacitación para la gestión de casos de VG entre organismos </a:t>
            </a:r>
            <a:r>
              <a:rPr lang="es-ES" dirty="0">
                <a:latin typeface="Lato" panose="020F0502020204030203" pitchFamily="34" charset="77"/>
                <a:ea typeface="Lato" panose="020F0502020204030203" pitchFamily="34" charset="0"/>
                <a:cs typeface="Lato" panose="020F0502020204030203" pitchFamily="34" charset="0"/>
                <a:hlinkClick r:id="rId4"/>
              </a:rPr>
              <a:t>(https://www.gbvims.com/gbv-case-management-guidelines/gbv-case-management-training-materials/)</a:t>
            </a:r>
            <a:r>
              <a:rPr lang="es-ES" dirty="0">
                <a:latin typeface="Lato" panose="020F0502020204030203" pitchFamily="34" charset="77"/>
                <a:ea typeface="Lato" panose="020F0502020204030203" pitchFamily="34" charset="0"/>
                <a:cs typeface="Lato" panose="020F0502020204030203" pitchFamily="34" charset="0"/>
              </a:rPr>
              <a:t>. </a:t>
            </a:r>
          </a:p>
          <a:p>
            <a:endParaRPr lang="en-US" dirty="0">
              <a:latin typeface="Lato" panose="020F0502020204030203" pitchFamily="34" charset="77"/>
            </a:endParaRPr>
          </a:p>
        </p:txBody>
      </p:sp>
    </p:spTree>
    <p:extLst>
      <p:ext uri="{BB962C8B-B14F-4D97-AF65-F5344CB8AC3E}">
        <p14:creationId xmlns:p14="http://schemas.microsoft.com/office/powerpoint/2010/main" val="12548193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dirty="0"/>
          </a:p>
        </p:txBody>
      </p:sp>
    </p:spTree>
    <p:extLst>
      <p:ext uri="{BB962C8B-B14F-4D97-AF65-F5344CB8AC3E}">
        <p14:creationId xmlns:p14="http://schemas.microsoft.com/office/powerpoint/2010/main" val="2117924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317058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500" b="1" dirty="0">
                <a:latin typeface="Lato"/>
                <a:ea typeface="MS PGothic"/>
                <a:cs typeface="Lato"/>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Lato" panose="020F0502020204030203" pitchFamily="34" charset="77"/>
            </a:endParaRPr>
          </a:p>
          <a:p>
            <a:pPr>
              <a:lnSpc>
                <a:spcPct val="107000"/>
              </a:lnSpc>
              <a:spcBef>
                <a:spcPts val="0"/>
              </a:spcBef>
              <a:spcAft>
                <a:spcPts val="800"/>
              </a:spcAft>
            </a:pPr>
            <a:r>
              <a:rPr lang="es-ES" dirty="0">
                <a:latin typeface="Lato"/>
                <a:ea typeface="MS PGothic"/>
                <a:cs typeface="Lato"/>
              </a:rPr>
              <a:t>Duración prevista de la sesión </a:t>
            </a:r>
          </a:p>
          <a:p>
            <a:pPr marL="0" marR="0" lvl="0" indent="0">
              <a:lnSpc>
                <a:spcPct val="107000"/>
              </a:lnSpc>
              <a:spcBef>
                <a:spcPts val="0"/>
              </a:spcBef>
              <a:spcAft>
                <a:spcPts val="800"/>
              </a:spcAft>
              <a:buFont typeface="+mj-lt"/>
              <a:buNone/>
            </a:pPr>
            <a:r>
              <a:rPr lang="es-ES" b="1" dirty="0">
                <a:effectLst/>
                <a:latin typeface="Lato"/>
                <a:ea typeface="Times New Roman" panose="02020603050405020304" pitchFamily="18" charset="0"/>
                <a:cs typeface="Lato"/>
              </a:rPr>
              <a:t>60 minutos</a:t>
            </a:r>
          </a:p>
          <a:p>
            <a:endParaRPr lang="en-US" dirty="0">
              <a:latin typeface="Lato" panose="020F0502020204030203" pitchFamily="34" charset="77"/>
            </a:endParaRPr>
          </a:p>
          <a:p>
            <a:r>
              <a:rPr lang="es-ES" dirty="0">
                <a:latin typeface="Lato"/>
                <a:ea typeface="Calibri"/>
                <a:cs typeface="Lato"/>
              </a:rPr>
              <a:t>Esta sesión podría facilitarse de manera conjunta con una persona especialista en protección de la infancia, si fuera necesario. </a:t>
            </a:r>
          </a:p>
          <a:p>
            <a:endParaRPr lang="en-GB" dirty="0">
              <a:latin typeface="Lato"/>
              <a:ea typeface="Calibri"/>
              <a:cs typeface="Lato"/>
            </a:endParaRPr>
          </a:p>
          <a:p>
            <a:r>
              <a:rPr lang="es-ES" b="0" u="none" dirty="0">
                <a:latin typeface="Lato"/>
                <a:ea typeface="Calibri"/>
                <a:cs typeface="Lato"/>
              </a:rPr>
              <a:t>Nota: Cabe recordar que esta no pretende ser una capacitación sobre protección de la infancia ni transmitir conceptos y enfoques básicos al respecto, y tampoco información sobre las actividades o funciones de esa esfera. En cambio, el objetivo de esta sesión es proporcionar orientaciones sobre cómo tratar las revelaciones de niños/niñas sobrevivientes de VG y derivarlos de forma segura para que accedan a la ayuda. Si se necesita una capacitación más centrada en la protección de la infancia, deberá impartirse por separado tras contactar con especialistas en ese campo. </a:t>
            </a:r>
          </a:p>
          <a:p>
            <a:endParaRPr lang="en-US" dirty="0">
              <a:latin typeface="Lato" panose="020F0502020204030203" pitchFamily="34" charset="77"/>
            </a:endParaRPr>
          </a:p>
          <a:p>
            <a:r>
              <a:rPr lang="es-ES" b="1" dirty="0">
                <a:latin typeface="Lato"/>
                <a:ea typeface="MS PGothic"/>
                <a:cs typeface="Lato"/>
              </a:rPr>
              <a:t>Explique los objetivos de aprendizaje: </a:t>
            </a:r>
          </a:p>
          <a:p>
            <a:pPr marL="285750" indent="-285750">
              <a:spcBef>
                <a:spcPts val="0"/>
              </a:spcBef>
              <a:spcAft>
                <a:spcPts val="0"/>
              </a:spcAft>
              <a:buFont typeface="Arial" panose="020B0604020202020204" pitchFamily="34" charset="0"/>
              <a:buChar char="•"/>
            </a:pPr>
            <a:r>
              <a:rPr lang="es-ES" dirty="0">
                <a:effectLst/>
                <a:latin typeface="Lato"/>
                <a:ea typeface="Times New Roman" panose="02020603050405020304" pitchFamily="18" charset="0"/>
                <a:cs typeface="Lato"/>
              </a:rPr>
              <a:t>Comprender las </a:t>
            </a:r>
            <a:r>
              <a:rPr lang="es-ES" dirty="0">
                <a:latin typeface="Lato"/>
                <a:ea typeface="MS PGothic"/>
                <a:cs typeface="Lato"/>
              </a:rPr>
              <a:t>consideraciones clave para tratar las revelaciones relacionadas con niños/niñas sobrevivientes frente a las de las personas adultas sobrevivientes. </a:t>
            </a:r>
          </a:p>
          <a:p>
            <a:pPr marL="285750" indent="-285750" eaLnBrk="1" fontAlgn="auto" hangingPunct="1">
              <a:spcBef>
                <a:spcPts val="0"/>
              </a:spcBef>
              <a:spcAft>
                <a:spcPts val="0"/>
              </a:spcAft>
              <a:buFont typeface="Arial" panose="020B0604020202020204" pitchFamily="34" charset="0"/>
              <a:buChar char="•"/>
              <a:defRPr/>
            </a:pPr>
            <a:r>
              <a:rPr lang="es-ES" dirty="0">
                <a:latin typeface="Lato"/>
                <a:ea typeface="MS PGothic"/>
                <a:cs typeface="Lato"/>
              </a:rPr>
              <a:t>Saber cómo derivar a niños/niñas sobrevivientes de VG. </a:t>
            </a:r>
          </a:p>
          <a:p>
            <a:pPr marL="285750" indent="-285750" eaLnBrk="1" fontAlgn="auto" hangingPunct="1">
              <a:spcBef>
                <a:spcPts val="0"/>
              </a:spcBef>
              <a:spcAft>
                <a:spcPts val="0"/>
              </a:spcAft>
              <a:buFont typeface="Arial" panose="020B0604020202020204" pitchFamily="34" charset="0"/>
              <a:buChar char="•"/>
              <a:defRPr/>
            </a:pPr>
            <a:r>
              <a:rPr lang="es-ES" dirty="0">
                <a:effectLst/>
                <a:latin typeface="Lato"/>
                <a:ea typeface="Times New Roman" panose="02020603050405020304" pitchFamily="18" charset="0"/>
                <a:cs typeface="Lato"/>
              </a:rPr>
              <a:t>Familiarizarse con la vía local de derivación de casos de VG para niños/niñas sobrevivientes.</a:t>
            </a:r>
            <a:r>
              <a:rPr lang="es-ES" dirty="0">
                <a:latin typeface="Lato"/>
                <a:ea typeface="Times New Roman" panose="02020603050405020304" pitchFamily="18" charset="0"/>
                <a:cs typeface="Lato"/>
              </a:rPr>
              <a:t> </a:t>
            </a:r>
          </a:p>
        </p:txBody>
      </p:sp>
    </p:spTree>
    <p:extLst>
      <p:ext uri="{BB962C8B-B14F-4D97-AF65-F5344CB8AC3E}">
        <p14:creationId xmlns:p14="http://schemas.microsoft.com/office/powerpoint/2010/main" val="23395422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437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a:ea typeface="MS PGothic"/>
                <a:cs typeface="Lato"/>
              </a:rPr>
              <a:t>NOTAS DEL FACILITADOR</a:t>
            </a:r>
          </a:p>
          <a:p>
            <a:endParaRPr lang="en-US" dirty="0">
              <a:latin typeface="Lato" panose="020F0502020204030203" pitchFamily="34" charset="77"/>
            </a:endParaRPr>
          </a:p>
          <a:p>
            <a:pPr marL="171450" indent="-171450" algn="l">
              <a:buFont typeface="Arial" panose="020B0604020202020204" pitchFamily="34" charset="0"/>
              <a:buChar char="•"/>
            </a:pPr>
            <a:r>
              <a:rPr lang="es-ES" b="0" i="0" dirty="0">
                <a:effectLst/>
                <a:latin typeface="Lato"/>
                <a:ea typeface="MS PGothic"/>
                <a:cs typeface="Lato"/>
              </a:rPr>
              <a:t>Según la </a:t>
            </a:r>
            <a:r>
              <a:rPr lang="es-ES" dirty="0">
                <a:latin typeface="Lato" panose="020F0502020204030203" pitchFamily="34" charset="77"/>
                <a:ea typeface="Verdana"/>
              </a:rPr>
              <a:t>Convención sobre los Derechos del Niño</a:t>
            </a:r>
            <a:r>
              <a:rPr lang="es-ES" b="0" i="0" dirty="0">
                <a:effectLst/>
                <a:latin typeface="Lato"/>
                <a:ea typeface="MS PGothic"/>
                <a:cs typeface="Lato"/>
              </a:rPr>
              <a:t> de las Naciones Unidas, la </a:t>
            </a:r>
            <a:r>
              <a:rPr lang="es-ES" b="1" i="0" dirty="0">
                <a:effectLst/>
                <a:latin typeface="Lato"/>
                <a:ea typeface="MS PGothic"/>
                <a:cs typeface="Lato"/>
              </a:rPr>
              <a:t>definición de </a:t>
            </a:r>
            <a:r>
              <a:rPr lang="es-ES" sz="1200" b="1" i="0" dirty="0">
                <a:solidFill>
                  <a:srgbClr val="0070C0"/>
                </a:solidFill>
                <a:effectLst/>
                <a:latin typeface="Lato"/>
                <a:ea typeface="MS PGothic"/>
                <a:cs typeface="Arial" pitchFamily="34" charset="0"/>
              </a:rPr>
              <a:t>n</a:t>
            </a:r>
            <a:r>
              <a:rPr lang="es-ES" sz="1200" b="1" dirty="0">
                <a:solidFill>
                  <a:srgbClr val="0070C0"/>
                </a:solidFill>
                <a:cs typeface="Arial" pitchFamily="34" charset="0"/>
              </a:rPr>
              <a:t>iño/niña</a:t>
            </a:r>
            <a:r>
              <a:rPr lang="es-ES" b="0" i="0" dirty="0">
                <a:effectLst/>
                <a:latin typeface="Lato"/>
                <a:ea typeface="MS PGothic"/>
                <a:cs typeface="Lato"/>
              </a:rPr>
              <a:t> engloba a toda persona menor de 18 años.</a:t>
            </a:r>
          </a:p>
          <a:p>
            <a:pPr marL="171450" indent="-171450">
              <a:buFont typeface="Arial" panose="020B0604020202020204" pitchFamily="34" charset="0"/>
              <a:buChar char="•"/>
            </a:pPr>
            <a:r>
              <a:rPr lang="es-ES" b="0" i="0" dirty="0">
                <a:solidFill>
                  <a:srgbClr val="000000"/>
                </a:solidFill>
                <a:effectLst/>
                <a:latin typeface="Lato"/>
                <a:ea typeface="MS PGothic"/>
                <a:cs typeface="Lato"/>
              </a:rPr>
              <a:t>Recuerde a las personas participantes los </a:t>
            </a:r>
            <a:r>
              <a:rPr lang="es-ES" b="1" i="0" dirty="0">
                <a:solidFill>
                  <a:srgbClr val="000000"/>
                </a:solidFill>
                <a:effectLst/>
                <a:latin typeface="Lato"/>
                <a:ea typeface="MS PGothic"/>
                <a:cs typeface="Lato"/>
              </a:rPr>
              <a:t>tipos de VG </a:t>
            </a:r>
            <a:r>
              <a:rPr lang="es-ES" b="0" i="0" dirty="0">
                <a:solidFill>
                  <a:srgbClr val="000000"/>
                </a:solidFill>
                <a:effectLst/>
                <a:latin typeface="Lato"/>
                <a:ea typeface="MS PGothic"/>
                <a:cs typeface="Lato"/>
              </a:rPr>
              <a:t>tratados en la primera sesión. Pregunte a las personas participantes si creen que esos mismos tipos afectan también a la infancia. Explique que la VG contra </a:t>
            </a:r>
            <a:r>
              <a:rPr lang="en-GB" sz="1200" dirty="0" err="1">
                <a:cs typeface="Arial" pitchFamily="34" charset="0"/>
              </a:rPr>
              <a:t>niños</a:t>
            </a:r>
            <a:r>
              <a:rPr lang="en-GB" sz="1200" dirty="0">
                <a:cs typeface="Arial" pitchFamily="34" charset="0"/>
              </a:rPr>
              <a:t> y </a:t>
            </a:r>
            <a:r>
              <a:rPr lang="en-GB" sz="1200" dirty="0" err="1">
                <a:cs typeface="Arial" pitchFamily="34" charset="0"/>
              </a:rPr>
              <a:t>niñas</a:t>
            </a:r>
            <a:r>
              <a:rPr lang="en-GB" sz="1200" dirty="0">
                <a:cs typeface="Arial" pitchFamily="34" charset="0"/>
              </a:rPr>
              <a:t> </a:t>
            </a:r>
            <a:r>
              <a:rPr lang="es-ES" b="0" i="0" dirty="0">
                <a:solidFill>
                  <a:srgbClr val="000000"/>
                </a:solidFill>
                <a:effectLst/>
                <a:latin typeface="Lato"/>
                <a:ea typeface="MS PGothic"/>
                <a:cs typeface="Lato"/>
              </a:rPr>
              <a:t>puede ser </a:t>
            </a:r>
            <a:r>
              <a:rPr lang="es-ES" b="1" i="0" dirty="0">
                <a:solidFill>
                  <a:srgbClr val="000000"/>
                </a:solidFill>
                <a:effectLst/>
                <a:latin typeface="Lato"/>
                <a:ea typeface="MS PGothic"/>
                <a:cs typeface="Lato"/>
              </a:rPr>
              <a:t>física, psicológica, sexual o socioeconómica</a:t>
            </a:r>
            <a:r>
              <a:rPr lang="es-ES" b="0" i="0" dirty="0">
                <a:solidFill>
                  <a:srgbClr val="000000"/>
                </a:solidFill>
                <a:effectLst/>
                <a:latin typeface="Lato"/>
                <a:ea typeface="MS PGothic"/>
                <a:cs typeface="Lato"/>
              </a:rPr>
              <a:t>.</a:t>
            </a:r>
            <a:r>
              <a:rPr lang="es-ES" dirty="0">
                <a:solidFill>
                  <a:srgbClr val="000000"/>
                </a:solidFill>
                <a:latin typeface="Lato"/>
                <a:ea typeface="MS PGothic"/>
                <a:cs typeface="Lato"/>
              </a:rPr>
              <a:t> </a:t>
            </a:r>
          </a:p>
          <a:p>
            <a:pPr marL="171450" indent="-171450">
              <a:buFont typeface="Arial" panose="020B0604020202020204" pitchFamily="34" charset="0"/>
              <a:buChar char="•"/>
            </a:pPr>
            <a:r>
              <a:rPr lang="es-ES" sz="1200" b="1" i="0" dirty="0">
                <a:solidFill>
                  <a:srgbClr val="000000"/>
                </a:solidFill>
                <a:effectLst/>
                <a:latin typeface="Lato"/>
                <a:ea typeface="MS PGothic"/>
                <a:cs typeface="Lato"/>
              </a:rPr>
              <a:t>Pueden verse afectados niños y niñas de todas las edades,</a:t>
            </a:r>
            <a:r>
              <a:rPr lang="es-ES" sz="1200" b="0" i="0" dirty="0">
                <a:solidFill>
                  <a:srgbClr val="000000"/>
                </a:solidFill>
                <a:effectLst/>
                <a:latin typeface="Lato"/>
                <a:ea typeface="MS PGothic"/>
                <a:cs typeface="Lato"/>
              </a:rPr>
              <a:t> a veces lactantes. Es importante no dar nunca por sentado que no se están produciendo abusos porque se trata de un niño o una niña de muy corta edad. Las niñas y los niños más pequeños suelen correr un riesgo elevado. Las orientaciones de esta sesión se aplican a lactantes y niños y niñas de cualquier edad. </a:t>
            </a:r>
          </a:p>
          <a:p>
            <a:pPr marL="171450" indent="-171450" algn="l">
              <a:buFont typeface="Arial" panose="020B0604020202020204" pitchFamily="34" charset="0"/>
              <a:buChar char="•"/>
            </a:pPr>
            <a:r>
              <a:rPr lang="es-ES" b="0" i="0" dirty="0">
                <a:solidFill>
                  <a:srgbClr val="000000"/>
                </a:solidFill>
                <a:effectLst/>
                <a:latin typeface="Lato"/>
                <a:ea typeface="MS PGothic"/>
                <a:cs typeface="Lato"/>
              </a:rPr>
              <a:t>Recuerde a las personas participantes que la VG está arraigada en la desigualdad de género y que </a:t>
            </a:r>
            <a:r>
              <a:rPr lang="es-ES" b="1" i="0" dirty="0">
                <a:solidFill>
                  <a:srgbClr val="000000"/>
                </a:solidFill>
                <a:effectLst/>
                <a:latin typeface="Lato"/>
                <a:ea typeface="MS PGothic"/>
                <a:cs typeface="Lato"/>
              </a:rPr>
              <a:t>la VG afecta de una manera desproporcionada a las niñas</a:t>
            </a:r>
            <a:r>
              <a:rPr lang="es-ES" b="0" i="0" dirty="0">
                <a:solidFill>
                  <a:srgbClr val="000000"/>
                </a:solidFill>
                <a:effectLst/>
                <a:latin typeface="Lato"/>
                <a:ea typeface="MS PGothic"/>
                <a:cs typeface="Lato"/>
              </a:rPr>
              <a:t>. Las niñas están más expuestas a la VG </a:t>
            </a:r>
            <a:r>
              <a:rPr lang="es-ES" dirty="0">
                <a:latin typeface="Lato"/>
                <a:ea typeface="MS PGothic"/>
                <a:cs typeface="Lato"/>
              </a:rPr>
              <a:t>porque suelen tener menos acceso a la información, los servicios y los recursos. </a:t>
            </a:r>
            <a:r>
              <a:rPr lang="es-ES" b="0" i="0" dirty="0">
                <a:solidFill>
                  <a:srgbClr val="000000"/>
                </a:solidFill>
                <a:effectLst/>
                <a:latin typeface="Lato"/>
                <a:ea typeface="MS PGothic"/>
                <a:cs typeface="Lato"/>
              </a:rPr>
              <a:t>Explique que algunas formas físicas, psicológicas y socioeconómicas de VG solo se consideran VG cuando se perpetran contra niñas o personas LGBTIQ+ menores de 18 años. Cuando se perpetran contra niños, se consideran un riesgo para la protección de la infancia que deben abordar los actores de esa esfera.</a:t>
            </a:r>
          </a:p>
          <a:p>
            <a:pPr marL="171450" indent="-171450">
              <a:buFont typeface="Arial" panose="020B0604020202020204" pitchFamily="34" charset="0"/>
              <a:buChar char="•"/>
            </a:pPr>
            <a:r>
              <a:rPr lang="es-ES" b="0" i="0" dirty="0">
                <a:solidFill>
                  <a:srgbClr val="000000"/>
                </a:solidFill>
                <a:effectLst/>
                <a:latin typeface="Lato"/>
                <a:ea typeface="MS PGothic"/>
                <a:cs typeface="Lato"/>
              </a:rPr>
              <a:t>Explique que los niños y, en especial, las niñas, pueden verse afectados por las mismas formas de VG que afectan a las personas adultas, pero que también existen algunos </a:t>
            </a:r>
            <a:r>
              <a:rPr lang="es-ES" b="1" i="0" dirty="0">
                <a:solidFill>
                  <a:srgbClr val="000000"/>
                </a:solidFill>
                <a:effectLst/>
                <a:latin typeface="Lato"/>
                <a:ea typeface="MS PGothic"/>
                <a:cs typeface="Lato"/>
              </a:rPr>
              <a:t>tipos de VG que afectan específicamente a la infancia</a:t>
            </a:r>
            <a:r>
              <a:rPr lang="es-ES" b="0" i="0" dirty="0">
                <a:solidFill>
                  <a:srgbClr val="000000"/>
                </a:solidFill>
                <a:effectLst/>
                <a:latin typeface="Lato"/>
                <a:ea typeface="MS PGothic"/>
                <a:cs typeface="Lato"/>
              </a:rPr>
              <a:t>.</a:t>
            </a:r>
            <a:r>
              <a:rPr lang="es-ES" dirty="0">
                <a:solidFill>
                  <a:srgbClr val="000000"/>
                </a:solidFill>
                <a:latin typeface="Lato"/>
                <a:ea typeface="MS PGothic"/>
                <a:cs typeface="Lato"/>
              </a:rPr>
              <a:t> </a:t>
            </a:r>
          </a:p>
          <a:p>
            <a:pPr marL="171450" indent="-171450" algn="l">
              <a:buFont typeface="Arial" panose="020B0604020202020204" pitchFamily="34" charset="0"/>
              <a:buChar char="•"/>
            </a:pPr>
            <a:r>
              <a:rPr lang="es-ES" b="0" i="0" dirty="0">
                <a:solidFill>
                  <a:srgbClr val="000000"/>
                </a:solidFill>
                <a:effectLst/>
                <a:latin typeface="Lato"/>
                <a:ea typeface="MS PGothic"/>
                <a:cs typeface="Lato"/>
              </a:rPr>
              <a:t>Pregunte a las personas participantes sobre los </a:t>
            </a:r>
            <a:r>
              <a:rPr lang="es-ES" b="1" i="0" dirty="0">
                <a:solidFill>
                  <a:srgbClr val="000000"/>
                </a:solidFill>
                <a:effectLst/>
                <a:latin typeface="Lato"/>
                <a:ea typeface="MS PGothic"/>
                <a:cs typeface="Lato"/>
              </a:rPr>
              <a:t>tipos de VG que afectan solo a niños/niñas</a:t>
            </a:r>
            <a:r>
              <a:rPr lang="es-ES" b="0" i="0" dirty="0">
                <a:solidFill>
                  <a:srgbClr val="000000"/>
                </a:solidFill>
                <a:effectLst/>
                <a:latin typeface="Lato"/>
                <a:ea typeface="MS PGothic"/>
                <a:cs typeface="Lato"/>
              </a:rPr>
              <a:t>. Recopile algunas respuestas y, si las personas participantes no han mencionado el matrimonio infantil ni la mutilación genital femenina, recuérdeles que también son ejemplos de VG contra </a:t>
            </a:r>
            <a:r>
              <a:rPr lang="en-GB" sz="1200" dirty="0" err="1">
                <a:cs typeface="Arial" pitchFamily="34" charset="0"/>
              </a:rPr>
              <a:t>niños</a:t>
            </a:r>
            <a:r>
              <a:rPr lang="en-GB" sz="1200" dirty="0">
                <a:cs typeface="Arial" pitchFamily="34" charset="0"/>
              </a:rPr>
              <a:t> y </a:t>
            </a:r>
            <a:r>
              <a:rPr lang="en-GB" sz="1200" dirty="0" err="1">
                <a:cs typeface="Arial" pitchFamily="34" charset="0"/>
              </a:rPr>
              <a:t>niñas</a:t>
            </a:r>
            <a:r>
              <a:rPr lang="es-ES" b="0" i="0" dirty="0">
                <a:solidFill>
                  <a:srgbClr val="000000"/>
                </a:solidFill>
                <a:effectLst/>
                <a:latin typeface="Lato"/>
                <a:ea typeface="MS PGothic"/>
                <a:cs typeface="Lato"/>
              </a:rPr>
              <a:t>.</a:t>
            </a:r>
            <a:r>
              <a:rPr lang="es-ES" dirty="0">
                <a:solidFill>
                  <a:srgbClr val="000000"/>
                </a:solidFill>
                <a:latin typeface="Lato"/>
                <a:ea typeface="MS PGothic"/>
                <a:cs typeface="Lato"/>
              </a:rPr>
              <a:t> </a:t>
            </a:r>
          </a:p>
          <a:p>
            <a:pPr marL="171450" indent="-171450">
              <a:buFont typeface="Arial" panose="020B0604020202020204" pitchFamily="34" charset="0"/>
              <a:buChar char="•"/>
            </a:pPr>
            <a:r>
              <a:rPr lang="es-ES" dirty="0">
                <a:latin typeface="Lato"/>
                <a:ea typeface="MS PGothic"/>
                <a:cs typeface="Lato"/>
              </a:rPr>
              <a:t>Explique que </a:t>
            </a:r>
            <a:r>
              <a:rPr lang="es-ES" i="0" dirty="0">
                <a:solidFill>
                  <a:schemeClr val="tx1"/>
                </a:solidFill>
                <a:effectLst/>
                <a:latin typeface="Lato"/>
                <a:ea typeface="Lato"/>
                <a:cs typeface="Lato"/>
              </a:rPr>
              <a:t>la mayoría de los actos de VG contra </a:t>
            </a:r>
            <a:r>
              <a:rPr lang="en-GB" sz="1200" dirty="0" err="1">
                <a:cs typeface="Arial" pitchFamily="34" charset="0"/>
              </a:rPr>
              <a:t>niños</a:t>
            </a:r>
            <a:r>
              <a:rPr lang="en-GB" sz="1200" dirty="0">
                <a:cs typeface="Arial" pitchFamily="34" charset="0"/>
              </a:rPr>
              <a:t> y </a:t>
            </a:r>
            <a:r>
              <a:rPr lang="en-GB" sz="1200" dirty="0" err="1">
                <a:cs typeface="Arial" pitchFamily="34" charset="0"/>
              </a:rPr>
              <a:t>niñas</a:t>
            </a:r>
            <a:r>
              <a:rPr lang="en-GB" sz="1200" dirty="0">
                <a:cs typeface="Arial" pitchFamily="34" charset="0"/>
              </a:rPr>
              <a:t> </a:t>
            </a:r>
            <a:r>
              <a:rPr lang="es-ES" i="0" dirty="0">
                <a:solidFill>
                  <a:schemeClr val="tx1"/>
                </a:solidFill>
                <a:effectLst/>
                <a:latin typeface="Lato"/>
                <a:ea typeface="Lato"/>
                <a:cs typeface="Lato"/>
              </a:rPr>
              <a:t>los </a:t>
            </a:r>
            <a:r>
              <a:rPr lang="es-ES" b="1" i="0" dirty="0">
                <a:solidFill>
                  <a:schemeClr val="tx1"/>
                </a:solidFill>
                <a:effectLst/>
                <a:latin typeface="Lato"/>
                <a:ea typeface="Lato"/>
                <a:cs typeface="Lato"/>
              </a:rPr>
              <a:t>perpetran hombres</a:t>
            </a:r>
            <a:r>
              <a:rPr lang="es-ES" i="0" dirty="0">
                <a:solidFill>
                  <a:schemeClr val="tx1"/>
                </a:solidFill>
                <a:effectLst/>
                <a:latin typeface="Lato"/>
                <a:ea typeface="Lato"/>
                <a:cs typeface="Lato"/>
              </a:rPr>
              <a:t> y que </a:t>
            </a:r>
            <a:r>
              <a:rPr lang="es-ES" b="1" i="0" noProof="0" dirty="0">
                <a:solidFill>
                  <a:schemeClr val="tx1"/>
                </a:solidFill>
                <a:effectLst/>
                <a:latin typeface="Lato"/>
                <a:ea typeface="Lato"/>
                <a:cs typeface="Lato"/>
              </a:rPr>
              <a:t>los niños y las niñas conocen a los perpetradores en la mayor parte de los casos</a:t>
            </a:r>
            <a:r>
              <a:rPr lang="es-ES" noProof="0" dirty="0">
                <a:latin typeface="Lato"/>
                <a:ea typeface="MS PGothic"/>
                <a:cs typeface="Lato"/>
              </a:rPr>
              <a:t>. </a:t>
            </a:r>
            <a:r>
              <a:rPr lang="es-ES" i="0" dirty="0">
                <a:solidFill>
                  <a:schemeClr val="tx1"/>
                </a:solidFill>
                <a:effectLst/>
                <a:latin typeface="Lato"/>
                <a:ea typeface="Lato"/>
                <a:cs typeface="Lato"/>
              </a:rPr>
              <a:t>Dado que los niños y las niñas suelen conocer a los perpetradores, pueden sufrir abusos durante un período de tiempo más prolongado y los abusos pueden producirse más de una vez.</a:t>
            </a:r>
            <a:r>
              <a:rPr lang="es-ES" dirty="0">
                <a:latin typeface="Lato"/>
                <a:ea typeface="Lato"/>
                <a:cs typeface="Lato"/>
              </a:rPr>
              <a:t> </a:t>
            </a:r>
          </a:p>
          <a:p>
            <a:pPr marL="171450" indent="-171450" algn="l">
              <a:buFont typeface="Arial" panose="020B0604020202020204" pitchFamily="34" charset="0"/>
              <a:buChar char="•"/>
            </a:pPr>
            <a:r>
              <a:rPr lang="es-ES" i="0" dirty="0">
                <a:solidFill>
                  <a:schemeClr val="tx1"/>
                </a:solidFill>
                <a:effectLst/>
                <a:latin typeface="Lato"/>
                <a:ea typeface="Lato"/>
                <a:cs typeface="Lato"/>
              </a:rPr>
              <a:t>Explique que, cuando se trata de </a:t>
            </a:r>
            <a:r>
              <a:rPr lang="es-ES" b="1" i="0" dirty="0">
                <a:solidFill>
                  <a:schemeClr val="tx1"/>
                </a:solidFill>
                <a:effectLst/>
                <a:latin typeface="Lato"/>
                <a:ea typeface="Lato"/>
                <a:cs typeface="Lato"/>
              </a:rPr>
              <a:t>abusos sexuales de niños y niñas</a:t>
            </a:r>
            <a:r>
              <a:rPr lang="es-ES" i="0" dirty="0">
                <a:solidFill>
                  <a:schemeClr val="tx1"/>
                </a:solidFill>
                <a:effectLst/>
                <a:latin typeface="Lato"/>
                <a:ea typeface="Lato"/>
                <a:cs typeface="Lato"/>
              </a:rPr>
              <a:t>, es importante comprender que los perpetradores no siempre utilizan la fuerza física. </a:t>
            </a:r>
            <a:r>
              <a:rPr lang="es-ES" b="0" i="0" dirty="0">
                <a:solidFill>
                  <a:srgbClr val="000000"/>
                </a:solidFill>
                <a:effectLst/>
                <a:latin typeface="Lato"/>
                <a:ea typeface="ヒラギノ角ゴ Pro W3"/>
                <a:cs typeface="Lato"/>
              </a:rPr>
              <a:t>El perpetrador puede engañar a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a:ea typeface="ヒラギノ角ゴ Pro W3"/>
                <a:cs typeface="Lato"/>
              </a:rPr>
              <a:t> (por ejemplo, a través de regalos o amenazas) para asegurarse de que no revele los abusos.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latin typeface="Lato" panose="020F0502020204030203" pitchFamily="34" charset="77"/>
            </a:endParaRPr>
          </a:p>
          <a:p>
            <a:pPr eaLnBrk="1" fontAlgn="auto" hangingPunct="1">
              <a:spcBef>
                <a:spcPts val="0"/>
              </a:spcBef>
              <a:spcAft>
                <a:spcPts val="0"/>
              </a:spcAft>
              <a:defRPr/>
            </a:pPr>
            <a:r>
              <a:rPr lang="es-ES" noProof="0" dirty="0">
                <a:latin typeface="Lato"/>
                <a:ea typeface="MS PGothic"/>
                <a:cs typeface="Lato"/>
              </a:rPr>
              <a:t>Extraído y adaptado de </a:t>
            </a:r>
            <a:r>
              <a:rPr lang="es-ES" b="0" u="none" dirty="0">
                <a:effectLst/>
                <a:latin typeface="Lato"/>
                <a:ea typeface="MS Mincho"/>
                <a:cs typeface="Lato"/>
              </a:rPr>
              <a:t>UNICEF/IRC, </a:t>
            </a:r>
            <a:r>
              <a:rPr lang="es-ES" b="0" i="0" u="none" dirty="0">
                <a:effectLst/>
                <a:latin typeface="Lato"/>
                <a:ea typeface="MS Mincho"/>
                <a:cs typeface="Lato"/>
              </a:rPr>
              <a:t>Guidelines Caring for Child Survivors of Sexual Abuse, Paquete de Capacitación</a:t>
            </a:r>
            <a:r>
              <a:rPr lang="es-ES" b="0" u="none" dirty="0">
                <a:effectLst/>
                <a:latin typeface="Lato"/>
                <a:ea typeface="MS Mincho"/>
                <a:cs typeface="Lato"/>
              </a:rPr>
              <a:t>, 2012 (</a:t>
            </a:r>
            <a:r>
              <a:rPr lang="es-ES" b="0" u="none" dirty="0">
                <a:effectLst/>
                <a:latin typeface="Lato"/>
                <a:ea typeface="MS Mincho"/>
                <a:cs typeface="Lato"/>
                <a:hlinkClick r:id="rId3"/>
              </a:rPr>
              <a:t>https://gbvresponders.org/response/caring-child-survivors/#CCSTrainingMaterials</a:t>
            </a:r>
            <a:r>
              <a:rPr lang="es-ES" dirty="0">
                <a:latin typeface="Lato"/>
                <a:ea typeface="MS PGothic"/>
                <a:cs typeface="Lato"/>
              </a:rPr>
              <a:t>). Nota: está prevista la publicación de una versión actualizada de estas directrices en 2023. </a:t>
            </a:r>
          </a:p>
        </p:txBody>
      </p:sp>
    </p:spTree>
    <p:extLst>
      <p:ext uri="{BB962C8B-B14F-4D97-AF65-F5344CB8AC3E}">
        <p14:creationId xmlns:p14="http://schemas.microsoft.com/office/powerpoint/2010/main" val="20559073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lvl="0" indent="0" rtl="0">
              <a:buClr>
                <a:srgbClr val="365F91"/>
              </a:buClr>
              <a:buSzPts val="1100"/>
              <a:buFont typeface="Symbol" panose="05050102010706020507" pitchFamily="18" charset="2"/>
              <a:buNone/>
            </a:pPr>
            <a:r>
              <a:rPr lang="es-ES" dirty="0">
                <a:effectLst/>
                <a:latin typeface="Lato" panose="020F0502020204030203" pitchFamily="34" charset="77"/>
                <a:ea typeface="Times New Roman" panose="02020603050405020304" pitchFamily="18" charset="0"/>
                <a:cs typeface="Times New Roman" panose="02020603050405020304" pitchFamily="18" charset="0"/>
              </a:rPr>
              <a:t>Explique que existen diferentes formas de compartir la información sobre los casos de VG contra </a:t>
            </a:r>
            <a:r>
              <a:rPr lang="en-GB" sz="1200" dirty="0" err="1">
                <a:cs typeface="Arial" pitchFamily="34" charset="0"/>
              </a:rPr>
              <a:t>niños</a:t>
            </a:r>
            <a:r>
              <a:rPr lang="en-GB" sz="1200" dirty="0">
                <a:cs typeface="Arial" pitchFamily="34" charset="0"/>
              </a:rPr>
              <a:t> y </a:t>
            </a:r>
            <a:r>
              <a:rPr lang="en-GB" sz="1200" dirty="0" err="1">
                <a:cs typeface="Arial" pitchFamily="34" charset="0"/>
              </a:rPr>
              <a:t>niñas</a:t>
            </a:r>
            <a:r>
              <a:rPr lang="es-ES" dirty="0">
                <a:effectLst/>
                <a:latin typeface="Lato" panose="020F0502020204030203" pitchFamily="34" charset="77"/>
                <a:ea typeface="Times New Roman" panose="02020603050405020304" pitchFamily="18" charset="0"/>
                <a:cs typeface="Times New Roman" panose="02020603050405020304" pitchFamily="18" charset="0"/>
              </a:rPr>
              <a:t>: </a:t>
            </a:r>
          </a:p>
          <a:p>
            <a:pPr marL="171450" lvl="0" indent="-171450">
              <a:buClr>
                <a:srgbClr val="1F497D"/>
              </a:buClr>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A veces, los niños/las niñas quieren que se revele la VG </a:t>
            </a:r>
            <a:r>
              <a:rPr lang="es-ES" b="1" dirty="0">
                <a:effectLst/>
                <a:latin typeface="Lato" panose="020F0502020204030203" pitchFamily="34" charset="77"/>
                <a:ea typeface="Times New Roman" panose="02020603050405020304" pitchFamily="18" charset="0"/>
                <a:cs typeface="Times New Roman" panose="02020603050405020304" pitchFamily="18" charset="0"/>
              </a:rPr>
              <a:t>(voluntaria</a:t>
            </a:r>
            <a:r>
              <a:rPr lang="es-ES" dirty="0">
                <a:effectLst/>
                <a:latin typeface="Lato" panose="020F0502020204030203" pitchFamily="34" charset="77"/>
                <a:ea typeface="Times New Roman" panose="02020603050405020304" pitchFamily="18" charset="0"/>
                <a:cs typeface="Times New Roman" panose="02020603050405020304" pitchFamily="18" charset="0"/>
              </a:rPr>
              <a:t>) y otras veces la VG se revela contra su voluntad </a:t>
            </a:r>
            <a:r>
              <a:rPr lang="es-ES" b="1" dirty="0">
                <a:effectLst/>
                <a:latin typeface="Lato" panose="020F0502020204030203" pitchFamily="34" charset="77"/>
                <a:ea typeface="Times New Roman" panose="02020603050405020304" pitchFamily="18" charset="0"/>
                <a:cs typeface="Times New Roman" panose="02020603050405020304" pitchFamily="18" charset="0"/>
              </a:rPr>
              <a:t>(involuntaria</a:t>
            </a:r>
            <a:r>
              <a:rPr lang="es-ES" dirty="0">
                <a:effectLst/>
                <a:latin typeface="Lato" panose="020F0502020204030203" pitchFamily="34" charset="77"/>
                <a:ea typeface="Times New Roman" panose="02020603050405020304" pitchFamily="18" charset="0"/>
                <a:cs typeface="Times New Roman" panose="02020603050405020304" pitchFamily="18" charset="0"/>
              </a:rPr>
              <a:t>).</a:t>
            </a:r>
          </a:p>
          <a:p>
            <a:pPr marL="171450" lvl="0" indent="-171450">
              <a:buClr>
                <a:srgbClr val="1F497D"/>
              </a:buClr>
              <a:buFont typeface="Arial" panose="020B0604020202020204" pitchFamily="34" charset="0"/>
              <a:buChar char="•"/>
            </a:pPr>
            <a:r>
              <a:rPr lang="es-ES" b="0" i="0" dirty="0">
                <a:solidFill>
                  <a:srgbClr val="000000"/>
                </a:solidFill>
                <a:effectLst/>
                <a:latin typeface="Lato" panose="020F0502020204030203" pitchFamily="34" charset="77"/>
              </a:rPr>
              <a:t>Cabe destacar la diferencia entre el manejo de los incidentes de VG en personas adultas, que sigue estrictamente el enfoque centrado en la persona sobreviviente y donde no se debe buscar la identificación, y en </a:t>
            </a:r>
            <a:r>
              <a:rPr lang="es-ES" b="1" i="0" dirty="0">
                <a:solidFill>
                  <a:srgbClr val="000000"/>
                </a:solidFill>
                <a:effectLst/>
                <a:latin typeface="Lato" panose="020F0502020204030203" pitchFamily="34" charset="77"/>
              </a:rPr>
              <a:t>la infancia, donde la identificación es un importante punto de entrada para el apoyo</a:t>
            </a:r>
            <a:r>
              <a:rPr lang="es-ES" b="0" i="0" dirty="0">
                <a:solidFill>
                  <a:srgbClr val="000000"/>
                </a:solidFill>
                <a:effectLst/>
                <a:latin typeface="Lato" panose="020F0502020204030203" pitchFamily="34" charset="77"/>
              </a:rPr>
              <a:t>. </a:t>
            </a:r>
          </a:p>
          <a:p>
            <a:pPr marL="171450" lvl="0" indent="-171450">
              <a:buClr>
                <a:srgbClr val="1F497D"/>
              </a:buClr>
              <a:buFont typeface="Arial" panose="020B0604020202020204" pitchFamily="34" charset="0"/>
              <a:buChar char="•"/>
            </a:pPr>
            <a:r>
              <a:rPr lang="es-ES" i="0" dirty="0">
                <a:solidFill>
                  <a:srgbClr val="000000"/>
                </a:solidFill>
                <a:effectLst/>
                <a:latin typeface="Lato" panose="020F0502020204030203" pitchFamily="34" charset="77"/>
                <a:ea typeface="Times New Roman" panose="02020603050405020304" pitchFamily="18" charset="0"/>
                <a:cs typeface="Times New Roman" panose="02020603050405020304" pitchFamily="18" charset="0"/>
              </a:rPr>
              <a:t>Las </a:t>
            </a:r>
            <a:r>
              <a:rPr lang="es-ES" b="1" i="0" dirty="0">
                <a:solidFill>
                  <a:srgbClr val="000000"/>
                </a:solidFill>
                <a:effectLst/>
                <a:latin typeface="Lato" panose="020F0502020204030203" pitchFamily="34" charset="77"/>
                <a:ea typeface="Times New Roman" panose="02020603050405020304" pitchFamily="18" charset="0"/>
                <a:cs typeface="Times New Roman" panose="02020603050405020304" pitchFamily="18" charset="0"/>
              </a:rPr>
              <a:t>señales de alerta </a:t>
            </a:r>
            <a:r>
              <a:rPr lang="es-ES" b="0" i="0" dirty="0">
                <a:solidFill>
                  <a:srgbClr val="000000"/>
                </a:solidFill>
                <a:effectLst/>
                <a:latin typeface="Lato" panose="020F0502020204030203" pitchFamily="34" charset="77"/>
                <a:ea typeface="Times New Roman" panose="02020603050405020304" pitchFamily="18" charset="0"/>
                <a:cs typeface="Times New Roman" panose="02020603050405020304" pitchFamily="18" charset="0"/>
              </a:rPr>
              <a:t>se tratarán en la diapositiva siguiente. </a:t>
            </a:r>
          </a:p>
          <a:p>
            <a:pPr marL="0" lvl="0" indent="0">
              <a:buClr>
                <a:srgbClr val="1F497D"/>
              </a:buClr>
              <a:buFont typeface="Courier New" panose="02070309020205020404" pitchFamily="49" charset="0"/>
              <a:buNone/>
            </a:pPr>
            <a:endParaRPr lang="en-GB" dirty="0">
              <a:effectLst/>
              <a:latin typeface="Lato" panose="020F0502020204030203" pitchFamily="34" charset="77"/>
              <a:ea typeface="Times New Roman" panose="02020603050405020304" pitchFamily="18" charset="0"/>
              <a:cs typeface="Times New Roman" panose="02020603050405020304" pitchFamily="18" charset="0"/>
            </a:endParaRPr>
          </a:p>
          <a:p>
            <a:pPr marL="0" lvl="0" indent="0" rtl="0">
              <a:buFontTx/>
              <a:buNone/>
              <a:tabLst>
                <a:tab pos="291465" algn="l"/>
              </a:tabLst>
            </a:pPr>
            <a:r>
              <a:rPr lang="es-ES" dirty="0">
                <a:effectLst/>
                <a:latin typeface="Lato" panose="020F0502020204030203" pitchFamily="34" charset="77"/>
                <a:ea typeface="Times New Roman" panose="02020603050405020304" pitchFamily="18" charset="0"/>
                <a:cs typeface="Times New Roman" panose="02020603050405020304" pitchFamily="18" charset="0"/>
              </a:rPr>
              <a:t>Debata con las personas participantes algunos de los problemas que impiden las revelaciones por parte de niños y niñas. En la medida de lo posible, céntrese en problemas concretos relacionados con las normas culturales y sociales propias del contexto. </a:t>
            </a:r>
          </a:p>
          <a:p>
            <a:pPr marL="0" lvl="0" indent="0" rtl="0">
              <a:buFontTx/>
              <a:buNone/>
              <a:tabLst>
                <a:tab pos="291465" algn="l"/>
              </a:tabLst>
            </a:pPr>
            <a:endParaRPr lang="en-GB" b="1" i="0" dirty="0">
              <a:solidFill>
                <a:srgbClr val="000000"/>
              </a:solidFill>
              <a:effectLst/>
              <a:latin typeface="Lato" panose="020F0502020204030203" pitchFamily="34" charset="77"/>
              <a:ea typeface="ヒラギノ角ゴ Pro W3"/>
              <a:cs typeface="Arial" panose="020B0604020202020204" pitchFamily="34" charset="0"/>
            </a:endParaRPr>
          </a:p>
          <a:p>
            <a:pPr marL="285750" lvl="0" indent="-285750" rtl="0">
              <a:buFont typeface="Arial" panose="020B0604020202020204" pitchFamily="34" charset="0"/>
              <a:buChar char="•"/>
              <a:tabLst>
                <a:tab pos="291465" algn="l"/>
              </a:tabLst>
            </a:pPr>
            <a:r>
              <a:rPr lang="es-ES" b="1" i="0" dirty="0">
                <a:solidFill>
                  <a:srgbClr val="000000"/>
                </a:solidFill>
                <a:effectLst/>
                <a:latin typeface="Lato" panose="020F0502020204030203" pitchFamily="34" charset="77"/>
                <a:ea typeface="ヒラギノ角ゴ Pro W3"/>
                <a:cs typeface="Arial" panose="020B0604020202020204" pitchFamily="34" charset="0"/>
              </a:rPr>
              <a:t>Miedo</a:t>
            </a:r>
            <a:r>
              <a:rPr lang="es-ES" b="0" i="0" dirty="0">
                <a:solidFill>
                  <a:srgbClr val="000000"/>
                </a:solidFill>
                <a:effectLst/>
                <a:latin typeface="Lato" panose="020F0502020204030203" pitchFamily="34" charset="77"/>
                <a:ea typeface="ヒラギノ角ゴ Pro W3"/>
                <a:cs typeface="Arial" panose="020B0604020202020204" pitchFamily="34" charset="0"/>
              </a:rPr>
              <a:t>: una gran cantidad de niños y niñas tienen miedo de contar a una persona adulta lo que les pasa. Albergan ese miedo por numerosos motivos, por ejemplo, el presunto perpetrador puede haberlos amenazado; los niños y las niñas temen que les separen de su familia y los asusta adónde irán, que los culpen de avergonzar a su familia o que alguien se enfrente a problemas legales si hablan. </a:t>
            </a:r>
          </a:p>
          <a:p>
            <a:pPr marL="285750" lvl="0" indent="-285750" rtl="0">
              <a:buFont typeface="Arial" panose="020B0604020202020204" pitchFamily="34" charset="0"/>
              <a:buChar char="•"/>
              <a:tabLst>
                <a:tab pos="291465" algn="l"/>
              </a:tabLst>
            </a:pPr>
            <a:r>
              <a:rPr lang="es-ES" b="1" i="0" dirty="0">
                <a:solidFill>
                  <a:srgbClr val="000000"/>
                </a:solidFill>
                <a:effectLst/>
                <a:latin typeface="Lato" panose="020F0502020204030203" pitchFamily="34" charset="77"/>
                <a:ea typeface="ヒラギノ角ゴ Pro W3"/>
                <a:cs typeface="Arial" panose="020B0604020202020204" pitchFamily="34" charset="0"/>
              </a:rPr>
              <a:t>Manipulación por el perpetrador</a:t>
            </a:r>
            <a:r>
              <a:rPr lang="es-ES" b="0" i="0" dirty="0">
                <a:solidFill>
                  <a:srgbClr val="000000"/>
                </a:solidFill>
                <a:effectLst/>
                <a:latin typeface="Lato" panose="020F0502020204030203" pitchFamily="34" charset="77"/>
                <a:ea typeface="ヒラギノ角ゴ Pro W3"/>
                <a:cs typeface="Arial" panose="020B0604020202020204" pitchFamily="34" charset="0"/>
              </a:rPr>
              <a:t>: es posible que el perpetrador manipule al niño o la niña. </a:t>
            </a:r>
          </a:p>
          <a:p>
            <a:pPr marL="285750" lvl="0" indent="-285750" algn="just">
              <a:lnSpc>
                <a:spcPts val="1500"/>
              </a:lnSpc>
              <a:buClr>
                <a:srgbClr val="000000"/>
              </a:buClr>
              <a:buSzPts val="1100"/>
              <a:buFont typeface="System Font Regular"/>
              <a:buChar char="-"/>
              <a:tabLst>
                <a:tab pos="228600" algn="l"/>
              </a:tabLst>
            </a:pPr>
            <a:r>
              <a:rPr lang="es-ES" b="1" i="0" dirty="0">
                <a:solidFill>
                  <a:srgbClr val="000000"/>
                </a:solidFill>
                <a:effectLst/>
                <a:latin typeface="Lato" panose="020F0502020204030203" pitchFamily="34" charset="77"/>
                <a:ea typeface="ヒラギノ角ゴ Pro W3"/>
                <a:cs typeface="Arial" panose="020B0604020202020204" pitchFamily="34" charset="0"/>
              </a:rPr>
              <a:t>Expectativa de que no les crean</a:t>
            </a:r>
            <a:r>
              <a:rPr lang="es-ES" b="0" i="0" dirty="0">
                <a:solidFill>
                  <a:srgbClr val="000000"/>
                </a:solidFill>
                <a:effectLst/>
                <a:latin typeface="Lato" panose="020F0502020204030203" pitchFamily="34" charset="77"/>
                <a:ea typeface="ヒラギノ角ゴ Pro W3"/>
                <a:cs typeface="Arial" panose="020B0604020202020204" pitchFamily="34" charset="0"/>
              </a:rPr>
              <a:t>: los niños y las niñas suelen temer que las personas adultas no crean su testimonio, en especial en las situaciones de abuso sexual. Temen que sus padres, los líderes comunitarios, los miembros del clan, los líderes religiosos y otras personas no les crean, y no recibir ayuda. </a:t>
            </a:r>
          </a:p>
          <a:p>
            <a:pPr marL="285750" lvl="0" indent="-285750" algn="just">
              <a:lnSpc>
                <a:spcPts val="1500"/>
              </a:lnSpc>
              <a:buClr>
                <a:srgbClr val="000000"/>
              </a:buClr>
              <a:buSzPts val="1100"/>
              <a:buFont typeface="System Font Regular"/>
              <a:buChar char="-"/>
              <a:tabLst>
                <a:tab pos="228600" algn="l"/>
              </a:tabLst>
            </a:pPr>
            <a:r>
              <a:rPr lang="es-ES" b="1" i="0" dirty="0">
                <a:solidFill>
                  <a:srgbClr val="000000"/>
                </a:solidFill>
                <a:effectLst/>
                <a:latin typeface="Lato" panose="020F0502020204030203" pitchFamily="34" charset="77"/>
                <a:ea typeface="ヒラギノ角ゴ Pro W3"/>
                <a:cs typeface="Arial" panose="020B0604020202020204" pitchFamily="34" charset="0"/>
              </a:rPr>
              <a:t>Culpa personal</a:t>
            </a:r>
            <a:r>
              <a:rPr lang="es-ES" b="0" i="0" dirty="0">
                <a:solidFill>
                  <a:srgbClr val="000000"/>
                </a:solidFill>
                <a:effectLst/>
                <a:latin typeface="Lato" panose="020F0502020204030203" pitchFamily="34" charset="77"/>
                <a:ea typeface="ヒラギノ角ゴ Pro W3"/>
                <a:cs typeface="Arial" panose="020B0604020202020204" pitchFamily="34" charset="0"/>
              </a:rPr>
              <a:t>: los niños y las niñas pueden creer que es su culpa o que el abuso es normal. En las situaciones de abuso sexual, a veces el perpetrador dice a la persona sobreviviente que nadie la creerá o que es responsable del abuso y la castigarán por ello. </a:t>
            </a:r>
          </a:p>
          <a:p>
            <a:pPr marL="285750" lvl="0" indent="-285750" algn="just">
              <a:lnSpc>
                <a:spcPts val="1500"/>
              </a:lnSpc>
              <a:buClr>
                <a:srgbClr val="000000"/>
              </a:buClr>
              <a:buSzPts val="1100"/>
              <a:buFont typeface="System Font Regular"/>
              <a:buChar char="-"/>
              <a:tabLst>
                <a:tab pos="228600" algn="l"/>
              </a:tabLst>
            </a:pPr>
            <a:r>
              <a:rPr lang="es-ES" b="1" i="0" dirty="0">
                <a:solidFill>
                  <a:srgbClr val="000000"/>
                </a:solidFill>
                <a:effectLst/>
                <a:latin typeface="Lato" panose="020F0502020204030203" pitchFamily="34" charset="77"/>
                <a:ea typeface="ヒラギノ角ゴ Pro W3"/>
                <a:cs typeface="Arial" panose="020B0604020202020204" pitchFamily="34" charset="0"/>
              </a:rPr>
              <a:t>Protección del perpetrador</a:t>
            </a:r>
            <a:r>
              <a:rPr lang="es-ES" b="0" i="0" dirty="0">
                <a:solidFill>
                  <a:srgbClr val="000000"/>
                </a:solidFill>
                <a:effectLst/>
                <a:latin typeface="Lato" panose="020F0502020204030203" pitchFamily="34" charset="77"/>
                <a:ea typeface="ヒラギノ角ゴ Pro W3"/>
                <a:cs typeface="Arial" panose="020B0604020202020204" pitchFamily="34" charset="0"/>
              </a:rPr>
              <a:t>: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ea typeface="ヒラギノ角ゴ Pro W3"/>
                <a:cs typeface="Arial" panose="020B0604020202020204" pitchFamily="34" charset="0"/>
              </a:rPr>
              <a:t> quiere proteger al perpetrador y puede sentirse mal al revelar la situación, sobre todo teniendo en cuenta que el perpetrador suele ser alguien cercano a ella. </a:t>
            </a:r>
          </a:p>
          <a:p>
            <a:pPr marL="285750" lvl="0" indent="-285750" algn="just">
              <a:lnSpc>
                <a:spcPts val="1500"/>
              </a:lnSpc>
              <a:buClr>
                <a:srgbClr val="000000"/>
              </a:buClr>
              <a:buSzPts val="1100"/>
              <a:buFont typeface="System Font Regular"/>
              <a:buChar char="-"/>
              <a:tabLst>
                <a:tab pos="228600" algn="l"/>
              </a:tabLst>
            </a:pPr>
            <a:r>
              <a:rPr lang="es-ES" b="1" i="0" dirty="0">
                <a:solidFill>
                  <a:srgbClr val="000000"/>
                </a:solidFill>
                <a:effectLst/>
                <a:latin typeface="Lato" panose="020F0502020204030203" pitchFamily="34" charset="77"/>
                <a:ea typeface="ヒラギノ角ゴ Pro W3"/>
                <a:cs typeface="Arial" panose="020B0604020202020204" pitchFamily="34" charset="0"/>
              </a:rPr>
              <a:t>Protección de los padres</a:t>
            </a:r>
            <a:r>
              <a:rPr lang="es-ES" b="0" i="0" dirty="0">
                <a:solidFill>
                  <a:srgbClr val="000000"/>
                </a:solidFill>
                <a:effectLst/>
                <a:latin typeface="Lato" panose="020F0502020204030203" pitchFamily="34" charset="77"/>
                <a:ea typeface="ヒラギノ角ゴ Pro W3"/>
                <a:cs typeface="Arial" panose="020B0604020202020204" pitchFamily="34" charset="0"/>
              </a:rPr>
              <a:t>: a menudo, los niños y las niñas no revelan la situación porque quieren evitar que culpen al progenitor que no perpetra abusos. Pueden tener la sensación de que han permitido que la situación de VG continúe y de que deberían haberla detenido. </a:t>
            </a:r>
            <a:r>
              <a:rPr lang="es-ES" b="1" i="0" dirty="0">
                <a:solidFill>
                  <a:srgbClr val="000000"/>
                </a:solidFill>
                <a:effectLst/>
                <a:latin typeface="Lato" panose="020F0502020204030203" pitchFamily="34" charset="77"/>
                <a:ea typeface="ヒラギノ角ゴ Pro W3"/>
                <a:cs typeface="Arial" panose="020B0604020202020204" pitchFamily="34" charset="0"/>
              </a:rPr>
              <a:t>No hay ninguna situación en que los niños/las niñas sean responsables de ninguna forma de VG.</a:t>
            </a:r>
          </a:p>
          <a:p>
            <a:pPr marL="285750" lvl="0" indent="-285750" algn="just">
              <a:lnSpc>
                <a:spcPts val="1500"/>
              </a:lnSpc>
              <a:buClr>
                <a:srgbClr val="000000"/>
              </a:buClr>
              <a:buSzPts val="1100"/>
              <a:buFont typeface="System Font Regular"/>
              <a:buChar char="-"/>
              <a:tabLst>
                <a:tab pos="228600" algn="l"/>
              </a:tabLst>
            </a:pPr>
            <a:r>
              <a:rPr lang="es-ES" b="1" i="0" dirty="0">
                <a:solidFill>
                  <a:srgbClr val="000000"/>
                </a:solidFill>
                <a:effectLst/>
                <a:latin typeface="Lato" panose="020F0502020204030203" pitchFamily="34" charset="77"/>
                <a:ea typeface="ヒラギノ角ゴ Pro W3"/>
                <a:cs typeface="Arial" panose="020B0604020202020204" pitchFamily="34" charset="0"/>
              </a:rPr>
              <a:t>Vergüenza o culpa</a:t>
            </a:r>
            <a:r>
              <a:rPr lang="es-ES" b="0" i="0" dirty="0">
                <a:solidFill>
                  <a:srgbClr val="000000"/>
                </a:solidFill>
                <a:effectLst/>
                <a:latin typeface="Lato" panose="020F0502020204030203" pitchFamily="34" charset="77"/>
                <a:ea typeface="ヒラギノ角ゴ Pro W3"/>
                <a:cs typeface="Arial" panose="020B0604020202020204" pitchFamily="34" charset="0"/>
              </a:rPr>
              <a:t>: el perpetrador a menudo hará que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ea typeface="ヒラギノ角ゴ Pro W3"/>
                <a:cs typeface="Arial" panose="020B0604020202020204" pitchFamily="34" charset="0"/>
              </a:rPr>
              <a:t> se sienta avergonzada, abochornada o culpable por la situación, sobre todo en los casos de abuso sexual. A veces, el perpetrador culpa a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ea typeface="ヒラギノ角ゴ Pro W3"/>
                <a:cs typeface="Arial" panose="020B0604020202020204" pitchFamily="34" charset="0"/>
              </a:rPr>
              <a:t> diciéndole que es culpa suya.  </a:t>
            </a:r>
          </a:p>
        </p:txBody>
      </p:sp>
    </p:spTree>
    <p:extLst>
      <p:ext uri="{BB962C8B-B14F-4D97-AF65-F5344CB8AC3E}">
        <p14:creationId xmlns:p14="http://schemas.microsoft.com/office/powerpoint/2010/main" val="181721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3864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spcBef>
                <a:spcPct val="30000"/>
              </a:spcBef>
              <a:spcAft>
                <a:spcPct val="0"/>
              </a:spcAft>
              <a:defRPr/>
            </a:pPr>
            <a:r>
              <a:rPr lang="es-ES" sz="1500" b="1" dirty="0">
                <a:latin typeface="Lato" panose="020F0502020204030203" pitchFamily="34" charset="77"/>
              </a:rPr>
              <a:t>NOTAS DEL FACILITADOR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Lato" panose="020F0502020204030203" pitchFamily="34" charset="77"/>
              </a:rPr>
              <a:t>Los facilitadores y las facilitadoras deben ajustar el programa al método de impartición elegido y basarse en la </a:t>
            </a:r>
            <a:r>
              <a:rPr lang="es-ES" b="0" i="0" u="none" strike="noStrike" dirty="0">
                <a:effectLst/>
                <a:latin typeface="Lato" panose="020F0502020204030203" pitchFamily="34" charset="77"/>
              </a:rPr>
              <a:t>adaptación del Paquete de Facilitación que se haya realizado en función de las personas participantes, las necesidades contextuales de aprendizaje y las prioridades. Se recomienda a los facilitadores y las facilitadoras que prevean los descansos que sean necesarios, a fin de dejar tiempo para la pausa y la reflexión entre las distintas sesiones. </a:t>
            </a:r>
          </a:p>
        </p:txBody>
      </p:sp>
    </p:spTree>
    <p:extLst>
      <p:ext uri="{BB962C8B-B14F-4D97-AF65-F5344CB8AC3E}">
        <p14:creationId xmlns:p14="http://schemas.microsoft.com/office/powerpoint/2010/main" val="3288262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5029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000000"/>
                </a:solidFill>
                <a:effectLst/>
                <a:latin typeface="Lato" panose="020F0502020204030203" pitchFamily="34" charset="77"/>
              </a:rPr>
              <a:t>Muestre la diapositiva y explique que, además de la revelación directa o indirecta de incidentes de VG, </a:t>
            </a:r>
            <a:r>
              <a:rPr lang="es-ES" b="1" i="0" dirty="0">
                <a:solidFill>
                  <a:srgbClr val="000000"/>
                </a:solidFill>
                <a:effectLst/>
                <a:latin typeface="Lato" panose="020F0502020204030203" pitchFamily="34" charset="77"/>
              </a:rPr>
              <a:t>el personal de primera línea desempeña una función fundamental a la hora de detectar qué niños/niñas sufren VG.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i="0" dirty="0">
                <a:solidFill>
                  <a:srgbClr val="000000"/>
                </a:solidFill>
                <a:effectLst/>
                <a:latin typeface="Lato" panose="020F0502020204030203" pitchFamily="34" charset="77"/>
              </a:rPr>
              <a:t>Repase la diapositiva que recoge las diferentes señales de alerta de que los niños/las niñas sufren VG</a:t>
            </a:r>
            <a:r>
              <a:rPr lang="es-ES" b="0" i="0" dirty="0">
                <a:solidFill>
                  <a:srgbClr val="000000"/>
                </a:solidFill>
                <a:effectLst/>
                <a:latin typeface="Lato" panose="020F0502020204030203" pitchFamily="34" charset="77"/>
              </a:rPr>
              <a:t>, los cuales pueden ayudar a descubrir si son objeto de VG.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effectLst/>
                <a:latin typeface="Lato" panose="020F0502020204030203" pitchFamily="34" charset="77"/>
                <a:ea typeface="Times New Roman" panose="02020603050405020304" pitchFamily="18" charset="0"/>
                <a:cs typeface="Times New Roman" panose="02020603050405020304" pitchFamily="18" charset="0"/>
              </a:rPr>
              <a:t>Es importante que el personal de primera línea (sobre todo si está en contacto frecuente con la infancia) conozca estas señales para saber a qué debe prestar atención con los niños/las niñas de diferentes grupos de edad.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000000"/>
                </a:solidFill>
                <a:effectLst/>
                <a:latin typeface="Lato" panose="020F0502020204030203" pitchFamily="34" charset="77"/>
              </a:rPr>
              <a:t>Explique que </a:t>
            </a:r>
            <a:r>
              <a:rPr lang="es-ES" b="1" i="0" dirty="0">
                <a:solidFill>
                  <a:srgbClr val="000000"/>
                </a:solidFill>
                <a:effectLst/>
                <a:latin typeface="Lato" panose="020F0502020204030203" pitchFamily="34" charset="77"/>
              </a:rPr>
              <a:t>muchos niños/niñas no presentan ninguna señal</a:t>
            </a:r>
            <a:r>
              <a:rPr lang="es-ES" b="0" i="0" dirty="0">
                <a:solidFill>
                  <a:srgbClr val="000000"/>
                </a:solidFill>
                <a:effectLst/>
                <a:latin typeface="Lato" panose="020F0502020204030203" pitchFamily="34" charset="77"/>
              </a:rPr>
              <a:t>. Para una gran cantidad de ellos, suele resultar muy difícil revelar un incidente de VG. A menudo, los niños/las niñas que muestran señales de alerta de VG no se lo dicen a nadie, sino que son otras personas quienes se dan cuenta de que se encuentran en una situación de riesgo.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u="none" dirty="0">
                <a:solidFill>
                  <a:srgbClr val="000000"/>
                </a:solidFill>
                <a:effectLst/>
                <a:latin typeface="Lato" panose="020F0502020204030203" pitchFamily="34" charset="77"/>
                <a:ea typeface="MS Mincho" panose="02020609040205080304" pitchFamily="49" charset="-128"/>
                <a:cs typeface="Arial" panose="020B0604020202020204" pitchFamily="34" charset="0"/>
              </a:rPr>
              <a:t>Explique que muchas</a:t>
            </a:r>
            <a:r>
              <a:rPr lang="es-ES" b="0" i="0" dirty="0">
                <a:solidFill>
                  <a:srgbClr val="000000"/>
                </a:solidFill>
                <a:effectLst/>
                <a:latin typeface="Lato" panose="020F0502020204030203" pitchFamily="34" charset="77"/>
                <a:ea typeface="MS Mincho" panose="02020609040205080304" pitchFamily="49" charset="-128"/>
                <a:cs typeface="Arial" panose="020B0604020202020204" pitchFamily="34" charset="0"/>
              </a:rPr>
              <a:t> señales que nos hacen preocuparnos por la protección o el bienestar de la infancia no </a:t>
            </a:r>
            <a:r>
              <a:rPr lang="es-ES" b="1" i="0" dirty="0">
                <a:solidFill>
                  <a:srgbClr val="000000"/>
                </a:solidFill>
                <a:effectLst/>
                <a:latin typeface="Lato" panose="020F0502020204030203" pitchFamily="34" charset="77"/>
                <a:ea typeface="MS Mincho" panose="02020609040205080304" pitchFamily="49" charset="-128"/>
                <a:cs typeface="Arial" panose="020B0604020202020204" pitchFamily="34" charset="0"/>
              </a:rPr>
              <a:t>“prueban”</a:t>
            </a:r>
            <a:r>
              <a:rPr lang="es-ES" b="0" i="0" dirty="0">
                <a:solidFill>
                  <a:srgbClr val="000000"/>
                </a:solidFill>
                <a:effectLst/>
                <a:latin typeface="Lato" panose="020F0502020204030203" pitchFamily="34" charset="77"/>
                <a:ea typeface="MS Mincho" panose="02020609040205080304" pitchFamily="49" charset="-128"/>
                <a:cs typeface="Arial" panose="020B0604020202020204" pitchFamily="34" charset="0"/>
              </a:rPr>
              <a:t> lo que ocurre exactamente, pero pueden ayudarnos a </a:t>
            </a:r>
            <a:r>
              <a:rPr lang="es-ES" b="1" i="0" dirty="0">
                <a:solidFill>
                  <a:srgbClr val="000000"/>
                </a:solidFill>
                <a:effectLst/>
                <a:latin typeface="Lato" panose="020F0502020204030203" pitchFamily="34" charset="77"/>
                <a:ea typeface="MS Mincho" panose="02020609040205080304" pitchFamily="49" charset="-128"/>
                <a:cs typeface="Arial" panose="020B0604020202020204" pitchFamily="34" charset="0"/>
              </a:rPr>
              <a:t>reconocer que algo va mal</a:t>
            </a:r>
            <a:r>
              <a:rPr lang="es-ES" b="0" i="0" dirty="0">
                <a:solidFill>
                  <a:srgbClr val="000000"/>
                </a:solidFill>
                <a:effectLst/>
                <a:latin typeface="Lato" panose="020F0502020204030203" pitchFamily="34" charset="77"/>
                <a:ea typeface="MS Mincho" panose="02020609040205080304" pitchFamily="49" charset="-128"/>
                <a:cs typeface="Arial" panose="020B0604020202020204" pitchFamily="34" charset="0"/>
              </a:rPr>
              <a:t>. Es fundamental no hacer suposiciones ni sacar conclusiones precipitadas; a menudo se necesita una evaluación realizada por una persona especialista en protección de la infancia o VG para comprender la situación.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000000"/>
                </a:solidFill>
                <a:effectLst/>
                <a:latin typeface="Lato" panose="020F0502020204030203" pitchFamily="34" charset="77"/>
              </a:rPr>
              <a:t>Recuerde a las personas participantes que nuestras propias actitudes y experiencias pueden influir en nuestras percepciones, de las que también debemos ser conscientes (por ejemplo, lo que esperamos de los niños/las niñas de diferentes grupos de edad o con discapacidad según nuestra propia cultura).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000000"/>
                </a:solidFill>
                <a:effectLst/>
                <a:latin typeface="Lato" panose="020F0502020204030203" pitchFamily="34" charset="77"/>
              </a:rPr>
              <a:t>Si no tienen la certeza de que un niño, una niña o una persona adolescente sufra abusos sexuales o les preocupa esa posibilidad, siempre es mejor </a:t>
            </a:r>
            <a:r>
              <a:rPr lang="es-ES" b="1" i="0" dirty="0">
                <a:solidFill>
                  <a:srgbClr val="000000"/>
                </a:solidFill>
                <a:effectLst/>
                <a:latin typeface="Lato" panose="020F0502020204030203" pitchFamily="34" charset="77"/>
              </a:rPr>
              <a:t>consultar con una persona especialista en protección de la infancia o VG </a:t>
            </a:r>
            <a:r>
              <a:rPr lang="es-ES" b="0" i="0" dirty="0">
                <a:solidFill>
                  <a:srgbClr val="000000"/>
                </a:solidFill>
                <a:effectLst/>
                <a:latin typeface="Lato" panose="020F0502020204030203" pitchFamily="34" charset="77"/>
              </a:rPr>
              <a:t>qué deben hacer (</a:t>
            </a:r>
            <a:r>
              <a:rPr lang="es-ES" sz="1200" dirty="0">
                <a:solidFill>
                  <a:schemeClr val="tx1"/>
                </a:solidFill>
                <a:latin typeface="Lato"/>
                <a:ea typeface="Lato"/>
                <a:cs typeface="Lato"/>
              </a:rPr>
              <a:t>compartiendo únicamente la información que la persona especialista en protección de la infancia o VG indique o solicite para que pueda prestar apoyo)</a:t>
            </a:r>
            <a:r>
              <a:rPr lang="es-ES" b="0" i="0" dirty="0">
                <a:solidFill>
                  <a:srgbClr val="000000"/>
                </a:solidFill>
                <a:effectLst/>
                <a:latin typeface="Lato" panose="020F0502020204030203" pitchFamily="34" charset="77"/>
              </a:rPr>
              <a:t>. </a:t>
            </a:r>
          </a:p>
        </p:txBody>
      </p:sp>
    </p:spTree>
    <p:extLst>
      <p:ext uri="{BB962C8B-B14F-4D97-AF65-F5344CB8AC3E}">
        <p14:creationId xmlns:p14="http://schemas.microsoft.com/office/powerpoint/2010/main" val="399884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97436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US" dirty="0">
              <a:effectLst/>
              <a:latin typeface="Lato" panose="020F0502020204030203" pitchFamily="34" charset="77"/>
              <a:ea typeface="MS Mincho" panose="02020609040205080304" pitchFamily="49" charset="-128"/>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Verdana"/>
              </a:rPr>
              <a:t>Recuerde a las personas participantes el </a:t>
            </a:r>
            <a:r>
              <a:rPr lang="es-ES" b="1" dirty="0">
                <a:latin typeface="Lato" panose="020F0502020204030203" pitchFamily="34" charset="77"/>
                <a:ea typeface="Verdana"/>
              </a:rPr>
              <a:t>enfoque centrado en la persona sobreviviente y los principios rectores </a:t>
            </a:r>
            <a:r>
              <a:rPr lang="es-ES" dirty="0">
                <a:latin typeface="Lato" panose="020F0502020204030203" pitchFamily="34" charset="77"/>
                <a:ea typeface="Verdana"/>
              </a:rPr>
              <a:t>tratados anteriormente, en la segunda sesión.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Verdana"/>
              </a:rPr>
              <a:t>Explique que, cuando se trata de niños/niñas, el </a:t>
            </a:r>
            <a:r>
              <a:rPr lang="es-ES" b="1" dirty="0">
                <a:latin typeface="Lato" panose="020F0502020204030203" pitchFamily="34" charset="77"/>
                <a:ea typeface="Verdana"/>
              </a:rPr>
              <a:t>principio del interés superior será una consideración primordial</a:t>
            </a:r>
            <a:r>
              <a:rPr lang="es-ES" dirty="0">
                <a:latin typeface="Lato" panose="020F0502020204030203" pitchFamily="34" charset="77"/>
                <a:ea typeface="Verdana"/>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Verdana"/>
              </a:rPr>
              <a:t>Según la Convención sobre los Derechos del Niño, el principio del interés superior constituye la </a:t>
            </a:r>
            <a:r>
              <a:rPr lang="es-ES" b="1" dirty="0">
                <a:latin typeface="Lato" panose="020F0502020204030203" pitchFamily="34" charset="77"/>
                <a:ea typeface="Verdana"/>
              </a:rPr>
              <a:t>base de </a:t>
            </a:r>
            <a:r>
              <a:rPr lang="es-ES" b="1" u="sng" dirty="0">
                <a:latin typeface="Lato" panose="020F0502020204030203" pitchFamily="34" charset="77"/>
                <a:ea typeface="Verdana"/>
              </a:rPr>
              <a:t>todas</a:t>
            </a:r>
            <a:r>
              <a:rPr lang="es-ES" b="1" dirty="0">
                <a:latin typeface="Lato" panose="020F0502020204030203" pitchFamily="34" charset="77"/>
                <a:ea typeface="Verdana"/>
              </a:rPr>
              <a:t> las decisiones o medidas que afecten a los niños y las niñas</a:t>
            </a:r>
            <a:r>
              <a:rPr lang="es-ES" dirty="0">
                <a:latin typeface="Lato" panose="020F0502020204030203" pitchFamily="34" charset="77"/>
                <a:ea typeface="Verdana"/>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latin typeface="Lato" panose="020F0502020204030203" pitchFamily="34" charset="77"/>
                <a:ea typeface="Verdana"/>
              </a:rPr>
              <a:t>Pregunte a las personas participantes </a:t>
            </a:r>
            <a:r>
              <a:rPr lang="es-ES" dirty="0">
                <a:latin typeface="Lato" panose="020F0502020204030203" pitchFamily="34" charset="77"/>
                <a:ea typeface="Verdana"/>
              </a:rPr>
              <a:t>qué creen que entendemos por “interés superior </a:t>
            </a:r>
            <a:r>
              <a:rPr lang="es-419"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s-ES" dirty="0">
                <a:latin typeface="Lato" panose="020F0502020204030203" pitchFamily="34" charset="77"/>
                <a:ea typeface="Verdana"/>
              </a:rPr>
              <a:t> antes de mostrar la segunda parte del contenido de la diapositiva.</a:t>
            </a:r>
          </a:p>
          <a:p>
            <a:pPr marL="171450" indent="-171450" algn="just">
              <a:buFont typeface="Arial" panose="020B0604020202020204" pitchFamily="34" charset="0"/>
              <a:buChar char="•"/>
            </a:pPr>
            <a:r>
              <a:rPr lang="es-ES" dirty="0">
                <a:latin typeface="Lato" panose="020F0502020204030203" pitchFamily="34" charset="77"/>
                <a:ea typeface="Verdana"/>
              </a:rPr>
              <a:t>No existe una definición común de lo que constituye el interés superior </a:t>
            </a:r>
            <a:r>
              <a:rPr lang="es-419"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s-ES" dirty="0">
                <a:latin typeface="Lato" panose="020F0502020204030203" pitchFamily="34" charset="77"/>
                <a:ea typeface="Verdana"/>
              </a:rPr>
              <a:t>, ya que depende de una </a:t>
            </a:r>
            <a:r>
              <a:rPr lang="es-ES" b="1" dirty="0">
                <a:latin typeface="Lato" panose="020F0502020204030203" pitchFamily="34" charset="77"/>
                <a:ea typeface="Verdana"/>
              </a:rPr>
              <a:t>amplia gama de factores actuales y pasados</a:t>
            </a:r>
            <a:r>
              <a:rPr lang="es-ES" dirty="0">
                <a:latin typeface="Lato" panose="020F0502020204030203" pitchFamily="34" charset="77"/>
                <a:ea typeface="Verdana"/>
              </a:rPr>
              <a:t> y de la situación individual de los niños/las niñas. </a:t>
            </a:r>
          </a:p>
          <a:p>
            <a:pPr marL="171450" indent="-171450" algn="just">
              <a:buFont typeface="Arial" panose="020B0604020202020204" pitchFamily="34" charset="0"/>
              <a:buChar char="•"/>
            </a:pPr>
            <a:r>
              <a:rPr lang="es-ES" b="1" dirty="0">
                <a:latin typeface="Lato" panose="020F0502020204030203" pitchFamily="34" charset="77"/>
                <a:ea typeface="Verdana"/>
              </a:rPr>
              <a:t>Cada niño, niña o adolescente es único</a:t>
            </a:r>
            <a:r>
              <a:rPr lang="es-ES" dirty="0">
                <a:latin typeface="Lato" panose="020F0502020204030203" pitchFamily="34" charset="77"/>
                <a:ea typeface="Verdana"/>
              </a:rPr>
              <a:t>. Sin embargo, existen importantes factores comunes que se deben tener en cuenta al evaluar o determinar qué es lo que más conviene a la persona menor de 18 años en una situación determinada. </a:t>
            </a:r>
          </a:p>
          <a:p>
            <a:pPr marL="171450" indent="-171450" algn="just">
              <a:buFont typeface="Arial" panose="020B0604020202020204" pitchFamily="34" charset="0"/>
              <a:buChar char="•"/>
            </a:pPr>
            <a:r>
              <a:rPr lang="es-ES" dirty="0">
                <a:latin typeface="Lato" panose="020F0502020204030203" pitchFamily="34" charset="77"/>
                <a:ea typeface="Verdana"/>
              </a:rPr>
              <a:t>Esta sesión se centra en </a:t>
            </a:r>
            <a:r>
              <a:rPr lang="es-ES" b="1" dirty="0">
                <a:latin typeface="Lato" panose="020F0502020204030203" pitchFamily="34" charset="77"/>
                <a:ea typeface="Verdana"/>
              </a:rPr>
              <a:t>la forma en que se espera que el personal de primera línea tenga en cuenta el principio del interés superior </a:t>
            </a:r>
            <a:r>
              <a:rPr lang="es-419"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s-ES" dirty="0">
                <a:latin typeface="Lato" panose="020F0502020204030203" pitchFamily="34" charset="77"/>
                <a:ea typeface="Verdana"/>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latin typeface="Lato" panose="020F0502020204030203" pitchFamily="34" charset="77"/>
            </a:endParaRPr>
          </a:p>
          <a:p>
            <a:pPr algn="just" eaLnBrk="1" hangingPunct="1">
              <a:buFontTx/>
              <a:buNone/>
            </a:pPr>
            <a:r>
              <a:rPr lang="es-ES" u="sng" dirty="0">
                <a:latin typeface="Lato" panose="020F0502020204030203" pitchFamily="34" charset="77"/>
              </a:rPr>
              <a:t>Si se le pregunta (no es obligatorio)</a:t>
            </a:r>
            <a:r>
              <a:rPr lang="es-ES" dirty="0">
                <a:latin typeface="Lato" panose="020F0502020204030203" pitchFamily="34" charset="77"/>
              </a:rPr>
              <a:t>: </a:t>
            </a:r>
          </a:p>
          <a:p>
            <a:pPr marL="171450" indent="-171450" algn="just">
              <a:buFont typeface="Arial" panose="020B0604020202020204" pitchFamily="34" charset="0"/>
              <a:buChar char="•"/>
            </a:pPr>
            <a:r>
              <a:rPr lang="es-ES" dirty="0">
                <a:latin typeface="Lato" panose="020F0502020204030203" pitchFamily="34" charset="77"/>
                <a:ea typeface="Verdana"/>
              </a:rPr>
              <a:t>En varios países del mundo, el principio del interés superior en la legislación nacional es específico solo de las controversias relacionadas con la custodia y la adopción, y lo aplican los jueces basándose en los informes de las autoridades de protección de la infancia y, a veces, de otras personas expertas. En otras palabras, la Convención sobre los Derechos del Niño amplía de forma drástica el alcance del interés superior </a:t>
            </a:r>
            <a:r>
              <a:rPr lang="es-419"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n-GR" dirty="0">
                <a:effectLst/>
              </a:rPr>
              <a:t> </a:t>
            </a:r>
            <a:r>
              <a:rPr lang="es-ES" dirty="0">
                <a:latin typeface="Lato" panose="020F0502020204030203" pitchFamily="34" charset="77"/>
                <a:ea typeface="Verdana"/>
              </a:rPr>
              <a:t>al aplicarlo a </a:t>
            </a:r>
            <a:r>
              <a:rPr lang="es-ES" u="sng" dirty="0">
                <a:latin typeface="Lato" panose="020F0502020204030203" pitchFamily="34" charset="77"/>
                <a:ea typeface="Verdana"/>
              </a:rPr>
              <a:t>todas</a:t>
            </a:r>
            <a:r>
              <a:rPr lang="es-ES" dirty="0">
                <a:latin typeface="Lato" panose="020F0502020204030203" pitchFamily="34" charset="77"/>
                <a:ea typeface="Verdana"/>
              </a:rPr>
              <a:t> las medidas que afecten a la vida de los niños/las niñas por </a:t>
            </a:r>
            <a:r>
              <a:rPr lang="es-ES" u="sng" dirty="0">
                <a:latin typeface="Lato" panose="020F0502020204030203" pitchFamily="34" charset="77"/>
                <a:ea typeface="Verdana"/>
              </a:rPr>
              <a:t>todas</a:t>
            </a:r>
            <a:r>
              <a:rPr lang="es-ES" dirty="0">
                <a:latin typeface="Lato" panose="020F0502020204030203" pitchFamily="34" charset="77"/>
                <a:ea typeface="Verdana"/>
              </a:rPr>
              <a:t> las partes mencionadas.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effectLst/>
                <a:latin typeface="Lato" panose="020F0502020204030203" pitchFamily="34" charset="77"/>
              </a:rPr>
              <a:t>En la observación general núm. 14 del Comité de los Derechos del Niño, de 2013 (</a:t>
            </a:r>
            <a:r>
              <a:rPr lang="es-ES" dirty="0">
                <a:effectLst/>
                <a:latin typeface="Lato" panose="020F0502020204030203" pitchFamily="34" charset="77"/>
                <a:hlinkClick r:id="rId3"/>
              </a:rPr>
              <a:t>https://www.refworld.org/cgi-bin/texis/vtx/rwmain/opendocpdf.pdf?reldoc=y&amp;docid=51ef9aa14</a:t>
            </a:r>
            <a:r>
              <a:rPr lang="es-ES" dirty="0">
                <a:effectLst/>
                <a:latin typeface="Lato" panose="020F0502020204030203" pitchFamily="34" charset="77"/>
              </a:rPr>
              <a:t>), se explica el principio del interés superior de la siguiente manera: </a:t>
            </a:r>
          </a:p>
          <a:p>
            <a:pPr marL="628650" lvl="1" indent="-171450" algn="just">
              <a:buFont typeface="System Font Regular"/>
              <a:buChar char="-"/>
            </a:pPr>
            <a:r>
              <a:rPr lang="es-ES" dirty="0">
                <a:effectLst/>
                <a:latin typeface="Lato" panose="020F0502020204030203" pitchFamily="34" charset="77"/>
              </a:rPr>
              <a:t>Un derecho sustantivo: el derecho del niño a que su interés superior sea una consideración primordial que se evalúe y tenga en cuenta. </a:t>
            </a:r>
          </a:p>
          <a:p>
            <a:pPr marL="628650" lvl="1" indent="-171450" algn="just">
              <a:buFont typeface="System Font Regular"/>
              <a:buChar char="-"/>
            </a:pPr>
            <a:r>
              <a:rPr lang="es-ES" dirty="0">
                <a:effectLst/>
                <a:latin typeface="Lato" panose="020F0502020204030203" pitchFamily="34" charset="77"/>
              </a:rPr>
              <a:t>Un principio jurídico: si una disposición jurídica admite más de una interpretación, se elegirá la interpretación que satisfaga de manera más efectiva el interés superior del niño [ejemplo: si un niño o una niña corre un riesgo inminente, no está disponible ninguna persona especialista en protección de la infancia o VG y la derivación a la policía aumentaría los riesgos para él o ella, podría retrasarse la derivación hasta que haya especialistas en protección de la infancia o VG disponibles]. </a:t>
            </a:r>
          </a:p>
          <a:p>
            <a:pPr marL="628650" lvl="1" indent="-171450" algn="just">
              <a:buFont typeface="System Font Regular"/>
              <a:buChar char="-"/>
            </a:pPr>
            <a:r>
              <a:rPr lang="es-ES" dirty="0">
                <a:effectLst/>
                <a:latin typeface="Lato" panose="020F0502020204030203" pitchFamily="34" charset="77"/>
              </a:rPr>
              <a:t>Una norma de procedimiento: siempre que se tenga que tomar una decisión que afecte a un niño en concreto, a un grupo de niños concreto o a los niños en general, el proceso de adopción de decisiones deberá incluir una estimación de las posibles repercusiones (positivas o negativas) de la decisión en el niño o los niños interesados.</a:t>
            </a:r>
          </a:p>
          <a:p>
            <a:pPr algn="just" eaLnBrk="1" hangingPunct="1">
              <a:buFontTx/>
              <a:buNone/>
            </a:pPr>
            <a:endParaRPr lang="en-GB" dirty="0">
              <a:latin typeface="Lato" panose="020F0502020204030203" pitchFamily="34" charset="77"/>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latin typeface="Lato" panose="020F0502020204030203" pitchFamily="34" charset="77"/>
                <a:ea typeface="Verdana"/>
              </a:rPr>
              <a:t>Contenido extraído y adaptado de las </a:t>
            </a:r>
            <a:r>
              <a:rPr lang="es-ES" i="0" dirty="0">
                <a:latin typeface="Lato" panose="020F0502020204030203" pitchFamily="34" charset="77"/>
                <a:ea typeface="Verdana"/>
              </a:rPr>
              <a:t>Directrices del ACNUR relativas al Procedimiento del Interés Superior</a:t>
            </a:r>
            <a:r>
              <a:rPr lang="es-ES" dirty="0">
                <a:latin typeface="Lato" panose="020F0502020204030203" pitchFamily="34" charset="77"/>
                <a:ea typeface="Verdana"/>
              </a:rPr>
              <a:t>, 2021, (</a:t>
            </a:r>
            <a:r>
              <a:rPr lang="es-ES" dirty="0">
                <a:latin typeface="Lato" panose="020F0502020204030203" pitchFamily="34" charset="77"/>
                <a:ea typeface="Verdana"/>
                <a:hlinkClick r:id="rId4"/>
              </a:rPr>
              <a:t>https://www.refworld.org/cgi-bin/texis/vtx/rwmain/opendocpdf.pdf?reldoc=y&amp;docid=62b592be4</a:t>
            </a:r>
            <a:r>
              <a:rPr lang="es-ES" dirty="0">
                <a:latin typeface="Lato" panose="020F0502020204030203" pitchFamily="34" charset="77"/>
                <a:ea typeface="Verdana"/>
              </a:rPr>
              <a:t>). </a:t>
            </a:r>
          </a:p>
        </p:txBody>
      </p:sp>
    </p:spTree>
    <p:extLst>
      <p:ext uri="{BB962C8B-B14F-4D97-AF65-F5344CB8AC3E}">
        <p14:creationId xmlns:p14="http://schemas.microsoft.com/office/powerpoint/2010/main" val="1082772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a:ea typeface="MS PGothic"/>
                <a:cs typeface="Lato"/>
              </a:rPr>
              <a:t>NOTAS DEL FACILITADOR</a:t>
            </a:r>
          </a:p>
          <a:p>
            <a:endParaRPr lang="en-US" dirty="0">
              <a:latin typeface="Lato" panose="020F0502020204030203" pitchFamily="34" charset="77"/>
            </a:endParaRPr>
          </a:p>
          <a:p>
            <a:pPr marL="285750" indent="-285750">
              <a:buFont typeface="Arial" panose="020B0604020202020204" pitchFamily="34" charset="0"/>
              <a:buChar char="•"/>
            </a:pPr>
            <a:r>
              <a:rPr lang="es-ES" b="0" i="0" dirty="0">
                <a:solidFill>
                  <a:srgbClr val="000000"/>
                </a:solidFill>
                <a:effectLst/>
                <a:latin typeface="Lato"/>
                <a:ea typeface="MS PGothic"/>
                <a:cs typeface="Lato"/>
              </a:rPr>
              <a:t>Explique que uno de los aspectos más importantes a los que debemos atender cuando se detecta o se revela una posible situación de VG contra </a:t>
            </a:r>
            <a:r>
              <a:rPr lang="en-GB" sz="1200" dirty="0" err="1">
                <a:cs typeface="Arial" pitchFamily="34" charset="0"/>
              </a:rPr>
              <a:t>niños</a:t>
            </a:r>
            <a:r>
              <a:rPr lang="en-GB" sz="1200" dirty="0">
                <a:cs typeface="Arial" pitchFamily="34" charset="0"/>
              </a:rPr>
              <a:t> y </a:t>
            </a:r>
            <a:r>
              <a:rPr lang="en-GB" sz="1200" dirty="0" err="1">
                <a:cs typeface="Arial" pitchFamily="34" charset="0"/>
              </a:rPr>
              <a:t>niñas</a:t>
            </a:r>
            <a:r>
              <a:rPr lang="es-ES" b="0" i="0" dirty="0">
                <a:solidFill>
                  <a:srgbClr val="000000"/>
                </a:solidFill>
                <a:effectLst/>
                <a:latin typeface="Lato"/>
                <a:ea typeface="MS PGothic"/>
                <a:cs typeface="Lato"/>
              </a:rPr>
              <a:t>, es </a:t>
            </a:r>
            <a:r>
              <a:rPr lang="es-ES" b="1" i="0" dirty="0">
                <a:solidFill>
                  <a:srgbClr val="000000"/>
                </a:solidFill>
                <a:effectLst/>
                <a:latin typeface="Lato"/>
                <a:ea typeface="MS PGothic"/>
                <a:cs typeface="Lato"/>
              </a:rPr>
              <a:t>considerar el nivel de riesgo y la urgencia, y si la derivación se atendrá </a:t>
            </a:r>
            <a:r>
              <a:rPr lang="es-ES" sz="1200" b="1" i="0" kern="1200" dirty="0">
                <a:solidFill>
                  <a:srgbClr val="000000"/>
                </a:solidFill>
                <a:effectLst/>
                <a:latin typeface="Lato"/>
                <a:ea typeface="MS PGothic"/>
                <a:cs typeface="Lato"/>
              </a:rPr>
              <a:t>al interés superior </a:t>
            </a:r>
            <a:r>
              <a:rPr lang="es-419" sz="1200" b="1" i="0" kern="1200" dirty="0">
                <a:solidFill>
                  <a:srgbClr val="000000"/>
                </a:solidFill>
                <a:effectLst/>
                <a:latin typeface="Lato"/>
                <a:ea typeface="MS PGothic"/>
                <a:cs typeface="Lato"/>
              </a:rPr>
              <a:t>del niño</a:t>
            </a:r>
            <a:r>
              <a:rPr lang="es-ES" sz="1200" b="1" i="0" kern="1200" dirty="0">
                <a:solidFill>
                  <a:srgbClr val="000000"/>
                </a:solidFill>
                <a:effectLst/>
                <a:latin typeface="Lato"/>
                <a:ea typeface="MS PGothic"/>
                <a:cs typeface="Lato"/>
              </a:rPr>
              <a:t>. </a:t>
            </a:r>
            <a:r>
              <a:rPr lang="es-ES" b="0" i="0" dirty="0">
                <a:solidFill>
                  <a:srgbClr val="000000"/>
                </a:solidFill>
                <a:effectLst/>
                <a:latin typeface="Lato"/>
                <a:ea typeface="MS PGothic"/>
                <a:cs typeface="Lato"/>
              </a:rPr>
              <a:t>Esto es algo que la persona especialista en protección de la infancia y VG evaluará detenidamente, pero, como personas que identifican a niños/niñas sobrevivientes o que reciben una revelación, también debemos considerar el nivel de urgencia que parece tener la situación y si la derivación redunda en el interés superior </a:t>
            </a:r>
            <a:r>
              <a:rPr lang="es-419"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s-ES" b="0" i="0" dirty="0">
                <a:solidFill>
                  <a:srgbClr val="000000"/>
                </a:solidFill>
                <a:effectLst/>
                <a:latin typeface="Lato"/>
                <a:ea typeface="MS PGothic"/>
                <a:cs typeface="Lato"/>
              </a:rPr>
              <a:t>, lo que nos ayudará a decidir los pasos siguientes. </a:t>
            </a:r>
          </a:p>
          <a:p>
            <a:pPr marL="285750" indent="-285750">
              <a:buFont typeface="Arial" panose="020B0604020202020204" pitchFamily="34" charset="0"/>
              <a:buChar char="•"/>
            </a:pPr>
            <a:r>
              <a:rPr lang="es-ES" dirty="0">
                <a:latin typeface="Lato"/>
                <a:ea typeface="MS PGothic"/>
                <a:cs typeface="Lato"/>
              </a:rPr>
              <a:t>Recuerde los distintos factores que ayudan a evaluar el interés superior </a:t>
            </a:r>
            <a:r>
              <a:rPr lang="es-419"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n-GR" dirty="0">
                <a:effectLst/>
              </a:rPr>
              <a:t> </a:t>
            </a:r>
            <a:r>
              <a:rPr lang="es-ES" dirty="0">
                <a:latin typeface="Lato"/>
                <a:ea typeface="MS PGothic"/>
                <a:cs typeface="Lato"/>
              </a:rPr>
              <a:t>que vimos en la diapositiva anterior. </a:t>
            </a:r>
            <a:r>
              <a:rPr lang="es-ES" b="0" i="0" dirty="0">
                <a:solidFill>
                  <a:srgbClr val="000000"/>
                </a:solidFill>
                <a:effectLst/>
                <a:latin typeface="Lato"/>
                <a:ea typeface="MS PGothic"/>
                <a:cs typeface="Lato"/>
              </a:rPr>
              <a:t>Resalte que hay algunas </a:t>
            </a:r>
            <a:r>
              <a:rPr lang="es-ES" b="1" i="0" dirty="0">
                <a:solidFill>
                  <a:srgbClr val="000000"/>
                </a:solidFill>
                <a:effectLst/>
                <a:latin typeface="Lato"/>
                <a:ea typeface="MS PGothic"/>
                <a:cs typeface="Lato"/>
              </a:rPr>
              <a:t>preguntas sencillas que podemos plantearnos y que nos ayudarán a tomar la mejor decisión</a:t>
            </a:r>
            <a:r>
              <a:rPr lang="es-ES" b="0" i="0" dirty="0">
                <a:solidFill>
                  <a:srgbClr val="000000"/>
                </a:solidFill>
                <a:effectLst/>
                <a:latin typeface="Lato"/>
                <a:ea typeface="MS PGothic"/>
                <a:cs typeface="Lato"/>
              </a:rPr>
              <a:t>, </a:t>
            </a:r>
            <a:r>
              <a:rPr lang="es-ES" dirty="0">
                <a:latin typeface="Lato"/>
                <a:ea typeface="MS PGothic"/>
                <a:cs typeface="Lato"/>
              </a:rPr>
              <a:t>las cuales se formulan en torno a los distintos factores destacados en la diapositiva. </a:t>
            </a:r>
          </a:p>
          <a:p>
            <a:pPr marL="285750" indent="-285750">
              <a:buFont typeface="Arial" panose="020B0604020202020204" pitchFamily="34" charset="0"/>
              <a:buChar char="•"/>
            </a:pPr>
            <a:r>
              <a:rPr lang="es-ES" b="0" i="0" dirty="0">
                <a:solidFill>
                  <a:srgbClr val="000000"/>
                </a:solidFill>
                <a:effectLst/>
                <a:latin typeface="Lato"/>
                <a:ea typeface="MS PGothic"/>
                <a:cs typeface="Lato"/>
              </a:rPr>
              <a:t>Termine diciendo que, </a:t>
            </a:r>
            <a:r>
              <a:rPr lang="es-ES" b="1" i="0" dirty="0">
                <a:solidFill>
                  <a:srgbClr val="000000"/>
                </a:solidFill>
                <a:effectLst/>
                <a:latin typeface="Lato"/>
                <a:ea typeface="MS PGothic"/>
                <a:cs typeface="Lato"/>
              </a:rPr>
              <a:t>si parece existir una amenaza inmediata para la vida o el bienestar de niños/niñas,</a:t>
            </a:r>
            <a:r>
              <a:rPr lang="es-ES" b="1" dirty="0">
                <a:solidFill>
                  <a:srgbClr val="000000"/>
                </a:solidFill>
                <a:latin typeface="Lato"/>
                <a:ea typeface="MS PGothic"/>
                <a:cs typeface="Lato"/>
              </a:rPr>
              <a:t> como su </a:t>
            </a:r>
            <a:r>
              <a:rPr lang="es-ES" b="1" u="none" dirty="0">
                <a:solidFill>
                  <a:srgbClr val="000000"/>
                </a:solidFill>
                <a:latin typeface="Lato"/>
                <a:ea typeface="MS PGothic"/>
                <a:cs typeface="Lato"/>
              </a:rPr>
              <a:t>seguridad física y emocional</a:t>
            </a:r>
            <a:r>
              <a:rPr lang="es-ES" b="1" i="0" u="none" dirty="0">
                <a:solidFill>
                  <a:srgbClr val="000000"/>
                </a:solidFill>
                <a:effectLst/>
                <a:latin typeface="Lato"/>
                <a:ea typeface="MS PGothic"/>
                <a:cs typeface="Lato"/>
              </a:rPr>
              <a:t>, </a:t>
            </a:r>
            <a:r>
              <a:rPr lang="es-ES" b="1" dirty="0">
                <a:solidFill>
                  <a:srgbClr val="000000"/>
                </a:solidFill>
                <a:latin typeface="Lato"/>
                <a:ea typeface="MS PGothic"/>
                <a:cs typeface="Lato"/>
              </a:rPr>
              <a:t>se </a:t>
            </a:r>
            <a:r>
              <a:rPr lang="es-ES" b="1" i="0" dirty="0">
                <a:solidFill>
                  <a:srgbClr val="000000"/>
                </a:solidFill>
                <a:effectLst/>
                <a:latin typeface="Lato"/>
                <a:ea typeface="MS PGothic"/>
                <a:cs typeface="Lato"/>
              </a:rPr>
              <a:t>debe actuar de inmediato y no dejarlos solos</a:t>
            </a:r>
            <a:r>
              <a:rPr lang="es-ES" b="0" i="0" dirty="0">
                <a:solidFill>
                  <a:srgbClr val="000000"/>
                </a:solidFill>
                <a:effectLst/>
                <a:latin typeface="Lato"/>
                <a:ea typeface="MS PGothic"/>
                <a:cs typeface="Lato"/>
              </a:rPr>
              <a:t>.</a:t>
            </a:r>
            <a:r>
              <a:rPr lang="es-ES" dirty="0">
                <a:solidFill>
                  <a:srgbClr val="000000"/>
                </a:solidFill>
                <a:latin typeface="Lato"/>
                <a:ea typeface="MS PGothic"/>
                <a:cs typeface="Lato"/>
              </a:rPr>
              <a:t> </a:t>
            </a:r>
          </a:p>
          <a:p>
            <a:pPr marL="285750" indent="-285750">
              <a:buFont typeface="Arial" panose="020B0604020202020204" pitchFamily="34" charset="0"/>
              <a:buChar char="•"/>
            </a:pPr>
            <a:r>
              <a:rPr lang="es-ES" b="0" i="0" dirty="0">
                <a:solidFill>
                  <a:srgbClr val="000000"/>
                </a:solidFill>
                <a:effectLst/>
                <a:latin typeface="Lato"/>
                <a:ea typeface="MS PGothic"/>
                <a:cs typeface="Lato"/>
              </a:rPr>
              <a:t>Cabe destacar que </a:t>
            </a:r>
            <a:r>
              <a:rPr lang="es-ES" b="1" i="0" u="sng" dirty="0">
                <a:solidFill>
                  <a:srgbClr val="000000"/>
                </a:solidFill>
                <a:effectLst/>
                <a:latin typeface="Lato"/>
                <a:ea typeface="MS PGothic"/>
                <a:cs typeface="Lato"/>
              </a:rPr>
              <a:t>siempre</a:t>
            </a:r>
            <a:r>
              <a:rPr lang="es-ES" b="0" i="0" dirty="0">
                <a:solidFill>
                  <a:srgbClr val="000000"/>
                </a:solidFill>
                <a:effectLst/>
                <a:latin typeface="Lato"/>
                <a:ea typeface="MS PGothic"/>
                <a:cs typeface="Lato"/>
              </a:rPr>
              <a:t> </a:t>
            </a:r>
            <a:r>
              <a:rPr lang="es-ES" b="1" i="0" dirty="0">
                <a:solidFill>
                  <a:srgbClr val="000000"/>
                </a:solidFill>
                <a:effectLst/>
                <a:latin typeface="Lato"/>
                <a:ea typeface="MS PGothic"/>
                <a:cs typeface="Lato"/>
              </a:rPr>
              <a:t>se recomienda consultar a una persona especialista en protección de la infancia o VG </a:t>
            </a:r>
            <a:r>
              <a:rPr lang="es-ES" b="0" dirty="0">
                <a:latin typeface="Lato"/>
                <a:ea typeface="Lato"/>
                <a:cs typeface="Lato"/>
              </a:rPr>
              <a:t>(</a:t>
            </a:r>
            <a:r>
              <a:rPr lang="es-ES" sz="1200" dirty="0">
                <a:solidFill>
                  <a:schemeClr val="tx1"/>
                </a:solidFill>
                <a:latin typeface="Lato"/>
                <a:ea typeface="Lato"/>
                <a:cs typeface="Lato"/>
              </a:rPr>
              <a:t>compartiendo solo la información que esta solicite para poder prestar apoyo</a:t>
            </a:r>
            <a:r>
              <a:rPr lang="es-ES" b="0" i="0" u="none" strike="noStrike" dirty="0">
                <a:solidFill>
                  <a:srgbClr val="000000"/>
                </a:solidFill>
                <a:effectLst/>
                <a:latin typeface="Lato"/>
                <a:ea typeface="MS PGothic"/>
                <a:cs typeface="Lato"/>
              </a:rPr>
              <a:t>) </a:t>
            </a:r>
            <a:r>
              <a:rPr lang="es-ES" b="0" i="0" dirty="0">
                <a:solidFill>
                  <a:srgbClr val="000000"/>
                </a:solidFill>
                <a:effectLst/>
                <a:latin typeface="Lato"/>
                <a:ea typeface="MS PGothic"/>
                <a:cs typeface="Lato"/>
              </a:rPr>
              <a:t>antes de realizar la derivación a las autoridades, ya que conocen mejor el sistema y sus ventajas, desventajas y riesgos.</a:t>
            </a:r>
            <a:r>
              <a:rPr lang="es-ES" dirty="0">
                <a:solidFill>
                  <a:srgbClr val="000000"/>
                </a:solidFill>
                <a:latin typeface="Lato"/>
                <a:ea typeface="MS PGothic"/>
                <a:cs typeface="Lato"/>
              </a:rPr>
              <a:t> </a:t>
            </a:r>
          </a:p>
          <a:p>
            <a:pPr marL="285750" indent="-285750">
              <a:buFont typeface="Arial" panose="020B0604020202020204" pitchFamily="34" charset="0"/>
              <a:buChar char="•"/>
            </a:pPr>
            <a:r>
              <a:rPr lang="es-ES" b="0" i="0" dirty="0">
                <a:solidFill>
                  <a:srgbClr val="000000"/>
                </a:solidFill>
                <a:effectLst/>
                <a:latin typeface="Lato"/>
                <a:ea typeface="MS PGothic"/>
                <a:cs typeface="Lato"/>
              </a:rPr>
              <a:t>En caso de que no sea posible ponerse en contacto con una persona especialista en protección de la infancia o VG, una de las medidas inmediatas puede ser ponerse en contacto con </a:t>
            </a:r>
            <a:r>
              <a:rPr lang="es-ES" b="1" i="0" dirty="0">
                <a:solidFill>
                  <a:srgbClr val="000000"/>
                </a:solidFill>
                <a:effectLst/>
                <a:latin typeface="Lato"/>
                <a:ea typeface="MS PGothic"/>
                <a:cs typeface="Lato"/>
              </a:rPr>
              <a:t>los servicios de salud o un actor encargado de la seguridad, si parece una opción segura y que redunda en el interés superior </a:t>
            </a:r>
            <a:r>
              <a:rPr lang="es-419"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s-ES" b="1" i="0" dirty="0">
                <a:solidFill>
                  <a:srgbClr val="000000"/>
                </a:solidFill>
                <a:effectLst/>
                <a:latin typeface="Lato"/>
                <a:ea typeface="MS PGothic"/>
                <a:cs typeface="Lato"/>
              </a:rPr>
              <a:t>.</a:t>
            </a:r>
          </a:p>
        </p:txBody>
      </p:sp>
    </p:spTree>
    <p:extLst>
      <p:ext uri="{BB962C8B-B14F-4D97-AF65-F5344CB8AC3E}">
        <p14:creationId xmlns:p14="http://schemas.microsoft.com/office/powerpoint/2010/main" val="1051709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La aceptación hace referencia </a:t>
            </a:r>
            <a:r>
              <a:rPr lang="es-ES" dirty="0">
                <a:effectLst/>
                <a:latin typeface="Lato" panose="020F0502020204030203" pitchFamily="34" charset="77"/>
              </a:rPr>
              <a:t>a la voluntad expresa de los niños/las niñas de participar en los servicios. </a:t>
            </a:r>
            <a:r>
              <a:rPr lang="es-ES" dirty="0">
                <a:latin typeface="Lato" panose="020F0502020204030203" pitchFamily="34" charset="77"/>
              </a:rPr>
              <a:t>Mientras que </a:t>
            </a:r>
            <a:r>
              <a:rPr lang="es-ES" b="1" dirty="0">
                <a:latin typeface="Lato" panose="020F0502020204030203" pitchFamily="34" charset="77"/>
              </a:rPr>
              <a:t>la aceptación no es jurídicamente vinculante y se basa en la necesidad de conocer la opinión de los niños/las niñas</a:t>
            </a:r>
            <a:r>
              <a:rPr lang="es-ES" dirty="0">
                <a:latin typeface="Lato" panose="020F0502020204030203" pitchFamily="34" charset="77"/>
              </a:rPr>
              <a:t>, </a:t>
            </a:r>
            <a:r>
              <a:rPr lang="es-ES" b="1" dirty="0">
                <a:latin typeface="Lato" panose="020F0502020204030203" pitchFamily="34" charset="77"/>
              </a:rPr>
              <a:t>el consentimiento de los padres o cuidadores sí es jurídicamente vinculante</a:t>
            </a:r>
            <a:r>
              <a:rPr lang="es-ES" dirty="0">
                <a:latin typeface="Lato" panose="020F0502020204030203" pitchFamily="34" charset="77"/>
              </a:rPr>
              <a:t>, y es posible que haya repercusiones legales si no se obtiene (sobre todo si se deriva el caso a las autoridades).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Si el personal de primera línea está </a:t>
            </a:r>
            <a:r>
              <a:rPr lang="es-ES" b="1" dirty="0">
                <a:latin typeface="Lato" panose="020F0502020204030203" pitchFamily="34" charset="77"/>
              </a:rPr>
              <a:t>considerando la opción de mantener al margen a un progenitor o cuidador en lo que al consentimiento se refiere o no está seguro de si debería hacerlo</a:t>
            </a:r>
            <a:r>
              <a:rPr lang="es-ES" dirty="0">
                <a:latin typeface="Lato" panose="020F0502020204030203" pitchFamily="34" charset="77"/>
              </a:rPr>
              <a:t>, se recomienda consultar inmediatamente a una persona especialista en protección de la infancia o VG </a:t>
            </a:r>
            <a:r>
              <a:rPr lang="es-ES" b="0" dirty="0">
                <a:latin typeface="Lato"/>
                <a:ea typeface="Lato"/>
                <a:cs typeface="Lato"/>
              </a:rPr>
              <a:t>(</a:t>
            </a:r>
            <a:r>
              <a:rPr lang="es-ES" sz="1200" dirty="0">
                <a:solidFill>
                  <a:schemeClr val="tx1"/>
                </a:solidFill>
                <a:latin typeface="Lato"/>
                <a:ea typeface="Lato"/>
                <a:cs typeface="Lato"/>
              </a:rPr>
              <a:t>compartiendo solo la información que esta indique o solicite para poder prestar apoyo)</a:t>
            </a:r>
            <a:r>
              <a:rPr lang="es-ES" b="0" dirty="0">
                <a:latin typeface="Lato"/>
                <a:ea typeface="Lato"/>
                <a:cs typeface="Lato"/>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latin typeface="Lato" panose="020F0502020204030203" pitchFamily="34" charset="77"/>
              </a:rPr>
              <a:t>Para obtener más información sobre el consentimiento o la aceptación, consulte las </a:t>
            </a:r>
            <a:r>
              <a:rPr lang="es-ES" b="0" i="0" u="none" strike="noStrike" dirty="0">
                <a:solidFill>
                  <a:srgbClr val="222221"/>
                </a:solidFill>
                <a:effectLst/>
                <a:latin typeface="Lato" panose="020F0502020204030203" pitchFamily="34" charset="77"/>
              </a:rPr>
              <a:t>Directrices Interinstitucionales para la Gestión de Casos y la Protección de la Infancia, 2014 (</a:t>
            </a:r>
            <a:r>
              <a:rPr lang="en-GB" dirty="0"/>
              <a:t>https://</a:t>
            </a:r>
            <a:r>
              <a:rPr lang="en-GB" dirty="0" err="1"/>
              <a:t>resourcecentre.savethechildren.net</a:t>
            </a:r>
            <a:r>
              <a:rPr lang="en-GB" dirty="0"/>
              <a:t>/pdf/inter-agency-guidelines-for-case-management-and-child-protection-cpwg-june-2014-spanish.pdf/</a:t>
            </a:r>
            <a:r>
              <a:rPr lang="es-ES" b="0" i="0" u="none" strike="noStrike" dirty="0">
                <a:solidFill>
                  <a:srgbClr val="222221"/>
                </a:solidFill>
                <a:effectLst/>
                <a:latin typeface="Lato" panose="020F0502020204030203" pitchFamily="34" charset="77"/>
              </a:rPr>
              <a:t>).</a:t>
            </a:r>
          </a:p>
        </p:txBody>
      </p:sp>
    </p:spTree>
    <p:extLst>
      <p:ext uri="{BB962C8B-B14F-4D97-AF65-F5344CB8AC3E}">
        <p14:creationId xmlns:p14="http://schemas.microsoft.com/office/powerpoint/2010/main" val="8794606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b="0" dirty="0">
                <a:latin typeface="Lato"/>
                <a:ea typeface="MS PGothic"/>
                <a:cs typeface="Lato"/>
              </a:rPr>
              <a:t>Es recomendable </a:t>
            </a:r>
            <a:r>
              <a:rPr lang="es-ES" b="1" dirty="0">
                <a:latin typeface="Lato"/>
                <a:ea typeface="MS PGothic"/>
                <a:cs typeface="Lato"/>
              </a:rPr>
              <a:t>explicar los pormenores de la legislación y los procedimientos de presentación obligatoria de informes en materia de VG contra </a:t>
            </a:r>
            <a:r>
              <a:rPr lang="en-GB" sz="1200" b="1" kern="1200" dirty="0" err="1">
                <a:solidFill>
                  <a:schemeClr val="tx1"/>
                </a:solidFill>
                <a:latin typeface="Lato"/>
                <a:ea typeface="MS PGothic"/>
                <a:cs typeface="Lato"/>
              </a:rPr>
              <a:t>niños</a:t>
            </a:r>
            <a:r>
              <a:rPr lang="en-GB" sz="1200" b="1" kern="1200" dirty="0">
                <a:solidFill>
                  <a:schemeClr val="tx1"/>
                </a:solidFill>
                <a:latin typeface="Lato"/>
                <a:ea typeface="MS PGothic"/>
                <a:cs typeface="Lato"/>
              </a:rPr>
              <a:t> y </a:t>
            </a:r>
            <a:r>
              <a:rPr lang="en-GB" sz="1200" b="1" kern="1200" dirty="0" err="1">
                <a:solidFill>
                  <a:schemeClr val="tx1"/>
                </a:solidFill>
                <a:latin typeface="Lato"/>
                <a:ea typeface="MS PGothic"/>
                <a:cs typeface="Lato"/>
              </a:rPr>
              <a:t>niñas</a:t>
            </a:r>
            <a:r>
              <a:rPr lang="en-GB" sz="1200" b="1" kern="1200" dirty="0">
                <a:solidFill>
                  <a:schemeClr val="tx1"/>
                </a:solidFill>
                <a:latin typeface="Lato"/>
                <a:ea typeface="MS PGothic"/>
                <a:cs typeface="Lato"/>
              </a:rPr>
              <a:t> </a:t>
            </a:r>
            <a:r>
              <a:rPr lang="es-ES" b="1" dirty="0">
                <a:latin typeface="Lato"/>
                <a:ea typeface="MS PGothic"/>
                <a:cs typeface="Lato"/>
              </a:rPr>
              <a:t>en el contexto particular</a:t>
            </a:r>
            <a:r>
              <a:rPr lang="es-ES" dirty="0">
                <a:latin typeface="Lato"/>
                <a:ea typeface="MS PGothic"/>
                <a:cs typeface="Lato"/>
              </a:rPr>
              <a:t>, cuyo resumen </a:t>
            </a:r>
            <a:r>
              <a:rPr lang="es-ES" sz="1200" dirty="0">
                <a:solidFill>
                  <a:schemeClr val="tx1"/>
                </a:solidFill>
                <a:latin typeface="Lato"/>
                <a:ea typeface="MS PGothic"/>
                <a:cs typeface="Lato"/>
              </a:rPr>
              <a:t>se debe añadir a la diapositiva. </a:t>
            </a:r>
          </a:p>
          <a:p>
            <a:endParaRPr lang="en-US" dirty="0">
              <a:latin typeface="Lato" panose="020F0502020204030203" pitchFamily="34" charset="77"/>
            </a:endParaRPr>
          </a:p>
          <a:p>
            <a:pPr marL="0" lvl="1" indent="0">
              <a:spcBef>
                <a:spcPts val="750"/>
              </a:spcBef>
              <a:buNone/>
            </a:pPr>
            <a:r>
              <a:rPr lang="es-ES" b="1" dirty="0">
                <a:latin typeface="Lato" panose="020F0502020204030203" pitchFamily="34" charset="77"/>
              </a:rPr>
              <a:t>La presentación obligatoria de informes puede plantear problemas éticos y de seguridad</a:t>
            </a:r>
            <a:r>
              <a:rPr lang="es-ES" dirty="0">
                <a:latin typeface="Lato" panose="020F0502020204030203" pitchFamily="34" charset="77"/>
              </a:rPr>
              <a:t>, sobre todo en las situaciones de emergencia donde es posible que los sistemas de protección no funcionen. Por lo tanto, quizás la presentación obligatoria de informes no siempre se corresponda con el interés superior </a:t>
            </a:r>
            <a:r>
              <a:rPr lang="es-419"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s-ES" dirty="0">
                <a:latin typeface="Lato" panose="020F0502020204030203" pitchFamily="34" charset="77"/>
              </a:rPr>
              <a:t>, sobre todo si:</a:t>
            </a:r>
          </a:p>
          <a:p>
            <a:pPr marL="800100" lvl="1" indent="-342900">
              <a:lnSpc>
                <a:spcPct val="110000"/>
              </a:lnSpc>
              <a:spcBef>
                <a:spcPts val="750"/>
              </a:spcBef>
              <a:buFont typeface="System Font Regular"/>
              <a:buChar char="-"/>
            </a:pPr>
            <a:r>
              <a:rPr lang="es-ES" dirty="0">
                <a:latin typeface="Lato" panose="020F0502020204030203" pitchFamily="34" charset="77"/>
              </a:rPr>
              <a:t>Las autoridades carecen de procedimientos o directrices claros para denunciar;</a:t>
            </a:r>
          </a:p>
          <a:p>
            <a:pPr marL="800100" lvl="1" indent="-342900">
              <a:lnSpc>
                <a:spcPct val="110000"/>
              </a:lnSpc>
              <a:spcBef>
                <a:spcPts val="750"/>
              </a:spcBef>
              <a:buFont typeface="System Font Regular"/>
              <a:buChar char="-"/>
            </a:pPr>
            <a:r>
              <a:rPr lang="es-ES" dirty="0">
                <a:latin typeface="Lato" panose="020F0502020204030203" pitchFamily="34" charset="77"/>
              </a:rPr>
              <a:t>No existe protección o apoyo jurídico para responder de forma adecuada;</a:t>
            </a:r>
          </a:p>
          <a:p>
            <a:pPr marL="800100" lvl="1" indent="-342900">
              <a:lnSpc>
                <a:spcPct val="110000"/>
              </a:lnSpc>
              <a:spcBef>
                <a:spcPts val="750"/>
              </a:spcBef>
              <a:buFont typeface="System Font Regular"/>
              <a:buChar char="-"/>
            </a:pPr>
            <a:r>
              <a:rPr lang="es-ES" dirty="0">
                <a:latin typeface="Lato" panose="020F0502020204030203" pitchFamily="34" charset="77"/>
              </a:rPr>
              <a:t>La denuncia podría poner en peligro la seguridad del niño, de la niña o de la persona adolescente. </a:t>
            </a:r>
          </a:p>
          <a:p>
            <a:pPr marL="800100" lvl="1" indent="-342900">
              <a:lnSpc>
                <a:spcPct val="110000"/>
              </a:lnSpc>
              <a:spcBef>
                <a:spcPts val="750"/>
              </a:spcBef>
              <a:buFont typeface="System Font Regular"/>
              <a:buChar char="-"/>
            </a:pPr>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Lato" panose="020F0502020204030203" pitchFamily="34" charset="77"/>
              </a:rPr>
              <a:t>En general, pero particularmente en estos casos, </a:t>
            </a:r>
            <a:r>
              <a:rPr lang="es-ES" b="1" i="0" u="none" strike="noStrike" dirty="0">
                <a:solidFill>
                  <a:srgbClr val="000000"/>
                </a:solidFill>
                <a:effectLst/>
                <a:latin typeface="Lato" panose="020F0502020204030203" pitchFamily="34" charset="77"/>
              </a:rPr>
              <a:t>se recomienda consultar a una persona especialista en protección de la infancia o VG </a:t>
            </a:r>
            <a:r>
              <a:rPr lang="es-ES" b="0" dirty="0">
                <a:latin typeface="Lato"/>
                <a:ea typeface="Lato"/>
                <a:cs typeface="Lato"/>
              </a:rPr>
              <a:t>(</a:t>
            </a:r>
            <a:r>
              <a:rPr lang="es-ES" sz="1200" dirty="0">
                <a:solidFill>
                  <a:schemeClr val="tx1"/>
                </a:solidFill>
                <a:latin typeface="Lato"/>
                <a:ea typeface="Lato"/>
                <a:cs typeface="Lato"/>
              </a:rPr>
              <a:t>compartiendo solo la información que esta solicite para poder prestar apoyo)</a:t>
            </a:r>
            <a:r>
              <a:rPr lang="es-ES" b="0" i="0" u="none" strike="noStrike" dirty="0">
                <a:solidFill>
                  <a:srgbClr val="000000"/>
                </a:solidFill>
                <a:effectLst/>
                <a:latin typeface="Lato" panose="020F0502020204030203" pitchFamily="34" charset="77"/>
                <a:ea typeface="MS PGothic" pitchFamily="34" charset="-128"/>
                <a:cs typeface="Lato"/>
              </a:rPr>
              <a:t> antes de proceder a realizar la denuncia a las autoridades. </a:t>
            </a:r>
            <a:r>
              <a:rPr lang="es-ES" sz="1200" b="0" i="0" u="none" strike="noStrike" dirty="0">
                <a:solidFill>
                  <a:srgbClr val="000000"/>
                </a:solidFill>
                <a:effectLst/>
                <a:latin typeface="Lato" panose="020F0502020204030203" pitchFamily="34" charset="77"/>
                <a:ea typeface="MS PGothic" pitchFamily="34" charset="-128"/>
                <a:cs typeface="Lato"/>
              </a:rPr>
              <a:t>Cualquier información que se añada a la diapositiva sobre los procedimientos locales de presentación obligatoria de informes debe aclarar quién tiene la responsabilidad de denunciar la situación (por ejemplo, la persona especialista en protección de la infancia o VG). Es importante que el personal de primera línea comprenda su función, ya que la presentación obligatoria de informes a veces puede ser compleja o delicada, y exige un monitoreo o seguimiento del interés superior </a:t>
            </a:r>
            <a:r>
              <a:rPr lang="es-419"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r>
              <a:rPr lang="es-ES" sz="1200" b="0" i="0" u="none" strike="noStrike" dirty="0">
                <a:solidFill>
                  <a:srgbClr val="000000"/>
                </a:solidFill>
                <a:effectLst/>
                <a:latin typeface="Lato" panose="020F0502020204030203" pitchFamily="34" charset="77"/>
                <a:ea typeface="MS PGothic" pitchFamily="34" charset="-128"/>
                <a:cs typeface="Lato"/>
              </a:rPr>
              <a:t>. Por consiguiente, no es recomendable que el personal de primera línea se encargue de realizar esas denuncias. Más bien, las personas especialistas en protección de la infancia y VG deben proporcionar orientaciones y asesoramiento en esos casos. </a:t>
            </a:r>
          </a:p>
        </p:txBody>
      </p:sp>
    </p:spTree>
    <p:extLst>
      <p:ext uri="{BB962C8B-B14F-4D97-AF65-F5344CB8AC3E}">
        <p14:creationId xmlns:p14="http://schemas.microsoft.com/office/powerpoint/2010/main" val="1931883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b="1" dirty="0">
              <a:latin typeface="Lato" panose="020F0502020204030203" pitchFamily="34" charset="77"/>
            </a:endParaRPr>
          </a:p>
          <a:p>
            <a:r>
              <a:rPr lang="es-ES" dirty="0">
                <a:latin typeface="Lato" panose="020F0502020204030203" pitchFamily="34" charset="77"/>
              </a:rPr>
              <a:t>Duración estimada: 15 minutos</a:t>
            </a:r>
          </a:p>
          <a:p>
            <a:r>
              <a:rPr lang="es-ES" dirty="0">
                <a:latin typeface="Lato" panose="020F0502020204030203" pitchFamily="34" charset="77"/>
              </a:rPr>
              <a:t>Objetivo: familiarizar a las personas participantes con la vía local de derivación de niños/niñas sobrevivientes de VG</a:t>
            </a:r>
          </a:p>
          <a:p>
            <a:endParaRPr lang="en-GR" dirty="0">
              <a:latin typeface="Lato" panose="020F0502020204030203" pitchFamily="34" charset="77"/>
            </a:endParaRPr>
          </a:p>
          <a:p>
            <a:r>
              <a:rPr lang="es-ES" dirty="0">
                <a:latin typeface="Lato" panose="020F0502020204030203" pitchFamily="34" charset="77"/>
              </a:rPr>
              <a:t>Si está disponible, se recomienda </a:t>
            </a:r>
            <a:r>
              <a:rPr lang="es-ES" b="1" u="sng" dirty="0">
                <a:latin typeface="Lato" panose="020F0502020204030203" pitchFamily="34" charset="77"/>
              </a:rPr>
              <a:t>incluir una captura de pantalla y entregar una ficha </a:t>
            </a:r>
            <a:r>
              <a:rPr lang="es-ES" dirty="0">
                <a:latin typeface="Lato" panose="020F0502020204030203" pitchFamily="34" charset="77"/>
              </a:rPr>
              <a:t>sobre la </a:t>
            </a:r>
            <a:r>
              <a:rPr lang="es-ES" b="1" dirty="0">
                <a:latin typeface="Lato" panose="020F0502020204030203" pitchFamily="34" charset="77"/>
              </a:rPr>
              <a:t>vía local de derivación</a:t>
            </a:r>
            <a:r>
              <a:rPr lang="es-ES" dirty="0">
                <a:latin typeface="Lato" panose="020F0502020204030203" pitchFamily="34" charset="77"/>
              </a:rPr>
              <a:t> de niños/niñas sobrevivientes de VG para describir los servicios que ofrece cada uno de los diferentes proveedores de servicios, incluida la gestión de </a:t>
            </a:r>
            <a:r>
              <a:rPr lang="es-ES" b="0" i="0" dirty="0">
                <a:solidFill>
                  <a:srgbClr val="000000"/>
                </a:solidFill>
                <a:effectLst/>
                <a:latin typeface="Lato" panose="020F0502020204030203" pitchFamily="34" charset="77"/>
              </a:rPr>
              <a:t>los casos urgentes o los casos fuera del horario de funcionamiento de los servicios especializados en protección de la infancia o VG</a:t>
            </a:r>
            <a:r>
              <a:rPr lang="es-ES" dirty="0">
                <a:latin typeface="Lato" panose="020F0502020204030203" pitchFamily="34" charset="77"/>
              </a:rPr>
              <a:t>.</a:t>
            </a:r>
            <a:r>
              <a:rPr lang="es-ES" b="0" i="0" dirty="0">
                <a:solidFill>
                  <a:srgbClr val="000000"/>
                </a:solidFill>
                <a:effectLst/>
                <a:latin typeface="Lato" panose="020F0502020204030203" pitchFamily="34" charset="77"/>
              </a:rPr>
              <a:t> </a:t>
            </a:r>
          </a:p>
          <a:p>
            <a:endParaRPr lang="en-GR" dirty="0">
              <a:latin typeface="Lato" panose="020F0502020204030203" pitchFamily="34" charset="77"/>
            </a:endParaRPr>
          </a:p>
          <a:p>
            <a:r>
              <a:rPr lang="es-ES" dirty="0">
                <a:latin typeface="Lato" panose="020F0502020204030203" pitchFamily="34" charset="77"/>
              </a:rPr>
              <a:t>Pregunte a las personas participantes lo siguiente: </a:t>
            </a:r>
          </a:p>
          <a:p>
            <a:pPr marL="342900" indent="-342900">
              <a:buFont typeface="Arial" panose="020B0604020202020204" pitchFamily="34" charset="0"/>
              <a:buChar char="•"/>
            </a:pPr>
            <a:r>
              <a:rPr lang="es-ES" dirty="0">
                <a:latin typeface="Lato" panose="020F0502020204030203" pitchFamily="34" charset="77"/>
              </a:rPr>
              <a:t>¿Han visto antes esta vía de derivación?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¿Cuáles son las diferencias con respecto a la vía de derivación de las personas adultas sobrevivientes de VG?</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latin typeface="Lato" panose="020F0502020204030203" pitchFamily="34" charset="77"/>
              <a:ea typeface="MS PGothic" pitchFamily="34" charset="-128"/>
              <a:cs typeface="Lato"/>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ES" sz="1200" b="1" dirty="0">
                <a:solidFill>
                  <a:schemeClr val="tx1"/>
                </a:solidFill>
                <a:latin typeface="Lato" panose="020F0502020204030203" pitchFamily="34" charset="77"/>
                <a:ea typeface="MS PGothic" pitchFamily="34" charset="-128"/>
                <a:cs typeface="Lato"/>
              </a:rPr>
              <a:t>Consideraciones básicas: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dirty="0">
                <a:latin typeface="Lato" panose="020F0502020204030203" pitchFamily="34" charset="77"/>
                <a:ea typeface="MS PGothic" pitchFamily="34" charset="-128"/>
                <a:cs typeface="Lato"/>
              </a:rPr>
              <a:t>Recuerde a las personas participantes que la </a:t>
            </a:r>
            <a:r>
              <a:rPr lang="es-ES" b="1" dirty="0">
                <a:latin typeface="Lato" panose="020F0502020204030203" pitchFamily="34" charset="77"/>
                <a:ea typeface="MS PGothic" pitchFamily="34" charset="-128"/>
                <a:cs typeface="Lato"/>
              </a:rPr>
              <a:t>función de las personas especialistas en protección de la infancia o VG </a:t>
            </a:r>
            <a:r>
              <a:rPr lang="es-ES" dirty="0">
                <a:latin typeface="Lato" panose="020F0502020204030203" pitchFamily="34" charset="77"/>
                <a:ea typeface="MS PGothic" pitchFamily="34" charset="-128"/>
                <a:cs typeface="Lato"/>
              </a:rPr>
              <a:t>consiste en describir estos servicios y desarrollar la vía de derivación. </a:t>
            </a:r>
            <a:r>
              <a:rPr lang="es-ES" sz="1200" dirty="0">
                <a:solidFill>
                  <a:schemeClr val="tx1"/>
                </a:solidFill>
                <a:latin typeface="Lato" panose="020F0502020204030203" pitchFamily="34" charset="77"/>
                <a:ea typeface="MS PGothic" pitchFamily="34" charset="-128"/>
                <a:cs typeface="Lato"/>
              </a:rPr>
              <a:t>Se espera que el personal de primera línea esté </a:t>
            </a:r>
            <a:r>
              <a:rPr lang="es-ES" sz="1200" b="1" dirty="0">
                <a:solidFill>
                  <a:schemeClr val="tx1"/>
                </a:solidFill>
                <a:latin typeface="Lato" panose="020F0502020204030203" pitchFamily="34" charset="77"/>
                <a:ea typeface="MS PGothic" pitchFamily="34" charset="-128"/>
                <a:cs typeface="Lato"/>
              </a:rPr>
              <a:t>plenamente familiarizado con la vía de derivación de los niños/las niñas sobrevivientes</a:t>
            </a:r>
            <a:r>
              <a:rPr lang="es-ES" sz="1200" dirty="0">
                <a:solidFill>
                  <a:schemeClr val="tx1"/>
                </a:solidFill>
                <a:latin typeface="Lato" panose="020F0502020204030203" pitchFamily="34" charset="77"/>
                <a:ea typeface="MS PGothic" pitchFamily="34" charset="-128"/>
                <a:cs typeface="Lato"/>
              </a:rPr>
              <a:t>, y que tenga los datos de contacto de las personas especialistas en protección de la infancia o VG para solicitar apoyo o asesoramiento (por ejemplo, colegas del equipo de protección, de otra oficina o de un socio especializado).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sz="1200" dirty="0">
                <a:solidFill>
                  <a:schemeClr val="tx1"/>
                </a:solidFill>
                <a:latin typeface="Lato" panose="020F0502020204030203" pitchFamily="34" charset="77"/>
                <a:ea typeface="MS PGothic" pitchFamily="34" charset="-128"/>
                <a:cs typeface="Lato"/>
              </a:rPr>
              <a:t>El personal de primera línea debe conocer los datos de contacto, los horarios de funcionamiento, las ubicaciones, etc. de los servicios de calidad y fiables disponibles para los niños/las niñas sobrevivientes en la vía de derivación.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sz="1200" dirty="0">
                <a:solidFill>
                  <a:schemeClr val="tx1"/>
                </a:solidFill>
                <a:latin typeface="Lato" panose="020F0502020204030203" pitchFamily="34" charset="77"/>
                <a:ea typeface="MS PGothic" pitchFamily="34" charset="-128"/>
                <a:cs typeface="Lato"/>
              </a:rPr>
              <a:t>Es recomendable que la totalidad de los programas, los socios o las oficinas tengan acceso a esta información básica antes de empezar a trabajar con la comunidad.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b="1" dirty="0">
                <a:latin typeface="Lato" panose="020F0502020204030203" pitchFamily="34" charset="77"/>
              </a:rPr>
              <a:t>Si no existe una vía de derivación para niños/niñas sobrevivientes de VG, </a:t>
            </a:r>
            <a:r>
              <a:rPr lang="es-ES" dirty="0">
                <a:latin typeface="Lato" panose="020F0502020204030203" pitchFamily="34" charset="77"/>
              </a:rPr>
              <a:t>la actuación recomendada siempre es ponerse en contacto con una persona especialista en VG o protección de la infancia que pueda ofrecer asesoramiento con respecto a la situación. Recuerden que nunca deben compartir información de identificación personal sobre niños/niñas.</a:t>
            </a:r>
          </a:p>
        </p:txBody>
      </p:sp>
    </p:spTree>
    <p:extLst>
      <p:ext uri="{BB962C8B-B14F-4D97-AF65-F5344CB8AC3E}">
        <p14:creationId xmlns:p14="http://schemas.microsoft.com/office/powerpoint/2010/main" val="33260421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563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a:ea typeface="MS PGothic"/>
                <a:cs typeface="Lato"/>
              </a:rPr>
              <a:t>NOTAS DEL FACILITADOR</a:t>
            </a:r>
          </a:p>
          <a:p>
            <a:endParaRPr lang="en-US" dirty="0">
              <a:latin typeface="Lato" panose="020F0502020204030203" pitchFamily="34" charset="77"/>
            </a:endParaRPr>
          </a:p>
          <a:p>
            <a:pPr marL="285750" indent="-285750">
              <a:buFont typeface="Arial" panose="020B0604020202020204" pitchFamily="34" charset="0"/>
              <a:buChar char="•"/>
            </a:pPr>
            <a:r>
              <a:rPr lang="es-ES" b="0" i="0" dirty="0">
                <a:solidFill>
                  <a:srgbClr val="000000"/>
                </a:solidFill>
                <a:effectLst/>
                <a:latin typeface="Lato"/>
                <a:ea typeface="MS PGothic"/>
                <a:cs typeface="Lato"/>
              </a:rPr>
              <a:t>Examine la diapositiva que resume los </a:t>
            </a:r>
            <a:r>
              <a:rPr lang="es-ES" b="1" i="0" dirty="0">
                <a:solidFill>
                  <a:srgbClr val="000000"/>
                </a:solidFill>
                <a:effectLst/>
                <a:latin typeface="Lato"/>
                <a:ea typeface="MS PGothic"/>
                <a:cs typeface="Lato"/>
              </a:rPr>
              <a:t>pasos para derivar a niños/niñas sobrevivientes de VG.</a:t>
            </a:r>
            <a:r>
              <a:rPr lang="es-ES" b="1" dirty="0">
                <a:solidFill>
                  <a:srgbClr val="000000"/>
                </a:solidFill>
                <a:latin typeface="Lato"/>
                <a:ea typeface="MS PGothic"/>
                <a:cs typeface="Lato"/>
              </a:rPr>
              <a:t> </a:t>
            </a:r>
          </a:p>
          <a:p>
            <a:pPr marL="285750" indent="-285750">
              <a:buFont typeface="Arial" panose="020B0604020202020204" pitchFamily="34" charset="0"/>
              <a:buChar char="•"/>
            </a:pPr>
            <a:r>
              <a:rPr lang="es-ES" b="1" i="0" u="none" strike="noStrike" dirty="0">
                <a:solidFill>
                  <a:srgbClr val="000000"/>
                </a:solidFill>
                <a:effectLst/>
                <a:latin typeface="Lato"/>
                <a:ea typeface="MS PGothic"/>
                <a:cs typeface="Lato"/>
              </a:rPr>
              <a:t>Informar a los niños/las niñas sobre los servicios y el apoyo disponibles</a:t>
            </a:r>
            <a:r>
              <a:rPr lang="es-ES" b="0" i="0" u="none" strike="noStrike" dirty="0">
                <a:solidFill>
                  <a:srgbClr val="000000"/>
                </a:solidFill>
                <a:effectLst/>
                <a:latin typeface="Lato"/>
                <a:ea typeface="MS PGothic"/>
                <a:cs typeface="Lato"/>
              </a:rPr>
              <a:t>: </a:t>
            </a:r>
            <a:r>
              <a:rPr lang="es-ES" b="0" i="1" u="none" strike="noStrike" dirty="0">
                <a:solidFill>
                  <a:srgbClr val="000000"/>
                </a:solidFill>
                <a:effectLst/>
                <a:latin typeface="Lato"/>
                <a:ea typeface="MS PGothic"/>
                <a:cs typeface="Lato"/>
              </a:rPr>
              <a:t>“No soy la persona más indicada para ayudar, pero conozco a alguien que ayuda a niños/niñas que han pasado por esto. Su trabajo es ayudar a los niños/las niñas en situaciones como esta”. </a:t>
            </a:r>
          </a:p>
          <a:p>
            <a:pPr marL="285750" indent="-285750">
              <a:buFont typeface="Arial" panose="020B0604020202020204" pitchFamily="34" charset="0"/>
              <a:buChar char="•"/>
            </a:pPr>
            <a:r>
              <a:rPr lang="es-ES" b="1" i="0" u="none" strike="noStrike" dirty="0">
                <a:solidFill>
                  <a:srgbClr val="000000"/>
                </a:solidFill>
                <a:effectLst/>
                <a:latin typeface="Lato"/>
                <a:ea typeface="MS PGothic"/>
                <a:cs typeface="Lato"/>
              </a:rPr>
              <a:t>Obtener el consentimiento o la aceptación para reunir y compartir la información de los niños/las niñas. </a:t>
            </a:r>
            <a:r>
              <a:rPr lang="es-ES" b="0" i="0" u="none" strike="noStrike" dirty="0">
                <a:solidFill>
                  <a:srgbClr val="000000"/>
                </a:solidFill>
                <a:effectLst/>
                <a:latin typeface="Lato"/>
                <a:ea typeface="MS PGothic"/>
                <a:cs typeface="Lato"/>
              </a:rPr>
              <a:t>Explicar quién es la persona, cuál es su trabajo y qué información es necesario compartir.</a:t>
            </a:r>
            <a:r>
              <a:rPr lang="es-ES" dirty="0">
                <a:solidFill>
                  <a:srgbClr val="000000"/>
                </a:solidFill>
                <a:latin typeface="Lato"/>
                <a:ea typeface="MS PGothic"/>
                <a:cs typeface="Lato"/>
              </a:rPr>
              <a:t> </a:t>
            </a:r>
          </a:p>
          <a:p>
            <a:pPr marL="285750" indent="-285750">
              <a:buFont typeface="Arial" panose="020B0604020202020204" pitchFamily="34" charset="0"/>
              <a:buChar char="•"/>
            </a:pPr>
            <a:r>
              <a:rPr lang="es-ES" b="1" i="0" u="none" strike="noStrike" dirty="0">
                <a:solidFill>
                  <a:srgbClr val="000000"/>
                </a:solidFill>
                <a:effectLst/>
                <a:latin typeface="Lato"/>
                <a:ea typeface="MS PGothic"/>
                <a:cs typeface="Lato"/>
              </a:rPr>
              <a:t>Explicar a los niños/las niñas las limitaciones a la confidencialidad </a:t>
            </a:r>
            <a:r>
              <a:rPr lang="es-ES" b="0" i="0" u="none" strike="noStrike" dirty="0">
                <a:solidFill>
                  <a:srgbClr val="000000"/>
                </a:solidFill>
                <a:effectLst/>
                <a:latin typeface="Lato"/>
                <a:ea typeface="MS PGothic"/>
                <a:cs typeface="Lato"/>
              </a:rPr>
              <a:t>describiendo cuándo, por qué y cómo puede ser necesario compartir información sin su permiso o acuerdo (presentación obligatoria de informes).</a:t>
            </a:r>
            <a:r>
              <a:rPr lang="es-ES" dirty="0">
                <a:solidFill>
                  <a:srgbClr val="000000"/>
                </a:solidFill>
                <a:latin typeface="Lato"/>
                <a:ea typeface="MS PGothic"/>
                <a:cs typeface="Lato"/>
              </a:rPr>
              <a:t> </a:t>
            </a:r>
          </a:p>
          <a:p>
            <a:pPr marL="285750" indent="-285750">
              <a:buFont typeface="Arial" panose="020B0604020202020204" pitchFamily="34" charset="0"/>
              <a:buChar char="•"/>
            </a:pPr>
            <a:r>
              <a:rPr lang="es-ES" dirty="0">
                <a:latin typeface="Lato"/>
                <a:ea typeface="MS PGothic"/>
                <a:cs typeface="Lato"/>
              </a:rPr>
              <a:t>Recuerde a las personas participantes que las mismas </a:t>
            </a:r>
            <a:r>
              <a:rPr lang="es-ES" b="1" dirty="0">
                <a:latin typeface="Lato"/>
                <a:ea typeface="MS PGothic"/>
                <a:cs typeface="Lato"/>
              </a:rPr>
              <a:t>consideraciones éticas y de seguridad relativas al intercambio de información </a:t>
            </a:r>
            <a:r>
              <a:rPr lang="es-ES" dirty="0">
                <a:latin typeface="Lato"/>
                <a:ea typeface="MS PGothic"/>
                <a:cs typeface="Lato"/>
              </a:rPr>
              <a:t>que se aplican a las personas adultas sobrevivientes también se aplican a </a:t>
            </a:r>
            <a:r>
              <a:rPr lang="es-ES" sz="1800" b="1" dirty="0">
                <a:solidFill>
                  <a:srgbClr val="0070C0"/>
                </a:solidFill>
                <a:latin typeface="Lato" panose="020F0502020204030203" pitchFamily="34" charset="77"/>
              </a:rPr>
              <a:t>los niños y las niñas sobrevivientes</a:t>
            </a:r>
            <a:r>
              <a:rPr lang="es-ES" dirty="0">
                <a:latin typeface="Lato"/>
                <a:ea typeface="MS PGothic"/>
                <a:cs typeface="Lato"/>
              </a:rPr>
              <a:t>. </a:t>
            </a:r>
          </a:p>
          <a:p>
            <a:pPr marL="285750" indent="-285750">
              <a:buFont typeface="Arial" panose="020B0604020202020204" pitchFamily="34" charset="0"/>
              <a:buChar char="•"/>
            </a:pPr>
            <a:r>
              <a:rPr lang="es-ES" b="1" i="0" u="none" strike="noStrike" dirty="0">
                <a:solidFill>
                  <a:srgbClr val="000000"/>
                </a:solidFill>
                <a:effectLst/>
                <a:latin typeface="Lato"/>
                <a:ea typeface="MS PGothic"/>
                <a:cs typeface="Lato"/>
              </a:rPr>
              <a:t>Se recomienda consultar siempre a una persona especialista en protección de la infancia o VG </a:t>
            </a:r>
            <a:r>
              <a:rPr lang="es-ES" b="0" dirty="0">
                <a:latin typeface="Lato"/>
                <a:ea typeface="Lato"/>
                <a:cs typeface="Lato"/>
              </a:rPr>
              <a:t>(</a:t>
            </a:r>
            <a:r>
              <a:rPr lang="es-ES" sz="1200" dirty="0">
                <a:solidFill>
                  <a:schemeClr val="tx1"/>
                </a:solidFill>
                <a:latin typeface="Lato"/>
                <a:ea typeface="Lato"/>
                <a:cs typeface="Lato"/>
              </a:rPr>
              <a:t>compartiendo solo la información que esta solicite para poder prestar apoyo)</a:t>
            </a:r>
            <a:r>
              <a:rPr lang="es-ES" b="0" i="0" u="none" strike="noStrike" dirty="0">
                <a:solidFill>
                  <a:srgbClr val="000000"/>
                </a:solidFill>
                <a:effectLst/>
                <a:latin typeface="Lato"/>
                <a:ea typeface="MS PGothic"/>
                <a:cs typeface="Lato"/>
              </a:rPr>
              <a:t> antes de derivar a niños/niñas a diferentes servicios.</a:t>
            </a:r>
            <a:r>
              <a:rPr lang="es-ES" dirty="0">
                <a:solidFill>
                  <a:srgbClr val="000000"/>
                </a:solidFill>
                <a:latin typeface="Lato"/>
                <a:ea typeface="MS PGothic"/>
                <a:cs typeface="Lato"/>
              </a:rPr>
              <a:t> </a:t>
            </a:r>
          </a:p>
        </p:txBody>
      </p:sp>
    </p:spTree>
    <p:extLst>
      <p:ext uri="{BB962C8B-B14F-4D97-AF65-F5344CB8AC3E}">
        <p14:creationId xmlns:p14="http://schemas.microsoft.com/office/powerpoint/2010/main" val="26652207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9134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a:ea typeface="MS PGothic"/>
                <a:cs typeface="Lato"/>
              </a:rPr>
              <a:t>NOTAS DEL FACILITADOR</a:t>
            </a:r>
          </a:p>
          <a:p>
            <a:endParaRPr lang="en-US" dirty="0">
              <a:latin typeface="Lato" panose="020F0502020204030203" pitchFamily="34" charset="77"/>
            </a:endParaRPr>
          </a:p>
          <a:p>
            <a:pPr eaLnBrk="1" fontAlgn="auto" hangingPunct="1">
              <a:spcBef>
                <a:spcPts val="0"/>
              </a:spcBef>
              <a:spcAft>
                <a:spcPts val="0"/>
              </a:spcAft>
              <a:buClr>
                <a:schemeClr val="bg2">
                  <a:lumMod val="75000"/>
                </a:schemeClr>
              </a:buClr>
              <a:defRPr/>
            </a:pPr>
            <a:r>
              <a:rPr lang="es-ES" b="0" dirty="0">
                <a:latin typeface="Lato"/>
                <a:ea typeface="Lato"/>
                <a:cs typeface="Lato"/>
              </a:rPr>
              <a:t>Explique que, como se ha comentado en las diapositivas anteriores, </a:t>
            </a:r>
            <a:r>
              <a:rPr lang="es-ES" b="1" dirty="0">
                <a:latin typeface="Lato"/>
                <a:ea typeface="Lato"/>
                <a:cs typeface="Lato"/>
              </a:rPr>
              <a:t>el personal de primera línea puede detectar casos de niños y niñas sobrevivientes de diferentes maneras: la identificación (señales de alerta), la revelación voluntaria o la revelación involuntaria. </a:t>
            </a:r>
          </a:p>
          <a:p>
            <a:pPr eaLnBrk="1" fontAlgn="auto" hangingPunct="1">
              <a:spcBef>
                <a:spcPts val="0"/>
              </a:spcBef>
              <a:spcAft>
                <a:spcPts val="0"/>
              </a:spcAft>
              <a:buClr>
                <a:schemeClr val="bg2">
                  <a:lumMod val="75000"/>
                </a:schemeClr>
              </a:buClr>
              <a:defRPr/>
            </a:pPr>
            <a:endParaRPr lang="en-GB" b="1" dirty="0">
              <a:latin typeface="Lato" panose="020F0502020204030203" pitchFamily="34" charset="77"/>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chemeClr val="bg2">
                  <a:lumMod val="75000"/>
                </a:schemeClr>
              </a:buClr>
              <a:buSzTx/>
              <a:buFont typeface="Arial" panose="020B0604020202020204" pitchFamily="34" charset="0"/>
              <a:buNone/>
              <a:tabLst/>
              <a:defRPr/>
            </a:pPr>
            <a:r>
              <a:rPr lang="es-ES" b="0" dirty="0">
                <a:latin typeface="Lato"/>
                <a:ea typeface="Lato"/>
                <a:cs typeface="Lato"/>
              </a:rPr>
              <a:t>En los casos de </a:t>
            </a:r>
            <a:r>
              <a:rPr lang="es-ES" b="1" dirty="0">
                <a:latin typeface="Lato"/>
                <a:ea typeface="Lato"/>
                <a:cs typeface="Lato"/>
              </a:rPr>
              <a:t>revelación voluntaria</a:t>
            </a:r>
            <a:r>
              <a:rPr lang="es-ES" b="0" dirty="0">
                <a:latin typeface="Lato"/>
                <a:ea typeface="Lato"/>
                <a:cs typeface="Lato"/>
              </a:rPr>
              <a:t>:</a:t>
            </a:r>
            <a:r>
              <a:rPr lang="es-ES" dirty="0">
                <a:latin typeface="Lato"/>
                <a:ea typeface="Lato"/>
                <a:cs typeface="Lato"/>
              </a:rPr>
              <a:t> </a:t>
            </a:r>
          </a:p>
          <a:p>
            <a:pPr marL="171450" marR="0" lvl="0" indent="-171450" algn="l" defTabSz="914400" rtl="0" eaLnBrk="1" fontAlgn="auto" latinLnBrk="0" hangingPunct="1">
              <a:lnSpc>
                <a:spcPct val="100000"/>
              </a:lnSpc>
              <a:spcBef>
                <a:spcPts val="0"/>
              </a:spcBef>
              <a:spcAft>
                <a:spcPts val="0"/>
              </a:spcAft>
              <a:buClr>
                <a:schemeClr val="bg2">
                  <a:lumMod val="75000"/>
                </a:schemeClr>
              </a:buClr>
              <a:buSzTx/>
              <a:buFont typeface="Arial" panose="020B0604020202020204" pitchFamily="34" charset="0"/>
              <a:buChar char="•"/>
              <a:tabLst/>
              <a:defRPr/>
            </a:pPr>
            <a:r>
              <a:rPr lang="es-ES" b="0" dirty="0">
                <a:latin typeface="Lato"/>
                <a:ea typeface="Lato"/>
                <a:cs typeface="Lato"/>
              </a:rPr>
              <a:t>Sean accesibles si los niños, las niñas y los y las adolescente quieren pedir ayuda; utilicen una </a:t>
            </a:r>
            <a:r>
              <a:rPr lang="es-ES" sz="1200" b="0" kern="1200" dirty="0">
                <a:solidFill>
                  <a:schemeClr val="tx1"/>
                </a:solidFill>
                <a:latin typeface="Lato"/>
                <a:ea typeface="Lato"/>
                <a:cs typeface="Lato"/>
              </a:rPr>
              <a:t>comunicación adaptada niños y niñas</a:t>
            </a:r>
            <a:r>
              <a:rPr lang="es-ES" b="0" dirty="0">
                <a:latin typeface="Lato"/>
                <a:ea typeface="Lato"/>
                <a:cs typeface="Lato"/>
              </a:rPr>
              <a:t>.</a:t>
            </a: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s-ES" b="0" dirty="0">
                <a:latin typeface="Lato"/>
                <a:ea typeface="Lato"/>
                <a:cs typeface="Lato"/>
              </a:rPr>
              <a:t>Valoren si se puede poner a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dirty="0">
                <a:latin typeface="Lato"/>
                <a:ea typeface="Lato"/>
                <a:cs typeface="Lato"/>
              </a:rPr>
              <a:t> en contacto con sus padres o cuidadores si estos no son presuntos perpetradores ni cómplices de la supuesta VG (véase la información incluida a continuación).</a:t>
            </a:r>
            <a:r>
              <a:rPr lang="es-ES" dirty="0">
                <a:latin typeface="Lato"/>
                <a:ea typeface="Lato"/>
                <a:cs typeface="Lato"/>
              </a:rPr>
              <a:t> </a:t>
            </a: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s-ES" b="0" dirty="0">
                <a:latin typeface="Lato"/>
                <a:ea typeface="Lato"/>
                <a:cs typeface="Lato"/>
              </a:rPr>
              <a:t>Realicen la derivación a los servicios especializados que ofrecen apoyo a niños/niñas sobrevivientes de VG, con el consentimiento informado o la aceptación de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dirty="0">
                <a:latin typeface="Lato"/>
                <a:ea typeface="Lato"/>
                <a:cs typeface="Lato"/>
              </a:rPr>
              <a:t> y de sus padres o cuidadores.</a:t>
            </a:r>
            <a:r>
              <a:rPr lang="es-ES" dirty="0">
                <a:latin typeface="Lato"/>
                <a:ea typeface="Lato"/>
                <a:cs typeface="Lato"/>
              </a:rPr>
              <a:t> </a:t>
            </a:r>
          </a:p>
          <a:p>
            <a:pPr marL="0" marR="0" lvl="0" indent="0" algn="l" defTabSz="914400" rtl="0" eaLnBrk="1" fontAlgn="auto" latinLnBrk="0" hangingPunct="1">
              <a:lnSpc>
                <a:spcPct val="100000"/>
              </a:lnSpc>
              <a:spcBef>
                <a:spcPts val="0"/>
              </a:spcBef>
              <a:spcAft>
                <a:spcPts val="0"/>
              </a:spcAft>
              <a:buClr>
                <a:schemeClr val="bg2">
                  <a:lumMod val="75000"/>
                </a:schemeClr>
              </a:buClr>
              <a:buSzTx/>
              <a:buFont typeface="Arial" panose="020B0604020202020204" pitchFamily="34" charset="0"/>
              <a:buNone/>
              <a:tabLst/>
              <a:defRPr/>
            </a:pPr>
            <a:endParaRPr lang="en-GB" b="0" i="0" dirty="0">
              <a:solidFill>
                <a:schemeClr val="tx1"/>
              </a:solidFill>
              <a:effectLst/>
              <a:latin typeface="Lato" panose="020F0502020204030203" pitchFamily="34" charset="77"/>
              <a:ea typeface="Lato" panose="020F0502020204030203" pitchFamily="34" charset="0"/>
              <a:cs typeface="Lato" panose="020F0502020204030203" pitchFamily="34" charset="0"/>
            </a:endParaRPr>
          </a:p>
          <a:p>
            <a:pPr eaLnBrk="1" fontAlgn="auto" hangingPunct="1">
              <a:spcBef>
                <a:spcPts val="0"/>
              </a:spcBef>
              <a:spcAft>
                <a:spcPts val="0"/>
              </a:spcAft>
              <a:buClr>
                <a:schemeClr val="bg2">
                  <a:lumMod val="75000"/>
                </a:schemeClr>
              </a:buClr>
              <a:defRPr/>
            </a:pPr>
            <a:r>
              <a:rPr lang="es-ES" b="1" i="0" u="none" dirty="0">
                <a:solidFill>
                  <a:schemeClr val="tx1"/>
                </a:solidFill>
                <a:effectLst/>
                <a:latin typeface="Lato"/>
                <a:ea typeface="Lato"/>
                <a:cs typeface="Lato"/>
              </a:rPr>
              <a:t>Posible implicación de los padres o cuidadores en el incidente de VG:</a:t>
            </a:r>
            <a:r>
              <a:rPr lang="es-ES" b="1" dirty="0">
                <a:latin typeface="Lato"/>
                <a:ea typeface="Lato"/>
                <a:cs typeface="Lato"/>
              </a:rPr>
              <a:t> </a:t>
            </a: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s-ES" b="0" i="0" dirty="0">
                <a:solidFill>
                  <a:schemeClr val="tx1"/>
                </a:solidFill>
                <a:effectLst/>
                <a:latin typeface="Lato"/>
                <a:ea typeface="Lato"/>
                <a:cs typeface="Lato"/>
              </a:rPr>
              <a:t>E</a:t>
            </a:r>
            <a:r>
              <a:rPr lang="es-ES" b="0" i="0" dirty="0">
                <a:solidFill>
                  <a:srgbClr val="000000"/>
                </a:solidFill>
                <a:effectLst/>
                <a:latin typeface="Lato"/>
                <a:ea typeface="MS PGothic"/>
                <a:cs typeface="Lato"/>
              </a:rPr>
              <a:t>n los casos donde haya motivos para creer que el cuidador podría ser perpetrador o cómplice del abuso, o que el presunto perpetrador podría vivir en la misma casa que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a:ea typeface="MS PGothic"/>
                <a:cs typeface="Lato"/>
              </a:rPr>
              <a:t>, se debe consultar inmediatamente a una persona especialista en protección de la infancia o VG (</a:t>
            </a:r>
            <a:r>
              <a:rPr lang="es-ES" sz="1200" dirty="0">
                <a:solidFill>
                  <a:schemeClr val="tx1"/>
                </a:solidFill>
                <a:latin typeface="Lato"/>
                <a:ea typeface="Lato"/>
                <a:cs typeface="Lato"/>
              </a:rPr>
              <a:t>compartiendo solo la información que esta indique o solicite para poder prestar apoyo</a:t>
            </a:r>
            <a:r>
              <a:rPr lang="es-ES" b="0" i="0" u="none" strike="noStrike" dirty="0">
                <a:solidFill>
                  <a:srgbClr val="000000"/>
                </a:solidFill>
                <a:effectLst/>
                <a:latin typeface="Lato"/>
                <a:ea typeface="MS PGothic"/>
                <a:cs typeface="Lato"/>
              </a:rPr>
              <a:t>), </a:t>
            </a:r>
            <a:r>
              <a:rPr lang="es-ES" b="0" i="0" dirty="0">
                <a:solidFill>
                  <a:srgbClr val="000000"/>
                </a:solidFill>
                <a:effectLst/>
                <a:latin typeface="Lato"/>
                <a:ea typeface="MS PGothic"/>
                <a:cs typeface="Lato"/>
              </a:rPr>
              <a:t>sin hablarlo con la persona cuidadora o la familia, ya que esto podría poner a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a:ea typeface="MS PGothic"/>
                <a:cs typeface="Lato"/>
              </a:rPr>
              <a:t> en una situación de riesgo mayor e inmediato.</a:t>
            </a:r>
            <a:r>
              <a:rPr lang="es-ES" dirty="0">
                <a:solidFill>
                  <a:srgbClr val="000000"/>
                </a:solidFill>
                <a:latin typeface="Lato"/>
                <a:ea typeface="MS PGothic"/>
                <a:cs typeface="Lato"/>
              </a:rPr>
              <a:t> </a:t>
            </a: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s-ES" b="0" dirty="0">
                <a:latin typeface="Lato"/>
                <a:ea typeface="Lato"/>
                <a:cs typeface="Lato"/>
              </a:rPr>
              <a:t>Averigüen si es posible poner a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dirty="0">
                <a:latin typeface="Lato"/>
                <a:ea typeface="Lato"/>
                <a:cs typeface="Lato"/>
              </a:rPr>
              <a:t> en contacto con alguna otra</a:t>
            </a:r>
            <a:r>
              <a:rPr lang="es-ES" dirty="0">
                <a:latin typeface="Lato"/>
                <a:ea typeface="Lato"/>
                <a:cs typeface="Lato"/>
              </a:rPr>
              <a:t> persona adulta que señale como segura y de confianza; puede que no se trate de familiares. </a:t>
            </a: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s-ES" dirty="0">
                <a:latin typeface="Lato"/>
                <a:ea typeface="Lato"/>
                <a:cs typeface="Lato"/>
              </a:rPr>
              <a:t>No tomen decisiones por las personas sobrevivientes ni obliguen a sus padres o cuidadores ni a ninguna otra persona a estar con ellas cuando hablen. </a:t>
            </a:r>
          </a:p>
          <a:p>
            <a:pPr marL="0" marR="0" lvl="0" indent="0" algn="l" defTabSz="914400" rtl="0" eaLnBrk="1" fontAlgn="auto" latinLnBrk="0" hangingPunct="1">
              <a:lnSpc>
                <a:spcPct val="100000"/>
              </a:lnSpc>
              <a:spcBef>
                <a:spcPts val="0"/>
              </a:spcBef>
              <a:spcAft>
                <a:spcPts val="0"/>
              </a:spcAft>
              <a:buClr>
                <a:schemeClr val="bg2">
                  <a:lumMod val="75000"/>
                </a:schemeClr>
              </a:buClr>
              <a:buSzTx/>
              <a:buFont typeface="Arial" panose="020B0604020202020204" pitchFamily="34" charset="0"/>
              <a:buNone/>
              <a:tabLst/>
              <a:defRPr/>
            </a:pPr>
            <a:endParaRPr lang="en-GB" b="0" dirty="0">
              <a:latin typeface="Lato" panose="020F0502020204030203" pitchFamily="34" charset="77"/>
              <a:ea typeface="Lato" panose="020F0502020204030203" pitchFamily="34" charset="0"/>
              <a:cs typeface="Lato" panose="020F0502020204030203" pitchFamily="34" charset="0"/>
            </a:endParaRPr>
          </a:p>
          <a:p>
            <a:pPr>
              <a:buClr>
                <a:schemeClr val="bg2">
                  <a:lumMod val="75000"/>
                </a:schemeClr>
              </a:buClr>
            </a:pPr>
            <a:r>
              <a:rPr lang="es-ES" b="1" dirty="0">
                <a:latin typeface="Lato"/>
                <a:ea typeface="Lato"/>
                <a:cs typeface="Lato"/>
              </a:rPr>
              <a:t>Señales de alerta (identificación) o revelación involuntaria</a:t>
            </a:r>
            <a:r>
              <a:rPr lang="es-ES" b="0" dirty="0">
                <a:latin typeface="Lato"/>
                <a:ea typeface="Lato"/>
                <a:cs typeface="Lato"/>
              </a:rPr>
              <a:t>:</a:t>
            </a:r>
            <a:r>
              <a:rPr lang="es-ES" dirty="0">
                <a:latin typeface="Lato"/>
                <a:ea typeface="Lato"/>
                <a:cs typeface="Lato"/>
              </a:rPr>
              <a:t> </a:t>
            </a:r>
          </a:p>
          <a:p>
            <a:pPr marL="171450" indent="-171450">
              <a:buClr>
                <a:schemeClr val="bg2">
                  <a:lumMod val="75000"/>
                </a:schemeClr>
              </a:buClr>
              <a:buFont typeface="Arial" panose="020B0604020202020204" pitchFamily="34" charset="0"/>
              <a:buChar char="•"/>
            </a:pPr>
            <a:r>
              <a:rPr lang="es-ES" b="0" dirty="0">
                <a:latin typeface="Lato"/>
                <a:ea typeface="Lato"/>
                <a:cs typeface="Lato"/>
              </a:rPr>
              <a:t>Si se revela de manera involuntaria un incidente o una situación de VG contra niños/niñas o el personal de primera línea identifica a niños/niñas en situación de riesgo (por ejemplo, al ver señales de alerta), el personal de primera línea no debe tratar de localizar a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dirty="0">
                <a:latin typeface="Lato"/>
                <a:ea typeface="Lato"/>
                <a:cs typeface="Lato"/>
              </a:rPr>
              <a:t> </a:t>
            </a:r>
            <a:r>
              <a:rPr lang="es-ES" sz="1200" b="0" dirty="0">
                <a:solidFill>
                  <a:schemeClr val="tx1"/>
                </a:solidFill>
                <a:latin typeface="Lato"/>
                <a:ea typeface="Lato"/>
                <a:cs typeface="Lato"/>
              </a:rPr>
              <a:t>ni empezar a interrogar a ningún miembro de la comunidad ni de la familia. No es tarea del personal de primera línea investigar o evaluar </a:t>
            </a:r>
            <a:r>
              <a:rPr lang="es-ES" dirty="0">
                <a:latin typeface="Lato"/>
                <a:ea typeface="Lato"/>
                <a:cs typeface="Lato"/>
              </a:rPr>
              <a:t>si los niños/las niñas están sufriendo VG. Hacerlo puede generar más violencia y riesgos para </a:t>
            </a:r>
            <a:r>
              <a:rPr lang="es-ES" b="0" dirty="0">
                <a:latin typeface="Lato"/>
                <a:ea typeface="Lato"/>
                <a:cs typeface="Lato"/>
              </a:rPr>
              <a:t>las personas sobrevivientes.</a:t>
            </a:r>
            <a:r>
              <a:rPr lang="es-ES" dirty="0">
                <a:latin typeface="Lato"/>
                <a:ea typeface="Lato"/>
                <a:cs typeface="Lato"/>
              </a:rPr>
              <a:t> </a:t>
            </a:r>
          </a:p>
          <a:p>
            <a:pPr marL="171450" indent="-171450">
              <a:buClr>
                <a:schemeClr val="bg2">
                  <a:lumMod val="75000"/>
                </a:schemeClr>
              </a:buClr>
              <a:buFont typeface="Arial" panose="020B0604020202020204" pitchFamily="34" charset="0"/>
              <a:buChar char="•"/>
            </a:pPr>
            <a:r>
              <a:rPr lang="es-ES" b="0" dirty="0">
                <a:latin typeface="Lato"/>
                <a:ea typeface="Lato"/>
                <a:cs typeface="Lato"/>
              </a:rPr>
              <a:t>El personal de primera línea </a:t>
            </a:r>
            <a:r>
              <a:rPr lang="es-ES" sz="1200" dirty="0">
                <a:solidFill>
                  <a:schemeClr val="tx1"/>
                </a:solidFill>
                <a:latin typeface="Lato"/>
                <a:ea typeface="Lato"/>
                <a:cs typeface="Lato"/>
              </a:rPr>
              <a:t>debe ponerse inmediatamente en contacto con una persona especialista en protección de la infancia o VG para solicitar asesoramiento </a:t>
            </a:r>
            <a:r>
              <a:rPr lang="es-ES" b="0" dirty="0">
                <a:latin typeface="Lato"/>
                <a:ea typeface="Lato"/>
                <a:cs typeface="Lato"/>
              </a:rPr>
              <a:t>(</a:t>
            </a:r>
            <a:r>
              <a:rPr lang="es-ES" sz="1200" dirty="0">
                <a:solidFill>
                  <a:schemeClr val="tx1"/>
                </a:solidFill>
                <a:latin typeface="Lato"/>
                <a:ea typeface="Lato"/>
                <a:cs typeface="Lato"/>
              </a:rPr>
              <a:t>compartiendo solo la información que esta indique o solicite para poder prestar apoyo). </a:t>
            </a:r>
          </a:p>
          <a:p>
            <a:pPr marL="171450" indent="-171450">
              <a:buClr>
                <a:schemeClr val="bg2">
                  <a:lumMod val="75000"/>
                </a:schemeClr>
              </a:buClr>
              <a:buFont typeface="Arial" panose="020B0604020202020204" pitchFamily="34" charset="0"/>
              <a:buChar char="•"/>
            </a:pPr>
            <a:endParaRPr lang="en-GB" b="1" dirty="0">
              <a:latin typeface="Lato" panose="020F0502020204030203" pitchFamily="34" charset="77"/>
              <a:ea typeface="Lato" panose="020F0502020204030203" pitchFamily="34" charset="0"/>
              <a:cs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
                <a:schemeClr val="bg2">
                  <a:lumMod val="75000"/>
                </a:schemeClr>
              </a:buClr>
              <a:buSzTx/>
              <a:buFont typeface="Arial" panose="020B0604020202020204" pitchFamily="34" charset="0"/>
              <a:buNone/>
              <a:tabLst/>
              <a:defRPr/>
            </a:pPr>
            <a:r>
              <a:rPr lang="es-ES" b="1" u="none" dirty="0">
                <a:latin typeface="Lato"/>
                <a:ea typeface="Lato"/>
                <a:cs typeface="Lato"/>
              </a:rPr>
              <a:t>Casos de urgencia extrema</a:t>
            </a:r>
            <a:r>
              <a:rPr lang="es-ES" b="0" dirty="0">
                <a:latin typeface="Lato"/>
                <a:ea typeface="Lato"/>
                <a:cs typeface="Lato"/>
              </a:rPr>
              <a:t>: el personal de primera línea puede recibir un caso muy acuciante que requiera una derivación urgente (por ejemplo, la derivación a la policía o a los servicios de salud) y quizás no sea posible obtener la aceptación o el consentimiento informado de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dirty="0">
                <a:latin typeface="Lato"/>
                <a:ea typeface="Lato"/>
                <a:cs typeface="Lato"/>
              </a:rPr>
              <a:t> ni de sus padres o cuidadores. Consulten de manera urgente a una persona especialista en protección de la infancia o VG</a:t>
            </a:r>
            <a:r>
              <a:rPr lang="es-ES" dirty="0">
                <a:latin typeface="Lato"/>
                <a:ea typeface="Lato"/>
                <a:cs typeface="Lato"/>
              </a:rPr>
              <a:t> </a:t>
            </a:r>
            <a:r>
              <a:rPr lang="es-ES" sz="1200" dirty="0">
                <a:solidFill>
                  <a:schemeClr val="tx1"/>
                </a:solidFill>
                <a:latin typeface="Lato"/>
                <a:ea typeface="Lato"/>
                <a:cs typeface="Lato"/>
              </a:rPr>
              <a:t>(compartiendo solo la información que esta indique o solicite para poder prestar apoyo)</a:t>
            </a:r>
            <a:r>
              <a:rPr lang="es-ES" b="0" dirty="0">
                <a:latin typeface="Lato"/>
                <a:ea typeface="Lato"/>
                <a:cs typeface="Lato"/>
              </a:rPr>
              <a:t>. Si no hay especialistas en protección de la infancia o VG disponibles y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dirty="0">
                <a:latin typeface="Lato"/>
                <a:ea typeface="Lato"/>
                <a:cs typeface="Lato"/>
              </a:rPr>
              <a:t> necesita atención inmediata, el personal de primera línea debe considerar cuál es el </a:t>
            </a:r>
            <a:r>
              <a:rPr lang="es-ES" b="1" dirty="0">
                <a:latin typeface="Lato"/>
                <a:ea typeface="Lato"/>
                <a:cs typeface="Lato"/>
              </a:rPr>
              <a:t>interés superior </a:t>
            </a:r>
            <a:r>
              <a:rPr lang="es-ES" sz="1200" b="1" dirty="0">
                <a:solidFill>
                  <a:srgbClr val="0070C0"/>
                </a:solidFill>
                <a:latin typeface="Lato" panose="020F0502020204030203" pitchFamily="34" charset="77"/>
              </a:rPr>
              <a:t>del niño</a:t>
            </a:r>
            <a:r>
              <a:rPr lang="es-ES" b="0" dirty="0">
                <a:latin typeface="Lato"/>
                <a:ea typeface="Lato"/>
                <a:cs typeface="Lato"/>
              </a:rPr>
              <a:t>.</a:t>
            </a:r>
          </a:p>
          <a:p>
            <a:pPr marL="171450" indent="-171450">
              <a:buClr>
                <a:schemeClr val="bg2">
                  <a:lumMod val="75000"/>
                </a:schemeClr>
              </a:buClr>
              <a:buFont typeface="Arial" panose="020B0604020202020204" pitchFamily="34" charset="0"/>
              <a:buChar char="•"/>
            </a:pPr>
            <a:endParaRPr lang="en-GB" b="1" dirty="0">
              <a:latin typeface="Lato" panose="020F0502020204030203" pitchFamily="34" charset="77"/>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66198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dirty="0">
                <a:latin typeface="Lato" panose="020F0502020204030203" pitchFamily="34" charset="77"/>
              </a:rPr>
              <a:t>Esta diapositiva destaca y </a:t>
            </a:r>
            <a:r>
              <a:rPr lang="es-ES" b="1" dirty="0">
                <a:latin typeface="Lato" panose="020F0502020204030203" pitchFamily="34" charset="77"/>
              </a:rPr>
              <a:t>resume las principales diferencias</a:t>
            </a:r>
            <a:r>
              <a:rPr lang="es-ES" dirty="0">
                <a:latin typeface="Lato" panose="020F0502020204030203" pitchFamily="34" charset="77"/>
              </a:rPr>
              <a:t> entre el manejo de las revelaciones de niños/niñas y sobrevivientes y las de sobrevivientes en edad adulta. </a:t>
            </a:r>
          </a:p>
          <a:p>
            <a:endParaRPr lang="en-GB" dirty="0">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0" i="0" dirty="0">
                <a:solidFill>
                  <a:srgbClr val="000000"/>
                </a:solidFill>
                <a:effectLst/>
                <a:latin typeface="Lato" panose="020F0502020204030203" pitchFamily="34" charset="77"/>
              </a:rPr>
              <a:t>Recuerde a las personas participantes que el manejo de los incidentes de VG en personas adultas sigue estrictamente el enfoque centrado en la persona sobreviviente, donde no se debe buscar la identificación, mientras que, en </a:t>
            </a:r>
            <a:r>
              <a:rPr lang="es-ES" b="1" i="0" dirty="0">
                <a:solidFill>
                  <a:srgbClr val="000000"/>
                </a:solidFill>
                <a:effectLst/>
                <a:latin typeface="Lato" panose="020F0502020204030203" pitchFamily="34" charset="77"/>
              </a:rPr>
              <a:t>la infancia, la identificación es un importante punto de entrada para el apoyo</a:t>
            </a:r>
            <a:r>
              <a:rPr lang="es-ES" b="0" i="0" dirty="0">
                <a:solidFill>
                  <a:srgbClr val="000000"/>
                </a:solidFill>
                <a:effectLst/>
                <a:latin typeface="Lato" panose="020F0502020204030203" pitchFamily="34" charset="77"/>
              </a:rPr>
              <a:t>. Por lo tanto, es importante que el personal de primera línea posea un </a:t>
            </a:r>
            <a:r>
              <a:rPr lang="es-ES" b="1" i="0" dirty="0">
                <a:solidFill>
                  <a:srgbClr val="000000"/>
                </a:solidFill>
                <a:effectLst/>
                <a:latin typeface="Lato" panose="020F0502020204030203" pitchFamily="34" charset="77"/>
              </a:rPr>
              <a:t>conocimiento básico de las señales de alerta de abuso infantil </a:t>
            </a:r>
            <a:r>
              <a:rPr lang="es-ES" b="0" i="0" dirty="0">
                <a:solidFill>
                  <a:srgbClr val="000000"/>
                </a:solidFill>
                <a:effectLst/>
                <a:latin typeface="Lato" panose="020F0502020204030203" pitchFamily="34" charset="77"/>
              </a:rPr>
              <a:t>explicadas anteriormente. Sin embargo, recuerden lo siguiente: la función del personal de primera línea </a:t>
            </a:r>
            <a:r>
              <a:rPr lang="es-ES" b="1" i="0" u="sng" dirty="0">
                <a:solidFill>
                  <a:srgbClr val="000000"/>
                </a:solidFill>
                <a:effectLst/>
                <a:latin typeface="Lato" panose="020F0502020204030203" pitchFamily="34" charset="77"/>
              </a:rPr>
              <a:t>no</a:t>
            </a:r>
            <a:r>
              <a:rPr lang="es-ES" b="1" i="0" dirty="0">
                <a:solidFill>
                  <a:srgbClr val="000000"/>
                </a:solidFill>
                <a:effectLst/>
                <a:latin typeface="Lato" panose="020F0502020204030203" pitchFamily="34" charset="77"/>
              </a:rPr>
              <a:t> consiste en evaluar la situación de la </a:t>
            </a:r>
            <a:r>
              <a:rPr lang="es-419" sz="1200" b="1" dirty="0">
                <a:solidFill>
                  <a:srgbClr val="000000"/>
                </a:solidFill>
                <a:effectLst/>
                <a:latin typeface="Lato" panose="020F0502020204030203" pitchFamily="34" charset="0"/>
                <a:cs typeface="Arial" panose="020B0604020202020204" pitchFamily="34" charset="0"/>
              </a:rPr>
              <a:t>p</a:t>
            </a:r>
            <a:r>
              <a:rPr lang="es-419" sz="12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1" i="0" dirty="0">
                <a:solidFill>
                  <a:srgbClr val="000000"/>
                </a:solidFill>
                <a:effectLst/>
                <a:latin typeface="Lato" panose="020F0502020204030203" pitchFamily="34" charset="77"/>
              </a:rPr>
              <a:t> ni en intervenir o investigar de manera directa. </a:t>
            </a:r>
            <a:r>
              <a:rPr lang="es-ES" b="0" i="0" dirty="0">
                <a:solidFill>
                  <a:srgbClr val="000000"/>
                </a:solidFill>
                <a:effectLst/>
                <a:latin typeface="Lato" panose="020F0502020204030203" pitchFamily="34" charset="77"/>
              </a:rPr>
              <a:t>Si el personal de primera línea no tiene la certeza de que un niño, una niña o una persona adolescente sufra abusos o les preocupa esa posibilidad, siempre es mejor </a:t>
            </a:r>
            <a:r>
              <a:rPr lang="es-ES" b="1" i="0" dirty="0">
                <a:solidFill>
                  <a:srgbClr val="000000"/>
                </a:solidFill>
                <a:effectLst/>
                <a:latin typeface="Lato" panose="020F0502020204030203" pitchFamily="34" charset="77"/>
              </a:rPr>
              <a:t>consultar con una persona especialista en protección de la infancia o VG </a:t>
            </a:r>
            <a:r>
              <a:rPr lang="es-ES" b="0" i="0" dirty="0">
                <a:solidFill>
                  <a:srgbClr val="000000"/>
                </a:solidFill>
                <a:effectLst/>
                <a:latin typeface="Lato" panose="020F0502020204030203" pitchFamily="34" charset="77"/>
              </a:rPr>
              <a:t>qué debe hacer </a:t>
            </a:r>
            <a:r>
              <a:rPr lang="es-ES" b="0" dirty="0">
                <a:latin typeface="Lato"/>
                <a:ea typeface="Lato"/>
                <a:cs typeface="Lato"/>
              </a:rPr>
              <a:t>(</a:t>
            </a:r>
            <a:r>
              <a:rPr lang="es-ES" sz="1200" dirty="0">
                <a:solidFill>
                  <a:schemeClr val="tx1"/>
                </a:solidFill>
                <a:latin typeface="Lato"/>
                <a:ea typeface="Lato"/>
                <a:cs typeface="Lato"/>
              </a:rPr>
              <a:t>compartiendo únicamente la información que la persona especialista en protección de la infancia o VG indique o solicite para que pueda prestar apoyo)</a:t>
            </a:r>
            <a:r>
              <a:rPr lang="es-ES" b="0" i="0" dirty="0">
                <a:solidFill>
                  <a:srgbClr val="000000"/>
                </a:solidFill>
                <a:effectLst/>
                <a:latin typeface="Lato" panose="020F0502020204030203" pitchFamily="34" charset="77"/>
              </a:rPr>
              <a:t>.</a:t>
            </a:r>
          </a:p>
          <a:p>
            <a:pPr marL="228600" indent="-228600">
              <a:buFont typeface="+mj-lt"/>
              <a:buAutoNum type="arabicPeriod"/>
            </a:pPr>
            <a:endParaRPr lang="en-US" b="0" i="0" dirty="0">
              <a:solidFill>
                <a:srgbClr val="000000"/>
              </a:solidFill>
              <a:effectLst/>
              <a:latin typeface="Lato" panose="020F0502020204030203" pitchFamily="34" charset="77"/>
            </a:endParaRPr>
          </a:p>
          <a:p>
            <a:pPr marL="228600" indent="-228600">
              <a:buFont typeface="+mj-lt"/>
              <a:buAutoNum type="arabicPeriod"/>
            </a:pPr>
            <a:r>
              <a:rPr lang="es-ES" b="0" i="0" dirty="0">
                <a:solidFill>
                  <a:srgbClr val="000000"/>
                </a:solidFill>
                <a:effectLst/>
                <a:latin typeface="Lato" panose="020F0502020204030203" pitchFamily="34" charset="77"/>
              </a:rPr>
              <a:t>La </a:t>
            </a:r>
            <a:r>
              <a:rPr lang="es-ES" b="1" i="0" dirty="0">
                <a:solidFill>
                  <a:srgbClr val="000000"/>
                </a:solidFill>
                <a:effectLst/>
                <a:latin typeface="Lato" panose="020F0502020204030203" pitchFamily="34" charset="77"/>
              </a:rPr>
              <a:t>comunicación </a:t>
            </a:r>
            <a:r>
              <a:rPr lang="es-ES" b="0" i="0" dirty="0">
                <a:solidFill>
                  <a:srgbClr val="000000"/>
                </a:solidFill>
                <a:effectLst/>
                <a:latin typeface="Lato" panose="020F0502020204030203" pitchFamily="34" charset="77"/>
              </a:rPr>
              <a:t>y los comportamientos en los momentos inmediatos a la revelación del abuso infantil contribuirán a la recuperación de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rPr>
              <a:t> y evitarán una mayor angustia. El personal de primera línea debe </a:t>
            </a:r>
            <a:r>
              <a:rPr lang="es-ES" b="1" i="0" dirty="0">
                <a:solidFill>
                  <a:srgbClr val="000000"/>
                </a:solidFill>
                <a:effectLst/>
                <a:latin typeface="Lato" panose="020F0502020204030203" pitchFamily="34" charset="77"/>
              </a:rPr>
              <a:t>escuchar a la </a:t>
            </a:r>
            <a:r>
              <a:rPr lang="es-419" sz="1200" b="1" dirty="0">
                <a:solidFill>
                  <a:srgbClr val="000000"/>
                </a:solidFill>
                <a:effectLst/>
                <a:latin typeface="Lato" panose="020F0502020204030203" pitchFamily="34" charset="0"/>
                <a:cs typeface="Arial" panose="020B0604020202020204" pitchFamily="34" charset="0"/>
              </a:rPr>
              <a:t>p</a:t>
            </a:r>
            <a:r>
              <a:rPr lang="es-419" sz="12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1" i="0" dirty="0">
                <a:solidFill>
                  <a:srgbClr val="000000"/>
                </a:solidFill>
                <a:effectLst/>
                <a:latin typeface="Lato" panose="020F0502020204030203" pitchFamily="34" charset="77"/>
              </a:rPr>
              <a:t> sin juzgarla, validar sus sentimientos y mantener la calma</a:t>
            </a:r>
            <a:r>
              <a:rPr lang="es-ES" b="0" i="0" dirty="0">
                <a:solidFill>
                  <a:srgbClr val="000000"/>
                </a:solidFill>
                <a:effectLst/>
                <a:latin typeface="Lato" panose="020F0502020204030203" pitchFamily="34" charset="77"/>
              </a:rPr>
              <a:t>. La primera respuesta importa a largo plazo. </a:t>
            </a:r>
          </a:p>
          <a:p>
            <a:pPr marL="228600" indent="-228600">
              <a:buFont typeface="+mj-lt"/>
              <a:buAutoNum type="arabicPeriod"/>
            </a:pPr>
            <a:endParaRPr lang="en-US" b="0" i="0" dirty="0">
              <a:solidFill>
                <a:srgbClr val="000000"/>
              </a:solidFill>
              <a:effectLst/>
              <a:latin typeface="Lato" panose="020F0502020204030203" pitchFamily="34" charset="77"/>
            </a:endParaRPr>
          </a:p>
          <a:p>
            <a:pPr marL="228600" indent="-228600">
              <a:buFont typeface="+mj-lt"/>
              <a:buAutoNum type="arabicPeriod"/>
            </a:pPr>
            <a:r>
              <a:rPr lang="es-ES" dirty="0">
                <a:latin typeface="Lato" panose="020F0502020204030203" pitchFamily="34" charset="77"/>
              </a:rPr>
              <a:t>El </a:t>
            </a:r>
            <a:r>
              <a:rPr lang="es-ES" b="1" dirty="0">
                <a:latin typeface="Lato" panose="020F0502020204030203" pitchFamily="34" charset="77"/>
              </a:rPr>
              <a:t>principio del interés superior </a:t>
            </a:r>
            <a:r>
              <a:rPr lang="es-419" sz="12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2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 </a:t>
            </a:r>
            <a:r>
              <a:rPr lang="es-ES" dirty="0">
                <a:latin typeface="Lato" panose="020F0502020204030203" pitchFamily="34" charset="77"/>
              </a:rPr>
              <a:t>es la consideración primordial en los casos de niños/niñas sobrevivientes. Las decisiones y medidas que afectan a niños/niñas deben reflejar qué es mejor para la seguridad, el bienestar y el desarrollo de esa persona en particular. </a:t>
            </a:r>
            <a:r>
              <a:rPr lang="es-ES" b="0" i="0" dirty="0">
                <a:solidFill>
                  <a:srgbClr val="000000"/>
                </a:solidFill>
                <a:effectLst/>
                <a:latin typeface="Lato" panose="020F0502020204030203" pitchFamily="34" charset="77"/>
              </a:rPr>
              <a:t>A menudo, es necesario que una persona especialista en protección de la infancia o VG realice una evaluación más exhaustiva para comprender qué está ocurriendo y determinar cuál es el interés superior de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rPr>
              <a:t>. Recuerde a las personas participantes que la función del personal de primera línea </a:t>
            </a:r>
            <a:r>
              <a:rPr lang="es-ES" b="1" i="0" u="sng" dirty="0">
                <a:solidFill>
                  <a:srgbClr val="000000"/>
                </a:solidFill>
                <a:effectLst/>
                <a:latin typeface="Lato" panose="020F0502020204030203" pitchFamily="34" charset="77"/>
              </a:rPr>
              <a:t>no</a:t>
            </a:r>
            <a:r>
              <a:rPr lang="es-ES" b="1" i="0" dirty="0">
                <a:solidFill>
                  <a:srgbClr val="000000"/>
                </a:solidFill>
                <a:effectLst/>
                <a:latin typeface="Lato" panose="020F0502020204030203" pitchFamily="34" charset="77"/>
              </a:rPr>
              <a:t> consiste en evaluar la situación de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rPr>
              <a:t>, sino en alertar de las preocupaciones relacionadas con ella a una persona especialista en protección de la infancia o VG, </a:t>
            </a:r>
            <a:r>
              <a:rPr lang="es-ES" b="1" i="0" u="sng" dirty="0">
                <a:solidFill>
                  <a:srgbClr val="000000"/>
                </a:solidFill>
                <a:effectLst/>
                <a:latin typeface="Lato" panose="020F0502020204030203" pitchFamily="34" charset="77"/>
              </a:rPr>
              <a:t>sin</a:t>
            </a:r>
            <a:r>
              <a:rPr lang="es-ES" b="1" i="0" dirty="0">
                <a:solidFill>
                  <a:srgbClr val="000000"/>
                </a:solidFill>
                <a:effectLst/>
                <a:latin typeface="Lato" panose="020F0502020204030203" pitchFamily="34" charset="77"/>
              </a:rPr>
              <a:t> intervenir ni investigar directamente.  </a:t>
            </a:r>
          </a:p>
          <a:p>
            <a:pPr marL="228600" indent="-228600">
              <a:buFont typeface="+mj-lt"/>
              <a:buAutoNum type="arabicPeriod"/>
            </a:pPr>
            <a:endParaRPr lang="en-US" b="0" i="0" dirty="0">
              <a:solidFill>
                <a:srgbClr val="000000"/>
              </a:solidFill>
              <a:effectLst/>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1" dirty="0">
                <a:latin typeface="Lato" panose="020F0502020204030203" pitchFamily="34" charset="77"/>
              </a:rPr>
              <a:t>Repita cómo </a:t>
            </a:r>
            <a:r>
              <a:rPr lang="es-ES" b="1" i="0" dirty="0">
                <a:solidFill>
                  <a:srgbClr val="000000"/>
                </a:solidFill>
                <a:effectLst/>
                <a:latin typeface="Lato" panose="020F0502020204030203" pitchFamily="34" charset="77"/>
              </a:rPr>
              <a:t>se gestiona la presentación obligatoria de informes en el contexto </a:t>
            </a:r>
            <a:r>
              <a:rPr lang="es-ES" b="1" dirty="0">
                <a:latin typeface="Lato" panose="020F0502020204030203" pitchFamily="34" charset="77"/>
              </a:rPr>
              <a:t>local</a:t>
            </a:r>
            <a:r>
              <a:rPr lang="es-ES" b="0" i="0" dirty="0">
                <a:solidFill>
                  <a:srgbClr val="000000"/>
                </a:solidFill>
                <a:effectLst/>
                <a:latin typeface="Lato" panose="020F0502020204030203" pitchFamily="34" charset="77"/>
              </a:rPr>
              <a:t>. Recuerde a las personas participantes que la </a:t>
            </a:r>
            <a:r>
              <a:rPr lang="es-ES" b="0" noProof="0" dirty="0">
                <a:latin typeface="Lato" panose="020F0502020204030203" pitchFamily="34" charset="77"/>
              </a:rPr>
              <a:t>p</a:t>
            </a:r>
            <a:r>
              <a:rPr lang="es-ES" noProof="0" dirty="0">
                <a:latin typeface="Lato" panose="020F0502020204030203" pitchFamily="34" charset="77"/>
              </a:rPr>
              <a:t>resentación obligatoria de informes puede plantear problemas éticos y de seguridad, y no siempre redunda en el interés superior </a:t>
            </a:r>
            <a:r>
              <a:rPr lang="es-419"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a:t>
            </a:r>
            <a:endParaRPr lang="es-ES" noProof="0" dirty="0">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i="0" dirty="0">
              <a:solidFill>
                <a:srgbClr val="000000"/>
              </a:solidFill>
              <a:effectLst/>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dirty="0">
                <a:latin typeface="Lato" panose="020F0502020204030203" pitchFamily="34" charset="77"/>
              </a:rPr>
              <a:t>Dependiendo de la edad de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dirty="0">
                <a:latin typeface="Lato" panose="020F0502020204030203" pitchFamily="34" charset="77"/>
              </a:rPr>
              <a:t> (especialmente en el caso de los niños y las niñas menores de 15 años), el objetivo general es </a:t>
            </a:r>
            <a:r>
              <a:rPr lang="es-ES" b="1" dirty="0">
                <a:latin typeface="Lato" panose="020F0502020204030203" pitchFamily="34" charset="77"/>
              </a:rPr>
              <a:t>obtener el consentimiento de los padres o cuidadores </a:t>
            </a:r>
            <a:r>
              <a:rPr lang="es-ES" dirty="0">
                <a:latin typeface="Lato" panose="020F0502020204030203" pitchFamily="34" charset="77"/>
              </a:rPr>
              <a:t>antes de cualquier derivación, a menos que haya razones para creer que estos </a:t>
            </a:r>
            <a:r>
              <a:rPr lang="es-ES" b="0" i="0" u="none" strike="noStrike" dirty="0">
                <a:effectLst/>
                <a:latin typeface="Lato" panose="020F0502020204030203" pitchFamily="34" charset="77"/>
              </a:rPr>
              <a:t>podrían ser los perpetradores o cómplices del abuso</a:t>
            </a:r>
            <a:r>
              <a:rPr lang="es-ES" b="1" i="0" u="none" strike="noStrike" dirty="0">
                <a:effectLst/>
                <a:latin typeface="Lato" panose="020F0502020204030203" pitchFamily="34" charset="77"/>
              </a:rPr>
              <a:t>. </a:t>
            </a:r>
            <a:r>
              <a:rPr lang="es-ES" b="0" i="0" u="none" strike="noStrike" dirty="0">
                <a:solidFill>
                  <a:srgbClr val="000000"/>
                </a:solidFill>
                <a:effectLst/>
                <a:latin typeface="Lato" panose="020F0502020204030203" pitchFamily="34" charset="77"/>
              </a:rPr>
              <a:t>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u="none" strike="noStrike" dirty="0">
                <a:solidFill>
                  <a:srgbClr val="000000"/>
                </a:solidFill>
                <a:effectLst/>
                <a:latin typeface="Lato" panose="020F0502020204030203" pitchFamily="34" charset="77"/>
              </a:rPr>
              <a:t> debe aceptar la participación de sus padres o cuidadores. En caso de duda, el personal de primera línea debe </a:t>
            </a:r>
            <a:r>
              <a:rPr lang="es-ES" b="1" i="0" dirty="0">
                <a:solidFill>
                  <a:srgbClr val="000000"/>
                </a:solidFill>
                <a:effectLst/>
                <a:latin typeface="Lato" panose="020F0502020204030203" pitchFamily="34" charset="77"/>
              </a:rPr>
              <a:t>consultar a una persona especialista en protección de la infancia o VG </a:t>
            </a:r>
            <a:r>
              <a:rPr lang="es-ES" b="0" i="0" dirty="0">
                <a:solidFill>
                  <a:srgbClr val="000000"/>
                </a:solidFill>
                <a:effectLst/>
                <a:latin typeface="Lato" panose="020F0502020204030203" pitchFamily="34" charset="77"/>
              </a:rPr>
              <a:t>qué hacer </a:t>
            </a:r>
            <a:r>
              <a:rPr lang="es-ES" b="0" dirty="0">
                <a:latin typeface="Lato"/>
                <a:ea typeface="Lato"/>
                <a:cs typeface="Lato"/>
              </a:rPr>
              <a:t>(</a:t>
            </a:r>
            <a:r>
              <a:rPr lang="es-ES" sz="1200" dirty="0">
                <a:solidFill>
                  <a:schemeClr val="tx1"/>
                </a:solidFill>
                <a:latin typeface="Lato"/>
                <a:ea typeface="Lato"/>
                <a:cs typeface="Lato"/>
              </a:rPr>
              <a:t>compartiendo solo la información que indique o solicite dicha persona para poder prestar apoyo)</a:t>
            </a:r>
            <a:r>
              <a:rPr lang="es-ES" b="0" dirty="0">
                <a:latin typeface="Lato"/>
                <a:ea typeface="Lato"/>
                <a:cs typeface="Lato"/>
              </a:rPr>
              <a:t>. </a:t>
            </a:r>
            <a:r>
              <a:rPr lang="es-ES" b="0" i="0" dirty="0">
                <a:solidFill>
                  <a:srgbClr val="000000"/>
                </a:solidFill>
                <a:effectLst/>
                <a:latin typeface="Lato" panose="020F0502020204030203" pitchFamily="34" charset="77"/>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dirty="0">
                <a:latin typeface="Lato" panose="020F0502020204030203" pitchFamily="34" charset="77"/>
              </a:rPr>
              <a:t>No todos los proveedores de servicios contra la VG ofrecen servicios destinados a niños/niñas sobrevivientes. Por lo tanto, el personal de primera línea debe estar </a:t>
            </a:r>
            <a:r>
              <a:rPr lang="es-ES" b="1" dirty="0">
                <a:latin typeface="Lato" panose="020F0502020204030203" pitchFamily="34" charset="77"/>
              </a:rPr>
              <a:t>plenamente familiarizado con la vía local de derivación para niños/niñas sobrevivientes de VG. </a:t>
            </a:r>
          </a:p>
        </p:txBody>
      </p:sp>
    </p:spTree>
    <p:extLst>
      <p:ext uri="{BB962C8B-B14F-4D97-AF65-F5344CB8AC3E}">
        <p14:creationId xmlns:p14="http://schemas.microsoft.com/office/powerpoint/2010/main" val="34327562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b="1" dirty="0">
              <a:latin typeface="Lato" panose="020F0502020204030203" pitchFamily="34" charset="77"/>
            </a:endParaRPr>
          </a:p>
          <a:p>
            <a:r>
              <a:rPr lang="es-ES" dirty="0">
                <a:latin typeface="Lato" panose="020F0502020204030203" pitchFamily="34" charset="77"/>
              </a:rPr>
              <a:t>Duración estimada: 15 minutos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Lato" panose="020F0502020204030203" pitchFamily="34" charset="77"/>
              </a:rPr>
              <a:t>Objetivo: reflexionar sobre los estilos de comunicación adaptados a </a:t>
            </a:r>
            <a:r>
              <a:rPr lang="es-ES" sz="1200" b="0" kern="1200" dirty="0">
                <a:solidFill>
                  <a:schemeClr val="tx1"/>
                </a:solidFill>
                <a:latin typeface="Lato"/>
                <a:ea typeface="Lato"/>
                <a:cs typeface="Lato"/>
              </a:rPr>
              <a:t>niños y niñas </a:t>
            </a:r>
            <a:r>
              <a:rPr lang="es-ES" dirty="0">
                <a:latin typeface="Lato" panose="020F0502020204030203" pitchFamily="34" charset="77"/>
              </a:rPr>
              <a:t>a fin de tratar con las personas sobrevivientes de VG y mejorar la comprensión de los riesgos relacionados con la participación de los padres o cuidadores</a:t>
            </a:r>
          </a:p>
          <a:p>
            <a:endParaRPr lang="en-US" b="0" i="0" dirty="0">
              <a:solidFill>
                <a:srgbClr val="000000"/>
              </a:solidFill>
              <a:effectLst/>
              <a:latin typeface="Lato" panose="020F0502020204030203" pitchFamily="34" charset="77"/>
            </a:endParaRPr>
          </a:p>
          <a:p>
            <a:pPr marL="285750" indent="-285750">
              <a:buFont typeface="System Font Regular"/>
              <a:buChar char="-"/>
            </a:pPr>
            <a:r>
              <a:rPr lang="es-ES" b="0" i="0" dirty="0">
                <a:solidFill>
                  <a:srgbClr val="000000"/>
                </a:solidFill>
                <a:effectLst/>
                <a:latin typeface="Lato" panose="020F0502020204030203" pitchFamily="34" charset="77"/>
              </a:rPr>
              <a:t>Lee la diapositiva con la historia de Zara. Destaque que se trata de una revelación voluntaria. </a:t>
            </a:r>
          </a:p>
          <a:p>
            <a:pPr marL="285750" indent="-285750">
              <a:buFont typeface="System Font Regular"/>
              <a:buChar char="-"/>
            </a:pPr>
            <a:r>
              <a:rPr lang="es-ES" b="0" i="0" dirty="0">
                <a:solidFill>
                  <a:srgbClr val="000000"/>
                </a:solidFill>
                <a:effectLst/>
                <a:latin typeface="Lato" panose="020F0502020204030203" pitchFamily="34" charset="77"/>
              </a:rPr>
              <a:t>Utilice las preguntas siguientes para generar debate: </a:t>
            </a:r>
          </a:p>
          <a:p>
            <a:pPr marL="742950" lvl="1" indent="-285750">
              <a:buFont typeface="System Font Regular"/>
              <a:buChar char="-"/>
            </a:pPr>
            <a:r>
              <a:rPr lang="es-ES" b="0" i="0" dirty="0">
                <a:solidFill>
                  <a:srgbClr val="000000"/>
                </a:solidFill>
                <a:effectLst/>
                <a:latin typeface="Lato" panose="020F0502020204030203" pitchFamily="34" charset="77"/>
              </a:rPr>
              <a:t>¿Qué creen que demos </a:t>
            </a:r>
            <a:r>
              <a:rPr lang="es-ES" b="0" i="0" u="none" dirty="0">
                <a:solidFill>
                  <a:srgbClr val="000000"/>
                </a:solidFill>
                <a:effectLst/>
                <a:latin typeface="Lato" panose="020F0502020204030203" pitchFamily="34" charset="77"/>
              </a:rPr>
              <a:t>decirle</a:t>
            </a:r>
            <a:r>
              <a:rPr lang="es-ES" b="0" i="0" dirty="0">
                <a:solidFill>
                  <a:srgbClr val="000000"/>
                </a:solidFill>
                <a:effectLst/>
                <a:latin typeface="Lato" panose="020F0502020204030203" pitchFamily="34" charset="77"/>
              </a:rPr>
              <a:t> y no decirle a Zara de manera inmediata en esta situación?</a:t>
            </a:r>
          </a:p>
          <a:p>
            <a:pPr marL="742950" marR="0" lvl="1" indent="-285750" algn="l" defTabSz="914400" rtl="0" eaLnBrk="1" fontAlgn="auto" latinLnBrk="0" hangingPunct="1">
              <a:lnSpc>
                <a:spcPct val="100000"/>
              </a:lnSpc>
              <a:spcBef>
                <a:spcPts val="0"/>
              </a:spcBef>
              <a:spcAft>
                <a:spcPts val="0"/>
              </a:spcAft>
              <a:buClrTx/>
              <a:buSzTx/>
              <a:buFont typeface="System Font Regular"/>
              <a:buChar char="-"/>
              <a:tabLst/>
              <a:defRPr/>
            </a:pPr>
            <a:r>
              <a:rPr lang="es-ES" b="0" i="0" dirty="0">
                <a:solidFill>
                  <a:srgbClr val="000000"/>
                </a:solidFill>
                <a:effectLst/>
                <a:latin typeface="Lato" panose="020F0502020204030203" pitchFamily="34" charset="77"/>
              </a:rPr>
              <a:t>¿Qué lenguaje corporal y comunicación no verbal debemos emplear y qué debemos evitar? </a:t>
            </a:r>
          </a:p>
          <a:p>
            <a:pPr marL="742950" marR="0" lvl="1" indent="-285750" algn="l" defTabSz="914400" rtl="0" eaLnBrk="1" fontAlgn="auto" latinLnBrk="0" hangingPunct="1">
              <a:lnSpc>
                <a:spcPct val="100000"/>
              </a:lnSpc>
              <a:spcBef>
                <a:spcPts val="0"/>
              </a:spcBef>
              <a:spcAft>
                <a:spcPts val="0"/>
              </a:spcAft>
              <a:buClrTx/>
              <a:buSzTx/>
              <a:buFont typeface="System Font Regular"/>
              <a:buChar char="-"/>
              <a:tabLst/>
              <a:defRPr/>
            </a:pPr>
            <a:r>
              <a:rPr lang="es-ES" b="0" i="0" dirty="0">
                <a:solidFill>
                  <a:srgbClr val="000000"/>
                </a:solidFill>
                <a:effectLst/>
                <a:latin typeface="Lato" panose="020F0502020204030203" pitchFamily="34" charset="77"/>
              </a:rPr>
              <a:t>¿Debemos informar a los padres o cuidadores de Zara? </a:t>
            </a:r>
          </a:p>
          <a:p>
            <a:pPr marL="285750" indent="-285750">
              <a:buFont typeface="System Font Regular"/>
              <a:buChar char="-"/>
            </a:pPr>
            <a:r>
              <a:rPr lang="es-ES" b="0" i="0" dirty="0">
                <a:solidFill>
                  <a:srgbClr val="000000"/>
                </a:solidFill>
                <a:effectLst/>
                <a:latin typeface="Lato" panose="020F0502020204030203" pitchFamily="34" charset="77"/>
              </a:rPr>
              <a:t>Invite a algunas personas participantes a compartir sus ideas sobre lo que consideran que pueden ayudar a Zara en esa situación.</a:t>
            </a:r>
          </a:p>
          <a:p>
            <a:pPr marL="285750" indent="-285750">
              <a:buFont typeface="System Font Regular"/>
              <a:buChar char="-"/>
            </a:pPr>
            <a:r>
              <a:rPr lang="es-ES" b="1" i="0" dirty="0">
                <a:solidFill>
                  <a:srgbClr val="000000"/>
                </a:solidFill>
                <a:effectLst/>
                <a:latin typeface="Lato" panose="020F0502020204030203" pitchFamily="34" charset="77"/>
              </a:rPr>
              <a:t>Centre el debate en los elementos particulares del manejo de la revelación de niños/niñas sobrevivientes frente a la de sobrevivientes en edad adulta. </a:t>
            </a:r>
          </a:p>
          <a:p>
            <a:pPr marL="285750" indent="-285750">
              <a:buFont typeface="System Font Regular"/>
              <a:buChar char="-"/>
            </a:pPr>
            <a:r>
              <a:rPr lang="es-ES" b="0" i="0" dirty="0">
                <a:solidFill>
                  <a:srgbClr val="000000"/>
                </a:solidFill>
                <a:effectLst/>
                <a:latin typeface="Lato" panose="020F0502020204030203" pitchFamily="34" charset="77"/>
              </a:rPr>
              <a:t>Refuerce la correcta comprensión de las funciones y responsabilidades. </a:t>
            </a:r>
          </a:p>
          <a:p>
            <a:pPr marL="285750" indent="-285750">
              <a:buFont typeface="System Font Regular"/>
              <a:buChar char="-"/>
            </a:pPr>
            <a:endParaRPr lang="en-US" b="0" i="0" dirty="0">
              <a:solidFill>
                <a:srgbClr val="000000"/>
              </a:solidFill>
              <a:effectLst/>
              <a:latin typeface="Lato" panose="020F0502020204030203" pitchFamily="34" charset="77"/>
            </a:endParaRPr>
          </a:p>
          <a:p>
            <a:pPr marL="0" indent="0">
              <a:buFont typeface="System Font Regular"/>
              <a:buNone/>
            </a:pPr>
            <a:r>
              <a:rPr lang="es-ES" b="1" i="0" dirty="0">
                <a:solidFill>
                  <a:srgbClr val="000000"/>
                </a:solidFill>
                <a:effectLst/>
                <a:latin typeface="Lato" panose="020F0502020204030203" pitchFamily="34" charset="77"/>
              </a:rPr>
              <a:t>Consideraciones clave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000000"/>
                </a:solidFill>
                <a:effectLst/>
                <a:latin typeface="Lato" panose="020F0502020204030203" pitchFamily="34" charset="77"/>
              </a:rPr>
              <a:t>Cabe reconocer que, aunque estrictamente no hay opciones buenas y malas, existen ciertas afirmaciones que pueden resultar </a:t>
            </a:r>
            <a:r>
              <a:rPr lang="es-ES" b="1" i="0" dirty="0">
                <a:solidFill>
                  <a:srgbClr val="000000"/>
                </a:solidFill>
                <a:effectLst/>
                <a:latin typeface="Lato" panose="020F0502020204030203" pitchFamily="34" charset="77"/>
              </a:rPr>
              <a:t>especialmente sanadoras para los niños/las niñas sobrevivientes</a:t>
            </a:r>
            <a:r>
              <a:rPr lang="es-ES" b="0" i="0" dirty="0">
                <a:solidFill>
                  <a:srgbClr val="000000"/>
                </a:solidFill>
                <a:effectLst/>
                <a:latin typeface="Lato" panose="020F0502020204030203" pitchFamily="34" charset="77"/>
              </a:rPr>
              <a:t>, así como otras reacciones que debemos evitar porque pueden generar más estrés.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solidFill>
                  <a:srgbClr val="000000"/>
                </a:solidFill>
                <a:effectLst/>
                <a:latin typeface="Lato" panose="020F0502020204030203" pitchFamily="34" charset="77"/>
              </a:rPr>
              <a:t>Indagar en las experiencias difíciles de las personas sobrevivientes puede causarles más angustia y daño si no se hace de manera correcta. Indagar en las preocupaciones sin asegurarse de que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rPr>
              <a:t> está a salvo también puede conducir a una situación de mayor riesgo y daño. En otras palabras: </a:t>
            </a:r>
            <a:r>
              <a:rPr lang="es-ES" b="1" i="0" dirty="0">
                <a:solidFill>
                  <a:srgbClr val="000000"/>
                </a:solidFill>
                <a:effectLst/>
                <a:latin typeface="Lato" panose="020F0502020204030203" pitchFamily="34" charset="77"/>
              </a:rPr>
              <a:t>si no son especialistas en protección de la infancia o VG, no deben pedir detalles.</a:t>
            </a:r>
            <a:r>
              <a:rPr lang="es-ES" b="0" i="0" dirty="0">
                <a:solidFill>
                  <a:srgbClr val="000000"/>
                </a:solidFill>
                <a:effectLst/>
                <a:latin typeface="Lato" panose="020F0502020204030203" pitchFamily="34" charset="77"/>
              </a:rPr>
              <a:t> En lugar de ello, deben dejar que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rPr>
              <a:t> se exprese, escucharla de manera activa, tranquilizarla y derivarla a un proveedor de servicios lo antes posible.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i="0" dirty="0">
                <a:solidFill>
                  <a:srgbClr val="000000"/>
                </a:solidFill>
                <a:effectLst/>
                <a:latin typeface="Lato" panose="020F0502020204030203" pitchFamily="34" charset="77"/>
              </a:rPr>
              <a:t>Reacciones y medidas importantes: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1" i="0" dirty="0">
                <a:solidFill>
                  <a:srgbClr val="000000"/>
                </a:solidFill>
                <a:effectLst/>
                <a:latin typeface="Lato" panose="020F0502020204030203" pitchFamily="34" charset="77"/>
              </a:rPr>
              <a:t>Tranquilizar: “</a:t>
            </a:r>
            <a:r>
              <a:rPr lang="es-ES" b="0" i="1" dirty="0">
                <a:solidFill>
                  <a:srgbClr val="000000"/>
                </a:solidFill>
                <a:effectLst/>
                <a:latin typeface="Lato" panose="020F0502020204030203" pitchFamily="34" charset="77"/>
              </a:rPr>
              <a:t>No es culpa tuya</a:t>
            </a:r>
            <a:r>
              <a:rPr lang="es-ES" dirty="0">
                <a:solidFill>
                  <a:srgbClr val="000000"/>
                </a:solidFill>
                <a:effectLst/>
                <a:latin typeface="Lato" panose="020F0502020204030203" pitchFamily="34" charset="77"/>
              </a:rPr>
              <a:t>”.</a:t>
            </a:r>
            <a:r>
              <a:rPr lang="es-ES" b="0" i="1" dirty="0">
                <a:solidFill>
                  <a:srgbClr val="000000"/>
                </a:solidFill>
                <a:effectLst/>
                <a:latin typeface="Lato" panose="020F0502020204030203" pitchFamily="34" charset="77"/>
              </a:rPr>
              <a:t>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1" u="sng" dirty="0">
                <a:latin typeface="Lato" panose="020F0502020204030203" pitchFamily="34" charset="77"/>
              </a:rPr>
              <a:t>No</a:t>
            </a:r>
            <a:r>
              <a:rPr lang="es-ES" b="1" dirty="0">
                <a:latin typeface="Lato" panose="020F0502020204030203" pitchFamily="34" charset="77"/>
              </a:rPr>
              <a:t> culpar a la </a:t>
            </a:r>
            <a:r>
              <a:rPr lang="es-419" sz="1200" b="1" dirty="0">
                <a:solidFill>
                  <a:srgbClr val="000000"/>
                </a:solidFill>
                <a:effectLst/>
                <a:latin typeface="Lato" panose="020F0502020204030203" pitchFamily="34" charset="0"/>
                <a:cs typeface="Arial" panose="020B0604020202020204" pitchFamily="34" charset="0"/>
              </a:rPr>
              <a:t>p</a:t>
            </a:r>
            <a:r>
              <a:rPr lang="es-419" sz="12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1" dirty="0">
                <a:latin typeface="Lato" panose="020F0502020204030203" pitchFamily="34" charset="77"/>
              </a:rPr>
              <a:t>: </a:t>
            </a:r>
            <a:r>
              <a:rPr lang="es-ES" b="0" i="1" dirty="0">
                <a:latin typeface="Lato" panose="020F0502020204030203" pitchFamily="34" charset="77"/>
              </a:rPr>
              <a:t>“¿Por qué estabas allí sola? ¿Por qué decidiste ir con esa persona? ¿Por qué saliste tan tarde?” </a:t>
            </a:r>
            <a:r>
              <a:rPr lang="es-ES" b="0" i="0" dirty="0">
                <a:solidFill>
                  <a:srgbClr val="000000"/>
                </a:solidFill>
                <a:effectLst/>
                <a:latin typeface="Lato" panose="020F0502020204030203" pitchFamily="34" charset="77"/>
              </a:rPr>
              <a:t>Quizás debamos incidir muchas veces en esto, ya que los niños/las niñas suelen culparse a sí mismos y responsabilizarse de las malas acciones de otras personas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1" u="sng" dirty="0">
                <a:latin typeface="Lato" panose="020F0502020204030203" pitchFamily="34" charset="77"/>
              </a:rPr>
              <a:t>No</a:t>
            </a:r>
            <a:r>
              <a:rPr lang="es-ES" b="1" dirty="0">
                <a:latin typeface="Lato" panose="020F0502020204030203" pitchFamily="34" charset="77"/>
              </a:rPr>
              <a:t> reaccionen de manera exagerada o insuficiente al relato de la </a:t>
            </a:r>
            <a:r>
              <a:rPr lang="es-419" sz="1200" b="1" dirty="0">
                <a:solidFill>
                  <a:srgbClr val="000000"/>
                </a:solidFill>
                <a:effectLst/>
                <a:latin typeface="Lato" panose="020F0502020204030203" pitchFamily="34" charset="0"/>
                <a:cs typeface="Arial" panose="020B0604020202020204" pitchFamily="34" charset="0"/>
              </a:rPr>
              <a:t>p</a:t>
            </a:r>
            <a:r>
              <a:rPr lang="es-419" sz="12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1" dirty="0">
                <a:latin typeface="Lato" panose="020F0502020204030203" pitchFamily="34" charset="77"/>
              </a:rPr>
              <a:t>: “</a:t>
            </a:r>
            <a:r>
              <a:rPr lang="es-ES" b="0" i="1" dirty="0">
                <a:latin typeface="Lato" panose="020F0502020204030203" pitchFamily="34" charset="77"/>
              </a:rPr>
              <a:t>No hay de qué preocuparse”; “¡Vaya! Es terrible”.</a:t>
            </a:r>
            <a:r>
              <a:rPr lang="es-ES" i="1" dirty="0">
                <a:latin typeface="Lato" panose="020F0502020204030203" pitchFamily="34" charset="77"/>
              </a:rPr>
              <a:t>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1" dirty="0">
                <a:latin typeface="Lato" panose="020F0502020204030203" pitchFamily="34" charset="77"/>
                <a:ea typeface="+mn-lt"/>
                <a:cs typeface="+mn-lt"/>
              </a:rPr>
              <a:t>Adopten una actitud honesta: </a:t>
            </a:r>
            <a:r>
              <a:rPr lang="es-ES" b="0" i="1" dirty="0">
                <a:latin typeface="Lato" panose="020F0502020204030203" pitchFamily="34" charset="77"/>
                <a:ea typeface="+mn-lt"/>
                <a:cs typeface="+mn-lt"/>
              </a:rPr>
              <a:t>“Lo que me has dicho es muy importante. </a:t>
            </a:r>
            <a:r>
              <a:rPr lang="es-ES" i="1" dirty="0">
                <a:latin typeface="Lato" panose="020F0502020204030203" pitchFamily="34" charset="77"/>
                <a:ea typeface="+mn-lt"/>
                <a:cs typeface="+mn-lt"/>
              </a:rPr>
              <a:t>No se me permite mantener esto en secreto, así que tendré que hablar con alguien que tenga experiencia en ayudar a niños/niñas que han estado en situaciones similares”.</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1" i="0" dirty="0">
                <a:solidFill>
                  <a:srgbClr val="000000"/>
                </a:solidFill>
                <a:effectLst/>
                <a:latin typeface="Lato" panose="020F0502020204030203" pitchFamily="34" charset="77"/>
              </a:rPr>
              <a:t>Ofrezcan consuelo</a:t>
            </a:r>
            <a:r>
              <a:rPr lang="es-ES" b="0" i="0" dirty="0">
                <a:solidFill>
                  <a:srgbClr val="000000"/>
                </a:solidFill>
                <a:effectLst/>
                <a:latin typeface="Lato" panose="020F0502020204030203" pitchFamily="34" charset="77"/>
              </a:rPr>
              <a:t>: Tengan en cuenta la edad y la madurez de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rPr>
              <a:t> a la hora de decidir qué ofrecerle.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0" i="0" dirty="0">
                <a:solidFill>
                  <a:srgbClr val="000000"/>
                </a:solidFill>
                <a:effectLst/>
                <a:latin typeface="Lato" panose="020F0502020204030203" pitchFamily="34" charset="77"/>
                <a:ea typeface="+mn-lt"/>
                <a:cs typeface="+mn-lt"/>
              </a:rPr>
              <a:t>Por lo general, se debe </a:t>
            </a:r>
            <a:r>
              <a:rPr lang="es-ES" b="1" i="0" dirty="0">
                <a:solidFill>
                  <a:srgbClr val="000000"/>
                </a:solidFill>
                <a:effectLst/>
                <a:latin typeface="Lato" panose="020F0502020204030203" pitchFamily="34" charset="77"/>
                <a:ea typeface="+mn-lt"/>
                <a:cs typeface="+mn-lt"/>
              </a:rPr>
              <a:t>e</a:t>
            </a:r>
            <a:r>
              <a:rPr lang="es-ES" b="1" dirty="0">
                <a:latin typeface="Lato" panose="020F0502020204030203" pitchFamily="34" charset="77"/>
                <a:ea typeface="+mn-lt"/>
                <a:cs typeface="+mn-lt"/>
              </a:rPr>
              <a:t>vitar el contacto físico para consolar a la </a:t>
            </a:r>
            <a:r>
              <a:rPr lang="es-419" sz="1200" b="1" dirty="0">
                <a:solidFill>
                  <a:srgbClr val="000000"/>
                </a:solidFill>
                <a:effectLst/>
                <a:latin typeface="Lato" panose="020F0502020204030203" pitchFamily="34" charset="0"/>
                <a:cs typeface="Arial" panose="020B0604020202020204" pitchFamily="34" charset="0"/>
              </a:rPr>
              <a:t>p</a:t>
            </a:r>
            <a:r>
              <a:rPr lang="es-419" sz="12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dirty="0">
                <a:latin typeface="Lato" panose="020F0502020204030203" pitchFamily="34" charset="77"/>
                <a:ea typeface="+mn-lt"/>
                <a:cs typeface="+mn-lt"/>
              </a:rPr>
              <a:t>, por ejemplo, cogerla de la mano o abrazarla. </a:t>
            </a:r>
            <a:r>
              <a:rPr lang="es-ES" b="0" i="0" dirty="0">
                <a:solidFill>
                  <a:srgbClr val="000000"/>
                </a:solidFill>
                <a:effectLst/>
                <a:latin typeface="Lato" panose="020F0502020204030203" pitchFamily="34" charset="77"/>
                <a:ea typeface="+mn-lt"/>
                <a:cs typeface="+mn-lt"/>
              </a:rPr>
              <a:t>Absténganse de adoptar la respuesta habitual consistente en abrazar a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ea typeface="+mn-lt"/>
                <a:cs typeface="+mn-lt"/>
              </a:rPr>
              <a:t> menor o cogerla de la mano. Respeten el espacio físico de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ea typeface="+mn-lt"/>
                <a:cs typeface="+mn-lt"/>
              </a:rPr>
              <a:t> (burbuja personal) </a:t>
            </a:r>
            <a:r>
              <a:rPr lang="es-ES" b="0" dirty="0">
                <a:latin typeface="Lato" panose="020F0502020204030203" pitchFamily="34" charset="77"/>
                <a:ea typeface="+mn-lt"/>
                <a:cs typeface="+mn-lt"/>
              </a:rPr>
              <a:t>y</a:t>
            </a:r>
            <a:r>
              <a:rPr lang="es-ES" dirty="0">
                <a:latin typeface="Lato" panose="020F0502020204030203" pitchFamily="34" charset="77"/>
                <a:ea typeface="+mn-lt"/>
                <a:cs typeface="+mn-lt"/>
              </a:rPr>
              <a:t> los principios de salvaguardia de la infancia. Consideren</a:t>
            </a:r>
            <a:r>
              <a:rPr lang="es-ES" b="0" dirty="0">
                <a:latin typeface="Lato" panose="020F0502020204030203" pitchFamily="34" charset="77"/>
                <a:ea typeface="+mn-lt"/>
                <a:cs typeface="+mn-lt"/>
              </a:rPr>
              <a:t> lo que aparentemente sea más apropiado en la situación o el contexto </a:t>
            </a:r>
            <a:r>
              <a:rPr lang="es-ES" b="0" i="0" dirty="0">
                <a:solidFill>
                  <a:srgbClr val="000000"/>
                </a:solidFill>
                <a:effectLst/>
                <a:latin typeface="Lato" panose="020F0502020204030203" pitchFamily="34" charset="77"/>
                <a:ea typeface="+mn-lt"/>
                <a:cs typeface="+mn-lt"/>
              </a:rPr>
              <a:t>(por ejemplo, si un niño o una niña de corta edad han sido separados de su familia durante una evacuación, quizás sea apropiado cogerlos de la mano para consolarlos).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1" i="0" dirty="0">
                <a:solidFill>
                  <a:srgbClr val="000000"/>
                </a:solidFill>
                <a:effectLst/>
                <a:latin typeface="Lato" panose="020F0502020204030203" pitchFamily="34" charset="77"/>
              </a:rPr>
              <a:t>Tengan paciencia</a:t>
            </a:r>
            <a:r>
              <a:rPr lang="es-ES" b="0" i="0" dirty="0">
                <a:solidFill>
                  <a:srgbClr val="000000"/>
                </a:solidFill>
                <a:effectLst/>
                <a:latin typeface="Lato" panose="020F0502020204030203" pitchFamily="34" charset="77"/>
              </a:rPr>
              <a:t>: Lo más probable es que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rPr>
              <a:t> no explique todo en orden cronológico, eso no es algo que ustedes deban investigar ni aclarar. Su función consiste en escuchar y, a continuación, poner a la </a:t>
            </a:r>
            <a:r>
              <a:rPr lang="es-419" sz="1200" dirty="0">
                <a:solidFill>
                  <a:srgbClr val="000000"/>
                </a:solidFill>
                <a:effectLst/>
                <a:latin typeface="Lato" panose="020F0502020204030203" pitchFamily="34" charset="0"/>
                <a:cs typeface="Arial" panose="020B0604020202020204" pitchFamily="34" charset="0"/>
              </a:rPr>
              <a:t>p</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0" i="0" dirty="0">
                <a:solidFill>
                  <a:srgbClr val="000000"/>
                </a:solidFill>
                <a:effectLst/>
                <a:latin typeface="Lato" panose="020F0502020204030203" pitchFamily="34" charset="77"/>
              </a:rPr>
              <a:t> en contacto con los servicios especializados lo antes posible. </a:t>
            </a:r>
            <a:r>
              <a:rPr lang="es-ES" b="1" dirty="0">
                <a:latin typeface="Lato" panose="020F0502020204030203" pitchFamily="34" charset="77"/>
              </a:rPr>
              <a:t>No apresuren a la </a:t>
            </a:r>
            <a:r>
              <a:rPr lang="es-419" sz="1200" b="1" dirty="0">
                <a:solidFill>
                  <a:srgbClr val="000000"/>
                </a:solidFill>
                <a:effectLst/>
                <a:latin typeface="Lato" panose="020F0502020204030203" pitchFamily="34" charset="0"/>
                <a:cs typeface="Arial" panose="020B0604020202020204" pitchFamily="34" charset="0"/>
              </a:rPr>
              <a:t>p</a:t>
            </a:r>
            <a:r>
              <a:rPr lang="es-419" sz="12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b="1" dirty="0">
                <a:latin typeface="Lato" panose="020F0502020204030203" pitchFamily="34" charset="77"/>
              </a:rPr>
              <a:t>. </a:t>
            </a:r>
            <a:r>
              <a:rPr lang="es-ES" b="0" dirty="0">
                <a:latin typeface="Lato" panose="020F0502020204030203" pitchFamily="34" charset="77"/>
              </a:rPr>
              <a:t>Eviten</a:t>
            </a:r>
            <a:r>
              <a:rPr lang="es-ES" dirty="0">
                <a:latin typeface="Lato" panose="020F0502020204030203" pitchFamily="34" charset="77"/>
              </a:rPr>
              <a:t> mirar la hora o el teléfono, dar vueltas, interrumpir a la </a:t>
            </a:r>
            <a:r>
              <a:rPr lang="es-419" sz="1800" dirty="0">
                <a:solidFill>
                  <a:srgbClr val="000000"/>
                </a:solidFill>
                <a:effectLst/>
                <a:latin typeface="Lato" panose="020F0502020204030203" pitchFamily="34" charset="0"/>
                <a:cs typeface="Arial" panose="020B0604020202020204" pitchFamily="34" charset="0"/>
              </a:rPr>
              <a:t>p</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ersona sobreviviente</a:t>
            </a:r>
            <a:r>
              <a:rPr lang="es-ES" dirty="0">
                <a:latin typeface="Lato" panose="020F0502020204030203" pitchFamily="34" charset="77"/>
              </a:rPr>
              <a:t> o distraerse.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i="0" dirty="0">
                <a:solidFill>
                  <a:srgbClr val="000000"/>
                </a:solidFill>
                <a:effectLst/>
                <a:latin typeface="Lato" panose="020F0502020204030203" pitchFamily="34" charset="77"/>
              </a:rPr>
              <a:t>Participación de los padres o cuidadores: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1" i="0" u="sng" dirty="0">
                <a:solidFill>
                  <a:srgbClr val="000000"/>
                </a:solidFill>
                <a:effectLst/>
                <a:latin typeface="Lato" panose="020F0502020204030203" pitchFamily="34" charset="77"/>
              </a:rPr>
              <a:t>No</a:t>
            </a:r>
            <a:r>
              <a:rPr lang="es-ES" b="0" i="0" dirty="0">
                <a:solidFill>
                  <a:srgbClr val="000000"/>
                </a:solidFill>
                <a:effectLst/>
                <a:latin typeface="Lato" panose="020F0502020204030203" pitchFamily="34" charset="77"/>
              </a:rPr>
              <a:t> traten de reunirse ni de debatir con la familia, los cuidadores o las personas que viven en el mismo hogar que la persona sobreviviente.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0" i="0" dirty="0">
                <a:solidFill>
                  <a:srgbClr val="000000"/>
                </a:solidFill>
                <a:effectLst/>
                <a:latin typeface="Lato" panose="020F0502020204030203" pitchFamily="34" charset="77"/>
              </a:rPr>
              <a:t>Por el contrario, </a:t>
            </a:r>
            <a:r>
              <a:rPr lang="es-ES" b="1" i="0" u="none" noProof="0" dirty="0">
                <a:solidFill>
                  <a:srgbClr val="000000"/>
                </a:solidFill>
                <a:effectLst/>
                <a:latin typeface="Lato" panose="020F0502020204030203" pitchFamily="34" charset="77"/>
              </a:rPr>
              <a:t>consulten a una persona especialista en protección de la infancia o VG </a:t>
            </a:r>
            <a:r>
              <a:rPr lang="es-ES" b="0" i="0" dirty="0">
                <a:solidFill>
                  <a:srgbClr val="000000"/>
                </a:solidFill>
                <a:effectLst/>
                <a:latin typeface="Lato" panose="020F0502020204030203" pitchFamily="34" charset="77"/>
              </a:rPr>
              <a:t>lo antes posible (</a:t>
            </a:r>
            <a:r>
              <a:rPr lang="es-ES" sz="1200" dirty="0">
                <a:solidFill>
                  <a:schemeClr val="tx1"/>
                </a:solidFill>
                <a:latin typeface="Lato"/>
                <a:ea typeface="Lato"/>
                <a:cs typeface="Lato"/>
              </a:rPr>
              <a:t>compartiendo solo la información que esta indique o solicite para poder prestar apoyo)</a:t>
            </a:r>
            <a:r>
              <a:rPr lang="es-ES" b="0" i="0" dirty="0">
                <a:solidFill>
                  <a:srgbClr val="000000"/>
                </a:solidFill>
                <a:effectLst/>
                <a:latin typeface="Lato" panose="020F0502020204030203" pitchFamily="34" charset="77"/>
              </a:rPr>
              <a:t>.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s-ES" b="0" i="0" dirty="0">
                <a:solidFill>
                  <a:srgbClr val="000000"/>
                </a:solidFill>
                <a:effectLst/>
                <a:latin typeface="Lato" panose="020F0502020204030203" pitchFamily="34" charset="77"/>
              </a:rPr>
              <a:t>En los casos donde haya motivos para creer que el progenitor o cuidador podría ser el perpetrador o cómplice del abuso o que el presunto perpetrador podría vivir en la misma casa que la persona sobreviviente, </a:t>
            </a:r>
            <a:r>
              <a:rPr lang="es-ES" b="1" i="0" dirty="0">
                <a:solidFill>
                  <a:srgbClr val="000000"/>
                </a:solidFill>
                <a:effectLst/>
                <a:latin typeface="Lato" panose="020F0502020204030203" pitchFamily="34" charset="77"/>
              </a:rPr>
              <a:t>es fundamental que el personal de primera línea consulte inmediatamente a una persona especialista en protección de la infancia o VG </a:t>
            </a:r>
            <a:r>
              <a:rPr lang="es-ES" b="0" dirty="0">
                <a:latin typeface="Lato"/>
                <a:ea typeface="Lato"/>
                <a:cs typeface="Lato"/>
              </a:rPr>
              <a:t>(</a:t>
            </a:r>
            <a:r>
              <a:rPr lang="es-ES" sz="1200" dirty="0">
                <a:solidFill>
                  <a:schemeClr val="tx1"/>
                </a:solidFill>
                <a:latin typeface="Lato"/>
                <a:ea typeface="Lato"/>
                <a:cs typeface="Lato"/>
              </a:rPr>
              <a:t>compartiendo solo la información que esta indique o solicite para poder prestar apoyo)</a:t>
            </a:r>
            <a:r>
              <a:rPr lang="es-ES" sz="1200" b="0" dirty="0">
                <a:solidFill>
                  <a:schemeClr val="tx1"/>
                </a:solidFill>
                <a:latin typeface="Lato"/>
                <a:ea typeface="Lato"/>
                <a:cs typeface="Lato"/>
              </a:rPr>
              <a:t>,</a:t>
            </a:r>
            <a:r>
              <a:rPr lang="es-ES" b="0" i="0" u="none" strike="noStrike" dirty="0">
                <a:solidFill>
                  <a:srgbClr val="000000"/>
                </a:solidFill>
                <a:effectLst/>
                <a:latin typeface="Lato" panose="020F0502020204030203" pitchFamily="34" charset="77"/>
              </a:rPr>
              <a:t> </a:t>
            </a:r>
            <a:r>
              <a:rPr lang="es-ES" b="0" i="0" dirty="0">
                <a:solidFill>
                  <a:srgbClr val="000000"/>
                </a:solidFill>
                <a:effectLst/>
                <a:latin typeface="Lato" panose="020F0502020204030203" pitchFamily="34" charset="77"/>
              </a:rPr>
              <a:t>sin hablarlo con el progenitor, el cuidador o la familia, ya que esto podría poner a la persona sobreviviente en una situación de riesgo mayor e inmediato.  </a:t>
            </a:r>
          </a:p>
        </p:txBody>
      </p:sp>
    </p:spTree>
    <p:extLst>
      <p:ext uri="{BB962C8B-B14F-4D97-AF65-F5344CB8AC3E}">
        <p14:creationId xmlns:p14="http://schemas.microsoft.com/office/powerpoint/2010/main" val="107374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b="1">
                <a:latin typeface="Lato" panose="020F0502020204030203" pitchFamily="34" charset="77"/>
              </a:rPr>
              <a:t>NOTAS DEL FACILITADOR</a:t>
            </a:r>
          </a:p>
          <a:p>
            <a:endParaRPr lang="en-US">
              <a:effectLst/>
              <a:latin typeface="Lato" panose="020F0502020204030203" pitchFamily="34" charset="77"/>
              <a:ea typeface="Times New Roman" panose="02020603050405020304" pitchFamily="18" charset="0"/>
              <a:cs typeface="Times New Roman" panose="02020603050405020304" pitchFamily="18" charset="0"/>
            </a:endParaRPr>
          </a:p>
          <a:p>
            <a:r>
              <a:rPr lang="es-ES" b="1">
                <a:effectLst/>
                <a:latin typeface="Lato" panose="020F0502020204030203" pitchFamily="34" charset="77"/>
                <a:ea typeface="Times New Roman" panose="02020603050405020304" pitchFamily="18" charset="0"/>
                <a:cs typeface="Times New Roman" panose="02020603050405020304" pitchFamily="18" charset="0"/>
              </a:rPr>
              <a:t>Opción A: 5 minutos</a:t>
            </a:r>
          </a:p>
          <a:p>
            <a:pPr marL="171450" indent="-171450">
              <a:spcBef>
                <a:spcPts val="600"/>
              </a:spcBef>
              <a:buFont typeface="Arial" panose="020B0604020202020204" pitchFamily="34" charset="0"/>
              <a:buChar char="•"/>
            </a:pPr>
            <a:r>
              <a:rPr lang="es-ES">
                <a:latin typeface="Lato" panose="020F0502020204030203" pitchFamily="34" charset="77"/>
                <a:ea typeface="MS PGothic"/>
                <a:cs typeface="Calibri"/>
              </a:rPr>
              <a:t>Los facilitadores y las facilitadoras se presentan y piden a las personas participantes que escriban su nombre, su organización y su función en una tarjeta.</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a:effectLst/>
                <a:latin typeface="Lato" panose="020F0502020204030203" pitchFamily="34" charset="77"/>
                <a:ea typeface="Times New Roman" panose="02020603050405020304" pitchFamily="18" charset="0"/>
                <a:cs typeface="Times New Roman" panose="02020603050405020304" pitchFamily="18" charset="0"/>
              </a:rPr>
              <a:t>Explique que, dada la brevedad de la sesión y los numerosos temas por tratar, no hay tiempo para una ronda de presentación completa.</a:t>
            </a:r>
          </a:p>
          <a:p>
            <a:endParaRPr lang="en-US">
              <a:effectLst/>
              <a:latin typeface="Lato" panose="020F0502020204030203" pitchFamily="34" charset="77"/>
              <a:ea typeface="Times New Roman" panose="02020603050405020304" pitchFamily="18" charset="0"/>
              <a:cs typeface="Times New Roman" panose="02020603050405020304" pitchFamily="18" charset="0"/>
            </a:endParaRPr>
          </a:p>
          <a:p>
            <a:r>
              <a:rPr lang="es-ES" b="1">
                <a:effectLst/>
                <a:latin typeface="Lato" panose="020F0502020204030203" pitchFamily="34" charset="77"/>
                <a:ea typeface="Times New Roman" panose="02020603050405020304" pitchFamily="18" charset="0"/>
                <a:cs typeface="Times New Roman" panose="02020603050405020304" pitchFamily="18" charset="0"/>
              </a:rPr>
              <a:t>Opción B: 15 minutos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a:latin typeface="Lato" panose="020F0502020204030203" pitchFamily="34" charset="77"/>
                <a:ea typeface="MS PGothic"/>
                <a:cs typeface="Calibri"/>
              </a:rPr>
              <a:t>Los facilitadores y las facilitadoras se presentan y piden a las personas participantes que escriban su nombre y su función en una tarjeta.</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a:latin typeface="Lato" panose="020F0502020204030203" pitchFamily="34" charset="77"/>
                <a:ea typeface="MS PGothic"/>
                <a:cs typeface="Calibri"/>
              </a:rPr>
              <a:t>Invite también a las personas participantes a presentarse indicando su nombre, su organización y su cargo. </a:t>
            </a:r>
          </a:p>
        </p:txBody>
      </p:sp>
    </p:spTree>
    <p:extLst>
      <p:ext uri="{BB962C8B-B14F-4D97-AF65-F5344CB8AC3E}">
        <p14:creationId xmlns:p14="http://schemas.microsoft.com/office/powerpoint/2010/main" val="3130356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dirty="0"/>
          </a:p>
        </p:txBody>
      </p:sp>
    </p:spTree>
    <p:extLst>
      <p:ext uri="{BB962C8B-B14F-4D97-AF65-F5344CB8AC3E}">
        <p14:creationId xmlns:p14="http://schemas.microsoft.com/office/powerpoint/2010/main" val="1067208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500" b="1" dirty="0">
                <a:latin typeface="Lato" panose="020F0502020204030203" pitchFamily="34" charset="77"/>
                <a:ea typeface="MS PGothic"/>
                <a:cs typeface="Calibri"/>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Lato" panose="020F0502020204030203" pitchFamily="34" charset="77"/>
            </a:endParaRPr>
          </a:p>
          <a:p>
            <a:pPr marL="0" marR="0" lvl="0" indent="0">
              <a:lnSpc>
                <a:spcPct val="107000"/>
              </a:lnSpc>
              <a:spcBef>
                <a:spcPts val="0"/>
              </a:spcBef>
              <a:spcAft>
                <a:spcPts val="800"/>
              </a:spcAft>
              <a:buFont typeface="+mj-lt"/>
              <a:buNone/>
            </a:pPr>
            <a:r>
              <a:rPr lang="es-ES" dirty="0">
                <a:latin typeface="Lato" panose="020F0502020204030203" pitchFamily="34" charset="77"/>
                <a:ea typeface="MS PGothic"/>
                <a:cs typeface="Calibri"/>
              </a:rPr>
              <a:t>Duración prevista de la sesión: </a:t>
            </a:r>
          </a:p>
          <a:p>
            <a:pPr marL="342900" marR="0" lvl="0" indent="-342900">
              <a:lnSpc>
                <a:spcPct val="107000"/>
              </a:lnSpc>
              <a:spcBef>
                <a:spcPts val="0"/>
              </a:spcBef>
              <a:spcAft>
                <a:spcPts val="800"/>
              </a:spcAft>
              <a:buFont typeface="+mj-lt"/>
              <a:buAutoNum type="alphaUcPeriod"/>
            </a:pPr>
            <a:r>
              <a:rPr lang="es-ES" b="1" dirty="0">
                <a:effectLst/>
                <a:latin typeface="Lato" panose="020F0502020204030203" pitchFamily="34" charset="77"/>
                <a:ea typeface="Times New Roman" panose="02020603050405020304" pitchFamily="18" charset="0"/>
                <a:cs typeface="Times New Roman" panose="02020603050405020304" pitchFamily="18" charset="0"/>
              </a:rPr>
              <a:t>90 minutos </a:t>
            </a:r>
            <a:r>
              <a:rPr lang="es-ES" dirty="0">
                <a:effectLst/>
                <a:latin typeface="Lato" panose="020F0502020204030203" pitchFamily="34" charset="77"/>
                <a:ea typeface="Times New Roman" panose="02020603050405020304" pitchFamily="18" charset="0"/>
                <a:cs typeface="Times New Roman" panose="02020603050405020304" pitchFamily="18" charset="0"/>
              </a:rPr>
              <a:t>(contenido básico)</a:t>
            </a:r>
          </a:p>
          <a:p>
            <a:endParaRPr lang="en-US" dirty="0">
              <a:latin typeface="Lato" panose="020F0502020204030203" pitchFamily="34" charset="77"/>
            </a:endParaRPr>
          </a:p>
          <a:p>
            <a:r>
              <a:rPr lang="es-ES" b="1" dirty="0">
                <a:latin typeface="Lato" panose="020F0502020204030203" pitchFamily="34" charset="77"/>
                <a:ea typeface="MS PGothic"/>
                <a:cs typeface="Calibri"/>
              </a:rPr>
              <a:t>Explique los objetivos de aprendizaje: </a:t>
            </a:r>
          </a:p>
          <a:p>
            <a:pPr marL="285750" marR="0" indent="-285750">
              <a:spcBef>
                <a:spcPts val="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Comprender lo que se debe hacer y lo que no al responder a una revelación de VG, sobre la base del enfoque centrado en la persona sobreviviente.</a:t>
            </a:r>
          </a:p>
          <a:p>
            <a:pPr marL="285750" marR="0" indent="-285750">
              <a:spcBef>
                <a:spcPts val="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Practicar el enfoque centrado en la persona sobreviviente y las habilidades de comunicación para tratar las revelaciones de incidentes de VG. </a:t>
            </a:r>
          </a:p>
        </p:txBody>
      </p:sp>
    </p:spTree>
    <p:extLst>
      <p:ext uri="{BB962C8B-B14F-4D97-AF65-F5344CB8AC3E}">
        <p14:creationId xmlns:p14="http://schemas.microsoft.com/office/powerpoint/2010/main" val="24172848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algn="just"/>
            <a:r>
              <a:rPr lang="es-ES" sz="1200" dirty="0">
                <a:effectLst/>
                <a:latin typeface="Lato" panose="020F0502020204030203" pitchFamily="34" charset="0"/>
                <a:ea typeface="Lato" panose="020F0502020204030203" pitchFamily="34" charset="0"/>
                <a:cs typeface="Lato" panose="020F0502020204030203" pitchFamily="34" charset="0"/>
              </a:rPr>
              <a:t>Duración prevista: 30 minutos </a:t>
            </a:r>
          </a:p>
          <a:p>
            <a:pPr algn="just"/>
            <a:r>
              <a:rPr lang="es-ES" sz="1200" dirty="0">
                <a:effectLst/>
                <a:latin typeface="Lato" panose="020F0502020204030203" pitchFamily="34" charset="0"/>
                <a:ea typeface="Lato" panose="020F0502020204030203" pitchFamily="34" charset="0"/>
                <a:cs typeface="Lato" panose="020F0502020204030203" pitchFamily="34" charset="0"/>
              </a:rPr>
              <a:t>Objetivo: comprender qué se debe hacer y qué no en el manejo de las revelaciones de VG </a:t>
            </a:r>
          </a:p>
          <a:p>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Otra opción es que las personas participantes </a:t>
            </a:r>
            <a:r>
              <a:rPr lang="es-ES" b="0" i="0" u="none" strike="noStrike" dirty="0">
                <a:solidFill>
                  <a:srgbClr val="000000"/>
                </a:solidFill>
                <a:effectLst/>
                <a:latin typeface="Calibri" panose="020F0502020204030204" pitchFamily="34" charset="0"/>
              </a:rPr>
              <a:t>levanten la mano si tienen dificultades para ponerse de pie. </a:t>
            </a:r>
          </a:p>
          <a:p>
            <a:pPr marL="0" lvl="0" indent="0" algn="l" rtl="0">
              <a:spcBef>
                <a:spcPts val="0"/>
              </a:spcBef>
              <a:spcAft>
                <a:spcPts val="0"/>
              </a:spcAft>
              <a:buNone/>
            </a:pPr>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En cada enunciado, anime a las personas participantes a explicar por qué están de acuerdo o en desacuerdo y facilite un debate entre los dos grupos. </a:t>
            </a:r>
          </a:p>
          <a:p>
            <a:pPr marL="0" lvl="0" indent="0" algn="l" rtl="0">
              <a:spcBef>
                <a:spcPts val="0"/>
              </a:spcBef>
              <a:spcAft>
                <a:spcPts val="0"/>
              </a:spcAft>
              <a:buNone/>
            </a:pPr>
            <a:endParaRPr lang="en-US" dirty="0">
              <a:latin typeface="Lato" panose="020F0502020204030203" pitchFamily="34" charset="77"/>
            </a:endParaRPr>
          </a:p>
          <a:p>
            <a:pPr marL="0" lvl="0" indent="0" algn="l" rtl="0">
              <a:spcBef>
                <a:spcPts val="0"/>
              </a:spcBef>
              <a:spcAft>
                <a:spcPts val="0"/>
              </a:spcAft>
              <a:buNone/>
            </a:pPr>
            <a:r>
              <a:rPr lang="es-ES" baseline="0" dirty="0">
                <a:latin typeface="Lato" panose="020F0502020204030203" pitchFamily="34" charset="77"/>
                <a:ea typeface="Lato" panose="020F0502020204030203" pitchFamily="34" charset="0"/>
                <a:cs typeface="Lato" panose="020F0502020204030203" pitchFamily="34" charset="0"/>
              </a:rPr>
              <a:t>Ejercicio extraído y adaptado del Paquete de Capacitación de </a:t>
            </a:r>
            <a:r>
              <a:rPr lang="es-ES" dirty="0">
                <a:latin typeface="Lato" panose="020F0502020204030203" pitchFamily="34" charset="77"/>
                <a:ea typeface="Lato" panose="020F0502020204030203" pitchFamily="34" charset="0"/>
                <a:cs typeface="Lato" panose="020F0502020204030203" pitchFamily="34" charset="0"/>
              </a:rPr>
              <a:t>la Guía de Bolsillo del IASC, Cómo apoyar a las personas sobrevivientes de VG cuando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y de un PowerPoint de </a:t>
            </a:r>
            <a:r>
              <a:rPr lang="es-ES" dirty="0">
                <a:latin typeface="Lato" panose="020F0502020204030203" pitchFamily="34" charset="77"/>
                <a:ea typeface="Lato" panose="020F0502020204030203" pitchFamily="34" charset="0"/>
                <a:cs typeface="Lato" panose="020F0502020204030203" pitchFamily="34" charset="0"/>
              </a:rPr>
              <a:t>Norwegian Church Aid.</a:t>
            </a:r>
          </a:p>
        </p:txBody>
      </p:sp>
    </p:spTree>
    <p:extLst>
      <p:ext uri="{BB962C8B-B14F-4D97-AF65-F5344CB8AC3E}">
        <p14:creationId xmlns:p14="http://schemas.microsoft.com/office/powerpoint/2010/main" val="14552781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Lato" panose="020F0502020204030203" pitchFamily="34" charset="77"/>
              </a:rPr>
              <a:t>En desacuerdo</a:t>
            </a:r>
            <a:r>
              <a:rPr lang="es-ES" dirty="0">
                <a:latin typeface="Lato" panose="020F0502020204030203" pitchFamily="34" charset="77"/>
              </a:rPr>
              <a:t>: </a:t>
            </a:r>
            <a:r>
              <a:rPr lang="es-ES" b="1" i="0" dirty="0">
                <a:latin typeface="Lato" panose="020F0502020204030203" pitchFamily="34" charset="77"/>
              </a:rPr>
              <a:t>NUNCA</a:t>
            </a:r>
            <a:r>
              <a:rPr lang="es-ES" i="0" dirty="0">
                <a:latin typeface="Lato" panose="020F0502020204030203" pitchFamily="34" charset="77"/>
              </a:rPr>
              <a:t> se le debe pedir a una persona sobreviviente que cuente su experiencia de violencia ni solicitarle información detallada al respecto. Por el contrario, el personal de primera línea debe ofrecer información sobre la gestión de casos de VG y otros servicios, y dejar que la persona sobreviviente dirija la conversación en función de si quiere una derivación.</a:t>
            </a:r>
          </a:p>
        </p:txBody>
      </p:sp>
    </p:spTree>
    <p:extLst>
      <p:ext uri="{BB962C8B-B14F-4D97-AF65-F5344CB8AC3E}">
        <p14:creationId xmlns:p14="http://schemas.microsoft.com/office/powerpoint/2010/main" val="1310990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Lato" panose="020F0502020204030203" pitchFamily="34" charset="77"/>
              </a:rPr>
              <a:t>En desacuerdo: </a:t>
            </a:r>
            <a:r>
              <a:rPr lang="es-ES" b="0" dirty="0">
                <a:latin typeface="Lato" panose="020F0502020204030203" pitchFamily="34" charset="77"/>
              </a:rPr>
              <a:t>La función del personal de primera línea consiste en </a:t>
            </a:r>
            <a:r>
              <a:rPr lang="es-ES" b="0" i="0" dirty="0">
                <a:latin typeface="Lato" panose="020F0502020204030203" pitchFamily="34" charset="77"/>
              </a:rPr>
              <a:t>e</a:t>
            </a:r>
            <a:r>
              <a:rPr lang="es-ES" i="0" dirty="0">
                <a:latin typeface="Lato" panose="020F0502020204030203" pitchFamily="34" charset="77"/>
              </a:rPr>
              <a:t>mpatizar con los sentimientos de la persona sobreviviente. El personal de primera línea no debe hacer promesas que no puede cumplir. En su lugar, se recomienda decir lo siguiente: </a:t>
            </a:r>
            <a:r>
              <a:rPr lang="es-ES" i="1" dirty="0">
                <a:latin typeface="Lato" panose="020F0502020204030203" pitchFamily="34" charset="77"/>
              </a:rPr>
              <a:t>“Siento que le haya pasado esto. Es muy valiente por compartir esto conmigo. Haré todo lo que pueda para prestarle apoyo”.</a:t>
            </a:r>
          </a:p>
        </p:txBody>
      </p:sp>
    </p:spTree>
    <p:extLst>
      <p:ext uri="{BB962C8B-B14F-4D97-AF65-F5344CB8AC3E}">
        <p14:creationId xmlns:p14="http://schemas.microsoft.com/office/powerpoint/2010/main" val="42626587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i="0" dirty="0">
                <a:latin typeface="Lato" panose="020F0502020204030203" pitchFamily="34" charset="77"/>
              </a:rPr>
              <a:t>De acuerdo: </a:t>
            </a:r>
            <a:r>
              <a:rPr lang="es-ES" i="0" dirty="0">
                <a:latin typeface="Lato" panose="020F0502020204030203" pitchFamily="34" charset="77"/>
              </a:rPr>
              <a:t>Ese es el enfoque correcto. Es el hombre sobreviviente quien debe decidir a quién desea revelar su experiencia y cuándo y cómo busca apoyo. Es importante tener en cuenta que no todos los proveedores de servicios contra la VG prestan servicios a los hombres y las personas LGBTIQ+ sobrevivientes, por lo que es importante tomar nota de los que sí los prestan (si los hubiere). Es recomendable compartir con la persona sobreviviente los datos de contacto de los proveedores de servicios o los números de las líneas de ayuda disponibles por si cambia de opinión en el futuro. </a:t>
            </a:r>
          </a:p>
        </p:txBody>
      </p:sp>
    </p:spTree>
    <p:extLst>
      <p:ext uri="{BB962C8B-B14F-4D97-AF65-F5344CB8AC3E}">
        <p14:creationId xmlns:p14="http://schemas.microsoft.com/office/powerpoint/2010/main" val="26251679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Lato" panose="020F0502020204030203" pitchFamily="34" charset="77"/>
              </a:rPr>
              <a:t>En desacuerdo: </a:t>
            </a:r>
            <a:r>
              <a:rPr lang="es-ES" b="0" dirty="0">
                <a:latin typeface="Lato" panose="020F0502020204030203" pitchFamily="34" charset="77"/>
              </a:rPr>
              <a:t>El personal de primera línea </a:t>
            </a:r>
            <a:r>
              <a:rPr lang="es-ES" b="1" i="0" dirty="0">
                <a:latin typeface="Lato" panose="020F0502020204030203" pitchFamily="34" charset="77"/>
              </a:rPr>
              <a:t>NUNCA</a:t>
            </a:r>
            <a:r>
              <a:rPr lang="es-ES" i="0" dirty="0">
                <a:latin typeface="Lato" panose="020F0502020204030203" pitchFamily="34" charset="77"/>
              </a:rPr>
              <a:t> debe mediar y </a:t>
            </a:r>
            <a:r>
              <a:rPr lang="es-ES" b="1" i="0" dirty="0">
                <a:latin typeface="Lato" panose="020F0502020204030203" pitchFamily="34" charset="77"/>
              </a:rPr>
              <a:t>NUNCA</a:t>
            </a:r>
            <a:r>
              <a:rPr lang="es-ES" i="0" dirty="0">
                <a:latin typeface="Lato" panose="020F0502020204030203" pitchFamily="34" charset="77"/>
              </a:rPr>
              <a:t> debe hablar con el marido en los casos de violencia de pareja. En cambio, el personal de primera línea debe validar los sentimientos de la mujer e informarla de los servicios de gestión de casos de VG y los demás servicios que estén a su disposición. Con su consentimiento, el personal de primera línea debe ofrecerse a ponerla en contacto con esos servicios.</a:t>
            </a:r>
          </a:p>
        </p:txBody>
      </p:sp>
    </p:spTree>
    <p:extLst>
      <p:ext uri="{BB962C8B-B14F-4D97-AF65-F5344CB8AC3E}">
        <p14:creationId xmlns:p14="http://schemas.microsoft.com/office/powerpoint/2010/main" val="20184664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i="0" baseline="0" dirty="0">
                <a:latin typeface="Lato" panose="020F0502020204030203" pitchFamily="34" charset="77"/>
                <a:ea typeface="Calibri"/>
                <a:cs typeface="Calibri"/>
              </a:rPr>
              <a:t>En desacuerdo</a:t>
            </a:r>
            <a:r>
              <a:rPr lang="es-ES" b="0" i="0" baseline="0" dirty="0">
                <a:latin typeface="Lato" panose="020F0502020204030203" pitchFamily="34" charset="77"/>
                <a:ea typeface="Calibri"/>
                <a:cs typeface="Calibri"/>
              </a:rPr>
              <a:t>: </a:t>
            </a:r>
            <a:r>
              <a:rPr lang="es-ES" i="0" dirty="0">
                <a:latin typeface="Lato" panose="020F0502020204030203" pitchFamily="34" charset="77"/>
                <a:ea typeface="Calibri"/>
                <a:cs typeface="Calibri"/>
              </a:rPr>
              <a:t>El personal de primera línea </a:t>
            </a:r>
            <a:r>
              <a:rPr lang="es-ES" b="1" i="0" dirty="0">
                <a:latin typeface="Lato" panose="020F0502020204030203" pitchFamily="34" charset="77"/>
                <a:ea typeface="Calibri"/>
                <a:cs typeface="Calibri"/>
              </a:rPr>
              <a:t>NO</a:t>
            </a:r>
            <a:r>
              <a:rPr lang="es-ES" i="0" dirty="0">
                <a:latin typeface="Lato" panose="020F0502020204030203" pitchFamily="34" charset="77"/>
                <a:ea typeface="Calibri"/>
                <a:cs typeface="Calibri"/>
              </a:rPr>
              <a:t> tiene funciones de seguimiento en estos casos. Por el contrario, el personal de primera línea debe comunicar a la persona sobreviviente que no puede prestarle apoyo, pero que se lo recordará al proveedor de servicios de gestión de casos. El personal de primera línea debe informar al proveedor de servicios de gestión de casos sobre esta conversación; si la queja persiste, es recomendable ponerse en contacto con una persona especialista en VG para alertar de la situación y solicitar asesoramiento. </a:t>
            </a:r>
          </a:p>
        </p:txBody>
      </p:sp>
    </p:spTree>
    <p:extLst>
      <p:ext uri="{BB962C8B-B14F-4D97-AF65-F5344CB8AC3E}">
        <p14:creationId xmlns:p14="http://schemas.microsoft.com/office/powerpoint/2010/main" val="12042897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eaLnBrk="1" fontAlgn="auto" hangingPunct="1">
              <a:spcBef>
                <a:spcPts val="0"/>
              </a:spcBef>
              <a:spcAft>
                <a:spcPts val="0"/>
              </a:spcAft>
              <a:defRPr/>
            </a:pPr>
            <a:r>
              <a:rPr lang="es-ES" b="1" dirty="0">
                <a:solidFill>
                  <a:prstClr val="black"/>
                </a:solidFill>
                <a:latin typeface="Lato"/>
                <a:ea typeface="MS PGothic"/>
                <a:cs typeface="Lato"/>
              </a:rPr>
              <a:t>De acuerdo: </a:t>
            </a:r>
            <a:r>
              <a:rPr lang="es-ES" dirty="0">
                <a:latin typeface="Lato"/>
                <a:ea typeface="MS PGothic"/>
                <a:cs typeface="Lato"/>
              </a:rPr>
              <a:t>No cabe duda de que la situación de la niña es alarmante. La ausencia de información sobre si se ha producido o no un incidente de VG no debe ser el único factor determinante. Se trata de una situación de abuso infantil que afecta a varios niños y niñas y una intervención puede salvar vidas. Teniendo en cuenta la posible implicación del cuidador en el abuso, no se necesita el consentimiento informado para derivar el caso. El interés superior </a:t>
            </a:r>
            <a:r>
              <a:rPr lang="es-419"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del</a:t>
            </a:r>
            <a:r>
              <a:rPr lang="es-419" sz="12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niño </a:t>
            </a:r>
            <a:r>
              <a:rPr lang="es-ES" dirty="0">
                <a:latin typeface="Lato"/>
                <a:ea typeface="MS PGothic"/>
                <a:cs typeface="Lato"/>
              </a:rPr>
              <a:t>debe ser la consideración primordial a la hora de derivar el caso, sobre todo su seguridad y protección. Es preferible derivar el caso directamente a una persona especialista en protección de la infancia o VG, si está disponible de manera inmediata, o solicitar asesoramiento a distancia si no está disponible en su ubicación.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Si no existe ningún apoyo especializado, quizá la derivación a los servicios de salud, aunque se necesiten con urgencia, no sea posible, sobre todo si el cuidador no está de acuerdo. La derivación inmediata a la policía puede ser la única forma de permitir que los niños/las niñas tengan acceso a diferentes servicios, incluidos los de salud. Debe prestarse especial atención a las capacidades de la policía local para intervenir de inmediato y a las posibles consecuencias de la derivación si no se toma en consideración rápidamente. Deben establecerse salvaguardias, y ponerse en contacto con una persona especialista en protección de la infancia o VG (sin facilitar información de identificación personal) podría ayudar al personal de primera línea a avanzar con rapidez.</a:t>
            </a:r>
          </a:p>
        </p:txBody>
      </p:sp>
    </p:spTree>
    <p:extLst>
      <p:ext uri="{BB962C8B-B14F-4D97-AF65-F5344CB8AC3E}">
        <p14:creationId xmlns:p14="http://schemas.microsoft.com/office/powerpoint/2010/main" val="28375317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pPr marL="0" lvl="0" indent="0" algn="l" rtl="0">
              <a:spcBef>
                <a:spcPts val="0"/>
              </a:spcBef>
              <a:spcAft>
                <a:spcPts val="0"/>
              </a:spcAft>
              <a:buNone/>
            </a:pPr>
            <a:r>
              <a:rPr lang="es-ES" dirty="0">
                <a:latin typeface="Lato" panose="020F0502020204030203" pitchFamily="34" charset="77"/>
              </a:rPr>
              <a:t>Lean juntos lo que se debe y lo que no se debe hacer (en la siguiente diapositiva) y asegúrese de que todas las personas participantes lo entienden. </a:t>
            </a:r>
          </a:p>
          <a:p>
            <a:pPr marL="0" lvl="0" indent="0" algn="l" rtl="0">
              <a:spcBef>
                <a:spcPts val="0"/>
              </a:spcBef>
              <a:spcAft>
                <a:spcPts val="0"/>
              </a:spcAft>
              <a:buNone/>
            </a:pPr>
            <a:endParaRPr lang="en-US" dirty="0">
              <a:latin typeface="Lato" panose="020F0502020204030203" pitchFamily="34" charset="77"/>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s-ES" dirty="0">
                <a:latin typeface="Lato" panose="020F0502020204030203" pitchFamily="34" charset="77"/>
              </a:rPr>
              <a:t>Extraído y adaptado de Shelter Cluster, “GBV Constant Companion”, 2019 (</a:t>
            </a:r>
            <a:r>
              <a:rPr lang="es-ES" dirty="0">
                <a:latin typeface="Lato" panose="020F0502020204030203" pitchFamily="34" charset="77"/>
                <a:hlinkClick r:id="rId3"/>
              </a:rPr>
              <a:t>https://sheltercluster.s3.eu-central-1.amazonaws.com/public/docs/constant_companion-_english-_v6.pdf</a:t>
            </a:r>
            <a:r>
              <a:rPr lang="es-ES" dirty="0">
                <a:latin typeface="Lato" panose="020F0502020204030203" pitchFamily="34" charset="77"/>
              </a:rPr>
              <a:t>).</a:t>
            </a:r>
          </a:p>
        </p:txBody>
      </p:sp>
    </p:spTree>
    <p:extLst>
      <p:ext uri="{BB962C8B-B14F-4D97-AF65-F5344CB8AC3E}">
        <p14:creationId xmlns:p14="http://schemas.microsoft.com/office/powerpoint/2010/main" val="146438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dirty="0">
              <a:latin typeface="Lato" panose="020F0502020204030203" pitchFamily="34" charset="77"/>
            </a:endParaRPr>
          </a:p>
          <a:p>
            <a:r>
              <a:rPr lang="es-ES" dirty="0">
                <a:latin typeface="Lato" panose="020F0502020204030203" pitchFamily="34" charset="77"/>
              </a:rPr>
              <a:t>Antes de comenzar las sesiones, explique que se establecerán algunos </a:t>
            </a:r>
            <a:r>
              <a:rPr lang="es-ES" b="1" dirty="0">
                <a:latin typeface="Lato" panose="020F0502020204030203" pitchFamily="34" charset="77"/>
              </a:rPr>
              <a:t>acuerdos grupales </a:t>
            </a:r>
            <a:r>
              <a:rPr lang="es-ES" dirty="0">
                <a:latin typeface="Lato" panose="020F0502020204030203" pitchFamily="34" charset="77"/>
              </a:rPr>
              <a:t>que ayudarán a garantizar que este sea un espacio seguro para que todas las personas participantes expresen libremente sus opiniones e ideas. </a:t>
            </a:r>
          </a:p>
          <a:p>
            <a:endParaRPr lang="en-US" dirty="0">
              <a:latin typeface="Lato" panose="020F0502020204030203" pitchFamily="34" charset="77"/>
            </a:endParaRPr>
          </a:p>
          <a:p>
            <a:r>
              <a:rPr lang="es-ES" dirty="0">
                <a:latin typeface="Lato" panose="020F0502020204030203" pitchFamily="34" charset="77"/>
              </a:rPr>
              <a:t>Algunos de los temas tratados pueden ser bastante </a:t>
            </a:r>
            <a:r>
              <a:rPr lang="es-ES" b="1" dirty="0">
                <a:latin typeface="Lato" panose="020F0502020204030203" pitchFamily="34" charset="77"/>
              </a:rPr>
              <a:t>sensibles</a:t>
            </a:r>
            <a:r>
              <a:rPr lang="es-ES" dirty="0">
                <a:latin typeface="Lato" panose="020F0502020204030203" pitchFamily="34" charset="77"/>
              </a:rPr>
              <a:t>, por lo que se debe informar a las personas participantes de que no deben compartir ninguna información que permita identificar a una persona sobreviviente de violencia. Haga hincapié en que, si se revela de manera inadvertida alguna información sensible, esta no debe volver a transmitirse. </a:t>
            </a:r>
          </a:p>
          <a:p>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Recuerde a las personas participantes que todos impregnamos este trabajo con nuestras </a:t>
            </a:r>
            <a:r>
              <a:rPr lang="es-ES" b="1" dirty="0">
                <a:latin typeface="Lato" panose="020F0502020204030203" pitchFamily="34" charset="77"/>
              </a:rPr>
              <a:t>creencias y actitudes</a:t>
            </a:r>
            <a:r>
              <a:rPr lang="es-ES" dirty="0">
                <a:latin typeface="Lato" panose="020F0502020204030203" pitchFamily="34" charset="77"/>
              </a:rPr>
              <a:t>, y que, aunque no nos demos cuenta, algunas de esas actitudes pueden resultar perjudiciales para las personas sobrevivientes. Es importante reconocerlo y empezar a cuestionarnos nuestras propias actitudes.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También es clave crear un </a:t>
            </a:r>
            <a:r>
              <a:rPr lang="es-ES" b="1" dirty="0">
                <a:latin typeface="Lato" panose="020F0502020204030203" pitchFamily="34" charset="77"/>
              </a:rPr>
              <a:t>entorno seguro y favorable </a:t>
            </a:r>
            <a:r>
              <a:rPr lang="es-ES" dirty="0">
                <a:latin typeface="Lato" panose="020F0502020204030203" pitchFamily="34" charset="77"/>
              </a:rPr>
              <a:t>durante las sesiones, respetando a las demás personas participantes y mostrándoles que sus opiniones son importantes y se escuchan. </a:t>
            </a:r>
          </a:p>
        </p:txBody>
      </p:sp>
    </p:spTree>
    <p:extLst>
      <p:ext uri="{BB962C8B-B14F-4D97-AF65-F5344CB8AC3E}">
        <p14:creationId xmlns:p14="http://schemas.microsoft.com/office/powerpoint/2010/main" val="19371862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Extraído y adaptado de Shelter Cluster, GBV </a:t>
            </a:r>
            <a:r>
              <a:rPr lang="es-ES" dirty="0" err="1">
                <a:latin typeface="Lato" panose="020F0502020204030203" pitchFamily="34" charset="77"/>
              </a:rPr>
              <a:t>Constant</a:t>
            </a:r>
            <a:r>
              <a:rPr lang="es-ES" dirty="0">
                <a:latin typeface="Lato" panose="020F0502020204030203" pitchFamily="34" charset="77"/>
              </a:rPr>
              <a:t> </a:t>
            </a:r>
            <a:r>
              <a:rPr lang="es-ES" dirty="0" err="1">
                <a:latin typeface="Lato" panose="020F0502020204030203" pitchFamily="34" charset="77"/>
              </a:rPr>
              <a:t>Companion</a:t>
            </a:r>
            <a:r>
              <a:rPr lang="es-ES" dirty="0">
                <a:latin typeface="Lato" panose="020F0502020204030203" pitchFamily="34" charset="77"/>
              </a:rPr>
              <a:t>, 2019 (</a:t>
            </a:r>
            <a:r>
              <a:rPr lang="es-ES" dirty="0">
                <a:latin typeface="Lato" panose="020F0502020204030203" pitchFamily="34" charset="77"/>
                <a:hlinkClick r:id="rId3"/>
              </a:rPr>
              <a:t>https://sheltercluster.s3.eu-central-1.amazonaws.com/public/docs/constant_companion-_english-_v6.pdf</a:t>
            </a:r>
            <a:r>
              <a:rPr lang="es-ES" dirty="0">
                <a:latin typeface="Lato" panose="020F0502020204030203" pitchFamily="34" charset="77"/>
              </a:rPr>
              <a:t>).</a:t>
            </a:r>
          </a:p>
        </p:txBody>
      </p:sp>
    </p:spTree>
    <p:extLst>
      <p:ext uri="{BB962C8B-B14F-4D97-AF65-F5344CB8AC3E}">
        <p14:creationId xmlns:p14="http://schemas.microsoft.com/office/powerpoint/2010/main" val="29723205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s-ES" sz="1500" b="1" dirty="0">
                <a:latin typeface="Lato" panose="020F0502020204030203" pitchFamily="34" charset="77"/>
              </a:rPr>
              <a:t>NOTAS DEL FACILITADOR</a:t>
            </a:r>
          </a:p>
          <a:p>
            <a:pPr>
              <a:defRPr/>
            </a:pPr>
            <a:endParaRPr lang="en-US" dirty="0">
              <a:effectLst/>
              <a:latin typeface="Lato" panose="020F0502020204030203" pitchFamily="34" charset="77"/>
              <a:ea typeface="MS Mincho" panose="02020609040205080304" pitchFamily="49" charset="-128"/>
              <a:cs typeface="Arial" panose="020B0604020202020204" pitchFamily="34" charset="0"/>
            </a:endParaRPr>
          </a:p>
          <a:p>
            <a:pPr marL="0" lvl="0" indent="0" algn="l" rtl="0">
              <a:spcBef>
                <a:spcPts val="0"/>
              </a:spcBef>
              <a:spcAft>
                <a:spcPts val="0"/>
              </a:spcAft>
              <a:buNone/>
            </a:pPr>
            <a:r>
              <a:rPr lang="es-ES" dirty="0">
                <a:latin typeface="Lato" panose="020F0502020204030203" pitchFamily="34" charset="77"/>
              </a:rPr>
              <a:t>Duración prevista: 60 minutos</a:t>
            </a:r>
          </a:p>
          <a:p>
            <a:pPr marL="0" lvl="0" indent="0" algn="l" rtl="0">
              <a:spcBef>
                <a:spcPts val="0"/>
              </a:spcBef>
              <a:spcAft>
                <a:spcPts val="0"/>
              </a:spcAft>
              <a:buNone/>
            </a:pPr>
            <a:r>
              <a:rPr lang="es-ES" dirty="0">
                <a:latin typeface="Lato" panose="020F0502020204030203" pitchFamily="34" charset="77"/>
              </a:rPr>
              <a:t>Objetivo: practicar la comunicación centrada en la persona sobreviviente y el manejo de las revelaciones de VG </a:t>
            </a:r>
          </a:p>
          <a:p>
            <a:pPr marL="0" lvl="0" indent="0" algn="l" rtl="0">
              <a:spcBef>
                <a:spcPts val="0"/>
              </a:spcBef>
              <a:spcAft>
                <a:spcPts val="0"/>
              </a:spcAft>
              <a:buNone/>
            </a:pPr>
            <a:endParaRPr lang="en-US" dirty="0">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Se recomienda adaptar o eliminar determinados escenarios en función del contexto. Nota: el escenario 1 es delicado si el personal responsable de la gestión de campamentos o las autoridades gubernamentales asisten a la capacitación, en cuyo caso quizás convenga adaptarlo.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Divida a las personas participantes en parejas y entrégueles una ficha con uno de los escenarios (véase la hoja de actividades y la información que figura a continuación).</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Dé a las parejas 15 minutos para debatir y preparar una representación de 5 minutos. Una persona interpretará al personal de primera línea y la otra a la persona sobreviviente de VG o la persona que denuncia un incidente de VG. </a:t>
            </a:r>
          </a:p>
          <a:p>
            <a:pPr marL="171450" lvl="0" indent="-171450" algn="l" rtl="0">
              <a:spcBef>
                <a:spcPts val="0"/>
              </a:spcBef>
              <a:spcAft>
                <a:spcPts val="0"/>
              </a:spcAft>
              <a:buFont typeface="Arial" panose="020B0604020202020204" pitchFamily="34"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Anime al personal de primera línea a utilizar la ficha sobre la vía local de derivación durante el juego de roles al facilitar información sobre los servicios disponibles a la persona sobreviviente.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Una vez transcurridos 10 minutos, invite a las parejas a practicar su representación en pareja durante 5 minutos.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Pida a parejas de voluntarios que realicen su escenificación delante de todo el grupo, una pareja por cada estudio de caso.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Después de cada escenificación, deje que las parejas voluntarias y las demás personas participantes comenten lo que quieran y, después, destaque las consideraciones clave que se exponen a continuación. ¿Qué dificultades han encontrado las parejas voluntarias? ¿Tienen las personas participantes algún consejo para las parejas voluntarias?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En cuanto a las habilidades de comunicación centradas en la persona sobreviviente, corrija a las personas participantes en función de lo que se debe y lo que no se debe hacer. Proporcione consejos basados en las habilidades de comunicación centradas en la persona sobreviviente que se indican a continuación, según sea necesario.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rPr>
              <a:t>En cuanto a la forma de tratar las revelaciones, cada escenario tiene algunas consideraciones clave específicas (véanse a continuación). En general, asegúrese de que las personas participantes tengan en cuenta lo siguiente: </a:t>
            </a:r>
          </a:p>
          <a:p>
            <a:pPr marL="800100" marR="0" lvl="1" indent="-342900" algn="l" defTabSz="914400" rtl="0" eaLnBrk="1" fontAlgn="auto" latinLnBrk="0" hangingPunct="1">
              <a:lnSpc>
                <a:spcPct val="115000"/>
              </a:lnSpc>
              <a:spcBef>
                <a:spcPts val="1000"/>
              </a:spcBef>
              <a:spcAft>
                <a:spcPts val="0"/>
              </a:spcAft>
              <a:buClrTx/>
              <a:buSzTx/>
              <a:buFont typeface="Courier New" panose="02070309020205020404" pitchFamily="49" charset="0"/>
              <a:buChar char="­"/>
              <a:tabLst/>
              <a:defRPr/>
            </a:pPr>
            <a:r>
              <a:rPr lang="es-ES" dirty="0">
                <a:effectLst/>
                <a:latin typeface="Lato" panose="020F0502020204030203" pitchFamily="34" charset="77"/>
              </a:rPr>
              <a:t>El personal de primera línea no debe pedir información ni formular preguntas sobre el incidente</a:t>
            </a:r>
          </a:p>
          <a:p>
            <a:pPr marL="800100" lvl="1" indent="-342900">
              <a:lnSpc>
                <a:spcPct val="115000"/>
              </a:lnSpc>
              <a:spcBef>
                <a:spcPts val="1000"/>
              </a:spcBef>
              <a:buFont typeface="Courier New" panose="02070309020205020404" pitchFamily="49"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Principio de no causar daño</a:t>
            </a:r>
          </a:p>
          <a:p>
            <a:pPr marL="800100" marR="0" lvl="1"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
              <a:tabLst/>
              <a:defRPr/>
            </a:pPr>
            <a:r>
              <a:rPr lang="es-ES" dirty="0">
                <a:effectLst/>
                <a:latin typeface="Lato" panose="020F0502020204030203" pitchFamily="34" charset="77"/>
                <a:ea typeface="MS Mincho" panose="02020609040205080304" pitchFamily="49" charset="-128"/>
                <a:cs typeface="Times New Roman" panose="02020603050405020304" pitchFamily="18" charset="0"/>
              </a:rPr>
              <a:t>Confidencialidad</a:t>
            </a:r>
          </a:p>
          <a:p>
            <a:pPr marL="800100" lvl="1" indent="-342900">
              <a:lnSpc>
                <a:spcPct val="115000"/>
              </a:lnSpc>
              <a:buFont typeface="Courier New" panose="02070309020205020404" pitchFamily="49"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Seguridad</a:t>
            </a:r>
          </a:p>
          <a:p>
            <a:pPr marL="800100" lvl="1" indent="-342900">
              <a:lnSpc>
                <a:spcPct val="115000"/>
              </a:lnSpc>
              <a:buFont typeface="Courier New" panose="02070309020205020404" pitchFamily="49"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Respeto de los deseos de la persona sobreviviente</a:t>
            </a:r>
          </a:p>
          <a:p>
            <a:pPr marL="800100" lvl="1" indent="-342900">
              <a:lnSpc>
                <a:spcPct val="115000"/>
              </a:lnSpc>
              <a:buFont typeface="Courier New" panose="02070309020205020404" pitchFamily="49"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Consideraciones especiales respecto a los niños/las niñas sobrevivientes de VG </a:t>
            </a:r>
          </a:p>
          <a:p>
            <a:pPr marL="800100" lvl="1" indent="-342900">
              <a:lnSpc>
                <a:spcPct val="115000"/>
              </a:lnSpc>
              <a:buFont typeface="Courier New" panose="02070309020205020404" pitchFamily="49"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Consentimiento informado o aceptación de los niños/las niñas</a:t>
            </a:r>
          </a:p>
          <a:p>
            <a:pPr marL="800100" lvl="1" indent="-342900">
              <a:lnSpc>
                <a:spcPct val="115000"/>
              </a:lnSpc>
              <a:buFont typeface="Courier New" panose="02070309020205020404" pitchFamily="49" charset="0"/>
              <a:buChar char="­"/>
            </a:pPr>
            <a:r>
              <a:rPr lang="es-ES" dirty="0">
                <a:effectLst/>
                <a:latin typeface="Lato" panose="020F0502020204030203" pitchFamily="34" charset="77"/>
                <a:ea typeface="MS Mincho" panose="02020609040205080304" pitchFamily="49" charset="-128"/>
                <a:cs typeface="Times New Roman" panose="02020603050405020304" pitchFamily="18" charset="0"/>
              </a:rPr>
              <a:t>Presentación obligatoria de informes </a:t>
            </a:r>
          </a:p>
          <a:p>
            <a:pPr marL="171450" lvl="0" indent="-171450" algn="l" rtl="0">
              <a:spcBef>
                <a:spcPts val="0"/>
              </a:spcBef>
              <a:spcAft>
                <a:spcPts val="0"/>
              </a:spcAft>
              <a:buFont typeface="Arial" panose="020B0604020202020204" pitchFamily="34" charset="0"/>
              <a:buChar char="•"/>
            </a:pPr>
            <a:r>
              <a:rPr lang="es-ES" dirty="0">
                <a:latin typeface="Lato" panose="020F0502020204030203" pitchFamily="34" charset="77"/>
                <a:ea typeface="MS Mincho" panose="02020609040205080304" pitchFamily="49" charset="-128"/>
                <a:cs typeface="Times New Roman" panose="02020603050405020304" pitchFamily="18" charset="0"/>
              </a:rPr>
              <a:t>Al final, </a:t>
            </a:r>
            <a:r>
              <a:rPr lang="es-ES" dirty="0">
                <a:effectLst/>
                <a:latin typeface="Lato" panose="020F0502020204030203" pitchFamily="34" charset="77"/>
                <a:ea typeface="MS Mincho" panose="02020609040205080304" pitchFamily="49" charset="-128"/>
                <a:cs typeface="Times New Roman" panose="02020603050405020304" pitchFamily="18" charset="0"/>
              </a:rPr>
              <a:t>reitere a las personas participantes que no necesitan ser expertas para tratar de forma comprensiva y respetuosa a las personas sobrevivientes. </a:t>
            </a:r>
          </a:p>
          <a:p>
            <a:pPr marL="0" lvl="0" indent="0" algn="l" rtl="0">
              <a:spcBef>
                <a:spcPts val="0"/>
              </a:spcBef>
              <a:spcAft>
                <a:spcPts val="0"/>
              </a:spcAft>
              <a:buNone/>
            </a:pPr>
            <a:endParaRPr lang="en-US" dirty="0">
              <a:latin typeface="Lato" panose="020F0502020204030203" pitchFamily="34" charset="77"/>
            </a:endParaRPr>
          </a:p>
          <a:p>
            <a:pPr marL="0" lvl="0" indent="0" algn="l" rtl="0">
              <a:spcBef>
                <a:spcPts val="0"/>
              </a:spcBef>
              <a:spcAft>
                <a:spcPts val="0"/>
              </a:spcAft>
              <a:buNone/>
            </a:pPr>
            <a:r>
              <a:rPr lang="es-ES" b="1" u="sng" dirty="0">
                <a:latin typeface="Lato" panose="020F0502020204030203" pitchFamily="34" charset="77"/>
              </a:rPr>
              <a:t>Escenarios</a:t>
            </a:r>
          </a:p>
          <a:p>
            <a:pPr marL="0" lvl="0" indent="0" algn="l" rtl="0">
              <a:spcBef>
                <a:spcPts val="0"/>
              </a:spcBef>
              <a:spcAft>
                <a:spcPts val="0"/>
              </a:spcAft>
              <a:buNone/>
            </a:pPr>
            <a:r>
              <a:rPr lang="es-ES" b="1" dirty="0">
                <a:latin typeface="Lato" panose="020F0502020204030203" pitchFamily="34" charset="77"/>
              </a:rPr>
              <a:t>Escenario 1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Lato" panose="020F0502020204030203" pitchFamily="34" charset="77"/>
              </a:rPr>
              <a:t>Nota: este escenario es delicado si el personal responsable de la gestión de campamentos o las autoridades gubernamentales asisten a la capacitación, en cuyo caso quizás convenga adaptarlo. </a:t>
            </a:r>
          </a:p>
          <a:p>
            <a:pPr marL="0" lvl="0" indent="0" algn="l" rtl="0">
              <a:spcBef>
                <a:spcPts val="0"/>
              </a:spcBef>
              <a:spcAft>
                <a:spcPts val="0"/>
              </a:spcAft>
              <a:buNone/>
            </a:pPr>
            <a:endParaRPr lang="en-US" b="1" dirty="0">
              <a:latin typeface="Lato" panose="020F0502020204030203" pitchFamily="34" charset="77"/>
            </a:endParaRPr>
          </a:p>
          <a:p>
            <a:pPr algn="just" rtl="0" fontAlgn="base"/>
            <a:r>
              <a:rPr lang="es-ES" dirty="0">
                <a:latin typeface="Lato" panose="020F0502020204030203" pitchFamily="34" charset="77"/>
                <a:ea typeface="+mn-lt"/>
                <a:cs typeface="+mn-lt"/>
              </a:rPr>
              <a:t>Usted, miembro del personal de primera línea, realiza una visita de monitoreo de las actividades relacionadas con los albergues y participa con regularidad en los grupos de discusión de un centro comunitario con las personas beneficiarias del programa de acogida. Al finalizar una reunión con un grupo de discusión formado por mujeres de edad, una mujer que parece tener unos 75 años y padece deficiencias visuales, le detiene e insiste en hablar con usted en la sala contigua. La acompaña al portal de al lado y le dice que tiene problemas para caminar porque ha sufrido una agresión sexual. En calidad de miembro del personal de primera línea, recuerda las órdenes del gestor del campamento donde funciona el programa de acogida, que pidió a todas las organizaciones que trabajan en el campamento que le proporcionaran informes sobre los incidentes de violencia sexual. </a:t>
            </a:r>
          </a:p>
          <a:p>
            <a:pPr algn="just" rtl="0" fontAlgn="base"/>
            <a:endParaRPr lang="en-GB" kern="1200" dirty="0">
              <a:latin typeface="Lato" panose="020F0502020204030203" pitchFamily="34" charset="77"/>
              <a:ea typeface="+mn-lt"/>
              <a:cs typeface="+mn-lt"/>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s-ES" b="1" dirty="0">
                <a:latin typeface="Lato" panose="020F0502020204030203" pitchFamily="34" charset="77"/>
              </a:rPr>
              <a:t>Consideraciones clave del escenario 1</a:t>
            </a:r>
          </a:p>
          <a:p>
            <a:pPr marL="171450" indent="-171450" algn="just" rtl="0" fontAlgn="base">
              <a:buFont typeface="Arial" panose="020B0604020202020204" pitchFamily="34" charset="0"/>
              <a:buChar char="•"/>
            </a:pPr>
            <a:r>
              <a:rPr lang="es-ES" dirty="0">
                <a:latin typeface="Lato" panose="020F0502020204030203" pitchFamily="34" charset="77"/>
                <a:ea typeface="+mn-lt"/>
                <a:cs typeface="+mn-lt"/>
              </a:rPr>
              <a:t>La persona perteneciente al personal de primera línea debe asegurarse de que la conversación sobre esta información delicada tenga lugar en un entorno privado y seguro (y no en la entrada de una sala). </a:t>
            </a:r>
          </a:p>
          <a:p>
            <a:pPr marL="171450" marR="0" lvl="0" indent="-1714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ea typeface="+mn-lt"/>
                <a:cs typeface="+mn-lt"/>
              </a:rPr>
              <a:t>El personal de primera línea debe otorgar prioridad a las necesidades médicas y proporcionar información sobre los servicios de salud disponibles y sobre cómo acceder a ellos, habida cuenta de la movilidad reducida y la deficiencia visual de la mujer, además de derivarla a los servicios de gestión de casos de VG si la mujer facilita su consentimiento informado. </a:t>
            </a:r>
            <a:r>
              <a:rPr lang="es-ES" dirty="0">
                <a:effectLst/>
                <a:latin typeface="Lato" panose="020F0502020204030203" pitchFamily="34" charset="77"/>
                <a:ea typeface="+mn-lt"/>
                <a:cs typeface="+mn-lt"/>
              </a:rPr>
              <a:t>Es posible que la persona sobreviviente necesite que alguien la acompañe a los servicios médicos y de otra índole. En ese caso, el personal de primera línea debe tener siempre en cuenta los riesgos en materia de seguridad. En algunos contextos, el personal de primera línea es conocido en la comunidad, por lo que acompañar a una persona sobreviviente a un centro médico o una comisaría de policía genera automáticamente curiosidad y puede ponerla en peligro de manera involuntaria, aunque, en este escenario, quizás sea menos probable en vista de la deficiencia visual y la edad de la mujer. Si el personal de primera línea no acompaña a la mujer, ¿hay alguien de su confianza que pueda hacerlo? </a:t>
            </a:r>
          </a:p>
          <a:p>
            <a:pPr marL="171450" indent="-171450" algn="just" rtl="0" fontAlgn="base">
              <a:buFont typeface="Arial" panose="020B0604020202020204" pitchFamily="34" charset="0"/>
              <a:buChar char="•"/>
            </a:pPr>
            <a:r>
              <a:rPr lang="es-ES" dirty="0">
                <a:latin typeface="Lato" panose="020F0502020204030203" pitchFamily="34" charset="77"/>
                <a:ea typeface="+mn-lt"/>
                <a:cs typeface="+mn-lt"/>
              </a:rPr>
              <a:t>En vista de que el personal de primera línea debe abstenerse de formular preguntas sobre la naturaleza del incidente y de que lo ocurrido puede ser motivo de vergüenza o no estar del todo claro, se recomienda compartir toda la información sobre el caso en el plazo de 72 horas en el que se puede evitar la transmisión de ITS, como el VIH (dado que la mujer tiene alrededor de 75 años, no existe riesgo de embarazo). </a:t>
            </a:r>
          </a:p>
          <a:p>
            <a:pPr marL="171450" indent="-171450" algn="just" rtl="0" fontAlgn="base">
              <a:buFont typeface="Arial" panose="020B0604020202020204" pitchFamily="34" charset="0"/>
              <a:buChar char="•"/>
            </a:pPr>
            <a:r>
              <a:rPr lang="es-ES" dirty="0">
                <a:latin typeface="Lato" panose="020F0502020204030203" pitchFamily="34" charset="77"/>
                <a:ea typeface="+mn-lt"/>
                <a:cs typeface="+mn-lt"/>
              </a:rPr>
              <a:t>Es importante garantizar la confidencialidad, a menos que la mujer desee que el incidente se comunique al gestor del campamento por algún motivo (siempre sobre la base del consentimiento informado). Las órdenes del gestor del campamento no constituyen un requisito legal de presentación obligatoria de informes. En este escenario, también es recomendable que el personal de primera línea informe a una persona especialista en VG sobre las preocupaciones relativas a las órdenes del gestor del campamento (sin revelar los pormenores del caso), si aún no está al tanto, para que pueda participar en la defensa con el gestor del campamento. </a:t>
            </a:r>
          </a:p>
          <a:p>
            <a:pPr marL="0" lvl="0" indent="0" algn="l" rtl="0">
              <a:spcBef>
                <a:spcPts val="0"/>
              </a:spcBef>
              <a:spcAft>
                <a:spcPts val="0"/>
              </a:spcAft>
              <a:buNone/>
            </a:pPr>
            <a:endParaRPr lang="en-US" b="1" dirty="0">
              <a:latin typeface="Lato" panose="020F0502020204030203" pitchFamily="34" charset="77"/>
            </a:endParaRPr>
          </a:p>
          <a:p>
            <a:pPr marL="0" lvl="0" indent="0" algn="l" rtl="0">
              <a:spcBef>
                <a:spcPts val="0"/>
              </a:spcBef>
              <a:spcAft>
                <a:spcPts val="0"/>
              </a:spcAft>
              <a:buNone/>
            </a:pPr>
            <a:r>
              <a:rPr lang="es-ES" b="1" dirty="0">
                <a:latin typeface="Lato" panose="020F0502020204030203" pitchFamily="34" charset="77"/>
              </a:rPr>
              <a:t>Escenario 2</a:t>
            </a:r>
          </a:p>
          <a:p>
            <a:pPr marL="0" lvl="0" indent="0" algn="l" rtl="0">
              <a:spcBef>
                <a:spcPts val="0"/>
              </a:spcBef>
              <a:spcAft>
                <a:spcPts val="0"/>
              </a:spcAft>
              <a:buNone/>
            </a:pPr>
            <a:r>
              <a:rPr lang="es-ES" b="0" i="0" dirty="0">
                <a:effectLst/>
                <a:latin typeface="Lato" panose="020F0502020204030203" pitchFamily="34" charset="77"/>
              </a:rPr>
              <a:t>Como parte de las actividades de promoción de la salud, el personal de primera línea visita regularmente una pequeña comunidad desplazada a un lugar remoto, donde se encuentra la familia de Nadia. El personal de primera línea se ha dado cuenta de que Nadia tiene a menudo moratones graves y los ojos hinchados, y le presta primeros auxilios básicos. Tras varias visitas, Nadia empieza a confiar en el personal de primera línea e insinúa que las lesiones se las ha causado su marido. El personal de primera línea se preocupa por su seguridad e informa a Nadia sobre los servicios de una ONG local, que gestiona un refugio seguro en un lugar confidencial de la ciudad. A pesar de la preocupación del personal de primera línea, ante cada nueva lesión, Nadia afirma que su marido está atravesando un momento especialmente difícil y que cree que va a parar.</a:t>
            </a:r>
          </a:p>
          <a:p>
            <a:pPr marL="0" lvl="0" indent="0" algn="l" rtl="0">
              <a:spcBef>
                <a:spcPts val="0"/>
              </a:spcBef>
              <a:spcAft>
                <a:spcPts val="0"/>
              </a:spcAft>
              <a:buNone/>
            </a:pPr>
            <a:endParaRPr lang="en-GB" b="0" i="0" dirty="0">
              <a:effectLst/>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Lato" panose="020F0502020204030203" pitchFamily="34" charset="77"/>
              </a:rPr>
              <a:t>Consideraciones clave del escenario 2</a:t>
            </a:r>
          </a:p>
          <a:p>
            <a:pPr marL="285750" lvl="0" indent="-285750" algn="l" rtl="0">
              <a:spcBef>
                <a:spcPts val="0"/>
              </a:spcBef>
              <a:spcAft>
                <a:spcPts val="0"/>
              </a:spcAft>
              <a:buFont typeface="Arial" panose="020B0604020202020204" pitchFamily="34" charset="0"/>
              <a:buChar char="•"/>
            </a:pPr>
            <a:r>
              <a:rPr lang="es-ES" b="0" i="0" dirty="0">
                <a:effectLst/>
                <a:latin typeface="Lato" panose="020F0502020204030203" pitchFamily="34" charset="77"/>
              </a:rPr>
              <a:t>Recuerde a las personas participantes que debemos atenernos al enfoque centrado en la persona sobreviviente, que implica mantener la confidencialidad y respetar sus decisiones. En caso de que desoigamos los deseos de Nadia y traicionemos su confianza, es posible que Nadia no vuelva a solicitar asistencia médica. Al mismo tiempo, el personal de primera línea puede facilitar a Nadia los datos de contacto de un proveedor de servicios de gestión de casos de VG o los números de las líneas de ayuda disponibles. </a:t>
            </a:r>
          </a:p>
          <a:p>
            <a:pPr marL="285750" lvl="0" indent="-285750" algn="l" rtl="0">
              <a:spcBef>
                <a:spcPts val="0"/>
              </a:spcBef>
              <a:spcAft>
                <a:spcPts val="0"/>
              </a:spcAft>
              <a:buFont typeface="Arial" panose="020B0604020202020204" pitchFamily="34" charset="0"/>
              <a:buChar char="•"/>
            </a:pPr>
            <a:r>
              <a:rPr lang="es-ES" b="0" i="0" dirty="0">
                <a:effectLst/>
                <a:latin typeface="Lato" panose="020F0502020204030203" pitchFamily="34" charset="77"/>
              </a:rPr>
              <a:t>Si se considera que las lesiones suponen un peligro para la vida de Nadia o hay otros motivos graves para creer que su vida está en riesgo, el personal de primera línea debe consultar inmediatamente a una persona especialista en VG sin compartir información de identificación personal sobre el caso. </a:t>
            </a:r>
          </a:p>
          <a:p>
            <a:pPr marL="285750" lvl="0" indent="-285750" algn="l" rtl="0">
              <a:spcBef>
                <a:spcPts val="0"/>
              </a:spcBef>
              <a:spcAft>
                <a:spcPts val="0"/>
              </a:spcAft>
              <a:buFont typeface="Arial" panose="020B0604020202020204" pitchFamily="34" charset="0"/>
              <a:buChar char="•"/>
            </a:pPr>
            <a:r>
              <a:rPr lang="es-ES" b="0" i="0" dirty="0">
                <a:effectLst/>
                <a:latin typeface="Lato" panose="020F0502020204030203" pitchFamily="34" charset="77"/>
              </a:rPr>
              <a:t>En este escenario, también se recomienda que el personal de primera línea ofrezca a Nadia la posibilidad de ir acompañado por una persona especialista en VG en la próxima visita, quien podría hablar con Nadia sobre su situación. El personal de primera línea solo le transmitirá esa solicitud a la persona especialista en VG si Nadia concede su consentimiento informado (o, en una situación de riesgo vital, véase la información presentada anteriormente). </a:t>
            </a:r>
          </a:p>
          <a:p>
            <a:pPr marL="0" lvl="0" indent="0" algn="l" rtl="0">
              <a:spcBef>
                <a:spcPts val="0"/>
              </a:spcBef>
              <a:spcAft>
                <a:spcPts val="0"/>
              </a:spcAft>
              <a:buNone/>
            </a:pPr>
            <a:endParaRPr lang="en-US" b="0" dirty="0">
              <a:latin typeface="Lato" panose="020F0502020204030203" pitchFamily="34" charset="77"/>
            </a:endParaRPr>
          </a:p>
          <a:p>
            <a:pPr marL="0" lvl="0" indent="0" algn="l" rtl="0">
              <a:spcBef>
                <a:spcPts val="0"/>
              </a:spcBef>
              <a:spcAft>
                <a:spcPts val="0"/>
              </a:spcAft>
              <a:buNone/>
            </a:pPr>
            <a:r>
              <a:rPr lang="es-ES" b="1" dirty="0">
                <a:latin typeface="Lato" panose="020F0502020204030203" pitchFamily="34" charset="77"/>
              </a:rPr>
              <a:t>Escenario 3</a:t>
            </a:r>
          </a:p>
          <a:p>
            <a:r>
              <a:rPr lang="es-ES" b="0" dirty="0">
                <a:latin typeface="Lato" panose="020F0502020204030203" pitchFamily="34" charset="77"/>
              </a:rPr>
              <a:t>Usted, en calidad de miembro del personal de primera línea, está identificando y registrando a los beneficiarios de un nuevo programa de medios de subsistencia. </a:t>
            </a:r>
            <a:r>
              <a:rPr lang="es-ES" dirty="0">
                <a:latin typeface="Lato" panose="020F0502020204030203" pitchFamily="34" charset="77"/>
              </a:rPr>
              <a:t>Un </a:t>
            </a:r>
            <a:r>
              <a:rPr lang="es-ES" b="0" dirty="0">
                <a:latin typeface="Lato" panose="020F0502020204030203" pitchFamily="34" charset="77"/>
              </a:rPr>
              <a:t>hombre le dice que una vecina necesita ayuda, ya que su marido falleció el año pasado y ella tiene dificultades para encontrar recursos suficientes para alimentar a sus cinco hijos. Dice que todo el mundo en el barrio sabe que se acuesta con un trabajador de la ONG que presta asistencia alimentaria para recibir más raciones de comida. Nota: una persona representa el papel de miembro del personal de primera línea, mientras que la otra representa el papel de hombre.</a:t>
            </a:r>
            <a:r>
              <a:rPr lang="es-ES" dirty="0">
                <a:latin typeface="Lato" panose="020F0502020204030203" pitchFamily="34" charset="77"/>
              </a:rPr>
              <a:t> </a:t>
            </a:r>
          </a:p>
          <a:p>
            <a:pPr marL="0" lvl="0" indent="0" algn="l" rtl="0">
              <a:spcBef>
                <a:spcPts val="0"/>
              </a:spcBef>
              <a:spcAft>
                <a:spcPts val="0"/>
              </a:spcAft>
              <a:buNone/>
            </a:pPr>
            <a:endParaRPr lang="en-US" b="1"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Lato" panose="020F0502020204030203" pitchFamily="34" charset="77"/>
              </a:rPr>
              <a:t>Consideraciones clave del escenario 3</a:t>
            </a:r>
          </a:p>
          <a:p>
            <a:pPr marL="171450" lvl="0" indent="-171450" algn="l" rtl="0">
              <a:spcBef>
                <a:spcPts val="0"/>
              </a:spcBef>
              <a:spcAft>
                <a:spcPts val="0"/>
              </a:spcAft>
              <a:buFont typeface="Arial" panose="020B0604020202020204" pitchFamily="34" charset="0"/>
              <a:buChar char="•"/>
            </a:pPr>
            <a:r>
              <a:rPr lang="es-ES" b="0" dirty="0">
                <a:latin typeface="Lato" panose="020F0502020204030203" pitchFamily="34" charset="77"/>
              </a:rPr>
              <a:t>Se trata de un posible caso de explotación y abuso sexuales (EAS) por parte de un trabajador humanitario, lo cual se considera VG.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u="none" dirty="0">
                <a:latin typeface="Lato" panose="020F0502020204030203" pitchFamily="34" charset="77"/>
                <a:ea typeface="+mn-ea"/>
                <a:cs typeface="+mn-cs"/>
              </a:rPr>
              <a:t>El personal de primera línea debe dar prioridad a las derivaciones a los servicios de VG, para lo cual debe proporcionar al hombre información sobre los servicios y las líneas de ayuda disponibles, y animarlo a compartir esta información de forma segura y confidencial con su vecina.</a:t>
            </a:r>
          </a:p>
          <a:p>
            <a:pPr marL="171450" lvl="0" indent="-171450" algn="l" rtl="0">
              <a:spcBef>
                <a:spcPts val="0"/>
              </a:spcBef>
              <a:spcAft>
                <a:spcPts val="0"/>
              </a:spcAft>
              <a:buFont typeface="Arial" panose="020B0604020202020204" pitchFamily="34" charset="0"/>
              <a:buChar char="•"/>
            </a:pPr>
            <a:r>
              <a:rPr lang="es-ES" b="0" dirty="0">
                <a:latin typeface="Lato" panose="020F0502020204030203" pitchFamily="34" charset="77"/>
              </a:rPr>
              <a:t>Aunque se trate de una revelación indirecta y solo de un presunto caso de EAS, el personal de primera línea tiene el deber de denunciar el incidente </a:t>
            </a:r>
            <a:r>
              <a:rPr lang="es-ES" dirty="0">
                <a:latin typeface="Lato" panose="020F0502020204030203" pitchFamily="34" charset="77"/>
              </a:rPr>
              <a:t>al órgano de investigación que corresponda (por ejemplo, la Oficina del Inspector General del ACNUR) o al punto focal para la PEAS que trabaje con la organización empleadora del presunto perpetrador. En este sentido, el personal de primera línea debe </a:t>
            </a:r>
            <a:r>
              <a:rPr lang="es-ES" b="0" u="none" dirty="0">
                <a:latin typeface="Lato" panose="020F0502020204030203" pitchFamily="34" charset="77"/>
              </a:rPr>
              <a:t>respetar los deseos de las personas sobrevivientes</a:t>
            </a:r>
            <a:r>
              <a:rPr lang="es-ES" dirty="0">
                <a:latin typeface="Lato" panose="020F0502020204030203" pitchFamily="34" charset="77"/>
              </a:rPr>
              <a:t>, quienes quizás no deseen que se comparta su información de identificación personal. Al tratarse de una revelación indirecta, no es posible saber si la persona sobreviviente da su consentimiento para ello, así que cuando se denuncie el incidente no se debe proporcionar información que pueda desvelar la identidad de la vecina. </a:t>
            </a:r>
          </a:p>
          <a:p>
            <a:pPr marL="171450" lvl="0" indent="-171450" algn="l" rtl="0">
              <a:spcBef>
                <a:spcPts val="0"/>
              </a:spcBef>
              <a:spcAft>
                <a:spcPts val="0"/>
              </a:spcAft>
              <a:buFont typeface="Arial" panose="020B0604020202020204" pitchFamily="34" charset="0"/>
              <a:buChar char="•"/>
            </a:pPr>
            <a:r>
              <a:rPr lang="es-ES" b="0" dirty="0">
                <a:latin typeface="Lato" panose="020F0502020204030203" pitchFamily="34" charset="77"/>
              </a:rPr>
              <a:t>El personal de primera línea </a:t>
            </a:r>
            <a:r>
              <a:rPr lang="es-ES" b="0" u="sng" dirty="0">
                <a:latin typeface="Lato" panose="020F0502020204030203" pitchFamily="34" charset="77"/>
              </a:rPr>
              <a:t>no</a:t>
            </a:r>
            <a:r>
              <a:rPr lang="es-ES" b="0" dirty="0">
                <a:latin typeface="Lato" panose="020F0502020204030203" pitchFamily="34" charset="77"/>
              </a:rPr>
              <a:t> debe investigar ni formular más preguntas sobre la explotación y el abuso sexuales ni sobre el perpetrador.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En cuanto a la inscripción de la mujer como beneficiaria del programa de medios de subsistencia, se puede analizar en mayor profundidad con el punto focal para la PEAS. </a:t>
            </a:r>
          </a:p>
          <a:p>
            <a:pPr marL="0" lvl="0" indent="0" algn="l" rtl="0">
              <a:spcBef>
                <a:spcPts val="0"/>
              </a:spcBef>
              <a:spcAft>
                <a:spcPts val="0"/>
              </a:spcAft>
              <a:buNone/>
            </a:pPr>
            <a:endParaRPr lang="en-US" b="1" dirty="0">
              <a:latin typeface="Lato" panose="020F0502020204030203" pitchFamily="34" charset="77"/>
            </a:endParaRPr>
          </a:p>
          <a:p>
            <a:pPr marL="0" lvl="0" indent="0" algn="l" rtl="0">
              <a:spcBef>
                <a:spcPts val="0"/>
              </a:spcBef>
              <a:spcAft>
                <a:spcPts val="0"/>
              </a:spcAft>
              <a:buNone/>
            </a:pPr>
            <a:r>
              <a:rPr lang="es-ES" b="1" dirty="0">
                <a:latin typeface="Lato" panose="020F0502020204030203" pitchFamily="34" charset="77"/>
              </a:rPr>
              <a:t>Escenario 4</a:t>
            </a:r>
          </a:p>
          <a:p>
            <a:pPr>
              <a:defRPr/>
            </a:pPr>
            <a:r>
              <a:rPr lang="es-ES" dirty="0">
                <a:latin typeface="Lato" panose="020F0502020204030203" pitchFamily="34" charset="77"/>
                <a:ea typeface="+mn-lt"/>
                <a:cs typeface="+mn-lt"/>
              </a:rPr>
              <a:t>El personal de primera línea visita a una mujer inscrita en un programa de formación profesional. Su familia ha tenido que desplazarse y vive con una familia de acogida. Le cuenta al personal de primera línea que el marido de la familia de acogida ha abusado sexualmente de su hija de 12 años y no sabe qué hacer. </a:t>
            </a:r>
          </a:p>
          <a:p>
            <a:pPr marL="0" lvl="0" indent="0" algn="l" rtl="0">
              <a:spcBef>
                <a:spcPts val="0"/>
              </a:spcBef>
              <a:spcAft>
                <a:spcPts val="0"/>
              </a:spcAft>
              <a:buNone/>
            </a:pPr>
            <a:endParaRPr lang="en-US" b="1" dirty="0">
              <a:latin typeface="Lato" panose="020F0502020204030203" pitchFamily="34" charset="77"/>
            </a:endParaRPr>
          </a:p>
          <a:p>
            <a:pPr marL="0" lvl="0" indent="0" algn="l" rtl="0">
              <a:spcBef>
                <a:spcPts val="0"/>
              </a:spcBef>
              <a:spcAft>
                <a:spcPts val="0"/>
              </a:spcAft>
              <a:buNone/>
            </a:pPr>
            <a:r>
              <a:rPr lang="es-ES" b="1" dirty="0">
                <a:latin typeface="Lato" panose="020F0502020204030203" pitchFamily="34" charset="77"/>
              </a:rPr>
              <a:t>Consideraciones clave del escenario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El caso es claramente una emergencia y deben tomarse todas las medidas necesarias para garantizar la seguridad de la niña y de la madre.</a:t>
            </a:r>
          </a:p>
          <a:p>
            <a:pPr marL="171450" indent="-171450">
              <a:buFont typeface="Arial" panose="020B0604020202020204" pitchFamily="34" charset="0"/>
              <a:buChar char="•"/>
              <a:defRPr/>
            </a:pPr>
            <a:r>
              <a:rPr lang="es-ES" dirty="0">
                <a:latin typeface="Lato" panose="020F0502020204030203" pitchFamily="34" charset="77"/>
              </a:rPr>
              <a:t>Explique a la madre que el caso de su hija requiere una intervención especializada y pregúntele si está de acuerdo en hablar con una persona especialista en protección de la infancia o VG. </a:t>
            </a:r>
          </a:p>
          <a:p>
            <a:pPr marL="171450" indent="-171450">
              <a:buFont typeface="Arial" panose="020B0604020202020204" pitchFamily="34" charset="0"/>
              <a:buChar char="•"/>
              <a:defRPr/>
            </a:pPr>
            <a:r>
              <a:rPr lang="es-ES" dirty="0">
                <a:latin typeface="Lato" panose="020F0502020204030203" pitchFamily="34" charset="77"/>
              </a:rPr>
              <a:t>El personal de primera línea debe explicar que probablemente dicha persona velará por que ella y su hija estén a salvo antes de tomar ninguna medida contra el perpetrador, en particular a través de opciones como el traslado de madre e hija de la familia de acogida, pero señale que deben tomarse serias precauciones para no poner a la familia, sin querer, en riesgo de represalias por parte del perpetrador.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Lato" panose="020F0502020204030203" pitchFamily="34" charset="77"/>
              </a:rPr>
              <a:t>También es necesario informar a la madre de los requisitos de presentación obligatoria de informes vigentes y de las posibles repercusiones de la derivación de la niña.</a:t>
            </a:r>
          </a:p>
          <a:p>
            <a:pPr marL="171450" indent="-171450">
              <a:buFont typeface="Arial" panose="020B0604020202020204" pitchFamily="34" charset="0"/>
              <a:buChar char="•"/>
              <a:defRPr/>
            </a:pPr>
            <a:r>
              <a:rPr lang="es-ES" dirty="0">
                <a:latin typeface="Lato" panose="020F0502020204030203" pitchFamily="34" charset="77"/>
              </a:rPr>
              <a:t>Pida a las personas participantes que recuerden los posibles requisitos de presentación obligatoria de informes relacionados con el abuso infantil, en su contexto, y asegúrese de que todas las personas participantes los conocen. </a:t>
            </a:r>
          </a:p>
          <a:p>
            <a:pPr marL="0" lvl="0" indent="0" algn="l" rtl="0">
              <a:spcBef>
                <a:spcPts val="0"/>
              </a:spcBef>
              <a:spcAft>
                <a:spcPts val="0"/>
              </a:spcAft>
              <a:buNone/>
            </a:pPr>
            <a:endParaRPr lang="en-US" b="1"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latin typeface="Lato" panose="020F0502020204030203" pitchFamily="34" charset="77"/>
                <a:ea typeface="Lato" panose="020F0502020204030203" pitchFamily="34" charset="0"/>
                <a:cs typeface="Lato" panose="020F0502020204030203" pitchFamily="34" charset="0"/>
              </a:rPr>
              <a:t>Algunos de los escenarios están extraídos y adaptados de la guía de facilitación del ACNUR en materia de mitigación de riesgos de VG, 2020 (https://unhcr365.sharepoint.com/sites/GSCB-GBVLearning/SitePages/Facilitator-Guide-on-GBV-Risk-Mitigation.aspx), del curso de @ACNUR sobre los Estándares Mínimos de 2022 y del Paquete de Capacitación de la </a:t>
            </a:r>
            <a:r>
              <a:rPr lang="es-ES" dirty="0">
                <a:latin typeface="Lato" panose="020F0502020204030203" pitchFamily="34" charset="77"/>
                <a:ea typeface="Lato" panose="020F0502020204030203" pitchFamily="34" charset="0"/>
                <a:cs typeface="Lato" panose="020F0502020204030203" pitchFamily="34" charset="0"/>
              </a:rPr>
              <a:t>Guía de Bolsillo IASC.</a:t>
            </a:r>
          </a:p>
          <a:p>
            <a:pPr marL="0" lvl="0" indent="0" algn="l" rtl="0">
              <a:spcBef>
                <a:spcPts val="0"/>
              </a:spcBef>
              <a:spcAft>
                <a:spcPts val="0"/>
              </a:spcAft>
              <a:buNone/>
            </a:pPr>
            <a:endParaRPr lang="en-US" b="1" dirty="0">
              <a:latin typeface="Lato" panose="020F0502020204030203" pitchFamily="34" charset="77"/>
            </a:endParaRPr>
          </a:p>
          <a:p>
            <a:pPr marL="0" lvl="0" indent="0" algn="l" rtl="0">
              <a:spcBef>
                <a:spcPts val="0"/>
              </a:spcBef>
              <a:spcAft>
                <a:spcPts val="0"/>
              </a:spcAft>
              <a:buNone/>
            </a:pPr>
            <a:r>
              <a:rPr lang="es-ES" b="1" u="sng" dirty="0">
                <a:latin typeface="Lato" panose="020F0502020204030203" pitchFamily="34" charset="77"/>
              </a:rPr>
              <a:t>Habilidades de comunicación centradas en la persona sobreviviente</a:t>
            </a:r>
          </a:p>
          <a:p>
            <a:r>
              <a:rPr lang="es-ES" b="1" dirty="0">
                <a:effectLst/>
                <a:latin typeface="Lato" panose="020F0502020204030203" pitchFamily="34" charset="77"/>
              </a:rPr>
              <a:t>Lenguaje corporal</a:t>
            </a:r>
          </a:p>
          <a:p>
            <a:pPr marL="171450" indent="-171450">
              <a:buFont typeface="Arial" panose="020B0604020202020204" pitchFamily="34" charset="0"/>
              <a:buChar char="•"/>
            </a:pPr>
            <a:r>
              <a:rPr lang="es-ES" dirty="0">
                <a:effectLst/>
                <a:latin typeface="Lato" panose="020F0502020204030203" pitchFamily="34" charset="77"/>
              </a:rPr>
              <a:t>Sentarse frente a la persona sobreviviente.</a:t>
            </a:r>
          </a:p>
          <a:p>
            <a:pPr marL="171450" indent="-171450">
              <a:buFont typeface="Arial" panose="020B0604020202020204" pitchFamily="34" charset="0"/>
              <a:buChar char="•"/>
            </a:pPr>
            <a:r>
              <a:rPr lang="es-ES" dirty="0">
                <a:effectLst/>
                <a:latin typeface="Lato" panose="020F0502020204030203" pitchFamily="34" charset="77"/>
              </a:rPr>
              <a:t>No poner nada entre la persona sobreviviente y nosotros, ni escritorios ni objetos. Debe haber un espacio abierto entre nosotros y la persona sobreviviente.</a:t>
            </a:r>
          </a:p>
          <a:p>
            <a:pPr marL="171450" indent="-171450">
              <a:buFont typeface="Arial" panose="020B0604020202020204" pitchFamily="34" charset="0"/>
              <a:buChar char="•"/>
            </a:pPr>
            <a:r>
              <a:rPr lang="es-ES" dirty="0">
                <a:effectLst/>
                <a:latin typeface="Lato" panose="020F0502020204030203" pitchFamily="34" charset="77"/>
              </a:rPr>
              <a:t>Inclinarse hacia la persona sobreviviente. Esto ayuda a la persona a saber que nos interesa lo que dice y que queremos seguir escuchándola.</a:t>
            </a:r>
          </a:p>
          <a:p>
            <a:pPr marL="171450" indent="-171450">
              <a:buFont typeface="Arial" panose="020B0604020202020204" pitchFamily="34" charset="0"/>
              <a:buChar char="•"/>
            </a:pPr>
            <a:r>
              <a:rPr lang="es-ES" dirty="0">
                <a:effectLst/>
                <a:latin typeface="Lato" panose="020F0502020204030203" pitchFamily="34" charset="77"/>
              </a:rPr>
              <a:t>Mantener el contacto visual con la persona sobreviviente en todo momento (a menos que se considere inapropiado desde el punto de vista cultural).</a:t>
            </a:r>
          </a:p>
          <a:p>
            <a:pPr marL="171450" indent="-171450">
              <a:buFont typeface="Arial" panose="020B0604020202020204" pitchFamily="34" charset="0"/>
              <a:buChar char="•"/>
            </a:pPr>
            <a:r>
              <a:rPr lang="es-ES" dirty="0">
                <a:effectLst/>
                <a:latin typeface="Lato" panose="020F0502020204030203" pitchFamily="34" charset="77"/>
              </a:rPr>
              <a:t>Sentarse en una posición relajada. Es decir, no debemos ponernos en una postura desgarbada en la silla ni parecer poco atentos, pero tampoco adoptar una postura muy tiesa y rígida. Debemos buscar nuestra propia comodidad para que la persona sobreviviente también pueda sentirse cómoda y relajada.</a:t>
            </a:r>
          </a:p>
          <a:p>
            <a:pPr marL="171450" indent="-171450">
              <a:buFont typeface="Arial" panose="020B0604020202020204" pitchFamily="34" charset="0"/>
              <a:buChar char="•"/>
            </a:pPr>
            <a:endParaRPr lang="en-GB" dirty="0">
              <a:effectLst/>
              <a:latin typeface="Lato" panose="020F0502020204030203" pitchFamily="34" charset="77"/>
            </a:endParaRPr>
          </a:p>
          <a:p>
            <a:r>
              <a:rPr lang="es-ES" b="1" dirty="0">
                <a:effectLst/>
                <a:latin typeface="Lato" panose="020F0502020204030203" pitchFamily="34" charset="77"/>
              </a:rPr>
              <a:t>Mensajes verbales</a:t>
            </a:r>
          </a:p>
          <a:p>
            <a:pPr marL="171450" indent="-171450">
              <a:buFont typeface="Arial" panose="020B0604020202020204" pitchFamily="34" charset="0"/>
              <a:buChar char="•"/>
            </a:pPr>
            <a:r>
              <a:rPr lang="es-ES" dirty="0">
                <a:effectLst/>
                <a:latin typeface="Lato" panose="020F0502020204030203" pitchFamily="34" charset="77"/>
              </a:rPr>
              <a:t>Seguir el ritmo de la persona sobreviviente utilizando el mismo lenguaje que ella. </a:t>
            </a:r>
          </a:p>
          <a:p>
            <a:pPr marL="171450" indent="-171450">
              <a:buFont typeface="Arial" panose="020B0604020202020204" pitchFamily="34" charset="0"/>
              <a:buChar char="•"/>
            </a:pPr>
            <a:r>
              <a:rPr lang="es-ES" dirty="0">
                <a:effectLst/>
                <a:latin typeface="Lato" panose="020F0502020204030203" pitchFamily="34" charset="77"/>
              </a:rPr>
              <a:t>Las explicaciones sencillas son fundamentales para velar por que la persona sobreviviente se sienta segura y cómoda compartiendo su experiencia. </a:t>
            </a:r>
          </a:p>
          <a:p>
            <a:pPr marL="171450" indent="-171450">
              <a:buFont typeface="Arial" panose="020B0604020202020204" pitchFamily="34" charset="0"/>
              <a:buChar char="•"/>
            </a:pPr>
            <a:r>
              <a:rPr lang="es-ES" dirty="0">
                <a:effectLst/>
                <a:latin typeface="Lato" panose="020F0502020204030203" pitchFamily="34" charset="77"/>
              </a:rPr>
              <a:t>También es conveniente aprender a guardar silencio y dar tiempo a la persona sobreviviente para que piense y procese sus emociones, aunque esto pueda resultarnos muy difícil. </a:t>
            </a:r>
          </a:p>
          <a:p>
            <a:pPr marL="171450" indent="-171450">
              <a:buFont typeface="Arial" panose="020B0604020202020204" pitchFamily="34" charset="0"/>
              <a:buChar char="•"/>
            </a:pPr>
            <a:endParaRPr lang="en-GB" dirty="0">
              <a:effectLst/>
              <a:latin typeface="Lato" panose="020F0502020204030203" pitchFamily="34" charset="77"/>
            </a:endParaRPr>
          </a:p>
          <a:p>
            <a:r>
              <a:rPr lang="es-ES" b="1" dirty="0">
                <a:effectLst/>
                <a:latin typeface="Lato" panose="020F0502020204030203" pitchFamily="34" charset="77"/>
              </a:rPr>
              <a:t>Habilidades de escucha activa</a:t>
            </a:r>
          </a:p>
          <a:p>
            <a:pPr marL="171450" indent="-171450">
              <a:buFont typeface="Arial" panose="020B0604020202020204" pitchFamily="34" charset="0"/>
              <a:buChar char="•"/>
            </a:pPr>
            <a:r>
              <a:rPr lang="es-ES" dirty="0">
                <a:effectLst/>
                <a:latin typeface="Lato" panose="020F0502020204030203" pitchFamily="34" charset="77"/>
              </a:rPr>
              <a:t>Utilizar preguntas abiertas para comprender realmente cómo piensa y cómo se siente la persona sobreviviente, y no pedirle más detalles ni investigar en mayor medida el asunto.</a:t>
            </a:r>
          </a:p>
          <a:p>
            <a:pPr marL="171450" indent="-171450">
              <a:buFont typeface="Arial" panose="020B0604020202020204" pitchFamily="34" charset="0"/>
              <a:buChar char="•"/>
            </a:pPr>
            <a:r>
              <a:rPr lang="es-ES" dirty="0">
                <a:effectLst/>
                <a:latin typeface="Lato" panose="020F0502020204030203" pitchFamily="34" charset="77"/>
              </a:rPr>
              <a:t>Parafrasear y resumir (“A ver si he entendido bien lo que me ha contado hasta ahora”).</a:t>
            </a:r>
          </a:p>
          <a:p>
            <a:pPr marL="171450" indent="-171450">
              <a:buFont typeface="Arial" panose="020B0604020202020204" pitchFamily="34" charset="0"/>
              <a:buChar char="•"/>
            </a:pPr>
            <a:r>
              <a:rPr lang="es-ES" dirty="0">
                <a:effectLst/>
                <a:latin typeface="Lato" panose="020F0502020204030203" pitchFamily="34" charset="77"/>
              </a:rPr>
              <a:t>Reflejar el contenido o los sentimientos (“Parece que se asustó mucho en el momento en que gritó y levantó el puño”). </a:t>
            </a:r>
          </a:p>
          <a:p>
            <a:pPr marL="171450" indent="-171450">
              <a:buFont typeface="Arial" panose="020B0604020202020204" pitchFamily="34" charset="0"/>
              <a:buChar char="•"/>
            </a:pPr>
            <a:r>
              <a:rPr lang="es-ES" dirty="0">
                <a:effectLst/>
                <a:latin typeface="Lato" panose="020F0502020204030203" pitchFamily="34" charset="77"/>
              </a:rPr>
              <a:t>Reflejar lo que siente y piensa la persona sobreviviente para que pueda verlo como en un espejo. </a:t>
            </a:r>
          </a:p>
          <a:p>
            <a:pPr marL="171450" indent="-171450">
              <a:buFont typeface="Arial" panose="020B0604020202020204" pitchFamily="34" charset="0"/>
              <a:buChar char="•"/>
            </a:pPr>
            <a:r>
              <a:rPr lang="es-ES" dirty="0">
                <a:effectLst/>
                <a:latin typeface="Lato" panose="020F0502020204030203" pitchFamily="34" charset="77"/>
              </a:rPr>
              <a:t>Ayudar a la persona sobreviviente a ver la situación y sus opciones con mayor claridad. </a:t>
            </a:r>
          </a:p>
          <a:p>
            <a:pPr marL="171450" indent="-171450">
              <a:buFont typeface="Arial" panose="020B0604020202020204" pitchFamily="34" charset="0"/>
              <a:buChar char="•"/>
            </a:pPr>
            <a:r>
              <a:rPr lang="es-ES" dirty="0">
                <a:effectLst/>
                <a:latin typeface="Lato" panose="020F0502020204030203" pitchFamily="34" charset="77"/>
              </a:rPr>
              <a:t>Ayudar a la persona sobreviviente a centrarse.</a:t>
            </a:r>
          </a:p>
          <a:p>
            <a:pPr marL="0" lvl="0" indent="0" algn="l" rtl="0">
              <a:spcBef>
                <a:spcPts val="0"/>
              </a:spcBef>
              <a:spcAft>
                <a:spcPts val="0"/>
              </a:spcAft>
              <a:buNone/>
            </a:pPr>
            <a:endParaRPr lang="en-US" dirty="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latin typeface="Lato" panose="020F0502020204030203" pitchFamily="34" charset="77"/>
                <a:ea typeface="Lato" panose="020F0502020204030203" pitchFamily="34" charset="0"/>
                <a:cs typeface="Lato" panose="020F0502020204030203" pitchFamily="34" charset="0"/>
              </a:rPr>
              <a:t>Contenido extraído y adaptado de la Guía del Usuario de la </a:t>
            </a:r>
            <a:r>
              <a:rPr lang="es-ES" dirty="0">
                <a:latin typeface="Lato" panose="020F0502020204030203" pitchFamily="34" charset="77"/>
                <a:ea typeface="Lato" panose="020F0502020204030203" pitchFamily="34" charset="0"/>
                <a:cs typeface="Lato" panose="020F0502020204030203" pitchFamily="34" charset="0"/>
              </a:rPr>
              <a:t>Guía de Bolsillo del IASC, Cómo apoyar a las personas sobrevivientes de </a:t>
            </a:r>
            <a:r>
              <a:rPr lang="es-ES" dirty="0" err="1">
                <a:latin typeface="Lato" panose="020F0502020204030203" pitchFamily="34" charset="77"/>
                <a:ea typeface="Lato" panose="020F0502020204030203" pitchFamily="34" charset="0"/>
                <a:cs typeface="Lato" panose="020F0502020204030203" pitchFamily="34" charset="0"/>
              </a:rPr>
              <a:t>VGcuando</a:t>
            </a:r>
            <a:r>
              <a:rPr lang="es-ES" dirty="0">
                <a:latin typeface="Lato" panose="020F0502020204030203" pitchFamily="34" charset="77"/>
                <a:ea typeface="Lato" panose="020F0502020204030203" pitchFamily="34" charset="0"/>
                <a:cs typeface="Lato" panose="020F0502020204030203" pitchFamily="34" charset="0"/>
              </a:rPr>
              <a:t> no hay un actor contra la VG disponible en el área, 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35875614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500" b="1" dirty="0">
                <a:latin typeface="Lato" panose="020F0502020204030203" pitchFamily="34" charset="77"/>
                <a:ea typeface="MS PGothic"/>
                <a:cs typeface="Calibri"/>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Lato" panose="020F0502020204030203" pitchFamily="34" charset="77"/>
            </a:endParaRPr>
          </a:p>
          <a:p>
            <a:pPr marL="0" marR="0" lvl="0" indent="0">
              <a:lnSpc>
                <a:spcPct val="107000"/>
              </a:lnSpc>
              <a:spcBef>
                <a:spcPts val="0"/>
              </a:spcBef>
              <a:spcAft>
                <a:spcPts val="800"/>
              </a:spcAft>
              <a:buFont typeface="+mj-lt"/>
              <a:buNone/>
            </a:pPr>
            <a:r>
              <a:rPr lang="es-ES" dirty="0">
                <a:latin typeface="Lato" panose="020F0502020204030203" pitchFamily="34" charset="77"/>
                <a:ea typeface="MS PGothic"/>
                <a:cs typeface="Calibri"/>
              </a:rPr>
              <a:t>Duración prevista: 10 minutos</a:t>
            </a:r>
          </a:p>
        </p:txBody>
      </p:sp>
    </p:spTree>
    <p:extLst>
      <p:ext uri="{BB962C8B-B14F-4D97-AF65-F5344CB8AC3E}">
        <p14:creationId xmlns:p14="http://schemas.microsoft.com/office/powerpoint/2010/main" val="26620490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dirty="0"/>
          </a:p>
        </p:txBody>
      </p:sp>
    </p:spTree>
    <p:extLst>
      <p:ext uri="{BB962C8B-B14F-4D97-AF65-F5344CB8AC3E}">
        <p14:creationId xmlns:p14="http://schemas.microsoft.com/office/powerpoint/2010/main" val="5444638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b="0" u="none" dirty="0">
                <a:latin typeface="Lato" panose="020F0502020204030203" pitchFamily="34" charset="77"/>
                <a:ea typeface="Lato" panose="020F0502020204030203" pitchFamily="34" charset="0"/>
                <a:cs typeface="Lato" panose="020F0502020204030203" pitchFamily="34" charset="0"/>
              </a:rPr>
              <a:t>IASC, Guía de Bolsillo, Cómo apoyar a las personas sobrevivientes de VG cuando no hay un actor contra la VG disponible en el</a:t>
            </a:r>
            <a:r>
              <a:rPr lang="es-ES" u="none" dirty="0">
                <a:latin typeface="Lato" panose="020F0502020204030203" pitchFamily="34" charset="77"/>
                <a:ea typeface="Lato" panose="020F0502020204030203" pitchFamily="34" charset="0"/>
                <a:cs typeface="Lato" panose="020F0502020204030203" pitchFamily="34" charset="0"/>
              </a:rPr>
              <a:t> </a:t>
            </a:r>
            <a:r>
              <a:rPr lang="es-ES" dirty="0">
                <a:latin typeface="Lato" panose="020F0502020204030203" pitchFamily="34" charset="77"/>
                <a:ea typeface="Lato" panose="020F0502020204030203" pitchFamily="34" charset="0"/>
                <a:cs typeface="Lato" panose="020F0502020204030203" pitchFamily="34" charset="0"/>
              </a:rPr>
              <a:t>área</a:t>
            </a:r>
            <a:r>
              <a:rPr lang="es-ES" u="none" dirty="0">
                <a:latin typeface="Lato" panose="020F0502020204030203" pitchFamily="34" charset="77"/>
                <a:ea typeface="Lato" panose="020F0502020204030203" pitchFamily="34" charset="0"/>
                <a:cs typeface="Lato" panose="020F0502020204030203" pitchFamily="34" charset="0"/>
              </a:rPr>
              <a:t>, </a:t>
            </a:r>
            <a:r>
              <a:rPr lang="es-ES" dirty="0">
                <a:latin typeface="Lato" panose="020F0502020204030203" pitchFamily="34" charset="77"/>
                <a:ea typeface="Lato" panose="020F0502020204030203" pitchFamily="34" charset="0"/>
                <a:cs typeface="Lato" panose="020F0502020204030203" pitchFamily="34" charset="0"/>
              </a:rPr>
              <a:t>2018 </a:t>
            </a:r>
            <a:r>
              <a:rPr lang="es-ES" b="0" baseline="0" dirty="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s-ES" b="0" baseline="0" dirty="0">
                <a:latin typeface="Lato" panose="020F0502020204030203" pitchFamily="34" charset="77"/>
                <a:ea typeface="Lato" panose="020F0502020204030203" pitchFamily="34" charset="0"/>
                <a:cs typeface="Lato" panose="020F0502020204030203" pitchFamily="34" charset="0"/>
              </a:rPr>
              <a:t> y su versión en aplicación para móviles (</a:t>
            </a:r>
            <a:r>
              <a:rPr lang="en-GB" dirty="0">
                <a:latin typeface="Lato" panose="020F0502020204030203" pitchFamily="34" charset="77"/>
                <a:ea typeface="Lato" panose="020F0502020204030203" pitchFamily="34" charset="0"/>
                <a:cs typeface="Lato" panose="020F0502020204030203" pitchFamily="34" charset="0"/>
                <a:hlinkClick r:id="rId4"/>
              </a:rPr>
              <a:t>https://play.google.com/store/apps/details?id=com.gbvpocketguide&amp;hl=en</a:t>
            </a:r>
            <a:r>
              <a:rPr lang="es-ES" u="none" dirty="0">
                <a:solidFill>
                  <a:schemeClr val="tx1"/>
                </a:solidFill>
                <a:latin typeface="Lato" panose="020F0502020204030203" pitchFamily="34" charset="77"/>
                <a:ea typeface="Lato" panose="020F0502020204030203" pitchFamily="34" charset="0"/>
                <a:cs typeface="Lato" panose="020F0502020204030203" pitchFamily="34" charset="0"/>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i="0" u="none" dirty="0">
                <a:solidFill>
                  <a:srgbClr val="0000FF"/>
                </a:solidFill>
                <a:latin typeface="Lato" panose="020F0502020204030203" pitchFamily="34" charset="77"/>
              </a:rPr>
              <a:t>Directrices del IASC para la integración de las intervenciones contra la VG en la acción humanitaria</a:t>
            </a:r>
            <a:r>
              <a:rPr lang="es-ES" u="none" dirty="0">
                <a:solidFill>
                  <a:srgbClr val="0000FF"/>
                </a:solidFill>
                <a:latin typeface="Lato" panose="020F0502020204030203" pitchFamily="34" charset="77"/>
              </a:rPr>
              <a:t>, 2015 (</a:t>
            </a:r>
            <a:r>
              <a:rPr lang="es-ES" dirty="0">
                <a:latin typeface="Lato" panose="020F0502020204030203" pitchFamily="34" charset="77"/>
                <a:hlinkClick r:id="rId5"/>
              </a:rPr>
              <a:t>https://gbvguidelines.org/es/</a:t>
            </a:r>
            <a:r>
              <a:rPr lang="es-ES" dirty="0">
                <a:latin typeface="Lato" panose="020F0502020204030203" pitchFamily="34" charset="77"/>
              </a:rPr>
              <a:t>). Nota: en el sitio web de las Directrices relativas a la VG, hay una comunidad de práctica para que las personas especialistas que no se dedican a la VG intercambien información sobre la mitigación de riesgos de VG.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u="none" dirty="0">
                <a:solidFill>
                  <a:srgbClr val="0000FF"/>
                </a:solidFill>
                <a:latin typeface="Lato" panose="020F0502020204030203" pitchFamily="34" charset="77"/>
              </a:rPr>
              <a:t>UNHCR GBV Learning Hub (</a:t>
            </a:r>
            <a:r>
              <a:rPr lang="es-ES" dirty="0">
                <a:latin typeface="Lato" panose="020F0502020204030203" pitchFamily="34" charset="77"/>
                <a:hlinkClick r:id="rId6"/>
              </a:rPr>
              <a:t>https://unhcr365.sharepoint.com/sites/GSCB-GBVLearning</a:t>
            </a:r>
            <a:r>
              <a:rPr lang="es-ES" dirty="0">
                <a:latin typeface="Lato" panose="020F0502020204030203" pitchFamily="34" charset="77"/>
              </a:rPr>
              <a:t>): solo para uso interno de la plantilla del ACNUR.</a:t>
            </a:r>
          </a:p>
        </p:txBody>
      </p:sp>
    </p:spTree>
    <p:extLst>
      <p:ext uri="{BB962C8B-B14F-4D97-AF65-F5344CB8AC3E}">
        <p14:creationId xmlns:p14="http://schemas.microsoft.com/office/powerpoint/2010/main" val="34499450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800" dirty="0"/>
          </a:p>
        </p:txBody>
      </p:sp>
    </p:spTree>
    <p:extLst>
      <p:ext uri="{BB962C8B-B14F-4D97-AF65-F5344CB8AC3E}">
        <p14:creationId xmlns:p14="http://schemas.microsoft.com/office/powerpoint/2010/main" val="36447268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a:p>
        </p:txBody>
      </p:sp>
    </p:spTree>
    <p:extLst>
      <p:ext uri="{BB962C8B-B14F-4D97-AF65-F5344CB8AC3E}">
        <p14:creationId xmlns:p14="http://schemas.microsoft.com/office/powerpoint/2010/main" val="345078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500" b="1" dirty="0">
                <a:latin typeface="Lato" panose="020F0502020204030203" pitchFamily="34" charset="77"/>
                <a:ea typeface="MS PGothic"/>
                <a:cs typeface="Calibri"/>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latin typeface="Lato" panose="020F0502020204030203" pitchFamily="34" charset="77"/>
            </a:endParaRPr>
          </a:p>
          <a:p>
            <a:pPr marL="0" marR="0" lvl="0" indent="0">
              <a:lnSpc>
                <a:spcPct val="107000"/>
              </a:lnSpc>
              <a:spcBef>
                <a:spcPts val="0"/>
              </a:spcBef>
              <a:spcAft>
                <a:spcPts val="800"/>
              </a:spcAft>
              <a:buFont typeface="+mj-lt"/>
              <a:buNone/>
            </a:pPr>
            <a:r>
              <a:rPr lang="es-ES" dirty="0">
                <a:latin typeface="Lato" panose="020F0502020204030203" pitchFamily="34" charset="77"/>
                <a:ea typeface="MS PGothic"/>
                <a:cs typeface="Calibri"/>
              </a:rPr>
              <a:t>Duración prevista de la sesión: </a:t>
            </a:r>
          </a:p>
          <a:p>
            <a:pPr marL="342900" marR="0" lvl="0" indent="-342900">
              <a:lnSpc>
                <a:spcPct val="107000"/>
              </a:lnSpc>
              <a:spcBef>
                <a:spcPts val="0"/>
              </a:spcBef>
              <a:spcAft>
                <a:spcPts val="800"/>
              </a:spcAft>
              <a:buFont typeface="+mj-lt"/>
              <a:buAutoNum type="alphaUcPeriod"/>
            </a:pPr>
            <a:r>
              <a:rPr lang="es-ES" b="1" dirty="0">
                <a:effectLst/>
                <a:latin typeface="Lato" panose="020F0502020204030203" pitchFamily="34" charset="77"/>
                <a:ea typeface="Times New Roman" panose="02020603050405020304" pitchFamily="18" charset="0"/>
                <a:cs typeface="Times New Roman" panose="02020603050405020304" pitchFamily="18" charset="0"/>
              </a:rPr>
              <a:t>70 minutos </a:t>
            </a:r>
            <a:r>
              <a:rPr lang="es-ES" dirty="0">
                <a:effectLst/>
                <a:latin typeface="Lato" panose="020F0502020204030203" pitchFamily="34" charset="77"/>
                <a:ea typeface="Times New Roman" panose="02020603050405020304" pitchFamily="18" charset="0"/>
                <a:cs typeface="Times New Roman" panose="02020603050405020304" pitchFamily="18" charset="0"/>
              </a:rPr>
              <a:t>(contenido básico)</a:t>
            </a:r>
          </a:p>
          <a:p>
            <a:pPr marL="342900" marR="0" lvl="0" indent="-342900">
              <a:lnSpc>
                <a:spcPct val="107000"/>
              </a:lnSpc>
              <a:spcBef>
                <a:spcPts val="0"/>
              </a:spcBef>
              <a:spcAft>
                <a:spcPts val="600"/>
              </a:spcAft>
              <a:buFont typeface="+mj-lt"/>
              <a:buAutoNum type="alphaUcPeriod"/>
            </a:pPr>
            <a:r>
              <a:rPr lang="es-ES" b="1" dirty="0">
                <a:effectLst/>
                <a:latin typeface="Lato" panose="020F0502020204030203" pitchFamily="34" charset="77"/>
                <a:ea typeface="Times New Roman" panose="02020603050405020304" pitchFamily="18" charset="0"/>
                <a:cs typeface="Times New Roman" panose="02020603050405020304" pitchFamily="18" charset="0"/>
              </a:rPr>
              <a:t>70 + 50 minutos </a:t>
            </a:r>
            <a:r>
              <a:rPr lang="es-ES" dirty="0">
                <a:effectLst/>
                <a:latin typeface="Lato" panose="020F0502020204030203" pitchFamily="34" charset="77"/>
                <a:ea typeface="Times New Roman" panose="02020603050405020304" pitchFamily="18" charset="0"/>
                <a:cs typeface="Times New Roman" panose="02020603050405020304" pitchFamily="18" charset="0"/>
              </a:rPr>
              <a:t>(contenido opcional)</a:t>
            </a:r>
            <a:r>
              <a:rPr lang="es-ES" b="1" dirty="0">
                <a:effectLst/>
                <a:latin typeface="Lato" panose="020F0502020204030203" pitchFamily="34" charset="77"/>
                <a:ea typeface="Times New Roman" panose="02020603050405020304" pitchFamily="18" charset="0"/>
                <a:cs typeface="Times New Roman" panose="02020603050405020304" pitchFamily="18" charset="0"/>
              </a:rPr>
              <a:t> </a:t>
            </a:r>
          </a:p>
          <a:p>
            <a:endParaRPr lang="en-US" dirty="0">
              <a:latin typeface="Lato" panose="020F0502020204030203" pitchFamily="34" charset="77"/>
            </a:endParaRPr>
          </a:p>
          <a:p>
            <a:r>
              <a:rPr lang="es-ES" b="1" dirty="0">
                <a:latin typeface="Lato" panose="020F0502020204030203" pitchFamily="34" charset="77"/>
                <a:ea typeface="MS PGothic"/>
                <a:cs typeface="Calibri"/>
              </a:rPr>
              <a:t>Explique los objetivos de aprendizaje: </a:t>
            </a:r>
          </a:p>
          <a:p>
            <a:pPr marL="177750" marR="0" indent="-177750">
              <a:spcBef>
                <a:spcPts val="60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Tener una comprensión básica de lo que es la VG.</a:t>
            </a:r>
          </a:p>
          <a:p>
            <a:pPr marL="177750" marR="0" indent="-177750">
              <a:spcBef>
                <a:spcPts val="60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Conocer las distintas formas de VG y sus consecuencias. </a:t>
            </a:r>
          </a:p>
          <a:p>
            <a:pPr marL="177750" marR="0" indent="-177750">
              <a:spcBef>
                <a:spcPts val="600"/>
              </a:spcBef>
              <a:spcAft>
                <a:spcPts val="0"/>
              </a:spcAft>
              <a:buFont typeface="Arial" panose="020B0604020202020204" pitchFamily="34" charset="0"/>
              <a:buChar char="•"/>
            </a:pPr>
            <a:r>
              <a:rPr lang="es-ES" dirty="0">
                <a:effectLst/>
                <a:latin typeface="Lato" panose="020F0502020204030203" pitchFamily="34" charset="77"/>
                <a:ea typeface="Times New Roman" panose="02020603050405020304" pitchFamily="18" charset="0"/>
                <a:cs typeface="Times New Roman" panose="02020603050405020304" pitchFamily="18" charset="0"/>
              </a:rPr>
              <a:t>Comprender la diferencia entre prevención de la VG, mitigación de riesgos de VG y respuesta a la VG. </a:t>
            </a:r>
          </a:p>
          <a:p>
            <a:pPr marL="177750" marR="0" lvl="0" indent="-177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ES" dirty="0">
                <a:effectLst/>
                <a:latin typeface="Lato" panose="020F0502020204030203" pitchFamily="34" charset="77"/>
                <a:ea typeface="Times New Roman" panose="02020603050405020304" pitchFamily="18" charset="0"/>
                <a:cs typeface="Times New Roman" panose="02020603050405020304" pitchFamily="18" charset="0"/>
              </a:rPr>
              <a:t>Ser conscientes de la responsabilidad de todo el personal del ACNUR y de sus socios en la mitigación de riesgos </a:t>
            </a:r>
            <a:r>
              <a:rPr lang="es-ES" dirty="0">
                <a:latin typeface="Lato" panose="020F0502020204030203" pitchFamily="34" charset="77"/>
                <a:ea typeface="Times New Roman" panose="02020603050405020304" pitchFamily="18" charset="0"/>
                <a:cs typeface="Times New Roman" panose="02020603050405020304" pitchFamily="18" charset="0"/>
              </a:rPr>
              <a:t>de VG basada en la Política sobre VG</a:t>
            </a:r>
            <a:r>
              <a:rPr lang="es-ES" dirty="0">
                <a:effectLst/>
                <a:latin typeface="Lato" panose="020F0502020204030203" pitchFamily="34" charset="77"/>
                <a:ea typeface="Times New Roman" panose="02020603050405020304" pitchFamily="18" charset="0"/>
                <a:cs typeface="Times New Roman" panose="02020603050405020304" pitchFamily="18" charset="0"/>
              </a:rPr>
              <a:t>, también en lo que respecta a el manejo de las revelaciones seguras de VG. </a:t>
            </a:r>
          </a:p>
        </p:txBody>
      </p:sp>
    </p:spTree>
    <p:extLst>
      <p:ext uri="{BB962C8B-B14F-4D97-AF65-F5344CB8AC3E}">
        <p14:creationId xmlns:p14="http://schemas.microsoft.com/office/powerpoint/2010/main" val="3764717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044114-0CEC-46E5-A31D-A5BD2EE1B45F}"/>
              </a:ext>
            </a:extLst>
          </p:cNvPr>
          <p:cNvSpPr/>
          <p:nvPr userDrawn="1"/>
        </p:nvSpPr>
        <p:spPr>
          <a:xfrm>
            <a:off x="0" y="0"/>
            <a:ext cx="12192000" cy="68754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Logo&#10;&#10;Description automatically generated">
            <a:extLst>
              <a:ext uri="{FF2B5EF4-FFF2-40B4-BE49-F238E27FC236}">
                <a16:creationId xmlns:a16="http://schemas.microsoft.com/office/drawing/2014/main" id="{FE3D4B6B-EBCE-4DFA-9622-959A236BA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64974" y="5816906"/>
            <a:ext cx="2558597" cy="954006"/>
          </a:xfrm>
          <a:prstGeom prst="rect">
            <a:avLst/>
          </a:prstGeom>
        </p:spPr>
      </p:pic>
    </p:spTree>
    <p:extLst>
      <p:ext uri="{BB962C8B-B14F-4D97-AF65-F5344CB8AC3E}">
        <p14:creationId xmlns:p14="http://schemas.microsoft.com/office/powerpoint/2010/main" val="32690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SSION 2 | Root causes of GB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dirty="0">
                <a:solidFill>
                  <a:schemeClr val="bg1"/>
                </a:solidFill>
                <a:latin typeface="Lato" panose="020F0502020204030203" pitchFamily="34" charset="77"/>
                <a:cs typeface="Calibri" panose="020F0502020204030204" pitchFamily="34" charset="0"/>
              </a:rPr>
              <a:t>SESIÓN 1  </a:t>
            </a:r>
            <a:r>
              <a:rPr lang="pt-BR" sz="1300" b="0" i="0" dirty="0">
                <a:solidFill>
                  <a:schemeClr val="bg1"/>
                </a:solidFill>
                <a:latin typeface="Lato" panose="020F0502020204030203" pitchFamily="34" charset="77"/>
                <a:cs typeface="Calibri" panose="020F0502020204030204" pitchFamily="34" charset="0"/>
              </a:rPr>
              <a:t>|</a:t>
            </a:r>
            <a:r>
              <a:rPr lang="pt-BR" sz="1300" b="1" i="0" dirty="0">
                <a:solidFill>
                  <a:schemeClr val="bg1"/>
                </a:solidFill>
                <a:latin typeface="Lato" panose="020F0502020204030203" pitchFamily="34" charset="77"/>
                <a:cs typeface="Calibri" panose="020F0502020204030204" pitchFamily="34" charset="0"/>
              </a:rPr>
              <a:t> </a:t>
            </a:r>
            <a:r>
              <a:rPr lang="es-ES" altLang="en-US" sz="1300" b="0" dirty="0">
                <a:solidFill>
                  <a:srgbClr val="FFFFFF"/>
                </a:solidFill>
                <a:latin typeface="Lato" panose="020F0502020204030203" pitchFamily="34" charset="77"/>
              </a:rPr>
              <a:t>Conceptos básicos de la VG</a:t>
            </a:r>
            <a:endParaRPr lang="en-US" altLang="en-US" sz="1300" b="0" dirty="0">
              <a:solidFill>
                <a:srgbClr val="FFFFFF"/>
              </a:solidFill>
              <a:latin typeface="Lato" panose="020F0502020204030203" pitchFamily="34" charset="77"/>
            </a:endParaRPr>
          </a:p>
        </p:txBody>
      </p:sp>
    </p:spTree>
    <p:extLst>
      <p:ext uri="{BB962C8B-B14F-4D97-AF65-F5344CB8AC3E}">
        <p14:creationId xmlns:p14="http://schemas.microsoft.com/office/powerpoint/2010/main" val="233168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fe disclosure of gender-based violence (GBV) incident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292388"/>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s-ES" altLang="en-US" sz="1300" b="0" i="0" dirty="0">
                <a:solidFill>
                  <a:schemeClr val="bg1"/>
                </a:solidFill>
                <a:latin typeface="Lato" panose="020F0502020204030203" pitchFamily="34" charset="77"/>
                <a:ea typeface="Lato" panose="020F0502020204030203" pitchFamily="34" charset="0"/>
                <a:cs typeface="Calibri" panose="020F0502020204030204" pitchFamily="34" charset="0"/>
              </a:rPr>
              <a:t>Revelación segura de incidentes de violencia de género (VG)</a:t>
            </a:r>
          </a:p>
        </p:txBody>
      </p:sp>
    </p:spTree>
    <p:custDataLst>
      <p:tags r:id="rId1"/>
    </p:custDataLst>
    <p:extLst>
      <p:ext uri="{BB962C8B-B14F-4D97-AF65-F5344CB8AC3E}">
        <p14:creationId xmlns:p14="http://schemas.microsoft.com/office/powerpoint/2010/main" val="208618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 GBV basic concep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dirty="0">
                <a:solidFill>
                  <a:schemeClr val="bg1"/>
                </a:solidFill>
                <a:latin typeface="Lato" panose="020F0502020204030203" pitchFamily="34" charset="77"/>
                <a:cs typeface="Calibri" panose="020F0502020204030204" pitchFamily="34" charset="0"/>
              </a:rPr>
              <a:t>SESIÓN 1  </a:t>
            </a:r>
            <a:r>
              <a:rPr lang="pt-BR" sz="1300" b="0" i="0" dirty="0">
                <a:solidFill>
                  <a:schemeClr val="bg1"/>
                </a:solidFill>
                <a:latin typeface="Lato" panose="020F0502020204030203" pitchFamily="34" charset="77"/>
                <a:cs typeface="Calibri" panose="020F0502020204030204" pitchFamily="34" charset="0"/>
              </a:rPr>
              <a:t>|</a:t>
            </a:r>
            <a:r>
              <a:rPr lang="pt-BR" sz="1300" b="1" i="0" dirty="0">
                <a:solidFill>
                  <a:schemeClr val="bg1"/>
                </a:solidFill>
                <a:latin typeface="Lato" panose="020F0502020204030203" pitchFamily="34" charset="77"/>
                <a:cs typeface="Calibri" panose="020F0502020204030204" pitchFamily="34" charset="0"/>
              </a:rPr>
              <a:t> </a:t>
            </a:r>
            <a:r>
              <a:rPr lang="es-ES" altLang="en-US" sz="1300" b="0" dirty="0">
                <a:solidFill>
                  <a:srgbClr val="FFFFFF"/>
                </a:solidFill>
                <a:latin typeface="Lato" panose="020F0502020204030203" pitchFamily="34" charset="77"/>
              </a:rPr>
              <a:t>Conceptos básicos de la VG</a:t>
            </a:r>
            <a:endParaRPr lang="en-US" altLang="en-US" sz="1300" b="0" dirty="0">
              <a:solidFill>
                <a:srgbClr val="FFFFFF"/>
              </a:solidFill>
              <a:latin typeface="Lato" panose="020F0502020204030203" pitchFamily="34" charset="77"/>
            </a:endParaRPr>
          </a:p>
        </p:txBody>
      </p:sp>
    </p:spTree>
    <p:extLst>
      <p:ext uri="{BB962C8B-B14F-4D97-AF65-F5344CB8AC3E}">
        <p14:creationId xmlns:p14="http://schemas.microsoft.com/office/powerpoint/2010/main" val="321598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 Survivor-centred approach, GBV responseand referral pathway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8412918"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dirty="0">
                <a:solidFill>
                  <a:schemeClr val="bg1"/>
                </a:solidFill>
                <a:latin typeface="Lato" panose="020F0502020204030203" pitchFamily="34" charset="77"/>
                <a:cs typeface="Calibri" panose="020F0502020204030204" pitchFamily="34" charset="0"/>
              </a:rPr>
              <a:t>SESIÓN 2  </a:t>
            </a:r>
            <a:r>
              <a:rPr lang="pt-BR" sz="1300" b="0" i="0" dirty="0">
                <a:solidFill>
                  <a:schemeClr val="bg1"/>
                </a:solidFill>
                <a:latin typeface="Lato" panose="020F0502020204030203" pitchFamily="34" charset="77"/>
                <a:cs typeface="Calibri" panose="020F0502020204030204" pitchFamily="34" charset="0"/>
              </a:rPr>
              <a:t>|</a:t>
            </a:r>
            <a:r>
              <a:rPr lang="pt-BR" sz="1300" b="1" i="0" dirty="0">
                <a:solidFill>
                  <a:schemeClr val="bg1"/>
                </a:solidFill>
                <a:latin typeface="Lato" panose="020F0502020204030203" pitchFamily="34" charset="77"/>
                <a:cs typeface="Calibri" panose="020F0502020204030204" pitchFamily="34" charset="0"/>
              </a:rPr>
              <a:t> </a:t>
            </a:r>
            <a:r>
              <a:rPr lang="es-ES" altLang="en-US" sz="1300" b="0" dirty="0">
                <a:solidFill>
                  <a:srgbClr val="FFFFFF"/>
                </a:solidFill>
                <a:latin typeface="Lato" panose="020F0502020204030203" pitchFamily="34" charset="77"/>
              </a:rPr>
              <a:t>Enfoque centrado en la persona sobreviviente, servicios de respuesta a la VG y vías de derivación</a:t>
            </a:r>
            <a:endParaRPr lang="en-US" altLang="en-US" sz="1300" b="0" dirty="0">
              <a:solidFill>
                <a:srgbClr val="FFFFFF"/>
              </a:solidFill>
              <a:latin typeface="Lato" panose="020F0502020204030203" pitchFamily="34" charset="77"/>
            </a:endParaRPr>
          </a:p>
        </p:txBody>
      </p:sp>
    </p:spTree>
    <p:extLst>
      <p:ext uri="{BB962C8B-B14F-4D97-AF65-F5344CB8AC3E}">
        <p14:creationId xmlns:p14="http://schemas.microsoft.com/office/powerpoint/2010/main" val="205503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4 | How to handle a disclosure and refer a GBV survivo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907968"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dirty="0">
                <a:solidFill>
                  <a:schemeClr val="bg1"/>
                </a:solidFill>
                <a:latin typeface="Lato" panose="020F0502020204030203" pitchFamily="34" charset="77"/>
                <a:cs typeface="Calibri" panose="020F0502020204030204" pitchFamily="34" charset="0"/>
              </a:rPr>
              <a:t>SESIÓN 4  </a:t>
            </a:r>
            <a:r>
              <a:rPr lang="pt-BR" sz="1300" b="0" i="0" dirty="0">
                <a:solidFill>
                  <a:schemeClr val="bg1"/>
                </a:solidFill>
                <a:latin typeface="Lato" panose="020F0502020204030203" pitchFamily="34" charset="77"/>
                <a:cs typeface="Calibri" panose="020F0502020204030204" pitchFamily="34" charset="0"/>
              </a:rPr>
              <a:t>|</a:t>
            </a:r>
            <a:r>
              <a:rPr lang="pt-BR" sz="1300" b="1" i="0" dirty="0">
                <a:solidFill>
                  <a:schemeClr val="bg1"/>
                </a:solidFill>
                <a:latin typeface="Lato" panose="020F0502020204030203" pitchFamily="34" charset="77"/>
                <a:cs typeface="Calibri" panose="020F0502020204030204" pitchFamily="34" charset="0"/>
              </a:rPr>
              <a:t> </a:t>
            </a:r>
            <a:r>
              <a:rPr lang="es-ES" altLang="en-US" sz="1300" b="0" dirty="0">
                <a:solidFill>
                  <a:srgbClr val="FFFFFF"/>
                </a:solidFill>
                <a:latin typeface="Lato" panose="020F0502020204030203" pitchFamily="34" charset="77"/>
              </a:rPr>
              <a:t>¿Cómo tratar una revelación y derivar a una persona sobreviviente de VG?</a:t>
            </a:r>
            <a:endParaRPr lang="en-US" altLang="en-US" sz="1300" b="0" dirty="0">
              <a:solidFill>
                <a:srgbClr val="FFFFFF"/>
              </a:solidFill>
              <a:latin typeface="Lato" panose="020F0502020204030203" pitchFamily="34" charset="77"/>
            </a:endParaRPr>
          </a:p>
        </p:txBody>
      </p:sp>
    </p:spTree>
    <p:extLst>
      <p:ext uri="{BB962C8B-B14F-4D97-AF65-F5344CB8AC3E}">
        <p14:creationId xmlns:p14="http://schemas.microsoft.com/office/powerpoint/2010/main" val="7323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5 | Considerations for child survivor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955593"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dirty="0">
                <a:solidFill>
                  <a:schemeClr val="bg1"/>
                </a:solidFill>
                <a:latin typeface="Lato" panose="020F0502020204030203" pitchFamily="34" charset="77"/>
                <a:cs typeface="Calibri" panose="020F0502020204030204" pitchFamily="34" charset="0"/>
              </a:rPr>
              <a:t>SESIÓN 5  </a:t>
            </a:r>
            <a:r>
              <a:rPr lang="pt-BR" sz="1300" b="0" i="0" dirty="0">
                <a:solidFill>
                  <a:schemeClr val="bg1"/>
                </a:solidFill>
                <a:latin typeface="Lato" panose="020F0502020204030203" pitchFamily="34" charset="77"/>
                <a:cs typeface="Calibri" panose="020F0502020204030204" pitchFamily="34" charset="0"/>
              </a:rPr>
              <a:t>|</a:t>
            </a:r>
            <a:r>
              <a:rPr lang="pt-BR" sz="1300" b="1" i="0" dirty="0">
                <a:solidFill>
                  <a:schemeClr val="bg1"/>
                </a:solidFill>
                <a:latin typeface="Lato" panose="020F0502020204030203" pitchFamily="34" charset="77"/>
                <a:cs typeface="Calibri" panose="020F0502020204030204" pitchFamily="34" charset="0"/>
              </a:rPr>
              <a:t> </a:t>
            </a:r>
            <a:r>
              <a:rPr lang="es-ES" altLang="en-US" sz="1300" b="0" dirty="0">
                <a:solidFill>
                  <a:srgbClr val="FFFFFF"/>
                </a:solidFill>
                <a:latin typeface="Lato" panose="020F0502020204030203" pitchFamily="34" charset="77"/>
              </a:rPr>
              <a:t>Consideraciones relativas a niños y niñas sobrevivientes</a:t>
            </a:r>
            <a:endParaRPr lang="en-US" altLang="en-US" sz="1300" b="0" dirty="0">
              <a:solidFill>
                <a:srgbClr val="FFFFFF"/>
              </a:solidFill>
              <a:latin typeface="Lato" panose="020F0502020204030203" pitchFamily="34" charset="77"/>
            </a:endParaRPr>
          </a:p>
        </p:txBody>
      </p:sp>
    </p:spTree>
    <p:extLst>
      <p:ext uri="{BB962C8B-B14F-4D97-AF65-F5344CB8AC3E}">
        <p14:creationId xmlns:p14="http://schemas.microsoft.com/office/powerpoint/2010/main" val="175687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6 | Do's and don'ts in handling disclosur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dirty="0">
                <a:solidFill>
                  <a:schemeClr val="bg1"/>
                </a:solidFill>
                <a:latin typeface="Lato" panose="020F0502020204030203" pitchFamily="34" charset="77"/>
                <a:cs typeface="Calibri" panose="020F0502020204030204" pitchFamily="34" charset="0"/>
              </a:rPr>
              <a:t>SESIÓN 6  </a:t>
            </a:r>
            <a:r>
              <a:rPr lang="pt-BR" sz="1300" b="0" i="0" dirty="0">
                <a:solidFill>
                  <a:schemeClr val="bg1"/>
                </a:solidFill>
                <a:latin typeface="Lato" panose="020F0502020204030203" pitchFamily="34" charset="77"/>
                <a:cs typeface="Calibri" panose="020F0502020204030204" pitchFamily="34" charset="0"/>
              </a:rPr>
              <a:t>|</a:t>
            </a:r>
            <a:r>
              <a:rPr lang="pt-BR" sz="1300" b="1" i="0" dirty="0">
                <a:solidFill>
                  <a:schemeClr val="bg1"/>
                </a:solidFill>
                <a:latin typeface="Lato" panose="020F0502020204030203" pitchFamily="34" charset="77"/>
                <a:cs typeface="Calibri" panose="020F0502020204030204" pitchFamily="34" charset="0"/>
              </a:rPr>
              <a:t> </a:t>
            </a:r>
            <a:r>
              <a:rPr lang="es-ES" sz="1300" b="0" dirty="0">
                <a:solidFill>
                  <a:srgbClr val="FFFFFF"/>
                </a:solidFill>
                <a:latin typeface="Lato" panose="020F0502020204030203" pitchFamily="34" charset="77"/>
              </a:rPr>
              <a:t>Qué hacer y qué no hacer en el manejo de las revelaciones</a:t>
            </a:r>
            <a:endParaRPr lang="en-US" sz="1300" b="0" dirty="0">
              <a:solidFill>
                <a:srgbClr val="FFFFFF"/>
              </a:solidFill>
              <a:latin typeface="Lato" panose="020F0502020204030203" pitchFamily="34" charset="77"/>
            </a:endParaRPr>
          </a:p>
        </p:txBody>
      </p:sp>
    </p:spTree>
    <p:extLst>
      <p:ext uri="{BB962C8B-B14F-4D97-AF65-F5344CB8AC3E}">
        <p14:creationId xmlns:p14="http://schemas.microsoft.com/office/powerpoint/2010/main" val="204138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1 | Closing sess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543739"/>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dirty="0">
                <a:solidFill>
                  <a:schemeClr val="bg1"/>
                </a:solidFill>
                <a:latin typeface="Lato" panose="020F0502020204030203" pitchFamily="34" charset="77"/>
                <a:cs typeface="Calibri" panose="020F0502020204030204" pitchFamily="34" charset="0"/>
              </a:rPr>
              <a:t>Sesión de clausura </a:t>
            </a:r>
            <a:r>
              <a:rPr lang="pt-BR" sz="1300" b="0" i="0" dirty="0">
                <a:solidFill>
                  <a:schemeClr val="bg1"/>
                </a:solidFill>
                <a:latin typeface="Lato" panose="020F0502020204030203" pitchFamily="34" charset="77"/>
                <a:cs typeface="Calibri" panose="020F0502020204030204" pitchFamily="34" charset="0"/>
              </a:rPr>
              <a:t>|</a:t>
            </a:r>
            <a:r>
              <a:rPr lang="pt-BR" sz="1300" b="1" i="0" dirty="0">
                <a:solidFill>
                  <a:schemeClr val="bg1"/>
                </a:solidFill>
                <a:latin typeface="Lato" panose="020F0502020204030203" pitchFamily="34" charset="77"/>
                <a:cs typeface="Calibri" panose="020F0502020204030204" pitchFamily="34" charset="0"/>
              </a:rPr>
              <a:t> </a:t>
            </a:r>
            <a:r>
              <a:rPr lang="en-US" altLang="en-US" sz="1300" b="0" i="0" dirty="0" err="1">
                <a:solidFill>
                  <a:schemeClr val="bg1"/>
                </a:solidFill>
                <a:latin typeface="Lato" panose="020F0502020204030203" pitchFamily="34" charset="77"/>
                <a:ea typeface="Lato" panose="020F0502020204030203" pitchFamily="34" charset="0"/>
                <a:cs typeface="Calibri" panose="020F0502020204030204" pitchFamily="34" charset="0"/>
              </a:rPr>
              <a:t>Recapitulación</a:t>
            </a:r>
            <a:endParaRPr lang="en-US" altLang="en-US" sz="1300" b="0" i="0" dirty="0">
              <a:solidFill>
                <a:schemeClr val="bg1"/>
              </a:solidFill>
              <a:latin typeface="Lato" panose="020F0502020204030203" pitchFamily="34" charset="77"/>
              <a:ea typeface="Lato" panose="020F0502020204030203" pitchFamily="34" charset="0"/>
              <a:cs typeface="Calibri" panose="020F0502020204030204" pitchFamily="34" charset="0"/>
            </a:endParaRPr>
          </a:p>
          <a:p>
            <a:pPr marL="12700" marR="0" lvl="0" indent="0" algn="l" defTabSz="614797" rtl="0" eaLnBrk="1" fontAlgn="auto" latinLnBrk="0" hangingPunct="1">
              <a:lnSpc>
                <a:spcPct val="100000"/>
              </a:lnSpc>
              <a:spcBef>
                <a:spcPts val="400"/>
              </a:spcBef>
              <a:spcAft>
                <a:spcPts val="0"/>
              </a:spcAft>
              <a:buClrTx/>
              <a:buSzTx/>
              <a:buFontTx/>
              <a:buNone/>
              <a:tabLst/>
              <a:defRPr/>
            </a:pPr>
            <a:endParaRPr lang="en-US" altLang="en-US" sz="1300" b="0" i="0" dirty="0">
              <a:solidFill>
                <a:schemeClr val="bg1"/>
              </a:solidFill>
              <a:latin typeface="Lato" panose="020F0502020204030203" pitchFamily="34" charset="77"/>
              <a:ea typeface="Lato" panose="020F0502020204030203"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279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7687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F71595-6041-BA85-0AC3-310012CC64DC}"/>
              </a:ext>
            </a:extLst>
          </p:cNvPr>
          <p:cNvSpPr/>
          <p:nvPr userDrawn="1"/>
        </p:nvSpPr>
        <p:spPr>
          <a:xfrm>
            <a:off x="0" y="6178609"/>
            <a:ext cx="12192000" cy="67939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4" descr="Logo&#10;&#10;Description automatically generated">
            <a:extLst>
              <a:ext uri="{FF2B5EF4-FFF2-40B4-BE49-F238E27FC236}">
                <a16:creationId xmlns:a16="http://schemas.microsoft.com/office/drawing/2014/main" id="{6DAA80FD-9E27-7F26-A6A4-2AF04914238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160408" y="6157658"/>
            <a:ext cx="1866807" cy="705602"/>
          </a:xfrm>
          <a:prstGeom prst="rect">
            <a:avLst/>
          </a:prstGeom>
        </p:spPr>
      </p:pic>
    </p:spTree>
    <p:custDataLst>
      <p:tags r:id="rId12"/>
    </p:custDataLst>
  </p:cSld>
  <p:clrMap bg1="lt1" tx1="dk1" bg2="lt2" tx2="dk2" accent1="accent1" accent2="accent2" accent3="accent3" accent4="accent4" accent5="accent5" accent6="accent6" hlink="hlink" folHlink="folHlink"/>
  <p:sldLayoutIdLst>
    <p:sldLayoutId id="2147484152" r:id="rId1"/>
    <p:sldLayoutId id="2147484142" r:id="rId2"/>
    <p:sldLayoutId id="2147484143" r:id="rId3"/>
    <p:sldLayoutId id="2147484184" r:id="rId4"/>
    <p:sldLayoutId id="2147484185" r:id="rId5"/>
    <p:sldLayoutId id="2147484186" r:id="rId6"/>
    <p:sldLayoutId id="2147484187" r:id="rId7"/>
    <p:sldLayoutId id="2147484188" r:id="rId8"/>
    <p:sldLayoutId id="2147484189" r:id="rId9"/>
    <p:sldLayoutId id="2147484190" r:id="rId10"/>
  </p:sldLayoutIdLst>
  <p:txStyles>
    <p:title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p:titleStyle>
    <p:body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hcr365.sharepoint.com/sites/GSCB-GBVLearning/SitePages/VG-Cursos-en-L%C3%ADnea.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gbvaor.net/sites/default/files/2022-02/FGMS_ES_Final.pdf"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3.xml"/><Relationship Id="rId7"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6.png"/><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8.xml"/><Relationship Id="rId7" Type="http://schemas.microsoft.com/office/2011/relationships/webextension" Target="../webextensions/webextension1.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5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3.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4.xml"/><Relationship Id="rId7" Type="http://schemas.microsoft.com/office/2011/relationships/webextension" Target="../webextensions/webextension2.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26.xml"/><Relationship Id="rId7"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58.png"/><Relationship Id="rId5" Type="http://schemas.openxmlformats.org/officeDocument/2006/relationships/image" Target="../media/image31.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7.xml"/><Relationship Id="rId7" Type="http://schemas.openxmlformats.org/officeDocument/2006/relationships/image" Target="../media/image63.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8.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40.png"/><Relationship Id="rId5" Type="http://schemas.openxmlformats.org/officeDocument/2006/relationships/image" Target="../media/image70.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7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6.xml"/><Relationship Id="rId5" Type="http://schemas.openxmlformats.org/officeDocument/2006/relationships/image" Target="../media/image40.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7.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35.xml"/><Relationship Id="rId7" Type="http://schemas.openxmlformats.org/officeDocument/2006/relationships/image" Target="../media/image76.pn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36.xml"/><Relationship Id="rId7" Type="http://schemas.microsoft.com/office/2011/relationships/webextension" Target="../webextensions/webextension3.xml"/><Relationship Id="rId2" Type="http://schemas.openxmlformats.org/officeDocument/2006/relationships/slideLayout" Target="../slideLayouts/slideLayout5.xml"/><Relationship Id="rId1" Type="http://schemas.openxmlformats.org/officeDocument/2006/relationships/tags" Target="../tags/tag3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1.xml"/><Relationship Id="rId6" Type="http://schemas.openxmlformats.org/officeDocument/2006/relationships/image" Target="../media/image57.png"/><Relationship Id="rId5" Type="http://schemas.openxmlformats.org/officeDocument/2006/relationships/image" Target="../media/image40.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2.xml"/><Relationship Id="rId6" Type="http://schemas.openxmlformats.org/officeDocument/2006/relationships/image" Target="../media/image59.png"/><Relationship Id="rId5" Type="http://schemas.openxmlformats.org/officeDocument/2006/relationships/image" Target="../media/image37.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4.xml"/><Relationship Id="rId5" Type="http://schemas.openxmlformats.org/officeDocument/2006/relationships/image" Target="../media/image38.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8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44.xml"/><Relationship Id="rId7" Type="http://schemas.microsoft.com/office/2011/relationships/webextension" Target="../webextensions/webextension4.xml"/><Relationship Id="rId2" Type="http://schemas.openxmlformats.org/officeDocument/2006/relationships/slideLayout" Target="../slideLayouts/slideLayout5.xml"/><Relationship Id="rId1" Type="http://schemas.openxmlformats.org/officeDocument/2006/relationships/tags" Target="../tags/tag4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45.xml"/><Relationship Id="rId7" Type="http://schemas.microsoft.com/office/2011/relationships/webextension" Target="../webextensions/webextension5.xml"/><Relationship Id="rId2" Type="http://schemas.openxmlformats.org/officeDocument/2006/relationships/slideLayout" Target="../slideLayouts/slideLayout5.xml"/><Relationship Id="rId1" Type="http://schemas.openxmlformats.org/officeDocument/2006/relationships/tags" Target="../tags/tag4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4.xml"/><Relationship Id="rId5" Type="http://schemas.openxmlformats.org/officeDocument/2006/relationships/image" Target="../media/image91.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6.xml"/><Relationship Id="rId5" Type="http://schemas.openxmlformats.org/officeDocument/2006/relationships/image" Target="../media/image32.pn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7.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8.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9.xml"/><Relationship Id="rId5" Type="http://schemas.openxmlformats.org/officeDocument/2006/relationships/image" Target="../media/image54.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57.xml"/><Relationship Id="rId7"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image" Target="../media/image79.png"/><Relationship Id="rId4" Type="http://schemas.openxmlformats.org/officeDocument/2006/relationships/image" Target="../media/image9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66.xml"/><Relationship Id="rId5" Type="http://schemas.openxmlformats.org/officeDocument/2006/relationships/image" Target="../media/image35.png"/><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68.xml"/><Relationship Id="rId5" Type="http://schemas.openxmlformats.org/officeDocument/2006/relationships/image" Target="../media/image30.png"/><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69.xml"/><Relationship Id="rId5" Type="http://schemas.openxmlformats.org/officeDocument/2006/relationships/image" Target="../media/image100.png"/><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71.xml"/><Relationship Id="rId5" Type="http://schemas.openxmlformats.org/officeDocument/2006/relationships/image" Target="../media/image79.pn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72.xml"/><Relationship Id="rId6" Type="http://schemas.openxmlformats.org/officeDocument/2006/relationships/image" Target="../media/image14.png"/><Relationship Id="rId5" Type="http://schemas.openxmlformats.org/officeDocument/2006/relationships/image" Target="../media/image10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73.xml"/><Relationship Id="rId5" Type="http://schemas.openxmlformats.org/officeDocument/2006/relationships/image" Target="../media/image54.png"/><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75.xml"/><Relationship Id="rId5" Type="http://schemas.openxmlformats.org/officeDocument/2006/relationships/image" Target="../media/image106.png"/><Relationship Id="rId4" Type="http://schemas.openxmlformats.org/officeDocument/2006/relationships/image" Target="../media/image10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76.xml"/><Relationship Id="rId5" Type="http://schemas.openxmlformats.org/officeDocument/2006/relationships/image" Target="../media/image106.png"/><Relationship Id="rId4" Type="http://schemas.openxmlformats.org/officeDocument/2006/relationships/image" Target="../media/image10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77.xml"/><Relationship Id="rId5" Type="http://schemas.openxmlformats.org/officeDocument/2006/relationships/image" Target="../media/image106.png"/><Relationship Id="rId4" Type="http://schemas.openxmlformats.org/officeDocument/2006/relationships/image" Target="../media/image105.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78.xml"/><Relationship Id="rId5" Type="http://schemas.openxmlformats.org/officeDocument/2006/relationships/image" Target="../media/image106.png"/><Relationship Id="rId4" Type="http://schemas.openxmlformats.org/officeDocument/2006/relationships/image" Target="../media/image10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79.xml"/><Relationship Id="rId5" Type="http://schemas.openxmlformats.org/officeDocument/2006/relationships/image" Target="../media/image106.png"/><Relationship Id="rId4" Type="http://schemas.openxmlformats.org/officeDocument/2006/relationships/image" Target="../media/image105.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80.xml"/><Relationship Id="rId5" Type="http://schemas.openxmlformats.org/officeDocument/2006/relationships/image" Target="../media/image106.png"/><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81.xml"/><Relationship Id="rId5" Type="http://schemas.openxmlformats.org/officeDocument/2006/relationships/image" Target="../media/image106.png"/><Relationship Id="rId4" Type="http://schemas.openxmlformats.org/officeDocument/2006/relationships/image" Target="../media/image10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82.xml"/><Relationship Id="rId4" Type="http://schemas.openxmlformats.org/officeDocument/2006/relationships/image" Target="../media/image10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83.xml"/><Relationship Id="rId4" Type="http://schemas.openxmlformats.org/officeDocument/2006/relationships/image" Target="../media/image108.png"/></Relationships>
</file>

<file path=ppt/slides/_rels/slide8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8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84.xml"/><Relationship Id="rId6" Type="http://schemas.openxmlformats.org/officeDocument/2006/relationships/image" Target="../media/image106.png"/><Relationship Id="rId5" Type="http://schemas.openxmlformats.org/officeDocument/2006/relationships/image" Target="../media/image82.png"/><Relationship Id="rId4" Type="http://schemas.openxmlformats.org/officeDocument/2006/relationships/image" Target="../media/image34.png"/><Relationship Id="rId9"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85.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109.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8.xml"/><Relationship Id="rId1" Type="http://schemas.openxmlformats.org/officeDocument/2006/relationships/tags" Target="../tags/tag86.xml"/><Relationship Id="rId5" Type="http://schemas.openxmlformats.org/officeDocument/2006/relationships/image" Target="../media/image54.png"/><Relationship Id="rId4" Type="http://schemas.openxmlformats.org/officeDocument/2006/relationships/image" Target="../media/image53.png"/></Relationships>
</file>

<file path=ppt/slides/_rels/slide84.xml.rels><?xml version="1.0" encoding="UTF-8" standalone="yes"?>
<Relationships xmlns="http://schemas.openxmlformats.org/package/2006/relationships"><Relationship Id="rId8" Type="http://schemas.openxmlformats.org/officeDocument/2006/relationships/hyperlink" Target="https://play.google.com/store/apps/details?id=com.gbvpocketguide&amp;hl=en" TargetMode="External"/><Relationship Id="rId13" Type="http://schemas.openxmlformats.org/officeDocument/2006/relationships/hyperlink" Target="https://gbvguidelines.org/es/" TargetMode="External"/><Relationship Id="rId3" Type="http://schemas.openxmlformats.org/officeDocument/2006/relationships/notesSlide" Target="../notesSlides/notesSlide84.xml"/><Relationship Id="rId7" Type="http://schemas.openxmlformats.org/officeDocument/2006/relationships/image" Target="../media/image110.png"/><Relationship Id="rId12" Type="http://schemas.openxmlformats.org/officeDocument/2006/relationships/hyperlink" Target="https://unhcr365.sharepoint.com/sites/GSCB-GBVLearning" TargetMode="External"/><Relationship Id="rId2" Type="http://schemas.openxmlformats.org/officeDocument/2006/relationships/slideLayout" Target="../slideLayouts/slideLayout8.xml"/><Relationship Id="rId1" Type="http://schemas.openxmlformats.org/officeDocument/2006/relationships/tags" Target="../tags/tag87.xml"/><Relationship Id="rId6" Type="http://schemas.openxmlformats.org/officeDocument/2006/relationships/hyperlink" Target="https://gbvguidelines.org/en/pocketguide/" TargetMode="External"/><Relationship Id="rId11" Type="http://schemas.openxmlformats.org/officeDocument/2006/relationships/image" Target="../media/image49.png"/><Relationship Id="rId5" Type="http://schemas.openxmlformats.org/officeDocument/2006/relationships/image" Target="../media/image54.png"/><Relationship Id="rId10" Type="http://schemas.openxmlformats.org/officeDocument/2006/relationships/image" Target="../media/image48.png"/><Relationship Id="rId4" Type="http://schemas.openxmlformats.org/officeDocument/2006/relationships/image" Target="../media/image53.png"/><Relationship Id="rId9" Type="http://schemas.openxmlformats.org/officeDocument/2006/relationships/image" Target="../media/image111.png"/><Relationship Id="rId14" Type="http://schemas.openxmlformats.org/officeDocument/2006/relationships/image" Target="../media/image11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9.xml"/><Relationship Id="rId1" Type="http://schemas.openxmlformats.org/officeDocument/2006/relationships/tags" Target="../tags/tag88.xml"/><Relationship Id="rId6" Type="http://schemas.openxmlformats.org/officeDocument/2006/relationships/image" Target="../media/image114.png"/><Relationship Id="rId5" Type="http://schemas.openxmlformats.org/officeDocument/2006/relationships/image" Target="../media/image98.png"/><Relationship Id="rId4" Type="http://schemas.openxmlformats.org/officeDocument/2006/relationships/image" Target="../media/image113.png"/></Relationships>
</file>

<file path=ppt/slides/_rels/slide86.xml.rels><?xml version="1.0" encoding="UTF-8" standalone="yes"?>
<Relationships xmlns="http://schemas.openxmlformats.org/package/2006/relationships"><Relationship Id="rId3" Type="http://schemas.openxmlformats.org/officeDocument/2006/relationships/hyperlink" Target="https://forms.office.com/pages/responsepage.aspx?id=gXnD5WRmNEGKDGVD0q-Avqu0-ZozOddMgKfh92QaCJxUQTRWVTQ1Q0U0WUFIUVdCUFJMN0NaV1dMTy4u&amp;web=1&amp;wdLOR=cA2205692-F7A8-7747-8D93-019D4581ED4C" TargetMode="Externa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8DB715-D163-9F18-4418-63CDFD3BD5D7}"/>
              </a:ext>
            </a:extLst>
          </p:cNvPr>
          <p:cNvSpPr txBox="1"/>
          <p:nvPr/>
        </p:nvSpPr>
        <p:spPr>
          <a:xfrm>
            <a:off x="527138" y="203200"/>
            <a:ext cx="6627242" cy="646331"/>
          </a:xfrm>
          <a:prstGeom prst="rect">
            <a:avLst/>
          </a:prstGeom>
          <a:noFill/>
        </p:spPr>
        <p:txBody>
          <a:bodyPr wrap="square" lIns="91440" tIns="45720" rIns="91440" bIns="45720" rtlCol="0" anchor="t">
            <a:spAutoFit/>
          </a:bodyPr>
          <a:lstStyle/>
          <a:p>
            <a:r>
              <a:rPr lang="es-ES" sz="3600" b="1" dirty="0">
                <a:solidFill>
                  <a:schemeClr val="bg1"/>
                </a:solidFill>
                <a:latin typeface="Calibri"/>
                <a:ea typeface="Calibri" charset="0"/>
                <a:cs typeface="Calibri"/>
              </a:rPr>
              <a:t>LEER EN PRIMER LUGAR</a:t>
            </a:r>
          </a:p>
        </p:txBody>
      </p:sp>
      <p:sp>
        <p:nvSpPr>
          <p:cNvPr id="5" name="TextBox 4">
            <a:extLst>
              <a:ext uri="{FF2B5EF4-FFF2-40B4-BE49-F238E27FC236}">
                <a16:creationId xmlns:a16="http://schemas.microsoft.com/office/drawing/2014/main" id="{F4322FB3-70CE-CB04-75B2-48191D5BD041}"/>
              </a:ext>
            </a:extLst>
          </p:cNvPr>
          <p:cNvSpPr txBox="1"/>
          <p:nvPr/>
        </p:nvSpPr>
        <p:spPr>
          <a:xfrm>
            <a:off x="527138" y="993044"/>
            <a:ext cx="11305198" cy="5696111"/>
          </a:xfrm>
          <a:prstGeom prst="rect">
            <a:avLst/>
          </a:prstGeom>
          <a:noFill/>
        </p:spPr>
        <p:txBody>
          <a:bodyPr wrap="square" lIns="91440" tIns="45720" rIns="91440" bIns="45720" rtlCol="0" anchor="t">
            <a:spAutoFit/>
          </a:bodyPr>
          <a:lstStyle/>
          <a:p>
            <a:pPr algn="just">
              <a:lnSpc>
                <a:spcPct val="130000"/>
              </a:lnSpc>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El Paquete de Facilitación está pensado para su uso como material de facilitación en talleres presenciales dirigidos a la plantilla de primera línea de la Oficina del Alto Comisionado de las Naciones Unidas para los Refugiados (ACNUR) y sus socios, la cual trabaja en diferentes sectores de la respuesta humanitaria, no es especialista en violencia de género (VG) y está en contacto directo con personas desplazadas y apátridas. Como parte de esa plantilla podrían figurar diversos colegas, como conductores o conductoras y guardias de seguridad (todos ellos denominados en lo sucesivo personal de primera línea). Su objetivo consiste en promover el debate, el pensamiento crítico y el intercambio entre las personas participantes. El Paquete también se puede utilizar como material de autoaprendizaje. Antes de emprender este aprendizaje, se recomienda completar los </a:t>
            </a:r>
            <a:r>
              <a:rPr lang="es-ES" sz="1000" u="sng" dirty="0">
                <a:solidFill>
                  <a:schemeClr val="bg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niveles 1 y 2 del aprendizaje electrónico del ACNUR en materia de VG</a:t>
            </a: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  </a:t>
            </a:r>
          </a:p>
          <a:p>
            <a:pPr algn="just">
              <a:lnSpc>
                <a:spcPct val="130000"/>
              </a:lnSpc>
            </a:pPr>
            <a:endParaRPr lang="en-GB" sz="1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lnSpc>
                <a:spcPct val="130000"/>
              </a:lnSpc>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Los facilitadores y las facilitadoras del Paquete deben ser especialistas en VG con experiencia. Es recomendable que el taller basado en este Paquete se organice de manera conjunta con líderes de los sectores técnicos o Jefes o Jefas de Oficinas o Suboficinas sobre el Terreno que puedan alentar la participación del personal de primera línea del ACNUR y de sus socios en el aprendizaje, decidiendo juntos quiénes son las personas participantes más convenientes (por ejemplo, diferentes sectores conjuntos, los socios, el equipo de coordinación o la plantilla del ACNUR solamente, etc.). La sesión sobre el manejo de las revelaciones de niños/ niñas sobrevivientes podría impartirse de manera conjunta con una persona especialista en protección de la infancia, si fuera necesario. Es obligatorio que los facilitadores y las facilitadoras hayan completado previamente los </a:t>
            </a:r>
            <a:r>
              <a:rPr lang="es-ES" sz="1000" dirty="0">
                <a:solidFill>
                  <a:schemeClr val="bg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niveles 1 y 2 del aprendizaje electrónico del ACNUR en materia de VG</a:t>
            </a: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 así como un estudio por cuenta propia de los Estándares Mínimos Interagenciales para la Programación sobre VG en Emergencias. Otro recurso de utilidad recomendado para los facilitadores y las facilitadoras es la </a:t>
            </a:r>
            <a:r>
              <a:rPr lang="es-ES" sz="1000" dirty="0">
                <a:solidFill>
                  <a:schemeClr val="bg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Guía del facilitador: Comprender y aplicar los Estándares Mínimos Interagenciales para la Programación sobre VG en Emergencias</a:t>
            </a: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 </a:t>
            </a:r>
          </a:p>
          <a:p>
            <a:pPr algn="just">
              <a:lnSpc>
                <a:spcPct val="130000"/>
              </a:lnSpc>
            </a:pPr>
            <a:endParaRPr lang="en-US" sz="1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eaLnBrk="1" hangingPunct="1">
              <a:lnSpc>
                <a:spcPct val="130000"/>
              </a:lnSpc>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Es recomendable que los facilitadores y las facilitadoras adapten el contenido del Paquete a su contexto y sus participantes antes de impartir las sesiones. Cabe recordar lo siguiente:  </a:t>
            </a:r>
          </a:p>
          <a:p>
            <a:pPr algn="just" eaLnBrk="1" hangingPunct="1">
              <a:lnSpc>
                <a:spcPct val="130000"/>
              </a:lnSpc>
            </a:pPr>
            <a:endParaRPr lang="en-US" sz="10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gn="just" eaLnBrk="1" hangingPunct="1">
              <a:buFont typeface="Arial" panose="020B0604020202020204" pitchFamily="34" charset="0"/>
              <a:buChar char="•"/>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Los ejemplos y ejercicios se pueden ajustar y contextualizar. </a:t>
            </a:r>
          </a:p>
          <a:p>
            <a:pPr marL="285750" indent="-285750" algn="just">
              <a:lnSpc>
                <a:spcPct val="130000"/>
              </a:lnSpc>
              <a:buFont typeface="Arial"/>
              <a:buChar char="•"/>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No todo el contenido del Paquete es relevante para los socios del ACNUR, de modo que se puede eliminar u ocultar.</a:t>
            </a:r>
          </a:p>
          <a:p>
            <a:pPr marL="285750" indent="-285750" algn="just">
              <a:buFont typeface="Arial"/>
              <a:buChar char="•"/>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El Paquete se puede adaptar para su impartición en línea. </a:t>
            </a:r>
          </a:p>
          <a:p>
            <a:pPr marL="285750" indent="-285750" algn="just">
              <a:buFont typeface="Arial"/>
              <a:buChar char="•"/>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El Paquete se puede impartir en una versión condensada o más ampliada, con información y actividades adicionales, en función del tiempo asignado a la facilitación. Se necesitan aproximadamente 6 horas y 45 minutos para impartir la versión corta del taller, de los cuales al menos 165 minutos corresponden a debates y ejercicios interactivos. La versión más extensa ofrece 150 minutos adicionales de contenidos, ejercicios y escenarios. Las diapositivas opcionales están marcadas con un icono para que los facilitadores y las facilitadoras las incluyan en su sesión o las omitan. Los facilitadores y las facilitadoras pueden eliminar el icono cuando utilicen la diapositiva. </a:t>
            </a:r>
          </a:p>
          <a:p>
            <a:pPr marL="285750" indent="-285750" algn="just">
              <a:buFont typeface="Arial"/>
              <a:buChar char="•"/>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El Paquete puede impartirse en segmentos separados o en un taller consecutivo.</a:t>
            </a:r>
          </a:p>
          <a:p>
            <a:pPr marL="285750" indent="-285750" algn="just">
              <a:buFont typeface="Arial"/>
              <a:buChar char="•"/>
            </a:pPr>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Habida cuenta de que las sesiones son sumamente interactivas y de que se espera la participación activa de todas las personas asistentes, los facilitadores y las facilitadoras deberán considerar un número máximo de participantes que se adecue al contexto. </a:t>
            </a:r>
          </a:p>
          <a:p>
            <a:pPr algn="just"/>
            <a:endParaRPr lang="en-US" sz="1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Los tiempos indicados en las diapositivas son estimaciones y pueden variar según la modalidad de facilitación (presencial o en línea), el número de participantes y</a:t>
            </a:r>
          </a:p>
          <a:p>
            <a:pPr algn="just"/>
            <a:r>
              <a:rPr lang="es-ES" sz="1000" dirty="0">
                <a:solidFill>
                  <a:schemeClr val="bg1"/>
                </a:solidFill>
                <a:latin typeface="Lato" panose="020F0502020204030203" pitchFamily="34" charset="0"/>
                <a:ea typeface="Lato" panose="020F0502020204030203" pitchFamily="34" charset="0"/>
                <a:cs typeface="Lato" panose="020F0502020204030203" pitchFamily="34" charset="0"/>
              </a:rPr>
              <a:t> la forma en que los facilitadores y las facilitadoras adapten el Paquete en función del contexto local y las personas destinatarias.</a:t>
            </a:r>
          </a:p>
          <a:p>
            <a:pPr algn="just"/>
            <a:endParaRPr lang="en-US" sz="1000" dirty="0">
              <a:solidFill>
                <a:srgbClr val="000000"/>
              </a:solidFill>
              <a:latin typeface="Lato" panose="020F0502020204030203" pitchFamily="34" charset="77"/>
              <a:ea typeface="Calibri"/>
              <a:cs typeface="Calibri"/>
            </a:endParaRPr>
          </a:p>
          <a:p>
            <a:pPr>
              <a:lnSpc>
                <a:spcPct val="130000"/>
              </a:lnSpc>
            </a:pPr>
            <a:endParaRPr lang="en-US" sz="1100" b="1" dirty="0">
              <a:solidFill>
                <a:schemeClr val="bg1"/>
              </a:solidFill>
              <a:latin typeface="Calibri"/>
              <a:ea typeface="Calibri"/>
              <a:cs typeface="Calibri"/>
            </a:endParaRPr>
          </a:p>
        </p:txBody>
      </p:sp>
    </p:spTree>
    <p:extLst>
      <p:ext uri="{BB962C8B-B14F-4D97-AF65-F5344CB8AC3E}">
        <p14:creationId xmlns:p14="http://schemas.microsoft.com/office/powerpoint/2010/main" val="10985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Debate</a:t>
            </a:r>
            <a:r>
              <a:rPr lang="es-ES" dirty="0">
                <a:solidFill>
                  <a:srgbClr val="0070C0"/>
                </a:solidFill>
                <a:latin typeface="Lato" panose="020F0502020204030203" pitchFamily="34" charset="77"/>
              </a:rPr>
              <a:t> </a:t>
            </a:r>
            <a:br>
              <a:rPr lang="es-ES" dirty="0">
                <a:solidFill>
                  <a:srgbClr val="0070C0"/>
                </a:solidFill>
              </a:rPr>
            </a:br>
            <a:r>
              <a:rPr lang="es-ES" sz="3600" dirty="0">
                <a:solidFill>
                  <a:srgbClr val="0070C0"/>
                </a:solidFill>
                <a:latin typeface="Lato" panose="020F0502020204030203" pitchFamily="34" charset="77"/>
              </a:rPr>
              <a:t>¿Verdadero o falso?</a:t>
            </a:r>
          </a:p>
        </p:txBody>
      </p:sp>
      <p:grpSp>
        <p:nvGrpSpPr>
          <p:cNvPr id="4" name="Group 3">
            <a:extLst>
              <a:ext uri="{FF2B5EF4-FFF2-40B4-BE49-F238E27FC236}">
                <a16:creationId xmlns:a16="http://schemas.microsoft.com/office/drawing/2014/main" id="{25BFD2A9-0B2C-E3DE-0FFC-6F8162A8A5F3}"/>
              </a:ext>
            </a:extLst>
          </p:cNvPr>
          <p:cNvGrpSpPr/>
          <p:nvPr/>
        </p:nvGrpSpPr>
        <p:grpSpPr>
          <a:xfrm>
            <a:off x="-2015829" y="-578453"/>
            <a:ext cx="4325456" cy="3382989"/>
            <a:chOff x="-1914231" y="-578453"/>
            <a:chExt cx="4325456" cy="3382989"/>
          </a:xfrm>
        </p:grpSpPr>
        <p:sp>
          <p:nvSpPr>
            <p:cNvPr id="5" name="Oval 4">
              <a:extLst>
                <a:ext uri="{FF2B5EF4-FFF2-40B4-BE49-F238E27FC236}">
                  <a16:creationId xmlns:a16="http://schemas.microsoft.com/office/drawing/2014/main" id="{366E7168-3020-F88B-E507-B7334358729D}"/>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1E3487C4-04A4-B887-7C1A-8E97FC46DD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
        <p:nvSpPr>
          <p:cNvPr id="9" name="Content Placeholder 2">
            <a:extLst>
              <a:ext uri="{FF2B5EF4-FFF2-40B4-BE49-F238E27FC236}">
                <a16:creationId xmlns:a16="http://schemas.microsoft.com/office/drawing/2014/main" id="{43F3AB4E-5EEC-1F4A-3836-730607584835}"/>
              </a:ext>
            </a:extLst>
          </p:cNvPr>
          <p:cNvSpPr txBox="1">
            <a:spLocks/>
          </p:cNvSpPr>
          <p:nvPr/>
        </p:nvSpPr>
        <p:spPr>
          <a:xfrm>
            <a:off x="1419470" y="2518564"/>
            <a:ext cx="6457203" cy="281955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rgbClr val="0070C0"/>
              </a:buClr>
              <a:buFont typeface="+mj-lt"/>
              <a:buAutoNum type="arabicPeriod"/>
            </a:pPr>
            <a:r>
              <a:rPr lang="es-ES" sz="2200" dirty="0"/>
              <a:t>La VG hace referencia a las violaciones y la violencia sexual.</a:t>
            </a:r>
            <a:r>
              <a:rPr lang="es-ES" sz="2200" dirty="0">
                <a:latin typeface="Lato" panose="020F0502020204030203" pitchFamily="34" charset="77"/>
              </a:rPr>
              <a:t> </a:t>
            </a:r>
          </a:p>
          <a:p>
            <a:pPr marL="457200" indent="-457200">
              <a:buClr>
                <a:srgbClr val="0070C0"/>
              </a:buClr>
              <a:buFont typeface="+mj-lt"/>
              <a:buAutoNum type="arabicPeriod"/>
            </a:pPr>
            <a:r>
              <a:rPr lang="es-ES" sz="2200" dirty="0"/>
              <a:t>La VG puede perpetrarse contra niños y hombres.</a:t>
            </a:r>
          </a:p>
          <a:p>
            <a:pPr marL="457200" indent="-457200">
              <a:buClr>
                <a:srgbClr val="0070C0"/>
              </a:buClr>
              <a:buFont typeface="+mj-lt"/>
              <a:buAutoNum type="arabicPeriod"/>
            </a:pPr>
            <a:r>
              <a:rPr lang="es-ES" sz="2200" dirty="0"/>
              <a:t>Hay que respetar siempre la cultura, aunque sea perjudicial para las mujeres y las niñas.</a:t>
            </a:r>
          </a:p>
          <a:p>
            <a:pPr marL="457200" indent="-457200">
              <a:buClr>
                <a:srgbClr val="0070C0"/>
              </a:buClr>
              <a:buFont typeface="+mj-lt"/>
              <a:buAutoNum type="arabicPeriod"/>
            </a:pPr>
            <a:r>
              <a:rPr lang="es-ES" sz="2200" dirty="0"/>
              <a:t>La culpa de la VG siempre es del perpetrador.  </a:t>
            </a:r>
          </a:p>
          <a:p>
            <a:pPr marL="457200" indent="-457200">
              <a:buClr>
                <a:srgbClr val="0070C0"/>
              </a:buClr>
              <a:buFont typeface="+mj-lt"/>
              <a:buAutoNum type="arabicPeriod"/>
            </a:pPr>
            <a:r>
              <a:rPr lang="es-ES" sz="2200" dirty="0"/>
              <a:t>La violencia de pareja se debe a la pobreza y la falta de educación.</a:t>
            </a:r>
          </a:p>
        </p:txBody>
      </p:sp>
      <p:pic>
        <p:nvPicPr>
          <p:cNvPr id="13" name="Picture 12">
            <a:extLst>
              <a:ext uri="{FF2B5EF4-FFF2-40B4-BE49-F238E27FC236}">
                <a16:creationId xmlns:a16="http://schemas.microsoft.com/office/drawing/2014/main" id="{A833D476-93E0-2CDC-3D92-8CD1B0E517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594206" y="370139"/>
            <a:ext cx="5263260" cy="5813621"/>
          </a:xfrm>
          <a:prstGeom prst="rect">
            <a:avLst/>
          </a:prstGeom>
        </p:spPr>
      </p:pic>
    </p:spTree>
    <p:custDataLst>
      <p:tags r:id="rId1"/>
    </p:custDataLst>
    <p:extLst>
      <p:ext uri="{BB962C8B-B14F-4D97-AF65-F5344CB8AC3E}">
        <p14:creationId xmlns:p14="http://schemas.microsoft.com/office/powerpoint/2010/main" val="10502671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fade">
                                          <p:cBhvr>
                                            <p:cTn id="4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fade">
                                          <p:cBhvr>
                                            <p:cTn id="4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41406" y="685800"/>
            <a:ext cx="53340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Definición de VG</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96668" y="1346486"/>
            <a:ext cx="555516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 name="Rounded Rectangle 4">
            <a:extLst>
              <a:ext uri="{FF2B5EF4-FFF2-40B4-BE49-F238E27FC236}">
                <a16:creationId xmlns:a16="http://schemas.microsoft.com/office/drawing/2014/main" id="{076F0C18-69E0-2CEE-D8A8-C8E2F04A6D6C}"/>
              </a:ext>
            </a:extLst>
          </p:cNvPr>
          <p:cNvSpPr>
            <a:spLocks/>
          </p:cNvSpPr>
          <p:nvPr/>
        </p:nvSpPr>
        <p:spPr>
          <a:xfrm>
            <a:off x="741406" y="1634041"/>
            <a:ext cx="7230758" cy="4195404"/>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0" indent="0" algn="ctr">
              <a:spcBef>
                <a:spcPts val="0"/>
              </a:spcBef>
              <a:spcAft>
                <a:spcPts val="0"/>
              </a:spcAft>
              <a:buSzPts val="2100"/>
              <a:buNone/>
            </a:pPr>
            <a:r>
              <a:rPr lang="es-ES" i="1" dirty="0">
                <a:solidFill>
                  <a:srgbClr val="0070C0"/>
                </a:solidFill>
              </a:rPr>
              <a:t>La </a:t>
            </a:r>
            <a:r>
              <a:rPr lang="es-ES" sz="3000" b="1" i="1" dirty="0">
                <a:solidFill>
                  <a:srgbClr val="0070C0"/>
                </a:solidFill>
              </a:rPr>
              <a:t>violencia de género (VG)</a:t>
            </a:r>
            <a:r>
              <a:rPr lang="es-ES" sz="2000" i="1" dirty="0">
                <a:solidFill>
                  <a:srgbClr val="0070C0"/>
                </a:solidFill>
              </a:rPr>
              <a:t> es un término genérico que engloba </a:t>
            </a:r>
            <a:r>
              <a:rPr lang="es-ES" sz="2000" b="1" i="1" dirty="0">
                <a:solidFill>
                  <a:srgbClr val="0070C0"/>
                </a:solidFill>
              </a:rPr>
              <a:t>cualquier acto dañino</a:t>
            </a:r>
            <a:r>
              <a:rPr lang="es-ES" sz="2000" i="1" dirty="0">
                <a:solidFill>
                  <a:srgbClr val="0070C0"/>
                </a:solidFill>
              </a:rPr>
              <a:t> </a:t>
            </a:r>
            <a:r>
              <a:rPr lang="es-ES" sz="2000" b="1" i="1" dirty="0">
                <a:solidFill>
                  <a:srgbClr val="0070C0"/>
                </a:solidFill>
              </a:rPr>
              <a:t>perpetrado contra la voluntad de una persona</a:t>
            </a:r>
            <a:r>
              <a:rPr lang="es-ES" sz="2000" i="1" dirty="0">
                <a:solidFill>
                  <a:srgbClr val="0070C0"/>
                </a:solidFill>
              </a:rPr>
              <a:t> y que se basa en </a:t>
            </a:r>
            <a:r>
              <a:rPr lang="es-ES" sz="2000" b="1" i="1" dirty="0">
                <a:solidFill>
                  <a:srgbClr val="0070C0"/>
                </a:solidFill>
              </a:rPr>
              <a:t>diferencias socialmente atribuidas entre los hombres y las mujeres</a:t>
            </a:r>
            <a:br>
              <a:rPr lang="es-ES" sz="2000" b="1" i="1" dirty="0">
                <a:solidFill>
                  <a:srgbClr val="0070C0"/>
                </a:solidFill>
              </a:rPr>
            </a:br>
            <a:r>
              <a:rPr lang="es-ES" sz="2000" b="1" i="1" dirty="0">
                <a:solidFill>
                  <a:srgbClr val="0070C0"/>
                </a:solidFill>
              </a:rPr>
              <a:t>(es decir, en el género).</a:t>
            </a:r>
            <a:r>
              <a:rPr lang="es-ES" sz="2000" i="1" dirty="0">
                <a:solidFill>
                  <a:srgbClr val="0070C0"/>
                </a:solidFill>
              </a:rPr>
              <a:t> </a:t>
            </a:r>
          </a:p>
          <a:p>
            <a:pPr marL="0" lvl="0" indent="0" algn="ctr">
              <a:spcBef>
                <a:spcPts val="0"/>
              </a:spcBef>
              <a:spcAft>
                <a:spcPts val="0"/>
              </a:spcAft>
              <a:buSzPts val="2100"/>
              <a:buNone/>
            </a:pPr>
            <a:endParaRPr lang="en-US" sz="2000" i="1" dirty="0">
              <a:solidFill>
                <a:srgbClr val="0070C0"/>
              </a:solidFill>
            </a:endParaRPr>
          </a:p>
          <a:p>
            <a:pPr marL="0" lvl="0" indent="0" algn="ctr">
              <a:spcBef>
                <a:spcPts val="0"/>
              </a:spcBef>
              <a:spcAft>
                <a:spcPts val="0"/>
              </a:spcAft>
              <a:buSzPts val="2100"/>
              <a:buNone/>
            </a:pPr>
            <a:r>
              <a:rPr lang="es-ES" sz="2000" i="1" dirty="0">
                <a:solidFill>
                  <a:srgbClr val="0070C0"/>
                </a:solidFill>
              </a:rPr>
              <a:t>Incluye los actos que inflijan un daño o sufrimiento físico, sexual o mental, las amenazas de cometer tales actos, la coerción u otras formas de privación de libertad. Estos actos pueden ocurrir en público o en privado. </a:t>
            </a:r>
          </a:p>
          <a:p>
            <a:pPr marL="0" lvl="0" indent="0" algn="ctr">
              <a:spcBef>
                <a:spcPts val="0"/>
              </a:spcBef>
              <a:spcAft>
                <a:spcPts val="0"/>
              </a:spcAft>
              <a:buSzPts val="2100"/>
              <a:buNone/>
            </a:pPr>
            <a:endParaRPr lang="en-US" sz="1500" i="1" dirty="0">
              <a:solidFill>
                <a:srgbClr val="0070C0"/>
              </a:solidFill>
              <a:latin typeface="Lato Light" panose="020F0302020204030203" pitchFamily="34" charset="77"/>
            </a:endParaRPr>
          </a:p>
          <a:p>
            <a:pPr marL="0" lvl="0" indent="0" algn="ctr">
              <a:spcBef>
                <a:spcPts val="0"/>
              </a:spcBef>
              <a:spcAft>
                <a:spcPts val="0"/>
              </a:spcAft>
              <a:buSzPts val="2100"/>
              <a:buNone/>
            </a:pPr>
            <a:r>
              <a:rPr lang="es-ES" sz="1500" dirty="0">
                <a:solidFill>
                  <a:srgbClr val="0070C0"/>
                </a:solidFill>
                <a:latin typeface="Lato Light" panose="020F0302020204030203" pitchFamily="34" charset="77"/>
              </a:rPr>
              <a:t>Directrices del IASC para la integración de las intervenciones contra la VG en la acción humanitaria</a:t>
            </a:r>
            <a:r>
              <a:rPr lang="en-GR" sz="1500" dirty="0">
                <a:solidFill>
                  <a:srgbClr val="0070C0"/>
                </a:solidFill>
                <a:latin typeface="Lato Light" panose="020F0302020204030203" pitchFamily="34" charset="77"/>
              </a:rPr>
              <a:t> </a:t>
            </a:r>
            <a:endParaRPr lang="es-ES" sz="1500" dirty="0">
              <a:solidFill>
                <a:srgbClr val="0070C0"/>
              </a:solidFill>
              <a:latin typeface="Lato Light" panose="020F0302020204030203" pitchFamily="34" charset="77"/>
            </a:endParaRPr>
          </a:p>
        </p:txBody>
      </p:sp>
      <p:pic>
        <p:nvPicPr>
          <p:cNvPr id="12" name="Picture 11">
            <a:extLst>
              <a:ext uri="{FF2B5EF4-FFF2-40B4-BE49-F238E27FC236}">
                <a16:creationId xmlns:a16="http://schemas.microsoft.com/office/drawing/2014/main" id="{373B03F1-3CD1-B598-2A5C-9C687CAD8B3C}"/>
              </a:ext>
            </a:extLst>
          </p:cNvPr>
          <p:cNvPicPr>
            <a:picLocks noChangeAspect="1"/>
          </p:cNvPicPr>
          <p:nvPr/>
        </p:nvPicPr>
        <p:blipFill rotWithShape="1">
          <a:blip r:embed="rId4">
            <a:extLst>
              <a:ext uri="{28A0092B-C50C-407E-A947-70E740481C1C}">
                <a14:useLocalDpi xmlns:a14="http://schemas.microsoft.com/office/drawing/2010/main" val="0"/>
              </a:ext>
            </a:extLst>
          </a:blip>
          <a:srcRect t="-342" b="14540"/>
          <a:stretch/>
        </p:blipFill>
        <p:spPr>
          <a:xfrm flipH="1">
            <a:off x="7533505" y="889692"/>
            <a:ext cx="4503430" cy="5288677"/>
          </a:xfrm>
          <a:prstGeom prst="rect">
            <a:avLst/>
          </a:prstGeom>
        </p:spPr>
      </p:pic>
    </p:spTree>
    <p:custDataLst>
      <p:tags r:id="rId1"/>
    </p:custDataLst>
    <p:extLst>
      <p:ext uri="{BB962C8B-B14F-4D97-AF65-F5344CB8AC3E}">
        <p14:creationId xmlns:p14="http://schemas.microsoft.com/office/powerpoint/2010/main" val="36511415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1AE7BA8-5930-247F-1A87-208C9C036975}"/>
              </a:ext>
            </a:extLst>
          </p:cNvPr>
          <p:cNvCxnSpPr>
            <a:cxnSpLocks/>
          </p:cNvCxnSpPr>
          <p:nvPr/>
        </p:nvCxnSpPr>
        <p:spPr>
          <a:xfrm flipH="1">
            <a:off x="2229853" y="5344024"/>
            <a:ext cx="630545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7">
            <a:extLst>
              <a:ext uri="{FF2B5EF4-FFF2-40B4-BE49-F238E27FC236}">
                <a16:creationId xmlns:a16="http://schemas.microsoft.com/office/drawing/2014/main" id="{9A8C7F58-0CD5-56B0-4D86-27FEA5EB21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82721" y="667728"/>
            <a:ext cx="3591909" cy="5077568"/>
          </a:xfrm>
          <a:prstGeom prst="rect">
            <a:avLst/>
          </a:prstGeom>
        </p:spPr>
      </p:pic>
      <p:sp>
        <p:nvSpPr>
          <p:cNvPr id="18" name="TextBox 17">
            <a:extLst>
              <a:ext uri="{FF2B5EF4-FFF2-40B4-BE49-F238E27FC236}">
                <a16:creationId xmlns:a16="http://schemas.microsoft.com/office/drawing/2014/main" id="{9B613B31-AEB6-2D22-0FAE-8A484C2954CF}"/>
              </a:ext>
            </a:extLst>
          </p:cNvPr>
          <p:cNvSpPr txBox="1"/>
          <p:nvPr/>
        </p:nvSpPr>
        <p:spPr>
          <a:xfrm>
            <a:off x="480159" y="959093"/>
            <a:ext cx="6902562" cy="4939814"/>
          </a:xfrm>
          <a:prstGeom prst="rect">
            <a:avLst/>
          </a:prstGeom>
          <a:noFill/>
        </p:spPr>
        <p:txBody>
          <a:bodyPr wrap="square">
            <a:spAutoFit/>
          </a:bodyPr>
          <a:lstStyle/>
          <a:p>
            <a:pPr algn="ctr"/>
            <a:r>
              <a:rPr lang="es-ES" sz="2000" dirty="0">
                <a:solidFill>
                  <a:srgbClr val="0070C0"/>
                </a:solidFill>
                <a:latin typeface="Lato" panose="020F0502020204030203" pitchFamily="34" charset="0"/>
                <a:ea typeface="Lato" panose="020F0502020204030203" pitchFamily="34" charset="0"/>
                <a:cs typeface="Lato" panose="020F0502020204030203" pitchFamily="34" charset="0"/>
              </a:rPr>
              <a:t> </a:t>
            </a:r>
            <a:r>
              <a:rPr lang="es-ES" sz="2000" i="1" dirty="0">
                <a:solidFill>
                  <a:srgbClr val="0070C0"/>
                </a:solidFill>
                <a:latin typeface="Lato" panose="020F0502020204030203" pitchFamily="34" charset="0"/>
                <a:ea typeface="Lato" panose="020F0502020204030203" pitchFamily="34" charset="0"/>
                <a:cs typeface="Lato" panose="020F0502020204030203" pitchFamily="34" charset="0"/>
              </a:rPr>
              <a:t> “</a:t>
            </a:r>
            <a:r>
              <a:rPr lang="es-ES" sz="2000" dirty="0">
                <a:solidFill>
                  <a:srgbClr val="0070C0"/>
                </a:solidFill>
                <a:latin typeface="Lato" panose="020F0502020204030203" pitchFamily="34" charset="0"/>
                <a:ea typeface="Lato" panose="020F0502020204030203" pitchFamily="34" charset="0"/>
                <a:cs typeface="Lato" panose="020F0502020204030203" pitchFamily="34" charset="0"/>
              </a:rPr>
              <a:t>La VG es una violación de los derechos humanos que afecta a todos los aspectos de la protección y el bienestar de las personas. Es un elemento fundamental del mandato de protección del ACNUR. La VG puede ser uno de los motivos que obligan a las personas a huir de sus respectivos lugares de residencia, pudiendo producirse además tanto durante el desplazamiento como tras la llegada al lugar de destino. Independientemente de la razón del desplazamiento, el riesgo de sufrir VG aumenta en esos contextos, especialmente para las mujeres y las niñas. Los programas de prevención, mitigación de riesgos y respuesta a la VG en contextos humanitarios salvan vidas ”.</a:t>
            </a:r>
          </a:p>
          <a:p>
            <a:pPr algn="ctr"/>
            <a:endParaRPr lang="en-GB" sz="700" dirty="0">
              <a:solidFill>
                <a:srgbClr val="0070C0"/>
              </a:solidFill>
              <a:latin typeface="Lato" panose="020F0502020204030203" pitchFamily="34" charset="0"/>
              <a:ea typeface="Lato" panose="020F0502020204030203" pitchFamily="34" charset="0"/>
              <a:cs typeface="Lato" panose="020F0502020204030203" pitchFamily="34" charset="0"/>
            </a:endParaRPr>
          </a:p>
          <a:p>
            <a:pPr algn="ctr"/>
            <a:r>
              <a:rPr lang="es-ES" sz="2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Política del ACNUR sobre VG</a:t>
            </a:r>
          </a:p>
          <a:p>
            <a:endParaRPr lang="en-GB" sz="1600" dirty="0">
              <a:effectLst/>
              <a:latin typeface="Helvetica" pitchFamily="2" charset="0"/>
            </a:endParaRPr>
          </a:p>
          <a:p>
            <a:endParaRPr lang="en-GB" sz="1600" dirty="0">
              <a:effectLst/>
              <a:latin typeface="Helvetica" pitchFamily="2" charset="0"/>
            </a:endParaRPr>
          </a:p>
          <a:p>
            <a:endParaRPr lang="en-GB" sz="1600" dirty="0"/>
          </a:p>
        </p:txBody>
      </p:sp>
    </p:spTree>
    <p:custDataLst>
      <p:tags r:id="rId1"/>
    </p:custDataLst>
    <p:extLst>
      <p:ext uri="{BB962C8B-B14F-4D97-AF65-F5344CB8AC3E}">
        <p14:creationId xmlns:p14="http://schemas.microsoft.com/office/powerpoint/2010/main" val="28040517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2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8E770A-DA52-FA8C-473E-F14F7A83F8D4}"/>
              </a:ext>
            </a:extLst>
          </p:cNvPr>
          <p:cNvGrpSpPr/>
          <p:nvPr/>
        </p:nvGrpSpPr>
        <p:grpSpPr>
          <a:xfrm>
            <a:off x="-1684633" y="-572459"/>
            <a:ext cx="3965627" cy="3382989"/>
            <a:chOff x="-1684633" y="-572459"/>
            <a:chExt cx="3965627" cy="3382989"/>
          </a:xfrm>
        </p:grpSpPr>
        <p:sp>
          <p:nvSpPr>
            <p:cNvPr id="4" name="Oval 3">
              <a:extLst>
                <a:ext uri="{FF2B5EF4-FFF2-40B4-BE49-F238E27FC236}">
                  <a16:creationId xmlns:a16="http://schemas.microsoft.com/office/drawing/2014/main" id="{FEC832FD-F171-EBA8-FCCC-B4C16D0FFF14}"/>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F7275013-0959-547F-C0DD-3B7FE5428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448" y="398085"/>
              <a:ext cx="2064546" cy="2049366"/>
            </a:xfrm>
            <a:prstGeom prst="rect">
              <a:avLst/>
            </a:prstGeom>
          </p:spPr>
        </p:pic>
      </p:grpSp>
      <p:sp>
        <p:nvSpPr>
          <p:cNvPr id="8" name="Title 1">
            <a:extLst>
              <a:ext uri="{FF2B5EF4-FFF2-40B4-BE49-F238E27FC236}">
                <a16:creationId xmlns:a16="http://schemas.microsoft.com/office/drawing/2014/main" id="{ACFAB3E2-B553-7EBA-A325-39C519D46AC9}"/>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Actividad</a:t>
            </a:r>
            <a:r>
              <a:rPr lang="es-ES" sz="4000" dirty="0">
                <a:solidFill>
                  <a:srgbClr val="0070C0"/>
                </a:solidFill>
                <a:latin typeface="Lato" panose="020F0502020204030203" pitchFamily="34" charset="77"/>
              </a:rPr>
              <a:t> </a:t>
            </a:r>
            <a:br>
              <a:rPr lang="es-ES" sz="4000" dirty="0">
                <a:solidFill>
                  <a:srgbClr val="0070C0"/>
                </a:solidFill>
              </a:rPr>
            </a:br>
            <a:r>
              <a:rPr lang="es-ES" sz="3200" dirty="0">
                <a:solidFill>
                  <a:srgbClr val="0070C0"/>
                </a:solidFill>
                <a:latin typeface="Lato" panose="020F0502020204030203" pitchFamily="34" charset="77"/>
              </a:rPr>
              <a:t>Caminata de poder</a:t>
            </a:r>
          </a:p>
        </p:txBody>
      </p:sp>
      <p:pic>
        <p:nvPicPr>
          <p:cNvPr id="6" name="Picture 5" descr="A person holding a skateboard&#10;&#10;Description automatically generated with low confidence">
            <a:extLst>
              <a:ext uri="{FF2B5EF4-FFF2-40B4-BE49-F238E27FC236}">
                <a16:creationId xmlns:a16="http://schemas.microsoft.com/office/drawing/2014/main" id="{BC9E5987-8876-AA72-0D4A-B806721AD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612" y="2338468"/>
            <a:ext cx="2010324" cy="3732815"/>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7FE17E4E-D3A0-9089-2B51-F2775E32AD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7809" y="1664110"/>
            <a:ext cx="2624980" cy="4380083"/>
          </a:xfrm>
          <a:prstGeom prst="rect">
            <a:avLst/>
          </a:prstGeom>
        </p:spPr>
      </p:pic>
      <p:pic>
        <p:nvPicPr>
          <p:cNvPr id="14" name="Picture 13" descr="Shape, arrow&#10;&#10;Description automatically generated">
            <a:extLst>
              <a:ext uri="{FF2B5EF4-FFF2-40B4-BE49-F238E27FC236}">
                <a16:creationId xmlns:a16="http://schemas.microsoft.com/office/drawing/2014/main" id="{FDBB1BAF-08C7-D836-19CA-C2A963E334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9837" y="1985602"/>
            <a:ext cx="1644462" cy="3984450"/>
          </a:xfrm>
          <a:prstGeom prst="rect">
            <a:avLst/>
          </a:prstGeom>
        </p:spPr>
      </p:pic>
      <p:pic>
        <p:nvPicPr>
          <p:cNvPr id="10" name="Picture 9" descr="Icon&#10;&#10;Description automatically generated">
            <a:extLst>
              <a:ext uri="{FF2B5EF4-FFF2-40B4-BE49-F238E27FC236}">
                <a16:creationId xmlns:a16="http://schemas.microsoft.com/office/drawing/2014/main" id="{F912A287-333A-FEEB-7DE3-69B8760A20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8949" y="2173809"/>
            <a:ext cx="2799905" cy="3882742"/>
          </a:xfrm>
          <a:prstGeom prst="rect">
            <a:avLst/>
          </a:prstGeom>
        </p:spPr>
      </p:pic>
      <p:pic>
        <p:nvPicPr>
          <p:cNvPr id="16" name="Picture 15" descr="Icon&#10;&#10;Description automatically generated">
            <a:extLst>
              <a:ext uri="{FF2B5EF4-FFF2-40B4-BE49-F238E27FC236}">
                <a16:creationId xmlns:a16="http://schemas.microsoft.com/office/drawing/2014/main" id="{1103D160-0894-D770-1240-3548BEF2FE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3675" y="2575749"/>
            <a:ext cx="1752381" cy="3456085"/>
          </a:xfrm>
          <a:prstGeom prst="rect">
            <a:avLst/>
          </a:prstGeom>
        </p:spPr>
      </p:pic>
      <p:grpSp>
        <p:nvGrpSpPr>
          <p:cNvPr id="18" name="Group 17">
            <a:extLst>
              <a:ext uri="{FF2B5EF4-FFF2-40B4-BE49-F238E27FC236}">
                <a16:creationId xmlns:a16="http://schemas.microsoft.com/office/drawing/2014/main" id="{47C0A366-43BD-02FC-DC6B-9344BE52246E}"/>
              </a:ext>
            </a:extLst>
          </p:cNvPr>
          <p:cNvGrpSpPr/>
          <p:nvPr/>
        </p:nvGrpSpPr>
        <p:grpSpPr>
          <a:xfrm>
            <a:off x="10411859" y="-1242353"/>
            <a:ext cx="1387649" cy="2525053"/>
            <a:chOff x="10411859" y="-1242353"/>
            <a:chExt cx="1387649" cy="2525053"/>
          </a:xfrm>
        </p:grpSpPr>
        <p:sp>
          <p:nvSpPr>
            <p:cNvPr id="19" name="Oval 18">
              <a:extLst>
                <a:ext uri="{FF2B5EF4-FFF2-40B4-BE49-F238E27FC236}">
                  <a16:creationId xmlns:a16="http://schemas.microsoft.com/office/drawing/2014/main" id="{F0D61E63-DCDB-04F4-D022-B650C1EC6F9A}"/>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20" name="Rectangle 19">
              <a:extLst>
                <a:ext uri="{FF2B5EF4-FFF2-40B4-BE49-F238E27FC236}">
                  <a16:creationId xmlns:a16="http://schemas.microsoft.com/office/drawing/2014/main" id="{325D8594-2510-D4A2-1BDA-52AB3B6AD24B}"/>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21" name="Picture 20">
              <a:extLst>
                <a:ext uri="{FF2B5EF4-FFF2-40B4-BE49-F238E27FC236}">
                  <a16:creationId xmlns:a16="http://schemas.microsoft.com/office/drawing/2014/main" id="{7595E8FC-446B-B45F-05DA-12AB56E94B2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22" name="TextBox 21">
              <a:extLst>
                <a:ext uri="{FF2B5EF4-FFF2-40B4-BE49-F238E27FC236}">
                  <a16:creationId xmlns:a16="http://schemas.microsoft.com/office/drawing/2014/main" id="{B85E45E6-C051-1B55-8368-2A34CFEC779D}"/>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spTree>
    <p:custDataLst>
      <p:tags r:id="rId1"/>
    </p:custDataLst>
    <p:extLst>
      <p:ext uri="{BB962C8B-B14F-4D97-AF65-F5344CB8AC3E}">
        <p14:creationId xmlns:p14="http://schemas.microsoft.com/office/powerpoint/2010/main" val="4703692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1+#ppt_w/2"/>
                                              </p:val>
                                            </p:tav>
                                            <p:tav tm="100000">
                                              <p:val>
                                                <p:strVal val="#ppt_x"/>
                                              </p:val>
                                            </p:tav>
                                          </p:tavLst>
                                        </p:anim>
                                        <p:anim calcmode="lin" valueType="num">
                                          <p:cBhvr additive="base">
                                            <p:cTn id="20" dur="3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0-#ppt_w/2"/>
                                              </p:val>
                                            </p:tav>
                                            <p:tav tm="100000">
                                              <p:val>
                                                <p:strVal val="#ppt_x"/>
                                              </p:val>
                                            </p:tav>
                                          </p:tavLst>
                                        </p:anim>
                                        <p:anim calcmode="lin" valueType="num">
                                          <p:cBhvr additive="base">
                                            <p:cTn id="28" dur="2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1" accel="50000" fill="hold" nodeType="withEffect" p14:presetBounceEnd="50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50000">
                                          <p:cBhvr additive="base">
                                            <p:cTn id="35"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1+#ppt_w/2"/>
                                              </p:val>
                                            </p:tav>
                                            <p:tav tm="100000">
                                              <p:val>
                                                <p:strVal val="#ppt_x"/>
                                              </p:val>
                                            </p:tav>
                                          </p:tavLst>
                                        </p:anim>
                                        <p:anim calcmode="lin" valueType="num">
                                          <p:cBhvr additive="base">
                                            <p:cTn id="20" dur="3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0-#ppt_w/2"/>
                                              </p:val>
                                            </p:tav>
                                            <p:tav tm="100000">
                                              <p:val>
                                                <p:strVal val="#ppt_x"/>
                                              </p:val>
                                            </p:tav>
                                          </p:tavLst>
                                        </p:anim>
                                        <p:anim calcmode="lin" valueType="num">
                                          <p:cBhvr additive="base">
                                            <p:cTn id="28" dur="2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1" accel="5000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Debate</a:t>
            </a:r>
            <a:r>
              <a:rPr lang="es-ES" sz="4000" dirty="0">
                <a:solidFill>
                  <a:srgbClr val="0070C0"/>
                </a:solidFill>
                <a:latin typeface="Lato" panose="020F0502020204030203" pitchFamily="34" charset="77"/>
              </a:rPr>
              <a:t> </a:t>
            </a:r>
            <a:br>
              <a:rPr lang="es-ES" sz="4000" dirty="0">
                <a:solidFill>
                  <a:srgbClr val="0070C0"/>
                </a:solidFill>
              </a:rPr>
            </a:br>
            <a:r>
              <a:rPr lang="es-ES" sz="3200" dirty="0">
                <a:solidFill>
                  <a:srgbClr val="0070C0"/>
                </a:solidFill>
                <a:latin typeface="Lato" panose="020F0502020204030203" pitchFamily="34" charset="77"/>
              </a:rPr>
              <a:t>Desigualdad de género</a:t>
            </a:r>
          </a:p>
        </p:txBody>
      </p:sp>
      <p:sp>
        <p:nvSpPr>
          <p:cNvPr id="8" name="Rounded Rectangle 7">
            <a:extLst>
              <a:ext uri="{FF2B5EF4-FFF2-40B4-BE49-F238E27FC236}">
                <a16:creationId xmlns:a16="http://schemas.microsoft.com/office/drawing/2014/main" id="{E1F65653-0C7E-6541-45A0-98C1EC16FB26}"/>
              </a:ext>
            </a:extLst>
          </p:cNvPr>
          <p:cNvSpPr>
            <a:spLocks/>
          </p:cNvSpPr>
          <p:nvPr/>
        </p:nvSpPr>
        <p:spPr>
          <a:xfrm>
            <a:off x="2113010" y="2781960"/>
            <a:ext cx="8007178" cy="165075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spcBef>
                <a:spcPts val="0"/>
              </a:spcBef>
              <a:buNone/>
            </a:pPr>
            <a:r>
              <a:rPr lang="es-ES" sz="2800" dirty="0">
                <a:solidFill>
                  <a:srgbClr val="0070C0"/>
                </a:solidFill>
                <a:latin typeface="Lato" panose="020F0502020204030203" pitchFamily="34" charset="77"/>
              </a:rPr>
              <a:t>La desigualdad de género </a:t>
            </a:r>
          </a:p>
          <a:p>
            <a:pPr marL="0" indent="0" algn="ctr">
              <a:spcBef>
                <a:spcPts val="0"/>
              </a:spcBef>
              <a:buNone/>
            </a:pPr>
            <a:r>
              <a:rPr lang="es-ES" sz="2800" dirty="0">
                <a:solidFill>
                  <a:srgbClr val="0070C0"/>
                </a:solidFill>
                <a:latin typeface="Lato" panose="020F0502020204030203" pitchFamily="34" charset="77"/>
              </a:rPr>
              <a:t>existe en todas</a:t>
            </a:r>
            <a:br>
              <a:rPr lang="es-ES" sz="2800" dirty="0">
                <a:solidFill>
                  <a:srgbClr val="0070C0"/>
                </a:solidFill>
                <a:latin typeface="Lato" panose="020F0502020204030203" pitchFamily="34" charset="77"/>
              </a:rPr>
            </a:br>
            <a:r>
              <a:rPr lang="es-ES" sz="2800" dirty="0">
                <a:solidFill>
                  <a:srgbClr val="0070C0"/>
                </a:solidFill>
                <a:latin typeface="Lato" panose="020F0502020204030203" pitchFamily="34" charset="77"/>
              </a:rPr>
              <a:t>las sociedades. </a:t>
            </a:r>
          </a:p>
        </p:txBody>
      </p:sp>
      <p:sp>
        <p:nvSpPr>
          <p:cNvPr id="11" name="Content Placeholder 2">
            <a:extLst>
              <a:ext uri="{FF2B5EF4-FFF2-40B4-BE49-F238E27FC236}">
                <a16:creationId xmlns:a16="http://schemas.microsoft.com/office/drawing/2014/main" id="{96CABB9C-253E-EDA1-861B-6EA3D659B4F5}"/>
              </a:ext>
            </a:extLst>
          </p:cNvPr>
          <p:cNvSpPr txBox="1">
            <a:spLocks/>
          </p:cNvSpPr>
          <p:nvPr/>
        </p:nvSpPr>
        <p:spPr>
          <a:xfrm>
            <a:off x="4676308" y="4728634"/>
            <a:ext cx="3151516" cy="66040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ES" sz="2200" dirty="0"/>
              <a:t>¿Qué ejemplos de desigualdad de género ven en su comunidad?</a:t>
            </a:r>
            <a:r>
              <a:rPr lang="es-ES" sz="2400" dirty="0">
                <a:latin typeface="Lato" panose="020F0502020204030203" pitchFamily="34" charset="77"/>
                <a:ea typeface="MS Mincho"/>
                <a:cs typeface="Calibri"/>
              </a:rPr>
              <a:t> </a:t>
            </a:r>
          </a:p>
        </p:txBody>
      </p:sp>
      <p:grpSp>
        <p:nvGrpSpPr>
          <p:cNvPr id="13" name="Group 12">
            <a:extLst>
              <a:ext uri="{FF2B5EF4-FFF2-40B4-BE49-F238E27FC236}">
                <a16:creationId xmlns:a16="http://schemas.microsoft.com/office/drawing/2014/main" id="{1FC26F8B-C8FC-5046-2C6B-D3F8E2F8CCC9}"/>
              </a:ext>
            </a:extLst>
          </p:cNvPr>
          <p:cNvGrpSpPr/>
          <p:nvPr/>
        </p:nvGrpSpPr>
        <p:grpSpPr>
          <a:xfrm>
            <a:off x="-2015829" y="-578453"/>
            <a:ext cx="4325456" cy="3382989"/>
            <a:chOff x="-1914231" y="-578453"/>
            <a:chExt cx="4325456" cy="3382989"/>
          </a:xfrm>
        </p:grpSpPr>
        <p:sp>
          <p:nvSpPr>
            <p:cNvPr id="14" name="Oval 13">
              <a:extLst>
                <a:ext uri="{FF2B5EF4-FFF2-40B4-BE49-F238E27FC236}">
                  <a16:creationId xmlns:a16="http://schemas.microsoft.com/office/drawing/2014/main" id="{264677C9-E054-AC63-EEB6-547D12414C77}"/>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5" name="Picture 14">
              <a:extLst>
                <a:ext uri="{FF2B5EF4-FFF2-40B4-BE49-F238E27FC236}">
                  <a16:creationId xmlns:a16="http://schemas.microsoft.com/office/drawing/2014/main" id="{42DB2443-656C-2882-75A0-D816DF0B27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pic>
        <p:nvPicPr>
          <p:cNvPr id="4" name="Picture 3" descr="A picture containing text, vector graphics&#10;&#10;Description automatically generated">
            <a:extLst>
              <a:ext uri="{FF2B5EF4-FFF2-40B4-BE49-F238E27FC236}">
                <a16:creationId xmlns:a16="http://schemas.microsoft.com/office/drawing/2014/main" id="{EFF190E2-C1E2-CDAC-53FF-B96748D6F239}"/>
              </a:ext>
            </a:extLst>
          </p:cNvPr>
          <p:cNvPicPr>
            <a:picLocks noChangeAspect="1"/>
          </p:cNvPicPr>
          <p:nvPr/>
        </p:nvPicPr>
        <p:blipFill rotWithShape="1">
          <a:blip r:embed="rId5">
            <a:extLst>
              <a:ext uri="{28A0092B-C50C-407E-A947-70E740481C1C}">
                <a14:useLocalDpi xmlns:a14="http://schemas.microsoft.com/office/drawing/2010/main" val="0"/>
              </a:ext>
            </a:extLst>
          </a:blip>
          <a:srcRect b="19110"/>
          <a:stretch/>
        </p:blipFill>
        <p:spPr>
          <a:xfrm>
            <a:off x="7957041" y="1605406"/>
            <a:ext cx="3998521" cy="4591679"/>
          </a:xfrm>
          <a:prstGeom prst="rect">
            <a:avLst/>
          </a:prstGeom>
        </p:spPr>
      </p:pic>
      <p:pic>
        <p:nvPicPr>
          <p:cNvPr id="6" name="Picture 5" descr="Logo, icon&#10;&#10;Description automatically generated">
            <a:extLst>
              <a:ext uri="{FF2B5EF4-FFF2-40B4-BE49-F238E27FC236}">
                <a16:creationId xmlns:a16="http://schemas.microsoft.com/office/drawing/2014/main" id="{0E75C30C-3138-18A8-1988-D5DEBDEDDB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38" y="2207943"/>
            <a:ext cx="3967234" cy="3977757"/>
          </a:xfrm>
          <a:prstGeom prst="rect">
            <a:avLst/>
          </a:prstGeom>
        </p:spPr>
      </p:pic>
      <p:grpSp>
        <p:nvGrpSpPr>
          <p:cNvPr id="19" name="Group 18">
            <a:extLst>
              <a:ext uri="{FF2B5EF4-FFF2-40B4-BE49-F238E27FC236}">
                <a16:creationId xmlns:a16="http://schemas.microsoft.com/office/drawing/2014/main" id="{D109EBBD-DB3F-D4BB-0502-4F63393FD489}"/>
              </a:ext>
            </a:extLst>
          </p:cNvPr>
          <p:cNvGrpSpPr/>
          <p:nvPr/>
        </p:nvGrpSpPr>
        <p:grpSpPr>
          <a:xfrm>
            <a:off x="10411859" y="-1242353"/>
            <a:ext cx="1387649" cy="2525053"/>
            <a:chOff x="10411859" y="-1242353"/>
            <a:chExt cx="1387649" cy="2525053"/>
          </a:xfrm>
        </p:grpSpPr>
        <p:sp>
          <p:nvSpPr>
            <p:cNvPr id="10" name="Oval 9">
              <a:extLst>
                <a:ext uri="{FF2B5EF4-FFF2-40B4-BE49-F238E27FC236}">
                  <a16:creationId xmlns:a16="http://schemas.microsoft.com/office/drawing/2014/main" id="{FD97D451-EB10-B3AB-A08F-1B2F41418289}"/>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12" name="Rectangle 11">
              <a:extLst>
                <a:ext uri="{FF2B5EF4-FFF2-40B4-BE49-F238E27FC236}">
                  <a16:creationId xmlns:a16="http://schemas.microsoft.com/office/drawing/2014/main" id="{402EB654-BB2B-35EF-D534-85B8EC8BD681}"/>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16" name="Picture 15">
              <a:extLst>
                <a:ext uri="{FF2B5EF4-FFF2-40B4-BE49-F238E27FC236}">
                  <a16:creationId xmlns:a16="http://schemas.microsoft.com/office/drawing/2014/main" id="{2AAFDDD6-C91A-83EA-2FDC-4A3DD69F872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18" name="TextBox 17">
              <a:extLst>
                <a:ext uri="{FF2B5EF4-FFF2-40B4-BE49-F238E27FC236}">
                  <a16:creationId xmlns:a16="http://schemas.microsoft.com/office/drawing/2014/main" id="{6E0FBD55-C57B-4194-2F77-0D4AA8007FAF}"/>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spTree>
    <p:custDataLst>
      <p:tags r:id="rId1"/>
    </p:custDataLst>
    <p:extLst>
      <p:ext uri="{BB962C8B-B14F-4D97-AF65-F5344CB8AC3E}">
        <p14:creationId xmlns:p14="http://schemas.microsoft.com/office/powerpoint/2010/main" val="2210325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14:presetBounceEnd="50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50000">
                                          <p:cBhvr additive="base">
                                            <p:cTn id="15"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0-#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0-#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build="p"/>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Debate</a:t>
            </a:r>
            <a:r>
              <a:rPr lang="es-ES" dirty="0">
                <a:solidFill>
                  <a:srgbClr val="0070C0"/>
                </a:solidFill>
                <a:latin typeface="Lato" panose="020F0502020204030203" pitchFamily="34" charset="77"/>
              </a:rPr>
              <a:t> </a:t>
            </a:r>
            <a:br>
              <a:rPr lang="es-ES" dirty="0">
                <a:solidFill>
                  <a:srgbClr val="0070C0"/>
                </a:solidFill>
              </a:rPr>
            </a:br>
            <a:r>
              <a:rPr lang="es-ES" sz="3600" dirty="0">
                <a:solidFill>
                  <a:srgbClr val="0070C0"/>
                </a:solidFill>
                <a:latin typeface="Lato" panose="020F0502020204030203" pitchFamily="34" charset="77"/>
              </a:rPr>
              <a:t>Formas de VG</a:t>
            </a:r>
          </a:p>
        </p:txBody>
      </p:sp>
      <p:grpSp>
        <p:nvGrpSpPr>
          <p:cNvPr id="4" name="Group 3">
            <a:extLst>
              <a:ext uri="{FF2B5EF4-FFF2-40B4-BE49-F238E27FC236}">
                <a16:creationId xmlns:a16="http://schemas.microsoft.com/office/drawing/2014/main" id="{53DE9D43-BB73-FCC2-F578-5AA3DC0263E9}"/>
              </a:ext>
            </a:extLst>
          </p:cNvPr>
          <p:cNvGrpSpPr/>
          <p:nvPr/>
        </p:nvGrpSpPr>
        <p:grpSpPr>
          <a:xfrm>
            <a:off x="5888176" y="827901"/>
            <a:ext cx="2493643" cy="2304258"/>
            <a:chOff x="4564846" y="1943100"/>
            <a:chExt cx="1838784" cy="1699134"/>
          </a:xfrm>
        </p:grpSpPr>
        <p:sp>
          <p:nvSpPr>
            <p:cNvPr id="6" name="Google Shape;329;p6">
              <a:extLst>
                <a:ext uri="{FF2B5EF4-FFF2-40B4-BE49-F238E27FC236}">
                  <a16:creationId xmlns:a16="http://schemas.microsoft.com/office/drawing/2014/main" id="{969AED8E-3AF5-8474-F32A-D437786D15D4}"/>
                </a:ext>
              </a:extLst>
            </p:cNvPr>
            <p:cNvSpPr/>
            <p:nvPr/>
          </p:nvSpPr>
          <p:spPr>
            <a:xfrm>
              <a:off x="4564846" y="1943100"/>
              <a:ext cx="1838784" cy="1699134"/>
            </a:xfrm>
            <a:custGeom>
              <a:avLst/>
              <a:gdLst>
                <a:gd name="connsiteX0" fmla="*/ 0 w 1838784"/>
                <a:gd name="connsiteY0" fmla="*/ 1699134 h 1699134"/>
                <a:gd name="connsiteX1" fmla="*/ 0 w 1838784"/>
                <a:gd name="connsiteY1" fmla="*/ 1699134 h 1699134"/>
                <a:gd name="connsiteX2" fmla="*/ 1838784 w 1838784"/>
                <a:gd name="connsiteY2" fmla="*/ 0 h 1699134"/>
                <a:gd name="connsiteX3" fmla="*/ 1838784 w 1838784"/>
                <a:gd name="connsiteY3" fmla="*/ 566378 h 1699134"/>
                <a:gd name="connsiteX4" fmla="*/ 1838784 w 1838784"/>
                <a:gd name="connsiteY4" fmla="*/ 1115765 h 1699134"/>
                <a:gd name="connsiteX5" fmla="*/ 1838784 w 1838784"/>
                <a:gd name="connsiteY5" fmla="*/ 1699134 h 1699134"/>
                <a:gd name="connsiteX6" fmla="*/ 1397476 w 1838784"/>
                <a:gd name="connsiteY6" fmla="*/ 1699134 h 1699134"/>
                <a:gd name="connsiteX7" fmla="*/ 937780 w 1838784"/>
                <a:gd name="connsiteY7" fmla="*/ 1699134 h 1699134"/>
                <a:gd name="connsiteX8" fmla="*/ 459696 w 1838784"/>
                <a:gd name="connsiteY8" fmla="*/ 1699134 h 1699134"/>
                <a:gd name="connsiteX9" fmla="*/ 0 w 1838784"/>
                <a:gd name="connsiteY9" fmla="*/ 1699134 h 1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784" h="1699134" fill="none" extrusionOk="0">
                  <a:moveTo>
                    <a:pt x="0" y="1699134"/>
                  </a:moveTo>
                  <a:lnTo>
                    <a:pt x="0" y="1699134"/>
                  </a:lnTo>
                  <a:cubicBezTo>
                    <a:pt x="-61515" y="689381"/>
                    <a:pt x="834563" y="78261"/>
                    <a:pt x="1838784" y="0"/>
                  </a:cubicBezTo>
                  <a:cubicBezTo>
                    <a:pt x="1864755" y="125206"/>
                    <a:pt x="1794560" y="322416"/>
                    <a:pt x="1838784" y="566378"/>
                  </a:cubicBezTo>
                  <a:cubicBezTo>
                    <a:pt x="1883008" y="810340"/>
                    <a:pt x="1814456" y="986744"/>
                    <a:pt x="1838784" y="1115765"/>
                  </a:cubicBezTo>
                  <a:cubicBezTo>
                    <a:pt x="1863112" y="1244786"/>
                    <a:pt x="1817476" y="1532107"/>
                    <a:pt x="1838784" y="1699134"/>
                  </a:cubicBezTo>
                  <a:cubicBezTo>
                    <a:pt x="1731120" y="1739778"/>
                    <a:pt x="1584708" y="1694002"/>
                    <a:pt x="1397476" y="1699134"/>
                  </a:cubicBezTo>
                  <a:cubicBezTo>
                    <a:pt x="1210244" y="1704266"/>
                    <a:pt x="1144567" y="1661537"/>
                    <a:pt x="937780" y="1699134"/>
                  </a:cubicBezTo>
                  <a:cubicBezTo>
                    <a:pt x="730993" y="1736731"/>
                    <a:pt x="669248" y="1678700"/>
                    <a:pt x="459696" y="1699134"/>
                  </a:cubicBezTo>
                  <a:cubicBezTo>
                    <a:pt x="250144" y="1719568"/>
                    <a:pt x="131940" y="1645992"/>
                    <a:pt x="0" y="1699134"/>
                  </a:cubicBezTo>
                  <a:close/>
                </a:path>
                <a:path w="1838784" h="1699134" stroke="0" extrusionOk="0">
                  <a:moveTo>
                    <a:pt x="0" y="1699134"/>
                  </a:moveTo>
                  <a:lnTo>
                    <a:pt x="0" y="1699134"/>
                  </a:lnTo>
                  <a:cubicBezTo>
                    <a:pt x="-41582" y="735082"/>
                    <a:pt x="662774" y="60231"/>
                    <a:pt x="1838784" y="0"/>
                  </a:cubicBezTo>
                  <a:cubicBezTo>
                    <a:pt x="1859949" y="155920"/>
                    <a:pt x="1838777" y="301674"/>
                    <a:pt x="1838784" y="600361"/>
                  </a:cubicBezTo>
                  <a:cubicBezTo>
                    <a:pt x="1838791" y="899048"/>
                    <a:pt x="1821957" y="939029"/>
                    <a:pt x="1838784" y="1149747"/>
                  </a:cubicBezTo>
                  <a:cubicBezTo>
                    <a:pt x="1855611" y="1360465"/>
                    <a:pt x="1830702" y="1565959"/>
                    <a:pt x="1838784" y="1699134"/>
                  </a:cubicBezTo>
                  <a:cubicBezTo>
                    <a:pt x="1612072" y="1707746"/>
                    <a:pt x="1466629" y="1681755"/>
                    <a:pt x="1360700" y="1699134"/>
                  </a:cubicBezTo>
                  <a:cubicBezTo>
                    <a:pt x="1254771" y="1716513"/>
                    <a:pt x="1041304" y="1664182"/>
                    <a:pt x="937780" y="1699134"/>
                  </a:cubicBezTo>
                  <a:cubicBezTo>
                    <a:pt x="834256" y="1734086"/>
                    <a:pt x="542710" y="1656303"/>
                    <a:pt x="441308" y="1699134"/>
                  </a:cubicBezTo>
                  <a:cubicBezTo>
                    <a:pt x="339906" y="1741965"/>
                    <a:pt x="135931" y="1649821"/>
                    <a:pt x="0" y="1699134"/>
                  </a:cubicBezTo>
                  <a:close/>
                </a:path>
              </a:pathLst>
            </a:custGeom>
            <a:solidFill>
              <a:srgbClr val="0070C0"/>
            </a:solidFill>
            <a:ln w="25400" cap="flat"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k:type>
                      <ask:lineSketchScribble/>
                    </ask:type>
                  </ask:lineSketchStyleProps>
                </a:ext>
              </a:extLst>
            </a:ln>
          </p:spPr>
          <p:txBody>
            <a:bodyPr spcFirstLastPara="1" wrap="square" lIns="68569" tIns="68569" rIns="68569" bIns="68569" anchor="ctr" anchorCtr="0">
              <a:noAutofit/>
            </a:bodyPr>
            <a:lstStyle/>
            <a:p>
              <a:endParaRPr sz="1350" dirty="0"/>
            </a:p>
          </p:txBody>
        </p:sp>
        <p:sp>
          <p:nvSpPr>
            <p:cNvPr id="9" name="Google Shape;330;p6">
              <a:extLst>
                <a:ext uri="{FF2B5EF4-FFF2-40B4-BE49-F238E27FC236}">
                  <a16:creationId xmlns:a16="http://schemas.microsoft.com/office/drawing/2014/main" id="{73B5FBC2-5A14-0F26-69CE-7EA9F3B2043A}"/>
                </a:ext>
              </a:extLst>
            </p:cNvPr>
            <p:cNvSpPr txBox="1"/>
            <p:nvPr/>
          </p:nvSpPr>
          <p:spPr>
            <a:xfrm>
              <a:off x="4949460" y="2378895"/>
              <a:ext cx="1300217" cy="1201470"/>
            </a:xfrm>
            <a:custGeom>
              <a:avLst/>
              <a:gdLst>
                <a:gd name="connsiteX0" fmla="*/ 0 w 1300217"/>
                <a:gd name="connsiteY0" fmla="*/ 0 h 1201470"/>
                <a:gd name="connsiteX1" fmla="*/ 459410 w 1300217"/>
                <a:gd name="connsiteY1" fmla="*/ 0 h 1201470"/>
                <a:gd name="connsiteX2" fmla="*/ 866811 w 1300217"/>
                <a:gd name="connsiteY2" fmla="*/ 0 h 1201470"/>
                <a:gd name="connsiteX3" fmla="*/ 1300217 w 1300217"/>
                <a:gd name="connsiteY3" fmla="*/ 0 h 1201470"/>
                <a:gd name="connsiteX4" fmla="*/ 1300217 w 1300217"/>
                <a:gd name="connsiteY4" fmla="*/ 376461 h 1201470"/>
                <a:gd name="connsiteX5" fmla="*/ 1300217 w 1300217"/>
                <a:gd name="connsiteY5" fmla="*/ 788965 h 1201470"/>
                <a:gd name="connsiteX6" fmla="*/ 1300217 w 1300217"/>
                <a:gd name="connsiteY6" fmla="*/ 1201470 h 1201470"/>
                <a:gd name="connsiteX7" fmla="*/ 892816 w 1300217"/>
                <a:gd name="connsiteY7" fmla="*/ 1201470 h 1201470"/>
                <a:gd name="connsiteX8" fmla="*/ 485414 w 1300217"/>
                <a:gd name="connsiteY8" fmla="*/ 1201470 h 1201470"/>
                <a:gd name="connsiteX9" fmla="*/ 0 w 1300217"/>
                <a:gd name="connsiteY9" fmla="*/ 1201470 h 1201470"/>
                <a:gd name="connsiteX10" fmla="*/ 0 w 1300217"/>
                <a:gd name="connsiteY10" fmla="*/ 837024 h 1201470"/>
                <a:gd name="connsiteX11" fmla="*/ 0 w 1300217"/>
                <a:gd name="connsiteY11" fmla="*/ 460563 h 1201470"/>
                <a:gd name="connsiteX12" fmla="*/ 0 w 1300217"/>
                <a:gd name="connsiteY12" fmla="*/ 0 h 120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217" h="1201470" extrusionOk="0">
                  <a:moveTo>
                    <a:pt x="0" y="0"/>
                  </a:moveTo>
                  <a:cubicBezTo>
                    <a:pt x="155106" y="-11721"/>
                    <a:pt x="305481" y="38232"/>
                    <a:pt x="459410" y="0"/>
                  </a:cubicBezTo>
                  <a:cubicBezTo>
                    <a:pt x="613339" y="-38232"/>
                    <a:pt x="669990" y="27820"/>
                    <a:pt x="866811" y="0"/>
                  </a:cubicBezTo>
                  <a:cubicBezTo>
                    <a:pt x="1063632" y="-27820"/>
                    <a:pt x="1138307" y="50386"/>
                    <a:pt x="1300217" y="0"/>
                  </a:cubicBezTo>
                  <a:cubicBezTo>
                    <a:pt x="1307570" y="86930"/>
                    <a:pt x="1268982" y="271442"/>
                    <a:pt x="1300217" y="376461"/>
                  </a:cubicBezTo>
                  <a:cubicBezTo>
                    <a:pt x="1331452" y="481480"/>
                    <a:pt x="1271147" y="612704"/>
                    <a:pt x="1300217" y="788965"/>
                  </a:cubicBezTo>
                  <a:cubicBezTo>
                    <a:pt x="1329287" y="965226"/>
                    <a:pt x="1255212" y="1095901"/>
                    <a:pt x="1300217" y="1201470"/>
                  </a:cubicBezTo>
                  <a:cubicBezTo>
                    <a:pt x="1174133" y="1210819"/>
                    <a:pt x="1093841" y="1174102"/>
                    <a:pt x="892816" y="1201470"/>
                  </a:cubicBezTo>
                  <a:cubicBezTo>
                    <a:pt x="691791" y="1228838"/>
                    <a:pt x="657788" y="1177038"/>
                    <a:pt x="485414" y="1201470"/>
                  </a:cubicBezTo>
                  <a:cubicBezTo>
                    <a:pt x="313040" y="1225902"/>
                    <a:pt x="241469" y="1174204"/>
                    <a:pt x="0" y="1201470"/>
                  </a:cubicBezTo>
                  <a:cubicBezTo>
                    <a:pt x="-19406" y="1055401"/>
                    <a:pt x="41969" y="941714"/>
                    <a:pt x="0" y="837024"/>
                  </a:cubicBezTo>
                  <a:cubicBezTo>
                    <a:pt x="-41969" y="732334"/>
                    <a:pt x="2863" y="600529"/>
                    <a:pt x="0" y="460563"/>
                  </a:cubicBezTo>
                  <a:cubicBezTo>
                    <a:pt x="-2863" y="320597"/>
                    <a:pt x="46007" y="109064"/>
                    <a:pt x="0" y="0"/>
                  </a:cubicBezTo>
                  <a:close/>
                </a:path>
              </a:pathLst>
            </a:custGeom>
            <a:noFill/>
            <a:ln>
              <a:noFill/>
              <a:extLst>
                <a:ext uri="{C807C97D-BFC1-408E-A445-0C87EB9F89A2}">
                  <ask:lineSketchStyleProps xmlns:ask="http://schemas.microsoft.com/office/drawing/2018/sketchyshapes" sd="2632578232">
                    <a:prstGeom prst="rect">
                      <a:avLst/>
                    </a:prstGeom>
                    <ask:type>
                      <ask:lineSketchScribble/>
                    </ask:type>
                  </ask:lineSketchStyleProps>
                </a:ext>
              </a:extLst>
            </a:ln>
          </p:spPr>
          <p:txBody>
            <a:bodyPr spcFirstLastPara="1" wrap="square" lIns="106669" tIns="106669" rIns="106669" bIns="106669" anchor="ctr" anchorCtr="0">
              <a:noAutofit/>
            </a:bodyPr>
            <a:lstStyle/>
            <a:p>
              <a:pPr algn="ctr">
                <a:lnSpc>
                  <a:spcPct val="90000"/>
                </a:lnSpc>
                <a:buClr>
                  <a:schemeClr val="lt1"/>
                </a:buClr>
                <a:buSzPts val="2000"/>
              </a:pPr>
              <a:r>
                <a:rPr lang="es-ES" sz="2000" b="1" dirty="0">
                  <a:solidFill>
                    <a:schemeClr val="lt1"/>
                  </a:solidFill>
                  <a:latin typeface="Lato" panose="020F0502020204030203" pitchFamily="34" charset="0"/>
                  <a:ea typeface="Lato" panose="020F0502020204030203" pitchFamily="34" charset="0"/>
                  <a:cs typeface="Lato" panose="020F0502020204030203" pitchFamily="34" charset="0"/>
                  <a:sym typeface="Arial"/>
                </a:rPr>
                <a:t>Física</a:t>
              </a:r>
            </a:p>
          </p:txBody>
        </p:sp>
      </p:grpSp>
      <p:grpSp>
        <p:nvGrpSpPr>
          <p:cNvPr id="5" name="Group 4">
            <a:extLst>
              <a:ext uri="{FF2B5EF4-FFF2-40B4-BE49-F238E27FC236}">
                <a16:creationId xmlns:a16="http://schemas.microsoft.com/office/drawing/2014/main" id="{C2BC2517-0A08-884B-9A8F-794F74D6BD63}"/>
              </a:ext>
            </a:extLst>
          </p:cNvPr>
          <p:cNvGrpSpPr/>
          <p:nvPr/>
        </p:nvGrpSpPr>
        <p:grpSpPr>
          <a:xfrm>
            <a:off x="8538603" y="835108"/>
            <a:ext cx="2493643" cy="2304258"/>
            <a:chOff x="6488563" y="1943100"/>
            <a:chExt cx="1838784" cy="1699134"/>
          </a:xfrm>
        </p:grpSpPr>
        <p:sp>
          <p:nvSpPr>
            <p:cNvPr id="10" name="Google Shape;331;p6">
              <a:extLst>
                <a:ext uri="{FF2B5EF4-FFF2-40B4-BE49-F238E27FC236}">
                  <a16:creationId xmlns:a16="http://schemas.microsoft.com/office/drawing/2014/main" id="{1C0F7C67-7775-9313-3EEE-5208E0532EEF}"/>
                </a:ext>
              </a:extLst>
            </p:cNvPr>
            <p:cNvSpPr/>
            <p:nvPr/>
          </p:nvSpPr>
          <p:spPr>
            <a:xfrm rot="5400000">
              <a:off x="6558388" y="1873275"/>
              <a:ext cx="1699134" cy="1838784"/>
            </a:xfrm>
            <a:custGeom>
              <a:avLst/>
              <a:gdLst>
                <a:gd name="connsiteX0" fmla="*/ 0 w 1699134"/>
                <a:gd name="connsiteY0" fmla="*/ 1838784 h 1838784"/>
                <a:gd name="connsiteX1" fmla="*/ 0 w 1699134"/>
                <a:gd name="connsiteY1" fmla="*/ 1838784 h 1838784"/>
                <a:gd name="connsiteX2" fmla="*/ 1699134 w 1699134"/>
                <a:gd name="connsiteY2" fmla="*/ 0 h 1838784"/>
                <a:gd name="connsiteX3" fmla="*/ 1699134 w 1699134"/>
                <a:gd name="connsiteY3" fmla="*/ 557764 h 1838784"/>
                <a:gd name="connsiteX4" fmla="*/ 1699134 w 1699134"/>
                <a:gd name="connsiteY4" fmla="*/ 1152305 h 1838784"/>
                <a:gd name="connsiteX5" fmla="*/ 1699134 w 1699134"/>
                <a:gd name="connsiteY5" fmla="*/ 1838784 h 1838784"/>
                <a:gd name="connsiteX6" fmla="*/ 1115765 w 1699134"/>
                <a:gd name="connsiteY6" fmla="*/ 1838784 h 1838784"/>
                <a:gd name="connsiteX7" fmla="*/ 549387 w 1699134"/>
                <a:gd name="connsiteY7" fmla="*/ 1838784 h 1838784"/>
                <a:gd name="connsiteX8" fmla="*/ 0 w 1699134"/>
                <a:gd name="connsiteY8" fmla="*/ 1838784 h 18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34" h="1838784" fill="none" extrusionOk="0">
                  <a:moveTo>
                    <a:pt x="0" y="1838784"/>
                  </a:moveTo>
                  <a:lnTo>
                    <a:pt x="0" y="1838784"/>
                  </a:lnTo>
                  <a:cubicBezTo>
                    <a:pt x="-93923" y="953780"/>
                    <a:pt x="874419" y="63648"/>
                    <a:pt x="1699134" y="0"/>
                  </a:cubicBezTo>
                  <a:cubicBezTo>
                    <a:pt x="1681732" y="125815"/>
                    <a:pt x="1703434" y="295445"/>
                    <a:pt x="1699134" y="557764"/>
                  </a:cubicBezTo>
                  <a:cubicBezTo>
                    <a:pt x="1694834" y="820083"/>
                    <a:pt x="1672775" y="921565"/>
                    <a:pt x="1699134" y="1152305"/>
                  </a:cubicBezTo>
                  <a:cubicBezTo>
                    <a:pt x="1725493" y="1383045"/>
                    <a:pt x="1671623" y="1684241"/>
                    <a:pt x="1699134" y="1838784"/>
                  </a:cubicBezTo>
                  <a:cubicBezTo>
                    <a:pt x="1457803" y="1823310"/>
                    <a:pt x="1391141" y="1850967"/>
                    <a:pt x="1115765" y="1838784"/>
                  </a:cubicBezTo>
                  <a:cubicBezTo>
                    <a:pt x="840389" y="1826601"/>
                    <a:pt x="796388" y="1820031"/>
                    <a:pt x="549387" y="1838784"/>
                  </a:cubicBezTo>
                  <a:cubicBezTo>
                    <a:pt x="302386" y="1857537"/>
                    <a:pt x="132590" y="1811646"/>
                    <a:pt x="0" y="1838784"/>
                  </a:cubicBezTo>
                  <a:close/>
                </a:path>
                <a:path w="1699134" h="1838784" stroke="0" extrusionOk="0">
                  <a:moveTo>
                    <a:pt x="0" y="1838784"/>
                  </a:moveTo>
                  <a:lnTo>
                    <a:pt x="0" y="1838784"/>
                  </a:lnTo>
                  <a:cubicBezTo>
                    <a:pt x="-77904" y="775201"/>
                    <a:pt x="704395" y="21143"/>
                    <a:pt x="1699134" y="0"/>
                  </a:cubicBezTo>
                  <a:cubicBezTo>
                    <a:pt x="1699803" y="195997"/>
                    <a:pt x="1704561" y="443911"/>
                    <a:pt x="1699134" y="649704"/>
                  </a:cubicBezTo>
                  <a:cubicBezTo>
                    <a:pt x="1693707" y="855497"/>
                    <a:pt x="1680391" y="1124416"/>
                    <a:pt x="1699134" y="1244244"/>
                  </a:cubicBezTo>
                  <a:cubicBezTo>
                    <a:pt x="1717877" y="1364072"/>
                    <a:pt x="1679317" y="1707910"/>
                    <a:pt x="1699134" y="1838784"/>
                  </a:cubicBezTo>
                  <a:cubicBezTo>
                    <a:pt x="1567640" y="1864532"/>
                    <a:pt x="1263690" y="1833414"/>
                    <a:pt x="1115765" y="1838784"/>
                  </a:cubicBezTo>
                  <a:cubicBezTo>
                    <a:pt x="967840" y="1844154"/>
                    <a:pt x="819216" y="1821720"/>
                    <a:pt x="583369" y="1838784"/>
                  </a:cubicBezTo>
                  <a:cubicBezTo>
                    <a:pt x="347522" y="1855848"/>
                    <a:pt x="230597" y="1867001"/>
                    <a:pt x="0" y="1838784"/>
                  </a:cubicBezTo>
                  <a:close/>
                </a:path>
              </a:pathLst>
            </a:custGeom>
            <a:solidFill>
              <a:srgbClr val="EA5565"/>
            </a:solidFill>
            <a:ln w="25400" cap="flat"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k:type>
                      <ask:lineSketchFreehand/>
                    </ask:type>
                  </ask:lineSketchStyleProps>
                </a:ext>
              </a:extLst>
            </a:ln>
          </p:spPr>
          <p:txBody>
            <a:bodyPr spcFirstLastPara="1" wrap="square" lIns="68569" tIns="68569" rIns="68569" bIns="68569" anchor="ctr" anchorCtr="0">
              <a:noAutofit/>
            </a:bodyPr>
            <a:lstStyle/>
            <a:p>
              <a:endParaRPr sz="1350" dirty="0">
                <a:solidFill>
                  <a:srgbClr val="EA5565"/>
                </a:solidFill>
              </a:endParaRPr>
            </a:p>
          </p:txBody>
        </p:sp>
        <p:sp>
          <p:nvSpPr>
            <p:cNvPr id="12" name="Google Shape;332;p6">
              <a:extLst>
                <a:ext uri="{FF2B5EF4-FFF2-40B4-BE49-F238E27FC236}">
                  <a16:creationId xmlns:a16="http://schemas.microsoft.com/office/drawing/2014/main" id="{2B05FB43-BE7F-CD4D-3BA5-1D650033D845}"/>
                </a:ext>
              </a:extLst>
            </p:cNvPr>
            <p:cNvSpPr txBox="1"/>
            <p:nvPr/>
          </p:nvSpPr>
          <p:spPr>
            <a:xfrm>
              <a:off x="6584811" y="2378895"/>
              <a:ext cx="1407405" cy="1201470"/>
            </a:xfrm>
            <a:custGeom>
              <a:avLst/>
              <a:gdLst>
                <a:gd name="connsiteX0" fmla="*/ 0 w 1407405"/>
                <a:gd name="connsiteY0" fmla="*/ 0 h 1201470"/>
                <a:gd name="connsiteX1" fmla="*/ 440987 w 1407405"/>
                <a:gd name="connsiteY1" fmla="*/ 0 h 1201470"/>
                <a:gd name="connsiteX2" fmla="*/ 881974 w 1407405"/>
                <a:gd name="connsiteY2" fmla="*/ 0 h 1201470"/>
                <a:gd name="connsiteX3" fmla="*/ 1407405 w 1407405"/>
                <a:gd name="connsiteY3" fmla="*/ 0 h 1201470"/>
                <a:gd name="connsiteX4" fmla="*/ 1407405 w 1407405"/>
                <a:gd name="connsiteY4" fmla="*/ 612750 h 1201470"/>
                <a:gd name="connsiteX5" fmla="*/ 1407405 w 1407405"/>
                <a:gd name="connsiteY5" fmla="*/ 1201470 h 1201470"/>
                <a:gd name="connsiteX6" fmla="*/ 966418 w 1407405"/>
                <a:gd name="connsiteY6" fmla="*/ 1201470 h 1201470"/>
                <a:gd name="connsiteX7" fmla="*/ 511357 w 1407405"/>
                <a:gd name="connsiteY7" fmla="*/ 1201470 h 1201470"/>
                <a:gd name="connsiteX8" fmla="*/ 0 w 1407405"/>
                <a:gd name="connsiteY8" fmla="*/ 1201470 h 1201470"/>
                <a:gd name="connsiteX9" fmla="*/ 0 w 1407405"/>
                <a:gd name="connsiteY9" fmla="*/ 576706 h 1201470"/>
                <a:gd name="connsiteX10" fmla="*/ 0 w 1407405"/>
                <a:gd name="connsiteY10" fmla="*/ 0 h 120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7405" h="1201470" extrusionOk="0">
                  <a:moveTo>
                    <a:pt x="0" y="0"/>
                  </a:moveTo>
                  <a:cubicBezTo>
                    <a:pt x="215076" y="-12492"/>
                    <a:pt x="256290" y="8656"/>
                    <a:pt x="440987" y="0"/>
                  </a:cubicBezTo>
                  <a:cubicBezTo>
                    <a:pt x="625684" y="-8656"/>
                    <a:pt x="693878" y="-5093"/>
                    <a:pt x="881974" y="0"/>
                  </a:cubicBezTo>
                  <a:cubicBezTo>
                    <a:pt x="1070070" y="5093"/>
                    <a:pt x="1280469" y="-18065"/>
                    <a:pt x="1407405" y="0"/>
                  </a:cubicBezTo>
                  <a:cubicBezTo>
                    <a:pt x="1391789" y="296335"/>
                    <a:pt x="1417455" y="327631"/>
                    <a:pt x="1407405" y="612750"/>
                  </a:cubicBezTo>
                  <a:cubicBezTo>
                    <a:pt x="1397356" y="897869"/>
                    <a:pt x="1419952" y="957013"/>
                    <a:pt x="1407405" y="1201470"/>
                  </a:cubicBezTo>
                  <a:cubicBezTo>
                    <a:pt x="1307939" y="1189016"/>
                    <a:pt x="1104949" y="1192871"/>
                    <a:pt x="966418" y="1201470"/>
                  </a:cubicBezTo>
                  <a:cubicBezTo>
                    <a:pt x="827887" y="1210069"/>
                    <a:pt x="687579" y="1195137"/>
                    <a:pt x="511357" y="1201470"/>
                  </a:cubicBezTo>
                  <a:cubicBezTo>
                    <a:pt x="335135" y="1207803"/>
                    <a:pt x="227824" y="1199350"/>
                    <a:pt x="0" y="1201470"/>
                  </a:cubicBezTo>
                  <a:cubicBezTo>
                    <a:pt x="14565" y="941524"/>
                    <a:pt x="14822" y="869037"/>
                    <a:pt x="0" y="576706"/>
                  </a:cubicBezTo>
                  <a:cubicBezTo>
                    <a:pt x="-14822" y="284375"/>
                    <a:pt x="10626" y="149001"/>
                    <a:pt x="0" y="0"/>
                  </a:cubicBezTo>
                  <a:close/>
                </a:path>
              </a:pathLst>
            </a:custGeom>
            <a:noFill/>
            <a:ln>
              <a:noFill/>
              <a:extLst>
                <a:ext uri="{C807C97D-BFC1-408E-A445-0C87EB9F89A2}">
                  <ask:lineSketchStyleProps xmlns:ask="http://schemas.microsoft.com/office/drawing/2018/sketchyshapes" sd="3705000160">
                    <a:prstGeom prst="rect">
                      <a:avLst/>
                    </a:prstGeom>
                    <ask:type>
                      <ask:lineSketchFreehand/>
                    </ask:type>
                  </ask:lineSketchStyleProps>
                </a:ext>
              </a:extLst>
            </a:ln>
          </p:spPr>
          <p:txBody>
            <a:bodyPr spcFirstLastPara="1" wrap="square" lIns="63994" tIns="63994" rIns="63994" bIns="63994" anchor="ctr" anchorCtr="0">
              <a:noAutofit/>
            </a:bodyPr>
            <a:lstStyle/>
            <a:p>
              <a:pPr algn="ctr">
                <a:lnSpc>
                  <a:spcPct val="90000"/>
                </a:lnSpc>
                <a:buClr>
                  <a:schemeClr val="lt1"/>
                </a:buClr>
                <a:buSzPts val="1200"/>
              </a:pPr>
              <a:r>
                <a:rPr lang="es-ES" sz="2000" b="1" dirty="0">
                  <a:solidFill>
                    <a:schemeClr val="lt1"/>
                  </a:solidFill>
                  <a:latin typeface="Lato" panose="020F0502020204030203" pitchFamily="34" charset="0"/>
                  <a:ea typeface="Lato" panose="020F0502020204030203" pitchFamily="34" charset="0"/>
                  <a:cs typeface="Lato" panose="020F0502020204030203" pitchFamily="34" charset="0"/>
                  <a:sym typeface="Arial"/>
                </a:rPr>
                <a:t>Psicológica</a:t>
              </a:r>
              <a:r>
                <a:rPr lang="es-ES" sz="1600" b="1" dirty="0">
                  <a:solidFill>
                    <a:schemeClr val="lt1"/>
                  </a:solidFill>
                  <a:latin typeface="Arial"/>
                  <a:ea typeface="Arial"/>
                  <a:cs typeface="Arial"/>
                  <a:sym typeface="Arial"/>
                </a:rPr>
                <a:t> </a:t>
              </a:r>
            </a:p>
          </p:txBody>
        </p:sp>
      </p:grpSp>
      <p:grpSp>
        <p:nvGrpSpPr>
          <p:cNvPr id="23" name="Group 22">
            <a:extLst>
              <a:ext uri="{FF2B5EF4-FFF2-40B4-BE49-F238E27FC236}">
                <a16:creationId xmlns:a16="http://schemas.microsoft.com/office/drawing/2014/main" id="{9CF70F36-96EC-04E7-73F8-4DA4AE81546F}"/>
              </a:ext>
            </a:extLst>
          </p:cNvPr>
          <p:cNvGrpSpPr/>
          <p:nvPr/>
        </p:nvGrpSpPr>
        <p:grpSpPr>
          <a:xfrm>
            <a:off x="8531049" y="3294917"/>
            <a:ext cx="2493643" cy="2304258"/>
            <a:chOff x="6488563" y="3720717"/>
            <a:chExt cx="1838784" cy="1699134"/>
          </a:xfrm>
        </p:grpSpPr>
        <p:sp>
          <p:nvSpPr>
            <p:cNvPr id="13" name="Google Shape;333;p6">
              <a:extLst>
                <a:ext uri="{FF2B5EF4-FFF2-40B4-BE49-F238E27FC236}">
                  <a16:creationId xmlns:a16="http://schemas.microsoft.com/office/drawing/2014/main" id="{2A303FB2-6076-D436-BF63-02601CCC85C3}"/>
                </a:ext>
              </a:extLst>
            </p:cNvPr>
            <p:cNvSpPr/>
            <p:nvPr/>
          </p:nvSpPr>
          <p:spPr>
            <a:xfrm rot="10800000">
              <a:off x="6488563" y="3720717"/>
              <a:ext cx="1838784" cy="1699134"/>
            </a:xfrm>
            <a:custGeom>
              <a:avLst/>
              <a:gdLst>
                <a:gd name="connsiteX0" fmla="*/ 0 w 1838784"/>
                <a:gd name="connsiteY0" fmla="*/ 1699134 h 1699134"/>
                <a:gd name="connsiteX1" fmla="*/ 0 w 1838784"/>
                <a:gd name="connsiteY1" fmla="*/ 1699134 h 1699134"/>
                <a:gd name="connsiteX2" fmla="*/ 1838784 w 1838784"/>
                <a:gd name="connsiteY2" fmla="*/ 0 h 1699134"/>
                <a:gd name="connsiteX3" fmla="*/ 1838784 w 1838784"/>
                <a:gd name="connsiteY3" fmla="*/ 566378 h 1699134"/>
                <a:gd name="connsiteX4" fmla="*/ 1838784 w 1838784"/>
                <a:gd name="connsiteY4" fmla="*/ 1115765 h 1699134"/>
                <a:gd name="connsiteX5" fmla="*/ 1838784 w 1838784"/>
                <a:gd name="connsiteY5" fmla="*/ 1699134 h 1699134"/>
                <a:gd name="connsiteX6" fmla="*/ 1397476 w 1838784"/>
                <a:gd name="connsiteY6" fmla="*/ 1699134 h 1699134"/>
                <a:gd name="connsiteX7" fmla="*/ 937780 w 1838784"/>
                <a:gd name="connsiteY7" fmla="*/ 1699134 h 1699134"/>
                <a:gd name="connsiteX8" fmla="*/ 459696 w 1838784"/>
                <a:gd name="connsiteY8" fmla="*/ 1699134 h 1699134"/>
                <a:gd name="connsiteX9" fmla="*/ 0 w 1838784"/>
                <a:gd name="connsiteY9" fmla="*/ 1699134 h 1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784" h="1699134" fill="none" extrusionOk="0">
                  <a:moveTo>
                    <a:pt x="0" y="1699134"/>
                  </a:moveTo>
                  <a:lnTo>
                    <a:pt x="0" y="1699134"/>
                  </a:lnTo>
                  <a:cubicBezTo>
                    <a:pt x="-61515" y="689381"/>
                    <a:pt x="834563" y="78261"/>
                    <a:pt x="1838784" y="0"/>
                  </a:cubicBezTo>
                  <a:cubicBezTo>
                    <a:pt x="1864755" y="125206"/>
                    <a:pt x="1794560" y="322416"/>
                    <a:pt x="1838784" y="566378"/>
                  </a:cubicBezTo>
                  <a:cubicBezTo>
                    <a:pt x="1883008" y="810340"/>
                    <a:pt x="1814456" y="986744"/>
                    <a:pt x="1838784" y="1115765"/>
                  </a:cubicBezTo>
                  <a:cubicBezTo>
                    <a:pt x="1863112" y="1244786"/>
                    <a:pt x="1817476" y="1532107"/>
                    <a:pt x="1838784" y="1699134"/>
                  </a:cubicBezTo>
                  <a:cubicBezTo>
                    <a:pt x="1731120" y="1739778"/>
                    <a:pt x="1584708" y="1694002"/>
                    <a:pt x="1397476" y="1699134"/>
                  </a:cubicBezTo>
                  <a:cubicBezTo>
                    <a:pt x="1210244" y="1704266"/>
                    <a:pt x="1144567" y="1661537"/>
                    <a:pt x="937780" y="1699134"/>
                  </a:cubicBezTo>
                  <a:cubicBezTo>
                    <a:pt x="730993" y="1736731"/>
                    <a:pt x="669248" y="1678700"/>
                    <a:pt x="459696" y="1699134"/>
                  </a:cubicBezTo>
                  <a:cubicBezTo>
                    <a:pt x="250144" y="1719568"/>
                    <a:pt x="131940" y="1645992"/>
                    <a:pt x="0" y="1699134"/>
                  </a:cubicBezTo>
                  <a:close/>
                </a:path>
                <a:path w="1838784" h="1699134" stroke="0" extrusionOk="0">
                  <a:moveTo>
                    <a:pt x="0" y="1699134"/>
                  </a:moveTo>
                  <a:lnTo>
                    <a:pt x="0" y="1699134"/>
                  </a:lnTo>
                  <a:cubicBezTo>
                    <a:pt x="-41582" y="735082"/>
                    <a:pt x="662774" y="60231"/>
                    <a:pt x="1838784" y="0"/>
                  </a:cubicBezTo>
                  <a:cubicBezTo>
                    <a:pt x="1859949" y="155920"/>
                    <a:pt x="1838777" y="301674"/>
                    <a:pt x="1838784" y="600361"/>
                  </a:cubicBezTo>
                  <a:cubicBezTo>
                    <a:pt x="1838791" y="899048"/>
                    <a:pt x="1821957" y="939029"/>
                    <a:pt x="1838784" y="1149747"/>
                  </a:cubicBezTo>
                  <a:cubicBezTo>
                    <a:pt x="1855611" y="1360465"/>
                    <a:pt x="1830702" y="1565959"/>
                    <a:pt x="1838784" y="1699134"/>
                  </a:cubicBezTo>
                  <a:cubicBezTo>
                    <a:pt x="1612072" y="1707746"/>
                    <a:pt x="1466629" y="1681755"/>
                    <a:pt x="1360700" y="1699134"/>
                  </a:cubicBezTo>
                  <a:cubicBezTo>
                    <a:pt x="1254771" y="1716513"/>
                    <a:pt x="1041304" y="1664182"/>
                    <a:pt x="937780" y="1699134"/>
                  </a:cubicBezTo>
                  <a:cubicBezTo>
                    <a:pt x="834256" y="1734086"/>
                    <a:pt x="542710" y="1656303"/>
                    <a:pt x="441308" y="1699134"/>
                  </a:cubicBezTo>
                  <a:cubicBezTo>
                    <a:pt x="339906" y="1741965"/>
                    <a:pt x="135931" y="1649821"/>
                    <a:pt x="0" y="1699134"/>
                  </a:cubicBezTo>
                  <a:close/>
                </a:path>
              </a:pathLst>
            </a:custGeom>
            <a:solidFill>
              <a:srgbClr val="609AD5"/>
            </a:solidFill>
            <a:ln w="25400" cap="flat"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k:type>
                      <ask:lineSketchScribble/>
                    </ask:type>
                  </ask:lineSketchStyleProps>
                </a:ext>
              </a:extLst>
            </a:ln>
          </p:spPr>
          <p:txBody>
            <a:bodyPr spcFirstLastPara="1" wrap="square" lIns="68569" tIns="68569" rIns="68569" bIns="68569" anchor="ctr" anchorCtr="0">
              <a:noAutofit/>
            </a:bodyPr>
            <a:lstStyle/>
            <a:p>
              <a:endParaRPr sz="1350" dirty="0"/>
            </a:p>
          </p:txBody>
        </p:sp>
        <p:sp>
          <p:nvSpPr>
            <p:cNvPr id="14" name="Google Shape;334;p6">
              <a:extLst>
                <a:ext uri="{FF2B5EF4-FFF2-40B4-BE49-F238E27FC236}">
                  <a16:creationId xmlns:a16="http://schemas.microsoft.com/office/drawing/2014/main" id="{5DBC999E-DB9C-8C42-5D1E-05B1EAF9C374}"/>
                </a:ext>
              </a:extLst>
            </p:cNvPr>
            <p:cNvSpPr txBox="1"/>
            <p:nvPr/>
          </p:nvSpPr>
          <p:spPr>
            <a:xfrm>
              <a:off x="6658952" y="3805455"/>
              <a:ext cx="1300217" cy="1201470"/>
            </a:xfrm>
            <a:prstGeom prst="rect">
              <a:avLst/>
            </a:prstGeom>
            <a:noFill/>
            <a:ln>
              <a:noFill/>
            </a:ln>
          </p:spPr>
          <p:txBody>
            <a:bodyPr spcFirstLastPara="1" wrap="square" lIns="106669" tIns="106669" rIns="106669" bIns="106669" anchor="ctr" anchorCtr="0">
              <a:noAutofit/>
            </a:bodyPr>
            <a:lstStyle/>
            <a:p>
              <a:pPr algn="ctr">
                <a:lnSpc>
                  <a:spcPct val="90000"/>
                </a:lnSpc>
                <a:buClr>
                  <a:schemeClr val="lt1"/>
                </a:buClr>
                <a:buSzPts val="2000"/>
              </a:pPr>
              <a:r>
                <a:rPr lang="es-ES" sz="2000" b="1" dirty="0">
                  <a:solidFill>
                    <a:schemeClr val="lt1"/>
                  </a:solidFill>
                  <a:latin typeface="Lato" panose="020F0502020204030203" pitchFamily="34" charset="0"/>
                  <a:ea typeface="Lato" panose="020F0502020204030203" pitchFamily="34" charset="0"/>
                  <a:cs typeface="Lato" panose="020F0502020204030203" pitchFamily="34" charset="0"/>
                  <a:sym typeface="Arial"/>
                </a:rPr>
                <a:t>Sexual</a:t>
              </a:r>
            </a:p>
          </p:txBody>
        </p:sp>
      </p:grpSp>
      <p:grpSp>
        <p:nvGrpSpPr>
          <p:cNvPr id="24" name="Group 23">
            <a:extLst>
              <a:ext uri="{FF2B5EF4-FFF2-40B4-BE49-F238E27FC236}">
                <a16:creationId xmlns:a16="http://schemas.microsoft.com/office/drawing/2014/main" id="{4C7A74EA-0E01-D7A6-0126-98A6E78F189A}"/>
              </a:ext>
            </a:extLst>
          </p:cNvPr>
          <p:cNvGrpSpPr/>
          <p:nvPr/>
        </p:nvGrpSpPr>
        <p:grpSpPr>
          <a:xfrm>
            <a:off x="5888176" y="3277442"/>
            <a:ext cx="2493643" cy="2304260"/>
            <a:chOff x="4564847" y="3720717"/>
            <a:chExt cx="1838784" cy="1699135"/>
          </a:xfrm>
        </p:grpSpPr>
        <p:sp>
          <p:nvSpPr>
            <p:cNvPr id="15" name="Google Shape;335;p6">
              <a:extLst>
                <a:ext uri="{FF2B5EF4-FFF2-40B4-BE49-F238E27FC236}">
                  <a16:creationId xmlns:a16="http://schemas.microsoft.com/office/drawing/2014/main" id="{DAAE840F-9060-1B18-0DC3-0B72FF5E7E6C}"/>
                </a:ext>
              </a:extLst>
            </p:cNvPr>
            <p:cNvSpPr/>
            <p:nvPr/>
          </p:nvSpPr>
          <p:spPr>
            <a:xfrm rot="16200000">
              <a:off x="4634671" y="3650893"/>
              <a:ext cx="1699135" cy="1838784"/>
            </a:xfrm>
            <a:custGeom>
              <a:avLst/>
              <a:gdLst>
                <a:gd name="connsiteX0" fmla="*/ 0 w 1699135"/>
                <a:gd name="connsiteY0" fmla="*/ 1838784 h 1838784"/>
                <a:gd name="connsiteX1" fmla="*/ 0 w 1699135"/>
                <a:gd name="connsiteY1" fmla="*/ 1838784 h 1838784"/>
                <a:gd name="connsiteX2" fmla="*/ 1699135 w 1699135"/>
                <a:gd name="connsiteY2" fmla="*/ 0 h 1838784"/>
                <a:gd name="connsiteX3" fmla="*/ 1699135 w 1699135"/>
                <a:gd name="connsiteY3" fmla="*/ 557764 h 1838784"/>
                <a:gd name="connsiteX4" fmla="*/ 1699135 w 1699135"/>
                <a:gd name="connsiteY4" fmla="*/ 1152305 h 1838784"/>
                <a:gd name="connsiteX5" fmla="*/ 1699135 w 1699135"/>
                <a:gd name="connsiteY5" fmla="*/ 1838784 h 1838784"/>
                <a:gd name="connsiteX6" fmla="*/ 1115765 w 1699135"/>
                <a:gd name="connsiteY6" fmla="*/ 1838784 h 1838784"/>
                <a:gd name="connsiteX7" fmla="*/ 549387 w 1699135"/>
                <a:gd name="connsiteY7" fmla="*/ 1838784 h 1838784"/>
                <a:gd name="connsiteX8" fmla="*/ 0 w 1699135"/>
                <a:gd name="connsiteY8" fmla="*/ 1838784 h 18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35" h="1838784" fill="none" extrusionOk="0">
                  <a:moveTo>
                    <a:pt x="0" y="1838784"/>
                  </a:moveTo>
                  <a:lnTo>
                    <a:pt x="0" y="1838784"/>
                  </a:lnTo>
                  <a:cubicBezTo>
                    <a:pt x="-93923" y="953780"/>
                    <a:pt x="874420" y="63648"/>
                    <a:pt x="1699135" y="0"/>
                  </a:cubicBezTo>
                  <a:cubicBezTo>
                    <a:pt x="1681733" y="125815"/>
                    <a:pt x="1703435" y="295445"/>
                    <a:pt x="1699135" y="557764"/>
                  </a:cubicBezTo>
                  <a:cubicBezTo>
                    <a:pt x="1694835" y="820083"/>
                    <a:pt x="1672776" y="921565"/>
                    <a:pt x="1699135" y="1152305"/>
                  </a:cubicBezTo>
                  <a:cubicBezTo>
                    <a:pt x="1725494" y="1383045"/>
                    <a:pt x="1671624" y="1684241"/>
                    <a:pt x="1699135" y="1838784"/>
                  </a:cubicBezTo>
                  <a:cubicBezTo>
                    <a:pt x="1460652" y="1826014"/>
                    <a:pt x="1393230" y="1855223"/>
                    <a:pt x="1115765" y="1838784"/>
                  </a:cubicBezTo>
                  <a:cubicBezTo>
                    <a:pt x="838300" y="1822346"/>
                    <a:pt x="796388" y="1820031"/>
                    <a:pt x="549387" y="1838784"/>
                  </a:cubicBezTo>
                  <a:cubicBezTo>
                    <a:pt x="302386" y="1857537"/>
                    <a:pt x="132590" y="1811646"/>
                    <a:pt x="0" y="1838784"/>
                  </a:cubicBezTo>
                  <a:close/>
                </a:path>
                <a:path w="1699135" h="1838784" stroke="0" extrusionOk="0">
                  <a:moveTo>
                    <a:pt x="0" y="1838784"/>
                  </a:moveTo>
                  <a:lnTo>
                    <a:pt x="0" y="1838784"/>
                  </a:lnTo>
                  <a:cubicBezTo>
                    <a:pt x="-77904" y="775201"/>
                    <a:pt x="704396" y="21143"/>
                    <a:pt x="1699135" y="0"/>
                  </a:cubicBezTo>
                  <a:cubicBezTo>
                    <a:pt x="1699804" y="195997"/>
                    <a:pt x="1704562" y="443911"/>
                    <a:pt x="1699135" y="649704"/>
                  </a:cubicBezTo>
                  <a:cubicBezTo>
                    <a:pt x="1693708" y="855497"/>
                    <a:pt x="1680392" y="1124416"/>
                    <a:pt x="1699135" y="1244244"/>
                  </a:cubicBezTo>
                  <a:cubicBezTo>
                    <a:pt x="1717878" y="1364072"/>
                    <a:pt x="1679318" y="1707910"/>
                    <a:pt x="1699135" y="1838784"/>
                  </a:cubicBezTo>
                  <a:cubicBezTo>
                    <a:pt x="1572184" y="1866412"/>
                    <a:pt x="1269366" y="1838433"/>
                    <a:pt x="1115765" y="1838784"/>
                  </a:cubicBezTo>
                  <a:cubicBezTo>
                    <a:pt x="962164" y="1839136"/>
                    <a:pt x="816232" y="1819486"/>
                    <a:pt x="583370" y="1838784"/>
                  </a:cubicBezTo>
                  <a:cubicBezTo>
                    <a:pt x="350509" y="1858082"/>
                    <a:pt x="235456" y="1867065"/>
                    <a:pt x="0" y="1838784"/>
                  </a:cubicBezTo>
                  <a:close/>
                </a:path>
              </a:pathLst>
            </a:custGeom>
            <a:solidFill>
              <a:srgbClr val="3CBBB2"/>
            </a:solidFill>
            <a:ln w="25400" cap="flat"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k:type>
                      <ask:lineSketchFreehand/>
                    </ask:type>
                  </ask:lineSketchStyleProps>
                </a:ext>
              </a:extLst>
            </a:ln>
          </p:spPr>
          <p:txBody>
            <a:bodyPr spcFirstLastPara="1" wrap="square" lIns="68569" tIns="68569" rIns="68569" bIns="68569" anchor="ctr" anchorCtr="0">
              <a:noAutofit/>
            </a:bodyPr>
            <a:lstStyle/>
            <a:p>
              <a:endParaRPr sz="1350" dirty="0"/>
            </a:p>
          </p:txBody>
        </p:sp>
        <p:sp>
          <p:nvSpPr>
            <p:cNvPr id="16" name="Google Shape;336;p6">
              <a:extLst>
                <a:ext uri="{FF2B5EF4-FFF2-40B4-BE49-F238E27FC236}">
                  <a16:creationId xmlns:a16="http://schemas.microsoft.com/office/drawing/2014/main" id="{55B24783-D038-5507-A843-4D0F71FF850E}"/>
                </a:ext>
              </a:extLst>
            </p:cNvPr>
            <p:cNvSpPr txBox="1"/>
            <p:nvPr/>
          </p:nvSpPr>
          <p:spPr>
            <a:xfrm>
              <a:off x="4821758" y="3770154"/>
              <a:ext cx="1531582" cy="1201470"/>
            </a:xfrm>
            <a:prstGeom prst="rect">
              <a:avLst/>
            </a:prstGeom>
            <a:noFill/>
            <a:ln>
              <a:noFill/>
            </a:ln>
          </p:spPr>
          <p:txBody>
            <a:bodyPr spcFirstLastPara="1" wrap="square" lIns="96000" tIns="96000" rIns="96000" bIns="96000" anchor="ctr" anchorCtr="0">
              <a:noAutofit/>
            </a:bodyPr>
            <a:lstStyle/>
            <a:p>
              <a:pPr algn="ctr">
                <a:lnSpc>
                  <a:spcPct val="90000"/>
                </a:lnSpc>
                <a:buClr>
                  <a:schemeClr val="lt1"/>
                </a:buClr>
                <a:buSzPts val="1800"/>
              </a:pPr>
              <a:r>
                <a:rPr lang="es-ES" sz="2000" b="1" dirty="0">
                  <a:solidFill>
                    <a:schemeClr val="lt1"/>
                  </a:solidFill>
                  <a:latin typeface="Lato" panose="020F0502020204030203" pitchFamily="34" charset="0"/>
                  <a:ea typeface="Lato" panose="020F0502020204030203" pitchFamily="34" charset="0"/>
                  <a:cs typeface="Lato" panose="020F0502020204030203" pitchFamily="34" charset="0"/>
                  <a:sym typeface="Arial"/>
                </a:rPr>
                <a:t>Socioeconómica</a:t>
              </a:r>
            </a:p>
          </p:txBody>
        </p:sp>
      </p:grpSp>
      <p:sp>
        <p:nvSpPr>
          <p:cNvPr id="17" name="Google Shape;337;p6">
            <a:extLst>
              <a:ext uri="{FF2B5EF4-FFF2-40B4-BE49-F238E27FC236}">
                <a16:creationId xmlns:a16="http://schemas.microsoft.com/office/drawing/2014/main" id="{ABE9F006-A379-F234-8F0F-5856CFC925EF}"/>
              </a:ext>
            </a:extLst>
          </p:cNvPr>
          <p:cNvSpPr/>
          <p:nvPr/>
        </p:nvSpPr>
        <p:spPr>
          <a:xfrm>
            <a:off x="7834984" y="2589754"/>
            <a:ext cx="1169781" cy="1056830"/>
          </a:xfrm>
          <a:custGeom>
            <a:avLst/>
            <a:gdLst>
              <a:gd name="connsiteX0" fmla="*/ 63577 w 1169781"/>
              <a:gd name="connsiteY0" fmla="*/ 528415 h 1056830"/>
              <a:gd name="connsiteX1" fmla="*/ 63577 w 1169781"/>
              <a:gd name="connsiteY1" fmla="*/ 528415 h 1056830"/>
              <a:gd name="connsiteX2" fmla="*/ 498199 w 1169781"/>
              <a:gd name="connsiteY2" fmla="*/ 72489 h 1056830"/>
              <a:gd name="connsiteX3" fmla="*/ 1077378 w 1169781"/>
              <a:gd name="connsiteY3" fmla="*/ 376786 h 1056830"/>
              <a:gd name="connsiteX4" fmla="*/ 1134950 w 1169781"/>
              <a:gd name="connsiteY4" fmla="*/ 376786 h 1056830"/>
              <a:gd name="connsiteX5" fmla="*/ 1042635 w 1169781"/>
              <a:gd name="connsiteY5" fmla="*/ 528415 h 1056830"/>
              <a:gd name="connsiteX6" fmla="*/ 880650 w 1169781"/>
              <a:gd name="connsiteY6" fmla="*/ 376786 h 1056830"/>
              <a:gd name="connsiteX7" fmla="*/ 935054 w 1169781"/>
              <a:gd name="connsiteY7" fmla="*/ 376786 h 1056830"/>
              <a:gd name="connsiteX8" fmla="*/ 935054 w 1169781"/>
              <a:gd name="connsiteY8" fmla="*/ 376786 h 1056830"/>
              <a:gd name="connsiteX9" fmla="*/ 491775 w 1169781"/>
              <a:gd name="connsiteY9" fmla="*/ 207499 h 1056830"/>
              <a:gd name="connsiteX10" fmla="*/ 190723 w 1169781"/>
              <a:gd name="connsiteY10" fmla="*/ 528415 h 1056830"/>
              <a:gd name="connsiteX11" fmla="*/ 63577 w 1169781"/>
              <a:gd name="connsiteY11" fmla="*/ 528415 h 105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781" h="1056830" fill="none" extrusionOk="0">
                <a:moveTo>
                  <a:pt x="63577" y="528415"/>
                </a:moveTo>
                <a:lnTo>
                  <a:pt x="63577" y="528415"/>
                </a:lnTo>
                <a:cubicBezTo>
                  <a:pt x="126635" y="262068"/>
                  <a:pt x="202620" y="98589"/>
                  <a:pt x="498199" y="72489"/>
                </a:cubicBezTo>
                <a:cubicBezTo>
                  <a:pt x="786493" y="-11424"/>
                  <a:pt x="975027" y="156270"/>
                  <a:pt x="1077378" y="376786"/>
                </a:cubicBezTo>
                <a:cubicBezTo>
                  <a:pt x="1103591" y="373801"/>
                  <a:pt x="1116351" y="381809"/>
                  <a:pt x="1134950" y="376786"/>
                </a:cubicBezTo>
                <a:cubicBezTo>
                  <a:pt x="1113265" y="452583"/>
                  <a:pt x="1073413" y="470691"/>
                  <a:pt x="1042635" y="528415"/>
                </a:cubicBezTo>
                <a:cubicBezTo>
                  <a:pt x="996131" y="493525"/>
                  <a:pt x="928087" y="410782"/>
                  <a:pt x="880650" y="376786"/>
                </a:cubicBezTo>
                <a:cubicBezTo>
                  <a:pt x="892506" y="376426"/>
                  <a:pt x="921441" y="376904"/>
                  <a:pt x="935054" y="376786"/>
                </a:cubicBezTo>
                <a:lnTo>
                  <a:pt x="935054" y="376786"/>
                </a:lnTo>
                <a:cubicBezTo>
                  <a:pt x="878221" y="235813"/>
                  <a:pt x="669885" y="185135"/>
                  <a:pt x="491775" y="207499"/>
                </a:cubicBezTo>
                <a:cubicBezTo>
                  <a:pt x="332168" y="237752"/>
                  <a:pt x="189965" y="355639"/>
                  <a:pt x="190723" y="528415"/>
                </a:cubicBezTo>
                <a:cubicBezTo>
                  <a:pt x="161539" y="529904"/>
                  <a:pt x="92568" y="519888"/>
                  <a:pt x="63577" y="528415"/>
                </a:cubicBezTo>
                <a:close/>
              </a:path>
              <a:path w="1169781" h="1056830" stroke="0" extrusionOk="0">
                <a:moveTo>
                  <a:pt x="63577" y="528415"/>
                </a:moveTo>
                <a:lnTo>
                  <a:pt x="63577" y="528415"/>
                </a:lnTo>
                <a:cubicBezTo>
                  <a:pt x="527" y="263837"/>
                  <a:pt x="228180" y="117185"/>
                  <a:pt x="498199" y="72489"/>
                </a:cubicBezTo>
                <a:cubicBezTo>
                  <a:pt x="792858" y="44169"/>
                  <a:pt x="926432" y="165725"/>
                  <a:pt x="1077378" y="376786"/>
                </a:cubicBezTo>
                <a:cubicBezTo>
                  <a:pt x="1089208" y="376242"/>
                  <a:pt x="1108845" y="382217"/>
                  <a:pt x="1134950" y="376786"/>
                </a:cubicBezTo>
                <a:cubicBezTo>
                  <a:pt x="1111617" y="433697"/>
                  <a:pt x="1055907" y="478862"/>
                  <a:pt x="1042635" y="528415"/>
                </a:cubicBezTo>
                <a:cubicBezTo>
                  <a:pt x="971040" y="490735"/>
                  <a:pt x="956920" y="447595"/>
                  <a:pt x="880650" y="376786"/>
                </a:cubicBezTo>
                <a:cubicBezTo>
                  <a:pt x="900748" y="370868"/>
                  <a:pt x="917902" y="381383"/>
                  <a:pt x="935054" y="376786"/>
                </a:cubicBezTo>
                <a:lnTo>
                  <a:pt x="935054" y="376786"/>
                </a:lnTo>
                <a:cubicBezTo>
                  <a:pt x="869672" y="251578"/>
                  <a:pt x="712407" y="182083"/>
                  <a:pt x="491775" y="207499"/>
                </a:cubicBezTo>
                <a:cubicBezTo>
                  <a:pt x="276071" y="237180"/>
                  <a:pt x="214247" y="395310"/>
                  <a:pt x="190723" y="528415"/>
                </a:cubicBezTo>
                <a:cubicBezTo>
                  <a:pt x="150049" y="539506"/>
                  <a:pt x="92162" y="519167"/>
                  <a:pt x="63577" y="528415"/>
                </a:cubicBezTo>
                <a:close/>
              </a:path>
            </a:pathLst>
          </a:custGeom>
          <a:solidFill>
            <a:schemeClr val="bg1"/>
          </a:solidFill>
          <a:ln w="19050" cap="rnd"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k:type>
                    <ask:lineSketchScribble/>
                  </ask:type>
                </ask:lineSketchStyleProps>
              </a:ext>
            </a:extLst>
          </a:ln>
        </p:spPr>
        <p:txBody>
          <a:bodyPr spcFirstLastPara="1" wrap="square" lIns="68569" tIns="68569" rIns="68569" bIns="68569" anchor="ctr" anchorCtr="0">
            <a:noAutofit/>
          </a:bodyPr>
          <a:lstStyle/>
          <a:p>
            <a:endParaRPr sz="1350" dirty="0"/>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7845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
        <p:nvSpPr>
          <p:cNvPr id="11" name="Google Shape;337;p6">
            <a:extLst>
              <a:ext uri="{FF2B5EF4-FFF2-40B4-BE49-F238E27FC236}">
                <a16:creationId xmlns:a16="http://schemas.microsoft.com/office/drawing/2014/main" id="{0ABEA8D9-7131-124C-24BF-55622EDC0066}"/>
              </a:ext>
            </a:extLst>
          </p:cNvPr>
          <p:cNvSpPr/>
          <p:nvPr/>
        </p:nvSpPr>
        <p:spPr>
          <a:xfrm flipH="1" flipV="1">
            <a:off x="7834981" y="2688287"/>
            <a:ext cx="1169781" cy="1241457"/>
          </a:xfrm>
          <a:custGeom>
            <a:avLst/>
            <a:gdLst>
              <a:gd name="connsiteX0" fmla="*/ 63577 w 1169781"/>
              <a:gd name="connsiteY0" fmla="*/ 620728 h 1241457"/>
              <a:gd name="connsiteX1" fmla="*/ 63577 w 1169781"/>
              <a:gd name="connsiteY1" fmla="*/ 620728 h 1241457"/>
              <a:gd name="connsiteX2" fmla="*/ 498199 w 1169781"/>
              <a:gd name="connsiteY2" fmla="*/ 85153 h 1241457"/>
              <a:gd name="connsiteX3" fmla="*/ 1077378 w 1169781"/>
              <a:gd name="connsiteY3" fmla="*/ 442610 h 1241457"/>
              <a:gd name="connsiteX4" fmla="*/ 1134950 w 1169781"/>
              <a:gd name="connsiteY4" fmla="*/ 442610 h 1241457"/>
              <a:gd name="connsiteX5" fmla="*/ 1042635 w 1169781"/>
              <a:gd name="connsiteY5" fmla="*/ 620728 h 1241457"/>
              <a:gd name="connsiteX6" fmla="*/ 880650 w 1169781"/>
              <a:gd name="connsiteY6" fmla="*/ 442610 h 1241457"/>
              <a:gd name="connsiteX7" fmla="*/ 935054 w 1169781"/>
              <a:gd name="connsiteY7" fmla="*/ 442610 h 1241457"/>
              <a:gd name="connsiteX8" fmla="*/ 935054 w 1169781"/>
              <a:gd name="connsiteY8" fmla="*/ 442610 h 1241457"/>
              <a:gd name="connsiteX9" fmla="*/ 491775 w 1169781"/>
              <a:gd name="connsiteY9" fmla="*/ 243749 h 1241457"/>
              <a:gd name="connsiteX10" fmla="*/ 190723 w 1169781"/>
              <a:gd name="connsiteY10" fmla="*/ 620728 h 1241457"/>
              <a:gd name="connsiteX11" fmla="*/ 63577 w 1169781"/>
              <a:gd name="connsiteY11" fmla="*/ 620728 h 124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781" h="1241457" fill="none" extrusionOk="0">
                <a:moveTo>
                  <a:pt x="63577" y="620728"/>
                </a:moveTo>
                <a:lnTo>
                  <a:pt x="63577" y="620728"/>
                </a:lnTo>
                <a:cubicBezTo>
                  <a:pt x="120624" y="318830"/>
                  <a:pt x="203961" y="118151"/>
                  <a:pt x="498199" y="85153"/>
                </a:cubicBezTo>
                <a:cubicBezTo>
                  <a:pt x="757802" y="30301"/>
                  <a:pt x="938171" y="170600"/>
                  <a:pt x="1077378" y="442610"/>
                </a:cubicBezTo>
                <a:cubicBezTo>
                  <a:pt x="1103591" y="439625"/>
                  <a:pt x="1116351" y="447633"/>
                  <a:pt x="1134950" y="442610"/>
                </a:cubicBezTo>
                <a:cubicBezTo>
                  <a:pt x="1117650" y="515105"/>
                  <a:pt x="1064662" y="568750"/>
                  <a:pt x="1042635" y="620728"/>
                </a:cubicBezTo>
                <a:cubicBezTo>
                  <a:pt x="989260" y="587117"/>
                  <a:pt x="946487" y="479362"/>
                  <a:pt x="880650" y="442610"/>
                </a:cubicBezTo>
                <a:cubicBezTo>
                  <a:pt x="892506" y="442250"/>
                  <a:pt x="921441" y="442728"/>
                  <a:pt x="935054" y="442610"/>
                </a:cubicBezTo>
                <a:lnTo>
                  <a:pt x="935054" y="442610"/>
                </a:lnTo>
                <a:cubicBezTo>
                  <a:pt x="872077" y="279294"/>
                  <a:pt x="671748" y="232783"/>
                  <a:pt x="491775" y="243749"/>
                </a:cubicBezTo>
                <a:cubicBezTo>
                  <a:pt x="336992" y="278667"/>
                  <a:pt x="188844" y="391113"/>
                  <a:pt x="190723" y="620728"/>
                </a:cubicBezTo>
                <a:cubicBezTo>
                  <a:pt x="161539" y="622217"/>
                  <a:pt x="92568" y="612201"/>
                  <a:pt x="63577" y="620728"/>
                </a:cubicBezTo>
                <a:close/>
              </a:path>
              <a:path w="1169781" h="1241457" stroke="0" extrusionOk="0">
                <a:moveTo>
                  <a:pt x="63577" y="620728"/>
                </a:moveTo>
                <a:lnTo>
                  <a:pt x="63577" y="620728"/>
                </a:lnTo>
                <a:cubicBezTo>
                  <a:pt x="3425" y="318512"/>
                  <a:pt x="179947" y="154506"/>
                  <a:pt x="498199" y="85153"/>
                </a:cubicBezTo>
                <a:cubicBezTo>
                  <a:pt x="767213" y="44879"/>
                  <a:pt x="976230" y="192719"/>
                  <a:pt x="1077378" y="442610"/>
                </a:cubicBezTo>
                <a:cubicBezTo>
                  <a:pt x="1089208" y="442066"/>
                  <a:pt x="1108845" y="448041"/>
                  <a:pt x="1134950" y="442610"/>
                </a:cubicBezTo>
                <a:cubicBezTo>
                  <a:pt x="1128254" y="505949"/>
                  <a:pt x="1072598" y="537699"/>
                  <a:pt x="1042635" y="620728"/>
                </a:cubicBezTo>
                <a:cubicBezTo>
                  <a:pt x="973256" y="555163"/>
                  <a:pt x="931597" y="474031"/>
                  <a:pt x="880650" y="442610"/>
                </a:cubicBezTo>
                <a:cubicBezTo>
                  <a:pt x="900748" y="436692"/>
                  <a:pt x="917902" y="447207"/>
                  <a:pt x="935054" y="442610"/>
                </a:cubicBezTo>
                <a:lnTo>
                  <a:pt x="935054" y="442610"/>
                </a:lnTo>
                <a:cubicBezTo>
                  <a:pt x="894832" y="307845"/>
                  <a:pt x="675177" y="203095"/>
                  <a:pt x="491775" y="243749"/>
                </a:cubicBezTo>
                <a:cubicBezTo>
                  <a:pt x="263167" y="277631"/>
                  <a:pt x="213477" y="460380"/>
                  <a:pt x="190723" y="620728"/>
                </a:cubicBezTo>
                <a:cubicBezTo>
                  <a:pt x="150049" y="631819"/>
                  <a:pt x="92162" y="611480"/>
                  <a:pt x="63577" y="620728"/>
                </a:cubicBezTo>
                <a:close/>
              </a:path>
            </a:pathLst>
          </a:custGeom>
          <a:solidFill>
            <a:schemeClr val="bg1"/>
          </a:solidFill>
          <a:ln w="19050" cap="rnd"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k:type>
                    <ask:lineSketchScribble/>
                  </ask:type>
                </ask:lineSketchStyleProps>
              </a:ext>
            </a:extLst>
          </a:ln>
        </p:spPr>
        <p:txBody>
          <a:bodyPr spcFirstLastPara="1" wrap="square" lIns="68569" tIns="68569" rIns="68569" bIns="68569" anchor="ctr" anchorCtr="0">
            <a:noAutofit/>
          </a:bodyPr>
          <a:lstStyle/>
          <a:p>
            <a:endParaRPr sz="1350" dirty="0"/>
          </a:p>
        </p:txBody>
      </p:sp>
    </p:spTree>
    <p:custDataLst>
      <p:tags r:id="rId1"/>
    </p:custDataLst>
    <p:extLst>
      <p:ext uri="{BB962C8B-B14F-4D97-AF65-F5344CB8AC3E}">
        <p14:creationId xmlns:p14="http://schemas.microsoft.com/office/powerpoint/2010/main" val="26869139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200"/>
                                      </p:stCondLst>
                                      <p:childTnLst>
                                        <p:set>
                                          <p:cBhvr>
                                            <p:cTn id="18" dur="1" fill="hold">
                                              <p:stCondLst>
                                                <p:cond delay="0"/>
                                              </p:stCondLst>
                                            </p:cTn>
                                            <p:tgtEl>
                                              <p:spTgt spid="5"/>
                                            </p:tgtEl>
                                            <p:attrNameLst>
                                              <p:attrName>style.visibility</p:attrName>
                                            </p:attrNameLst>
                                          </p:cBhvr>
                                          <p:to>
                                            <p:strVal val="visible"/>
                                          </p:to>
                                        </p:set>
                                      </p:childTnLst>
                                    </p:cTn>
                                  </p:par>
                                  <p:par>
                                    <p:cTn id="19" presetID="23" presetClass="entr" presetSubtype="16"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200" fill="hold"/>
                                            <p:tgtEl>
                                              <p:spTgt spid="17"/>
                                            </p:tgtEl>
                                            <p:attrNameLst>
                                              <p:attrName>ppt_w</p:attrName>
                                            </p:attrNameLst>
                                          </p:cBhvr>
                                          <p:tavLst>
                                            <p:tav tm="0">
                                              <p:val>
                                                <p:fltVal val="0"/>
                                              </p:val>
                                            </p:tav>
                                            <p:tav tm="100000">
                                              <p:val>
                                                <p:strVal val="#ppt_w"/>
                                              </p:val>
                                            </p:tav>
                                          </p:tavLst>
                                        </p:anim>
                                        <p:anim calcmode="lin" valueType="num">
                                          <p:cBhvr>
                                            <p:cTn id="22" dur="200" fill="hold"/>
                                            <p:tgtEl>
                                              <p:spTgt spid="17"/>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7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 fill="hold"/>
                                            <p:tgtEl>
                                              <p:spTgt spid="11"/>
                                            </p:tgtEl>
                                            <p:attrNameLst>
                                              <p:attrName>ppt_w</p:attrName>
                                            </p:attrNameLst>
                                          </p:cBhvr>
                                          <p:tavLst>
                                            <p:tav tm="0">
                                              <p:val>
                                                <p:fltVal val="0"/>
                                              </p:val>
                                            </p:tav>
                                            <p:tav tm="100000">
                                              <p:val>
                                                <p:strVal val="#ppt_w"/>
                                              </p:val>
                                            </p:tav>
                                          </p:tavLst>
                                        </p:anim>
                                        <p:anim calcmode="lin" valueType="num">
                                          <p:cBhvr>
                                            <p:cTn id="26" dur="200" fill="hold"/>
                                            <p:tgtEl>
                                              <p:spTgt spid="11"/>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40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60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200"/>
                                      </p:stCondLst>
                                      <p:childTnLst>
                                        <p:set>
                                          <p:cBhvr>
                                            <p:cTn id="18" dur="1" fill="hold">
                                              <p:stCondLst>
                                                <p:cond delay="0"/>
                                              </p:stCondLst>
                                            </p:cTn>
                                            <p:tgtEl>
                                              <p:spTgt spid="5"/>
                                            </p:tgtEl>
                                            <p:attrNameLst>
                                              <p:attrName>style.visibility</p:attrName>
                                            </p:attrNameLst>
                                          </p:cBhvr>
                                          <p:to>
                                            <p:strVal val="visible"/>
                                          </p:to>
                                        </p:set>
                                      </p:childTnLst>
                                    </p:cTn>
                                  </p:par>
                                  <p:par>
                                    <p:cTn id="19" presetID="23" presetClass="entr" presetSubtype="16"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200" fill="hold"/>
                                            <p:tgtEl>
                                              <p:spTgt spid="17"/>
                                            </p:tgtEl>
                                            <p:attrNameLst>
                                              <p:attrName>ppt_w</p:attrName>
                                            </p:attrNameLst>
                                          </p:cBhvr>
                                          <p:tavLst>
                                            <p:tav tm="0">
                                              <p:val>
                                                <p:fltVal val="0"/>
                                              </p:val>
                                            </p:tav>
                                            <p:tav tm="100000">
                                              <p:val>
                                                <p:strVal val="#ppt_w"/>
                                              </p:val>
                                            </p:tav>
                                          </p:tavLst>
                                        </p:anim>
                                        <p:anim calcmode="lin" valueType="num">
                                          <p:cBhvr>
                                            <p:cTn id="22" dur="200" fill="hold"/>
                                            <p:tgtEl>
                                              <p:spTgt spid="17"/>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7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 fill="hold"/>
                                            <p:tgtEl>
                                              <p:spTgt spid="11"/>
                                            </p:tgtEl>
                                            <p:attrNameLst>
                                              <p:attrName>ppt_w</p:attrName>
                                            </p:attrNameLst>
                                          </p:cBhvr>
                                          <p:tavLst>
                                            <p:tav tm="0">
                                              <p:val>
                                                <p:fltVal val="0"/>
                                              </p:val>
                                            </p:tav>
                                            <p:tav tm="100000">
                                              <p:val>
                                                <p:strVal val="#ppt_w"/>
                                              </p:val>
                                            </p:tav>
                                          </p:tavLst>
                                        </p:anim>
                                        <p:anim calcmode="lin" valueType="num">
                                          <p:cBhvr>
                                            <p:cTn id="26" dur="200" fill="hold"/>
                                            <p:tgtEl>
                                              <p:spTgt spid="11"/>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40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60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1"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EE8964-758E-99DA-BDB4-F2F5AB01C99B}"/>
              </a:ext>
            </a:extLst>
          </p:cNvPr>
          <p:cNvSpPr txBox="1">
            <a:spLocks/>
          </p:cNvSpPr>
          <p:nvPr/>
        </p:nvSpPr>
        <p:spPr>
          <a:xfrm>
            <a:off x="651797" y="1107992"/>
            <a:ext cx="850913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Las mujeres y las niñas se ven afectadas de manera desproporcionada</a:t>
            </a:r>
          </a:p>
        </p:txBody>
      </p:sp>
      <p:cxnSp>
        <p:nvCxnSpPr>
          <p:cNvPr id="9" name="Straight Connector 8">
            <a:extLst>
              <a:ext uri="{FF2B5EF4-FFF2-40B4-BE49-F238E27FC236}">
                <a16:creationId xmlns:a16="http://schemas.microsoft.com/office/drawing/2014/main" id="{BAE18C17-4C8C-7962-1E25-3CA018019A4C}"/>
              </a:ext>
            </a:extLst>
          </p:cNvPr>
          <p:cNvCxnSpPr>
            <a:cxnSpLocks/>
          </p:cNvCxnSpPr>
          <p:nvPr/>
        </p:nvCxnSpPr>
        <p:spPr>
          <a:xfrm flipH="1">
            <a:off x="-2554429" y="1780552"/>
            <a:ext cx="1129065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0" name="Content Placeholder 2">
            <a:extLst>
              <a:ext uri="{FF2B5EF4-FFF2-40B4-BE49-F238E27FC236}">
                <a16:creationId xmlns:a16="http://schemas.microsoft.com/office/drawing/2014/main" id="{59E5981D-43F2-3B8E-3986-DBCCE53AD515}"/>
              </a:ext>
            </a:extLst>
          </p:cNvPr>
          <p:cNvSpPr txBox="1">
            <a:spLocks/>
          </p:cNvSpPr>
          <p:nvPr/>
        </p:nvSpPr>
        <p:spPr>
          <a:xfrm>
            <a:off x="636502" y="1979003"/>
            <a:ext cx="809972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1800" dirty="0">
                <a:solidFill>
                  <a:schemeClr val="tx1">
                    <a:lumMod val="75000"/>
                    <a:lumOff val="25000"/>
                  </a:schemeClr>
                </a:solidFill>
              </a:rPr>
              <a:t>Las mujeres y las niñas corren un mayor riesgo de sufrir VG y se enfrentan a obstáculos adicionales a la hora de acceder a los servicios debido a la </a:t>
            </a:r>
            <a:r>
              <a:rPr lang="es-ES" sz="1800" b="1" dirty="0">
                <a:solidFill>
                  <a:srgbClr val="0070C0"/>
                </a:solidFill>
              </a:rPr>
              <a:t>desigualdad de género sistémica </a:t>
            </a:r>
            <a:r>
              <a:rPr lang="es-ES" sz="1800" dirty="0">
                <a:solidFill>
                  <a:schemeClr val="tx1">
                    <a:lumMod val="75000"/>
                    <a:lumOff val="25000"/>
                  </a:schemeClr>
                </a:solidFill>
              </a:rPr>
              <a:t>y a otras formas de </a:t>
            </a:r>
            <a:r>
              <a:rPr lang="es-ES" sz="1800" b="1" dirty="0">
                <a:solidFill>
                  <a:srgbClr val="0070C0"/>
                </a:solidFill>
              </a:rPr>
              <a:t>discriminación</a:t>
            </a:r>
            <a:r>
              <a:rPr lang="es-ES" sz="1800" dirty="0">
                <a:solidFill>
                  <a:srgbClr val="0070C0"/>
                </a:solidFill>
              </a:rPr>
              <a:t>.</a:t>
            </a:r>
          </a:p>
          <a:p>
            <a:pPr>
              <a:buClr>
                <a:srgbClr val="0070C0"/>
              </a:buClr>
              <a:buFont typeface="Wingdings" pitchFamily="2" charset="2"/>
              <a:buChar char="Ø"/>
            </a:pPr>
            <a:r>
              <a:rPr lang="es-ES" sz="1800" b="1" dirty="0">
                <a:solidFill>
                  <a:srgbClr val="0070C0"/>
                </a:solidFill>
              </a:rPr>
              <a:t>Las personas LGBTIQ+ </a:t>
            </a:r>
            <a:r>
              <a:rPr lang="es-ES" sz="1800" dirty="0">
                <a:solidFill>
                  <a:schemeClr val="tx1">
                    <a:lumMod val="75000"/>
                    <a:lumOff val="25000"/>
                  </a:schemeClr>
                </a:solidFill>
              </a:rPr>
              <a:t>se enfrentan a distintos riesgos de VG debido a que sus SOGIESC reales o percibidas no se ajustan a las normas sociales y de género imperantes. </a:t>
            </a:r>
          </a:p>
          <a:p>
            <a:pPr>
              <a:buClr>
                <a:srgbClr val="0070C0"/>
              </a:buClr>
              <a:buFont typeface="Wingdings" pitchFamily="2" charset="2"/>
              <a:buChar char="Ø"/>
            </a:pPr>
            <a:r>
              <a:rPr lang="es-ES" sz="1800" dirty="0">
                <a:solidFill>
                  <a:schemeClr val="tx1">
                    <a:lumMod val="75000"/>
                    <a:lumOff val="25000"/>
                  </a:schemeClr>
                </a:solidFill>
              </a:rPr>
              <a:t>Las mujeres y las niñas </a:t>
            </a:r>
            <a:r>
              <a:rPr lang="es-ES" sz="1800" b="1" dirty="0">
                <a:solidFill>
                  <a:srgbClr val="0070C0"/>
                </a:solidFill>
              </a:rPr>
              <a:t>especialmente expuestas a la VG </a:t>
            </a:r>
            <a:r>
              <a:rPr lang="es-ES" sz="1800" dirty="0">
                <a:solidFill>
                  <a:schemeClr val="tx1">
                    <a:lumMod val="75000"/>
                    <a:lumOff val="25000"/>
                  </a:schemeClr>
                </a:solidFill>
              </a:rPr>
              <a:t>son las siguientes:</a:t>
            </a:r>
          </a:p>
          <a:p>
            <a:pPr marL="742950" lvl="1" indent="-342900">
              <a:buClr>
                <a:srgbClr val="0070C0"/>
              </a:buClr>
              <a:buSzPct val="70000"/>
              <a:buFont typeface="Courier New" panose="02070309020205020404" pitchFamily="49" charset="0"/>
              <a:buChar char="o"/>
            </a:pPr>
            <a:r>
              <a:rPr lang="es-ES" sz="1400" dirty="0"/>
              <a:t>niñas adolescentes;</a:t>
            </a:r>
          </a:p>
          <a:p>
            <a:pPr marL="742950" lvl="1" indent="-342900">
              <a:buClr>
                <a:srgbClr val="0070C0"/>
              </a:buClr>
              <a:buSzPct val="70000"/>
              <a:buFont typeface="Courier New" panose="02070309020205020404" pitchFamily="49" charset="0"/>
              <a:buChar char="o"/>
            </a:pPr>
            <a:r>
              <a:rPr lang="es-ES" sz="1400" dirty="0"/>
              <a:t>mujeres y niñas con discapacidad;</a:t>
            </a:r>
          </a:p>
          <a:p>
            <a:pPr marL="742950" lvl="1" indent="-342900">
              <a:buClr>
                <a:srgbClr val="0070C0"/>
              </a:buClr>
              <a:buSzPct val="70000"/>
              <a:buFont typeface="Courier New" panose="02070309020205020404" pitchFamily="49" charset="0"/>
              <a:buChar char="o"/>
            </a:pPr>
            <a:r>
              <a:rPr lang="es-ES" sz="1400" dirty="0"/>
              <a:t>mujeres y niñas de grupos étnicos o religiosos minoritarios;</a:t>
            </a:r>
          </a:p>
          <a:p>
            <a:pPr marL="742950" lvl="1" indent="-342900">
              <a:buClr>
                <a:srgbClr val="0070C0"/>
              </a:buClr>
              <a:buSzPct val="70000"/>
              <a:buFont typeface="Courier New" panose="02070309020205020404" pitchFamily="49" charset="0"/>
              <a:buChar char="o"/>
            </a:pPr>
            <a:r>
              <a:rPr lang="es-ES" sz="1400" dirty="0"/>
              <a:t>mujeres y niñas con SOGIESC diversas;</a:t>
            </a:r>
          </a:p>
          <a:p>
            <a:pPr marL="742950" lvl="1" indent="-342900">
              <a:buClr>
                <a:srgbClr val="0070C0"/>
              </a:buClr>
              <a:buSzPct val="70000"/>
              <a:buFont typeface="Courier New" panose="02070309020205020404" pitchFamily="49" charset="0"/>
              <a:buChar char="o"/>
            </a:pPr>
            <a:r>
              <a:rPr lang="es-ES" sz="1400" dirty="0"/>
              <a:t>mujeres de edad.</a:t>
            </a:r>
          </a:p>
        </p:txBody>
      </p:sp>
      <p:pic>
        <p:nvPicPr>
          <p:cNvPr id="4" name="Picture 3" descr="A person holding a skateboard&#10;&#10;Description automatically generated with low confidence">
            <a:extLst>
              <a:ext uri="{FF2B5EF4-FFF2-40B4-BE49-F238E27FC236}">
                <a16:creationId xmlns:a16="http://schemas.microsoft.com/office/drawing/2014/main" id="{A00348B8-5AD4-A658-535C-209A8ADC9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826" y="397749"/>
            <a:ext cx="3111211" cy="5776970"/>
          </a:xfrm>
          <a:prstGeom prst="rect">
            <a:avLst/>
          </a:prstGeom>
        </p:spPr>
      </p:pic>
    </p:spTree>
    <p:custDataLst>
      <p:tags r:id="rId1"/>
    </p:custDataLst>
    <p:extLst>
      <p:ext uri="{BB962C8B-B14F-4D97-AF65-F5344CB8AC3E}">
        <p14:creationId xmlns:p14="http://schemas.microsoft.com/office/powerpoint/2010/main" val="19891710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256D4B-7B25-24F7-2FCD-772A276D3CF8}"/>
              </a:ext>
            </a:extLst>
          </p:cNvPr>
          <p:cNvSpPr txBox="1">
            <a:spLocks/>
          </p:cNvSpPr>
          <p:nvPr/>
        </p:nvSpPr>
        <p:spPr>
          <a:xfrm>
            <a:off x="651797" y="684661"/>
            <a:ext cx="760555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Personas con SOGIESC diversas</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54429" y="1357221"/>
            <a:ext cx="986701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6103975" y="2152777"/>
            <a:ext cx="574664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2000" b="1" dirty="0">
                <a:solidFill>
                  <a:srgbClr val="0070C0"/>
                </a:solidFill>
                <a:latin typeface="Lato"/>
                <a:ea typeface="Lato"/>
                <a:cs typeface="Lato"/>
              </a:rPr>
              <a:t>Las personas lesbianas, gais, bisexuales, transexuales, intersexuales, queer y con otras identidades diversas (LGBTIQ+) </a:t>
            </a:r>
            <a:r>
              <a:rPr lang="es-ES" sz="1900" dirty="0">
                <a:latin typeface="Lato"/>
                <a:ea typeface="Lato"/>
                <a:cs typeface="Lato"/>
              </a:rPr>
              <a:t>corren un mayor riesgo de verse expuestas a la VG.</a:t>
            </a:r>
          </a:p>
          <a:p>
            <a:pPr>
              <a:buClr>
                <a:srgbClr val="0070C0"/>
              </a:buClr>
              <a:buFont typeface="Wingdings" pitchFamily="2" charset="2"/>
              <a:buChar char="Ø"/>
            </a:pPr>
            <a:r>
              <a:rPr lang="es-ES" sz="1900" dirty="0">
                <a:latin typeface="Lato"/>
                <a:ea typeface="Lato"/>
                <a:cs typeface="Lato"/>
              </a:rPr>
              <a:t>Las personas LGBTIQ+ se enfrentan a distintos riesgos de VG debido a que </a:t>
            </a:r>
            <a:r>
              <a:rPr lang="es-ES" sz="2000" b="1" dirty="0">
                <a:solidFill>
                  <a:srgbClr val="0070C0"/>
                </a:solidFill>
                <a:latin typeface="Lato"/>
                <a:ea typeface="Lato"/>
                <a:cs typeface="Lato"/>
              </a:rPr>
              <a:t>su orientación sexual, su identidad de género, su expresión de género o sus características sexuales (</a:t>
            </a:r>
            <a:r>
              <a:rPr lang="es-ES" sz="1900" b="1" dirty="0">
                <a:solidFill>
                  <a:srgbClr val="0070C0"/>
                </a:solidFill>
                <a:latin typeface="Lato"/>
                <a:ea typeface="Lato"/>
                <a:cs typeface="Lato"/>
              </a:rPr>
              <a:t>SOGIESC)</a:t>
            </a:r>
            <a:r>
              <a:rPr lang="es-ES" sz="1900" dirty="0">
                <a:latin typeface="Lato"/>
                <a:ea typeface="Lato"/>
                <a:cs typeface="Lato"/>
              </a:rPr>
              <a:t> reales o percibidas no se ajustan a las normas sociales y de género imperantes. </a:t>
            </a:r>
          </a:p>
          <a:p>
            <a:pPr marL="0" indent="0">
              <a:buNone/>
            </a:pPr>
            <a:endParaRPr lang="en-GB" sz="1900" dirty="0">
              <a:latin typeface="Lato"/>
              <a:ea typeface="Lato"/>
              <a:cs typeface="Lato"/>
            </a:endParaRPr>
          </a:p>
        </p:txBody>
      </p:sp>
      <p:grpSp>
        <p:nvGrpSpPr>
          <p:cNvPr id="32" name="Group 31">
            <a:extLst>
              <a:ext uri="{FF2B5EF4-FFF2-40B4-BE49-F238E27FC236}">
                <a16:creationId xmlns:a16="http://schemas.microsoft.com/office/drawing/2014/main" id="{4DFB9C89-0050-9FA1-CB8A-F03225FB747A}"/>
              </a:ext>
            </a:extLst>
          </p:cNvPr>
          <p:cNvGrpSpPr/>
          <p:nvPr/>
        </p:nvGrpSpPr>
        <p:grpSpPr>
          <a:xfrm>
            <a:off x="609029" y="1767596"/>
            <a:ext cx="2397951" cy="1661404"/>
            <a:chOff x="491176" y="1586137"/>
            <a:chExt cx="2397951" cy="1661404"/>
          </a:xfrm>
        </p:grpSpPr>
        <p:pic>
          <p:nvPicPr>
            <p:cNvPr id="4" name="Picture 3" descr="A picture containing text, sign, vector graphics&#10;&#10;Description automatically generated">
              <a:extLst>
                <a:ext uri="{FF2B5EF4-FFF2-40B4-BE49-F238E27FC236}">
                  <a16:creationId xmlns:a16="http://schemas.microsoft.com/office/drawing/2014/main" id="{0D79798B-F9EF-1E44-C142-76BEE49E24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76" y="1922984"/>
              <a:ext cx="1507800" cy="1324557"/>
            </a:xfrm>
            <a:prstGeom prst="rect">
              <a:avLst/>
            </a:prstGeom>
          </p:spPr>
        </p:pic>
        <p:sp>
          <p:nvSpPr>
            <p:cNvPr id="8" name="Content Placeholder 2">
              <a:extLst>
                <a:ext uri="{FF2B5EF4-FFF2-40B4-BE49-F238E27FC236}">
                  <a16:creationId xmlns:a16="http://schemas.microsoft.com/office/drawing/2014/main" id="{A07712C9-07D1-5FE2-FF22-D2FAF328CC99}"/>
                </a:ext>
              </a:extLst>
            </p:cNvPr>
            <p:cNvSpPr txBox="1">
              <a:spLocks/>
            </p:cNvSpPr>
            <p:nvPr/>
          </p:nvSpPr>
          <p:spPr>
            <a:xfrm>
              <a:off x="1875626" y="1926426"/>
              <a:ext cx="1013501" cy="1258190"/>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ES" sz="900" dirty="0">
                  <a:solidFill>
                    <a:srgbClr val="338EC9"/>
                  </a:solidFill>
                  <a:latin typeface="Lato"/>
                  <a:ea typeface="Lato"/>
                  <a:cs typeface="Lato"/>
                </a:rPr>
                <a:t>Queer</a:t>
              </a:r>
            </a:p>
            <a:p>
              <a:pPr marL="0" indent="0">
                <a:buClr>
                  <a:srgbClr val="0070C0"/>
                </a:buClr>
                <a:buNone/>
              </a:pPr>
              <a:r>
                <a:rPr lang="es-ES" sz="900" dirty="0">
                  <a:solidFill>
                    <a:srgbClr val="338EC9"/>
                  </a:solidFill>
                  <a:latin typeface="Lato"/>
                  <a:ea typeface="Lato"/>
                  <a:cs typeface="Lato"/>
                </a:rPr>
                <a:t>Heterosexual</a:t>
              </a:r>
            </a:p>
            <a:p>
              <a:pPr marL="0" indent="0">
                <a:buClr>
                  <a:srgbClr val="0070C0"/>
                </a:buClr>
                <a:buNone/>
              </a:pPr>
              <a:r>
                <a:rPr lang="es-ES" sz="900" dirty="0">
                  <a:solidFill>
                    <a:srgbClr val="338EC9"/>
                  </a:solidFill>
                  <a:latin typeface="Lato"/>
                  <a:ea typeface="Lato"/>
                  <a:cs typeface="Lato"/>
                </a:rPr>
                <a:t>Asexual</a:t>
              </a:r>
            </a:p>
            <a:p>
              <a:pPr marL="0" indent="0">
                <a:buClr>
                  <a:srgbClr val="0070C0"/>
                </a:buClr>
                <a:buNone/>
              </a:pPr>
              <a:r>
                <a:rPr lang="es-ES" sz="900" dirty="0">
                  <a:solidFill>
                    <a:srgbClr val="338EC9"/>
                  </a:solidFill>
                  <a:latin typeface="Lato"/>
                  <a:ea typeface="Lato"/>
                  <a:cs typeface="Lato"/>
                </a:rPr>
                <a:t>Pansexual</a:t>
              </a:r>
            </a:p>
            <a:p>
              <a:pPr marL="0" indent="0">
                <a:buClr>
                  <a:srgbClr val="0070C0"/>
                </a:buClr>
                <a:buNone/>
              </a:pPr>
              <a:r>
                <a:rPr lang="es-ES" sz="900" dirty="0">
                  <a:solidFill>
                    <a:srgbClr val="338EC9"/>
                  </a:solidFill>
                  <a:latin typeface="Lato"/>
                  <a:ea typeface="Lato"/>
                  <a:cs typeface="Lato"/>
                </a:rPr>
                <a:t>Lesbiana</a:t>
              </a:r>
            </a:p>
            <a:p>
              <a:pPr marL="0" indent="0">
                <a:buClr>
                  <a:srgbClr val="0070C0"/>
                </a:buClr>
                <a:buNone/>
              </a:pPr>
              <a:r>
                <a:rPr lang="es-ES" sz="900" dirty="0">
                  <a:solidFill>
                    <a:srgbClr val="338EC9"/>
                  </a:solidFill>
                  <a:latin typeface="Lato"/>
                  <a:ea typeface="Lato"/>
                  <a:cs typeface="Lato"/>
                </a:rPr>
                <a:t>Bisexual</a:t>
              </a:r>
            </a:p>
            <a:p>
              <a:pPr marL="0" indent="0">
                <a:buClr>
                  <a:srgbClr val="0070C0"/>
                </a:buClr>
                <a:buNone/>
              </a:pPr>
              <a:r>
                <a:rPr lang="es-ES" sz="900" dirty="0">
                  <a:solidFill>
                    <a:srgbClr val="338EC9"/>
                  </a:solidFill>
                  <a:latin typeface="Lato"/>
                  <a:ea typeface="Lato"/>
                  <a:cs typeface="Lato"/>
                </a:rPr>
                <a:t>Gay</a:t>
              </a:r>
            </a:p>
            <a:p>
              <a:pPr marL="0" indent="0">
                <a:buNone/>
              </a:pPr>
              <a:endParaRPr lang="en-GB" sz="950" dirty="0">
                <a:solidFill>
                  <a:srgbClr val="0070C0"/>
                </a:solidFill>
                <a:latin typeface="Lato"/>
                <a:ea typeface="Lato"/>
                <a:cs typeface="Lato"/>
              </a:endParaRPr>
            </a:p>
          </p:txBody>
        </p:sp>
        <p:sp>
          <p:nvSpPr>
            <p:cNvPr id="10" name="Content Placeholder 2">
              <a:extLst>
                <a:ext uri="{FF2B5EF4-FFF2-40B4-BE49-F238E27FC236}">
                  <a16:creationId xmlns:a16="http://schemas.microsoft.com/office/drawing/2014/main" id="{A8DA5332-EC43-E6D5-BC9C-B53FDF3C347F}"/>
                </a:ext>
              </a:extLst>
            </p:cNvPr>
            <p:cNvSpPr txBox="1">
              <a:spLocks/>
            </p:cNvSpPr>
            <p:nvPr/>
          </p:nvSpPr>
          <p:spPr>
            <a:xfrm>
              <a:off x="754617" y="1586137"/>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ES" sz="1500" b="1" dirty="0">
                  <a:solidFill>
                    <a:srgbClr val="0070C0"/>
                  </a:solidFill>
                  <a:latin typeface="Lato"/>
                  <a:ea typeface="Lato"/>
                  <a:cs typeface="Lato"/>
                </a:rPr>
                <a:t>Orientación sexual</a:t>
              </a:r>
            </a:p>
          </p:txBody>
        </p:sp>
      </p:grpSp>
      <p:grpSp>
        <p:nvGrpSpPr>
          <p:cNvPr id="31" name="Group 30">
            <a:extLst>
              <a:ext uri="{FF2B5EF4-FFF2-40B4-BE49-F238E27FC236}">
                <a16:creationId xmlns:a16="http://schemas.microsoft.com/office/drawing/2014/main" id="{EA95D4A4-0712-8E76-0678-51C51338B7F2}"/>
              </a:ext>
            </a:extLst>
          </p:cNvPr>
          <p:cNvGrpSpPr/>
          <p:nvPr/>
        </p:nvGrpSpPr>
        <p:grpSpPr>
          <a:xfrm>
            <a:off x="3401250" y="1767596"/>
            <a:ext cx="2526830" cy="1687430"/>
            <a:chOff x="3267259" y="1586137"/>
            <a:chExt cx="2526830" cy="1687430"/>
          </a:xfrm>
        </p:grpSpPr>
        <p:pic>
          <p:nvPicPr>
            <p:cNvPr id="12" name="Picture 11" descr="Logo, icon&#10;&#10;Description automatically generated">
              <a:extLst>
                <a:ext uri="{FF2B5EF4-FFF2-40B4-BE49-F238E27FC236}">
                  <a16:creationId xmlns:a16="http://schemas.microsoft.com/office/drawing/2014/main" id="{50685145-A8F3-2E4B-A6FC-ED2B1C8679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7259" y="1891398"/>
              <a:ext cx="1384519" cy="1341022"/>
            </a:xfrm>
            <a:prstGeom prst="rect">
              <a:avLst/>
            </a:prstGeom>
          </p:spPr>
        </p:pic>
        <p:sp>
          <p:nvSpPr>
            <p:cNvPr id="13" name="Content Placeholder 2">
              <a:extLst>
                <a:ext uri="{FF2B5EF4-FFF2-40B4-BE49-F238E27FC236}">
                  <a16:creationId xmlns:a16="http://schemas.microsoft.com/office/drawing/2014/main" id="{5716DEB7-4D44-DEBA-2702-1097E762F86F}"/>
                </a:ext>
              </a:extLst>
            </p:cNvPr>
            <p:cNvSpPr txBox="1">
              <a:spLocks/>
            </p:cNvSpPr>
            <p:nvPr/>
          </p:nvSpPr>
          <p:spPr>
            <a:xfrm>
              <a:off x="3361073" y="1586137"/>
              <a:ext cx="2321536"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ES" sz="1500" b="1" dirty="0">
                  <a:solidFill>
                    <a:srgbClr val="0070C0"/>
                  </a:solidFill>
                  <a:latin typeface="Lato"/>
                  <a:ea typeface="Lato"/>
                  <a:cs typeface="Lato"/>
                </a:rPr>
                <a:t>Identidad de género</a:t>
              </a:r>
            </a:p>
          </p:txBody>
        </p:sp>
        <p:sp>
          <p:nvSpPr>
            <p:cNvPr id="14" name="Content Placeholder 2">
              <a:extLst>
                <a:ext uri="{FF2B5EF4-FFF2-40B4-BE49-F238E27FC236}">
                  <a16:creationId xmlns:a16="http://schemas.microsoft.com/office/drawing/2014/main" id="{2DF49895-8FE5-E2C9-A44E-34067ACFAC37}"/>
                </a:ext>
              </a:extLst>
            </p:cNvPr>
            <p:cNvSpPr txBox="1">
              <a:spLocks/>
            </p:cNvSpPr>
            <p:nvPr/>
          </p:nvSpPr>
          <p:spPr>
            <a:xfrm>
              <a:off x="4591750" y="1962173"/>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ES" sz="900" dirty="0">
                  <a:solidFill>
                    <a:srgbClr val="338EC9"/>
                  </a:solidFill>
                  <a:latin typeface="Lato"/>
                  <a:ea typeface="Lato"/>
                  <a:cs typeface="Lato"/>
                </a:rPr>
                <a:t>Genderqueer</a:t>
              </a:r>
            </a:p>
            <a:p>
              <a:pPr marL="0" indent="0">
                <a:buClr>
                  <a:srgbClr val="0070C0"/>
                </a:buClr>
                <a:buNone/>
              </a:pPr>
              <a:r>
                <a:rPr lang="es-ES" sz="900" dirty="0">
                  <a:solidFill>
                    <a:srgbClr val="338EC9"/>
                  </a:solidFill>
                  <a:latin typeface="Lato"/>
                  <a:ea typeface="Lato"/>
                  <a:cs typeface="Lato"/>
                </a:rPr>
                <a:t>Género fluido</a:t>
              </a:r>
            </a:p>
            <a:p>
              <a:pPr marL="0" indent="0">
                <a:buClr>
                  <a:srgbClr val="0070C0"/>
                </a:buClr>
                <a:buNone/>
              </a:pPr>
              <a:r>
                <a:rPr lang="es-ES" sz="900" dirty="0">
                  <a:solidFill>
                    <a:srgbClr val="338EC9"/>
                  </a:solidFill>
                  <a:latin typeface="Lato"/>
                  <a:ea typeface="Lato"/>
                  <a:cs typeface="Lato"/>
                </a:rPr>
                <a:t>Mujer</a:t>
              </a:r>
            </a:p>
            <a:p>
              <a:pPr marL="0" indent="0">
                <a:buClr>
                  <a:srgbClr val="0070C0"/>
                </a:buClr>
                <a:buNone/>
              </a:pPr>
              <a:r>
                <a:rPr lang="es-ES" sz="900" dirty="0">
                  <a:solidFill>
                    <a:srgbClr val="338EC9"/>
                  </a:solidFill>
                  <a:latin typeface="Lato"/>
                  <a:ea typeface="Lato"/>
                  <a:cs typeface="Lato"/>
                </a:rPr>
                <a:t>Agénero</a:t>
              </a:r>
            </a:p>
            <a:p>
              <a:pPr marL="0" indent="0">
                <a:buClr>
                  <a:srgbClr val="0070C0"/>
                </a:buClr>
                <a:buNone/>
              </a:pPr>
              <a:r>
                <a:rPr lang="es-ES" sz="900" dirty="0">
                  <a:solidFill>
                    <a:srgbClr val="338EC9"/>
                  </a:solidFill>
                  <a:latin typeface="Lato"/>
                  <a:ea typeface="Lato"/>
                  <a:cs typeface="Lato"/>
                </a:rPr>
                <a:t>No binario</a:t>
              </a:r>
            </a:p>
            <a:p>
              <a:pPr marL="0" indent="0">
                <a:buClr>
                  <a:srgbClr val="0070C0"/>
                </a:buClr>
                <a:buNone/>
              </a:pPr>
              <a:r>
                <a:rPr lang="es-ES" sz="900" dirty="0">
                  <a:solidFill>
                    <a:srgbClr val="338EC9"/>
                  </a:solidFill>
                  <a:latin typeface="Lato"/>
                  <a:ea typeface="Lato"/>
                  <a:cs typeface="Lato"/>
                </a:rPr>
                <a:t>Hombre</a:t>
              </a:r>
            </a:p>
            <a:p>
              <a:pPr marL="0" indent="0">
                <a:buClr>
                  <a:srgbClr val="0070C0"/>
                </a:buClr>
                <a:buNone/>
              </a:pPr>
              <a:r>
                <a:rPr lang="es-ES" sz="900" dirty="0">
                  <a:solidFill>
                    <a:srgbClr val="338EC9"/>
                  </a:solidFill>
                  <a:latin typeface="Lato"/>
                  <a:ea typeface="Lato"/>
                  <a:cs typeface="Lato"/>
                </a:rPr>
                <a:t>Trans/transgénero</a:t>
              </a:r>
            </a:p>
            <a:p>
              <a:pPr marL="0" indent="0">
                <a:buNone/>
              </a:pPr>
              <a:endParaRPr lang="en-GB" sz="950" dirty="0">
                <a:solidFill>
                  <a:srgbClr val="0070C0"/>
                </a:solidFill>
                <a:latin typeface="Lato"/>
                <a:ea typeface="Lato"/>
                <a:cs typeface="Lato"/>
              </a:endParaRPr>
            </a:p>
          </p:txBody>
        </p:sp>
      </p:grpSp>
      <p:grpSp>
        <p:nvGrpSpPr>
          <p:cNvPr id="33" name="Group 32">
            <a:extLst>
              <a:ext uri="{FF2B5EF4-FFF2-40B4-BE49-F238E27FC236}">
                <a16:creationId xmlns:a16="http://schemas.microsoft.com/office/drawing/2014/main" id="{9497CEEC-BD59-1467-67CD-F8EB3FDA8066}"/>
              </a:ext>
            </a:extLst>
          </p:cNvPr>
          <p:cNvGrpSpPr/>
          <p:nvPr/>
        </p:nvGrpSpPr>
        <p:grpSpPr>
          <a:xfrm>
            <a:off x="750066" y="3711077"/>
            <a:ext cx="2744997" cy="1623795"/>
            <a:chOff x="645276" y="3529618"/>
            <a:chExt cx="2744997" cy="1623795"/>
          </a:xfrm>
        </p:grpSpPr>
        <p:sp>
          <p:nvSpPr>
            <p:cNvPr id="15" name="Content Placeholder 2">
              <a:extLst>
                <a:ext uri="{FF2B5EF4-FFF2-40B4-BE49-F238E27FC236}">
                  <a16:creationId xmlns:a16="http://schemas.microsoft.com/office/drawing/2014/main" id="{31C34B8C-9B08-E2EA-33F2-A3D92270ABB7}"/>
                </a:ext>
              </a:extLst>
            </p:cNvPr>
            <p:cNvSpPr txBox="1">
              <a:spLocks/>
            </p:cNvSpPr>
            <p:nvPr/>
          </p:nvSpPr>
          <p:spPr>
            <a:xfrm>
              <a:off x="645276" y="3529618"/>
              <a:ext cx="2256913"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ES" sz="1500" b="1" dirty="0">
                  <a:solidFill>
                    <a:srgbClr val="0070C0"/>
                  </a:solidFill>
                  <a:latin typeface="Lato"/>
                  <a:ea typeface="Lato"/>
                  <a:cs typeface="Lato"/>
                </a:rPr>
                <a:t>Expresión de género</a:t>
              </a:r>
            </a:p>
          </p:txBody>
        </p:sp>
        <p:pic>
          <p:nvPicPr>
            <p:cNvPr id="17" name="Picture 16" descr="Logo, icon&#10;&#10;Description automatically generated">
              <a:extLst>
                <a:ext uri="{FF2B5EF4-FFF2-40B4-BE49-F238E27FC236}">
                  <a16:creationId xmlns:a16="http://schemas.microsoft.com/office/drawing/2014/main" id="{AFC13538-5C4A-F000-9C4D-2AD9A5E317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277" y="3875127"/>
              <a:ext cx="1323972" cy="1278286"/>
            </a:xfrm>
            <a:prstGeom prst="rect">
              <a:avLst/>
            </a:prstGeom>
          </p:spPr>
        </p:pic>
        <p:sp>
          <p:nvSpPr>
            <p:cNvPr id="18" name="Content Placeholder 2">
              <a:extLst>
                <a:ext uri="{FF2B5EF4-FFF2-40B4-BE49-F238E27FC236}">
                  <a16:creationId xmlns:a16="http://schemas.microsoft.com/office/drawing/2014/main" id="{61ECEA6D-C856-4269-73B1-19D0390F8712}"/>
                </a:ext>
              </a:extLst>
            </p:cNvPr>
            <p:cNvSpPr txBox="1">
              <a:spLocks/>
            </p:cNvSpPr>
            <p:nvPr/>
          </p:nvSpPr>
          <p:spPr>
            <a:xfrm>
              <a:off x="1888689" y="4083686"/>
              <a:ext cx="1501584" cy="1018802"/>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ES" sz="900" dirty="0">
                  <a:solidFill>
                    <a:srgbClr val="338EC9"/>
                  </a:solidFill>
                  <a:latin typeface="Lato"/>
                  <a:ea typeface="Lato"/>
                  <a:cs typeface="Lato"/>
                </a:rPr>
                <a:t>Fluido</a:t>
              </a:r>
            </a:p>
            <a:p>
              <a:pPr marL="0" indent="0">
                <a:buClr>
                  <a:srgbClr val="0070C0"/>
                </a:buClr>
                <a:buNone/>
              </a:pPr>
              <a:r>
                <a:rPr lang="es-ES" sz="900" dirty="0">
                  <a:solidFill>
                    <a:srgbClr val="338EC9"/>
                  </a:solidFill>
                  <a:latin typeface="Lato"/>
                  <a:ea typeface="Lato"/>
                  <a:cs typeface="Lato"/>
                </a:rPr>
                <a:t>Femenino</a:t>
              </a:r>
            </a:p>
            <a:p>
              <a:pPr marL="0" indent="0">
                <a:buClr>
                  <a:srgbClr val="0070C0"/>
                </a:buClr>
                <a:buNone/>
              </a:pPr>
              <a:r>
                <a:rPr lang="es-ES" sz="900" dirty="0">
                  <a:solidFill>
                    <a:srgbClr val="338EC9"/>
                  </a:solidFill>
                  <a:latin typeface="Lato"/>
                  <a:ea typeface="Lato"/>
                  <a:cs typeface="Lato"/>
                </a:rPr>
                <a:t>Género disidente</a:t>
              </a:r>
            </a:p>
            <a:p>
              <a:pPr marL="0" indent="0">
                <a:buClr>
                  <a:srgbClr val="0070C0"/>
                </a:buClr>
                <a:buNone/>
              </a:pPr>
              <a:r>
                <a:rPr lang="es-ES" sz="900" dirty="0">
                  <a:solidFill>
                    <a:srgbClr val="338EC9"/>
                  </a:solidFill>
                  <a:latin typeface="Lato"/>
                  <a:ea typeface="Lato"/>
                  <a:cs typeface="Lato"/>
                </a:rPr>
                <a:t>Masculino</a:t>
              </a:r>
            </a:p>
            <a:p>
              <a:pPr marL="0" indent="0">
                <a:buClr>
                  <a:srgbClr val="0070C0"/>
                </a:buClr>
                <a:buNone/>
              </a:pPr>
              <a:r>
                <a:rPr lang="es-ES" sz="900" dirty="0">
                  <a:solidFill>
                    <a:srgbClr val="338EC9"/>
                  </a:solidFill>
                  <a:latin typeface="Lato"/>
                  <a:ea typeface="Lato"/>
                  <a:cs typeface="Lato"/>
                </a:rPr>
                <a:t>Andrógino</a:t>
              </a:r>
            </a:p>
          </p:txBody>
        </p:sp>
      </p:grpSp>
      <p:grpSp>
        <p:nvGrpSpPr>
          <p:cNvPr id="30" name="Group 29">
            <a:extLst>
              <a:ext uri="{FF2B5EF4-FFF2-40B4-BE49-F238E27FC236}">
                <a16:creationId xmlns:a16="http://schemas.microsoft.com/office/drawing/2014/main" id="{AC78BDCB-E401-3677-BB78-45112375BCB8}"/>
              </a:ext>
            </a:extLst>
          </p:cNvPr>
          <p:cNvGrpSpPr/>
          <p:nvPr/>
        </p:nvGrpSpPr>
        <p:grpSpPr>
          <a:xfrm>
            <a:off x="3464070" y="3711077"/>
            <a:ext cx="2705655" cy="2062782"/>
            <a:chOff x="3330079" y="3529618"/>
            <a:chExt cx="2705655" cy="2062782"/>
          </a:xfrm>
        </p:grpSpPr>
        <p:pic>
          <p:nvPicPr>
            <p:cNvPr id="29" name="Picture 28" descr="Logo, icon&#10;&#10;Description automatically generated">
              <a:extLst>
                <a:ext uri="{FF2B5EF4-FFF2-40B4-BE49-F238E27FC236}">
                  <a16:creationId xmlns:a16="http://schemas.microsoft.com/office/drawing/2014/main" id="{9ED7C768-4261-2958-DB17-14D49BCC28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0079" y="3875127"/>
              <a:ext cx="1670455" cy="1291142"/>
            </a:xfrm>
            <a:prstGeom prst="rect">
              <a:avLst/>
            </a:prstGeom>
          </p:spPr>
        </p:pic>
        <p:sp>
          <p:nvSpPr>
            <p:cNvPr id="22" name="Content Placeholder 2">
              <a:extLst>
                <a:ext uri="{FF2B5EF4-FFF2-40B4-BE49-F238E27FC236}">
                  <a16:creationId xmlns:a16="http://schemas.microsoft.com/office/drawing/2014/main" id="{1F0562FB-2AB8-7EB1-F309-A24B97ED89A4}"/>
                </a:ext>
              </a:extLst>
            </p:cNvPr>
            <p:cNvSpPr txBox="1">
              <a:spLocks/>
            </p:cNvSpPr>
            <p:nvPr/>
          </p:nvSpPr>
          <p:spPr>
            <a:xfrm>
              <a:off x="3361071" y="3529618"/>
              <a:ext cx="2433018"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ES" sz="1500" b="1" dirty="0">
                  <a:solidFill>
                    <a:srgbClr val="0070C0"/>
                  </a:solidFill>
                  <a:latin typeface="Lato"/>
                  <a:ea typeface="Lato"/>
                  <a:cs typeface="Lato"/>
                </a:rPr>
                <a:t>Características sexuales</a:t>
              </a:r>
            </a:p>
          </p:txBody>
        </p:sp>
        <p:sp>
          <p:nvSpPr>
            <p:cNvPr id="27" name="Content Placeholder 2">
              <a:extLst>
                <a:ext uri="{FF2B5EF4-FFF2-40B4-BE49-F238E27FC236}">
                  <a16:creationId xmlns:a16="http://schemas.microsoft.com/office/drawing/2014/main" id="{3C707007-108B-482F-7254-6DDE26F7965C}"/>
                </a:ext>
              </a:extLst>
            </p:cNvPr>
            <p:cNvSpPr txBox="1">
              <a:spLocks/>
            </p:cNvSpPr>
            <p:nvPr/>
          </p:nvSpPr>
          <p:spPr>
            <a:xfrm>
              <a:off x="4833395" y="4281006"/>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ES" sz="900" dirty="0">
                  <a:solidFill>
                    <a:srgbClr val="338EC9"/>
                  </a:solidFill>
                  <a:latin typeface="Lato"/>
                  <a:ea typeface="Lato"/>
                  <a:cs typeface="Lato"/>
                </a:rPr>
                <a:t>Femenino </a:t>
              </a:r>
            </a:p>
            <a:p>
              <a:pPr marL="0" indent="0">
                <a:buClr>
                  <a:srgbClr val="0070C0"/>
                </a:buClr>
                <a:buNone/>
              </a:pPr>
              <a:r>
                <a:rPr lang="es-ES" sz="900" dirty="0">
                  <a:solidFill>
                    <a:srgbClr val="338EC9"/>
                  </a:solidFill>
                  <a:latin typeface="Lato"/>
                  <a:ea typeface="Lato"/>
                  <a:cs typeface="Lato"/>
                </a:rPr>
                <a:t>Intersexual</a:t>
              </a:r>
            </a:p>
            <a:p>
              <a:pPr marL="0" indent="0">
                <a:buClr>
                  <a:srgbClr val="0070C0"/>
                </a:buClr>
                <a:buNone/>
              </a:pPr>
              <a:r>
                <a:rPr lang="es-ES" sz="900" dirty="0">
                  <a:solidFill>
                    <a:srgbClr val="338EC9"/>
                  </a:solidFill>
                  <a:latin typeface="Lato"/>
                  <a:ea typeface="Lato"/>
                  <a:cs typeface="Lato"/>
                </a:rPr>
                <a:t>Masculino</a:t>
              </a:r>
            </a:p>
            <a:p>
              <a:pPr marL="0" indent="0">
                <a:buNone/>
              </a:pPr>
              <a:endParaRPr lang="en-GB" sz="900" dirty="0">
                <a:solidFill>
                  <a:srgbClr val="0070C0"/>
                </a:solidFill>
                <a:latin typeface="Lato"/>
                <a:ea typeface="Lato"/>
                <a:cs typeface="Lato"/>
              </a:endParaRPr>
            </a:p>
          </p:txBody>
        </p:sp>
      </p:grpSp>
    </p:spTree>
    <p:custDataLst>
      <p:tags r:id="rId1"/>
    </p:custDataLst>
    <p:extLst>
      <p:ext uri="{BB962C8B-B14F-4D97-AF65-F5344CB8AC3E}">
        <p14:creationId xmlns:p14="http://schemas.microsoft.com/office/powerpoint/2010/main" val="274929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400" b="1" dirty="0">
                <a:solidFill>
                  <a:srgbClr val="0070C0"/>
                </a:solidFill>
                <a:latin typeface="Lato" panose="020F0502020204030203" pitchFamily="34" charset="77"/>
              </a:rPr>
              <a:t>Causas, factores coadyuvantes y consecuencias</a:t>
            </a:r>
            <a:br>
              <a:rPr lang="es-ES" sz="3400" b="1" dirty="0">
                <a:solidFill>
                  <a:srgbClr val="0070C0"/>
                </a:solidFill>
                <a:latin typeface="Lato" panose="020F0502020204030203" pitchFamily="34" charset="77"/>
              </a:rPr>
            </a:br>
            <a:r>
              <a:rPr lang="es-ES" sz="3400" b="1" dirty="0">
                <a:solidFill>
                  <a:srgbClr val="0070C0"/>
                </a:solidFill>
                <a:latin typeface="Lato" panose="020F0502020204030203" pitchFamily="34" charset="77"/>
              </a:rPr>
              <a:t>de la violencia de género</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282239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p:pic>
        <p:nvPicPr>
          <p:cNvPr id="3" name="Picture 2">
            <a:extLst>
              <a:ext uri="{FF2B5EF4-FFF2-40B4-BE49-F238E27FC236}">
                <a16:creationId xmlns:a16="http://schemas.microsoft.com/office/drawing/2014/main" id="{5C42F2D8-FD37-1F64-EF44-3018484583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8" name="Add-in 7" title="Web Video Player">
                <a:extLst>
                  <a:ext uri="{FF2B5EF4-FFF2-40B4-BE49-F238E27FC236}">
                    <a16:creationId xmlns:a16="http://schemas.microsoft.com/office/drawing/2014/main" id="{0AA688AC-69F6-F929-C97E-6368BA0DC2CE}"/>
                  </a:ext>
                </a:extLst>
              </p:cNvPr>
              <p:cNvGraphicFramePr>
                <a:graphicFrameLocks noGrp="1"/>
              </p:cNvGraphicFramePr>
              <p:nvPr>
                <p:extLst>
                  <p:ext uri="{D42A27DB-BD31-4B8C-83A1-F6EECF244321}">
                    <p14:modId xmlns:p14="http://schemas.microsoft.com/office/powerpoint/2010/main" val="1493311143"/>
                  </p:ext>
                </p:extLst>
              </p:nvPr>
            </p:nvGraphicFramePr>
            <p:xfrm>
              <a:off x="2822819" y="1617046"/>
              <a:ext cx="6546361" cy="3541830"/>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8" name="Add-in 7" title="Web Video Player">
                <a:extLst>
                  <a:ext uri="{FF2B5EF4-FFF2-40B4-BE49-F238E27FC236}">
                    <a16:creationId xmlns:a16="http://schemas.microsoft.com/office/drawing/2014/main" id="{0AA688AC-69F6-F929-C97E-6368BA0DC2CE}"/>
                  </a:ext>
                </a:extLst>
              </p:cNvPr>
              <p:cNvPicPr>
                <a:picLocks noGrp="1" noRot="1" noChangeAspect="1" noMove="1" noResize="1" noEditPoints="1" noAdjustHandles="1" noChangeArrowheads="1" noChangeShapeType="1"/>
              </p:cNvPicPr>
              <p:nvPr/>
            </p:nvPicPr>
            <p:blipFill>
              <a:blip r:embed="rId8"/>
              <a:stretch>
                <a:fillRect/>
              </a:stretch>
            </p:blipFill>
            <p:spPr>
              <a:xfrm>
                <a:off x="2822819" y="1617046"/>
                <a:ext cx="6546361" cy="3541830"/>
              </a:xfrm>
              <a:prstGeom prst="rect">
                <a:avLst/>
              </a:prstGeom>
            </p:spPr>
          </p:pic>
        </mc:Fallback>
      </mc:AlternateContent>
    </p:spTree>
    <p:custDataLst>
      <p:tags r:id="rId1"/>
    </p:custDataLst>
    <p:extLst>
      <p:ext uri="{BB962C8B-B14F-4D97-AF65-F5344CB8AC3E}">
        <p14:creationId xmlns:p14="http://schemas.microsoft.com/office/powerpoint/2010/main" val="27259440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 fill="hold"/>
                                            <p:tgtEl>
                                              <p:spTgt spid="3"/>
                                            </p:tgtEl>
                                            <p:attrNameLst>
                                              <p:attrName>ppt_w</p:attrName>
                                            </p:attrNameLst>
                                          </p:cBhvr>
                                          <p:tavLst>
                                            <p:tav tm="0">
                                              <p:val>
                                                <p:strVal val="2/3*#ppt_w"/>
                                              </p:val>
                                            </p:tav>
                                            <p:tav tm="100000">
                                              <p:val>
                                                <p:strVal val="#ppt_w"/>
                                              </p:val>
                                            </p:tav>
                                          </p:tavLst>
                                        </p:anim>
                                        <p:anim calcmode="lin" valueType="num">
                                          <p:cBhvr>
                                            <p:cTn id="19" dur="2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 fill="hold"/>
                                            <p:tgtEl>
                                              <p:spTgt spid="3"/>
                                            </p:tgtEl>
                                            <p:attrNameLst>
                                              <p:attrName>ppt_w</p:attrName>
                                            </p:attrNameLst>
                                          </p:cBhvr>
                                          <p:tavLst>
                                            <p:tav tm="0">
                                              <p:val>
                                                <p:strVal val="2/3*#ppt_w"/>
                                              </p:val>
                                            </p:tav>
                                            <p:tav tm="100000">
                                              <p:val>
                                                <p:strVal val="#ppt_w"/>
                                              </p:val>
                                            </p:tav>
                                          </p:tavLst>
                                        </p:anim>
                                        <p:anim calcmode="lin" valueType="num">
                                          <p:cBhvr>
                                            <p:cTn id="19" dur="2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16431" y="685800"/>
            <a:ext cx="8359099"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Abordar la VG: ¿qué, cómo y quién?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12997" y="1346200"/>
            <a:ext cx="9916320"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91506781-D847-433B-279B-34A81CB1C1A9}"/>
              </a:ext>
            </a:extLst>
          </p:cNvPr>
          <p:cNvGrpSpPr/>
          <p:nvPr/>
        </p:nvGrpSpPr>
        <p:grpSpPr>
          <a:xfrm>
            <a:off x="4289586" y="1807077"/>
            <a:ext cx="3214829" cy="3806321"/>
            <a:chOff x="3519047" y="1921620"/>
            <a:chExt cx="3214829" cy="3806321"/>
          </a:xfrm>
        </p:grpSpPr>
        <p:sp>
          <p:nvSpPr>
            <p:cNvPr id="4" name="Google Shape;438;p28">
              <a:extLst>
                <a:ext uri="{FF2B5EF4-FFF2-40B4-BE49-F238E27FC236}">
                  <a16:creationId xmlns:a16="http://schemas.microsoft.com/office/drawing/2014/main" id="{4F961230-EAED-BC71-51E4-1C83DA2C26A1}"/>
                </a:ext>
              </a:extLst>
            </p:cNvPr>
            <p:cNvSpPr/>
            <p:nvPr/>
          </p:nvSpPr>
          <p:spPr>
            <a:xfrm>
              <a:off x="3519047" y="2594306"/>
              <a:ext cx="3214829" cy="3133635"/>
            </a:xfrm>
            <a:custGeom>
              <a:avLst/>
              <a:gdLst>
                <a:gd name="connsiteX0" fmla="*/ 0 w 3214829"/>
                <a:gd name="connsiteY0" fmla="*/ 313363 h 3133635"/>
                <a:gd name="connsiteX1" fmla="*/ 265156 w 3214829"/>
                <a:gd name="connsiteY1" fmla="*/ 0 h 3133635"/>
                <a:gd name="connsiteX2" fmla="*/ 828904 w 3214829"/>
                <a:gd name="connsiteY2" fmla="*/ 0 h 3133635"/>
                <a:gd name="connsiteX3" fmla="*/ 1312117 w 3214829"/>
                <a:gd name="connsiteY3" fmla="*/ 0 h 3133635"/>
                <a:gd name="connsiteX4" fmla="*/ 1875866 w 3214829"/>
                <a:gd name="connsiteY4" fmla="*/ 0 h 3133635"/>
                <a:gd name="connsiteX5" fmla="*/ 2332233 w 3214829"/>
                <a:gd name="connsiteY5" fmla="*/ 0 h 3133635"/>
                <a:gd name="connsiteX6" fmla="*/ 2949672 w 3214829"/>
                <a:gd name="connsiteY6" fmla="*/ 0 h 3133635"/>
                <a:gd name="connsiteX7" fmla="*/ 3214829 w 3214829"/>
                <a:gd name="connsiteY7" fmla="*/ 313363 h 3133635"/>
                <a:gd name="connsiteX8" fmla="*/ 3214829 w 3214829"/>
                <a:gd name="connsiteY8" fmla="*/ 814745 h 3133635"/>
                <a:gd name="connsiteX9" fmla="*/ 3214829 w 3214829"/>
                <a:gd name="connsiteY9" fmla="*/ 1341195 h 3133635"/>
                <a:gd name="connsiteX10" fmla="*/ 3214829 w 3214829"/>
                <a:gd name="connsiteY10" fmla="*/ 1792439 h 3133635"/>
                <a:gd name="connsiteX11" fmla="*/ 3214829 w 3214829"/>
                <a:gd name="connsiteY11" fmla="*/ 2218613 h 3133635"/>
                <a:gd name="connsiteX12" fmla="*/ 3214829 w 3214829"/>
                <a:gd name="connsiteY12" fmla="*/ 2820271 h 3133635"/>
                <a:gd name="connsiteX13" fmla="*/ 2949672 w 3214829"/>
                <a:gd name="connsiteY13" fmla="*/ 3133635 h 3133635"/>
                <a:gd name="connsiteX14" fmla="*/ 2493304 w 3214829"/>
                <a:gd name="connsiteY14" fmla="*/ 3133635 h 3133635"/>
                <a:gd name="connsiteX15" fmla="*/ 1902711 w 3214829"/>
                <a:gd name="connsiteY15" fmla="*/ 3133635 h 3133635"/>
                <a:gd name="connsiteX16" fmla="*/ 1365808 w 3214829"/>
                <a:gd name="connsiteY16" fmla="*/ 3133635 h 3133635"/>
                <a:gd name="connsiteX17" fmla="*/ 775214 w 3214829"/>
                <a:gd name="connsiteY17" fmla="*/ 3133635 h 3133635"/>
                <a:gd name="connsiteX18" fmla="*/ 265156 w 3214829"/>
                <a:gd name="connsiteY18" fmla="*/ 3133635 h 3133635"/>
                <a:gd name="connsiteX19" fmla="*/ 0 w 3214829"/>
                <a:gd name="connsiteY19" fmla="*/ 2820271 h 3133635"/>
                <a:gd name="connsiteX20" fmla="*/ 0 w 3214829"/>
                <a:gd name="connsiteY20" fmla="*/ 2343958 h 3133635"/>
                <a:gd name="connsiteX21" fmla="*/ 0 w 3214829"/>
                <a:gd name="connsiteY21" fmla="*/ 1842577 h 3133635"/>
                <a:gd name="connsiteX22" fmla="*/ 0 w 3214829"/>
                <a:gd name="connsiteY22" fmla="*/ 1416403 h 3133635"/>
                <a:gd name="connsiteX23" fmla="*/ 0 w 3214829"/>
                <a:gd name="connsiteY23" fmla="*/ 864883 h 3133635"/>
                <a:gd name="connsiteX24" fmla="*/ 0 w 3214829"/>
                <a:gd name="connsiteY24" fmla="*/ 313363 h 313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14829" h="3133635" fill="none" extrusionOk="0">
                  <a:moveTo>
                    <a:pt x="0" y="313363"/>
                  </a:moveTo>
                  <a:cubicBezTo>
                    <a:pt x="-15907" y="172229"/>
                    <a:pt x="109501" y="-12224"/>
                    <a:pt x="265156" y="0"/>
                  </a:cubicBezTo>
                  <a:cubicBezTo>
                    <a:pt x="428643" y="-1570"/>
                    <a:pt x="660475" y="48965"/>
                    <a:pt x="828904" y="0"/>
                  </a:cubicBezTo>
                  <a:cubicBezTo>
                    <a:pt x="997333" y="-48965"/>
                    <a:pt x="1182560" y="12033"/>
                    <a:pt x="1312117" y="0"/>
                  </a:cubicBezTo>
                  <a:cubicBezTo>
                    <a:pt x="1441674" y="-12033"/>
                    <a:pt x="1610843" y="40102"/>
                    <a:pt x="1875866" y="0"/>
                  </a:cubicBezTo>
                  <a:cubicBezTo>
                    <a:pt x="2140889" y="-40102"/>
                    <a:pt x="2147404" y="41448"/>
                    <a:pt x="2332233" y="0"/>
                  </a:cubicBezTo>
                  <a:cubicBezTo>
                    <a:pt x="2517062" y="-41448"/>
                    <a:pt x="2722090" y="1697"/>
                    <a:pt x="2949672" y="0"/>
                  </a:cubicBezTo>
                  <a:cubicBezTo>
                    <a:pt x="3115745" y="18203"/>
                    <a:pt x="3251592" y="118316"/>
                    <a:pt x="3214829" y="313363"/>
                  </a:cubicBezTo>
                  <a:cubicBezTo>
                    <a:pt x="3255722" y="556464"/>
                    <a:pt x="3209530" y="666024"/>
                    <a:pt x="3214829" y="814745"/>
                  </a:cubicBezTo>
                  <a:cubicBezTo>
                    <a:pt x="3220128" y="963466"/>
                    <a:pt x="3162888" y="1133025"/>
                    <a:pt x="3214829" y="1341195"/>
                  </a:cubicBezTo>
                  <a:cubicBezTo>
                    <a:pt x="3266770" y="1549365"/>
                    <a:pt x="3195180" y="1599920"/>
                    <a:pt x="3214829" y="1792439"/>
                  </a:cubicBezTo>
                  <a:cubicBezTo>
                    <a:pt x="3234478" y="1984958"/>
                    <a:pt x="3207744" y="2118283"/>
                    <a:pt x="3214829" y="2218613"/>
                  </a:cubicBezTo>
                  <a:cubicBezTo>
                    <a:pt x="3221914" y="2318943"/>
                    <a:pt x="3205798" y="2576704"/>
                    <a:pt x="3214829" y="2820271"/>
                  </a:cubicBezTo>
                  <a:cubicBezTo>
                    <a:pt x="3216959" y="2998544"/>
                    <a:pt x="3115779" y="3153089"/>
                    <a:pt x="2949672" y="3133635"/>
                  </a:cubicBezTo>
                  <a:cubicBezTo>
                    <a:pt x="2826199" y="3177440"/>
                    <a:pt x="2612856" y="3097744"/>
                    <a:pt x="2493304" y="3133635"/>
                  </a:cubicBezTo>
                  <a:cubicBezTo>
                    <a:pt x="2373752" y="3169526"/>
                    <a:pt x="2094937" y="3077582"/>
                    <a:pt x="1902711" y="3133635"/>
                  </a:cubicBezTo>
                  <a:cubicBezTo>
                    <a:pt x="1710485" y="3189688"/>
                    <a:pt x="1536137" y="3091419"/>
                    <a:pt x="1365808" y="3133635"/>
                  </a:cubicBezTo>
                  <a:cubicBezTo>
                    <a:pt x="1195479" y="3175851"/>
                    <a:pt x="931789" y="3124714"/>
                    <a:pt x="775214" y="3133635"/>
                  </a:cubicBezTo>
                  <a:cubicBezTo>
                    <a:pt x="618639" y="3142556"/>
                    <a:pt x="510735" y="3080037"/>
                    <a:pt x="265156" y="3133635"/>
                  </a:cubicBezTo>
                  <a:cubicBezTo>
                    <a:pt x="109640" y="3166869"/>
                    <a:pt x="16133" y="2966167"/>
                    <a:pt x="0" y="2820271"/>
                  </a:cubicBezTo>
                  <a:cubicBezTo>
                    <a:pt x="-30210" y="2705396"/>
                    <a:pt x="10861" y="2440492"/>
                    <a:pt x="0" y="2343958"/>
                  </a:cubicBezTo>
                  <a:cubicBezTo>
                    <a:pt x="-10861" y="2247424"/>
                    <a:pt x="45086" y="2010344"/>
                    <a:pt x="0" y="1842577"/>
                  </a:cubicBezTo>
                  <a:cubicBezTo>
                    <a:pt x="-45086" y="1674810"/>
                    <a:pt x="41851" y="1550256"/>
                    <a:pt x="0" y="1416403"/>
                  </a:cubicBezTo>
                  <a:cubicBezTo>
                    <a:pt x="-41851" y="1282550"/>
                    <a:pt x="42678" y="1083110"/>
                    <a:pt x="0" y="864883"/>
                  </a:cubicBezTo>
                  <a:cubicBezTo>
                    <a:pt x="-42678" y="646656"/>
                    <a:pt x="19906" y="451606"/>
                    <a:pt x="0" y="313363"/>
                  </a:cubicBezTo>
                  <a:close/>
                </a:path>
                <a:path w="3214829" h="3133635" stroke="0" extrusionOk="0">
                  <a:moveTo>
                    <a:pt x="0" y="313363"/>
                  </a:moveTo>
                  <a:cubicBezTo>
                    <a:pt x="-24002" y="125492"/>
                    <a:pt x="111247" y="2803"/>
                    <a:pt x="265156" y="0"/>
                  </a:cubicBezTo>
                  <a:cubicBezTo>
                    <a:pt x="436496" y="-37818"/>
                    <a:pt x="709443" y="61972"/>
                    <a:pt x="855750" y="0"/>
                  </a:cubicBezTo>
                  <a:cubicBezTo>
                    <a:pt x="1002057" y="-61972"/>
                    <a:pt x="1204978" y="24100"/>
                    <a:pt x="1365808" y="0"/>
                  </a:cubicBezTo>
                  <a:cubicBezTo>
                    <a:pt x="1526638" y="-24100"/>
                    <a:pt x="1714811" y="31773"/>
                    <a:pt x="1849020" y="0"/>
                  </a:cubicBezTo>
                  <a:cubicBezTo>
                    <a:pt x="1983229" y="-31773"/>
                    <a:pt x="2148168" y="15912"/>
                    <a:pt x="2412769" y="0"/>
                  </a:cubicBezTo>
                  <a:cubicBezTo>
                    <a:pt x="2677370" y="-15912"/>
                    <a:pt x="2754629" y="14216"/>
                    <a:pt x="2949672" y="0"/>
                  </a:cubicBezTo>
                  <a:cubicBezTo>
                    <a:pt x="3120114" y="-39057"/>
                    <a:pt x="3210478" y="144120"/>
                    <a:pt x="3214829" y="313363"/>
                  </a:cubicBezTo>
                  <a:cubicBezTo>
                    <a:pt x="3255541" y="450640"/>
                    <a:pt x="3197620" y="657688"/>
                    <a:pt x="3214829" y="814745"/>
                  </a:cubicBezTo>
                  <a:cubicBezTo>
                    <a:pt x="3232038" y="971802"/>
                    <a:pt x="3200595" y="1060181"/>
                    <a:pt x="3214829" y="1240919"/>
                  </a:cubicBezTo>
                  <a:cubicBezTo>
                    <a:pt x="3229063" y="1421657"/>
                    <a:pt x="3173334" y="1508811"/>
                    <a:pt x="3214829" y="1742301"/>
                  </a:cubicBezTo>
                  <a:cubicBezTo>
                    <a:pt x="3256324" y="1975791"/>
                    <a:pt x="3210411" y="2067816"/>
                    <a:pt x="3214829" y="2243682"/>
                  </a:cubicBezTo>
                  <a:cubicBezTo>
                    <a:pt x="3219247" y="2419548"/>
                    <a:pt x="3205654" y="2661843"/>
                    <a:pt x="3214829" y="2820271"/>
                  </a:cubicBezTo>
                  <a:cubicBezTo>
                    <a:pt x="3230465" y="3012490"/>
                    <a:pt x="3108924" y="3122419"/>
                    <a:pt x="2949672" y="3133635"/>
                  </a:cubicBezTo>
                  <a:cubicBezTo>
                    <a:pt x="2755938" y="3154496"/>
                    <a:pt x="2625676" y="3088038"/>
                    <a:pt x="2412769" y="3133635"/>
                  </a:cubicBezTo>
                  <a:cubicBezTo>
                    <a:pt x="2199862" y="3179232"/>
                    <a:pt x="2120001" y="3095336"/>
                    <a:pt x="1875866" y="3133635"/>
                  </a:cubicBezTo>
                  <a:cubicBezTo>
                    <a:pt x="1631731" y="3171934"/>
                    <a:pt x="1523731" y="3092627"/>
                    <a:pt x="1285272" y="3133635"/>
                  </a:cubicBezTo>
                  <a:cubicBezTo>
                    <a:pt x="1046813" y="3174643"/>
                    <a:pt x="997722" y="3092197"/>
                    <a:pt x="748369" y="3133635"/>
                  </a:cubicBezTo>
                  <a:cubicBezTo>
                    <a:pt x="499016" y="3175073"/>
                    <a:pt x="435378" y="3106774"/>
                    <a:pt x="265156" y="3133635"/>
                  </a:cubicBezTo>
                  <a:cubicBezTo>
                    <a:pt x="105552" y="3134177"/>
                    <a:pt x="24685" y="2948838"/>
                    <a:pt x="0" y="2820271"/>
                  </a:cubicBezTo>
                  <a:cubicBezTo>
                    <a:pt x="-33381" y="2697018"/>
                    <a:pt x="29692" y="2461197"/>
                    <a:pt x="0" y="2293820"/>
                  </a:cubicBezTo>
                  <a:cubicBezTo>
                    <a:pt x="-29692" y="2126443"/>
                    <a:pt x="50864" y="1991973"/>
                    <a:pt x="0" y="1842577"/>
                  </a:cubicBezTo>
                  <a:cubicBezTo>
                    <a:pt x="-50864" y="1693181"/>
                    <a:pt x="20829" y="1458122"/>
                    <a:pt x="0" y="1341195"/>
                  </a:cubicBezTo>
                  <a:cubicBezTo>
                    <a:pt x="-20829" y="1224268"/>
                    <a:pt x="4515" y="1038917"/>
                    <a:pt x="0" y="915021"/>
                  </a:cubicBezTo>
                  <a:cubicBezTo>
                    <a:pt x="-4515" y="791125"/>
                    <a:pt x="56233" y="569197"/>
                    <a:pt x="0" y="313363"/>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2367467" extrusionOk="0">
                          <a:moveTo>
                            <a:pt x="0" y="236747"/>
                          </a:moveTo>
                          <a:cubicBezTo>
                            <a:pt x="0" y="105995"/>
                            <a:pt x="105995" y="0"/>
                            <a:pt x="236747" y="0"/>
                          </a:cubicBezTo>
                          <a:lnTo>
                            <a:pt x="2633637" y="0"/>
                          </a:lnTo>
                          <a:cubicBezTo>
                            <a:pt x="2764389" y="0"/>
                            <a:pt x="2870384" y="105995"/>
                            <a:pt x="2870384" y="236747"/>
                          </a:cubicBezTo>
                          <a:lnTo>
                            <a:pt x="2870384" y="2130720"/>
                          </a:lnTo>
                          <a:cubicBezTo>
                            <a:pt x="2870384" y="2261472"/>
                            <a:pt x="2764389" y="2367467"/>
                            <a:pt x="2633637" y="2367467"/>
                          </a:cubicBezTo>
                          <a:lnTo>
                            <a:pt x="236747" y="2367467"/>
                          </a:lnTo>
                          <a:cubicBezTo>
                            <a:pt x="105995" y="2367467"/>
                            <a:pt x="0" y="2261472"/>
                            <a:pt x="0" y="2130720"/>
                          </a:cubicBezTo>
                          <a:lnTo>
                            <a:pt x="0" y="236747"/>
                          </a:lnTo>
                          <a:close/>
                        </a:path>
                      </a:pathLst>
                    </a:custGeom>
                    <ask:type>
                      <ask:lineSketchScribble/>
                    </ask:type>
                  </ask:lineSketchStyleProps>
                </a:ext>
              </a:extLst>
            </a:ln>
          </p:spPr>
          <p:txBody>
            <a:bodyPr spcFirstLastPara="1" wrap="square" lIns="51000" tIns="51000" rIns="51000" bIns="336356" anchor="ctr" anchorCtr="0">
              <a:noAutofit/>
            </a:bodyPr>
            <a:lstStyle/>
            <a:p>
              <a:pPr marL="0" lvl="1">
                <a:lnSpc>
                  <a:spcPct val="90000"/>
                </a:lnSpc>
                <a:buClr>
                  <a:srgbClr val="0070C0"/>
                </a:buClr>
                <a:buSzPts val="1500"/>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0" lvl="1">
                <a:lnSpc>
                  <a:spcPct val="90000"/>
                </a:lnSpc>
                <a:buClr>
                  <a:srgbClr val="0070C0"/>
                </a:buClr>
                <a:buSzPts val="1500"/>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0" lvl="1">
                <a:lnSpc>
                  <a:spcPct val="90000"/>
                </a:lnSpc>
                <a:buClr>
                  <a:srgbClr val="0070C0"/>
                </a:buClr>
                <a:buSzPts val="1500"/>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chemeClr val="bg1"/>
                </a:buClr>
                <a:buSzPts val="1500"/>
                <a:buFont typeface="Courier New" panose="02070309020205020404" pitchFamily="49" charset="0"/>
                <a:buChar char="o"/>
              </a:pPr>
              <a:r>
                <a:rPr lang="es-ES" sz="1300" b="1" dirty="0">
                  <a:solidFill>
                    <a:srgbClr val="0070C0"/>
                  </a:solidFill>
                  <a:latin typeface="Lato" panose="020F0502020204030203" pitchFamily="34" charset="77"/>
                  <a:ea typeface="Calibri"/>
                  <a:cs typeface="Calibri"/>
                  <a:sym typeface="Calibri"/>
                </a:rPr>
                <a:t>Qué</a:t>
              </a:r>
              <a:r>
                <a:rPr lang="es-ES" sz="1300" dirty="0">
                  <a:solidFill>
                    <a:schemeClr val="tx1">
                      <a:lumMod val="65000"/>
                      <a:lumOff val="35000"/>
                    </a:schemeClr>
                  </a:solidFill>
                  <a:latin typeface="Lato" panose="020F0502020204030203" pitchFamily="34" charset="77"/>
                  <a:ea typeface="Calibri"/>
                  <a:cs typeface="Calibri"/>
                  <a:sym typeface="Calibri"/>
                </a:rPr>
                <a:t>: intervenciones encaminadas a evitar el aumento del riesgo de exposición a la VG o a reducir dicho riesgo.</a:t>
              </a:r>
            </a:p>
            <a:p>
              <a:pPr marL="171450" lvl="1" indent="-171450">
                <a:lnSpc>
                  <a:spcPct val="90000"/>
                </a:lnSpc>
                <a:buClr>
                  <a:schemeClr val="bg1"/>
                </a:buClr>
                <a:buSzPts val="1500"/>
                <a:buFont typeface="Arial" panose="020B0604020202020204" pitchFamily="34" charset="0"/>
                <a:buChar char="•"/>
              </a:pPr>
              <a:endParaRPr sz="1300" dirty="0">
                <a:solidFill>
                  <a:schemeClr val="tx1">
                    <a:lumMod val="65000"/>
                    <a:lumOff val="35000"/>
                  </a:schemeClr>
                </a:solidFill>
                <a:latin typeface="Lato" panose="020F0502020204030203" pitchFamily="34" charset="77"/>
              </a:endParaRPr>
            </a:p>
            <a:p>
              <a:pPr marL="171450" lvl="1" indent="-171450">
                <a:lnSpc>
                  <a:spcPct val="90000"/>
                </a:lnSpc>
                <a:spcBef>
                  <a:spcPts val="225"/>
                </a:spcBef>
                <a:buClr>
                  <a:schemeClr val="bg1"/>
                </a:buClr>
                <a:buSzPts val="1500"/>
                <a:buFont typeface="Courier New" panose="02070309020205020404" pitchFamily="49" charset="0"/>
                <a:buChar char="o"/>
              </a:pPr>
              <a:r>
                <a:rPr lang="es-ES" sz="1300" b="1" dirty="0">
                  <a:solidFill>
                    <a:srgbClr val="0070C0"/>
                  </a:solidFill>
                  <a:latin typeface="Lato" panose="020F0502020204030203" pitchFamily="34" charset="77"/>
                  <a:ea typeface="Calibri"/>
                  <a:cs typeface="Calibri"/>
                  <a:sym typeface="Calibri"/>
                </a:rPr>
                <a:t>Cómo</a:t>
              </a:r>
              <a:r>
                <a:rPr lang="es-ES" sz="1300" dirty="0">
                  <a:solidFill>
                    <a:schemeClr val="tx1">
                      <a:lumMod val="65000"/>
                      <a:lumOff val="35000"/>
                    </a:schemeClr>
                  </a:solidFill>
                  <a:latin typeface="Lato" panose="020F0502020204030203" pitchFamily="34" charset="77"/>
                  <a:ea typeface="Calibri"/>
                  <a:cs typeface="Calibri"/>
                  <a:sym typeface="Calibri"/>
                </a:rPr>
                <a:t>: conocer y, si es posible, abordar los factores coadyuvantes.</a:t>
              </a:r>
            </a:p>
            <a:p>
              <a:pPr marL="171450" lvl="1" indent="-171450">
                <a:lnSpc>
                  <a:spcPct val="90000"/>
                </a:lnSpc>
                <a:spcBef>
                  <a:spcPts val="225"/>
                </a:spcBef>
                <a:buClr>
                  <a:schemeClr val="bg1"/>
                </a:buClr>
                <a:buSzPts val="1500"/>
                <a:buFont typeface="Arial" panose="020B0604020202020204" pitchFamily="34" charset="0"/>
                <a:buChar char="•"/>
              </a:pPr>
              <a:endParaRPr lang="en-US" sz="13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spcBef>
                  <a:spcPts val="225"/>
                </a:spcBef>
                <a:buClr>
                  <a:schemeClr val="bg1"/>
                </a:buClr>
                <a:buSzPts val="1500"/>
                <a:buFont typeface="Arial" panose="020B0604020202020204" pitchFamily="34" charset="0"/>
                <a:buChar char="•"/>
              </a:pPr>
              <a:r>
                <a:rPr lang="es-ES" sz="1300" b="1" dirty="0">
                  <a:solidFill>
                    <a:srgbClr val="0070C0"/>
                  </a:solidFill>
                  <a:latin typeface="Lato" panose="020F0502020204030203" pitchFamily="34" charset="77"/>
                  <a:cs typeface="Calibri"/>
                  <a:sym typeface="Calibri"/>
                </a:rPr>
                <a:t>Quién</a:t>
              </a:r>
              <a:r>
                <a:rPr lang="es-ES" sz="1300" b="1" dirty="0">
                  <a:solidFill>
                    <a:schemeClr val="tx1">
                      <a:lumMod val="65000"/>
                      <a:lumOff val="35000"/>
                    </a:schemeClr>
                  </a:solidFill>
                  <a:latin typeface="Lato" panose="020F0502020204030203" pitchFamily="34" charset="77"/>
                  <a:cs typeface="Calibri"/>
                  <a:sym typeface="Calibri"/>
                </a:rPr>
                <a:t>:</a:t>
              </a:r>
              <a:r>
                <a:rPr lang="es-ES" sz="1300" b="1" dirty="0">
                  <a:solidFill>
                    <a:srgbClr val="0070C0"/>
                  </a:solidFill>
                  <a:latin typeface="Lato" panose="020F0502020204030203" pitchFamily="34" charset="77"/>
                  <a:cs typeface="Calibri"/>
                  <a:sym typeface="Calibri"/>
                </a:rPr>
                <a:t> </a:t>
              </a:r>
              <a:r>
                <a:rPr lang="es-ES" sz="1300" dirty="0">
                  <a:solidFill>
                    <a:schemeClr val="tx1">
                      <a:lumMod val="65000"/>
                      <a:lumOff val="35000"/>
                    </a:schemeClr>
                  </a:solidFill>
                  <a:latin typeface="Lato" panose="020F0502020204030203" pitchFamily="34" charset="77"/>
                  <a:cs typeface="Calibri"/>
                  <a:sym typeface="Calibri"/>
                </a:rPr>
                <a:t>LA TOTALIDAD de actores humanitarios, gobiernos y comunidades: TODOS Y TODAS.</a:t>
              </a:r>
            </a:p>
          </p:txBody>
        </p:sp>
        <p:sp>
          <p:nvSpPr>
            <p:cNvPr id="24" name="Google Shape;440;p28">
              <a:extLst>
                <a:ext uri="{FF2B5EF4-FFF2-40B4-BE49-F238E27FC236}">
                  <a16:creationId xmlns:a16="http://schemas.microsoft.com/office/drawing/2014/main" id="{35C31491-C6F8-12E4-9134-6D2C90CBF522}"/>
                </a:ext>
              </a:extLst>
            </p:cNvPr>
            <p:cNvSpPr/>
            <p:nvPr/>
          </p:nvSpPr>
          <p:spPr>
            <a:xfrm>
              <a:off x="3898065" y="1921620"/>
              <a:ext cx="2456792" cy="1116000"/>
            </a:xfrm>
            <a:custGeom>
              <a:avLst/>
              <a:gdLst>
                <a:gd name="connsiteX0" fmla="*/ 0 w 2456792"/>
                <a:gd name="connsiteY0" fmla="*/ 111600 h 1116000"/>
                <a:gd name="connsiteX1" fmla="*/ 97698 w 2456792"/>
                <a:gd name="connsiteY1" fmla="*/ 0 h 1116000"/>
                <a:gd name="connsiteX2" fmla="*/ 617819 w 2456792"/>
                <a:gd name="connsiteY2" fmla="*/ 0 h 1116000"/>
                <a:gd name="connsiteX3" fmla="*/ 1183168 w 2456792"/>
                <a:gd name="connsiteY3" fmla="*/ 0 h 1116000"/>
                <a:gd name="connsiteX4" fmla="*/ 1703288 w 2456792"/>
                <a:gd name="connsiteY4" fmla="*/ 0 h 1116000"/>
                <a:gd name="connsiteX5" fmla="*/ 2359093 w 2456792"/>
                <a:gd name="connsiteY5" fmla="*/ 0 h 1116000"/>
                <a:gd name="connsiteX6" fmla="*/ 2456792 w 2456792"/>
                <a:gd name="connsiteY6" fmla="*/ 111600 h 1116000"/>
                <a:gd name="connsiteX7" fmla="*/ 2456792 w 2456792"/>
                <a:gd name="connsiteY7" fmla="*/ 558000 h 1116000"/>
                <a:gd name="connsiteX8" fmla="*/ 2456792 w 2456792"/>
                <a:gd name="connsiteY8" fmla="*/ 1004399 h 1116000"/>
                <a:gd name="connsiteX9" fmla="*/ 2359093 w 2456792"/>
                <a:gd name="connsiteY9" fmla="*/ 1116000 h 1116000"/>
                <a:gd name="connsiteX10" fmla="*/ 1816358 w 2456792"/>
                <a:gd name="connsiteY10" fmla="*/ 1116000 h 1116000"/>
                <a:gd name="connsiteX11" fmla="*/ 1318851 w 2456792"/>
                <a:gd name="connsiteY11" fmla="*/ 1116000 h 1116000"/>
                <a:gd name="connsiteX12" fmla="*/ 730889 w 2456792"/>
                <a:gd name="connsiteY12" fmla="*/ 1116000 h 1116000"/>
                <a:gd name="connsiteX13" fmla="*/ 97698 w 2456792"/>
                <a:gd name="connsiteY13" fmla="*/ 1116000 h 1116000"/>
                <a:gd name="connsiteX14" fmla="*/ 0 w 2456792"/>
                <a:gd name="connsiteY14" fmla="*/ 1004399 h 1116000"/>
                <a:gd name="connsiteX15" fmla="*/ 0 w 2456792"/>
                <a:gd name="connsiteY15" fmla="*/ 540144 h 1116000"/>
                <a:gd name="connsiteX16" fmla="*/ 0 w 2456792"/>
                <a:gd name="connsiteY16" fmla="*/ 111600 h 11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6792" h="1116000" fill="none" extrusionOk="0">
                  <a:moveTo>
                    <a:pt x="0" y="111600"/>
                  </a:moveTo>
                  <a:cubicBezTo>
                    <a:pt x="-6691" y="61928"/>
                    <a:pt x="50910" y="5327"/>
                    <a:pt x="97698" y="0"/>
                  </a:cubicBezTo>
                  <a:cubicBezTo>
                    <a:pt x="230796" y="-7620"/>
                    <a:pt x="436047" y="19872"/>
                    <a:pt x="617819" y="0"/>
                  </a:cubicBezTo>
                  <a:cubicBezTo>
                    <a:pt x="799591" y="-19872"/>
                    <a:pt x="1066654" y="64380"/>
                    <a:pt x="1183168" y="0"/>
                  </a:cubicBezTo>
                  <a:cubicBezTo>
                    <a:pt x="1299682" y="-64380"/>
                    <a:pt x="1551146" y="16391"/>
                    <a:pt x="1703288" y="0"/>
                  </a:cubicBezTo>
                  <a:cubicBezTo>
                    <a:pt x="1855430" y="-16391"/>
                    <a:pt x="2077895" y="56674"/>
                    <a:pt x="2359093" y="0"/>
                  </a:cubicBezTo>
                  <a:cubicBezTo>
                    <a:pt x="2398332" y="-833"/>
                    <a:pt x="2459761" y="52521"/>
                    <a:pt x="2456792" y="111600"/>
                  </a:cubicBezTo>
                  <a:cubicBezTo>
                    <a:pt x="2477537" y="244161"/>
                    <a:pt x="2446264" y="438020"/>
                    <a:pt x="2456792" y="558000"/>
                  </a:cubicBezTo>
                  <a:cubicBezTo>
                    <a:pt x="2467320" y="677980"/>
                    <a:pt x="2426473" y="863519"/>
                    <a:pt x="2456792" y="1004399"/>
                  </a:cubicBezTo>
                  <a:cubicBezTo>
                    <a:pt x="2456349" y="1056845"/>
                    <a:pt x="2424692" y="1123334"/>
                    <a:pt x="2359093" y="1116000"/>
                  </a:cubicBezTo>
                  <a:cubicBezTo>
                    <a:pt x="2136989" y="1146567"/>
                    <a:pt x="2000818" y="1076908"/>
                    <a:pt x="1816358" y="1116000"/>
                  </a:cubicBezTo>
                  <a:cubicBezTo>
                    <a:pt x="1631899" y="1155092"/>
                    <a:pt x="1485059" y="1061564"/>
                    <a:pt x="1318851" y="1116000"/>
                  </a:cubicBezTo>
                  <a:cubicBezTo>
                    <a:pt x="1152643" y="1170436"/>
                    <a:pt x="850669" y="1076771"/>
                    <a:pt x="730889" y="1116000"/>
                  </a:cubicBezTo>
                  <a:cubicBezTo>
                    <a:pt x="611109" y="1155229"/>
                    <a:pt x="408333" y="1071663"/>
                    <a:pt x="97698" y="1116000"/>
                  </a:cubicBezTo>
                  <a:cubicBezTo>
                    <a:pt x="40855" y="1117618"/>
                    <a:pt x="3107" y="1074451"/>
                    <a:pt x="0" y="1004399"/>
                  </a:cubicBezTo>
                  <a:cubicBezTo>
                    <a:pt x="-39068" y="779155"/>
                    <a:pt x="46818" y="651666"/>
                    <a:pt x="0" y="540144"/>
                  </a:cubicBezTo>
                  <a:cubicBezTo>
                    <a:pt x="-46818" y="428623"/>
                    <a:pt x="3027" y="275560"/>
                    <a:pt x="0" y="111600"/>
                  </a:cubicBezTo>
                  <a:close/>
                </a:path>
                <a:path w="2456792" h="1116000" stroke="0" extrusionOk="0">
                  <a:moveTo>
                    <a:pt x="0" y="111600"/>
                  </a:moveTo>
                  <a:cubicBezTo>
                    <a:pt x="-5631" y="46492"/>
                    <a:pt x="35131" y="3232"/>
                    <a:pt x="97698" y="0"/>
                  </a:cubicBezTo>
                  <a:cubicBezTo>
                    <a:pt x="277408" y="-49745"/>
                    <a:pt x="410939" y="30944"/>
                    <a:pt x="708275" y="0"/>
                  </a:cubicBezTo>
                  <a:cubicBezTo>
                    <a:pt x="1005611" y="-30944"/>
                    <a:pt x="1118043" y="33203"/>
                    <a:pt x="1251009" y="0"/>
                  </a:cubicBezTo>
                  <a:cubicBezTo>
                    <a:pt x="1383975" y="-33203"/>
                    <a:pt x="1590346" y="48498"/>
                    <a:pt x="1771130" y="0"/>
                  </a:cubicBezTo>
                  <a:cubicBezTo>
                    <a:pt x="1951914" y="-48498"/>
                    <a:pt x="2200247" y="45953"/>
                    <a:pt x="2359093" y="0"/>
                  </a:cubicBezTo>
                  <a:cubicBezTo>
                    <a:pt x="2415262" y="-4553"/>
                    <a:pt x="2445315" y="48207"/>
                    <a:pt x="2456792" y="111600"/>
                  </a:cubicBezTo>
                  <a:cubicBezTo>
                    <a:pt x="2471239" y="261983"/>
                    <a:pt x="2442705" y="382993"/>
                    <a:pt x="2456792" y="558000"/>
                  </a:cubicBezTo>
                  <a:cubicBezTo>
                    <a:pt x="2470879" y="733007"/>
                    <a:pt x="2450762" y="888870"/>
                    <a:pt x="2456792" y="1004399"/>
                  </a:cubicBezTo>
                  <a:cubicBezTo>
                    <a:pt x="2464603" y="1067912"/>
                    <a:pt x="2408559" y="1115274"/>
                    <a:pt x="2359093" y="1116000"/>
                  </a:cubicBezTo>
                  <a:cubicBezTo>
                    <a:pt x="2238833" y="1146779"/>
                    <a:pt x="1995206" y="1102469"/>
                    <a:pt x="1793744" y="1116000"/>
                  </a:cubicBezTo>
                  <a:cubicBezTo>
                    <a:pt x="1592282" y="1129531"/>
                    <a:pt x="1505607" y="1065229"/>
                    <a:pt x="1251009" y="1116000"/>
                  </a:cubicBezTo>
                  <a:cubicBezTo>
                    <a:pt x="996411" y="1166771"/>
                    <a:pt x="897568" y="1060432"/>
                    <a:pt x="640433" y="1116000"/>
                  </a:cubicBezTo>
                  <a:cubicBezTo>
                    <a:pt x="383298" y="1171568"/>
                    <a:pt x="309269" y="1103115"/>
                    <a:pt x="97698" y="1116000"/>
                  </a:cubicBezTo>
                  <a:cubicBezTo>
                    <a:pt x="31595" y="1117995"/>
                    <a:pt x="-7905" y="1060580"/>
                    <a:pt x="0" y="1004399"/>
                  </a:cubicBezTo>
                  <a:cubicBezTo>
                    <a:pt x="-5921" y="845268"/>
                    <a:pt x="37850" y="767196"/>
                    <a:pt x="0" y="549072"/>
                  </a:cubicBezTo>
                  <a:cubicBezTo>
                    <a:pt x="-37850" y="330948"/>
                    <a:pt x="47941" y="216175"/>
                    <a:pt x="0" y="111600"/>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s-ES" sz="3200" b="1" dirty="0">
                  <a:solidFill>
                    <a:srgbClr val="FFFFFF"/>
                  </a:solidFill>
                  <a:latin typeface="Lato" panose="020F0502020204030203" pitchFamily="34" charset="77"/>
                  <a:ea typeface="Calibri"/>
                  <a:cs typeface="Calibri"/>
                  <a:sym typeface="Calibri"/>
                </a:rPr>
                <a:t>Mitigación de riesgos</a:t>
              </a:r>
            </a:p>
          </p:txBody>
        </p:sp>
      </p:grpSp>
      <p:grpSp>
        <p:nvGrpSpPr>
          <p:cNvPr id="25" name="Group 24">
            <a:extLst>
              <a:ext uri="{FF2B5EF4-FFF2-40B4-BE49-F238E27FC236}">
                <a16:creationId xmlns:a16="http://schemas.microsoft.com/office/drawing/2014/main" id="{5B5535F3-1856-36D5-BAAB-8D4BE870B923}"/>
              </a:ext>
            </a:extLst>
          </p:cNvPr>
          <p:cNvGrpSpPr/>
          <p:nvPr/>
        </p:nvGrpSpPr>
        <p:grpSpPr>
          <a:xfrm>
            <a:off x="7801786" y="1973107"/>
            <a:ext cx="3595554" cy="3640291"/>
            <a:chOff x="6756533" y="2601182"/>
            <a:chExt cx="3595554" cy="3449793"/>
          </a:xfrm>
        </p:grpSpPr>
        <p:sp>
          <p:nvSpPr>
            <p:cNvPr id="26" name="Google Shape;441;p28">
              <a:extLst>
                <a:ext uri="{FF2B5EF4-FFF2-40B4-BE49-F238E27FC236}">
                  <a16:creationId xmlns:a16="http://schemas.microsoft.com/office/drawing/2014/main" id="{0EA63474-6CE1-7245-D1C8-11A075C28D88}"/>
                </a:ext>
              </a:extLst>
            </p:cNvPr>
            <p:cNvSpPr/>
            <p:nvPr/>
          </p:nvSpPr>
          <p:spPr>
            <a:xfrm>
              <a:off x="6756533" y="3107839"/>
              <a:ext cx="3595554" cy="2943136"/>
            </a:xfrm>
            <a:custGeom>
              <a:avLst/>
              <a:gdLst>
                <a:gd name="connsiteX0" fmla="*/ 0 w 3595554"/>
                <a:gd name="connsiteY0" fmla="*/ 281459 h 2943136"/>
                <a:gd name="connsiteX1" fmla="*/ 359554 w 3595554"/>
                <a:gd name="connsiteY1" fmla="*/ 0 h 2943136"/>
                <a:gd name="connsiteX2" fmla="*/ 963607 w 3595554"/>
                <a:gd name="connsiteY2" fmla="*/ 0 h 2943136"/>
                <a:gd name="connsiteX3" fmla="*/ 1481368 w 3595554"/>
                <a:gd name="connsiteY3" fmla="*/ 0 h 2943136"/>
                <a:gd name="connsiteX4" fmla="*/ 2114185 w 3595554"/>
                <a:gd name="connsiteY4" fmla="*/ 0 h 2943136"/>
                <a:gd name="connsiteX5" fmla="*/ 2660710 w 3595554"/>
                <a:gd name="connsiteY5" fmla="*/ 0 h 2943136"/>
                <a:gd name="connsiteX6" fmla="*/ 3235999 w 3595554"/>
                <a:gd name="connsiteY6" fmla="*/ 0 h 2943136"/>
                <a:gd name="connsiteX7" fmla="*/ 3595554 w 3595554"/>
                <a:gd name="connsiteY7" fmla="*/ 281459 h 2943136"/>
                <a:gd name="connsiteX8" fmla="*/ 3595554 w 3595554"/>
                <a:gd name="connsiteY8" fmla="*/ 805107 h 2943136"/>
                <a:gd name="connsiteX9" fmla="*/ 3595554 w 3595554"/>
                <a:gd name="connsiteY9" fmla="*/ 1328754 h 2943136"/>
                <a:gd name="connsiteX10" fmla="*/ 3595554 w 3595554"/>
                <a:gd name="connsiteY10" fmla="*/ 1947611 h 2943136"/>
                <a:gd name="connsiteX11" fmla="*/ 3595554 w 3595554"/>
                <a:gd name="connsiteY11" fmla="*/ 2661676 h 2943136"/>
                <a:gd name="connsiteX12" fmla="*/ 3235999 w 3595554"/>
                <a:gd name="connsiteY12" fmla="*/ 2943136 h 2943136"/>
                <a:gd name="connsiteX13" fmla="*/ 2718239 w 3595554"/>
                <a:gd name="connsiteY13" fmla="*/ 2943136 h 2943136"/>
                <a:gd name="connsiteX14" fmla="*/ 2229243 w 3595554"/>
                <a:gd name="connsiteY14" fmla="*/ 2943136 h 2943136"/>
                <a:gd name="connsiteX15" fmla="*/ 1653954 w 3595554"/>
                <a:gd name="connsiteY15" fmla="*/ 2943136 h 2943136"/>
                <a:gd name="connsiteX16" fmla="*/ 1107430 w 3595554"/>
                <a:gd name="connsiteY16" fmla="*/ 2943136 h 2943136"/>
                <a:gd name="connsiteX17" fmla="*/ 359554 w 3595554"/>
                <a:gd name="connsiteY17" fmla="*/ 2943136 h 2943136"/>
                <a:gd name="connsiteX18" fmla="*/ 0 w 3595554"/>
                <a:gd name="connsiteY18" fmla="*/ 2661676 h 2943136"/>
                <a:gd name="connsiteX19" fmla="*/ 0 w 3595554"/>
                <a:gd name="connsiteY19" fmla="*/ 2066622 h 2943136"/>
                <a:gd name="connsiteX20" fmla="*/ 0 w 3595554"/>
                <a:gd name="connsiteY20" fmla="*/ 1423963 h 2943136"/>
                <a:gd name="connsiteX21" fmla="*/ 0 w 3595554"/>
                <a:gd name="connsiteY21" fmla="*/ 852711 h 2943136"/>
                <a:gd name="connsiteX22" fmla="*/ 0 w 3595554"/>
                <a:gd name="connsiteY22" fmla="*/ 281459 h 294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95554" h="2943136" fill="none" extrusionOk="0">
                  <a:moveTo>
                    <a:pt x="0" y="281459"/>
                  </a:moveTo>
                  <a:cubicBezTo>
                    <a:pt x="-2285" y="165306"/>
                    <a:pt x="110881" y="25369"/>
                    <a:pt x="359554" y="0"/>
                  </a:cubicBezTo>
                  <a:cubicBezTo>
                    <a:pt x="561833" y="-14088"/>
                    <a:pt x="840741" y="67236"/>
                    <a:pt x="963607" y="0"/>
                  </a:cubicBezTo>
                  <a:cubicBezTo>
                    <a:pt x="1086473" y="-67236"/>
                    <a:pt x="1349382" y="15730"/>
                    <a:pt x="1481368" y="0"/>
                  </a:cubicBezTo>
                  <a:cubicBezTo>
                    <a:pt x="1613354" y="-15730"/>
                    <a:pt x="1831524" y="10623"/>
                    <a:pt x="2114185" y="0"/>
                  </a:cubicBezTo>
                  <a:cubicBezTo>
                    <a:pt x="2396846" y="-10623"/>
                    <a:pt x="2476188" y="32196"/>
                    <a:pt x="2660710" y="0"/>
                  </a:cubicBezTo>
                  <a:cubicBezTo>
                    <a:pt x="2845233" y="-32196"/>
                    <a:pt x="3050502" y="47657"/>
                    <a:pt x="3235999" y="0"/>
                  </a:cubicBezTo>
                  <a:cubicBezTo>
                    <a:pt x="3413720" y="8993"/>
                    <a:pt x="3594573" y="113303"/>
                    <a:pt x="3595554" y="281459"/>
                  </a:cubicBezTo>
                  <a:cubicBezTo>
                    <a:pt x="3642042" y="459447"/>
                    <a:pt x="3541387" y="581886"/>
                    <a:pt x="3595554" y="805107"/>
                  </a:cubicBezTo>
                  <a:cubicBezTo>
                    <a:pt x="3649721" y="1028328"/>
                    <a:pt x="3590019" y="1199171"/>
                    <a:pt x="3595554" y="1328754"/>
                  </a:cubicBezTo>
                  <a:cubicBezTo>
                    <a:pt x="3601089" y="1458337"/>
                    <a:pt x="3540046" y="1689547"/>
                    <a:pt x="3595554" y="1947611"/>
                  </a:cubicBezTo>
                  <a:cubicBezTo>
                    <a:pt x="3651062" y="2205675"/>
                    <a:pt x="3568555" y="2368616"/>
                    <a:pt x="3595554" y="2661676"/>
                  </a:cubicBezTo>
                  <a:cubicBezTo>
                    <a:pt x="3627995" y="2828752"/>
                    <a:pt x="3411122" y="2941826"/>
                    <a:pt x="3235999" y="2943136"/>
                  </a:cubicBezTo>
                  <a:cubicBezTo>
                    <a:pt x="3094534" y="2958858"/>
                    <a:pt x="2852452" y="2903125"/>
                    <a:pt x="2718239" y="2943136"/>
                  </a:cubicBezTo>
                  <a:cubicBezTo>
                    <a:pt x="2584026" y="2983147"/>
                    <a:pt x="2397083" y="2937299"/>
                    <a:pt x="2229243" y="2943136"/>
                  </a:cubicBezTo>
                  <a:cubicBezTo>
                    <a:pt x="2061403" y="2948973"/>
                    <a:pt x="1878047" y="2900905"/>
                    <a:pt x="1653954" y="2943136"/>
                  </a:cubicBezTo>
                  <a:cubicBezTo>
                    <a:pt x="1429861" y="2985367"/>
                    <a:pt x="1349012" y="2902052"/>
                    <a:pt x="1107430" y="2943136"/>
                  </a:cubicBezTo>
                  <a:cubicBezTo>
                    <a:pt x="865848" y="2984220"/>
                    <a:pt x="630631" y="2907971"/>
                    <a:pt x="359554" y="2943136"/>
                  </a:cubicBezTo>
                  <a:cubicBezTo>
                    <a:pt x="197753" y="2937681"/>
                    <a:pt x="-31857" y="2831449"/>
                    <a:pt x="0" y="2661676"/>
                  </a:cubicBezTo>
                  <a:cubicBezTo>
                    <a:pt x="-59964" y="2392296"/>
                    <a:pt x="66721" y="2343026"/>
                    <a:pt x="0" y="2066622"/>
                  </a:cubicBezTo>
                  <a:cubicBezTo>
                    <a:pt x="-66721" y="1790218"/>
                    <a:pt x="63789" y="1686314"/>
                    <a:pt x="0" y="1423963"/>
                  </a:cubicBezTo>
                  <a:cubicBezTo>
                    <a:pt x="-63789" y="1161612"/>
                    <a:pt x="35878" y="1020984"/>
                    <a:pt x="0" y="852711"/>
                  </a:cubicBezTo>
                  <a:cubicBezTo>
                    <a:pt x="-35878" y="684438"/>
                    <a:pt x="44216" y="538806"/>
                    <a:pt x="0" y="281459"/>
                  </a:cubicBezTo>
                  <a:close/>
                </a:path>
                <a:path w="3595554" h="2943136" stroke="0" extrusionOk="0">
                  <a:moveTo>
                    <a:pt x="0" y="281459"/>
                  </a:moveTo>
                  <a:cubicBezTo>
                    <a:pt x="46969" y="126681"/>
                    <a:pt x="148735" y="10726"/>
                    <a:pt x="359554" y="0"/>
                  </a:cubicBezTo>
                  <a:cubicBezTo>
                    <a:pt x="568612" y="-20277"/>
                    <a:pt x="818381" y="14443"/>
                    <a:pt x="963607" y="0"/>
                  </a:cubicBezTo>
                  <a:cubicBezTo>
                    <a:pt x="1108833" y="-14443"/>
                    <a:pt x="1322768" y="44470"/>
                    <a:pt x="1481368" y="0"/>
                  </a:cubicBezTo>
                  <a:cubicBezTo>
                    <a:pt x="1639968" y="-44470"/>
                    <a:pt x="1768217" y="23154"/>
                    <a:pt x="1970363" y="0"/>
                  </a:cubicBezTo>
                  <a:cubicBezTo>
                    <a:pt x="2172510" y="-23154"/>
                    <a:pt x="2361112" y="32922"/>
                    <a:pt x="2545652" y="0"/>
                  </a:cubicBezTo>
                  <a:cubicBezTo>
                    <a:pt x="2730192" y="-32922"/>
                    <a:pt x="3040860" y="20148"/>
                    <a:pt x="3235999" y="0"/>
                  </a:cubicBezTo>
                  <a:cubicBezTo>
                    <a:pt x="3467028" y="33452"/>
                    <a:pt x="3597315" y="93214"/>
                    <a:pt x="3595554" y="281459"/>
                  </a:cubicBezTo>
                  <a:cubicBezTo>
                    <a:pt x="3627933" y="453633"/>
                    <a:pt x="3582978" y="584148"/>
                    <a:pt x="3595554" y="828909"/>
                  </a:cubicBezTo>
                  <a:cubicBezTo>
                    <a:pt x="3608130" y="1073670"/>
                    <a:pt x="3579004" y="1241898"/>
                    <a:pt x="3595554" y="1376359"/>
                  </a:cubicBezTo>
                  <a:cubicBezTo>
                    <a:pt x="3612104" y="1510820"/>
                    <a:pt x="3579749" y="1736812"/>
                    <a:pt x="3595554" y="2019017"/>
                  </a:cubicBezTo>
                  <a:cubicBezTo>
                    <a:pt x="3611359" y="2301222"/>
                    <a:pt x="3548277" y="2378212"/>
                    <a:pt x="3595554" y="2661676"/>
                  </a:cubicBezTo>
                  <a:cubicBezTo>
                    <a:pt x="3591154" y="2816575"/>
                    <a:pt x="3384346" y="2913889"/>
                    <a:pt x="3235999" y="2943136"/>
                  </a:cubicBezTo>
                  <a:cubicBezTo>
                    <a:pt x="3064072" y="2974791"/>
                    <a:pt x="2765811" y="2898403"/>
                    <a:pt x="2631946" y="2943136"/>
                  </a:cubicBezTo>
                  <a:cubicBezTo>
                    <a:pt x="2498081" y="2987869"/>
                    <a:pt x="2287676" y="2887672"/>
                    <a:pt x="2085421" y="2943136"/>
                  </a:cubicBezTo>
                  <a:cubicBezTo>
                    <a:pt x="1883166" y="2998600"/>
                    <a:pt x="1645433" y="2915199"/>
                    <a:pt x="1510132" y="2943136"/>
                  </a:cubicBezTo>
                  <a:cubicBezTo>
                    <a:pt x="1374831" y="2971073"/>
                    <a:pt x="1058244" y="2885229"/>
                    <a:pt x="877314" y="2943136"/>
                  </a:cubicBezTo>
                  <a:cubicBezTo>
                    <a:pt x="696384" y="3001043"/>
                    <a:pt x="549274" y="2890374"/>
                    <a:pt x="359554" y="2943136"/>
                  </a:cubicBezTo>
                  <a:cubicBezTo>
                    <a:pt x="164577" y="2945159"/>
                    <a:pt x="-10454" y="2814740"/>
                    <a:pt x="0" y="2661676"/>
                  </a:cubicBezTo>
                  <a:cubicBezTo>
                    <a:pt x="-47942" y="2432492"/>
                    <a:pt x="15116" y="2254369"/>
                    <a:pt x="0" y="2114226"/>
                  </a:cubicBezTo>
                  <a:cubicBezTo>
                    <a:pt x="-15116" y="1974083"/>
                    <a:pt x="31763" y="1669465"/>
                    <a:pt x="0" y="1471568"/>
                  </a:cubicBezTo>
                  <a:cubicBezTo>
                    <a:pt x="-31763" y="1273671"/>
                    <a:pt x="57020" y="995585"/>
                    <a:pt x="0" y="852711"/>
                  </a:cubicBezTo>
                  <a:cubicBezTo>
                    <a:pt x="-57020" y="709837"/>
                    <a:pt x="27448" y="458746"/>
                    <a:pt x="0" y="281459"/>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20306403">
                    <a:custGeom>
                      <a:avLst/>
                      <a:gdLst/>
                      <a:ahLst/>
                      <a:cxnLst/>
                      <a:rect l="l" t="t" r="r" b="b"/>
                      <a:pathLst>
                        <a:path w="2870384" h="3001474" extrusionOk="0">
                          <a:moveTo>
                            <a:pt x="0" y="287038"/>
                          </a:moveTo>
                          <a:cubicBezTo>
                            <a:pt x="0" y="128511"/>
                            <a:pt x="128511" y="0"/>
                            <a:pt x="287038" y="0"/>
                          </a:cubicBezTo>
                          <a:lnTo>
                            <a:pt x="2583346" y="0"/>
                          </a:lnTo>
                          <a:cubicBezTo>
                            <a:pt x="2741873" y="0"/>
                            <a:pt x="2870384" y="128511"/>
                            <a:pt x="2870384" y="287038"/>
                          </a:cubicBezTo>
                          <a:lnTo>
                            <a:pt x="2870384" y="2714436"/>
                          </a:lnTo>
                          <a:cubicBezTo>
                            <a:pt x="2870384" y="2872963"/>
                            <a:pt x="2741873" y="3001474"/>
                            <a:pt x="2583346" y="3001474"/>
                          </a:cubicBezTo>
                          <a:lnTo>
                            <a:pt x="287038" y="3001474"/>
                          </a:lnTo>
                          <a:cubicBezTo>
                            <a:pt x="128511" y="3001474"/>
                            <a:pt x="0" y="2872963"/>
                            <a:pt x="0" y="2714436"/>
                          </a:cubicBezTo>
                          <a:lnTo>
                            <a:pt x="0" y="287038"/>
                          </a:lnTo>
                          <a:close/>
                        </a:path>
                      </a:pathLst>
                    </a:custGeom>
                    <ask:type>
                      <ask:lineSketchScribble/>
                    </ask:type>
                  </ask:lineSketchStyleProps>
                </a:ext>
              </a:extLst>
            </a:ln>
          </p:spPr>
          <p:txBody>
            <a:bodyPr spcFirstLastPara="1" wrap="square" lIns="59194" tIns="420994" rIns="59194" bIns="59194" anchor="ctr" anchorCtr="0">
              <a:noAutofit/>
            </a:bodyPr>
            <a:lstStyle/>
            <a:p>
              <a:pPr marL="285750" lvl="1" indent="-285750">
                <a:lnSpc>
                  <a:spcPct val="90000"/>
                </a:lnSpc>
                <a:buClr>
                  <a:schemeClr val="bg1"/>
                </a:buClr>
                <a:buSzPts val="1500"/>
                <a:buFont typeface="Arial" panose="020B0604020202020204" pitchFamily="34" charset="0"/>
                <a:buChar char="•"/>
              </a:pPr>
              <a:r>
                <a:rPr lang="es-ES" sz="1300" b="1" dirty="0">
                  <a:solidFill>
                    <a:srgbClr val="0070C0"/>
                  </a:solidFill>
                  <a:latin typeface="Lato" panose="020F0502020204030203" pitchFamily="34" charset="77"/>
                  <a:ea typeface="Calibri"/>
                  <a:cs typeface="Calibri"/>
                  <a:sym typeface="Calibri"/>
                </a:rPr>
                <a:t>Qué</a:t>
              </a:r>
              <a:r>
                <a:rPr lang="es-ES" sz="1300" dirty="0">
                  <a:solidFill>
                    <a:schemeClr val="tx1">
                      <a:lumMod val="65000"/>
                      <a:lumOff val="35000"/>
                    </a:schemeClr>
                  </a:solidFill>
                  <a:latin typeface="Lato" panose="020F0502020204030203" pitchFamily="34" charset="77"/>
                  <a:ea typeface="Calibri"/>
                  <a:cs typeface="Calibri"/>
                  <a:sym typeface="Calibri"/>
                </a:rPr>
                <a:t>: intervenciones encaminadas a hacer frente a las consecuencias de la VG una vez que se ha producido.</a:t>
              </a:r>
            </a:p>
            <a:p>
              <a:pPr marL="285750" lvl="1" indent="-285750">
                <a:lnSpc>
                  <a:spcPct val="90000"/>
                </a:lnSpc>
                <a:buClr>
                  <a:schemeClr val="bg1"/>
                </a:buClr>
                <a:buSzPts val="1500"/>
                <a:buFont typeface="Arial" panose="020B0604020202020204" pitchFamily="34" charset="0"/>
                <a:buChar char="•"/>
              </a:pPr>
              <a:endParaRPr sz="1300" dirty="0">
                <a:solidFill>
                  <a:schemeClr val="tx1">
                    <a:lumMod val="65000"/>
                    <a:lumOff val="35000"/>
                  </a:schemeClr>
                </a:solidFill>
                <a:latin typeface="Lato" panose="020F0502020204030203" pitchFamily="34" charset="77"/>
                <a:ea typeface="Calibri"/>
                <a:cs typeface="Calibri"/>
                <a:sym typeface="Calibri"/>
              </a:endParaRPr>
            </a:p>
            <a:p>
              <a:pPr marL="285750" lvl="1" indent="-285750">
                <a:lnSpc>
                  <a:spcPct val="90000"/>
                </a:lnSpc>
                <a:spcBef>
                  <a:spcPts val="225"/>
                </a:spcBef>
                <a:buClr>
                  <a:schemeClr val="bg1"/>
                </a:buClr>
                <a:buSzPts val="1500"/>
                <a:buFont typeface="Arial" panose="020B0604020202020204" pitchFamily="34" charset="0"/>
                <a:buChar char="•"/>
              </a:pPr>
              <a:r>
                <a:rPr lang="es-ES" sz="1300" b="1" dirty="0">
                  <a:solidFill>
                    <a:srgbClr val="0070C0"/>
                  </a:solidFill>
                  <a:latin typeface="Lato" panose="020F0502020204030203" pitchFamily="34" charset="77"/>
                  <a:ea typeface="Calibri"/>
                  <a:cs typeface="Calibri"/>
                  <a:sym typeface="Calibri"/>
                </a:rPr>
                <a:t>Cómo</a:t>
              </a:r>
              <a:r>
                <a:rPr lang="es-ES" sz="1300" dirty="0">
                  <a:solidFill>
                    <a:schemeClr val="tx1">
                      <a:lumMod val="65000"/>
                      <a:lumOff val="35000"/>
                    </a:schemeClr>
                  </a:solidFill>
                  <a:latin typeface="Lato" panose="020F0502020204030203" pitchFamily="34" charset="77"/>
                  <a:ea typeface="Calibri"/>
                  <a:cs typeface="Calibri"/>
                  <a:sym typeface="Calibri"/>
                </a:rPr>
                <a:t>: prestar servicios especializados.</a:t>
              </a:r>
            </a:p>
            <a:p>
              <a:pPr marL="285750" lvl="1" indent="-285750">
                <a:lnSpc>
                  <a:spcPct val="90000"/>
                </a:lnSpc>
                <a:spcBef>
                  <a:spcPts val="225"/>
                </a:spcBef>
                <a:buClr>
                  <a:schemeClr val="bg1"/>
                </a:buClr>
                <a:buSzPts val="1500"/>
                <a:buFont typeface="Arial" panose="020B0604020202020204" pitchFamily="34" charset="0"/>
                <a:buChar char="•"/>
              </a:pPr>
              <a:endParaRPr sz="1300" dirty="0">
                <a:solidFill>
                  <a:schemeClr val="tx1">
                    <a:lumMod val="65000"/>
                    <a:lumOff val="35000"/>
                  </a:schemeClr>
                </a:solidFill>
                <a:latin typeface="Lato" panose="020F0502020204030203" pitchFamily="34" charset="77"/>
              </a:endParaRPr>
            </a:p>
            <a:p>
              <a:pPr marL="285750" lvl="1" indent="-285750">
                <a:lnSpc>
                  <a:spcPct val="90000"/>
                </a:lnSpc>
                <a:spcBef>
                  <a:spcPts val="225"/>
                </a:spcBef>
                <a:buClr>
                  <a:schemeClr val="bg1"/>
                </a:buClr>
                <a:buSzPts val="1500"/>
                <a:buFont typeface="Arial" panose="020B0604020202020204" pitchFamily="34" charset="0"/>
                <a:buChar char="•"/>
              </a:pPr>
              <a:r>
                <a:rPr lang="es-ES" sz="1300" b="1" dirty="0">
                  <a:solidFill>
                    <a:srgbClr val="0070C0"/>
                  </a:solidFill>
                  <a:latin typeface="Lato" panose="020F0502020204030203" pitchFamily="34" charset="77"/>
                  <a:ea typeface="Calibri"/>
                  <a:cs typeface="Calibri"/>
                  <a:sym typeface="Calibri"/>
                </a:rPr>
                <a:t>Quién</a:t>
              </a:r>
              <a:r>
                <a:rPr lang="es-ES" sz="1300" dirty="0">
                  <a:solidFill>
                    <a:schemeClr val="tx1">
                      <a:lumMod val="65000"/>
                      <a:lumOff val="35000"/>
                    </a:schemeClr>
                  </a:solidFill>
                  <a:latin typeface="Lato" panose="020F0502020204030203" pitchFamily="34" charset="77"/>
                  <a:ea typeface="Calibri"/>
                  <a:cs typeface="Calibri"/>
                  <a:sym typeface="Calibri"/>
                </a:rPr>
                <a:t>: personal especializado, con capacitación y experiencia específicas. </a:t>
              </a:r>
            </a:p>
          </p:txBody>
        </p:sp>
        <p:sp>
          <p:nvSpPr>
            <p:cNvPr id="27" name="Google Shape;443;p28">
              <a:extLst>
                <a:ext uri="{FF2B5EF4-FFF2-40B4-BE49-F238E27FC236}">
                  <a16:creationId xmlns:a16="http://schemas.microsoft.com/office/drawing/2014/main" id="{59DC71A1-4124-66F7-C931-BF574D24EABE}"/>
                </a:ext>
              </a:extLst>
            </p:cNvPr>
            <p:cNvSpPr/>
            <p:nvPr/>
          </p:nvSpPr>
          <p:spPr>
            <a:xfrm>
              <a:off x="7324271" y="2601182"/>
              <a:ext cx="2421199" cy="777380"/>
            </a:xfrm>
            <a:custGeom>
              <a:avLst/>
              <a:gdLst>
                <a:gd name="connsiteX0" fmla="*/ 0 w 2421199"/>
                <a:gd name="connsiteY0" fmla="*/ 77738 h 777380"/>
                <a:gd name="connsiteX1" fmla="*/ 96283 w 2421199"/>
                <a:gd name="connsiteY1" fmla="*/ 0 h 777380"/>
                <a:gd name="connsiteX2" fmla="*/ 608868 w 2421199"/>
                <a:gd name="connsiteY2" fmla="*/ 0 h 777380"/>
                <a:gd name="connsiteX3" fmla="*/ 1166026 w 2421199"/>
                <a:gd name="connsiteY3" fmla="*/ 0 h 777380"/>
                <a:gd name="connsiteX4" fmla="*/ 1678612 w 2421199"/>
                <a:gd name="connsiteY4" fmla="*/ 0 h 777380"/>
                <a:gd name="connsiteX5" fmla="*/ 2324915 w 2421199"/>
                <a:gd name="connsiteY5" fmla="*/ 0 h 777380"/>
                <a:gd name="connsiteX6" fmla="*/ 2421199 w 2421199"/>
                <a:gd name="connsiteY6" fmla="*/ 77738 h 777380"/>
                <a:gd name="connsiteX7" fmla="*/ 2421199 w 2421199"/>
                <a:gd name="connsiteY7" fmla="*/ 388690 h 777380"/>
                <a:gd name="connsiteX8" fmla="*/ 2421199 w 2421199"/>
                <a:gd name="connsiteY8" fmla="*/ 699641 h 777380"/>
                <a:gd name="connsiteX9" fmla="*/ 2324915 w 2421199"/>
                <a:gd name="connsiteY9" fmla="*/ 777380 h 777380"/>
                <a:gd name="connsiteX10" fmla="*/ 1790043 w 2421199"/>
                <a:gd name="connsiteY10" fmla="*/ 777380 h 777380"/>
                <a:gd name="connsiteX11" fmla="*/ 1299744 w 2421199"/>
                <a:gd name="connsiteY11" fmla="*/ 777380 h 777380"/>
                <a:gd name="connsiteX12" fmla="*/ 720300 w 2421199"/>
                <a:gd name="connsiteY12" fmla="*/ 777380 h 777380"/>
                <a:gd name="connsiteX13" fmla="*/ 96283 w 2421199"/>
                <a:gd name="connsiteY13" fmla="*/ 777380 h 777380"/>
                <a:gd name="connsiteX14" fmla="*/ 0 w 2421199"/>
                <a:gd name="connsiteY14" fmla="*/ 699641 h 777380"/>
                <a:gd name="connsiteX15" fmla="*/ 0 w 2421199"/>
                <a:gd name="connsiteY15" fmla="*/ 376251 h 777380"/>
                <a:gd name="connsiteX16" fmla="*/ 0 w 2421199"/>
                <a:gd name="connsiteY16" fmla="*/ 77738 h 77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1199" h="777380" fill="none" extrusionOk="0">
                  <a:moveTo>
                    <a:pt x="0" y="77738"/>
                  </a:moveTo>
                  <a:cubicBezTo>
                    <a:pt x="-4856" y="43486"/>
                    <a:pt x="54045" y="8127"/>
                    <a:pt x="96283" y="0"/>
                  </a:cubicBezTo>
                  <a:cubicBezTo>
                    <a:pt x="265461" y="-37002"/>
                    <a:pt x="367120" y="49320"/>
                    <a:pt x="608868" y="0"/>
                  </a:cubicBezTo>
                  <a:cubicBezTo>
                    <a:pt x="850617" y="-49320"/>
                    <a:pt x="954223" y="52715"/>
                    <a:pt x="1166026" y="0"/>
                  </a:cubicBezTo>
                  <a:cubicBezTo>
                    <a:pt x="1377829" y="-52715"/>
                    <a:pt x="1461723" y="56118"/>
                    <a:pt x="1678612" y="0"/>
                  </a:cubicBezTo>
                  <a:cubicBezTo>
                    <a:pt x="1895501" y="-56118"/>
                    <a:pt x="2136723" y="69789"/>
                    <a:pt x="2324915" y="0"/>
                  </a:cubicBezTo>
                  <a:cubicBezTo>
                    <a:pt x="2366898" y="-633"/>
                    <a:pt x="2428476" y="41069"/>
                    <a:pt x="2421199" y="77738"/>
                  </a:cubicBezTo>
                  <a:cubicBezTo>
                    <a:pt x="2441419" y="222351"/>
                    <a:pt x="2411574" y="274577"/>
                    <a:pt x="2421199" y="388690"/>
                  </a:cubicBezTo>
                  <a:cubicBezTo>
                    <a:pt x="2430824" y="502803"/>
                    <a:pt x="2415563" y="589259"/>
                    <a:pt x="2421199" y="699641"/>
                  </a:cubicBezTo>
                  <a:cubicBezTo>
                    <a:pt x="2421025" y="738970"/>
                    <a:pt x="2381771" y="779699"/>
                    <a:pt x="2324915" y="777380"/>
                  </a:cubicBezTo>
                  <a:cubicBezTo>
                    <a:pt x="2101073" y="810636"/>
                    <a:pt x="1948704" y="755459"/>
                    <a:pt x="1790043" y="777380"/>
                  </a:cubicBezTo>
                  <a:cubicBezTo>
                    <a:pt x="1631382" y="799301"/>
                    <a:pt x="1524431" y="734262"/>
                    <a:pt x="1299744" y="777380"/>
                  </a:cubicBezTo>
                  <a:cubicBezTo>
                    <a:pt x="1075057" y="820498"/>
                    <a:pt x="868018" y="731206"/>
                    <a:pt x="720300" y="777380"/>
                  </a:cubicBezTo>
                  <a:cubicBezTo>
                    <a:pt x="572582" y="823554"/>
                    <a:pt x="315472" y="723406"/>
                    <a:pt x="96283" y="777380"/>
                  </a:cubicBezTo>
                  <a:cubicBezTo>
                    <a:pt x="32454" y="783354"/>
                    <a:pt x="3903" y="753151"/>
                    <a:pt x="0" y="699641"/>
                  </a:cubicBezTo>
                  <a:cubicBezTo>
                    <a:pt x="-9139" y="553141"/>
                    <a:pt x="5248" y="496871"/>
                    <a:pt x="0" y="376251"/>
                  </a:cubicBezTo>
                  <a:cubicBezTo>
                    <a:pt x="-5248" y="255631"/>
                    <a:pt x="29670" y="140027"/>
                    <a:pt x="0" y="77738"/>
                  </a:cubicBezTo>
                  <a:close/>
                </a:path>
                <a:path w="2421199" h="777380" stroke="0" extrusionOk="0">
                  <a:moveTo>
                    <a:pt x="0" y="77738"/>
                  </a:moveTo>
                  <a:cubicBezTo>
                    <a:pt x="-6389" y="30863"/>
                    <a:pt x="39571" y="1327"/>
                    <a:pt x="96283" y="0"/>
                  </a:cubicBezTo>
                  <a:cubicBezTo>
                    <a:pt x="317140" y="-32477"/>
                    <a:pt x="446408" y="7853"/>
                    <a:pt x="698014" y="0"/>
                  </a:cubicBezTo>
                  <a:cubicBezTo>
                    <a:pt x="949620" y="-7853"/>
                    <a:pt x="1024989" y="14023"/>
                    <a:pt x="1232885" y="0"/>
                  </a:cubicBezTo>
                  <a:cubicBezTo>
                    <a:pt x="1440781" y="-14023"/>
                    <a:pt x="1568392" y="13582"/>
                    <a:pt x="1745471" y="0"/>
                  </a:cubicBezTo>
                  <a:cubicBezTo>
                    <a:pt x="1922550" y="-13582"/>
                    <a:pt x="2149807" y="11108"/>
                    <a:pt x="2324915" y="0"/>
                  </a:cubicBezTo>
                  <a:cubicBezTo>
                    <a:pt x="2379077" y="-2028"/>
                    <a:pt x="2414878" y="33836"/>
                    <a:pt x="2421199" y="77738"/>
                  </a:cubicBezTo>
                  <a:cubicBezTo>
                    <a:pt x="2435300" y="228992"/>
                    <a:pt x="2392179" y="290092"/>
                    <a:pt x="2421199" y="388690"/>
                  </a:cubicBezTo>
                  <a:cubicBezTo>
                    <a:pt x="2450219" y="487288"/>
                    <a:pt x="2402959" y="610781"/>
                    <a:pt x="2421199" y="699641"/>
                  </a:cubicBezTo>
                  <a:cubicBezTo>
                    <a:pt x="2432741" y="745350"/>
                    <a:pt x="2363164" y="774966"/>
                    <a:pt x="2324915" y="777380"/>
                  </a:cubicBezTo>
                  <a:cubicBezTo>
                    <a:pt x="2123771" y="804082"/>
                    <a:pt x="1989787" y="729706"/>
                    <a:pt x="1767757" y="777380"/>
                  </a:cubicBezTo>
                  <a:cubicBezTo>
                    <a:pt x="1545727" y="825054"/>
                    <a:pt x="1352986" y="753716"/>
                    <a:pt x="1232885" y="777380"/>
                  </a:cubicBezTo>
                  <a:cubicBezTo>
                    <a:pt x="1112784" y="801044"/>
                    <a:pt x="777515" y="760658"/>
                    <a:pt x="631155" y="777380"/>
                  </a:cubicBezTo>
                  <a:cubicBezTo>
                    <a:pt x="484795" y="794102"/>
                    <a:pt x="315610" y="773112"/>
                    <a:pt x="96283" y="777380"/>
                  </a:cubicBezTo>
                  <a:cubicBezTo>
                    <a:pt x="39587" y="777958"/>
                    <a:pt x="-6689" y="737960"/>
                    <a:pt x="0" y="699641"/>
                  </a:cubicBezTo>
                  <a:cubicBezTo>
                    <a:pt x="-35401" y="545652"/>
                    <a:pt x="27246" y="474093"/>
                    <a:pt x="0" y="382470"/>
                  </a:cubicBezTo>
                  <a:cubicBezTo>
                    <a:pt x="-27246" y="290847"/>
                    <a:pt x="19275" y="199470"/>
                    <a:pt x="0" y="77738"/>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s-ES" sz="3200" b="1" dirty="0">
                  <a:solidFill>
                    <a:srgbClr val="FFFFFF"/>
                  </a:solidFill>
                  <a:latin typeface="Lato" panose="020F0502020204030203" pitchFamily="34" charset="77"/>
                  <a:ea typeface="Calibri"/>
                  <a:cs typeface="Calibri"/>
                  <a:sym typeface="Calibri"/>
                </a:rPr>
                <a:t>Respuesta</a:t>
              </a:r>
            </a:p>
          </p:txBody>
        </p:sp>
      </p:grpSp>
      <p:grpSp>
        <p:nvGrpSpPr>
          <p:cNvPr id="40" name="Group 39">
            <a:extLst>
              <a:ext uri="{FF2B5EF4-FFF2-40B4-BE49-F238E27FC236}">
                <a16:creationId xmlns:a16="http://schemas.microsoft.com/office/drawing/2014/main" id="{03B7F840-8DCD-173D-D0EC-0BD125DF3FE5}"/>
              </a:ext>
            </a:extLst>
          </p:cNvPr>
          <p:cNvGrpSpPr/>
          <p:nvPr/>
        </p:nvGrpSpPr>
        <p:grpSpPr>
          <a:xfrm>
            <a:off x="821933" y="1973107"/>
            <a:ext cx="3190926" cy="3640292"/>
            <a:chOff x="497273" y="2557403"/>
            <a:chExt cx="3190926" cy="3911372"/>
          </a:xfrm>
        </p:grpSpPr>
        <p:sp>
          <p:nvSpPr>
            <p:cNvPr id="41" name="Google Shape;441;p28">
              <a:extLst>
                <a:ext uri="{FF2B5EF4-FFF2-40B4-BE49-F238E27FC236}">
                  <a16:creationId xmlns:a16="http://schemas.microsoft.com/office/drawing/2014/main" id="{1DFE39F8-B0B6-73C9-74E8-53D6FDC0BB49}"/>
                </a:ext>
              </a:extLst>
            </p:cNvPr>
            <p:cNvSpPr/>
            <p:nvPr/>
          </p:nvSpPr>
          <p:spPr>
            <a:xfrm>
              <a:off x="497273" y="3101788"/>
              <a:ext cx="3190926" cy="3366987"/>
            </a:xfrm>
            <a:custGeom>
              <a:avLst/>
              <a:gdLst>
                <a:gd name="connsiteX0" fmla="*/ 0 w 3190926"/>
                <a:gd name="connsiteY0" fmla="*/ 321992 h 3366987"/>
                <a:gd name="connsiteX1" fmla="*/ 319092 w 3190926"/>
                <a:gd name="connsiteY1" fmla="*/ 0 h 3366987"/>
                <a:gd name="connsiteX2" fmla="*/ 855168 w 3190926"/>
                <a:gd name="connsiteY2" fmla="*/ 0 h 3366987"/>
                <a:gd name="connsiteX3" fmla="*/ 1314661 w 3190926"/>
                <a:gd name="connsiteY3" fmla="*/ 0 h 3366987"/>
                <a:gd name="connsiteX4" fmla="*/ 1850737 w 3190926"/>
                <a:gd name="connsiteY4" fmla="*/ 0 h 3366987"/>
                <a:gd name="connsiteX5" fmla="*/ 2284703 w 3190926"/>
                <a:gd name="connsiteY5" fmla="*/ 0 h 3366987"/>
                <a:gd name="connsiteX6" fmla="*/ 2871833 w 3190926"/>
                <a:gd name="connsiteY6" fmla="*/ 0 h 3366987"/>
                <a:gd name="connsiteX7" fmla="*/ 3190926 w 3190926"/>
                <a:gd name="connsiteY7" fmla="*/ 321992 h 3366987"/>
                <a:gd name="connsiteX8" fmla="*/ 3190926 w 3190926"/>
                <a:gd name="connsiteY8" fmla="*/ 866592 h 3366987"/>
                <a:gd name="connsiteX9" fmla="*/ 3190926 w 3190926"/>
                <a:gd name="connsiteY9" fmla="*/ 1438423 h 3366987"/>
                <a:gd name="connsiteX10" fmla="*/ 3190926 w 3190926"/>
                <a:gd name="connsiteY10" fmla="*/ 1928563 h 3366987"/>
                <a:gd name="connsiteX11" fmla="*/ 3190926 w 3190926"/>
                <a:gd name="connsiteY11" fmla="*/ 2391474 h 3366987"/>
                <a:gd name="connsiteX12" fmla="*/ 3190926 w 3190926"/>
                <a:gd name="connsiteY12" fmla="*/ 3044994 h 3366987"/>
                <a:gd name="connsiteX13" fmla="*/ 2871833 w 3190926"/>
                <a:gd name="connsiteY13" fmla="*/ 3366987 h 3366987"/>
                <a:gd name="connsiteX14" fmla="*/ 2437867 w 3190926"/>
                <a:gd name="connsiteY14" fmla="*/ 3366987 h 3366987"/>
                <a:gd name="connsiteX15" fmla="*/ 1876264 w 3190926"/>
                <a:gd name="connsiteY15" fmla="*/ 3366987 h 3366987"/>
                <a:gd name="connsiteX16" fmla="*/ 1365716 w 3190926"/>
                <a:gd name="connsiteY16" fmla="*/ 3366987 h 3366987"/>
                <a:gd name="connsiteX17" fmla="*/ 804113 w 3190926"/>
                <a:gd name="connsiteY17" fmla="*/ 3366987 h 3366987"/>
                <a:gd name="connsiteX18" fmla="*/ 319092 w 3190926"/>
                <a:gd name="connsiteY18" fmla="*/ 3366987 h 3366987"/>
                <a:gd name="connsiteX19" fmla="*/ 0 w 3190926"/>
                <a:gd name="connsiteY19" fmla="*/ 3044994 h 3366987"/>
                <a:gd name="connsiteX20" fmla="*/ 0 w 3190926"/>
                <a:gd name="connsiteY20" fmla="*/ 2527624 h 3366987"/>
                <a:gd name="connsiteX21" fmla="*/ 0 w 3190926"/>
                <a:gd name="connsiteY21" fmla="*/ 1983023 h 3366987"/>
                <a:gd name="connsiteX22" fmla="*/ 0 w 3190926"/>
                <a:gd name="connsiteY22" fmla="*/ 1520113 h 3366987"/>
                <a:gd name="connsiteX23" fmla="*/ 0 w 3190926"/>
                <a:gd name="connsiteY23" fmla="*/ 921052 h 3366987"/>
                <a:gd name="connsiteX24" fmla="*/ 0 w 3190926"/>
                <a:gd name="connsiteY24" fmla="*/ 321992 h 336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926" h="3366987" fill="none" extrusionOk="0">
                  <a:moveTo>
                    <a:pt x="0" y="321992"/>
                  </a:moveTo>
                  <a:cubicBezTo>
                    <a:pt x="-14224" y="172715"/>
                    <a:pt x="119151" y="-31460"/>
                    <a:pt x="319092" y="0"/>
                  </a:cubicBezTo>
                  <a:cubicBezTo>
                    <a:pt x="505607" y="-24971"/>
                    <a:pt x="742962" y="53596"/>
                    <a:pt x="855168" y="0"/>
                  </a:cubicBezTo>
                  <a:cubicBezTo>
                    <a:pt x="967374" y="-53596"/>
                    <a:pt x="1149408" y="21541"/>
                    <a:pt x="1314661" y="0"/>
                  </a:cubicBezTo>
                  <a:cubicBezTo>
                    <a:pt x="1479914" y="-21541"/>
                    <a:pt x="1583473" y="51993"/>
                    <a:pt x="1850737" y="0"/>
                  </a:cubicBezTo>
                  <a:cubicBezTo>
                    <a:pt x="2118001" y="-51993"/>
                    <a:pt x="2102660" y="10655"/>
                    <a:pt x="2284703" y="0"/>
                  </a:cubicBezTo>
                  <a:cubicBezTo>
                    <a:pt x="2466746" y="-10655"/>
                    <a:pt x="2728224" y="41195"/>
                    <a:pt x="2871833" y="0"/>
                  </a:cubicBezTo>
                  <a:cubicBezTo>
                    <a:pt x="3058277" y="9471"/>
                    <a:pt x="3227335" y="122391"/>
                    <a:pt x="3190926" y="321992"/>
                  </a:cubicBezTo>
                  <a:cubicBezTo>
                    <a:pt x="3229343" y="549356"/>
                    <a:pt x="3185014" y="731963"/>
                    <a:pt x="3190926" y="866592"/>
                  </a:cubicBezTo>
                  <a:cubicBezTo>
                    <a:pt x="3196838" y="1001221"/>
                    <a:pt x="3183593" y="1230621"/>
                    <a:pt x="3190926" y="1438423"/>
                  </a:cubicBezTo>
                  <a:cubicBezTo>
                    <a:pt x="3198259" y="1646225"/>
                    <a:pt x="3166252" y="1692276"/>
                    <a:pt x="3190926" y="1928563"/>
                  </a:cubicBezTo>
                  <a:cubicBezTo>
                    <a:pt x="3215600" y="2164850"/>
                    <a:pt x="3156164" y="2294907"/>
                    <a:pt x="3190926" y="2391474"/>
                  </a:cubicBezTo>
                  <a:cubicBezTo>
                    <a:pt x="3225688" y="2488041"/>
                    <a:pt x="3173801" y="2744763"/>
                    <a:pt x="3190926" y="3044994"/>
                  </a:cubicBezTo>
                  <a:cubicBezTo>
                    <a:pt x="3206418" y="3260693"/>
                    <a:pt x="3056736" y="3375566"/>
                    <a:pt x="2871833" y="3366987"/>
                  </a:cubicBezTo>
                  <a:cubicBezTo>
                    <a:pt x="2660366" y="3391310"/>
                    <a:pt x="2617204" y="3347199"/>
                    <a:pt x="2437867" y="3366987"/>
                  </a:cubicBezTo>
                  <a:cubicBezTo>
                    <a:pt x="2258530" y="3386775"/>
                    <a:pt x="2018808" y="3325530"/>
                    <a:pt x="1876264" y="3366987"/>
                  </a:cubicBezTo>
                  <a:cubicBezTo>
                    <a:pt x="1733720" y="3408444"/>
                    <a:pt x="1583322" y="3339267"/>
                    <a:pt x="1365716" y="3366987"/>
                  </a:cubicBezTo>
                  <a:cubicBezTo>
                    <a:pt x="1148110" y="3394707"/>
                    <a:pt x="1062879" y="3318645"/>
                    <a:pt x="804113" y="3366987"/>
                  </a:cubicBezTo>
                  <a:cubicBezTo>
                    <a:pt x="545347" y="3415329"/>
                    <a:pt x="462979" y="3365278"/>
                    <a:pt x="319092" y="3366987"/>
                  </a:cubicBezTo>
                  <a:cubicBezTo>
                    <a:pt x="136001" y="3392118"/>
                    <a:pt x="25489" y="3179899"/>
                    <a:pt x="0" y="3044994"/>
                  </a:cubicBezTo>
                  <a:cubicBezTo>
                    <a:pt x="-5050" y="2913296"/>
                    <a:pt x="38078" y="2682765"/>
                    <a:pt x="0" y="2527624"/>
                  </a:cubicBezTo>
                  <a:cubicBezTo>
                    <a:pt x="-38078" y="2372483"/>
                    <a:pt x="35772" y="2253844"/>
                    <a:pt x="0" y="1983023"/>
                  </a:cubicBezTo>
                  <a:cubicBezTo>
                    <a:pt x="-35772" y="1712202"/>
                    <a:pt x="28417" y="1690304"/>
                    <a:pt x="0" y="1520113"/>
                  </a:cubicBezTo>
                  <a:cubicBezTo>
                    <a:pt x="-28417" y="1349922"/>
                    <a:pt x="5244" y="1169920"/>
                    <a:pt x="0" y="921052"/>
                  </a:cubicBezTo>
                  <a:cubicBezTo>
                    <a:pt x="-5244" y="672184"/>
                    <a:pt x="53535" y="532157"/>
                    <a:pt x="0" y="321992"/>
                  </a:cubicBezTo>
                  <a:close/>
                </a:path>
                <a:path w="3190926" h="3366987" stroke="0" extrusionOk="0">
                  <a:moveTo>
                    <a:pt x="0" y="321992"/>
                  </a:moveTo>
                  <a:cubicBezTo>
                    <a:pt x="-20478" y="131529"/>
                    <a:pt x="129879" y="4873"/>
                    <a:pt x="319092" y="0"/>
                  </a:cubicBezTo>
                  <a:cubicBezTo>
                    <a:pt x="540695" y="-3988"/>
                    <a:pt x="689131" y="40898"/>
                    <a:pt x="880695" y="0"/>
                  </a:cubicBezTo>
                  <a:cubicBezTo>
                    <a:pt x="1072259" y="-40898"/>
                    <a:pt x="1252810" y="14685"/>
                    <a:pt x="1365716" y="0"/>
                  </a:cubicBezTo>
                  <a:cubicBezTo>
                    <a:pt x="1478622" y="-14685"/>
                    <a:pt x="1670910" y="43055"/>
                    <a:pt x="1825209" y="0"/>
                  </a:cubicBezTo>
                  <a:cubicBezTo>
                    <a:pt x="1979508" y="-43055"/>
                    <a:pt x="2094840" y="1958"/>
                    <a:pt x="2361285" y="0"/>
                  </a:cubicBezTo>
                  <a:cubicBezTo>
                    <a:pt x="2627730" y="-1958"/>
                    <a:pt x="2721460" y="42893"/>
                    <a:pt x="2871833" y="0"/>
                  </a:cubicBezTo>
                  <a:cubicBezTo>
                    <a:pt x="3070972" y="-37282"/>
                    <a:pt x="3165662" y="166361"/>
                    <a:pt x="3190926" y="321992"/>
                  </a:cubicBezTo>
                  <a:cubicBezTo>
                    <a:pt x="3246493" y="534017"/>
                    <a:pt x="3158955" y="635646"/>
                    <a:pt x="3190926" y="866592"/>
                  </a:cubicBezTo>
                  <a:cubicBezTo>
                    <a:pt x="3222897" y="1097538"/>
                    <a:pt x="3148351" y="1157005"/>
                    <a:pt x="3190926" y="1329503"/>
                  </a:cubicBezTo>
                  <a:cubicBezTo>
                    <a:pt x="3233501" y="1502001"/>
                    <a:pt x="3146296" y="1676125"/>
                    <a:pt x="3190926" y="1874103"/>
                  </a:cubicBezTo>
                  <a:cubicBezTo>
                    <a:pt x="3235556" y="2072081"/>
                    <a:pt x="3156262" y="2161873"/>
                    <a:pt x="3190926" y="2418704"/>
                  </a:cubicBezTo>
                  <a:cubicBezTo>
                    <a:pt x="3225590" y="2675535"/>
                    <a:pt x="3179290" y="2810067"/>
                    <a:pt x="3190926" y="3044994"/>
                  </a:cubicBezTo>
                  <a:cubicBezTo>
                    <a:pt x="3203386" y="3238089"/>
                    <a:pt x="3079036" y="3339869"/>
                    <a:pt x="2871833" y="3366987"/>
                  </a:cubicBezTo>
                  <a:cubicBezTo>
                    <a:pt x="2716641" y="3384232"/>
                    <a:pt x="2476217" y="3363766"/>
                    <a:pt x="2361285" y="3366987"/>
                  </a:cubicBezTo>
                  <a:cubicBezTo>
                    <a:pt x="2246353" y="3370208"/>
                    <a:pt x="2023712" y="3344142"/>
                    <a:pt x="1850737" y="3366987"/>
                  </a:cubicBezTo>
                  <a:cubicBezTo>
                    <a:pt x="1677762" y="3389832"/>
                    <a:pt x="1491436" y="3365649"/>
                    <a:pt x="1289134" y="3366987"/>
                  </a:cubicBezTo>
                  <a:cubicBezTo>
                    <a:pt x="1086832" y="3368325"/>
                    <a:pt x="914513" y="3348133"/>
                    <a:pt x="778585" y="3366987"/>
                  </a:cubicBezTo>
                  <a:cubicBezTo>
                    <a:pt x="642657" y="3385841"/>
                    <a:pt x="479412" y="3316452"/>
                    <a:pt x="319092" y="3366987"/>
                  </a:cubicBezTo>
                  <a:cubicBezTo>
                    <a:pt x="93409" y="3369023"/>
                    <a:pt x="21065" y="3184852"/>
                    <a:pt x="0" y="3044994"/>
                  </a:cubicBezTo>
                  <a:cubicBezTo>
                    <a:pt x="-48364" y="2778330"/>
                    <a:pt x="47263" y="2718357"/>
                    <a:pt x="0" y="2473164"/>
                  </a:cubicBezTo>
                  <a:cubicBezTo>
                    <a:pt x="-47263" y="2227971"/>
                    <a:pt x="38789" y="2123937"/>
                    <a:pt x="0" y="1983023"/>
                  </a:cubicBezTo>
                  <a:cubicBezTo>
                    <a:pt x="-38789" y="1842109"/>
                    <a:pt x="6986" y="1684067"/>
                    <a:pt x="0" y="1438423"/>
                  </a:cubicBezTo>
                  <a:cubicBezTo>
                    <a:pt x="-6986" y="1192779"/>
                    <a:pt x="37466" y="1187788"/>
                    <a:pt x="0" y="975512"/>
                  </a:cubicBezTo>
                  <a:cubicBezTo>
                    <a:pt x="-37466" y="763236"/>
                    <a:pt x="26135" y="598572"/>
                    <a:pt x="0" y="321992"/>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3001474" extrusionOk="0">
                          <a:moveTo>
                            <a:pt x="0" y="287038"/>
                          </a:moveTo>
                          <a:cubicBezTo>
                            <a:pt x="0" y="128511"/>
                            <a:pt x="128511" y="0"/>
                            <a:pt x="287038" y="0"/>
                          </a:cubicBezTo>
                          <a:lnTo>
                            <a:pt x="2583346" y="0"/>
                          </a:lnTo>
                          <a:cubicBezTo>
                            <a:pt x="2741873" y="0"/>
                            <a:pt x="2870384" y="128511"/>
                            <a:pt x="2870384" y="287038"/>
                          </a:cubicBezTo>
                          <a:lnTo>
                            <a:pt x="2870384" y="2714436"/>
                          </a:lnTo>
                          <a:cubicBezTo>
                            <a:pt x="2870384" y="2872963"/>
                            <a:pt x="2741873" y="3001474"/>
                            <a:pt x="2583346" y="3001474"/>
                          </a:cubicBezTo>
                          <a:lnTo>
                            <a:pt x="287038" y="3001474"/>
                          </a:lnTo>
                          <a:cubicBezTo>
                            <a:pt x="128511" y="3001474"/>
                            <a:pt x="0" y="2872963"/>
                            <a:pt x="0" y="2714436"/>
                          </a:cubicBezTo>
                          <a:lnTo>
                            <a:pt x="0" y="287038"/>
                          </a:lnTo>
                          <a:close/>
                        </a:path>
                      </a:pathLst>
                    </a:custGeom>
                    <ask:type>
                      <ask:lineSketchScribble/>
                    </ask:type>
                  </ask:lineSketchStyleProps>
                </a:ext>
              </a:extLst>
            </a:ln>
          </p:spPr>
          <p:txBody>
            <a:bodyPr spcFirstLastPara="1" wrap="square" lIns="59194" tIns="420994" rIns="59194" bIns="59194" anchor="ctr" anchorCtr="0">
              <a:noAutofit/>
            </a:bodyPr>
            <a:lstStyle/>
            <a:p>
              <a:pPr marL="171450" lvl="1" indent="-171450">
                <a:buClr>
                  <a:schemeClr val="bg1"/>
                </a:buClr>
                <a:buSzPts val="1500"/>
                <a:buFont typeface="Arial" panose="020B0604020202020204" pitchFamily="34" charset="0"/>
                <a:buChar char="•"/>
              </a:pPr>
              <a:r>
                <a:rPr lang="es-ES" sz="1300" b="1" dirty="0">
                  <a:solidFill>
                    <a:srgbClr val="0070C0"/>
                  </a:solidFill>
                  <a:latin typeface="Lato" panose="020F0502020204030203" pitchFamily="34" charset="77"/>
                  <a:ea typeface="Calibri"/>
                  <a:cs typeface="Calibri"/>
                  <a:sym typeface="Calibri"/>
                </a:rPr>
                <a:t>Qué</a:t>
              </a:r>
              <a:r>
                <a:rPr lang="es-ES" sz="1300" dirty="0">
                  <a:solidFill>
                    <a:schemeClr val="tx1">
                      <a:lumMod val="65000"/>
                      <a:lumOff val="35000"/>
                    </a:schemeClr>
                  </a:solidFill>
                  <a:latin typeface="Lato" panose="020F0502020204030203" pitchFamily="34" charset="77"/>
                  <a:ea typeface="Calibri"/>
                  <a:cs typeface="Calibri"/>
                  <a:sym typeface="Calibri"/>
                </a:rPr>
                <a:t>: intervenciones encaminadas a evitar que se produzca VG en primer lugar.</a:t>
              </a:r>
            </a:p>
            <a:p>
              <a:pPr marL="171450" lvl="1" indent="-171450">
                <a:buClr>
                  <a:schemeClr val="bg1"/>
                </a:buClr>
                <a:buSzPts val="1500"/>
                <a:buFont typeface="Arial" panose="020B0604020202020204" pitchFamily="34" charset="0"/>
                <a:buChar char="•"/>
              </a:pPr>
              <a:r>
                <a:rPr lang="es-ES" sz="1300" dirty="0">
                  <a:solidFill>
                    <a:schemeClr val="tx1">
                      <a:lumMod val="65000"/>
                      <a:lumOff val="35000"/>
                    </a:schemeClr>
                  </a:solidFill>
                  <a:latin typeface="Lato" panose="020F0502020204030203" pitchFamily="34" charset="77"/>
                  <a:ea typeface="Calibri"/>
                  <a:cs typeface="Calibri"/>
                  <a:sym typeface="Calibri"/>
                </a:rPr>
                <a:t> </a:t>
              </a:r>
            </a:p>
            <a:p>
              <a:pPr marL="171450" lvl="1" indent="-171450">
                <a:buClr>
                  <a:schemeClr val="bg1"/>
                </a:buClr>
                <a:buSzPts val="1500"/>
                <a:buFont typeface="Arial" panose="020B0604020202020204" pitchFamily="34" charset="0"/>
                <a:buChar char="•"/>
              </a:pPr>
              <a:r>
                <a:rPr lang="es-ES" sz="1300" b="1" dirty="0">
                  <a:solidFill>
                    <a:srgbClr val="0070C0"/>
                  </a:solidFill>
                  <a:latin typeface="Lato" panose="020F0502020204030203" pitchFamily="34" charset="77"/>
                  <a:cs typeface="Calibri"/>
                  <a:sym typeface="Calibri"/>
                </a:rPr>
                <a:t>Cómo</a:t>
              </a:r>
              <a:r>
                <a:rPr lang="es-ES" sz="1300" dirty="0">
                  <a:solidFill>
                    <a:schemeClr val="tx1">
                      <a:lumMod val="65000"/>
                      <a:lumOff val="35000"/>
                    </a:schemeClr>
                  </a:solidFill>
                  <a:latin typeface="Lato" panose="020F0502020204030203" pitchFamily="34" charset="77"/>
                  <a:cs typeface="Calibri"/>
                  <a:sym typeface="Calibri"/>
                </a:rPr>
                <a:t>: abordar las causas fundamentales.</a:t>
              </a:r>
            </a:p>
            <a:p>
              <a:pPr marL="171450" lvl="1" indent="-171450">
                <a:buClr>
                  <a:schemeClr val="bg1"/>
                </a:buClr>
                <a:buSzPts val="1500"/>
                <a:buFont typeface="Arial" panose="020B0604020202020204" pitchFamily="34" charset="0"/>
                <a:buChar char="•"/>
              </a:pPr>
              <a:endParaRPr lang="en-US" sz="1300" dirty="0">
                <a:solidFill>
                  <a:schemeClr val="tx1">
                    <a:lumMod val="65000"/>
                    <a:lumOff val="35000"/>
                  </a:schemeClr>
                </a:solidFill>
                <a:latin typeface="Lato" panose="020F0502020204030203" pitchFamily="34" charset="77"/>
                <a:cs typeface="Calibri"/>
                <a:sym typeface="Calibri"/>
              </a:endParaRPr>
            </a:p>
            <a:p>
              <a:pPr marL="171450" lvl="1" indent="-171450">
                <a:buClr>
                  <a:schemeClr val="bg1"/>
                </a:buClr>
                <a:buSzPts val="1500"/>
                <a:buFont typeface="Arial" panose="020B0604020202020204" pitchFamily="34" charset="0"/>
                <a:buChar char="•"/>
              </a:pPr>
              <a:r>
                <a:rPr lang="es-ES" sz="1300" b="1" dirty="0">
                  <a:solidFill>
                    <a:srgbClr val="0070C0"/>
                  </a:solidFill>
                  <a:latin typeface="Lato" panose="020F0502020204030203" pitchFamily="34" charset="77"/>
                  <a:cs typeface="Calibri"/>
                  <a:sym typeface="Calibri"/>
                </a:rPr>
                <a:t>Quién</a:t>
              </a:r>
              <a:r>
                <a:rPr lang="es-ES" sz="1300" dirty="0">
                  <a:solidFill>
                    <a:schemeClr val="tx1">
                      <a:lumMod val="65000"/>
                      <a:lumOff val="35000"/>
                    </a:schemeClr>
                  </a:solidFill>
                  <a:latin typeface="Lato" panose="020F0502020204030203" pitchFamily="34" charset="77"/>
                  <a:cs typeface="Calibri"/>
                  <a:sym typeface="Calibri"/>
                </a:rPr>
                <a:t>: responsabilidad de TODOS Y TODAS. Las podrían llevar a cabo especialistas en VG U otros actores humanitarios, según proceda.</a:t>
              </a:r>
              <a:endParaRPr lang="en-US" sz="1500" dirty="0">
                <a:solidFill>
                  <a:schemeClr val="tx1">
                    <a:lumMod val="65000"/>
                    <a:lumOff val="35000"/>
                  </a:schemeClr>
                </a:solidFill>
                <a:latin typeface="Lato" panose="020F0502020204030203" pitchFamily="34" charset="77"/>
                <a:cs typeface="Calibri"/>
                <a:sym typeface="Calibri"/>
              </a:endParaRPr>
            </a:p>
          </p:txBody>
        </p:sp>
        <p:sp>
          <p:nvSpPr>
            <p:cNvPr id="42" name="Google Shape;440;p28">
              <a:extLst>
                <a:ext uri="{FF2B5EF4-FFF2-40B4-BE49-F238E27FC236}">
                  <a16:creationId xmlns:a16="http://schemas.microsoft.com/office/drawing/2014/main" id="{07A3CFE6-31C1-A381-1D65-AC18BDBAED7A}"/>
                </a:ext>
              </a:extLst>
            </p:cNvPr>
            <p:cNvSpPr/>
            <p:nvPr/>
          </p:nvSpPr>
          <p:spPr>
            <a:xfrm>
              <a:off x="880669" y="2557403"/>
              <a:ext cx="2456792" cy="922232"/>
            </a:xfrm>
            <a:custGeom>
              <a:avLst/>
              <a:gdLst>
                <a:gd name="connsiteX0" fmla="*/ 0 w 2456792"/>
                <a:gd name="connsiteY0" fmla="*/ 92223 h 922232"/>
                <a:gd name="connsiteX1" fmla="*/ 97698 w 2456792"/>
                <a:gd name="connsiteY1" fmla="*/ 0 h 922232"/>
                <a:gd name="connsiteX2" fmla="*/ 617819 w 2456792"/>
                <a:gd name="connsiteY2" fmla="*/ 0 h 922232"/>
                <a:gd name="connsiteX3" fmla="*/ 1183168 w 2456792"/>
                <a:gd name="connsiteY3" fmla="*/ 0 h 922232"/>
                <a:gd name="connsiteX4" fmla="*/ 1703288 w 2456792"/>
                <a:gd name="connsiteY4" fmla="*/ 0 h 922232"/>
                <a:gd name="connsiteX5" fmla="*/ 2359093 w 2456792"/>
                <a:gd name="connsiteY5" fmla="*/ 0 h 922232"/>
                <a:gd name="connsiteX6" fmla="*/ 2456792 w 2456792"/>
                <a:gd name="connsiteY6" fmla="*/ 92223 h 922232"/>
                <a:gd name="connsiteX7" fmla="*/ 2456792 w 2456792"/>
                <a:gd name="connsiteY7" fmla="*/ 461116 h 922232"/>
                <a:gd name="connsiteX8" fmla="*/ 2456792 w 2456792"/>
                <a:gd name="connsiteY8" fmla="*/ 830008 h 922232"/>
                <a:gd name="connsiteX9" fmla="*/ 2359093 w 2456792"/>
                <a:gd name="connsiteY9" fmla="*/ 922232 h 922232"/>
                <a:gd name="connsiteX10" fmla="*/ 1816358 w 2456792"/>
                <a:gd name="connsiteY10" fmla="*/ 922232 h 922232"/>
                <a:gd name="connsiteX11" fmla="*/ 1318851 w 2456792"/>
                <a:gd name="connsiteY11" fmla="*/ 922232 h 922232"/>
                <a:gd name="connsiteX12" fmla="*/ 730889 w 2456792"/>
                <a:gd name="connsiteY12" fmla="*/ 922232 h 922232"/>
                <a:gd name="connsiteX13" fmla="*/ 97698 w 2456792"/>
                <a:gd name="connsiteY13" fmla="*/ 922232 h 922232"/>
                <a:gd name="connsiteX14" fmla="*/ 0 w 2456792"/>
                <a:gd name="connsiteY14" fmla="*/ 830008 h 922232"/>
                <a:gd name="connsiteX15" fmla="*/ 0 w 2456792"/>
                <a:gd name="connsiteY15" fmla="*/ 446360 h 922232"/>
                <a:gd name="connsiteX16" fmla="*/ 0 w 2456792"/>
                <a:gd name="connsiteY16" fmla="*/ 92223 h 9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6792" h="922232" fill="none" extrusionOk="0">
                  <a:moveTo>
                    <a:pt x="0" y="92223"/>
                  </a:moveTo>
                  <a:cubicBezTo>
                    <a:pt x="-6691" y="53253"/>
                    <a:pt x="50910" y="5327"/>
                    <a:pt x="97698" y="0"/>
                  </a:cubicBezTo>
                  <a:cubicBezTo>
                    <a:pt x="230796" y="-7620"/>
                    <a:pt x="436047" y="19872"/>
                    <a:pt x="617819" y="0"/>
                  </a:cubicBezTo>
                  <a:cubicBezTo>
                    <a:pt x="799591" y="-19872"/>
                    <a:pt x="1066654" y="64380"/>
                    <a:pt x="1183168" y="0"/>
                  </a:cubicBezTo>
                  <a:cubicBezTo>
                    <a:pt x="1299682" y="-64380"/>
                    <a:pt x="1551146" y="16391"/>
                    <a:pt x="1703288" y="0"/>
                  </a:cubicBezTo>
                  <a:cubicBezTo>
                    <a:pt x="1855430" y="-16391"/>
                    <a:pt x="2077895" y="56674"/>
                    <a:pt x="2359093" y="0"/>
                  </a:cubicBezTo>
                  <a:cubicBezTo>
                    <a:pt x="2411759" y="-73"/>
                    <a:pt x="2464764" y="48153"/>
                    <a:pt x="2456792" y="92223"/>
                  </a:cubicBezTo>
                  <a:cubicBezTo>
                    <a:pt x="2488116" y="179058"/>
                    <a:pt x="2436711" y="323736"/>
                    <a:pt x="2456792" y="461116"/>
                  </a:cubicBezTo>
                  <a:cubicBezTo>
                    <a:pt x="2476873" y="598496"/>
                    <a:pt x="2447003" y="732477"/>
                    <a:pt x="2456792" y="830008"/>
                  </a:cubicBezTo>
                  <a:cubicBezTo>
                    <a:pt x="2456349" y="871752"/>
                    <a:pt x="2424692" y="929566"/>
                    <a:pt x="2359093" y="922232"/>
                  </a:cubicBezTo>
                  <a:cubicBezTo>
                    <a:pt x="2136989" y="952799"/>
                    <a:pt x="2000818" y="883140"/>
                    <a:pt x="1816358" y="922232"/>
                  </a:cubicBezTo>
                  <a:cubicBezTo>
                    <a:pt x="1631899" y="961324"/>
                    <a:pt x="1485059" y="867796"/>
                    <a:pt x="1318851" y="922232"/>
                  </a:cubicBezTo>
                  <a:cubicBezTo>
                    <a:pt x="1152643" y="976668"/>
                    <a:pt x="850669" y="883003"/>
                    <a:pt x="730889" y="922232"/>
                  </a:cubicBezTo>
                  <a:cubicBezTo>
                    <a:pt x="611109" y="961461"/>
                    <a:pt x="408333" y="877895"/>
                    <a:pt x="97698" y="922232"/>
                  </a:cubicBezTo>
                  <a:cubicBezTo>
                    <a:pt x="42027" y="923193"/>
                    <a:pt x="5195" y="895016"/>
                    <a:pt x="0" y="830008"/>
                  </a:cubicBezTo>
                  <a:cubicBezTo>
                    <a:pt x="-12628" y="741526"/>
                    <a:pt x="37882" y="544223"/>
                    <a:pt x="0" y="446360"/>
                  </a:cubicBezTo>
                  <a:cubicBezTo>
                    <a:pt x="-37882" y="348497"/>
                    <a:pt x="17622" y="222520"/>
                    <a:pt x="0" y="92223"/>
                  </a:cubicBezTo>
                  <a:close/>
                </a:path>
                <a:path w="2456792" h="922232" stroke="0" extrusionOk="0">
                  <a:moveTo>
                    <a:pt x="0" y="92223"/>
                  </a:moveTo>
                  <a:cubicBezTo>
                    <a:pt x="-5631" y="37817"/>
                    <a:pt x="35131" y="3232"/>
                    <a:pt x="97698" y="0"/>
                  </a:cubicBezTo>
                  <a:cubicBezTo>
                    <a:pt x="277408" y="-49745"/>
                    <a:pt x="410939" y="30944"/>
                    <a:pt x="708275" y="0"/>
                  </a:cubicBezTo>
                  <a:cubicBezTo>
                    <a:pt x="1005611" y="-30944"/>
                    <a:pt x="1118043" y="33203"/>
                    <a:pt x="1251009" y="0"/>
                  </a:cubicBezTo>
                  <a:cubicBezTo>
                    <a:pt x="1383975" y="-33203"/>
                    <a:pt x="1590346" y="48498"/>
                    <a:pt x="1771130" y="0"/>
                  </a:cubicBezTo>
                  <a:cubicBezTo>
                    <a:pt x="1951914" y="-48498"/>
                    <a:pt x="2200247" y="45953"/>
                    <a:pt x="2359093" y="0"/>
                  </a:cubicBezTo>
                  <a:cubicBezTo>
                    <a:pt x="2415952" y="-5972"/>
                    <a:pt x="2445772" y="39602"/>
                    <a:pt x="2456792" y="92223"/>
                  </a:cubicBezTo>
                  <a:cubicBezTo>
                    <a:pt x="2463211" y="235740"/>
                    <a:pt x="2441369" y="370150"/>
                    <a:pt x="2456792" y="461116"/>
                  </a:cubicBezTo>
                  <a:cubicBezTo>
                    <a:pt x="2472215" y="552082"/>
                    <a:pt x="2452829" y="700060"/>
                    <a:pt x="2456792" y="830008"/>
                  </a:cubicBezTo>
                  <a:cubicBezTo>
                    <a:pt x="2464603" y="882819"/>
                    <a:pt x="2408559" y="921506"/>
                    <a:pt x="2359093" y="922232"/>
                  </a:cubicBezTo>
                  <a:cubicBezTo>
                    <a:pt x="2238833" y="953011"/>
                    <a:pt x="1995206" y="908701"/>
                    <a:pt x="1793744" y="922232"/>
                  </a:cubicBezTo>
                  <a:cubicBezTo>
                    <a:pt x="1592282" y="935763"/>
                    <a:pt x="1505607" y="871461"/>
                    <a:pt x="1251009" y="922232"/>
                  </a:cubicBezTo>
                  <a:cubicBezTo>
                    <a:pt x="996411" y="973003"/>
                    <a:pt x="897568" y="866664"/>
                    <a:pt x="640433" y="922232"/>
                  </a:cubicBezTo>
                  <a:cubicBezTo>
                    <a:pt x="383298" y="977800"/>
                    <a:pt x="309269" y="909347"/>
                    <a:pt x="97698" y="922232"/>
                  </a:cubicBezTo>
                  <a:cubicBezTo>
                    <a:pt x="35969" y="923508"/>
                    <a:pt x="-4691" y="877705"/>
                    <a:pt x="0" y="830008"/>
                  </a:cubicBezTo>
                  <a:cubicBezTo>
                    <a:pt x="-38318" y="693361"/>
                    <a:pt x="14526" y="572799"/>
                    <a:pt x="0" y="453738"/>
                  </a:cubicBezTo>
                  <a:cubicBezTo>
                    <a:pt x="-14526" y="334677"/>
                    <a:pt x="12573" y="235100"/>
                    <a:pt x="0" y="92223"/>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s-ES" sz="3200" b="1" dirty="0">
                  <a:solidFill>
                    <a:srgbClr val="FFFFFF"/>
                  </a:solidFill>
                  <a:latin typeface="Lato" panose="020F0502020204030203" pitchFamily="34" charset="77"/>
                  <a:cs typeface="Calibri"/>
                  <a:sym typeface="Calibri"/>
                </a:rPr>
                <a:t>Prevención</a:t>
              </a:r>
            </a:p>
          </p:txBody>
        </p:sp>
      </p:grpSp>
    </p:spTree>
    <p:custDataLst>
      <p:tags r:id="rId1"/>
    </p:custDataLst>
    <p:extLst>
      <p:ext uri="{BB962C8B-B14F-4D97-AF65-F5344CB8AC3E}">
        <p14:creationId xmlns:p14="http://schemas.microsoft.com/office/powerpoint/2010/main" val="42307141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14:bounceEnd="50000">
                                          <p:cBhvr additive="base">
                                            <p:cTn id="17" dur="10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fill="hold" nodeType="clickEffect" p14:presetBounceEnd="5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50000">
                                          <p:cBhvr additive="base">
                                            <p:cTn id="23"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fill="hold" nodeType="clickEffect" p14:presetBounceEnd="50000">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14:bounceEnd="50000">
                                          <p:cBhvr additive="base">
                                            <p:cTn id="29" dur="1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3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ppt_x"/>
                                              </p:val>
                                            </p:tav>
                                            <p:tav tm="100000">
                                              <p:val>
                                                <p:strVal val="#ppt_x"/>
                                              </p:val>
                                            </p:tav>
                                          </p:tavLst>
                                        </p:anim>
                                        <p:anim calcmode="lin" valueType="num">
                                          <p:cBhvr additive="base">
                                            <p:cTn id="18"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1000" fill="hold"/>
                                            <p:tgtEl>
                                              <p:spTgt spid="25"/>
                                            </p:tgtEl>
                                            <p:attrNameLst>
                                              <p:attrName>ppt_x</p:attrName>
                                            </p:attrNameLst>
                                          </p:cBhvr>
                                          <p:tavLst>
                                            <p:tav tm="0">
                                              <p:val>
                                                <p:strVal val="#ppt_x"/>
                                              </p:val>
                                            </p:tav>
                                            <p:tav tm="100000">
                                              <p:val>
                                                <p:strVal val="#ppt_x"/>
                                              </p:val>
                                            </p:tav>
                                          </p:tavLst>
                                        </p:anim>
                                        <p:anim calcmode="lin" valueType="num">
                                          <p:cBhvr additive="base">
                                            <p:cTn id="3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8DB715-D163-9F18-4418-63CDFD3BD5D7}"/>
              </a:ext>
            </a:extLst>
          </p:cNvPr>
          <p:cNvSpPr txBox="1"/>
          <p:nvPr/>
        </p:nvSpPr>
        <p:spPr>
          <a:xfrm>
            <a:off x="871395" y="547153"/>
            <a:ext cx="6627242" cy="707886"/>
          </a:xfrm>
          <a:prstGeom prst="rect">
            <a:avLst/>
          </a:prstGeom>
          <a:noFill/>
        </p:spPr>
        <p:txBody>
          <a:bodyPr wrap="square" lIns="91440" tIns="45720" rIns="91440" bIns="45720" rtlCol="0" anchor="t">
            <a:spAutoFit/>
          </a:bodyPr>
          <a:lstStyle/>
          <a:p>
            <a:r>
              <a:rPr lang="es-ES" sz="4000" b="1" dirty="0">
                <a:solidFill>
                  <a:schemeClr val="bg1"/>
                </a:solidFill>
                <a:latin typeface="Calibri"/>
                <a:ea typeface="Calibri" charset="0"/>
                <a:cs typeface="Calibri"/>
              </a:rPr>
              <a:t>LEER EN PRIMER LUGAR</a:t>
            </a:r>
          </a:p>
        </p:txBody>
      </p:sp>
      <p:sp>
        <p:nvSpPr>
          <p:cNvPr id="5" name="TextBox 4">
            <a:extLst>
              <a:ext uri="{FF2B5EF4-FFF2-40B4-BE49-F238E27FC236}">
                <a16:creationId xmlns:a16="http://schemas.microsoft.com/office/drawing/2014/main" id="{F4322FB3-70CE-CB04-75B2-48191D5BD041}"/>
              </a:ext>
            </a:extLst>
          </p:cNvPr>
          <p:cNvSpPr txBox="1"/>
          <p:nvPr/>
        </p:nvSpPr>
        <p:spPr>
          <a:xfrm>
            <a:off x="871395" y="1255039"/>
            <a:ext cx="9525671" cy="4424994"/>
          </a:xfrm>
          <a:prstGeom prst="rect">
            <a:avLst/>
          </a:prstGeom>
          <a:noFill/>
        </p:spPr>
        <p:txBody>
          <a:bodyPr wrap="square" lIns="91440" tIns="45720" rIns="91440" bIns="45720" rtlCol="0" anchor="t">
            <a:spAutoFit/>
          </a:bodyPr>
          <a:lstStyle/>
          <a:p>
            <a:pPr algn="just">
              <a:lnSpc>
                <a:spcPct val="130000"/>
              </a:lnSpc>
            </a:pPr>
            <a:r>
              <a:rPr lang="es-ES" sz="1100" dirty="0">
                <a:solidFill>
                  <a:schemeClr val="bg1"/>
                </a:solidFill>
                <a:latin typeface="Lato Semibold" panose="020F0502020204030203" pitchFamily="34" charset="77"/>
                <a:ea typeface="Lato" panose="020F0502020204030203" pitchFamily="34" charset="0"/>
                <a:cs typeface="Lato" panose="020F0502020204030203" pitchFamily="34" charset="0"/>
              </a:rPr>
              <a:t>En el apartado de notas de las diapositivas de la presentación, se incluye la información que los facilitadores y las facilitadoras deben presentar durante el taller. Las notas de las diapositivas también contienen consejos para la facilitación, como información en caso de preguntas, tiempos y referencias a recursos clave. Es importante leer íntegramente las notas de las diapositivas antes de impartir este Paquete de Facilitación. Las notas deben aparecer en el panel situado debajo de la imagen de la diapositiva cuando la vista se encuentra en modo Normal. Si las notas no se ven, mantenga el cursor sobre la fina barra gris situada en la parte inferior de la ventana y arrástrela hacia arriba. Entonces, aparecerá el apartado de notas. Para ver las diapositivas con las notas en grande debajo de ellas, desplace el cursor a la parte superior de la ventana y haga clic en Vista y, a continuación, en Página de notas. Para imprimir las notas de las diapositivas con sus imágenes (algo que resulta útil para la facilitación inicial, en particular en el caso de los segmentos didácticos extensos), haga clic en Imprimir y, a continuación, en Diseño de impresión, seleccione la opción Páginas de notas.</a:t>
            </a:r>
          </a:p>
          <a:p>
            <a:pPr algn="just">
              <a:lnSpc>
                <a:spcPct val="130000"/>
              </a:lnSpc>
            </a:pPr>
            <a:endParaRPr lang="en-US" altLang="en-US" sz="1100" dirty="0">
              <a:solidFill>
                <a:schemeClr val="bg1"/>
              </a:solidFill>
              <a:latin typeface="Lato Semibold" panose="020F0502020204030203" pitchFamily="34" charset="77"/>
              <a:ea typeface="Lato" panose="020F0502020204030203" pitchFamily="34" charset="0"/>
              <a:cs typeface="Lato" panose="020F0502020204030203" pitchFamily="34" charset="0"/>
            </a:endParaRPr>
          </a:p>
          <a:p>
            <a:pPr algn="just" eaLnBrk="1" hangingPunct="1">
              <a:lnSpc>
                <a:spcPct val="130000"/>
              </a:lnSpc>
            </a:pPr>
            <a:r>
              <a:rPr lang="es-ES" sz="1100" dirty="0">
                <a:solidFill>
                  <a:schemeClr val="bg1"/>
                </a:solidFill>
                <a:latin typeface="Lato Semibold" panose="020F0502020204030203" pitchFamily="34" charset="77"/>
                <a:ea typeface="Lato" panose="020F0502020204030203" pitchFamily="34" charset="0"/>
                <a:cs typeface="Lato" panose="020F0502020204030203" pitchFamily="34" charset="0"/>
              </a:rPr>
              <a:t>La mayoría de las diapositivas incluyen animaciones, de modo que determinados textos, elementos o imágenes aparecerán de uno en uno al hacer clic. Estas animaciones están pensadas para ayudar a los facilitadores y las facilitadoras a revelar el contenido de las diapositivas por etapas y en un orden determinado. Es recomendable que los facilitadores y las facilitadoras se familiaricen por completo con las diapositivas animadas antes del taller.</a:t>
            </a:r>
          </a:p>
          <a:p>
            <a:pPr algn="just" eaLnBrk="1" hangingPunct="1">
              <a:lnSpc>
                <a:spcPct val="130000"/>
              </a:lnSpc>
            </a:pPr>
            <a:endParaRPr lang="en-US" altLang="en-US" sz="1100" dirty="0">
              <a:solidFill>
                <a:schemeClr val="bg1"/>
              </a:solidFill>
              <a:latin typeface="Lato Semibold" panose="020F0502020204030203" pitchFamily="34" charset="77"/>
              <a:ea typeface="Lato" panose="020F0502020204030203" pitchFamily="34" charset="0"/>
              <a:cs typeface="Lato" panose="020F0502020204030203" pitchFamily="34" charset="0"/>
            </a:endParaRPr>
          </a:p>
          <a:p>
            <a:pPr algn="just" eaLnBrk="1" hangingPunct="1">
              <a:lnSpc>
                <a:spcPct val="130000"/>
              </a:lnSpc>
            </a:pPr>
            <a:r>
              <a:rPr lang="es-ES" sz="1100" dirty="0">
                <a:solidFill>
                  <a:schemeClr val="bg1"/>
                </a:solidFill>
                <a:latin typeface="Lato Semibold" panose="020F0502020204030203" pitchFamily="34" charset="77"/>
                <a:ea typeface="Lato" panose="020F0502020204030203" pitchFamily="34" charset="0"/>
                <a:cs typeface="Lato" panose="020F0502020204030203" pitchFamily="34" charset="0"/>
              </a:rPr>
              <a:t>Las notas de la presentación remiten a las hojas de actividades, las cuales figuran como anexo del presente Paquete. Las hojas de actividades se corresponden con los diferentes ejercicios de este Paquete (preguntas de debate, actividades y trabajos en grupo) y contienen la misma información que las diapositivas de actividades pertinentes con notas del facilitador. Las hojas de actividades están pensadas para su uso como ejercicios independientes en caso de que no se utilice el Paquete íntegro, pero también podrían ayudar a los facilitadores y las facilitadoras a dirigir algunos de los ejercicios más complejos. </a:t>
            </a:r>
          </a:p>
          <a:p>
            <a:pPr marL="285750" indent="-285750" algn="just">
              <a:buFont typeface="Arial"/>
              <a:buChar char="•"/>
            </a:pPr>
            <a:endParaRPr lang="en-US" sz="1100" dirty="0">
              <a:solidFill>
                <a:srgbClr val="000000"/>
              </a:solidFill>
              <a:latin typeface="Calibri"/>
              <a:ea typeface="Calibri"/>
              <a:cs typeface="Calibri"/>
            </a:endParaRPr>
          </a:p>
          <a:p>
            <a:pPr>
              <a:lnSpc>
                <a:spcPct val="130000"/>
              </a:lnSpc>
            </a:pPr>
            <a:endParaRPr lang="en-US" sz="1200" b="1" dirty="0">
              <a:solidFill>
                <a:schemeClr val="bg1"/>
              </a:solidFill>
              <a:latin typeface="Calibri"/>
              <a:ea typeface="Calibri"/>
              <a:cs typeface="Calibri"/>
            </a:endParaRPr>
          </a:p>
        </p:txBody>
      </p:sp>
    </p:spTree>
    <p:extLst>
      <p:ext uri="{BB962C8B-B14F-4D97-AF65-F5344CB8AC3E}">
        <p14:creationId xmlns:p14="http://schemas.microsoft.com/office/powerpoint/2010/main" val="361112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F58192-61F0-85D2-E0F8-79080FC72597}"/>
              </a:ext>
            </a:extLst>
          </p:cNvPr>
          <p:cNvSpPr/>
          <p:nvPr/>
        </p:nvSpPr>
        <p:spPr>
          <a:xfrm>
            <a:off x="6804240" y="643317"/>
            <a:ext cx="3686646" cy="5164358"/>
          </a:xfrm>
          <a:custGeom>
            <a:avLst/>
            <a:gdLst>
              <a:gd name="connsiteX0" fmla="*/ 0 w 3686646"/>
              <a:gd name="connsiteY0" fmla="*/ 0 h 5164358"/>
              <a:gd name="connsiteX1" fmla="*/ 489797 w 3686646"/>
              <a:gd name="connsiteY1" fmla="*/ 0 h 5164358"/>
              <a:gd name="connsiteX2" fmla="*/ 905862 w 3686646"/>
              <a:gd name="connsiteY2" fmla="*/ 0 h 5164358"/>
              <a:gd name="connsiteX3" fmla="*/ 1506258 w 3686646"/>
              <a:gd name="connsiteY3" fmla="*/ 0 h 5164358"/>
              <a:gd name="connsiteX4" fmla="*/ 1996055 w 3686646"/>
              <a:gd name="connsiteY4" fmla="*/ 0 h 5164358"/>
              <a:gd name="connsiteX5" fmla="*/ 2485853 w 3686646"/>
              <a:gd name="connsiteY5" fmla="*/ 0 h 5164358"/>
              <a:gd name="connsiteX6" fmla="*/ 3086249 w 3686646"/>
              <a:gd name="connsiteY6" fmla="*/ 0 h 5164358"/>
              <a:gd name="connsiteX7" fmla="*/ 3686646 w 3686646"/>
              <a:gd name="connsiteY7" fmla="*/ 0 h 5164358"/>
              <a:gd name="connsiteX8" fmla="*/ 3686646 w 3686646"/>
              <a:gd name="connsiteY8" fmla="*/ 677105 h 5164358"/>
              <a:gd name="connsiteX9" fmla="*/ 3686646 w 3686646"/>
              <a:gd name="connsiteY9" fmla="*/ 1147635 h 5164358"/>
              <a:gd name="connsiteX10" fmla="*/ 3686646 w 3686646"/>
              <a:gd name="connsiteY10" fmla="*/ 1618166 h 5164358"/>
              <a:gd name="connsiteX11" fmla="*/ 3686646 w 3686646"/>
              <a:gd name="connsiteY11" fmla="*/ 2191983 h 5164358"/>
              <a:gd name="connsiteX12" fmla="*/ 3686646 w 3686646"/>
              <a:gd name="connsiteY12" fmla="*/ 2817444 h 5164358"/>
              <a:gd name="connsiteX13" fmla="*/ 3686646 w 3686646"/>
              <a:gd name="connsiteY13" fmla="*/ 3236331 h 5164358"/>
              <a:gd name="connsiteX14" fmla="*/ 3686646 w 3686646"/>
              <a:gd name="connsiteY14" fmla="*/ 3810149 h 5164358"/>
              <a:gd name="connsiteX15" fmla="*/ 3686646 w 3686646"/>
              <a:gd name="connsiteY15" fmla="*/ 4383966 h 5164358"/>
              <a:gd name="connsiteX16" fmla="*/ 3686646 w 3686646"/>
              <a:gd name="connsiteY16" fmla="*/ 5164358 h 5164358"/>
              <a:gd name="connsiteX17" fmla="*/ 3123116 w 3686646"/>
              <a:gd name="connsiteY17" fmla="*/ 5164358 h 5164358"/>
              <a:gd name="connsiteX18" fmla="*/ 2596452 w 3686646"/>
              <a:gd name="connsiteY18" fmla="*/ 5164358 h 5164358"/>
              <a:gd name="connsiteX19" fmla="*/ 2180388 w 3686646"/>
              <a:gd name="connsiteY19" fmla="*/ 5164358 h 5164358"/>
              <a:gd name="connsiteX20" fmla="*/ 1727457 w 3686646"/>
              <a:gd name="connsiteY20" fmla="*/ 5164358 h 5164358"/>
              <a:gd name="connsiteX21" fmla="*/ 1127060 w 3686646"/>
              <a:gd name="connsiteY21" fmla="*/ 5164358 h 5164358"/>
              <a:gd name="connsiteX22" fmla="*/ 600397 w 3686646"/>
              <a:gd name="connsiteY22" fmla="*/ 5164358 h 5164358"/>
              <a:gd name="connsiteX23" fmla="*/ 0 w 3686646"/>
              <a:gd name="connsiteY23" fmla="*/ 5164358 h 5164358"/>
              <a:gd name="connsiteX24" fmla="*/ 0 w 3686646"/>
              <a:gd name="connsiteY24" fmla="*/ 4590540 h 5164358"/>
              <a:gd name="connsiteX25" fmla="*/ 0 w 3686646"/>
              <a:gd name="connsiteY25" fmla="*/ 4171654 h 5164358"/>
              <a:gd name="connsiteX26" fmla="*/ 0 w 3686646"/>
              <a:gd name="connsiteY26" fmla="*/ 3752767 h 5164358"/>
              <a:gd name="connsiteX27" fmla="*/ 0 w 3686646"/>
              <a:gd name="connsiteY27" fmla="*/ 3127306 h 5164358"/>
              <a:gd name="connsiteX28" fmla="*/ 0 w 3686646"/>
              <a:gd name="connsiteY28" fmla="*/ 2656775 h 5164358"/>
              <a:gd name="connsiteX29" fmla="*/ 0 w 3686646"/>
              <a:gd name="connsiteY29" fmla="*/ 1979671 h 5164358"/>
              <a:gd name="connsiteX30" fmla="*/ 0 w 3686646"/>
              <a:gd name="connsiteY30" fmla="*/ 1457497 h 5164358"/>
              <a:gd name="connsiteX31" fmla="*/ 0 w 3686646"/>
              <a:gd name="connsiteY31" fmla="*/ 1038610 h 5164358"/>
              <a:gd name="connsiteX32" fmla="*/ 0 w 3686646"/>
              <a:gd name="connsiteY32" fmla="*/ 0 h 51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86646" h="5164358" extrusionOk="0">
                <a:moveTo>
                  <a:pt x="0" y="0"/>
                </a:moveTo>
                <a:cubicBezTo>
                  <a:pt x="178215" y="-43467"/>
                  <a:pt x="339589" y="46393"/>
                  <a:pt x="489797" y="0"/>
                </a:cubicBezTo>
                <a:cubicBezTo>
                  <a:pt x="640005" y="-46393"/>
                  <a:pt x="789291" y="17450"/>
                  <a:pt x="905862" y="0"/>
                </a:cubicBezTo>
                <a:cubicBezTo>
                  <a:pt x="1022433" y="-17450"/>
                  <a:pt x="1263400" y="9231"/>
                  <a:pt x="1506258" y="0"/>
                </a:cubicBezTo>
                <a:cubicBezTo>
                  <a:pt x="1749116" y="-9231"/>
                  <a:pt x="1829381" y="51422"/>
                  <a:pt x="1996055" y="0"/>
                </a:cubicBezTo>
                <a:cubicBezTo>
                  <a:pt x="2162729" y="-51422"/>
                  <a:pt x="2382694" y="17975"/>
                  <a:pt x="2485853" y="0"/>
                </a:cubicBezTo>
                <a:cubicBezTo>
                  <a:pt x="2589012" y="-17975"/>
                  <a:pt x="2844095" y="48311"/>
                  <a:pt x="3086249" y="0"/>
                </a:cubicBezTo>
                <a:cubicBezTo>
                  <a:pt x="3328403" y="-48311"/>
                  <a:pt x="3429166" y="16291"/>
                  <a:pt x="3686646" y="0"/>
                </a:cubicBezTo>
                <a:cubicBezTo>
                  <a:pt x="3703358" y="203218"/>
                  <a:pt x="3620695" y="373330"/>
                  <a:pt x="3686646" y="677105"/>
                </a:cubicBezTo>
                <a:cubicBezTo>
                  <a:pt x="3752597" y="980880"/>
                  <a:pt x="3663404" y="959989"/>
                  <a:pt x="3686646" y="1147635"/>
                </a:cubicBezTo>
                <a:cubicBezTo>
                  <a:pt x="3709888" y="1335281"/>
                  <a:pt x="3684075" y="1519881"/>
                  <a:pt x="3686646" y="1618166"/>
                </a:cubicBezTo>
                <a:cubicBezTo>
                  <a:pt x="3689217" y="1716451"/>
                  <a:pt x="3657787" y="2003600"/>
                  <a:pt x="3686646" y="2191983"/>
                </a:cubicBezTo>
                <a:cubicBezTo>
                  <a:pt x="3715505" y="2380366"/>
                  <a:pt x="3657372" y="2553582"/>
                  <a:pt x="3686646" y="2817444"/>
                </a:cubicBezTo>
                <a:cubicBezTo>
                  <a:pt x="3715920" y="3081306"/>
                  <a:pt x="3658616" y="3028501"/>
                  <a:pt x="3686646" y="3236331"/>
                </a:cubicBezTo>
                <a:cubicBezTo>
                  <a:pt x="3714676" y="3444161"/>
                  <a:pt x="3638308" y="3690931"/>
                  <a:pt x="3686646" y="3810149"/>
                </a:cubicBezTo>
                <a:cubicBezTo>
                  <a:pt x="3734984" y="3929367"/>
                  <a:pt x="3628335" y="4265260"/>
                  <a:pt x="3686646" y="4383966"/>
                </a:cubicBezTo>
                <a:cubicBezTo>
                  <a:pt x="3744957" y="4502672"/>
                  <a:pt x="3684707" y="4957283"/>
                  <a:pt x="3686646" y="5164358"/>
                </a:cubicBezTo>
                <a:cubicBezTo>
                  <a:pt x="3492477" y="5188029"/>
                  <a:pt x="3309861" y="5109203"/>
                  <a:pt x="3123116" y="5164358"/>
                </a:cubicBezTo>
                <a:cubicBezTo>
                  <a:pt x="2936371" y="5219513"/>
                  <a:pt x="2722884" y="5160060"/>
                  <a:pt x="2596452" y="5164358"/>
                </a:cubicBezTo>
                <a:cubicBezTo>
                  <a:pt x="2470020" y="5168656"/>
                  <a:pt x="2267515" y="5157963"/>
                  <a:pt x="2180388" y="5164358"/>
                </a:cubicBezTo>
                <a:cubicBezTo>
                  <a:pt x="2093261" y="5170753"/>
                  <a:pt x="1883996" y="5136662"/>
                  <a:pt x="1727457" y="5164358"/>
                </a:cubicBezTo>
                <a:cubicBezTo>
                  <a:pt x="1570918" y="5192054"/>
                  <a:pt x="1269614" y="5117007"/>
                  <a:pt x="1127060" y="5164358"/>
                </a:cubicBezTo>
                <a:cubicBezTo>
                  <a:pt x="984506" y="5211709"/>
                  <a:pt x="862707" y="5112005"/>
                  <a:pt x="600397" y="5164358"/>
                </a:cubicBezTo>
                <a:cubicBezTo>
                  <a:pt x="338087" y="5216711"/>
                  <a:pt x="276318" y="5145336"/>
                  <a:pt x="0" y="5164358"/>
                </a:cubicBezTo>
                <a:cubicBezTo>
                  <a:pt x="-40235" y="4987952"/>
                  <a:pt x="12739" y="4864923"/>
                  <a:pt x="0" y="4590540"/>
                </a:cubicBezTo>
                <a:cubicBezTo>
                  <a:pt x="-12739" y="4316157"/>
                  <a:pt x="30042" y="4342333"/>
                  <a:pt x="0" y="4171654"/>
                </a:cubicBezTo>
                <a:cubicBezTo>
                  <a:pt x="-30042" y="4000975"/>
                  <a:pt x="46547" y="3930110"/>
                  <a:pt x="0" y="3752767"/>
                </a:cubicBezTo>
                <a:cubicBezTo>
                  <a:pt x="-46547" y="3575424"/>
                  <a:pt x="60212" y="3371758"/>
                  <a:pt x="0" y="3127306"/>
                </a:cubicBezTo>
                <a:cubicBezTo>
                  <a:pt x="-60212" y="2882854"/>
                  <a:pt x="17382" y="2771767"/>
                  <a:pt x="0" y="2656775"/>
                </a:cubicBezTo>
                <a:cubicBezTo>
                  <a:pt x="-17382" y="2541783"/>
                  <a:pt x="9691" y="2201744"/>
                  <a:pt x="0" y="1979671"/>
                </a:cubicBezTo>
                <a:cubicBezTo>
                  <a:pt x="-9691" y="1757598"/>
                  <a:pt x="13814" y="1671382"/>
                  <a:pt x="0" y="1457497"/>
                </a:cubicBezTo>
                <a:cubicBezTo>
                  <a:pt x="-13814" y="1243612"/>
                  <a:pt x="4871" y="1146287"/>
                  <a:pt x="0" y="1038610"/>
                </a:cubicBezTo>
                <a:cubicBezTo>
                  <a:pt x="-4871" y="930933"/>
                  <a:pt x="45957" y="234381"/>
                  <a:pt x="0" y="0"/>
                </a:cubicBezTo>
                <a:close/>
              </a:path>
            </a:pathLst>
          </a:custGeom>
          <a:noFill/>
          <a:ln w="22225" cap="rnd">
            <a:solidFill>
              <a:srgbClr val="FBD416"/>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7">
            <a:extLst>
              <a:ext uri="{FF2B5EF4-FFF2-40B4-BE49-F238E27FC236}">
                <a16:creationId xmlns:a16="http://schemas.microsoft.com/office/drawing/2014/main" id="{9A8C7F58-0CD5-56B0-4D86-27FEA5EB21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7788" y="684661"/>
            <a:ext cx="3591909" cy="5077568"/>
          </a:xfrm>
          <a:prstGeom prst="rect">
            <a:avLst/>
          </a:prstGeom>
        </p:spPr>
      </p:pic>
      <p:sp>
        <p:nvSpPr>
          <p:cNvPr id="2" name="Content Placeholder 2">
            <a:extLst>
              <a:ext uri="{FF2B5EF4-FFF2-40B4-BE49-F238E27FC236}">
                <a16:creationId xmlns:a16="http://schemas.microsoft.com/office/drawing/2014/main" id="{EB40DEC7-C948-4F71-804D-D103B54E555D}"/>
              </a:ext>
            </a:extLst>
          </p:cNvPr>
          <p:cNvSpPr txBox="1">
            <a:spLocks/>
          </p:cNvSpPr>
          <p:nvPr/>
        </p:nvSpPr>
        <p:spPr>
          <a:xfrm>
            <a:off x="1001367" y="1646677"/>
            <a:ext cx="5284134" cy="1782323"/>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ES" sz="2200" dirty="0">
                <a:latin typeface="Lato"/>
                <a:ea typeface="Lato"/>
                <a:cs typeface="Lato"/>
              </a:rPr>
              <a:t>Objetivos:</a:t>
            </a:r>
          </a:p>
          <a:p>
            <a:pPr>
              <a:buClr>
                <a:srgbClr val="0070C0"/>
              </a:buClr>
              <a:buFont typeface="Wingdings" pitchFamily="2" charset="2"/>
              <a:buChar char="Ø"/>
            </a:pPr>
            <a:endParaRPr lang="en-GB" sz="800" dirty="0">
              <a:latin typeface="Lato"/>
              <a:ea typeface="Lato"/>
              <a:cs typeface="Lato"/>
            </a:endParaRPr>
          </a:p>
          <a:p>
            <a:pPr>
              <a:buClr>
                <a:srgbClr val="0070C0"/>
              </a:buClr>
              <a:buFont typeface="Wingdings" pitchFamily="2" charset="2"/>
              <a:buChar char="Ø"/>
            </a:pPr>
            <a:r>
              <a:rPr lang="es-ES" sz="2200" dirty="0">
                <a:solidFill>
                  <a:schemeClr val="tx1">
                    <a:lumMod val="65000"/>
                    <a:lumOff val="35000"/>
                  </a:schemeClr>
                </a:solidFill>
              </a:rPr>
              <a:t>Se reduce el riesgo de VG para todas las personas desplazadas y apátridas;</a:t>
            </a:r>
          </a:p>
          <a:p>
            <a:pPr>
              <a:buClr>
                <a:srgbClr val="0070C0"/>
              </a:buClr>
              <a:buFont typeface="Wingdings" pitchFamily="2" charset="2"/>
              <a:buChar char="Ø"/>
            </a:pPr>
            <a:r>
              <a:rPr lang="es-ES" sz="2200" dirty="0">
                <a:solidFill>
                  <a:schemeClr val="tx1">
                    <a:lumMod val="65000"/>
                    <a:lumOff val="35000"/>
                  </a:schemeClr>
                </a:solidFill>
              </a:rPr>
              <a:t>Todas las personas sobrevivientes de VG disfrutan de un acceso adecuado y oportuno a servicios de calidad.</a:t>
            </a:r>
          </a:p>
        </p:txBody>
      </p:sp>
      <p:sp>
        <p:nvSpPr>
          <p:cNvPr id="3" name="Title 1">
            <a:extLst>
              <a:ext uri="{FF2B5EF4-FFF2-40B4-BE49-F238E27FC236}">
                <a16:creationId xmlns:a16="http://schemas.microsoft.com/office/drawing/2014/main" id="{FE640652-A3B7-0BCC-F628-DF0B67B964C1}"/>
              </a:ext>
            </a:extLst>
          </p:cNvPr>
          <p:cNvSpPr txBox="1">
            <a:spLocks/>
          </p:cNvSpPr>
          <p:nvPr/>
        </p:nvSpPr>
        <p:spPr>
          <a:xfrm>
            <a:off x="795490" y="684661"/>
            <a:ext cx="459227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Política del ACNUR sobre VG</a:t>
            </a:r>
          </a:p>
        </p:txBody>
      </p:sp>
      <p:cxnSp>
        <p:nvCxnSpPr>
          <p:cNvPr id="5" name="Straight Connector 4">
            <a:extLst>
              <a:ext uri="{FF2B5EF4-FFF2-40B4-BE49-F238E27FC236}">
                <a16:creationId xmlns:a16="http://schemas.microsoft.com/office/drawing/2014/main" id="{A1AE7BA8-5930-247F-1A87-208C9C036975}"/>
              </a:ext>
            </a:extLst>
          </p:cNvPr>
          <p:cNvCxnSpPr>
            <a:cxnSpLocks/>
          </p:cNvCxnSpPr>
          <p:nvPr/>
        </p:nvCxnSpPr>
        <p:spPr>
          <a:xfrm flipH="1">
            <a:off x="-2521289" y="1339804"/>
            <a:ext cx="737464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21" name="Group 20">
            <a:extLst>
              <a:ext uri="{FF2B5EF4-FFF2-40B4-BE49-F238E27FC236}">
                <a16:creationId xmlns:a16="http://schemas.microsoft.com/office/drawing/2014/main" id="{997D56D2-75E6-51F9-13A1-0715B7C205B4}"/>
              </a:ext>
            </a:extLst>
          </p:cNvPr>
          <p:cNvGrpSpPr/>
          <p:nvPr/>
        </p:nvGrpSpPr>
        <p:grpSpPr>
          <a:xfrm>
            <a:off x="7834729" y="361199"/>
            <a:ext cx="7202750" cy="5828770"/>
            <a:chOff x="7674089" y="361199"/>
            <a:chExt cx="7202750" cy="5828770"/>
          </a:xfrm>
        </p:grpSpPr>
        <p:sp>
          <p:nvSpPr>
            <p:cNvPr id="20" name="Oval 19">
              <a:extLst>
                <a:ext uri="{FF2B5EF4-FFF2-40B4-BE49-F238E27FC236}">
                  <a16:creationId xmlns:a16="http://schemas.microsoft.com/office/drawing/2014/main" id="{AF6D6E8D-84DA-F9B9-8B3F-11BAB430146D}"/>
                </a:ext>
              </a:extLst>
            </p:cNvPr>
            <p:cNvSpPr/>
            <p:nvPr/>
          </p:nvSpPr>
          <p:spPr>
            <a:xfrm>
              <a:off x="7972827" y="578101"/>
              <a:ext cx="2394492" cy="241688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17" name="Picture 16" descr="Shape&#10;&#10;Description automatically generated">
              <a:extLst>
                <a:ext uri="{FF2B5EF4-FFF2-40B4-BE49-F238E27FC236}">
                  <a16:creationId xmlns:a16="http://schemas.microsoft.com/office/drawing/2014/main" id="{7440516C-BA3E-F327-033C-4504BA78C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674089" y="361199"/>
              <a:ext cx="7202750" cy="5828770"/>
            </a:xfrm>
            <a:prstGeom prst="rect">
              <a:avLst/>
            </a:prstGeom>
          </p:spPr>
        </p:pic>
        <p:sp>
          <p:nvSpPr>
            <p:cNvPr id="15" name="Oval 14">
              <a:extLst>
                <a:ext uri="{FF2B5EF4-FFF2-40B4-BE49-F238E27FC236}">
                  <a16:creationId xmlns:a16="http://schemas.microsoft.com/office/drawing/2014/main" id="{A3BA9A4D-01CF-CF75-A88C-CCFD74690F87}"/>
                </a:ext>
              </a:extLst>
            </p:cNvPr>
            <p:cNvSpPr/>
            <p:nvPr/>
          </p:nvSpPr>
          <p:spPr>
            <a:xfrm>
              <a:off x="7772945" y="828654"/>
              <a:ext cx="2730299" cy="1965208"/>
            </a:xfrm>
            <a:custGeom>
              <a:avLst/>
              <a:gdLst>
                <a:gd name="connsiteX0" fmla="*/ 0 w 2730299"/>
                <a:gd name="connsiteY0" fmla="*/ 982604 h 1965208"/>
                <a:gd name="connsiteX1" fmla="*/ 1365150 w 2730299"/>
                <a:gd name="connsiteY1" fmla="*/ 0 h 1965208"/>
                <a:gd name="connsiteX2" fmla="*/ 2730300 w 2730299"/>
                <a:gd name="connsiteY2" fmla="*/ 982604 h 1965208"/>
                <a:gd name="connsiteX3" fmla="*/ 1365150 w 2730299"/>
                <a:gd name="connsiteY3" fmla="*/ 1965208 h 1965208"/>
                <a:gd name="connsiteX4" fmla="*/ 0 w 2730299"/>
                <a:gd name="connsiteY4" fmla="*/ 982604 h 196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299" h="1965208" extrusionOk="0">
                  <a:moveTo>
                    <a:pt x="0" y="982604"/>
                  </a:moveTo>
                  <a:cubicBezTo>
                    <a:pt x="-52290" y="407673"/>
                    <a:pt x="503164" y="40547"/>
                    <a:pt x="1365150" y="0"/>
                  </a:cubicBezTo>
                  <a:cubicBezTo>
                    <a:pt x="2186658" y="14222"/>
                    <a:pt x="2666006" y="441971"/>
                    <a:pt x="2730300" y="982604"/>
                  </a:cubicBezTo>
                  <a:cubicBezTo>
                    <a:pt x="2674193" y="1580072"/>
                    <a:pt x="2098614" y="2078453"/>
                    <a:pt x="1365150" y="1965208"/>
                  </a:cubicBezTo>
                  <a:cubicBezTo>
                    <a:pt x="517531" y="1913961"/>
                    <a:pt x="87213" y="1566952"/>
                    <a:pt x="0" y="982604"/>
                  </a:cubicBezTo>
                  <a:close/>
                </a:path>
              </a:pathLst>
            </a:custGeom>
            <a:noFill/>
            <a:ln w="25400">
              <a:no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a:solidFill>
                    <a:srgbClr val="0070C0"/>
                  </a:solidFill>
                  <a:latin typeface="Lato" panose="020F0502020204030203" pitchFamily="34" charset="77"/>
                </a:rPr>
                <a:t>La Política exige que </a:t>
              </a:r>
              <a:br>
                <a:rPr lang="es-ES" sz="1200" b="1" dirty="0">
                  <a:solidFill>
                    <a:srgbClr val="0070C0"/>
                  </a:solidFill>
                  <a:latin typeface="Lato" panose="020F0502020204030203" pitchFamily="34" charset="77"/>
                </a:rPr>
              </a:br>
              <a:r>
                <a:rPr lang="es-ES" sz="1200" b="1" dirty="0">
                  <a:solidFill>
                    <a:srgbClr val="0070C0"/>
                  </a:solidFill>
                  <a:latin typeface="Lato" panose="020F0502020204030203" pitchFamily="34" charset="77"/>
                </a:rPr>
                <a:t>todo el personal del ACNUR y sus socios reciban la capacitación adecuada para tratar de forma segura las revelaciones de incidentes de VG y realizar las derivaciones pertinentes.</a:t>
              </a:r>
            </a:p>
          </p:txBody>
        </p:sp>
      </p:grpSp>
      <p:sp>
        <p:nvSpPr>
          <p:cNvPr id="12" name="Rounded Rectangle 11">
            <a:extLst>
              <a:ext uri="{FF2B5EF4-FFF2-40B4-BE49-F238E27FC236}">
                <a16:creationId xmlns:a16="http://schemas.microsoft.com/office/drawing/2014/main" id="{AB15A6F8-25EC-C3A5-A7E4-A3EA05C6CED6}"/>
              </a:ext>
            </a:extLst>
          </p:cNvPr>
          <p:cNvSpPr>
            <a:spLocks/>
          </p:cNvSpPr>
          <p:nvPr/>
        </p:nvSpPr>
        <p:spPr>
          <a:xfrm>
            <a:off x="1467426" y="4138500"/>
            <a:ext cx="4299335" cy="1782323"/>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200" dirty="0">
                <a:solidFill>
                  <a:srgbClr val="0070C0"/>
                </a:solidFill>
                <a:latin typeface="Lato" panose="020F0502020204030203" pitchFamily="34" charset="0"/>
                <a:ea typeface="Lato" panose="020F0502020204030203" pitchFamily="34" charset="0"/>
                <a:cs typeface="Lato" panose="020F0502020204030203" pitchFamily="34" charset="0"/>
              </a:rPr>
              <a:t>El cumplimiento es </a:t>
            </a:r>
            <a:r>
              <a:rPr lang="es-ES" sz="2200" b="1" dirty="0">
                <a:solidFill>
                  <a:srgbClr val="0070C0"/>
                </a:solidFill>
                <a:latin typeface="Lato" panose="020F0502020204030203" pitchFamily="34" charset="0"/>
                <a:ea typeface="Lato" panose="020F0502020204030203" pitchFamily="34" charset="0"/>
                <a:cs typeface="Lato" panose="020F0502020204030203" pitchFamily="34" charset="0"/>
              </a:rPr>
              <a:t>obligatorio</a:t>
            </a:r>
            <a:r>
              <a:rPr lang="es-ES" sz="2200" dirty="0">
                <a:solidFill>
                  <a:srgbClr val="0070C0"/>
                </a:solidFill>
                <a:latin typeface="Lato" panose="020F0502020204030203" pitchFamily="34" charset="0"/>
                <a:ea typeface="Lato" panose="020F0502020204030203" pitchFamily="34" charset="0"/>
                <a:cs typeface="Lato" panose="020F0502020204030203" pitchFamily="34" charset="0"/>
              </a:rPr>
              <a:t> y su aplicación requiere la </a:t>
            </a:r>
            <a:r>
              <a:rPr lang="es-ES" sz="2200" b="1" dirty="0">
                <a:solidFill>
                  <a:srgbClr val="0070C0"/>
                </a:solidFill>
                <a:latin typeface="Lato" panose="020F0502020204030203" pitchFamily="34" charset="0"/>
                <a:ea typeface="Lato" panose="020F0502020204030203" pitchFamily="34" charset="0"/>
                <a:cs typeface="Lato" panose="020F0502020204030203" pitchFamily="34" charset="0"/>
              </a:rPr>
              <a:t>actuación colectiva </a:t>
            </a:r>
            <a:r>
              <a:rPr lang="es-ES" sz="2200" dirty="0">
                <a:solidFill>
                  <a:srgbClr val="0070C0"/>
                </a:solidFill>
                <a:latin typeface="Lato" panose="020F0502020204030203" pitchFamily="34" charset="0"/>
                <a:ea typeface="Lato" panose="020F0502020204030203" pitchFamily="34" charset="0"/>
                <a:cs typeface="Lato" panose="020F0502020204030203" pitchFamily="34" charset="0"/>
              </a:rPr>
              <a:t>de toda la plantilla, incluidos ustedes.</a:t>
            </a:r>
          </a:p>
        </p:txBody>
      </p:sp>
    </p:spTree>
    <p:custDataLst>
      <p:tags r:id="rId1"/>
    </p:custDataLst>
    <p:extLst>
      <p:ext uri="{BB962C8B-B14F-4D97-AF65-F5344CB8AC3E}">
        <p14:creationId xmlns:p14="http://schemas.microsoft.com/office/powerpoint/2010/main" val="25485203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accel="50000" decel="5000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fill="hold"/>
                                            <p:tgtEl>
                                              <p:spTgt spid="21"/>
                                            </p:tgtEl>
                                            <p:attrNameLst>
                                              <p:attrName>ppt_x</p:attrName>
                                            </p:attrNameLst>
                                          </p:cBhvr>
                                          <p:tavLst>
                                            <p:tav tm="0">
                                              <p:val>
                                                <p:strVal val="1+#ppt_w/2"/>
                                              </p:val>
                                            </p:tav>
                                            <p:tav tm="100000">
                                              <p:val>
                                                <p:strVal val="#ppt_x"/>
                                              </p:val>
                                            </p:tav>
                                          </p:tavLst>
                                        </p:anim>
                                        <p:anim calcmode="lin" valueType="num">
                                          <p:cBhvr additive="base">
                                            <p:cTn id="3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accel="50000" decel="5000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fill="hold"/>
                                            <p:tgtEl>
                                              <p:spTgt spid="21"/>
                                            </p:tgtEl>
                                            <p:attrNameLst>
                                              <p:attrName>ppt_x</p:attrName>
                                            </p:attrNameLst>
                                          </p:cBhvr>
                                          <p:tavLst>
                                            <p:tav tm="0">
                                              <p:val>
                                                <p:strVal val="1+#ppt_w/2"/>
                                              </p:val>
                                            </p:tav>
                                            <p:tav tm="100000">
                                              <p:val>
                                                <p:strVal val="#ppt_x"/>
                                              </p:val>
                                            </p:tav>
                                          </p:tavLst>
                                        </p:anim>
                                        <p:anim calcmode="lin" valueType="num">
                                          <p:cBhvr additive="base">
                                            <p:cTn id="3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2"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B40DEC7-C948-4F71-804D-D103B54E555D}"/>
              </a:ext>
            </a:extLst>
          </p:cNvPr>
          <p:cNvSpPr txBox="1">
            <a:spLocks/>
          </p:cNvSpPr>
          <p:nvPr/>
        </p:nvSpPr>
        <p:spPr>
          <a:xfrm>
            <a:off x="795490" y="1823764"/>
            <a:ext cx="6081539" cy="3000222"/>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2200" b="1" dirty="0">
                <a:solidFill>
                  <a:srgbClr val="0070C0"/>
                </a:solidFill>
                <a:latin typeface="Lato" panose="020F0502020204030203" pitchFamily="34" charset="77"/>
              </a:rPr>
              <a:t>Mitigación de riesgos de VG = reducción del riesgo de exposición a la VG en todos los aspectos de la programación</a:t>
            </a:r>
          </a:p>
          <a:p>
            <a:pPr marL="0" indent="0">
              <a:buNone/>
            </a:pPr>
            <a:endParaRPr lang="en-GB" sz="800" b="1" dirty="0">
              <a:solidFill>
                <a:srgbClr val="0070C0"/>
              </a:solidFill>
              <a:latin typeface="Lato" panose="020F0502020204030203" pitchFamily="34" charset="77"/>
            </a:endParaRPr>
          </a:p>
          <a:p>
            <a:pPr marL="342900" indent="-342900">
              <a:buClr>
                <a:srgbClr val="0070C0"/>
              </a:buClr>
              <a:buFont typeface="+mj-lt"/>
              <a:buAutoNum type="arabicPeriod"/>
            </a:pPr>
            <a:r>
              <a:rPr lang="es-ES" sz="2200" dirty="0">
                <a:solidFill>
                  <a:schemeClr val="tx1">
                    <a:lumMod val="65000"/>
                    <a:lumOff val="35000"/>
                  </a:schemeClr>
                </a:solidFill>
                <a:latin typeface="Lato" panose="020F0502020204030203" pitchFamily="34" charset="77"/>
              </a:rPr>
              <a:t>Medidas transversales en </a:t>
            </a:r>
            <a:r>
              <a:rPr lang="es-ES" sz="2200" b="1" dirty="0">
                <a:solidFill>
                  <a:srgbClr val="0070C0"/>
                </a:solidFill>
                <a:latin typeface="Lato" panose="020F0502020204030203" pitchFamily="34" charset="77"/>
              </a:rPr>
              <a:t>cada uno de los sectores humanitarios y áreas de trabajo</a:t>
            </a:r>
            <a:r>
              <a:rPr lang="es-ES" sz="2200" dirty="0">
                <a:solidFill>
                  <a:srgbClr val="0070C0"/>
                </a:solidFill>
                <a:latin typeface="Lato" panose="020F0502020204030203" pitchFamily="34" charset="77"/>
              </a:rPr>
              <a:t> </a:t>
            </a:r>
            <a:r>
              <a:rPr lang="es-ES" sz="2200" dirty="0">
                <a:solidFill>
                  <a:schemeClr val="tx1">
                    <a:lumMod val="65000"/>
                    <a:lumOff val="35000"/>
                  </a:schemeClr>
                </a:solidFill>
                <a:latin typeface="Lato" panose="020F0502020204030203" pitchFamily="34" charset="77"/>
              </a:rPr>
              <a:t>para </a:t>
            </a:r>
            <a:r>
              <a:rPr lang="es-ES" sz="2200" b="1" dirty="0">
                <a:solidFill>
                  <a:srgbClr val="0070C0"/>
                </a:solidFill>
                <a:latin typeface="Lato" panose="020F0502020204030203" pitchFamily="34" charset="77"/>
              </a:rPr>
              <a:t>reducir los riesgos y la exposición a la VG </a:t>
            </a:r>
            <a:r>
              <a:rPr lang="es-ES" sz="2200" dirty="0">
                <a:solidFill>
                  <a:schemeClr val="tx1">
                    <a:lumMod val="65000"/>
                    <a:lumOff val="35000"/>
                  </a:schemeClr>
                </a:solidFill>
                <a:latin typeface="Lato" panose="020F0502020204030203" pitchFamily="34" charset="77"/>
              </a:rPr>
              <a:t>y mejorar la seguridad. </a:t>
            </a:r>
          </a:p>
          <a:p>
            <a:pPr marL="342900" indent="-342900">
              <a:buClr>
                <a:srgbClr val="0070C0"/>
              </a:buClr>
              <a:buFont typeface="+mj-lt"/>
              <a:buAutoNum type="arabicPeriod"/>
            </a:pPr>
            <a:r>
              <a:rPr lang="es-ES" sz="2200" dirty="0">
                <a:solidFill>
                  <a:schemeClr val="tx1">
                    <a:lumMod val="65000"/>
                    <a:lumOff val="35000"/>
                  </a:schemeClr>
                </a:solidFill>
                <a:latin typeface="Lato" panose="020F0502020204030203" pitchFamily="34" charset="77"/>
              </a:rPr>
              <a:t>Todo el personal y los socios del ACNUR saben cómo </a:t>
            </a:r>
            <a:r>
              <a:rPr lang="es-ES" sz="2200" b="1" dirty="0">
                <a:solidFill>
                  <a:srgbClr val="0070C0"/>
                </a:solidFill>
                <a:latin typeface="Lato" panose="020F0502020204030203" pitchFamily="34" charset="77"/>
              </a:rPr>
              <a:t>tratar de forma segura las revelaciones de VG y derivar a las personas sobrevivientes. </a:t>
            </a:r>
          </a:p>
          <a:p>
            <a:pPr>
              <a:buClr>
                <a:srgbClr val="0070C0"/>
              </a:buClr>
              <a:buFont typeface="Wingdings" pitchFamily="2" charset="2"/>
              <a:buChar char="Ø"/>
            </a:pPr>
            <a:endParaRPr lang="en-GB" sz="1800" dirty="0">
              <a:solidFill>
                <a:schemeClr val="tx1">
                  <a:lumMod val="65000"/>
                  <a:lumOff val="35000"/>
                </a:schemeClr>
              </a:solidFill>
            </a:endParaRPr>
          </a:p>
        </p:txBody>
      </p:sp>
      <p:sp>
        <p:nvSpPr>
          <p:cNvPr id="3" name="Title 1">
            <a:extLst>
              <a:ext uri="{FF2B5EF4-FFF2-40B4-BE49-F238E27FC236}">
                <a16:creationId xmlns:a16="http://schemas.microsoft.com/office/drawing/2014/main" id="{FE640652-A3B7-0BCC-F628-DF0B67B964C1}"/>
              </a:ext>
            </a:extLst>
          </p:cNvPr>
          <p:cNvSpPr txBox="1">
            <a:spLocks/>
          </p:cNvSpPr>
          <p:nvPr/>
        </p:nvSpPr>
        <p:spPr>
          <a:xfrm>
            <a:off x="795490" y="684661"/>
            <a:ext cx="970775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Mitigación de riesgos de VG: responsabilidad de todo el personal </a:t>
            </a:r>
          </a:p>
        </p:txBody>
      </p:sp>
      <p:cxnSp>
        <p:nvCxnSpPr>
          <p:cNvPr id="5" name="Straight Connector 4">
            <a:extLst>
              <a:ext uri="{FF2B5EF4-FFF2-40B4-BE49-F238E27FC236}">
                <a16:creationId xmlns:a16="http://schemas.microsoft.com/office/drawing/2014/main" id="{A1AE7BA8-5930-247F-1A87-208C9C036975}"/>
              </a:ext>
            </a:extLst>
          </p:cNvPr>
          <p:cNvCxnSpPr>
            <a:cxnSpLocks/>
          </p:cNvCxnSpPr>
          <p:nvPr/>
        </p:nvCxnSpPr>
        <p:spPr>
          <a:xfrm flipH="1">
            <a:off x="-2521289" y="1339804"/>
            <a:ext cx="1140152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6" name="Picture 5" descr="A picture containing text, vector graphics&#10;&#10;Description automatically generated">
            <a:extLst>
              <a:ext uri="{FF2B5EF4-FFF2-40B4-BE49-F238E27FC236}">
                <a16:creationId xmlns:a16="http://schemas.microsoft.com/office/drawing/2014/main" id="{3723D598-4766-72EE-D72D-ECAF97C71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259" y="1705232"/>
            <a:ext cx="4995741" cy="4480463"/>
          </a:xfrm>
          <a:prstGeom prst="rect">
            <a:avLst/>
          </a:prstGeom>
        </p:spPr>
      </p:pic>
    </p:spTree>
    <p:custDataLst>
      <p:tags r:id="rId1"/>
    </p:custDataLst>
    <p:extLst>
      <p:ext uri="{BB962C8B-B14F-4D97-AF65-F5344CB8AC3E}">
        <p14:creationId xmlns:p14="http://schemas.microsoft.com/office/powerpoint/2010/main" val="17610252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43416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651347" y="724823"/>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Mensajes clave</a:t>
            </a: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64598" y="1563932"/>
            <a:ext cx="9167473"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s-ES" sz="1800" dirty="0"/>
              <a:t>Las personas sobrevivientes de VG a menudo experimentan una </a:t>
            </a:r>
            <a:r>
              <a:rPr lang="es-ES" sz="1800" b="1" dirty="0">
                <a:solidFill>
                  <a:srgbClr val="0070C0"/>
                </a:solidFill>
              </a:rPr>
              <a:t>combinación de diferentes formas de VG</a:t>
            </a:r>
            <a:r>
              <a:rPr lang="es-ES" sz="1800" dirty="0"/>
              <a:t>, que pueden incluir violencia psicológica, física, sexual y socioeconómica.</a:t>
            </a:r>
          </a:p>
          <a:p>
            <a:pPr>
              <a:buClr>
                <a:srgbClr val="0070C0"/>
              </a:buClr>
              <a:buSzPct val="120000"/>
              <a:buFont typeface="Wingdings" pitchFamily="2" charset="2"/>
              <a:buChar char="Ø"/>
            </a:pPr>
            <a:r>
              <a:rPr lang="es-ES" sz="1800" dirty="0"/>
              <a:t>Las causas de la VG son </a:t>
            </a:r>
            <a:r>
              <a:rPr lang="es-ES" sz="1800" b="1" dirty="0">
                <a:solidFill>
                  <a:srgbClr val="0070C0"/>
                </a:solidFill>
              </a:rPr>
              <a:t>la desigualdad de género, la discriminación sistémica y las relaciones desiguales de poder</a:t>
            </a:r>
            <a:r>
              <a:rPr lang="es-ES" sz="1800" dirty="0"/>
              <a:t>.</a:t>
            </a:r>
          </a:p>
          <a:p>
            <a:pPr>
              <a:buClr>
                <a:srgbClr val="0070C0"/>
              </a:buClr>
              <a:buSzPct val="120000"/>
              <a:buFont typeface="Wingdings" pitchFamily="2" charset="2"/>
              <a:buChar char="Ø"/>
            </a:pPr>
            <a:r>
              <a:rPr lang="es-ES" sz="1800" b="1" dirty="0">
                <a:solidFill>
                  <a:srgbClr val="0070C0"/>
                </a:solidFill>
              </a:rPr>
              <a:t>Diversas mujeres y niñas </a:t>
            </a:r>
            <a:r>
              <a:rPr lang="es-ES" sz="1800" dirty="0"/>
              <a:t>se ven afectadas </a:t>
            </a:r>
            <a:r>
              <a:rPr lang="es-ES" sz="1800" b="1" dirty="0">
                <a:solidFill>
                  <a:srgbClr val="0070C0"/>
                </a:solidFill>
              </a:rPr>
              <a:t>de forma desproporcionada </a:t>
            </a:r>
            <a:r>
              <a:rPr lang="es-ES" sz="1800" dirty="0"/>
              <a:t>por la desigualdad de género y las relaciones desiguales de poder entre los hombres y las mujeres.</a:t>
            </a:r>
          </a:p>
          <a:p>
            <a:pPr>
              <a:buClr>
                <a:srgbClr val="0070C0"/>
              </a:buClr>
              <a:buSzPct val="120000"/>
              <a:buFont typeface="Wingdings" pitchFamily="2" charset="2"/>
              <a:buChar char="Ø"/>
            </a:pPr>
            <a:r>
              <a:rPr lang="es-ES" sz="1800" dirty="0"/>
              <a:t>La VG puede tener </a:t>
            </a:r>
            <a:r>
              <a:rPr lang="es-ES" sz="1800" b="1" dirty="0">
                <a:solidFill>
                  <a:srgbClr val="0070C0"/>
                </a:solidFill>
              </a:rPr>
              <a:t>consecuencias graves, amplias y duraderas </a:t>
            </a:r>
            <a:r>
              <a:rPr lang="es-ES" sz="1800" dirty="0"/>
              <a:t>para las personas sobrevivientes. No todas las personas sobrevivientes experimentan la VG de la misma manera ni tienen las mismas necesidades.</a:t>
            </a:r>
          </a:p>
          <a:p>
            <a:pPr>
              <a:buClr>
                <a:srgbClr val="0070C0"/>
              </a:buClr>
              <a:buSzPct val="120000"/>
              <a:buFont typeface="Wingdings" pitchFamily="2" charset="2"/>
              <a:buChar char="Ø"/>
            </a:pPr>
            <a:r>
              <a:rPr lang="es-ES" sz="1800" dirty="0"/>
              <a:t>Como parte de la responsabilidad colectiva de mitigar los riesgos de VG, todo el personal del ACNUR y sus socios deben saber </a:t>
            </a:r>
            <a:r>
              <a:rPr lang="es-ES" sz="1800" b="1" dirty="0">
                <a:solidFill>
                  <a:srgbClr val="0070C0"/>
                </a:solidFill>
              </a:rPr>
              <a:t>cómo tratar de manera segura las revelaciones de VG y derivar a las personas sobrevivientes</a:t>
            </a:r>
            <a:r>
              <a:rPr lang="es-ES" sz="1800" dirty="0"/>
              <a:t>. </a:t>
            </a:r>
          </a:p>
        </p:txBody>
      </p:sp>
    </p:spTree>
    <p:custDataLst>
      <p:tags r:id="rId1"/>
    </p:custDataLst>
    <p:extLst>
      <p:ext uri="{BB962C8B-B14F-4D97-AF65-F5344CB8AC3E}">
        <p14:creationId xmlns:p14="http://schemas.microsoft.com/office/powerpoint/2010/main" val="36117866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440921"/>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4" y="4414616"/>
            <a:ext cx="8704039" cy="1410604"/>
            <a:chOff x="539749" y="4753659"/>
            <a:chExt cx="8704039"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49" y="5084763"/>
              <a:ext cx="870403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eaLnBrk="0" fontAlgn="base" hangingPunct="0">
                <a:spcBef>
                  <a:spcPct val="0"/>
                </a:spcBef>
                <a:spcAft>
                  <a:spcPct val="0"/>
                </a:spcAft>
              </a:pPr>
              <a:r>
                <a:rPr lang="es-ES" sz="3900" b="1" dirty="0">
                  <a:solidFill>
                    <a:schemeClr val="bg1"/>
                  </a:solidFill>
                  <a:latin typeface="Lato" panose="020F0502020204030203" pitchFamily="34" charset="77"/>
                </a:rPr>
                <a:t>Enfoque centrado en la persona sobreviviente, servicios de respuesta a la VG y vías de derivación</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ES" sz="3000" baseline="30000" dirty="0">
                  <a:solidFill>
                    <a:srgbClr val="FFFFFF"/>
                  </a:solidFill>
                  <a:latin typeface="Lato" panose="020F0502020204030203" pitchFamily="34" charset="77"/>
                </a:rPr>
                <a:t>SESIÓN 2:</a:t>
              </a:r>
            </a:p>
          </p:txBody>
        </p:sp>
      </p:grpSp>
      <p:sp>
        <p:nvSpPr>
          <p:cNvPr id="3" name="Oval 2">
            <a:extLst>
              <a:ext uri="{FF2B5EF4-FFF2-40B4-BE49-F238E27FC236}">
                <a16:creationId xmlns:a16="http://schemas.microsoft.com/office/drawing/2014/main" id="{411E1E52-7597-979B-2FF3-999C2A07BEC1}"/>
              </a:ext>
            </a:extLst>
          </p:cNvPr>
          <p:cNvSpPr/>
          <p:nvPr/>
        </p:nvSpPr>
        <p:spPr>
          <a:xfrm>
            <a:off x="3803518" y="-514138"/>
            <a:ext cx="4189015" cy="3706383"/>
          </a:xfrm>
          <a:prstGeom prst="ellipse">
            <a:avLst/>
          </a:prstGeom>
          <a:solidFill>
            <a:srgbClr val="B1C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4" name="Picture 3" descr="Icon&#10;&#10;Description automatically generated">
            <a:extLst>
              <a:ext uri="{FF2B5EF4-FFF2-40B4-BE49-F238E27FC236}">
                <a16:creationId xmlns:a16="http://schemas.microsoft.com/office/drawing/2014/main" id="{DA3CC923-B92A-A3A2-B93C-91D5479AB2CA}"/>
              </a:ext>
            </a:extLst>
          </p:cNvPr>
          <p:cNvPicPr>
            <a:picLocks noChangeAspect="1"/>
          </p:cNvPicPr>
          <p:nvPr/>
        </p:nvPicPr>
        <p:blipFill rotWithShape="1">
          <a:blip r:embed="rId4">
            <a:extLst>
              <a:ext uri="{28A0092B-C50C-407E-A947-70E740481C1C}">
                <a14:useLocalDpi xmlns:a14="http://schemas.microsoft.com/office/drawing/2010/main" val="0"/>
              </a:ext>
            </a:extLst>
          </a:blip>
          <a:srcRect b="36837"/>
          <a:stretch/>
        </p:blipFill>
        <p:spPr>
          <a:xfrm>
            <a:off x="4304945" y="365886"/>
            <a:ext cx="3241558" cy="3706383"/>
          </a:xfrm>
          <a:prstGeom prst="rect">
            <a:avLst/>
          </a:prstGeom>
        </p:spPr>
      </p:pic>
      <p:pic>
        <p:nvPicPr>
          <p:cNvPr id="14" name="Picture 13">
            <a:extLst>
              <a:ext uri="{FF2B5EF4-FFF2-40B4-BE49-F238E27FC236}">
                <a16:creationId xmlns:a16="http://schemas.microsoft.com/office/drawing/2014/main" id="{B2963FEF-2F98-909E-5AE7-CC9E49CBECB1}"/>
              </a:ext>
            </a:extLst>
          </p:cNvPr>
          <p:cNvPicPr>
            <a:picLocks noChangeAspect="1"/>
          </p:cNvPicPr>
          <p:nvPr/>
        </p:nvPicPr>
        <p:blipFill rotWithShape="1">
          <a:blip r:embed="rId5">
            <a:extLst>
              <a:ext uri="{28A0092B-C50C-407E-A947-70E740481C1C}">
                <a14:useLocalDpi xmlns:a14="http://schemas.microsoft.com/office/drawing/2010/main" val="0"/>
              </a:ext>
            </a:extLst>
          </a:blip>
          <a:srcRect t="-645" b="22558"/>
          <a:stretch/>
        </p:blipFill>
        <p:spPr>
          <a:xfrm>
            <a:off x="6681772" y="61062"/>
            <a:ext cx="4017266" cy="4011207"/>
          </a:xfrm>
          <a:prstGeom prst="rect">
            <a:avLst/>
          </a:prstGeom>
        </p:spPr>
      </p:pic>
      <p:pic>
        <p:nvPicPr>
          <p:cNvPr id="11" name="Picture 10" descr="Icon&#10;&#10;Description automatically generated">
            <a:extLst>
              <a:ext uri="{FF2B5EF4-FFF2-40B4-BE49-F238E27FC236}">
                <a16:creationId xmlns:a16="http://schemas.microsoft.com/office/drawing/2014/main" id="{0CAEB198-7D6D-24F3-F07F-FD27D841A618}"/>
              </a:ext>
            </a:extLst>
          </p:cNvPr>
          <p:cNvPicPr>
            <a:picLocks noChangeAspect="1"/>
          </p:cNvPicPr>
          <p:nvPr/>
        </p:nvPicPr>
        <p:blipFill rotWithShape="1">
          <a:blip r:embed="rId6">
            <a:extLst>
              <a:ext uri="{28A0092B-C50C-407E-A947-70E740481C1C}">
                <a14:useLocalDpi xmlns:a14="http://schemas.microsoft.com/office/drawing/2010/main" val="0"/>
              </a:ext>
            </a:extLst>
          </a:blip>
          <a:srcRect b="12429"/>
          <a:stretch/>
        </p:blipFill>
        <p:spPr>
          <a:xfrm>
            <a:off x="1595081" y="235031"/>
            <a:ext cx="3742985" cy="383723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4114FD26-3F79-DC39-47DB-B974EE0E704C}"/>
              </a:ext>
            </a:extLst>
          </p:cNvPr>
          <p:cNvPicPr>
            <a:picLocks noChangeAspect="1"/>
          </p:cNvPicPr>
          <p:nvPr/>
        </p:nvPicPr>
        <p:blipFill rotWithShape="1">
          <a:blip r:embed="rId7">
            <a:extLst>
              <a:ext uri="{28A0092B-C50C-407E-A947-70E740481C1C}">
                <a14:useLocalDpi xmlns:a14="http://schemas.microsoft.com/office/drawing/2010/main" val="0"/>
              </a:ext>
            </a:extLst>
          </a:blip>
          <a:srcRect b="11248"/>
          <a:stretch/>
        </p:blipFill>
        <p:spPr>
          <a:xfrm>
            <a:off x="42100" y="2494475"/>
            <a:ext cx="1927820" cy="1577794"/>
          </a:xfrm>
          <a:prstGeom prst="rect">
            <a:avLst/>
          </a:prstGeom>
        </p:spPr>
      </p:pic>
      <p:pic>
        <p:nvPicPr>
          <p:cNvPr id="16" name="Picture 15" descr="Icon&#10;&#10;Description automatically generated">
            <a:extLst>
              <a:ext uri="{FF2B5EF4-FFF2-40B4-BE49-F238E27FC236}">
                <a16:creationId xmlns:a16="http://schemas.microsoft.com/office/drawing/2014/main" id="{26FFE618-4E65-E81E-9893-BF0127B8777A}"/>
              </a:ext>
            </a:extLst>
          </p:cNvPr>
          <p:cNvPicPr>
            <a:picLocks noChangeAspect="1"/>
          </p:cNvPicPr>
          <p:nvPr/>
        </p:nvPicPr>
        <p:blipFill rotWithShape="1">
          <a:blip r:embed="rId8">
            <a:extLst>
              <a:ext uri="{28A0092B-C50C-407E-A947-70E740481C1C}">
                <a14:useLocalDpi xmlns:a14="http://schemas.microsoft.com/office/drawing/2010/main" val="0"/>
              </a:ext>
            </a:extLst>
          </a:blip>
          <a:srcRect b="12216"/>
          <a:stretch/>
        </p:blipFill>
        <p:spPr>
          <a:xfrm>
            <a:off x="10367466" y="2325541"/>
            <a:ext cx="1619880" cy="1733408"/>
          </a:xfrm>
          <a:prstGeom prst="rect">
            <a:avLst/>
          </a:prstGeom>
        </p:spPr>
      </p:pic>
    </p:spTree>
    <p:custDataLst>
      <p:tags r:id="rId1"/>
    </p:custDataLst>
    <p:extLst>
      <p:ext uri="{BB962C8B-B14F-4D97-AF65-F5344CB8AC3E}">
        <p14:creationId xmlns:p14="http://schemas.microsoft.com/office/powerpoint/2010/main" val="941888445"/>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1" accel="50000" fill="hold" grpId="0" nodeType="withEffect" p14:presetBounceEnd="50000">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14:bounceEnd="50000">
                                          <p:cBhvr additive="base">
                                            <p:cTn id="15"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8" accel="50000" decel="50000"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0-#ppt_w/2"/>
                                              </p:val>
                                            </p:tav>
                                            <p:tav tm="100000">
                                              <p:val>
                                                <p:strVal val="#ppt_x"/>
                                              </p:val>
                                            </p:tav>
                                          </p:tavLst>
                                        </p:anim>
                                        <p:anim calcmode="lin" valueType="num">
                                          <p:cBhvr additive="base">
                                            <p:cTn id="20" dur="2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000" fill="hold"/>
                                            <p:tgtEl>
                                              <p:spTgt spid="16"/>
                                            </p:tgtEl>
                                            <p:attrNameLst>
                                              <p:attrName>ppt_x</p:attrName>
                                            </p:attrNameLst>
                                          </p:cBhvr>
                                          <p:tavLst>
                                            <p:tav tm="0">
                                              <p:val>
                                                <p:strVal val="1+#ppt_w/2"/>
                                              </p:val>
                                            </p:tav>
                                            <p:tav tm="100000">
                                              <p:val>
                                                <p:strVal val="#ppt_x"/>
                                              </p:val>
                                            </p:tav>
                                          </p:tavLst>
                                        </p:anim>
                                        <p:anim calcmode="lin" valueType="num">
                                          <p:cBhvr additive="base">
                                            <p:cTn id="24" dur="2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0-#ppt_w/2"/>
                                              </p:val>
                                            </p:tav>
                                            <p:tav tm="100000">
                                              <p:val>
                                                <p:strVal val="#ppt_x"/>
                                              </p:val>
                                            </p:tav>
                                          </p:tavLst>
                                        </p:anim>
                                        <p:anim calcmode="lin" valueType="num">
                                          <p:cBhvr additive="base">
                                            <p:cTn id="2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1" accel="50000"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8" accel="50000" decel="50000"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0-#ppt_w/2"/>
                                              </p:val>
                                            </p:tav>
                                            <p:tav tm="100000">
                                              <p:val>
                                                <p:strVal val="#ppt_x"/>
                                              </p:val>
                                            </p:tav>
                                          </p:tavLst>
                                        </p:anim>
                                        <p:anim calcmode="lin" valueType="num">
                                          <p:cBhvr additive="base">
                                            <p:cTn id="20" dur="2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000" fill="hold"/>
                                            <p:tgtEl>
                                              <p:spTgt spid="16"/>
                                            </p:tgtEl>
                                            <p:attrNameLst>
                                              <p:attrName>ppt_x</p:attrName>
                                            </p:attrNameLst>
                                          </p:cBhvr>
                                          <p:tavLst>
                                            <p:tav tm="0">
                                              <p:val>
                                                <p:strVal val="1+#ppt_w/2"/>
                                              </p:val>
                                            </p:tav>
                                            <p:tav tm="100000">
                                              <p:val>
                                                <p:strVal val="#ppt_x"/>
                                              </p:val>
                                            </p:tav>
                                          </p:tavLst>
                                        </p:anim>
                                        <p:anim calcmode="lin" valueType="num">
                                          <p:cBhvr additive="base">
                                            <p:cTn id="24" dur="2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0-#ppt_w/2"/>
                                              </p:val>
                                            </p:tav>
                                            <p:tav tm="100000">
                                              <p:val>
                                                <p:strVal val="#ppt_x"/>
                                              </p:val>
                                            </p:tav>
                                          </p:tavLst>
                                        </p:anim>
                                        <p:anim calcmode="lin" valueType="num">
                                          <p:cBhvr additive="base">
                                            <p:cTn id="2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Enfoque centrado en la persona sobreviviente</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397520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p:pic>
        <p:nvPicPr>
          <p:cNvPr id="8" name="Picture 7">
            <a:extLst>
              <a:ext uri="{FF2B5EF4-FFF2-40B4-BE49-F238E27FC236}">
                <a16:creationId xmlns:a16="http://schemas.microsoft.com/office/drawing/2014/main" id="{EA8D6345-CBE1-FBA5-6633-A1942323B6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Web Video Player">
                <a:extLst>
                  <a:ext uri="{FF2B5EF4-FFF2-40B4-BE49-F238E27FC236}">
                    <a16:creationId xmlns:a16="http://schemas.microsoft.com/office/drawing/2014/main" id="{AB073E1B-4F97-47A9-1C9F-8D4FD23E0D45}"/>
                  </a:ext>
                </a:extLst>
              </p:cNvPr>
              <p:cNvGraphicFramePr>
                <a:graphicFrameLocks noGrp="1"/>
              </p:cNvGraphicFramePr>
              <p:nvPr>
                <p:extLst>
                  <p:ext uri="{D42A27DB-BD31-4B8C-83A1-F6EECF244321}">
                    <p14:modId xmlns:p14="http://schemas.microsoft.com/office/powerpoint/2010/main" val="3791277838"/>
                  </p:ext>
                </p:extLst>
              </p:nvPr>
            </p:nvGraphicFramePr>
            <p:xfrm>
              <a:off x="2920019" y="1626155"/>
              <a:ext cx="6487338" cy="3488085"/>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3" name="Add-in 2" title="Web Video Player">
                <a:extLst>
                  <a:ext uri="{FF2B5EF4-FFF2-40B4-BE49-F238E27FC236}">
                    <a16:creationId xmlns:a16="http://schemas.microsoft.com/office/drawing/2014/main" id="{AB073E1B-4F97-47A9-1C9F-8D4FD23E0D45}"/>
                  </a:ext>
                </a:extLst>
              </p:cNvPr>
              <p:cNvPicPr>
                <a:picLocks noGrp="1" noRot="1" noChangeAspect="1" noMove="1" noResize="1" noEditPoints="1" noAdjustHandles="1" noChangeArrowheads="1" noChangeShapeType="1"/>
              </p:cNvPicPr>
              <p:nvPr/>
            </p:nvPicPr>
            <p:blipFill>
              <a:blip r:embed="rId8"/>
              <a:stretch>
                <a:fillRect/>
              </a:stretch>
            </p:blipFill>
            <p:spPr>
              <a:xfrm>
                <a:off x="2920019" y="1626155"/>
                <a:ext cx="6487338" cy="3488085"/>
              </a:xfrm>
              <a:prstGeom prst="rect">
                <a:avLst/>
              </a:prstGeom>
            </p:spPr>
          </p:pic>
        </mc:Fallback>
      </mc:AlternateContent>
    </p:spTree>
    <p:custDataLst>
      <p:tags r:id="rId1"/>
    </p:custDataLst>
    <p:extLst>
      <p:ext uri="{BB962C8B-B14F-4D97-AF65-F5344CB8AC3E}">
        <p14:creationId xmlns:p14="http://schemas.microsoft.com/office/powerpoint/2010/main" val="24174049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B40DEC7-C948-4F71-804D-D103B54E555D}"/>
              </a:ext>
            </a:extLst>
          </p:cNvPr>
          <p:cNvSpPr txBox="1">
            <a:spLocks/>
          </p:cNvSpPr>
          <p:nvPr/>
        </p:nvSpPr>
        <p:spPr>
          <a:xfrm>
            <a:off x="829357" y="1572235"/>
            <a:ext cx="5808510" cy="2122893"/>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2000" dirty="0">
                <a:solidFill>
                  <a:schemeClr val="tx1">
                    <a:lumMod val="65000"/>
                    <a:lumOff val="35000"/>
                  </a:schemeClr>
                </a:solidFill>
              </a:rPr>
              <a:t>Derecho a la seguridad</a:t>
            </a:r>
          </a:p>
          <a:p>
            <a:pPr>
              <a:buClr>
                <a:srgbClr val="0070C0"/>
              </a:buClr>
              <a:buFont typeface="Wingdings" pitchFamily="2" charset="2"/>
              <a:buChar char="Ø"/>
            </a:pPr>
            <a:r>
              <a:rPr lang="es-ES" sz="2000" dirty="0"/>
              <a:t>Derecho a la confidencialidad </a:t>
            </a:r>
          </a:p>
          <a:p>
            <a:pPr>
              <a:buClr>
                <a:srgbClr val="0070C0"/>
              </a:buClr>
              <a:buFont typeface="Wingdings" pitchFamily="2" charset="2"/>
              <a:buChar char="Ø"/>
            </a:pPr>
            <a:r>
              <a:rPr lang="es-ES" sz="2000" dirty="0"/>
              <a:t>Derecho a la dignidad y la autodeterminación</a:t>
            </a:r>
          </a:p>
          <a:p>
            <a:pPr>
              <a:buClr>
                <a:srgbClr val="0070C0"/>
              </a:buClr>
              <a:buFont typeface="Wingdings" pitchFamily="2" charset="2"/>
              <a:buChar char="Ø"/>
            </a:pPr>
            <a:r>
              <a:rPr lang="es-ES" sz="2000" dirty="0"/>
              <a:t>No discriminación</a:t>
            </a:r>
          </a:p>
          <a:p>
            <a:pPr marL="0" indent="0">
              <a:buClr>
                <a:srgbClr val="0070C0"/>
              </a:buClr>
              <a:buNone/>
            </a:pPr>
            <a:endParaRPr lang="en-GB" sz="2000" dirty="0">
              <a:solidFill>
                <a:schemeClr val="tx1">
                  <a:lumMod val="65000"/>
                  <a:lumOff val="35000"/>
                </a:schemeClr>
              </a:solidFill>
            </a:endParaRPr>
          </a:p>
        </p:txBody>
      </p:sp>
      <p:sp>
        <p:nvSpPr>
          <p:cNvPr id="3" name="Title 1">
            <a:extLst>
              <a:ext uri="{FF2B5EF4-FFF2-40B4-BE49-F238E27FC236}">
                <a16:creationId xmlns:a16="http://schemas.microsoft.com/office/drawing/2014/main" id="{FE640652-A3B7-0BCC-F628-DF0B67B964C1}"/>
              </a:ext>
            </a:extLst>
          </p:cNvPr>
          <p:cNvSpPr txBox="1">
            <a:spLocks/>
          </p:cNvSpPr>
          <p:nvPr/>
        </p:nvSpPr>
        <p:spPr>
          <a:xfrm>
            <a:off x="795491" y="684661"/>
            <a:ext cx="453851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Principios rectores de la VG</a:t>
            </a:r>
          </a:p>
        </p:txBody>
      </p:sp>
      <p:cxnSp>
        <p:nvCxnSpPr>
          <p:cNvPr id="5" name="Straight Connector 4">
            <a:extLst>
              <a:ext uri="{FF2B5EF4-FFF2-40B4-BE49-F238E27FC236}">
                <a16:creationId xmlns:a16="http://schemas.microsoft.com/office/drawing/2014/main" id="{A1AE7BA8-5930-247F-1A87-208C9C036975}"/>
              </a:ext>
            </a:extLst>
          </p:cNvPr>
          <p:cNvCxnSpPr>
            <a:cxnSpLocks/>
          </p:cNvCxnSpPr>
          <p:nvPr/>
        </p:nvCxnSpPr>
        <p:spPr>
          <a:xfrm flipH="1">
            <a:off x="-2521289" y="1339804"/>
            <a:ext cx="767287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2" name="Rounded Rectangle 11">
            <a:extLst>
              <a:ext uri="{FF2B5EF4-FFF2-40B4-BE49-F238E27FC236}">
                <a16:creationId xmlns:a16="http://schemas.microsoft.com/office/drawing/2014/main" id="{AB15A6F8-25EC-C3A5-A7E4-A3EA05C6CED6}"/>
              </a:ext>
            </a:extLst>
          </p:cNvPr>
          <p:cNvSpPr>
            <a:spLocks/>
          </p:cNvSpPr>
          <p:nvPr/>
        </p:nvSpPr>
        <p:spPr>
          <a:xfrm>
            <a:off x="983122" y="3429001"/>
            <a:ext cx="5444525" cy="2463800"/>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50876" lvl="1" indent="0" algn="ctr">
              <a:buClr>
                <a:schemeClr val="accent4">
                  <a:lumMod val="75000"/>
                </a:schemeClr>
              </a:buClr>
              <a:buNone/>
            </a:pPr>
            <a:r>
              <a:rPr lang="es-ES" sz="2000" b="1" dirty="0">
                <a:solidFill>
                  <a:srgbClr val="0070C0"/>
                </a:solidFill>
                <a:latin typeface="Lato" panose="020F0502020204030203" pitchFamily="34" charset="77"/>
              </a:rPr>
              <a:t>Interés superior </a:t>
            </a:r>
            <a:r>
              <a:rPr lang="es-419" sz="2000" b="1" dirty="0">
                <a:solidFill>
                  <a:srgbClr val="0070C0"/>
                </a:solidFill>
                <a:latin typeface="Lato" panose="020F0502020204030203" pitchFamily="34" charset="77"/>
              </a:rPr>
              <a:t>del niño</a:t>
            </a:r>
            <a:r>
              <a:rPr lang="en-GR" sz="2000" b="1" dirty="0">
                <a:solidFill>
                  <a:srgbClr val="0070C0"/>
                </a:solidFill>
                <a:latin typeface="Lato" panose="020F0502020204030203" pitchFamily="34" charset="77"/>
              </a:rPr>
              <a:t> </a:t>
            </a:r>
            <a:endParaRPr lang="en-US" sz="2000" b="1" dirty="0">
              <a:solidFill>
                <a:srgbClr val="0070C0"/>
              </a:solidFill>
              <a:latin typeface="Lato" panose="020F0502020204030203" pitchFamily="34" charset="77"/>
            </a:endParaRPr>
          </a:p>
          <a:p>
            <a:pPr marL="150876" lvl="1" indent="0" algn="ctr">
              <a:buClr>
                <a:schemeClr val="accent4">
                  <a:lumMod val="75000"/>
                </a:schemeClr>
              </a:buClr>
              <a:buNone/>
            </a:pPr>
            <a:r>
              <a:rPr lang="es-ES" dirty="0">
                <a:solidFill>
                  <a:srgbClr val="0070C0"/>
                </a:solidFill>
                <a:latin typeface="Lato" panose="020F0502020204030203" pitchFamily="34" charset="77"/>
              </a:rPr>
              <a:t>Un aspecto primordial y fundamental en el caso de los niños y las niñas sobrevivientes. Las decisiones y medidas que afectan a niños y niñas deben reflejar lo mejor para la seguridad, el bienestar y el desarrollo de esa persona en particular. </a:t>
            </a:r>
          </a:p>
        </p:txBody>
      </p:sp>
      <p:graphicFrame>
        <p:nvGraphicFramePr>
          <p:cNvPr id="6" name="Table 5">
            <a:extLst>
              <a:ext uri="{FF2B5EF4-FFF2-40B4-BE49-F238E27FC236}">
                <a16:creationId xmlns:a16="http://schemas.microsoft.com/office/drawing/2014/main" id="{35F8260B-8D0C-394A-98FB-CBA0CB43845E}"/>
              </a:ext>
            </a:extLst>
          </p:cNvPr>
          <p:cNvGraphicFramePr>
            <a:graphicFrameLocks noGrp="1"/>
          </p:cNvGraphicFramePr>
          <p:nvPr>
            <p:extLst>
              <p:ext uri="{D42A27DB-BD31-4B8C-83A1-F6EECF244321}">
                <p14:modId xmlns:p14="http://schemas.microsoft.com/office/powerpoint/2010/main" val="1804196663"/>
              </p:ext>
            </p:extLst>
          </p:nvPr>
        </p:nvGraphicFramePr>
        <p:xfrm>
          <a:off x="7040412" y="971413"/>
          <a:ext cx="4914115" cy="5036978"/>
        </p:xfrm>
        <a:graphic>
          <a:graphicData uri="http://schemas.openxmlformats.org/drawingml/2006/table">
            <a:tbl>
              <a:tblPr firstRow="1" bandRow="1">
                <a:noFill/>
                <a:tableStyleId>{5C22544A-7EE6-4342-B048-85BDC9FD1C3A}</a:tableStyleId>
              </a:tblPr>
              <a:tblGrid>
                <a:gridCol w="1969327">
                  <a:extLst>
                    <a:ext uri="{9D8B030D-6E8A-4147-A177-3AD203B41FA5}">
                      <a16:colId xmlns:a16="http://schemas.microsoft.com/office/drawing/2014/main" val="2758482678"/>
                    </a:ext>
                  </a:extLst>
                </a:gridCol>
                <a:gridCol w="803777">
                  <a:extLst>
                    <a:ext uri="{9D8B030D-6E8A-4147-A177-3AD203B41FA5}">
                      <a16:colId xmlns:a16="http://schemas.microsoft.com/office/drawing/2014/main" val="3730491570"/>
                    </a:ext>
                  </a:extLst>
                </a:gridCol>
                <a:gridCol w="2141011">
                  <a:extLst>
                    <a:ext uri="{9D8B030D-6E8A-4147-A177-3AD203B41FA5}">
                      <a16:colId xmlns:a16="http://schemas.microsoft.com/office/drawing/2014/main" val="46484171"/>
                    </a:ext>
                  </a:extLst>
                </a:gridCol>
              </a:tblGrid>
              <a:tr h="791448">
                <a:tc>
                  <a:txBody>
                    <a:bodyPr/>
                    <a:lstStyle/>
                    <a:p>
                      <a:pPr algn="l"/>
                      <a:r>
                        <a:rPr lang="es-ES" sz="1500" b="1" dirty="0">
                          <a:solidFill>
                            <a:schemeClr val="bg1"/>
                          </a:solidFill>
                          <a:latin typeface="Lato" panose="020F0502020204030203" pitchFamily="34" charset="77"/>
                        </a:rPr>
                        <a:t>Enfoque centrado en la persona sobreviviente, derecho a:</a:t>
                      </a: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6">
                  <a:txBody>
                    <a:bodyPr/>
                    <a:lstStyle/>
                    <a:p>
                      <a:pPr algn="ctr"/>
                      <a:r>
                        <a:rPr lang="es-ES" sz="1400" b="1" i="0" dirty="0">
                          <a:solidFill>
                            <a:srgbClr val="0070C0"/>
                          </a:solidFill>
                          <a:latin typeface="Lato Black" panose="020F0502020204030203" pitchFamily="34" charset="77"/>
                        </a:rPr>
                        <a:t>frente a</a:t>
                      </a:r>
                    </a:p>
                  </a:txBody>
                  <a:tcPr marL="156087" marR="84087" marT="42044" marB="4204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mpd="sng">
                      <a:noFill/>
                    </a:lnB>
                    <a:solidFill>
                      <a:schemeClr val="bg1"/>
                    </a:solidFill>
                  </a:tcPr>
                </a:tc>
                <a:tc>
                  <a:txBody>
                    <a:bodyPr/>
                    <a:lstStyle/>
                    <a:p>
                      <a:pPr algn="l"/>
                      <a:r>
                        <a:rPr lang="es-ES" sz="1500" b="1" dirty="0">
                          <a:solidFill>
                            <a:schemeClr val="bg1"/>
                          </a:solidFill>
                          <a:latin typeface="Lato" panose="020F0502020204030203" pitchFamily="34" charset="77"/>
                        </a:rPr>
                        <a:t>Actitudes que culpabilizan a la persona sobreviviente</a:t>
                      </a:r>
                    </a:p>
                  </a:txBody>
                  <a:tcPr marL="156087" marR="84087" marT="42044" marB="42044"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val="536520137"/>
                  </a:ext>
                </a:extLst>
              </a:tr>
              <a:tr h="763184">
                <a:tc>
                  <a:txBody>
                    <a:bodyPr/>
                    <a:lstStyle/>
                    <a:p>
                      <a:pPr algn="l"/>
                      <a:r>
                        <a:rPr lang="es-ES" sz="1400" b="0" dirty="0">
                          <a:solidFill>
                            <a:srgbClr val="0070C0"/>
                          </a:solidFill>
                          <a:latin typeface="Lato" panose="020F0502020204030203" pitchFamily="34" charset="77"/>
                        </a:rPr>
                        <a:t>La seguridad</a:t>
                      </a: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tc vMerge="1">
                  <a:txBody>
                    <a:bodyPr/>
                    <a:lstStyle/>
                    <a:p>
                      <a:pPr algn="l" rtl="0"/>
                      <a:endParaRPr lang="en-GR" sz="1400" b="0">
                        <a:solidFill>
                          <a:srgbClr val="0070C0"/>
                        </a:solidFill>
                        <a:latin typeface="Lato" panose="020F0502020204030203" pitchFamily="34" charset="77"/>
                      </a:endParaRP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pPr algn="l"/>
                      <a:r>
                        <a:rPr lang="es-ES" sz="1400" b="0" dirty="0">
                          <a:solidFill>
                            <a:srgbClr val="0070C0"/>
                          </a:solidFill>
                          <a:latin typeface="Lato" panose="020F0502020204030203" pitchFamily="34" charset="77"/>
                        </a:rPr>
                        <a:t>La exclusión</a:t>
                      </a:r>
                    </a:p>
                  </a:txBody>
                  <a:tcPr marL="156087" marR="84087" marT="42044" marB="42044"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761126919"/>
                  </a:ext>
                </a:extLst>
              </a:tr>
              <a:tr h="937591">
                <a:tc>
                  <a:txBody>
                    <a:bodyPr/>
                    <a:lstStyle/>
                    <a:p>
                      <a:pPr algn="l"/>
                      <a:r>
                        <a:rPr lang="es-ES" sz="1400" dirty="0">
                          <a:solidFill>
                            <a:srgbClr val="0070C0"/>
                          </a:solidFill>
                          <a:latin typeface="Lato" panose="020F0502020204030203" pitchFamily="34" charset="77"/>
                        </a:rPr>
                        <a:t>La privacidad y la confidencialidad</a:t>
                      </a: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tc vMerge="1">
                  <a:txBody>
                    <a:bodyPr/>
                    <a:lstStyle/>
                    <a:p>
                      <a:pPr algn="l" rtl="0"/>
                      <a:endParaRPr lang="en-GR" sz="1400">
                        <a:solidFill>
                          <a:srgbClr val="0070C0"/>
                        </a:solidFill>
                        <a:latin typeface="Lato" panose="020F0502020204030203" pitchFamily="34" charset="77"/>
                      </a:endParaRP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pPr algn="l"/>
                      <a:r>
                        <a:rPr lang="es-ES" sz="1400" dirty="0">
                          <a:solidFill>
                            <a:srgbClr val="0070C0"/>
                          </a:solidFill>
                          <a:latin typeface="Lato" panose="020F0502020204030203" pitchFamily="34" charset="77"/>
                        </a:rPr>
                        <a:t>La vergüenza y el estigma</a:t>
                      </a:r>
                    </a:p>
                  </a:txBody>
                  <a:tcPr marL="156087" marR="84087" marT="42044" marB="42044" anchor="ctr">
                    <a:lnL w="38100" cap="flat" cmpd="sng" algn="ctr">
                      <a:noFill/>
                      <a:prstDash val="solid"/>
                      <a:round/>
                      <a:headEnd type="none" w="med" len="med"/>
                      <a:tailEnd type="none" w="med" len="med"/>
                    </a:lnL>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678820390"/>
                  </a:ext>
                </a:extLst>
              </a:tr>
              <a:tr h="665019">
                <a:tc>
                  <a:txBody>
                    <a:bodyPr/>
                    <a:lstStyle/>
                    <a:p>
                      <a:pPr algn="l"/>
                      <a:r>
                        <a:rPr lang="es-ES" sz="1400" dirty="0">
                          <a:solidFill>
                            <a:srgbClr val="0070C0"/>
                          </a:solidFill>
                          <a:latin typeface="Lato" panose="020F0502020204030203" pitchFamily="34" charset="77"/>
                        </a:rPr>
                        <a:t>Poder elegir</a:t>
                      </a: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tc vMerge="1">
                  <a:txBody>
                    <a:bodyPr/>
                    <a:lstStyle/>
                    <a:p>
                      <a:endParaRPr lang="en-BR"/>
                    </a:p>
                  </a:txBody>
                  <a:tcPr>
                    <a:lnL w="12700" cmpd="sng">
                      <a:noFill/>
                    </a:lnL>
                    <a:lnT w="38100" cmpd="sng">
                      <a:noFill/>
                    </a:lnT>
                  </a:tcPr>
                </a:tc>
                <a:tc>
                  <a:txBody>
                    <a:bodyPr/>
                    <a:lstStyle/>
                    <a:p>
                      <a:pPr algn="l"/>
                      <a:r>
                        <a:rPr lang="es-ES" sz="1400" dirty="0">
                          <a:solidFill>
                            <a:srgbClr val="0070C0"/>
                          </a:solidFill>
                          <a:latin typeface="Lato" panose="020F0502020204030203" pitchFamily="34" charset="77"/>
                        </a:rPr>
                        <a:t>Sentir indefensión</a:t>
                      </a:r>
                    </a:p>
                  </a:txBody>
                  <a:tcPr marL="156087" marR="84087" marT="42044" marB="42044" anchor="ctr">
                    <a:lnL w="38100" cmpd="sng">
                      <a:noFill/>
                    </a:lnL>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2936825460"/>
                  </a:ext>
                </a:extLst>
              </a:tr>
              <a:tr h="748145">
                <a:tc>
                  <a:txBody>
                    <a:bodyPr/>
                    <a:lstStyle/>
                    <a:p>
                      <a:pPr algn="l"/>
                      <a:r>
                        <a:rPr lang="es-ES" sz="1400" dirty="0">
                          <a:solidFill>
                            <a:srgbClr val="0070C0"/>
                          </a:solidFill>
                          <a:latin typeface="Lato" panose="020F0502020204030203" pitchFamily="34" charset="77"/>
                        </a:rPr>
                        <a:t>La información</a:t>
                      </a: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tc vMerge="1">
                  <a:txBody>
                    <a:bodyPr/>
                    <a:lstStyle/>
                    <a:p>
                      <a:endParaRPr lang="en-BR"/>
                    </a:p>
                  </a:txBody>
                  <a:tcPr>
                    <a:lnL w="12700" cmpd="sng">
                      <a:noFill/>
                    </a:lnL>
                    <a:lnT w="38100" cmpd="sng">
                      <a:noFill/>
                    </a:lnT>
                  </a:tcPr>
                </a:tc>
                <a:tc>
                  <a:txBody>
                    <a:bodyPr/>
                    <a:lstStyle/>
                    <a:p>
                      <a:pPr algn="l"/>
                      <a:r>
                        <a:rPr lang="es-ES" sz="1400" dirty="0">
                          <a:solidFill>
                            <a:srgbClr val="0070C0"/>
                          </a:solidFill>
                          <a:latin typeface="Lato" panose="020F0502020204030203" pitchFamily="34" charset="77"/>
                        </a:rPr>
                        <a:t>Recibir órdenes</a:t>
                      </a:r>
                    </a:p>
                  </a:txBody>
                  <a:tcPr marL="156087" marR="84087" marT="42044" marB="42044" anchor="ctr">
                    <a:lnL w="38100" cmpd="sng">
                      <a:noFill/>
                    </a:lnL>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753943056"/>
                  </a:ext>
                </a:extLst>
              </a:tr>
              <a:tr h="924551">
                <a:tc>
                  <a:txBody>
                    <a:bodyPr/>
                    <a:lstStyle/>
                    <a:p>
                      <a:pPr algn="l"/>
                      <a:r>
                        <a:rPr lang="es-ES" sz="1400" dirty="0">
                          <a:solidFill>
                            <a:srgbClr val="0070C0"/>
                          </a:solidFill>
                          <a:latin typeface="Lato" panose="020F0502020204030203" pitchFamily="34" charset="77"/>
                        </a:rPr>
                        <a:t>La no discriminación</a:t>
                      </a: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D416"/>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tc vMerge="1">
                  <a:txBody>
                    <a:bodyPr/>
                    <a:lstStyle/>
                    <a:p>
                      <a:endParaRPr lang="en-BR"/>
                    </a:p>
                  </a:txBody>
                  <a:tcPr/>
                </a:tc>
                <a:tc>
                  <a:txBody>
                    <a:bodyPr/>
                    <a:lstStyle/>
                    <a:p>
                      <a:pPr algn="l"/>
                      <a:r>
                        <a:rPr lang="es-ES" sz="1400" dirty="0">
                          <a:solidFill>
                            <a:srgbClr val="0070C0"/>
                          </a:solidFill>
                          <a:latin typeface="Lato" panose="020F0502020204030203" pitchFamily="34" charset="77"/>
                        </a:rPr>
                        <a:t>La discriminación por razón de género, origen étnico, etc.</a:t>
                      </a:r>
                    </a:p>
                  </a:txBody>
                  <a:tcPr marL="156087" marR="84087" marT="42044" marB="42044" anchor="ctr">
                    <a:lnL w="38100" cap="flat" cmpd="sng" algn="ctr">
                      <a:noFill/>
                      <a:prstDash val="solid"/>
                      <a:round/>
                      <a:headEnd type="none" w="med" len="med"/>
                      <a:tailEnd type="none" w="med" len="med"/>
                    </a:lnL>
                    <a:lnT w="38100" cap="flat" cmpd="sng" algn="ctr">
                      <a:solidFill>
                        <a:srgbClr val="FBD416"/>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826365846"/>
                  </a:ext>
                </a:extLst>
              </a:tr>
            </a:tbl>
          </a:graphicData>
        </a:graphic>
      </p:graphicFrame>
    </p:spTree>
    <p:custDataLst>
      <p:tags r:id="rId1"/>
    </p:custDataLst>
    <p:extLst>
      <p:ext uri="{BB962C8B-B14F-4D97-AF65-F5344CB8AC3E}">
        <p14:creationId xmlns:p14="http://schemas.microsoft.com/office/powerpoint/2010/main" val="380474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2"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8E770A-DA52-FA8C-473E-F14F7A83F8D4}"/>
              </a:ext>
            </a:extLst>
          </p:cNvPr>
          <p:cNvGrpSpPr/>
          <p:nvPr/>
        </p:nvGrpSpPr>
        <p:grpSpPr>
          <a:xfrm>
            <a:off x="-1684633" y="-572459"/>
            <a:ext cx="3965627" cy="3382989"/>
            <a:chOff x="-1684633" y="-572459"/>
            <a:chExt cx="3965627" cy="3382989"/>
          </a:xfrm>
        </p:grpSpPr>
        <p:sp>
          <p:nvSpPr>
            <p:cNvPr id="4" name="Oval 3">
              <a:extLst>
                <a:ext uri="{FF2B5EF4-FFF2-40B4-BE49-F238E27FC236}">
                  <a16:creationId xmlns:a16="http://schemas.microsoft.com/office/drawing/2014/main" id="{FEC832FD-F171-EBA8-FCCC-B4C16D0FFF14}"/>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F7275013-0959-547F-C0DD-3B7FE5428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448" y="461585"/>
              <a:ext cx="2064546" cy="2049365"/>
            </a:xfrm>
            <a:prstGeom prst="rect">
              <a:avLst/>
            </a:prstGeom>
          </p:spPr>
        </p:pic>
      </p:grpSp>
      <p:sp>
        <p:nvSpPr>
          <p:cNvPr id="8" name="Title 1">
            <a:extLst>
              <a:ext uri="{FF2B5EF4-FFF2-40B4-BE49-F238E27FC236}">
                <a16:creationId xmlns:a16="http://schemas.microsoft.com/office/drawing/2014/main" id="{ACFAB3E2-B553-7EBA-A325-39C519D46AC9}"/>
              </a:ext>
            </a:extLst>
          </p:cNvPr>
          <p:cNvSpPr txBox="1">
            <a:spLocks/>
          </p:cNvSpPr>
          <p:nvPr/>
        </p:nvSpPr>
        <p:spPr>
          <a:xfrm>
            <a:off x="2480575" y="1650857"/>
            <a:ext cx="859382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Trabajo en grupo</a:t>
            </a:r>
          </a:p>
          <a:p>
            <a:pPr algn="l">
              <a:defRPr/>
            </a:pPr>
            <a:r>
              <a:rPr lang="es-ES" sz="3600" dirty="0">
                <a:solidFill>
                  <a:srgbClr val="0070C0"/>
                </a:solidFill>
                <a:latin typeface="Lato" panose="020F0502020204030203" pitchFamily="34" charset="77"/>
              </a:rPr>
              <a:t>Reconocer las actitudes y creencias centradas en la persona sobreviviente</a:t>
            </a:r>
          </a:p>
        </p:txBody>
      </p:sp>
      <p:pic>
        <p:nvPicPr>
          <p:cNvPr id="9" name="Picture 8" descr="Icon&#10;&#10;Description automatically generated">
            <a:extLst>
              <a:ext uri="{FF2B5EF4-FFF2-40B4-BE49-F238E27FC236}">
                <a16:creationId xmlns:a16="http://schemas.microsoft.com/office/drawing/2014/main" id="{6730E16C-D6B1-B5B4-52DF-F834257D67A3}"/>
              </a:ext>
            </a:extLst>
          </p:cNvPr>
          <p:cNvPicPr>
            <a:picLocks noChangeAspect="1"/>
          </p:cNvPicPr>
          <p:nvPr/>
        </p:nvPicPr>
        <p:blipFill rotWithShape="1">
          <a:blip r:embed="rId5">
            <a:extLst>
              <a:ext uri="{28A0092B-C50C-407E-A947-70E740481C1C}">
                <a14:useLocalDpi xmlns:a14="http://schemas.microsoft.com/office/drawing/2010/main" val="0"/>
              </a:ext>
            </a:extLst>
          </a:blip>
          <a:srcRect l="-11164" t="-1" r="11164" b="18635"/>
          <a:stretch/>
        </p:blipFill>
        <p:spPr>
          <a:xfrm flipH="1">
            <a:off x="2573268" y="2619551"/>
            <a:ext cx="3357632" cy="3567010"/>
          </a:xfrm>
          <a:prstGeom prst="rect">
            <a:avLst/>
          </a:prstGeom>
        </p:spPr>
      </p:pic>
      <p:pic>
        <p:nvPicPr>
          <p:cNvPr id="13" name="Picture 12" descr="Icon&#10;&#10;Description automatically generated">
            <a:extLst>
              <a:ext uri="{FF2B5EF4-FFF2-40B4-BE49-F238E27FC236}">
                <a16:creationId xmlns:a16="http://schemas.microsoft.com/office/drawing/2014/main" id="{3FAC6BCC-A127-BA70-1C0A-0D6D40E63A58}"/>
              </a:ext>
            </a:extLst>
          </p:cNvPr>
          <p:cNvPicPr>
            <a:picLocks noChangeAspect="1"/>
          </p:cNvPicPr>
          <p:nvPr/>
        </p:nvPicPr>
        <p:blipFill rotWithShape="1">
          <a:blip r:embed="rId6">
            <a:extLst>
              <a:ext uri="{28A0092B-C50C-407E-A947-70E740481C1C}">
                <a14:useLocalDpi xmlns:a14="http://schemas.microsoft.com/office/drawing/2010/main" val="0"/>
              </a:ext>
            </a:extLst>
          </a:blip>
          <a:srcRect b="25341"/>
          <a:stretch/>
        </p:blipFill>
        <p:spPr>
          <a:xfrm>
            <a:off x="8294515" y="3230916"/>
            <a:ext cx="2980882" cy="2955645"/>
          </a:xfrm>
          <a:prstGeom prst="rect">
            <a:avLst/>
          </a:prstGeom>
        </p:spPr>
      </p:pic>
      <p:pic>
        <p:nvPicPr>
          <p:cNvPr id="17" name="Picture 16" descr="A picture containing text, sign, vector graphics&#10;&#10;Description automatically generated">
            <a:extLst>
              <a:ext uri="{FF2B5EF4-FFF2-40B4-BE49-F238E27FC236}">
                <a16:creationId xmlns:a16="http://schemas.microsoft.com/office/drawing/2014/main" id="{E2666CBA-5A84-E9AC-EBA2-1B8916664BD1}"/>
              </a:ext>
            </a:extLst>
          </p:cNvPr>
          <p:cNvPicPr>
            <a:picLocks noChangeAspect="1"/>
          </p:cNvPicPr>
          <p:nvPr/>
        </p:nvPicPr>
        <p:blipFill rotWithShape="1">
          <a:blip r:embed="rId7">
            <a:extLst>
              <a:ext uri="{28A0092B-C50C-407E-A947-70E740481C1C}">
                <a14:useLocalDpi xmlns:a14="http://schemas.microsoft.com/office/drawing/2010/main" val="0"/>
              </a:ext>
            </a:extLst>
          </a:blip>
          <a:srcRect b="42846"/>
          <a:stretch/>
        </p:blipFill>
        <p:spPr>
          <a:xfrm>
            <a:off x="6389305" y="2385602"/>
            <a:ext cx="3380736" cy="3800959"/>
          </a:xfrm>
          <a:prstGeom prst="rect">
            <a:avLst/>
          </a:prstGeom>
        </p:spPr>
      </p:pic>
      <p:pic>
        <p:nvPicPr>
          <p:cNvPr id="21" name="Picture 20" descr="Icon&#10;&#10;Description automatically generated">
            <a:extLst>
              <a:ext uri="{FF2B5EF4-FFF2-40B4-BE49-F238E27FC236}">
                <a16:creationId xmlns:a16="http://schemas.microsoft.com/office/drawing/2014/main" id="{77FF4D26-7985-FBF9-38B5-3A61FC4D6E89}"/>
              </a:ext>
            </a:extLst>
          </p:cNvPr>
          <p:cNvPicPr>
            <a:picLocks noChangeAspect="1"/>
          </p:cNvPicPr>
          <p:nvPr/>
        </p:nvPicPr>
        <p:blipFill rotWithShape="1">
          <a:blip r:embed="rId8">
            <a:extLst>
              <a:ext uri="{28A0092B-C50C-407E-A947-70E740481C1C}">
                <a14:useLocalDpi xmlns:a14="http://schemas.microsoft.com/office/drawing/2010/main" val="0"/>
              </a:ext>
            </a:extLst>
          </a:blip>
          <a:srcRect b="35565"/>
          <a:stretch/>
        </p:blipFill>
        <p:spPr>
          <a:xfrm>
            <a:off x="467323" y="2803572"/>
            <a:ext cx="2900352" cy="3382989"/>
          </a:xfrm>
          <a:prstGeom prst="rect">
            <a:avLst/>
          </a:prstGeom>
        </p:spPr>
      </p:pic>
    </p:spTree>
    <p:custDataLst>
      <p:tags r:id="rId1"/>
    </p:custDataLst>
    <p:extLst>
      <p:ext uri="{BB962C8B-B14F-4D97-AF65-F5344CB8AC3E}">
        <p14:creationId xmlns:p14="http://schemas.microsoft.com/office/powerpoint/2010/main" val="39409008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0-#ppt_w/2"/>
                                              </p:val>
                                            </p:tav>
                                            <p:tav tm="100000">
                                              <p:val>
                                                <p:strVal val="#ppt_x"/>
                                              </p:val>
                                            </p:tav>
                                          </p:tavLst>
                                        </p:anim>
                                        <p:anim calcmode="lin" valueType="num">
                                          <p:cBhvr additive="base">
                                            <p:cTn id="20" dur="2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0-#ppt_w/2"/>
                                              </p:val>
                                            </p:tav>
                                            <p:tav tm="100000">
                                              <p:val>
                                                <p:strVal val="#ppt_x"/>
                                              </p:val>
                                            </p:tav>
                                          </p:tavLst>
                                        </p:anim>
                                        <p:anim calcmode="lin" valueType="num">
                                          <p:cBhvr additive="base">
                                            <p:cTn id="20" dur="2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87400" y="685800"/>
            <a:ext cx="53340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a:solidFill>
                  <a:srgbClr val="0070C0"/>
                </a:solidFill>
                <a:latin typeface="Lato" panose="020F0502020204030203" pitchFamily="34" charset="77"/>
              </a:rPr>
              <a:t>Servicios de respuesta a la VG</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flipV="1">
            <a:off x="-109268" y="1346486"/>
            <a:ext cx="6052868" cy="3059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AF9E1901-2059-2DEC-B334-08DE10592858}"/>
              </a:ext>
            </a:extLst>
          </p:cNvPr>
          <p:cNvGrpSpPr/>
          <p:nvPr/>
        </p:nvGrpSpPr>
        <p:grpSpPr>
          <a:xfrm>
            <a:off x="1290664" y="3125037"/>
            <a:ext cx="1797365" cy="686469"/>
            <a:chOff x="955166" y="1831316"/>
            <a:chExt cx="2085658" cy="826978"/>
          </a:xfrm>
        </p:grpSpPr>
        <p:sp>
          <p:nvSpPr>
            <p:cNvPr id="4" name="Rectangle 3">
              <a:extLst>
                <a:ext uri="{FF2B5EF4-FFF2-40B4-BE49-F238E27FC236}">
                  <a16:creationId xmlns:a16="http://schemas.microsoft.com/office/drawing/2014/main" id="{4424D437-E31D-74D3-551B-99E9CD56E69F}"/>
                </a:ext>
              </a:extLst>
            </p:cNvPr>
            <p:cNvSpPr/>
            <p:nvPr/>
          </p:nvSpPr>
          <p:spPr>
            <a:xfrm>
              <a:off x="955166" y="1862175"/>
              <a:ext cx="2085658"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76D8584-4EF7-4685-1EC4-E243AB0B5014}"/>
                </a:ext>
              </a:extLst>
            </p:cNvPr>
            <p:cNvSpPr txBox="1">
              <a:spLocks/>
            </p:cNvSpPr>
            <p:nvPr/>
          </p:nvSpPr>
          <p:spPr>
            <a:xfrm>
              <a:off x="1004370" y="1831316"/>
              <a:ext cx="18127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Helvetica Neue UltraLight"/>
                <a:buNone/>
              </a:pPr>
              <a:r>
                <a:rPr lang="es-ES" sz="2000">
                  <a:solidFill>
                    <a:srgbClr val="0070C0"/>
                  </a:solidFill>
                  <a:latin typeface="Lato" panose="020F0502020204030203" pitchFamily="34" charset="77"/>
                </a:rPr>
                <a:t>Salud</a:t>
              </a:r>
            </a:p>
          </p:txBody>
        </p:sp>
      </p:grpSp>
      <p:pic>
        <p:nvPicPr>
          <p:cNvPr id="48" name="Picture 47" descr="Icon&#10;&#10;Description automatically generated">
            <a:extLst>
              <a:ext uri="{FF2B5EF4-FFF2-40B4-BE49-F238E27FC236}">
                <a16:creationId xmlns:a16="http://schemas.microsoft.com/office/drawing/2014/main" id="{AF722A8E-DB1D-5F30-C976-9B5870264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32" y="2539417"/>
            <a:ext cx="1612949" cy="1608995"/>
          </a:xfrm>
          <a:prstGeom prst="rect">
            <a:avLst/>
          </a:prstGeom>
        </p:spPr>
      </p:pic>
      <p:grpSp>
        <p:nvGrpSpPr>
          <p:cNvPr id="14" name="Group 13">
            <a:extLst>
              <a:ext uri="{FF2B5EF4-FFF2-40B4-BE49-F238E27FC236}">
                <a16:creationId xmlns:a16="http://schemas.microsoft.com/office/drawing/2014/main" id="{344DC1DD-2E8E-044A-7A9F-192C9B6D77C6}"/>
              </a:ext>
            </a:extLst>
          </p:cNvPr>
          <p:cNvGrpSpPr/>
          <p:nvPr/>
        </p:nvGrpSpPr>
        <p:grpSpPr>
          <a:xfrm>
            <a:off x="3487407" y="2041550"/>
            <a:ext cx="3116593" cy="685193"/>
            <a:chOff x="4413182" y="1825352"/>
            <a:chExt cx="4106704" cy="809762"/>
          </a:xfrm>
        </p:grpSpPr>
        <p:sp>
          <p:nvSpPr>
            <p:cNvPr id="8" name="Rectangle 7">
              <a:extLst>
                <a:ext uri="{FF2B5EF4-FFF2-40B4-BE49-F238E27FC236}">
                  <a16:creationId xmlns:a16="http://schemas.microsoft.com/office/drawing/2014/main" id="{59926EC3-3765-51F4-34CA-70CB3E6F5172}"/>
                </a:ext>
              </a:extLst>
            </p:cNvPr>
            <p:cNvSpPr/>
            <p:nvPr/>
          </p:nvSpPr>
          <p:spPr>
            <a:xfrm>
              <a:off x="4413182" y="1838995"/>
              <a:ext cx="410670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9"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13E9C5CF-A6B4-70FB-ED33-7F744D47F384}"/>
                </a:ext>
              </a:extLst>
            </p:cNvPr>
            <p:cNvSpPr txBox="1">
              <a:spLocks/>
            </p:cNvSpPr>
            <p:nvPr/>
          </p:nvSpPr>
          <p:spPr>
            <a:xfrm>
              <a:off x="4689118" y="1825352"/>
              <a:ext cx="36044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Helvetica Neue UltraLight"/>
                <a:buNone/>
              </a:pPr>
              <a:r>
                <a:rPr lang="es-ES" sz="2000">
                  <a:solidFill>
                    <a:srgbClr val="0070C0"/>
                  </a:solidFill>
                  <a:latin typeface="Lato" panose="020F0502020204030203" pitchFamily="34" charset="77"/>
                </a:rPr>
                <a:t>Apoyo psicosocial</a:t>
              </a:r>
            </a:p>
          </p:txBody>
        </p:sp>
      </p:grpSp>
      <p:grpSp>
        <p:nvGrpSpPr>
          <p:cNvPr id="15" name="Group 14">
            <a:extLst>
              <a:ext uri="{FF2B5EF4-FFF2-40B4-BE49-F238E27FC236}">
                <a16:creationId xmlns:a16="http://schemas.microsoft.com/office/drawing/2014/main" id="{B97DB6A7-127D-50A4-DE4B-695F59E60832}"/>
              </a:ext>
            </a:extLst>
          </p:cNvPr>
          <p:cNvGrpSpPr/>
          <p:nvPr/>
        </p:nvGrpSpPr>
        <p:grpSpPr>
          <a:xfrm>
            <a:off x="8318561" y="2368204"/>
            <a:ext cx="3261615" cy="643127"/>
            <a:chOff x="4413182" y="1825352"/>
            <a:chExt cx="4106704" cy="809762"/>
          </a:xfrm>
        </p:grpSpPr>
        <p:sp>
          <p:nvSpPr>
            <p:cNvPr id="16" name="Rectangle 15">
              <a:extLst>
                <a:ext uri="{FF2B5EF4-FFF2-40B4-BE49-F238E27FC236}">
                  <a16:creationId xmlns:a16="http://schemas.microsoft.com/office/drawing/2014/main" id="{BD05D6BA-F458-D1CC-A186-19B9847BA423}"/>
                </a:ext>
              </a:extLst>
            </p:cNvPr>
            <p:cNvSpPr/>
            <p:nvPr/>
          </p:nvSpPr>
          <p:spPr>
            <a:xfrm>
              <a:off x="4413182" y="1838995"/>
              <a:ext cx="410670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7"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C516017-9665-F6C3-8641-D4393DE10E53}"/>
                </a:ext>
              </a:extLst>
            </p:cNvPr>
            <p:cNvSpPr txBox="1">
              <a:spLocks/>
            </p:cNvSpPr>
            <p:nvPr/>
          </p:nvSpPr>
          <p:spPr>
            <a:xfrm>
              <a:off x="4689118" y="1825352"/>
              <a:ext cx="36044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Helvetica Neue UltraLight"/>
                <a:buNone/>
              </a:pPr>
              <a:r>
                <a:rPr lang="es-ES" sz="2000">
                  <a:solidFill>
                    <a:srgbClr val="0070C0"/>
                  </a:solidFill>
                  <a:latin typeface="Lato" panose="020F0502020204030203" pitchFamily="34" charset="77"/>
                </a:rPr>
                <a:t>Seguridad y protección</a:t>
              </a:r>
            </a:p>
          </p:txBody>
        </p:sp>
      </p:grpSp>
      <p:pic>
        <p:nvPicPr>
          <p:cNvPr id="52" name="Picture 51" descr="Icon&#10;&#10;Description automatically generated">
            <a:extLst>
              <a:ext uri="{FF2B5EF4-FFF2-40B4-BE49-F238E27FC236}">
                <a16:creationId xmlns:a16="http://schemas.microsoft.com/office/drawing/2014/main" id="{6CBB6C03-4B94-5441-ECC8-3E3756D52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752" y="1911417"/>
            <a:ext cx="1458161" cy="1447439"/>
          </a:xfrm>
          <a:prstGeom prst="rect">
            <a:avLst/>
          </a:prstGeom>
        </p:spPr>
      </p:pic>
      <p:grpSp>
        <p:nvGrpSpPr>
          <p:cNvPr id="18" name="Group 17">
            <a:extLst>
              <a:ext uri="{FF2B5EF4-FFF2-40B4-BE49-F238E27FC236}">
                <a16:creationId xmlns:a16="http://schemas.microsoft.com/office/drawing/2014/main" id="{4D5BE56E-DFF5-80E7-A49D-131331A544C4}"/>
              </a:ext>
            </a:extLst>
          </p:cNvPr>
          <p:cNvGrpSpPr/>
          <p:nvPr/>
        </p:nvGrpSpPr>
        <p:grpSpPr>
          <a:xfrm>
            <a:off x="640106" y="4788649"/>
            <a:ext cx="4635149" cy="704138"/>
            <a:chOff x="4689118" y="1825352"/>
            <a:chExt cx="3830768" cy="809762"/>
          </a:xfrm>
        </p:grpSpPr>
        <p:sp>
          <p:nvSpPr>
            <p:cNvPr id="19" name="Rectangle 18">
              <a:extLst>
                <a:ext uri="{FF2B5EF4-FFF2-40B4-BE49-F238E27FC236}">
                  <a16:creationId xmlns:a16="http://schemas.microsoft.com/office/drawing/2014/main" id="{44D1B165-66D7-3DD7-F1D1-F22F704D026F}"/>
                </a:ext>
              </a:extLst>
            </p:cNvPr>
            <p:cNvSpPr/>
            <p:nvPr/>
          </p:nvSpPr>
          <p:spPr>
            <a:xfrm>
              <a:off x="5787740" y="1838995"/>
              <a:ext cx="2732146"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20"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002A0132-D8FE-422D-432E-9E07DFC193FD}"/>
                </a:ext>
              </a:extLst>
            </p:cNvPr>
            <p:cNvSpPr txBox="1">
              <a:spLocks/>
            </p:cNvSpPr>
            <p:nvPr/>
          </p:nvSpPr>
          <p:spPr>
            <a:xfrm>
              <a:off x="4689118" y="1825352"/>
              <a:ext cx="36044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Helvetica Neue UltraLight"/>
                <a:buNone/>
              </a:pPr>
              <a:r>
                <a:rPr lang="es-ES" sz="2000">
                  <a:solidFill>
                    <a:srgbClr val="0070C0"/>
                  </a:solidFill>
                  <a:latin typeface="Lato" panose="020F0502020204030203" pitchFamily="34" charset="77"/>
                </a:rPr>
                <a:t>Justicia y asistencia legal</a:t>
              </a:r>
            </a:p>
          </p:txBody>
        </p:sp>
      </p:grpSp>
      <p:pic>
        <p:nvPicPr>
          <p:cNvPr id="46" name="Picture 45" descr="Logo&#10;&#10;Description automatically generated">
            <a:extLst>
              <a:ext uri="{FF2B5EF4-FFF2-40B4-BE49-F238E27FC236}">
                <a16:creationId xmlns:a16="http://schemas.microsoft.com/office/drawing/2014/main" id="{08F3C6C0-9D45-F268-D09F-D8E3C58986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845" y="4342839"/>
            <a:ext cx="1596492" cy="1584753"/>
          </a:xfrm>
          <a:prstGeom prst="rect">
            <a:avLst/>
          </a:prstGeom>
        </p:spPr>
      </p:pic>
      <p:grpSp>
        <p:nvGrpSpPr>
          <p:cNvPr id="21" name="Group 20">
            <a:extLst>
              <a:ext uri="{FF2B5EF4-FFF2-40B4-BE49-F238E27FC236}">
                <a16:creationId xmlns:a16="http://schemas.microsoft.com/office/drawing/2014/main" id="{074AA192-5E73-087C-BEF8-CDC6AD638171}"/>
              </a:ext>
            </a:extLst>
          </p:cNvPr>
          <p:cNvGrpSpPr/>
          <p:nvPr/>
        </p:nvGrpSpPr>
        <p:grpSpPr>
          <a:xfrm>
            <a:off x="4738431" y="3395446"/>
            <a:ext cx="5102255" cy="701575"/>
            <a:chOff x="4413182" y="1825351"/>
            <a:chExt cx="4106704" cy="809763"/>
          </a:xfrm>
        </p:grpSpPr>
        <p:sp>
          <p:nvSpPr>
            <p:cNvPr id="22" name="Rectangle 21">
              <a:extLst>
                <a:ext uri="{FF2B5EF4-FFF2-40B4-BE49-F238E27FC236}">
                  <a16:creationId xmlns:a16="http://schemas.microsoft.com/office/drawing/2014/main" id="{A33E6BEA-9F2D-ADB4-A34A-2F219708EA5C}"/>
                </a:ext>
              </a:extLst>
            </p:cNvPr>
            <p:cNvSpPr/>
            <p:nvPr/>
          </p:nvSpPr>
          <p:spPr>
            <a:xfrm>
              <a:off x="4413182" y="1838995"/>
              <a:ext cx="410670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23"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7F672A6E-6604-0DE7-16E7-497E00173FAE}"/>
                </a:ext>
              </a:extLst>
            </p:cNvPr>
            <p:cNvSpPr txBox="1">
              <a:spLocks/>
            </p:cNvSpPr>
            <p:nvPr/>
          </p:nvSpPr>
          <p:spPr>
            <a:xfrm>
              <a:off x="4689118" y="1825351"/>
              <a:ext cx="36044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Helvetica Neue UltraLight"/>
                <a:buNone/>
              </a:pPr>
              <a:r>
                <a:rPr lang="es-ES" sz="2000">
                  <a:solidFill>
                    <a:srgbClr val="0070C0"/>
                  </a:solidFill>
                  <a:latin typeface="Lato" panose="020F0502020204030203" pitchFamily="34" charset="77"/>
                </a:rPr>
                <a:t>Apoyo a la reintegración económica</a:t>
              </a:r>
            </a:p>
          </p:txBody>
        </p:sp>
      </p:grpSp>
      <p:pic>
        <p:nvPicPr>
          <p:cNvPr id="50" name="Picture 49" descr="Icon&#10;&#10;Description automatically generated">
            <a:extLst>
              <a:ext uri="{FF2B5EF4-FFF2-40B4-BE49-F238E27FC236}">
                <a16:creationId xmlns:a16="http://schemas.microsoft.com/office/drawing/2014/main" id="{1A662992-4969-2B33-C935-E97D396832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2412" y="2928938"/>
            <a:ext cx="1575604" cy="1564019"/>
          </a:xfrm>
          <a:prstGeom prst="rect">
            <a:avLst/>
          </a:prstGeom>
        </p:spPr>
      </p:pic>
      <p:grpSp>
        <p:nvGrpSpPr>
          <p:cNvPr id="24" name="Group 23">
            <a:extLst>
              <a:ext uri="{FF2B5EF4-FFF2-40B4-BE49-F238E27FC236}">
                <a16:creationId xmlns:a16="http://schemas.microsoft.com/office/drawing/2014/main" id="{C9FDCACE-9BC8-8133-87DD-52113EBE08E8}"/>
              </a:ext>
            </a:extLst>
          </p:cNvPr>
          <p:cNvGrpSpPr/>
          <p:nvPr/>
        </p:nvGrpSpPr>
        <p:grpSpPr>
          <a:xfrm>
            <a:off x="6320847" y="4404543"/>
            <a:ext cx="5394793" cy="1330212"/>
            <a:chOff x="2856644" y="1333856"/>
            <a:chExt cx="6417785" cy="1811170"/>
          </a:xfrm>
        </p:grpSpPr>
        <p:sp>
          <p:nvSpPr>
            <p:cNvPr id="25" name="Rectangle 24">
              <a:extLst>
                <a:ext uri="{FF2B5EF4-FFF2-40B4-BE49-F238E27FC236}">
                  <a16:creationId xmlns:a16="http://schemas.microsoft.com/office/drawing/2014/main" id="{CB75CA53-3B59-E95F-F7EF-AAF60C2657FD}"/>
                </a:ext>
              </a:extLst>
            </p:cNvPr>
            <p:cNvSpPr/>
            <p:nvPr/>
          </p:nvSpPr>
          <p:spPr>
            <a:xfrm>
              <a:off x="2856644" y="1333856"/>
              <a:ext cx="6417785" cy="1811170"/>
            </a:xfrm>
            <a:prstGeom prst="rect">
              <a:avLst/>
            </a:prstGeom>
            <a:solidFill>
              <a:srgbClr val="C3D4E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26"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0876DDFF-0548-3BC5-16C8-9221FD4BF1FC}"/>
                </a:ext>
              </a:extLst>
            </p:cNvPr>
            <p:cNvSpPr txBox="1">
              <a:spLocks/>
            </p:cNvSpPr>
            <p:nvPr/>
          </p:nvSpPr>
          <p:spPr>
            <a:xfrm>
              <a:off x="4095418" y="1810820"/>
              <a:ext cx="5040563"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lnSpc>
                  <a:spcPct val="100000"/>
                </a:lnSpc>
                <a:buFont typeface="Helvetica Neue UltraLight"/>
                <a:buNone/>
              </a:pPr>
              <a:r>
                <a:rPr lang="es-ES" sz="2000" b="1">
                  <a:solidFill>
                    <a:srgbClr val="0070C0"/>
                  </a:solidFill>
                  <a:latin typeface="Lato" panose="020F0502020204030203" pitchFamily="34" charset="77"/>
                </a:rPr>
                <a:t>MARCADOR DE POSICIÓN: </a:t>
              </a:r>
            </a:p>
            <a:p>
              <a:pPr marL="0" indent="0" algn="l">
                <a:lnSpc>
                  <a:spcPct val="100000"/>
                </a:lnSpc>
                <a:buFont typeface="Helvetica Neue UltraLight"/>
                <a:buNone/>
              </a:pPr>
              <a:r>
                <a:rPr lang="es-ES" sz="1800">
                  <a:solidFill>
                    <a:srgbClr val="0070C0"/>
                  </a:solidFill>
                  <a:latin typeface="Lato" panose="020F0502020204030203" pitchFamily="34" charset="77"/>
                </a:rPr>
                <a:t>Servicios de registro [los facilitadores y las facilitadoras los incluirán o adaptarán en función del contexto operacional]</a:t>
              </a:r>
            </a:p>
          </p:txBody>
        </p:sp>
      </p:grpSp>
      <p:pic>
        <p:nvPicPr>
          <p:cNvPr id="56" name="Picture 55" descr="Icon&#10;&#10;Description automatically generated">
            <a:extLst>
              <a:ext uri="{FF2B5EF4-FFF2-40B4-BE49-F238E27FC236}">
                <a16:creationId xmlns:a16="http://schemas.microsoft.com/office/drawing/2014/main" id="{007B51F1-5184-D23D-7BB7-FD5142EF6B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3426" y="1605045"/>
            <a:ext cx="1464959" cy="1454187"/>
          </a:xfrm>
          <a:prstGeom prst="rect">
            <a:avLst/>
          </a:prstGeom>
        </p:spPr>
      </p:pic>
      <p:pic>
        <p:nvPicPr>
          <p:cNvPr id="54" name="Picture 53" descr="Icon&#10;&#10;Description automatically generated">
            <a:extLst>
              <a:ext uri="{FF2B5EF4-FFF2-40B4-BE49-F238E27FC236}">
                <a16:creationId xmlns:a16="http://schemas.microsoft.com/office/drawing/2014/main" id="{49D84BDF-51A5-ED2E-EB80-AB0332334F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3116" y="4273360"/>
            <a:ext cx="1596491" cy="1592578"/>
          </a:xfrm>
          <a:prstGeom prst="rect">
            <a:avLst/>
          </a:prstGeom>
        </p:spPr>
      </p:pic>
    </p:spTree>
    <p:custDataLst>
      <p:tags r:id="rId1"/>
    </p:custDataLst>
    <p:extLst>
      <p:ext uri="{BB962C8B-B14F-4D97-AF65-F5344CB8AC3E}">
        <p14:creationId xmlns:p14="http://schemas.microsoft.com/office/powerpoint/2010/main" val="5654632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48"/>
                                            </p:tgtEl>
                                            <p:attrNameLst>
                                              <p:attrName>style.visibility</p:attrName>
                                            </p:attrNameLst>
                                          </p:cBhvr>
                                          <p:to>
                                            <p:strVal val="visible"/>
                                          </p:to>
                                        </p:set>
                                      </p:childTnLst>
                                    </p:cTn>
                                  </p:par>
                                  <p:par>
                                    <p:cTn id="17" presetID="10" presetClass="entr" presetSubtype="0" fill="hold"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100"/>
                                      </p:stCondLst>
                                      <p:childTnLst>
                                        <p:set>
                                          <p:cBhvr>
                                            <p:cTn id="23" dur="1" fill="hold">
                                              <p:stCondLst>
                                                <p:cond delay="0"/>
                                              </p:stCondLst>
                                            </p:cTn>
                                            <p:tgtEl>
                                              <p:spTgt spid="56"/>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0" presetClass="entr" presetSubtype="0" fill="hold" nodeType="withEffect">
                                      <p:stCondLst>
                                        <p:cond delay="3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0" presetClass="entr" presetSubtype="0" fill="hold" nodeType="withEffect">
                                      <p:stCondLst>
                                        <p:cond delay="3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0" presetClass="entr" presetSubtype="0" fill="hold" nodeType="withEffect">
                                      <p:stCondLst>
                                        <p:cond delay="3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par>
                                    <p:cTn id="52" presetID="10" presetClass="entr" presetSubtype="0" fill="hold" nodeType="withEffect">
                                      <p:stCondLst>
                                        <p:cond delay="3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48"/>
                                            </p:tgtEl>
                                            <p:attrNameLst>
                                              <p:attrName>style.visibility</p:attrName>
                                            </p:attrNameLst>
                                          </p:cBhvr>
                                          <p:to>
                                            <p:strVal val="visible"/>
                                          </p:to>
                                        </p:set>
                                      </p:childTnLst>
                                    </p:cTn>
                                  </p:par>
                                  <p:par>
                                    <p:cTn id="17" presetID="10" presetClass="entr" presetSubtype="0" fill="hold"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100"/>
                                      </p:stCondLst>
                                      <p:childTnLst>
                                        <p:set>
                                          <p:cBhvr>
                                            <p:cTn id="23" dur="1" fill="hold">
                                              <p:stCondLst>
                                                <p:cond delay="0"/>
                                              </p:stCondLst>
                                            </p:cTn>
                                            <p:tgtEl>
                                              <p:spTgt spid="56"/>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0" presetClass="entr" presetSubtype="0" fill="hold" nodeType="withEffect">
                                      <p:stCondLst>
                                        <p:cond delay="3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0" presetClass="entr" presetSubtype="0" fill="hold" nodeType="withEffect">
                                      <p:stCondLst>
                                        <p:cond delay="3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0" presetClass="entr" presetSubtype="0" fill="hold" nodeType="withEffect">
                                      <p:stCondLst>
                                        <p:cond delay="3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par>
                                    <p:cTn id="52" presetID="10" presetClass="entr" presetSubtype="0" fill="hold" nodeType="withEffect">
                                      <p:stCondLst>
                                        <p:cond delay="3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656323" y="1282700"/>
            <a:ext cx="7380207"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Trabajo en grupo</a:t>
            </a:r>
            <a:r>
              <a:rPr lang="es-ES" dirty="0">
                <a:solidFill>
                  <a:srgbClr val="0070C0"/>
                </a:solidFill>
                <a:latin typeface="Lato" panose="020F0502020204030203" pitchFamily="34" charset="77"/>
              </a:rPr>
              <a:t> </a:t>
            </a:r>
            <a:br>
              <a:rPr lang="es-ES" dirty="0">
                <a:solidFill>
                  <a:srgbClr val="0070C0"/>
                </a:solidFill>
              </a:rPr>
            </a:br>
            <a:endParaRPr lang="es-ES" dirty="0">
              <a:solidFill>
                <a:srgbClr val="0070C0"/>
              </a:solidFill>
            </a:endParaRPr>
          </a:p>
        </p:txBody>
      </p:sp>
      <p:grpSp>
        <p:nvGrpSpPr>
          <p:cNvPr id="2" name="Group 1">
            <a:extLst>
              <a:ext uri="{FF2B5EF4-FFF2-40B4-BE49-F238E27FC236}">
                <a16:creationId xmlns:a16="http://schemas.microsoft.com/office/drawing/2014/main" id="{10B0FA47-981C-050A-CDAC-807C357CC019}"/>
              </a:ext>
            </a:extLst>
          </p:cNvPr>
          <p:cNvGrpSpPr/>
          <p:nvPr/>
        </p:nvGrpSpPr>
        <p:grpSpPr>
          <a:xfrm>
            <a:off x="10411859" y="-1242353"/>
            <a:ext cx="1387649" cy="2525053"/>
            <a:chOff x="10411859" y="-1242353"/>
            <a:chExt cx="1387649" cy="2525053"/>
          </a:xfrm>
        </p:grpSpPr>
        <p:sp>
          <p:nvSpPr>
            <p:cNvPr id="4" name="Oval 3">
              <a:extLst>
                <a:ext uri="{FF2B5EF4-FFF2-40B4-BE49-F238E27FC236}">
                  <a16:creationId xmlns:a16="http://schemas.microsoft.com/office/drawing/2014/main" id="{E711C3E2-F4FA-A45E-E307-C8F0484AC618}"/>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5" name="Rectangle 4">
              <a:extLst>
                <a:ext uri="{FF2B5EF4-FFF2-40B4-BE49-F238E27FC236}">
                  <a16:creationId xmlns:a16="http://schemas.microsoft.com/office/drawing/2014/main" id="{45594560-7E98-4E93-6782-C8178C35066D}"/>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6" name="Picture 5">
              <a:extLst>
                <a:ext uri="{FF2B5EF4-FFF2-40B4-BE49-F238E27FC236}">
                  <a16:creationId xmlns:a16="http://schemas.microsoft.com/office/drawing/2014/main" id="{DCEC6A70-7231-A61B-866E-BE7F2F69F6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7" name="TextBox 6">
              <a:extLst>
                <a:ext uri="{FF2B5EF4-FFF2-40B4-BE49-F238E27FC236}">
                  <a16:creationId xmlns:a16="http://schemas.microsoft.com/office/drawing/2014/main" id="{31695A17-5608-E7AE-D465-E276926DD667}"/>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pic>
        <p:nvPicPr>
          <p:cNvPr id="10" name="Picture 9">
            <a:extLst>
              <a:ext uri="{FF2B5EF4-FFF2-40B4-BE49-F238E27FC236}">
                <a16:creationId xmlns:a16="http://schemas.microsoft.com/office/drawing/2014/main" id="{74FF0905-3D61-17A6-B3DD-1F17B165995C}"/>
              </a:ext>
            </a:extLst>
          </p:cNvPr>
          <p:cNvPicPr>
            <a:picLocks noChangeAspect="1"/>
          </p:cNvPicPr>
          <p:nvPr/>
        </p:nvPicPr>
        <p:blipFill rotWithShape="1">
          <a:blip r:embed="rId5">
            <a:extLst>
              <a:ext uri="{28A0092B-C50C-407E-A947-70E740481C1C}">
                <a14:useLocalDpi xmlns:a14="http://schemas.microsoft.com/office/drawing/2010/main" val="0"/>
              </a:ext>
            </a:extLst>
          </a:blip>
          <a:srcRect l="5893" t="19735"/>
          <a:stretch/>
        </p:blipFill>
        <p:spPr>
          <a:xfrm>
            <a:off x="7238192" y="2806073"/>
            <a:ext cx="6076258" cy="3553501"/>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7732A909-C3CD-79F1-38DF-194CC92CE4BB}"/>
              </a:ext>
            </a:extLst>
          </p:cNvPr>
          <p:cNvPicPr>
            <a:picLocks noChangeAspect="1"/>
          </p:cNvPicPr>
          <p:nvPr/>
        </p:nvPicPr>
        <p:blipFill rotWithShape="1">
          <a:blip r:embed="rId6">
            <a:extLst>
              <a:ext uri="{28A0092B-C50C-407E-A947-70E740481C1C}">
                <a14:useLocalDpi xmlns:a14="http://schemas.microsoft.com/office/drawing/2010/main" val="0"/>
              </a:ext>
            </a:extLst>
          </a:blip>
          <a:srcRect b="36460"/>
          <a:stretch/>
        </p:blipFill>
        <p:spPr>
          <a:xfrm>
            <a:off x="2952355" y="2594016"/>
            <a:ext cx="2807760" cy="3600426"/>
          </a:xfrm>
          <a:prstGeom prst="rect">
            <a:avLst/>
          </a:prstGeom>
        </p:spPr>
      </p:pic>
      <p:pic>
        <p:nvPicPr>
          <p:cNvPr id="8" name="Picture 7" descr="Icon&#10;&#10;Description automatically generated">
            <a:extLst>
              <a:ext uri="{FF2B5EF4-FFF2-40B4-BE49-F238E27FC236}">
                <a16:creationId xmlns:a16="http://schemas.microsoft.com/office/drawing/2014/main" id="{639282A7-84D7-FC79-5376-011A581AC466}"/>
              </a:ext>
            </a:extLst>
          </p:cNvPr>
          <p:cNvPicPr>
            <a:picLocks noChangeAspect="1"/>
          </p:cNvPicPr>
          <p:nvPr/>
        </p:nvPicPr>
        <p:blipFill rotWithShape="1">
          <a:blip r:embed="rId7">
            <a:extLst>
              <a:ext uri="{28A0092B-C50C-407E-A947-70E740481C1C}">
                <a14:useLocalDpi xmlns:a14="http://schemas.microsoft.com/office/drawing/2010/main" val="0"/>
              </a:ext>
            </a:extLst>
          </a:blip>
          <a:srcRect b="12390"/>
          <a:stretch/>
        </p:blipFill>
        <p:spPr>
          <a:xfrm>
            <a:off x="4723040" y="2797529"/>
            <a:ext cx="3787435" cy="3382989"/>
          </a:xfrm>
          <a:prstGeom prst="rect">
            <a:avLst/>
          </a:prstGeom>
        </p:spPr>
      </p:pic>
      <p:sp>
        <p:nvSpPr>
          <p:cNvPr id="16" name="TextBox 15">
            <a:extLst>
              <a:ext uri="{FF2B5EF4-FFF2-40B4-BE49-F238E27FC236}">
                <a16:creationId xmlns:a16="http://schemas.microsoft.com/office/drawing/2014/main" id="{112ED3CB-4A83-2191-A58D-B8397F1F257D}"/>
              </a:ext>
            </a:extLst>
          </p:cNvPr>
          <p:cNvSpPr txBox="1"/>
          <p:nvPr/>
        </p:nvSpPr>
        <p:spPr>
          <a:xfrm>
            <a:off x="7543159" y="1695143"/>
            <a:ext cx="3787435" cy="923330"/>
          </a:xfrm>
          <a:prstGeom prst="rect">
            <a:avLst/>
          </a:prstGeom>
          <a:noFill/>
        </p:spPr>
        <p:txBody>
          <a:bodyPr wrap="square">
            <a:spAutoFit/>
          </a:bodyPr>
          <a:lstStyle/>
          <a:p>
            <a:pPr algn="ctr"/>
            <a:r>
              <a:rPr lang="es-ES" sz="1800" dirty="0">
                <a:solidFill>
                  <a:srgbClr val="0070C0"/>
                </a:solidFill>
                <a:latin typeface="Lato" panose="020F0502020204030203" pitchFamily="34" charset="77"/>
              </a:rPr>
              <a:t>Desde la perspectiva de una persona sobreviviente, ¿cuáles son los </a:t>
            </a:r>
            <a:r>
              <a:rPr lang="es-ES" sz="1800" b="1" dirty="0">
                <a:solidFill>
                  <a:srgbClr val="0070C0"/>
                </a:solidFill>
                <a:latin typeface="Lato Black" panose="020F0502020204030203" pitchFamily="34" charset="77"/>
              </a:rPr>
              <a:t>riesgos</a:t>
            </a:r>
            <a:r>
              <a:rPr lang="es-ES" sz="1800" dirty="0">
                <a:solidFill>
                  <a:srgbClr val="0070C0"/>
                </a:solidFill>
                <a:latin typeface="Lato" panose="020F0502020204030203" pitchFamily="34" charset="77"/>
              </a:rPr>
              <a:t> de buscar apoyo?</a:t>
            </a:r>
          </a:p>
        </p:txBody>
      </p:sp>
      <p:sp>
        <p:nvSpPr>
          <p:cNvPr id="17" name="TextBox 16">
            <a:extLst>
              <a:ext uri="{FF2B5EF4-FFF2-40B4-BE49-F238E27FC236}">
                <a16:creationId xmlns:a16="http://schemas.microsoft.com/office/drawing/2014/main" id="{CDED8E74-2D16-50A9-89DC-A87F7C78FD82}"/>
              </a:ext>
            </a:extLst>
          </p:cNvPr>
          <p:cNvSpPr txBox="1"/>
          <p:nvPr/>
        </p:nvSpPr>
        <p:spPr>
          <a:xfrm>
            <a:off x="2644452" y="1680960"/>
            <a:ext cx="3787435" cy="923330"/>
          </a:xfrm>
          <a:prstGeom prst="rect">
            <a:avLst/>
          </a:prstGeom>
          <a:noFill/>
        </p:spPr>
        <p:txBody>
          <a:bodyPr wrap="square">
            <a:spAutoFit/>
          </a:bodyPr>
          <a:lstStyle/>
          <a:p>
            <a:pPr algn="ctr"/>
            <a:r>
              <a:rPr lang="es-ES" sz="1800" dirty="0">
                <a:solidFill>
                  <a:srgbClr val="0070C0"/>
                </a:solidFill>
                <a:latin typeface="Lato" panose="020F0502020204030203" pitchFamily="34" charset="77"/>
              </a:rPr>
              <a:t>Desde la perspectiva de una persona sobreviviente, ¿cuáles son los </a:t>
            </a:r>
            <a:r>
              <a:rPr lang="es-ES" sz="1800" b="1" dirty="0">
                <a:solidFill>
                  <a:srgbClr val="0070C0"/>
                </a:solidFill>
                <a:latin typeface="Lato Black" panose="020F0502020204030203" pitchFamily="34" charset="77"/>
              </a:rPr>
              <a:t>beneficios</a:t>
            </a:r>
            <a:r>
              <a:rPr lang="es-ES" sz="1800" dirty="0">
                <a:solidFill>
                  <a:srgbClr val="0070C0"/>
                </a:solidFill>
                <a:latin typeface="Lato" panose="020F0502020204030203" pitchFamily="34" charset="77"/>
              </a:rPr>
              <a:t> de buscar apoyo?</a:t>
            </a:r>
          </a:p>
        </p:txBody>
      </p:sp>
      <p:grpSp>
        <p:nvGrpSpPr>
          <p:cNvPr id="18" name="Group 17">
            <a:extLst>
              <a:ext uri="{FF2B5EF4-FFF2-40B4-BE49-F238E27FC236}">
                <a16:creationId xmlns:a16="http://schemas.microsoft.com/office/drawing/2014/main" id="{C3032562-7FC7-ECB5-35EC-3F612695CAB0}"/>
              </a:ext>
            </a:extLst>
          </p:cNvPr>
          <p:cNvGrpSpPr/>
          <p:nvPr/>
        </p:nvGrpSpPr>
        <p:grpSpPr>
          <a:xfrm>
            <a:off x="-1684633" y="-572459"/>
            <a:ext cx="3965627" cy="3382989"/>
            <a:chOff x="-1684633" y="-572459"/>
            <a:chExt cx="3965627" cy="3382989"/>
          </a:xfrm>
        </p:grpSpPr>
        <p:sp>
          <p:nvSpPr>
            <p:cNvPr id="19" name="Oval 18">
              <a:extLst>
                <a:ext uri="{FF2B5EF4-FFF2-40B4-BE49-F238E27FC236}">
                  <a16:creationId xmlns:a16="http://schemas.microsoft.com/office/drawing/2014/main" id="{36659CAC-DCD2-7046-D6D4-73BF6AD5E697}"/>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3" name="Picture 22">
              <a:extLst>
                <a:ext uri="{FF2B5EF4-FFF2-40B4-BE49-F238E27FC236}">
                  <a16:creationId xmlns:a16="http://schemas.microsoft.com/office/drawing/2014/main" id="{1343B413-9754-FD35-80D2-FB6A516C9AE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16448" y="461585"/>
              <a:ext cx="2064546" cy="2049365"/>
            </a:xfrm>
            <a:prstGeom prst="rect">
              <a:avLst/>
            </a:prstGeom>
          </p:spPr>
        </p:pic>
      </p:grpSp>
    </p:spTree>
    <p:custDataLst>
      <p:tags r:id="rId1"/>
    </p:custDataLst>
    <p:extLst>
      <p:ext uri="{BB962C8B-B14F-4D97-AF65-F5344CB8AC3E}">
        <p14:creationId xmlns:p14="http://schemas.microsoft.com/office/powerpoint/2010/main" val="25422942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accel="50000"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3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000" fill="hold"/>
                                            <p:tgtEl>
                                              <p:spTgt spid="18"/>
                                            </p:tgtEl>
                                            <p:attrNameLst>
                                              <p:attrName>ppt_x</p:attrName>
                                            </p:attrNameLst>
                                          </p:cBhvr>
                                          <p:tavLst>
                                            <p:tav tm="0">
                                              <p:val>
                                                <p:strVal val="0-#ppt_w/2"/>
                                              </p:val>
                                            </p:tav>
                                            <p:tav tm="100000">
                                              <p:val>
                                                <p:strVal val="#ppt_x"/>
                                              </p:val>
                                            </p:tav>
                                          </p:tavLst>
                                        </p:anim>
                                        <p:anim calcmode="lin" valueType="num">
                                          <p:cBhvr additive="base">
                                            <p:cTn id="2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ac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3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000" fill="hold"/>
                                            <p:tgtEl>
                                              <p:spTgt spid="18"/>
                                            </p:tgtEl>
                                            <p:attrNameLst>
                                              <p:attrName>ppt_x</p:attrName>
                                            </p:attrNameLst>
                                          </p:cBhvr>
                                          <p:tavLst>
                                            <p:tav tm="0">
                                              <p:val>
                                                <p:strVal val="0-#ppt_w/2"/>
                                              </p:val>
                                            </p:tav>
                                            <p:tav tm="100000">
                                              <p:val>
                                                <p:strVal val="#ppt_x"/>
                                              </p:val>
                                            </p:tav>
                                          </p:tavLst>
                                        </p:anim>
                                        <p:anim calcmode="lin" valueType="num">
                                          <p:cBhvr additive="base">
                                            <p:cTn id="2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87400" y="685800"/>
            <a:ext cx="89154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¿Qué es la gestión de casos de VG?</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787400" y="1612738"/>
            <a:ext cx="8343900" cy="3057525"/>
          </a:xfrm>
          <a:prstGeom prst="rect">
            <a:avLst/>
          </a:prstGeom>
        </p:spPr>
        <p:txBody>
          <a:bodyPr/>
          <a:lstStyle/>
          <a:p>
            <a:pPr>
              <a:buClr>
                <a:srgbClr val="0070C0"/>
              </a:buClr>
              <a:buFont typeface="Wingdings" pitchFamily="2" charset="2"/>
              <a:buChar char="Ø"/>
            </a:pPr>
            <a:r>
              <a:rPr lang="es-ES" sz="1900" dirty="0"/>
              <a:t>Un </a:t>
            </a:r>
            <a:r>
              <a:rPr lang="es-ES" sz="1900" b="1" dirty="0">
                <a:solidFill>
                  <a:srgbClr val="0070C0"/>
                </a:solidFill>
              </a:rPr>
              <a:t>método estructurado </a:t>
            </a:r>
            <a:r>
              <a:rPr lang="es-ES" sz="1900" dirty="0"/>
              <a:t>para prestar ayuda a la persona sobreviviente, de acuerdo con el enfoque centrado en dicha persona.</a:t>
            </a:r>
          </a:p>
          <a:p>
            <a:pPr>
              <a:buClr>
                <a:srgbClr val="0070C0"/>
              </a:buClr>
              <a:buFont typeface="Wingdings" pitchFamily="2" charset="2"/>
              <a:buChar char="Ø"/>
            </a:pPr>
            <a:r>
              <a:rPr lang="es-ES" sz="1900" dirty="0"/>
              <a:t>Para ello, la organización, normalmente un actor de servicios sociales o de apoyo psicosocial, asume </a:t>
            </a:r>
            <a:r>
              <a:rPr lang="es-ES" sz="1900" b="1" dirty="0">
                <a:solidFill>
                  <a:srgbClr val="0070C0"/>
                </a:solidFill>
              </a:rPr>
              <a:t>la responsabilidad de </a:t>
            </a:r>
            <a:r>
              <a:rPr lang="es-ES" sz="1900" dirty="0"/>
              <a:t>garantizar que:</a:t>
            </a:r>
          </a:p>
          <a:p>
            <a:pPr>
              <a:buClr>
                <a:srgbClr val="0070C0"/>
              </a:buClr>
              <a:buFont typeface="Wingdings" pitchFamily="2" charset="2"/>
              <a:buChar char="Ø"/>
            </a:pPr>
            <a:endParaRPr lang="en-US" altLang="en-GR" sz="700" dirty="0"/>
          </a:p>
          <a:p>
            <a:pPr marL="742950" lvl="1" indent="-342900">
              <a:buClr>
                <a:srgbClr val="0070C0"/>
              </a:buClr>
              <a:buSzPct val="70000"/>
              <a:buFont typeface="Courier New" panose="02070309020205020404" pitchFamily="49" charset="0"/>
              <a:buChar char="o"/>
            </a:pPr>
            <a:r>
              <a:rPr lang="es-ES" sz="1600" dirty="0"/>
              <a:t>Se determinan cuáles son las cuestiones y los problemas a los que se enfrentan la persona sobreviviente y su familia;</a:t>
            </a:r>
          </a:p>
          <a:p>
            <a:pPr marL="742950" lvl="1" indent="-342900">
              <a:buClr>
                <a:srgbClr val="0070C0"/>
              </a:buClr>
              <a:buSzPct val="70000"/>
              <a:buFont typeface="Courier New" panose="02070309020205020404" pitchFamily="49" charset="0"/>
              <a:buChar char="o"/>
            </a:pPr>
            <a:r>
              <a:rPr lang="es-ES" sz="1600" dirty="0"/>
              <a:t>Se informa a la persona sobreviviente de todas las opciones de que dispone;</a:t>
            </a:r>
          </a:p>
          <a:p>
            <a:pPr marL="742950" lvl="1" indent="-342900">
              <a:buClr>
                <a:srgbClr val="0070C0"/>
              </a:buClr>
              <a:buSzPct val="70000"/>
              <a:buFont typeface="Courier New" panose="02070309020205020404" pitchFamily="49" charset="0"/>
              <a:buChar char="o"/>
            </a:pPr>
            <a:r>
              <a:rPr lang="es-ES" sz="1600" dirty="0"/>
              <a:t>Se realiza un seguimiento coordinado de las necesidades de la persona sobreviviente;</a:t>
            </a:r>
          </a:p>
          <a:p>
            <a:pPr marL="742950" lvl="1" indent="-342900">
              <a:buClr>
                <a:srgbClr val="0070C0"/>
              </a:buClr>
              <a:buSzPct val="70000"/>
              <a:buFont typeface="Courier New" panose="02070309020205020404" pitchFamily="49" charset="0"/>
              <a:buChar char="o"/>
            </a:pPr>
            <a:r>
              <a:rPr lang="es-ES" sz="1600" dirty="0"/>
              <a:t>Las personas sobrevivientes reciben apoyo emocional durante todo el proceso.</a:t>
            </a:r>
          </a:p>
          <a:p>
            <a:pPr marL="742950" lvl="1" indent="-342900">
              <a:buClr>
                <a:srgbClr val="0070C0"/>
              </a:buClr>
              <a:buSzPct val="70000"/>
              <a:buFont typeface="Courier New" panose="02070309020205020404" pitchFamily="49" charset="0"/>
              <a:buChar char="o"/>
            </a:pPr>
            <a:endParaRPr lang="en-US" sz="700" dirty="0"/>
          </a:p>
          <a:p>
            <a:pPr>
              <a:buClr>
                <a:srgbClr val="0070C0"/>
              </a:buClr>
              <a:buFont typeface="Wingdings" pitchFamily="2" charset="2"/>
              <a:buChar char="Ø"/>
            </a:pPr>
            <a:r>
              <a:rPr lang="es-ES" sz="1900" dirty="0"/>
              <a:t>El personal de primera línea debe derivar a la persona sobreviviente (con su consentimiento) a los servicios de gestión de casos de VG como </a:t>
            </a:r>
            <a:r>
              <a:rPr lang="es-ES" sz="1900" b="1" dirty="0">
                <a:solidFill>
                  <a:srgbClr val="0070C0"/>
                </a:solidFill>
              </a:rPr>
              <a:t>punto de entrada</a:t>
            </a:r>
            <a:r>
              <a:rPr lang="es-ES" sz="1900" dirty="0">
                <a:solidFill>
                  <a:srgbClr val="0070C0"/>
                </a:solidFill>
              </a:rPr>
              <a:t> </a:t>
            </a:r>
            <a:r>
              <a:rPr lang="es-ES" sz="1900" dirty="0"/>
              <a:t>para ponerse en contacto con otros</a:t>
            </a:r>
            <a:r>
              <a:rPr lang="es-ES" sz="2000" dirty="0"/>
              <a:t> servicios.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9268" y="1346486"/>
            <a:ext cx="898949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A picture containing text, accessory, businesscard, vector graphics&#10;&#10;Description automatically generated">
            <a:extLst>
              <a:ext uri="{FF2B5EF4-FFF2-40B4-BE49-F238E27FC236}">
                <a16:creationId xmlns:a16="http://schemas.microsoft.com/office/drawing/2014/main" id="{B4A2CEBF-538F-D089-D4A9-BD0CA3587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31300" y="687814"/>
            <a:ext cx="3759200" cy="5493911"/>
          </a:xfrm>
          <a:prstGeom prst="rect">
            <a:avLst/>
          </a:prstGeom>
        </p:spPr>
      </p:pic>
    </p:spTree>
    <p:custDataLst>
      <p:tags r:id="rId1"/>
    </p:custDataLst>
    <p:extLst>
      <p:ext uri="{BB962C8B-B14F-4D97-AF65-F5344CB8AC3E}">
        <p14:creationId xmlns:p14="http://schemas.microsoft.com/office/powerpoint/2010/main" val="27022077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95">
                                                <p:txEl>
                                                  <p:pRg st="3" end="3"/>
                                                </p:txEl>
                                              </p:spTgt>
                                            </p:tgtEl>
                                            <p:attrNameLst>
                                              <p:attrName>style.visibility</p:attrName>
                                            </p:attrNameLst>
                                          </p:cBhvr>
                                          <p:to>
                                            <p:strVal val="visible"/>
                                          </p:to>
                                        </p:set>
                                        <p:animEffect transition="in" filter="fade">
                                          <p:cBhvr>
                                            <p:cTn id="29" dur="500"/>
                                            <p:tgtEl>
                                              <p:spTgt spid="8195">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500"/>
                                            <p:tgtEl>
                                              <p:spTgt spid="819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500"/>
                                            <p:tgtEl>
                                              <p:spTgt spid="8195">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95">
                                                <p:txEl>
                                                  <p:pRg st="6" end="6"/>
                                                </p:txEl>
                                              </p:spTgt>
                                            </p:tgtEl>
                                            <p:attrNameLst>
                                              <p:attrName>style.visibility</p:attrName>
                                            </p:attrNameLst>
                                          </p:cBhvr>
                                          <p:to>
                                            <p:strVal val="visible"/>
                                          </p:to>
                                        </p:set>
                                        <p:animEffect transition="in" filter="fade">
                                          <p:cBhvr>
                                            <p:cTn id="38" dur="500"/>
                                            <p:tgtEl>
                                              <p:spTgt spid="819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fade">
                                          <p:cBhvr>
                                            <p:cTn id="43"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95">
                                                <p:txEl>
                                                  <p:pRg st="3" end="3"/>
                                                </p:txEl>
                                              </p:spTgt>
                                            </p:tgtEl>
                                            <p:attrNameLst>
                                              <p:attrName>style.visibility</p:attrName>
                                            </p:attrNameLst>
                                          </p:cBhvr>
                                          <p:to>
                                            <p:strVal val="visible"/>
                                          </p:to>
                                        </p:set>
                                        <p:animEffect transition="in" filter="fade">
                                          <p:cBhvr>
                                            <p:cTn id="29" dur="500"/>
                                            <p:tgtEl>
                                              <p:spTgt spid="8195">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500"/>
                                            <p:tgtEl>
                                              <p:spTgt spid="819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500"/>
                                            <p:tgtEl>
                                              <p:spTgt spid="8195">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95">
                                                <p:txEl>
                                                  <p:pRg st="6" end="6"/>
                                                </p:txEl>
                                              </p:spTgt>
                                            </p:tgtEl>
                                            <p:attrNameLst>
                                              <p:attrName>style.visibility</p:attrName>
                                            </p:attrNameLst>
                                          </p:cBhvr>
                                          <p:to>
                                            <p:strVal val="visible"/>
                                          </p:to>
                                        </p:set>
                                        <p:animEffect transition="in" filter="fade">
                                          <p:cBhvr>
                                            <p:cTn id="38" dur="500"/>
                                            <p:tgtEl>
                                              <p:spTgt spid="819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fade">
                                          <p:cBhvr>
                                            <p:cTn id="43"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7D31">
            <a:alpha val="94000"/>
          </a:srgb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4E6BD6-8B2A-57D6-D980-6DF4126529BF}"/>
              </a:ext>
              <a:ext uri="{C183D7F6-B498-43B3-948B-1728B52AA6E4}">
                <adec:decorative xmlns:adec="http://schemas.microsoft.com/office/drawing/2017/decorative" val="1"/>
              </a:ext>
            </a:extLst>
          </p:cNvPr>
          <p:cNvSpPr/>
          <p:nvPr/>
        </p:nvSpPr>
        <p:spPr>
          <a:xfrm>
            <a:off x="0" y="-448131"/>
            <a:ext cx="12192000" cy="4410531"/>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827562" y="4107767"/>
            <a:ext cx="7657316" cy="71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ES" sz="3800" b="1" dirty="0">
                <a:solidFill>
                  <a:schemeClr val="bg1"/>
                </a:solidFill>
                <a:latin typeface="Lato" panose="020F0502020204030203" pitchFamily="34" charset="77"/>
              </a:rPr>
              <a:t>Revelación segura de incidentes de violencia de género (VG)</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827562" y="4956518"/>
            <a:ext cx="7657316" cy="11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ts val="3000"/>
              </a:spcBef>
              <a:spcAft>
                <a:spcPts val="3600"/>
              </a:spcAft>
            </a:pPr>
            <a:r>
              <a:rPr lang="es-ES" sz="2400" dirty="0">
                <a:solidFill>
                  <a:schemeClr val="bg1"/>
                </a:solidFill>
                <a:latin typeface="Lato" panose="020F0502020204030203" pitchFamily="34" charset="77"/>
              </a:rPr>
              <a:t>Cómo tratar las revelaciones de incidentes de VG de manera segura y derivar a las personas sobrevivientes</a:t>
            </a:r>
            <a:endParaRPr lang="es-ES" sz="2400" dirty="0">
              <a:solidFill>
                <a:schemeClr val="bg1"/>
              </a:solidFill>
              <a:highlight>
                <a:srgbClr val="FFFF00"/>
              </a:highlight>
              <a:latin typeface="Lato" panose="020F0502020204030203" pitchFamily="34" charset="77"/>
            </a:endParaRPr>
          </a:p>
        </p:txBody>
      </p:sp>
      <p:sp>
        <p:nvSpPr>
          <p:cNvPr id="4" name="Text Placeholder 5">
            <a:extLst>
              <a:ext uri="{FF2B5EF4-FFF2-40B4-BE49-F238E27FC236}">
                <a16:creationId xmlns:a16="http://schemas.microsoft.com/office/drawing/2014/main" id="{C3466C0B-DE30-8429-FB95-957C88FC55D2}"/>
              </a:ext>
            </a:extLst>
          </p:cNvPr>
          <p:cNvSpPr txBox="1">
            <a:spLocks/>
          </p:cNvSpPr>
          <p:nvPr/>
        </p:nvSpPr>
        <p:spPr bwMode="auto">
          <a:xfrm>
            <a:off x="9666517" y="5648217"/>
            <a:ext cx="2881084" cy="35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ES" sz="1400" b="0" i="1"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Diseño gráfico: REC Design</a:t>
            </a:r>
          </a:p>
        </p:txBody>
      </p:sp>
      <p:pic>
        <p:nvPicPr>
          <p:cNvPr id="3" name="Picture 2" descr="A picture containing vector graphics&#10;&#10;Description automatically generated">
            <a:extLst>
              <a:ext uri="{FF2B5EF4-FFF2-40B4-BE49-F238E27FC236}">
                <a16:creationId xmlns:a16="http://schemas.microsoft.com/office/drawing/2014/main" id="{93C33876-23E2-B46A-B9D7-F3DA1A240A46}"/>
              </a:ext>
            </a:extLst>
          </p:cNvPr>
          <p:cNvPicPr>
            <a:picLocks noChangeAspect="1"/>
          </p:cNvPicPr>
          <p:nvPr/>
        </p:nvPicPr>
        <p:blipFill rotWithShape="1">
          <a:blip r:embed="rId4">
            <a:extLst>
              <a:ext uri="{28A0092B-C50C-407E-A947-70E740481C1C}">
                <a14:useLocalDpi xmlns:a14="http://schemas.microsoft.com/office/drawing/2010/main" val="0"/>
              </a:ext>
            </a:extLst>
          </a:blip>
          <a:srcRect b="11263"/>
          <a:stretch/>
        </p:blipFill>
        <p:spPr>
          <a:xfrm>
            <a:off x="294873" y="671687"/>
            <a:ext cx="1585661" cy="3290714"/>
          </a:xfrm>
          <a:prstGeom prst="rect">
            <a:avLst/>
          </a:prstGeom>
        </p:spPr>
      </p:pic>
      <p:pic>
        <p:nvPicPr>
          <p:cNvPr id="9" name="Picture 8" descr="Logo, icon&#10;&#10;Description automatically generated">
            <a:extLst>
              <a:ext uri="{FF2B5EF4-FFF2-40B4-BE49-F238E27FC236}">
                <a16:creationId xmlns:a16="http://schemas.microsoft.com/office/drawing/2014/main" id="{BC38EB8B-CDF1-B2E0-2762-6FBD885C1638}"/>
              </a:ext>
            </a:extLst>
          </p:cNvPr>
          <p:cNvPicPr>
            <a:picLocks noChangeAspect="1"/>
          </p:cNvPicPr>
          <p:nvPr/>
        </p:nvPicPr>
        <p:blipFill rotWithShape="1">
          <a:blip r:embed="rId5">
            <a:extLst>
              <a:ext uri="{28A0092B-C50C-407E-A947-70E740481C1C}">
                <a14:useLocalDpi xmlns:a14="http://schemas.microsoft.com/office/drawing/2010/main" val="0"/>
              </a:ext>
            </a:extLst>
          </a:blip>
          <a:srcRect b="12854"/>
          <a:stretch/>
        </p:blipFill>
        <p:spPr>
          <a:xfrm>
            <a:off x="2028248" y="757256"/>
            <a:ext cx="2001885" cy="3205144"/>
          </a:xfrm>
          <a:prstGeom prst="rect">
            <a:avLst/>
          </a:prstGeom>
        </p:spPr>
      </p:pic>
      <p:pic>
        <p:nvPicPr>
          <p:cNvPr id="11" name="Picture 10" descr="Logo&#10;&#10;Description automatically generated">
            <a:extLst>
              <a:ext uri="{FF2B5EF4-FFF2-40B4-BE49-F238E27FC236}">
                <a16:creationId xmlns:a16="http://schemas.microsoft.com/office/drawing/2014/main" id="{91931CA1-18E2-F7D8-5099-FCE63E53248A}"/>
              </a:ext>
            </a:extLst>
          </p:cNvPr>
          <p:cNvPicPr>
            <a:picLocks noChangeAspect="1"/>
          </p:cNvPicPr>
          <p:nvPr/>
        </p:nvPicPr>
        <p:blipFill rotWithShape="1">
          <a:blip r:embed="rId6">
            <a:extLst>
              <a:ext uri="{28A0092B-C50C-407E-A947-70E740481C1C}">
                <a14:useLocalDpi xmlns:a14="http://schemas.microsoft.com/office/drawing/2010/main" val="0"/>
              </a:ext>
            </a:extLst>
          </a:blip>
          <a:srcRect b="7333"/>
          <a:stretch/>
        </p:blipFill>
        <p:spPr>
          <a:xfrm>
            <a:off x="3640667" y="208749"/>
            <a:ext cx="2201335" cy="3753651"/>
          </a:xfrm>
          <a:prstGeom prst="rect">
            <a:avLst/>
          </a:prstGeom>
        </p:spPr>
      </p:pic>
      <p:pic>
        <p:nvPicPr>
          <p:cNvPr id="13" name="Picture 12" descr="Icon&#10;&#10;Description automatically generated">
            <a:extLst>
              <a:ext uri="{FF2B5EF4-FFF2-40B4-BE49-F238E27FC236}">
                <a16:creationId xmlns:a16="http://schemas.microsoft.com/office/drawing/2014/main" id="{952A5315-B3A7-21B1-1674-F69FBC785B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6451" y="1751374"/>
            <a:ext cx="2749549" cy="1012991"/>
          </a:xfrm>
          <a:prstGeom prst="rect">
            <a:avLst/>
          </a:prstGeom>
        </p:spPr>
      </p:pic>
      <p:pic>
        <p:nvPicPr>
          <p:cNvPr id="15" name="Picture 14" descr="Icon&#10;&#10;Description automatically generated">
            <a:extLst>
              <a:ext uri="{FF2B5EF4-FFF2-40B4-BE49-F238E27FC236}">
                <a16:creationId xmlns:a16="http://schemas.microsoft.com/office/drawing/2014/main" id="{545C2899-8C10-281B-BDB6-CBD8F51B78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750" y="479077"/>
            <a:ext cx="1654717" cy="599346"/>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591FE21-E8A7-6F00-1490-E03AAB0C124A}"/>
              </a:ext>
            </a:extLst>
          </p:cNvPr>
          <p:cNvPicPr>
            <a:picLocks noChangeAspect="1"/>
          </p:cNvPicPr>
          <p:nvPr/>
        </p:nvPicPr>
        <p:blipFill rotWithShape="1">
          <a:blip r:embed="rId9">
            <a:extLst>
              <a:ext uri="{28A0092B-C50C-407E-A947-70E740481C1C}">
                <a14:useLocalDpi xmlns:a14="http://schemas.microsoft.com/office/drawing/2010/main" val="0"/>
              </a:ext>
            </a:extLst>
          </a:blip>
          <a:srcRect b="8712"/>
          <a:stretch/>
        </p:blipFill>
        <p:spPr>
          <a:xfrm>
            <a:off x="10832124" y="374930"/>
            <a:ext cx="1065004" cy="3611084"/>
          </a:xfrm>
          <a:prstGeom prst="rect">
            <a:avLst/>
          </a:prstGeom>
        </p:spPr>
      </p:pic>
      <p:pic>
        <p:nvPicPr>
          <p:cNvPr id="21" name="Picture 20" descr="Shape, arrow&#10;&#10;Description automatically generated">
            <a:extLst>
              <a:ext uri="{FF2B5EF4-FFF2-40B4-BE49-F238E27FC236}">
                <a16:creationId xmlns:a16="http://schemas.microsoft.com/office/drawing/2014/main" id="{2AD19F97-6D19-43E6-8A63-9A7107A8D398}"/>
              </a:ext>
            </a:extLst>
          </p:cNvPr>
          <p:cNvPicPr>
            <a:picLocks noChangeAspect="1"/>
          </p:cNvPicPr>
          <p:nvPr/>
        </p:nvPicPr>
        <p:blipFill rotWithShape="1">
          <a:blip r:embed="rId10">
            <a:extLst>
              <a:ext uri="{28A0092B-C50C-407E-A947-70E740481C1C}">
                <a14:useLocalDpi xmlns:a14="http://schemas.microsoft.com/office/drawing/2010/main" val="0"/>
              </a:ext>
            </a:extLst>
          </a:blip>
          <a:srcRect b="12654"/>
          <a:stretch/>
        </p:blipFill>
        <p:spPr>
          <a:xfrm>
            <a:off x="6200899" y="390473"/>
            <a:ext cx="1902796" cy="3571927"/>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8C829209-3526-A0A8-1F45-5E3871035FA5}"/>
              </a:ext>
            </a:extLst>
          </p:cNvPr>
          <p:cNvPicPr>
            <a:picLocks noChangeAspect="1"/>
          </p:cNvPicPr>
          <p:nvPr/>
        </p:nvPicPr>
        <p:blipFill rotWithShape="1">
          <a:blip r:embed="rId11">
            <a:extLst>
              <a:ext uri="{28A0092B-C50C-407E-A947-70E740481C1C}">
                <a14:useLocalDpi xmlns:a14="http://schemas.microsoft.com/office/drawing/2010/main" val="0"/>
              </a:ext>
            </a:extLst>
          </a:blip>
          <a:srcRect b="12918"/>
          <a:stretch/>
        </p:blipFill>
        <p:spPr>
          <a:xfrm>
            <a:off x="7495182" y="1426631"/>
            <a:ext cx="1979392" cy="2535769"/>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312CFF3B-F4B8-84A5-D270-3C64ABBCE979}"/>
              </a:ext>
            </a:extLst>
          </p:cNvPr>
          <p:cNvPicPr>
            <a:picLocks noChangeAspect="1"/>
          </p:cNvPicPr>
          <p:nvPr/>
        </p:nvPicPr>
        <p:blipFill rotWithShape="1">
          <a:blip r:embed="rId12">
            <a:extLst>
              <a:ext uri="{28A0092B-C50C-407E-A947-70E740481C1C}">
                <a14:useLocalDpi xmlns:a14="http://schemas.microsoft.com/office/drawing/2010/main" val="0"/>
              </a:ext>
            </a:extLst>
          </a:blip>
          <a:srcRect b="19616"/>
          <a:stretch/>
        </p:blipFill>
        <p:spPr>
          <a:xfrm>
            <a:off x="8717485" y="77043"/>
            <a:ext cx="2001885" cy="3885357"/>
          </a:xfrm>
          <a:prstGeom prst="rect">
            <a:avLst/>
          </a:prstGeom>
        </p:spPr>
      </p:pic>
      <p:sp>
        <p:nvSpPr>
          <p:cNvPr id="2" name="TextBox 1">
            <a:extLst>
              <a:ext uri="{FF2B5EF4-FFF2-40B4-BE49-F238E27FC236}">
                <a16:creationId xmlns:a16="http://schemas.microsoft.com/office/drawing/2014/main" id="{2672BD41-648E-B8B9-6BC9-0CF6EA73C1DC}"/>
              </a:ext>
            </a:extLst>
          </p:cNvPr>
          <p:cNvSpPr txBox="1"/>
          <p:nvPr/>
        </p:nvSpPr>
        <p:spPr>
          <a:xfrm>
            <a:off x="759750" y="6280432"/>
            <a:ext cx="2132315" cy="584775"/>
          </a:xfrm>
          <a:prstGeom prst="rect">
            <a:avLst/>
          </a:prstGeom>
          <a:noFill/>
        </p:spPr>
        <p:txBody>
          <a:bodyPr wrap="none" rtlCol="0">
            <a:spAutoFit/>
          </a:bodyPr>
          <a:lstStyle/>
          <a:p>
            <a:r>
              <a:rPr lang="es-419" sz="1400" i="1" dirty="0">
                <a:solidFill>
                  <a:schemeClr val="bg1"/>
                </a:solidFill>
                <a:latin typeface="Lato" panose="020F0502020204030203" pitchFamily="34" charset="0"/>
                <a:ea typeface="Lato" panose="020F0502020204030203" pitchFamily="34" charset="0"/>
                <a:cs typeface="Lato" panose="020F0502020204030203" pitchFamily="34" charset="0"/>
              </a:rPr>
              <a:t>© ACNUR, mayo de 2023</a:t>
            </a:r>
          </a:p>
          <a:p>
            <a:endParaRPr lang="en-GB" dirty="0"/>
          </a:p>
        </p:txBody>
      </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accel="50000" decel="5000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1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14:presetBounceEnd="50000">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14:bounceEnd="50000">
                                          <p:cBhvr additive="base">
                                            <p:cTn id="27"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accel="50000" fill="hold" nodeType="withEffect" p14:presetBounceEnd="50000">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14:bounceEnd="50000">
                                          <p:cBhvr additive="base">
                                            <p:cTn id="31" dur="2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32" dur="20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accel="50000" fill="hold" nodeType="withEffect" p14:presetBounceEnd="50000">
                                      <p:stCondLst>
                                        <p:cond delay="50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2000" fill="hold"/>
                                            <p:tgtEl>
                                              <p:spTgt spid="23"/>
                                            </p:tgtEl>
                                            <p:attrNameLst>
                                              <p:attrName>ppt_x</p:attrName>
                                            </p:attrNameLst>
                                          </p:cBhvr>
                                          <p:tavLst>
                                            <p:tav tm="0">
                                              <p:val>
                                                <p:strVal val="1+#ppt_w/2"/>
                                              </p:val>
                                            </p:tav>
                                            <p:tav tm="100000">
                                              <p:val>
                                                <p:strVal val="#ppt_x"/>
                                              </p:val>
                                            </p:tav>
                                          </p:tavLst>
                                        </p:anim>
                                        <p:anim calcmode="lin" valueType="num" p14:bounceEnd="50000">
                                          <p:cBhvr additive="base">
                                            <p:cTn id="36" dur="20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1" accel="50000" decel="50000" fill="hold"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ppt_x"/>
                                              </p:val>
                                            </p:tav>
                                            <p:tav tm="100000">
                                              <p:val>
                                                <p:strVal val="#ppt_x"/>
                                              </p:val>
                                            </p:tav>
                                          </p:tavLst>
                                        </p:anim>
                                        <p:anim calcmode="lin" valueType="num">
                                          <p:cBhvr additive="base">
                                            <p:cTn id="40" dur="20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accel="50000" decel="50000" fill="hold"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00" fill="hold"/>
                                            <p:tgtEl>
                                              <p:spTgt spid="13"/>
                                            </p:tgtEl>
                                            <p:attrNameLst>
                                              <p:attrName>ppt_x</p:attrName>
                                            </p:attrNameLst>
                                          </p:cBhvr>
                                          <p:tavLst>
                                            <p:tav tm="0">
                                              <p:val>
                                                <p:strVal val="#ppt_x"/>
                                              </p:val>
                                            </p:tav>
                                            <p:tav tm="100000">
                                              <p:val>
                                                <p:strVal val="#ppt_x"/>
                                              </p:val>
                                            </p:tav>
                                          </p:tavLst>
                                        </p:anim>
                                        <p:anim calcmode="lin" valueType="num">
                                          <p:cBhvr additive="base">
                                            <p:cTn id="44"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accel="50000" decel="5000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1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000" fill="hold"/>
                                            <p:tgtEl>
                                              <p:spTgt spid="19"/>
                                            </p:tgtEl>
                                            <p:attrNameLst>
                                              <p:attrName>ppt_x</p:attrName>
                                            </p:attrNameLst>
                                          </p:cBhvr>
                                          <p:tavLst>
                                            <p:tav tm="0">
                                              <p:val>
                                                <p:strVal val="1+#ppt_w/2"/>
                                              </p:val>
                                            </p:tav>
                                            <p:tav tm="100000">
                                              <p:val>
                                                <p:strVal val="#ppt_x"/>
                                              </p:val>
                                            </p:tav>
                                          </p:tavLst>
                                        </p:anim>
                                        <p:anim calcmode="lin" valueType="num">
                                          <p:cBhvr additive="base">
                                            <p:cTn id="28" dur="2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accel="5000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000" fill="hold"/>
                                            <p:tgtEl>
                                              <p:spTgt spid="21"/>
                                            </p:tgtEl>
                                            <p:attrNameLst>
                                              <p:attrName>ppt_x</p:attrName>
                                            </p:attrNameLst>
                                          </p:cBhvr>
                                          <p:tavLst>
                                            <p:tav tm="0">
                                              <p:val>
                                                <p:strVal val="1+#ppt_w/2"/>
                                              </p:val>
                                            </p:tav>
                                            <p:tav tm="100000">
                                              <p:val>
                                                <p:strVal val="#ppt_x"/>
                                              </p:val>
                                            </p:tav>
                                          </p:tavLst>
                                        </p:anim>
                                        <p:anim calcmode="lin" valueType="num">
                                          <p:cBhvr additive="base">
                                            <p:cTn id="32" dur="20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accel="50000" fill="hold" nodeType="withEffect">
                                      <p:stCondLst>
                                        <p:cond delay="5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2000" fill="hold"/>
                                            <p:tgtEl>
                                              <p:spTgt spid="23"/>
                                            </p:tgtEl>
                                            <p:attrNameLst>
                                              <p:attrName>ppt_x</p:attrName>
                                            </p:attrNameLst>
                                          </p:cBhvr>
                                          <p:tavLst>
                                            <p:tav tm="0">
                                              <p:val>
                                                <p:strVal val="1+#ppt_w/2"/>
                                              </p:val>
                                            </p:tav>
                                            <p:tav tm="100000">
                                              <p:val>
                                                <p:strVal val="#ppt_x"/>
                                              </p:val>
                                            </p:tav>
                                          </p:tavLst>
                                        </p:anim>
                                        <p:anim calcmode="lin" valueType="num">
                                          <p:cBhvr additive="base">
                                            <p:cTn id="36" dur="20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1" accel="50000" decel="50000" fill="hold"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ppt_x"/>
                                              </p:val>
                                            </p:tav>
                                            <p:tav tm="100000">
                                              <p:val>
                                                <p:strVal val="#ppt_x"/>
                                              </p:val>
                                            </p:tav>
                                          </p:tavLst>
                                        </p:anim>
                                        <p:anim calcmode="lin" valueType="num">
                                          <p:cBhvr additive="base">
                                            <p:cTn id="40" dur="20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accel="50000" decel="50000" fill="hold"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00" fill="hold"/>
                                            <p:tgtEl>
                                              <p:spTgt spid="13"/>
                                            </p:tgtEl>
                                            <p:attrNameLst>
                                              <p:attrName>ppt_x</p:attrName>
                                            </p:attrNameLst>
                                          </p:cBhvr>
                                          <p:tavLst>
                                            <p:tav tm="0">
                                              <p:val>
                                                <p:strVal val="#ppt_x"/>
                                              </p:val>
                                            </p:tav>
                                            <p:tav tm="100000">
                                              <p:val>
                                                <p:strVal val="#ppt_x"/>
                                              </p:val>
                                            </p:tav>
                                          </p:tavLst>
                                        </p:anim>
                                        <p:anim calcmode="lin" valueType="num">
                                          <p:cBhvr additive="base">
                                            <p:cTn id="44"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87400" y="685800"/>
            <a:ext cx="7145815"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¿Qué es una vía de derivación de casos de VG?</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50900" y="1708150"/>
            <a:ext cx="5486698" cy="2228715"/>
          </a:xfrm>
          <a:prstGeom prst="rect">
            <a:avLst/>
          </a:prstGeom>
        </p:spPr>
        <p:txBody>
          <a:bodyPr/>
          <a:lstStyle/>
          <a:p>
            <a:pPr>
              <a:buClr>
                <a:srgbClr val="0070C0"/>
              </a:buClr>
              <a:buFont typeface="Wingdings" pitchFamily="2" charset="2"/>
              <a:buChar char="Ø"/>
            </a:pPr>
            <a:r>
              <a:rPr lang="es-ES" sz="2000" dirty="0"/>
              <a:t>Un </a:t>
            </a:r>
            <a:r>
              <a:rPr lang="es-ES" sz="2000" b="1" dirty="0">
                <a:solidFill>
                  <a:srgbClr val="0070C0"/>
                </a:solidFill>
              </a:rPr>
              <a:t>mecanismo de coordinación flexible </a:t>
            </a:r>
            <a:r>
              <a:rPr lang="es-ES" sz="2000" dirty="0"/>
              <a:t>que pone en contacto de forma segura y oportuna a las personas sobrevivientes con servicios de apoyo y competentes.</a:t>
            </a:r>
          </a:p>
          <a:p>
            <a:pPr>
              <a:buClr>
                <a:srgbClr val="0070C0"/>
              </a:buClr>
              <a:buFont typeface="Wingdings" pitchFamily="2" charset="2"/>
              <a:buChar char="Ø"/>
            </a:pPr>
            <a:r>
              <a:rPr lang="es-ES" sz="2000" dirty="0"/>
              <a:t>Incluye datos de</a:t>
            </a:r>
            <a:r>
              <a:rPr lang="es-ES" sz="2000" dirty="0">
                <a:solidFill>
                  <a:srgbClr val="0070C0"/>
                </a:solidFill>
              </a:rPr>
              <a:t> </a:t>
            </a:r>
            <a:r>
              <a:rPr lang="es-ES" sz="2000" b="1" dirty="0">
                <a:solidFill>
                  <a:srgbClr val="0070C0"/>
                </a:solidFill>
              </a:rPr>
              <a:t>diferentes servicios de respuesta a la VG</a:t>
            </a:r>
            <a:r>
              <a:rPr lang="es-ES" sz="2000" dirty="0"/>
              <a:t>.</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9268" y="1346486"/>
            <a:ext cx="779374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Rounded Rectangle 2">
            <a:extLst>
              <a:ext uri="{FF2B5EF4-FFF2-40B4-BE49-F238E27FC236}">
                <a16:creationId xmlns:a16="http://schemas.microsoft.com/office/drawing/2014/main" id="{C59188E2-697B-1080-99ED-E9C125417646}"/>
              </a:ext>
            </a:extLst>
          </p:cNvPr>
          <p:cNvSpPr>
            <a:spLocks/>
          </p:cNvSpPr>
          <p:nvPr/>
        </p:nvSpPr>
        <p:spPr>
          <a:xfrm>
            <a:off x="939800" y="3940296"/>
            <a:ext cx="5397798" cy="165075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a:solidFill>
                  <a:srgbClr val="0070C0"/>
                </a:solidFill>
                <a:latin typeface="Lato" panose="020F0502020204030203" pitchFamily="34" charset="77"/>
              </a:rPr>
              <a:t>Consulten de manera periódica a personas especialistas en VG para </a:t>
            </a:r>
            <a:r>
              <a:rPr lang="es-ES" sz="2000" b="1" dirty="0">
                <a:solidFill>
                  <a:srgbClr val="0070C0"/>
                </a:solidFill>
                <a:latin typeface="Lato" panose="020F0502020204030203" pitchFamily="34" charset="77"/>
              </a:rPr>
              <a:t>asegurarse de que disponen de la versión más actualizada </a:t>
            </a:r>
            <a:r>
              <a:rPr lang="es-ES" sz="2000" dirty="0">
                <a:solidFill>
                  <a:srgbClr val="0070C0"/>
                </a:solidFill>
                <a:latin typeface="Lato" panose="020F0502020204030203" pitchFamily="34" charset="77"/>
              </a:rPr>
              <a:t>de la vía de derivación.  </a:t>
            </a:r>
          </a:p>
        </p:txBody>
      </p:sp>
      <p:pic>
        <p:nvPicPr>
          <p:cNvPr id="5" name="Picture 4" descr="A picture containing text, vector graphics&#10;&#10;Description automatically generated">
            <a:extLst>
              <a:ext uri="{FF2B5EF4-FFF2-40B4-BE49-F238E27FC236}">
                <a16:creationId xmlns:a16="http://schemas.microsoft.com/office/drawing/2014/main" id="{23FC5851-BBFF-DCDF-AB9F-A7D6AA328D5B}"/>
              </a:ext>
            </a:extLst>
          </p:cNvPr>
          <p:cNvPicPr>
            <a:picLocks noChangeAspect="1"/>
          </p:cNvPicPr>
          <p:nvPr/>
        </p:nvPicPr>
        <p:blipFill rotWithShape="1">
          <a:blip r:embed="rId4">
            <a:extLst>
              <a:ext uri="{28A0092B-C50C-407E-A947-70E740481C1C}">
                <a14:useLocalDpi xmlns:a14="http://schemas.microsoft.com/office/drawing/2010/main" val="0"/>
              </a:ext>
            </a:extLst>
          </a:blip>
          <a:srcRect b="20021"/>
          <a:stretch/>
        </p:blipFill>
        <p:spPr>
          <a:xfrm flipH="1">
            <a:off x="6523813" y="685800"/>
            <a:ext cx="5668187" cy="5484970"/>
          </a:xfrm>
          <a:prstGeom prst="rect">
            <a:avLst/>
          </a:prstGeom>
        </p:spPr>
      </p:pic>
    </p:spTree>
    <p:custDataLst>
      <p:tags r:id="rId1"/>
    </p:custDataLst>
    <p:extLst>
      <p:ext uri="{BB962C8B-B14F-4D97-AF65-F5344CB8AC3E}">
        <p14:creationId xmlns:p14="http://schemas.microsoft.com/office/powerpoint/2010/main" val="13629030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8E770A-DA52-FA8C-473E-F14F7A83F8D4}"/>
              </a:ext>
            </a:extLst>
          </p:cNvPr>
          <p:cNvGrpSpPr/>
          <p:nvPr/>
        </p:nvGrpSpPr>
        <p:grpSpPr>
          <a:xfrm>
            <a:off x="-1684633" y="-572459"/>
            <a:ext cx="3965627" cy="3382989"/>
            <a:chOff x="-1684633" y="-572459"/>
            <a:chExt cx="3965627" cy="3382989"/>
          </a:xfrm>
        </p:grpSpPr>
        <p:sp>
          <p:nvSpPr>
            <p:cNvPr id="4" name="Oval 3">
              <a:extLst>
                <a:ext uri="{FF2B5EF4-FFF2-40B4-BE49-F238E27FC236}">
                  <a16:creationId xmlns:a16="http://schemas.microsoft.com/office/drawing/2014/main" id="{FEC832FD-F171-EBA8-FCCC-B4C16D0FFF14}"/>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F7275013-0959-547F-C0DD-3B7FE5428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448" y="398085"/>
              <a:ext cx="2064546" cy="2049366"/>
            </a:xfrm>
            <a:prstGeom prst="rect">
              <a:avLst/>
            </a:prstGeom>
          </p:spPr>
        </p:pic>
      </p:grpSp>
      <p:sp>
        <p:nvSpPr>
          <p:cNvPr id="8" name="Title 1">
            <a:extLst>
              <a:ext uri="{FF2B5EF4-FFF2-40B4-BE49-F238E27FC236}">
                <a16:creationId xmlns:a16="http://schemas.microsoft.com/office/drawing/2014/main" id="{ACFAB3E2-B553-7EBA-A325-39C519D46AC9}"/>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Actividad</a:t>
            </a:r>
            <a:r>
              <a:rPr lang="es-ES" dirty="0">
                <a:solidFill>
                  <a:srgbClr val="0070C0"/>
                </a:solidFill>
                <a:latin typeface="Lato" panose="020F0502020204030203" pitchFamily="34" charset="77"/>
              </a:rPr>
              <a:t> </a:t>
            </a:r>
            <a:br>
              <a:rPr lang="es-ES" dirty="0">
                <a:solidFill>
                  <a:srgbClr val="0070C0"/>
                </a:solidFill>
              </a:rPr>
            </a:br>
            <a:r>
              <a:rPr lang="es-ES" sz="3600" dirty="0">
                <a:solidFill>
                  <a:srgbClr val="0070C0"/>
                </a:solidFill>
                <a:latin typeface="Lato" panose="020F0502020204030203" pitchFamily="34" charset="77"/>
              </a:rPr>
              <a:t>Red de derivación</a:t>
            </a:r>
          </a:p>
        </p:txBody>
      </p:sp>
      <p:pic>
        <p:nvPicPr>
          <p:cNvPr id="5" name="Picture 4" descr="A picture containing text&#10;&#10;Description automatically generated">
            <a:extLst>
              <a:ext uri="{FF2B5EF4-FFF2-40B4-BE49-F238E27FC236}">
                <a16:creationId xmlns:a16="http://schemas.microsoft.com/office/drawing/2014/main" id="{BDD8608A-33A0-FFD6-B321-14674A692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6663" y="2194146"/>
            <a:ext cx="9929119" cy="3493339"/>
          </a:xfrm>
          <a:prstGeom prst="rect">
            <a:avLst/>
          </a:prstGeom>
        </p:spPr>
      </p:pic>
      <p:grpSp>
        <p:nvGrpSpPr>
          <p:cNvPr id="2" name="Group 1">
            <a:extLst>
              <a:ext uri="{FF2B5EF4-FFF2-40B4-BE49-F238E27FC236}">
                <a16:creationId xmlns:a16="http://schemas.microsoft.com/office/drawing/2014/main" id="{A23BC904-208A-1755-CE48-CACD52CB8953}"/>
              </a:ext>
            </a:extLst>
          </p:cNvPr>
          <p:cNvGrpSpPr/>
          <p:nvPr/>
        </p:nvGrpSpPr>
        <p:grpSpPr>
          <a:xfrm>
            <a:off x="10411859" y="-1242353"/>
            <a:ext cx="1387649" cy="2525053"/>
            <a:chOff x="10411859" y="-1242353"/>
            <a:chExt cx="1387649" cy="2525053"/>
          </a:xfrm>
        </p:grpSpPr>
        <p:sp>
          <p:nvSpPr>
            <p:cNvPr id="6" name="Oval 5">
              <a:extLst>
                <a:ext uri="{FF2B5EF4-FFF2-40B4-BE49-F238E27FC236}">
                  <a16:creationId xmlns:a16="http://schemas.microsoft.com/office/drawing/2014/main" id="{CB810144-2B71-68C0-6C1A-5BFD475CA0EE}"/>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9" name="Rectangle 8">
              <a:extLst>
                <a:ext uri="{FF2B5EF4-FFF2-40B4-BE49-F238E27FC236}">
                  <a16:creationId xmlns:a16="http://schemas.microsoft.com/office/drawing/2014/main" id="{B0139029-02D3-7AA5-4A31-7FE00D1BA36D}"/>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10" name="Picture 9">
              <a:extLst>
                <a:ext uri="{FF2B5EF4-FFF2-40B4-BE49-F238E27FC236}">
                  <a16:creationId xmlns:a16="http://schemas.microsoft.com/office/drawing/2014/main" id="{3A0769B7-4689-45CF-A5DE-ED6EB8DFAAD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11" name="TextBox 10">
              <a:extLst>
                <a:ext uri="{FF2B5EF4-FFF2-40B4-BE49-F238E27FC236}">
                  <a16:creationId xmlns:a16="http://schemas.microsoft.com/office/drawing/2014/main" id="{1CFBC180-8E42-D2DF-EC62-FDE997EB9C37}"/>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spTree>
    <p:custDataLst>
      <p:tags r:id="rId1"/>
    </p:custDataLst>
    <p:extLst>
      <p:ext uri="{BB962C8B-B14F-4D97-AF65-F5344CB8AC3E}">
        <p14:creationId xmlns:p14="http://schemas.microsoft.com/office/powerpoint/2010/main" val="5994176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14:presetBounceEnd="5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0000">
                                          <p:cBhvr additive="base">
                                            <p:cTn id="19"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570058" y="1282700"/>
            <a:ext cx="7958242"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Debate</a:t>
            </a:r>
            <a:r>
              <a:rPr lang="es-ES" dirty="0">
                <a:solidFill>
                  <a:srgbClr val="0070C0"/>
                </a:solidFill>
                <a:latin typeface="Lato" panose="020F0502020204030203" pitchFamily="34" charset="77"/>
              </a:rPr>
              <a:t> </a:t>
            </a:r>
            <a:br>
              <a:rPr lang="es-ES" dirty="0">
                <a:solidFill>
                  <a:srgbClr val="0070C0"/>
                </a:solidFill>
              </a:rPr>
            </a:br>
            <a:r>
              <a:rPr lang="es-ES" sz="3600" dirty="0">
                <a:solidFill>
                  <a:srgbClr val="0070C0"/>
                </a:solidFill>
                <a:latin typeface="Lato" panose="020F0502020204030203" pitchFamily="34" charset="77"/>
              </a:rPr>
              <a:t>Vía local de derivación</a:t>
            </a:r>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7845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pic>
        <p:nvPicPr>
          <p:cNvPr id="9" name="Picture 8">
            <a:extLst>
              <a:ext uri="{FF2B5EF4-FFF2-40B4-BE49-F238E27FC236}">
                <a16:creationId xmlns:a16="http://schemas.microsoft.com/office/drawing/2014/main" id="{EC7A9976-49D8-7548-B780-D9BF4EAE97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69135" y="4186606"/>
            <a:ext cx="8203941" cy="1609208"/>
          </a:xfrm>
          <a:prstGeom prst="rect">
            <a:avLst/>
          </a:prstGeom>
        </p:spPr>
      </p:pic>
      <p:pic>
        <p:nvPicPr>
          <p:cNvPr id="2" name="Picture 1">
            <a:extLst>
              <a:ext uri="{FF2B5EF4-FFF2-40B4-BE49-F238E27FC236}">
                <a16:creationId xmlns:a16="http://schemas.microsoft.com/office/drawing/2014/main" id="{E9E21460-74F9-F1AF-CA3B-FFB427DE3A6D}"/>
              </a:ext>
            </a:extLst>
          </p:cNvPr>
          <p:cNvPicPr>
            <a:picLocks noChangeAspect="1"/>
          </p:cNvPicPr>
          <p:nvPr/>
        </p:nvPicPr>
        <p:blipFill rotWithShape="1">
          <a:blip r:embed="rId5">
            <a:extLst>
              <a:ext uri="{28A0092B-C50C-407E-A947-70E740481C1C}">
                <a14:useLocalDpi xmlns:a14="http://schemas.microsoft.com/office/drawing/2010/main" val="0"/>
              </a:ext>
            </a:extLst>
          </a:blip>
          <a:srcRect r="57714"/>
          <a:stretch/>
        </p:blipFill>
        <p:spPr>
          <a:xfrm>
            <a:off x="0" y="4093093"/>
            <a:ext cx="3469135" cy="1609208"/>
          </a:xfrm>
          <a:prstGeom prst="rect">
            <a:avLst/>
          </a:prstGeom>
        </p:spPr>
      </p:pic>
    </p:spTree>
    <p:custDataLst>
      <p:tags r:id="rId1"/>
    </p:custDataLst>
    <p:extLst>
      <p:ext uri="{BB962C8B-B14F-4D97-AF65-F5344CB8AC3E}">
        <p14:creationId xmlns:p14="http://schemas.microsoft.com/office/powerpoint/2010/main" val="306693697"/>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87399" y="685800"/>
            <a:ext cx="9258103"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No existen servicios de VG disponibles</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50900" y="1708150"/>
            <a:ext cx="9017000" cy="2228715"/>
          </a:xfrm>
          <a:prstGeom prst="rect">
            <a:avLst/>
          </a:prstGeom>
        </p:spPr>
        <p:txBody>
          <a:bodyPr/>
          <a:lstStyle/>
          <a:p>
            <a:pPr>
              <a:buClr>
                <a:srgbClr val="0070C0"/>
              </a:buClr>
              <a:buFont typeface="Wingdings" pitchFamily="2" charset="2"/>
              <a:buChar char="Ø"/>
            </a:pPr>
            <a:r>
              <a:rPr lang="es-ES" sz="2000" dirty="0">
                <a:solidFill>
                  <a:schemeClr val="tx1">
                    <a:lumMod val="65000"/>
                    <a:lumOff val="35000"/>
                  </a:schemeClr>
                </a:solidFill>
                <a:latin typeface="Lato" panose="020F0502020204030203" pitchFamily="34" charset="77"/>
              </a:rPr>
              <a:t>Incluso aunque no haya ningún proveedor de servicios especializado en VG en su zona, </a:t>
            </a:r>
            <a:r>
              <a:rPr lang="es-ES" sz="2000" b="1" dirty="0">
                <a:solidFill>
                  <a:srgbClr val="0070C0"/>
                </a:solidFill>
                <a:latin typeface="Lato" panose="020F0502020204030203" pitchFamily="34" charset="77"/>
              </a:rPr>
              <a:t>es posible que existan otros servicios</a:t>
            </a:r>
            <a:r>
              <a:rPr lang="es-ES" sz="2000" dirty="0">
                <a:solidFill>
                  <a:schemeClr val="tx1">
                    <a:lumMod val="65000"/>
                    <a:lumOff val="35000"/>
                  </a:schemeClr>
                </a:solidFill>
                <a:latin typeface="Lato" panose="020F0502020204030203" pitchFamily="34" charset="77"/>
              </a:rPr>
              <a:t>, también a nivel local o comunitario, que puedan resultar de utilidad a la hora de atender las necesidades de las personas sobrevivientes. </a:t>
            </a:r>
          </a:p>
          <a:p>
            <a:pPr>
              <a:buClr>
                <a:srgbClr val="0070C0"/>
              </a:buClr>
              <a:buFont typeface="Wingdings" pitchFamily="2" charset="2"/>
              <a:buChar char="Ø"/>
            </a:pPr>
            <a:r>
              <a:rPr lang="es-ES" sz="2000" b="1" dirty="0">
                <a:solidFill>
                  <a:srgbClr val="0070C0"/>
                </a:solidFill>
                <a:latin typeface="Lato" panose="020F0502020204030203" pitchFamily="34" charset="77"/>
              </a:rPr>
              <a:t>Servicios médicos: </a:t>
            </a:r>
            <a:r>
              <a:rPr lang="es-ES" sz="2000" dirty="0">
                <a:solidFill>
                  <a:schemeClr val="tx1">
                    <a:lumMod val="65000"/>
                    <a:lumOff val="35000"/>
                  </a:schemeClr>
                </a:solidFill>
                <a:latin typeface="Lato" panose="020F0502020204030203" pitchFamily="34" charset="77"/>
              </a:rPr>
              <a:t>[xxxx]</a:t>
            </a:r>
          </a:p>
          <a:p>
            <a:pPr>
              <a:buClr>
                <a:srgbClr val="0070C0"/>
              </a:buClr>
              <a:buFont typeface="Wingdings" pitchFamily="2" charset="2"/>
              <a:buChar char="Ø"/>
            </a:pPr>
            <a:r>
              <a:rPr lang="es-ES" sz="2000" b="1" dirty="0">
                <a:solidFill>
                  <a:srgbClr val="0070C0"/>
                </a:solidFill>
                <a:latin typeface="Lato" panose="020F0502020204030203" pitchFamily="34" charset="77"/>
              </a:rPr>
              <a:t>Actor de seguridad: </a:t>
            </a:r>
            <a:r>
              <a:rPr lang="es-ES" sz="2000" dirty="0">
                <a:solidFill>
                  <a:schemeClr val="tx1">
                    <a:lumMod val="65000"/>
                    <a:lumOff val="35000"/>
                  </a:schemeClr>
                </a:solidFill>
                <a:latin typeface="Lato" panose="020F0502020204030203" pitchFamily="34" charset="77"/>
              </a:rPr>
              <a:t>[xxxx]</a:t>
            </a:r>
          </a:p>
          <a:p>
            <a:pPr>
              <a:buClr>
                <a:srgbClr val="0070C0"/>
              </a:buClr>
              <a:buFont typeface="Wingdings" pitchFamily="2" charset="2"/>
              <a:buChar char="Ø"/>
            </a:pPr>
            <a:r>
              <a:rPr lang="es-ES" sz="2000" b="1" dirty="0">
                <a:solidFill>
                  <a:srgbClr val="0070C0"/>
                </a:solidFill>
                <a:latin typeface="Lato" panose="020F0502020204030203" pitchFamily="34" charset="77"/>
              </a:rPr>
              <a:t>Casa de acogida o albergue: </a:t>
            </a:r>
            <a:r>
              <a:rPr lang="es-ES" sz="2000" dirty="0">
                <a:solidFill>
                  <a:schemeClr val="tx1">
                    <a:lumMod val="65000"/>
                    <a:lumOff val="35000"/>
                  </a:schemeClr>
                </a:solidFill>
                <a:latin typeface="Lato" panose="020F0502020204030203" pitchFamily="34" charset="77"/>
              </a:rPr>
              <a:t>[xxxx]</a:t>
            </a:r>
          </a:p>
          <a:p>
            <a:pPr>
              <a:buClr>
                <a:srgbClr val="0070C0"/>
              </a:buClr>
              <a:buFont typeface="Wingdings" pitchFamily="2" charset="2"/>
              <a:buChar char="Ø"/>
            </a:pPr>
            <a:r>
              <a:rPr lang="es-ES" sz="2000" b="1" dirty="0">
                <a:solidFill>
                  <a:srgbClr val="0070C0"/>
                </a:solidFill>
                <a:latin typeface="Lato" panose="020F0502020204030203" pitchFamily="34" charset="77"/>
              </a:rPr>
              <a:t>Apoyo psicosocial: </a:t>
            </a:r>
            <a:r>
              <a:rPr lang="es-ES" sz="2000" dirty="0">
                <a:solidFill>
                  <a:schemeClr val="tx1">
                    <a:lumMod val="65000"/>
                    <a:lumOff val="35000"/>
                  </a:schemeClr>
                </a:solidFill>
                <a:latin typeface="Lato" panose="020F0502020204030203" pitchFamily="34" charset="77"/>
              </a:rPr>
              <a:t>[xxxx]</a:t>
            </a:r>
          </a:p>
          <a:p>
            <a:pPr>
              <a:buClr>
                <a:srgbClr val="0070C0"/>
              </a:buClr>
              <a:buFont typeface="Wingdings" pitchFamily="2" charset="2"/>
              <a:buChar char="Ø"/>
            </a:pPr>
            <a:r>
              <a:rPr lang="es-ES" sz="2000" b="1" dirty="0">
                <a:solidFill>
                  <a:srgbClr val="0070C0"/>
                </a:solidFill>
                <a:latin typeface="Lato" panose="020F0502020204030203" pitchFamily="34" charset="77"/>
              </a:rPr>
              <a:t>Apoyo jurídico: </a:t>
            </a:r>
            <a:r>
              <a:rPr lang="es-ES" sz="2000" dirty="0">
                <a:solidFill>
                  <a:schemeClr val="tx1">
                    <a:lumMod val="65000"/>
                    <a:lumOff val="35000"/>
                  </a:schemeClr>
                </a:solidFill>
                <a:latin typeface="Lato" panose="020F0502020204030203" pitchFamily="34" charset="77"/>
              </a:rPr>
              <a:t>[xxxx]</a:t>
            </a:r>
          </a:p>
          <a:p>
            <a:pPr>
              <a:buClr>
                <a:srgbClr val="0070C0"/>
              </a:buClr>
              <a:buFont typeface="Wingdings" pitchFamily="2" charset="2"/>
              <a:buChar char="Ø"/>
            </a:pPr>
            <a:r>
              <a:rPr lang="es-ES" sz="2000" b="1" dirty="0">
                <a:solidFill>
                  <a:srgbClr val="0070C0"/>
                </a:solidFill>
                <a:latin typeface="Lato" panose="020F0502020204030203" pitchFamily="34" charset="77"/>
              </a:rPr>
              <a:t>Punto focal del ACNUR o de sus socios en </a:t>
            </a:r>
            <a:br>
              <a:rPr lang="es-ES" sz="2000" b="1" dirty="0">
                <a:solidFill>
                  <a:srgbClr val="0070C0"/>
                </a:solidFill>
                <a:latin typeface="Lato" panose="020F0502020204030203" pitchFamily="34" charset="77"/>
              </a:rPr>
            </a:br>
            <a:r>
              <a:rPr lang="es-ES" sz="2000" b="1" dirty="0">
                <a:solidFill>
                  <a:srgbClr val="0070C0"/>
                </a:solidFill>
                <a:latin typeface="Lato" panose="020F0502020204030203" pitchFamily="34" charset="77"/>
              </a:rPr>
              <a:t>materia de VG: </a:t>
            </a:r>
            <a:r>
              <a:rPr lang="es-ES" sz="2000" dirty="0">
                <a:solidFill>
                  <a:schemeClr val="tx1">
                    <a:lumMod val="65000"/>
                    <a:lumOff val="35000"/>
                  </a:schemeClr>
                </a:solidFill>
                <a:latin typeface="Lato" panose="020F0502020204030203" pitchFamily="34" charset="77"/>
              </a:rPr>
              <a:t>[xxxx]</a:t>
            </a:r>
          </a:p>
          <a:p>
            <a:pPr>
              <a:buClr>
                <a:srgbClr val="0070C0"/>
              </a:buClr>
              <a:buFont typeface="Wingdings" pitchFamily="2" charset="2"/>
              <a:buChar char="Ø"/>
            </a:pPr>
            <a:r>
              <a:rPr lang="es-ES" sz="2000" b="1" dirty="0">
                <a:solidFill>
                  <a:srgbClr val="0070C0"/>
                </a:solidFill>
                <a:latin typeface="Lato" panose="020F0502020204030203" pitchFamily="34" charset="77"/>
              </a:rPr>
              <a:t>Número de la línea de ayuda: </a:t>
            </a:r>
            <a:r>
              <a:rPr lang="es-ES" sz="2000" dirty="0">
                <a:solidFill>
                  <a:schemeClr val="tx1">
                    <a:lumMod val="65000"/>
                    <a:lumOff val="35000"/>
                  </a:schemeClr>
                </a:solidFill>
                <a:latin typeface="Lato" panose="020F0502020204030203" pitchFamily="34" charset="77"/>
              </a:rPr>
              <a:t>[xxxx]</a:t>
            </a:r>
          </a:p>
          <a:p>
            <a:pPr marL="0" indent="0">
              <a:buClr>
                <a:srgbClr val="0070C0"/>
              </a:buClr>
              <a:buNone/>
            </a:pPr>
            <a:endParaRPr lang="en-US" sz="2000" b="1" dirty="0">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9268" y="1346486"/>
            <a:ext cx="979839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6" descr="Icon&#10;&#10;Description automatically generated with medium confidence">
            <a:extLst>
              <a:ext uri="{FF2B5EF4-FFF2-40B4-BE49-F238E27FC236}">
                <a16:creationId xmlns:a16="http://schemas.microsoft.com/office/drawing/2014/main" id="{A3DAFA5E-8A0F-B106-C45F-70F10C3F5A4E}"/>
              </a:ext>
            </a:extLst>
          </p:cNvPr>
          <p:cNvPicPr>
            <a:picLocks noChangeAspect="1"/>
          </p:cNvPicPr>
          <p:nvPr/>
        </p:nvPicPr>
        <p:blipFill rotWithShape="1">
          <a:blip r:embed="rId4">
            <a:extLst>
              <a:ext uri="{28A0092B-C50C-407E-A947-70E740481C1C}">
                <a14:useLocalDpi xmlns:a14="http://schemas.microsoft.com/office/drawing/2010/main" val="0"/>
              </a:ext>
            </a:extLst>
          </a:blip>
          <a:srcRect b="21607"/>
          <a:stretch/>
        </p:blipFill>
        <p:spPr>
          <a:xfrm>
            <a:off x="7118255" y="2590801"/>
            <a:ext cx="4712180" cy="3594100"/>
          </a:xfrm>
          <a:prstGeom prst="rect">
            <a:avLst/>
          </a:prstGeom>
        </p:spPr>
      </p:pic>
      <p:grpSp>
        <p:nvGrpSpPr>
          <p:cNvPr id="3" name="Group 2">
            <a:extLst>
              <a:ext uri="{FF2B5EF4-FFF2-40B4-BE49-F238E27FC236}">
                <a16:creationId xmlns:a16="http://schemas.microsoft.com/office/drawing/2014/main" id="{E3961F28-E6E2-56CA-08B3-8409C368793F}"/>
              </a:ext>
            </a:extLst>
          </p:cNvPr>
          <p:cNvGrpSpPr/>
          <p:nvPr/>
        </p:nvGrpSpPr>
        <p:grpSpPr>
          <a:xfrm>
            <a:off x="10411859" y="-1242353"/>
            <a:ext cx="1387649" cy="2525053"/>
            <a:chOff x="10411859" y="-1242353"/>
            <a:chExt cx="1387649" cy="2525053"/>
          </a:xfrm>
        </p:grpSpPr>
        <p:sp>
          <p:nvSpPr>
            <p:cNvPr id="4" name="Oval 3">
              <a:extLst>
                <a:ext uri="{FF2B5EF4-FFF2-40B4-BE49-F238E27FC236}">
                  <a16:creationId xmlns:a16="http://schemas.microsoft.com/office/drawing/2014/main" id="{15F41ED5-3F5B-43B2-B342-6DC3F78F586F}"/>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5" name="Rectangle 4">
              <a:extLst>
                <a:ext uri="{FF2B5EF4-FFF2-40B4-BE49-F238E27FC236}">
                  <a16:creationId xmlns:a16="http://schemas.microsoft.com/office/drawing/2014/main" id="{A0B0E152-9B0D-3B43-10BF-3BD947A3DC38}"/>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8" name="Picture 7">
              <a:extLst>
                <a:ext uri="{FF2B5EF4-FFF2-40B4-BE49-F238E27FC236}">
                  <a16:creationId xmlns:a16="http://schemas.microsoft.com/office/drawing/2014/main" id="{B4D07741-53CD-F90F-E956-C32585EAECB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9" name="TextBox 8">
              <a:extLst>
                <a:ext uri="{FF2B5EF4-FFF2-40B4-BE49-F238E27FC236}">
                  <a16:creationId xmlns:a16="http://schemas.microsoft.com/office/drawing/2014/main" id="{7BB4572D-0F6D-041C-DDEC-05CB88DDA351}"/>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spTree>
    <p:custDataLst>
      <p:tags r:id="rId1"/>
    </p:custDataLst>
    <p:extLst>
      <p:ext uri="{BB962C8B-B14F-4D97-AF65-F5344CB8AC3E}">
        <p14:creationId xmlns:p14="http://schemas.microsoft.com/office/powerpoint/2010/main" val="10663664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14:presetBounceEnd="50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50000">
                                          <p:cBhvr additive="base">
                                            <p:cTn id="15"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5" end="5"/>
                                                </p:txEl>
                                              </p:spTgt>
                                            </p:tgtEl>
                                            <p:attrNameLst>
                                              <p:attrName>style.visibility</p:attrName>
                                            </p:attrNameLst>
                                          </p:cBhvr>
                                          <p:to>
                                            <p:strVal val="visible"/>
                                          </p:to>
                                        </p:set>
                                        <p:animEffect transition="in" filter="fade">
                                          <p:cBhvr>
                                            <p:cTn id="50" dur="500"/>
                                            <p:tgtEl>
                                              <p:spTgt spid="819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6" end="6"/>
                                                </p:txEl>
                                              </p:spTgt>
                                            </p:tgtEl>
                                            <p:attrNameLst>
                                              <p:attrName>style.visibility</p:attrName>
                                            </p:attrNameLst>
                                          </p:cBhvr>
                                          <p:to>
                                            <p:strVal val="visible"/>
                                          </p:to>
                                        </p:set>
                                        <p:animEffect transition="in" filter="fade">
                                          <p:cBhvr>
                                            <p:cTn id="55" dur="500"/>
                                            <p:tgtEl>
                                              <p:spTgt spid="819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5">
                                                <p:txEl>
                                                  <p:pRg st="7" end="7"/>
                                                </p:txEl>
                                              </p:spTgt>
                                            </p:tgtEl>
                                            <p:attrNameLst>
                                              <p:attrName>style.visibility</p:attrName>
                                            </p:attrNameLst>
                                          </p:cBhvr>
                                          <p:to>
                                            <p:strVal val="visible"/>
                                          </p:to>
                                        </p:set>
                                        <p:animEffect transition="in" filter="fade">
                                          <p:cBhvr>
                                            <p:cTn id="60"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5" end="5"/>
                                                </p:txEl>
                                              </p:spTgt>
                                            </p:tgtEl>
                                            <p:attrNameLst>
                                              <p:attrName>style.visibility</p:attrName>
                                            </p:attrNameLst>
                                          </p:cBhvr>
                                          <p:to>
                                            <p:strVal val="visible"/>
                                          </p:to>
                                        </p:set>
                                        <p:animEffect transition="in" filter="fade">
                                          <p:cBhvr>
                                            <p:cTn id="50" dur="500"/>
                                            <p:tgtEl>
                                              <p:spTgt spid="819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6" end="6"/>
                                                </p:txEl>
                                              </p:spTgt>
                                            </p:tgtEl>
                                            <p:attrNameLst>
                                              <p:attrName>style.visibility</p:attrName>
                                            </p:attrNameLst>
                                          </p:cBhvr>
                                          <p:to>
                                            <p:strVal val="visible"/>
                                          </p:to>
                                        </p:set>
                                        <p:animEffect transition="in" filter="fade">
                                          <p:cBhvr>
                                            <p:cTn id="55" dur="500"/>
                                            <p:tgtEl>
                                              <p:spTgt spid="819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5">
                                                <p:txEl>
                                                  <p:pRg st="7" end="7"/>
                                                </p:txEl>
                                              </p:spTgt>
                                            </p:tgtEl>
                                            <p:attrNameLst>
                                              <p:attrName>style.visibility</p:attrName>
                                            </p:attrNameLst>
                                          </p:cBhvr>
                                          <p:to>
                                            <p:strVal val="visible"/>
                                          </p:to>
                                        </p:set>
                                        <p:animEffect transition="in" filter="fade">
                                          <p:cBhvr>
                                            <p:cTn id="60"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43416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666718" y="924354"/>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Mensajes clave</a:t>
            </a: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79970" y="1763463"/>
            <a:ext cx="8834697"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s-ES" sz="2200" dirty="0"/>
              <a:t>El enfoque centrado en la persona sobreviviente trata de </a:t>
            </a:r>
            <a:r>
              <a:rPr lang="es-ES" sz="2200" b="1" dirty="0">
                <a:solidFill>
                  <a:srgbClr val="0070C0"/>
                </a:solidFill>
              </a:rPr>
              <a:t>empoderar a dicha persona dando prioridad a sus derechos, necesidades y deseos</a:t>
            </a:r>
            <a:r>
              <a:rPr lang="es-ES" sz="2200" dirty="0"/>
              <a:t>. Se basa en el </a:t>
            </a:r>
            <a:r>
              <a:rPr lang="es-ES" sz="2200" b="1" dirty="0">
                <a:solidFill>
                  <a:srgbClr val="0070C0"/>
                </a:solidFill>
              </a:rPr>
              <a:t>derecho a la seguridad, la confidencialidad, la no discriminación, la dignidad y la autodeterminación</a:t>
            </a:r>
            <a:r>
              <a:rPr lang="es-ES" sz="2200" dirty="0"/>
              <a:t>.</a:t>
            </a:r>
          </a:p>
          <a:p>
            <a:pPr>
              <a:buClr>
                <a:srgbClr val="0070C0"/>
              </a:buClr>
              <a:buSzPct val="120000"/>
              <a:buFont typeface="Wingdings" pitchFamily="2" charset="2"/>
              <a:buChar char="Ø"/>
            </a:pPr>
            <a:r>
              <a:rPr lang="es-ES" sz="2200" dirty="0"/>
              <a:t>Los </a:t>
            </a:r>
            <a:r>
              <a:rPr lang="es-ES" sz="2200" b="1" dirty="0">
                <a:solidFill>
                  <a:srgbClr val="0070C0"/>
                </a:solidFill>
              </a:rPr>
              <a:t>servicios de gestión de casos de VG </a:t>
            </a:r>
            <a:r>
              <a:rPr lang="es-ES" sz="2200" dirty="0"/>
              <a:t>constituyen el principal </a:t>
            </a:r>
            <a:r>
              <a:rPr lang="es-ES" sz="2200" b="1" dirty="0">
                <a:solidFill>
                  <a:srgbClr val="0070C0"/>
                </a:solidFill>
              </a:rPr>
              <a:t>punto de entrada</a:t>
            </a:r>
            <a:r>
              <a:rPr lang="es-ES" sz="2200" dirty="0"/>
              <a:t> para conectar a las personas sobrevivientes con otros servicios.</a:t>
            </a:r>
          </a:p>
          <a:p>
            <a:pPr>
              <a:buClr>
                <a:srgbClr val="0070C0"/>
              </a:buClr>
              <a:buSzPct val="120000"/>
              <a:buFont typeface="Wingdings" pitchFamily="2" charset="2"/>
              <a:buChar char="Ø"/>
            </a:pPr>
            <a:r>
              <a:rPr lang="es-ES" sz="2200" dirty="0"/>
              <a:t>El personal de primera línea debe estar </a:t>
            </a:r>
            <a:r>
              <a:rPr lang="es-ES" sz="2200" b="1" dirty="0">
                <a:solidFill>
                  <a:srgbClr val="0070C0"/>
                </a:solidFill>
              </a:rPr>
              <a:t>plenamente familiarizado con la vía local de derivación </a:t>
            </a:r>
            <a:r>
              <a:rPr lang="es-ES" sz="2200" dirty="0"/>
              <a:t>y los datos sobre los servicios disponibles para las personas sobrevivientes de VG. </a:t>
            </a:r>
          </a:p>
        </p:txBody>
      </p:sp>
    </p:spTree>
    <p:custDataLst>
      <p:tags r:id="rId1"/>
    </p:custDataLst>
    <p:extLst>
      <p:ext uri="{BB962C8B-B14F-4D97-AF65-F5344CB8AC3E}">
        <p14:creationId xmlns:p14="http://schemas.microsoft.com/office/powerpoint/2010/main" val="5811313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440921"/>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4363817"/>
            <a:ext cx="9640582" cy="1410604"/>
            <a:chOff x="539750" y="4753659"/>
            <a:chExt cx="7247772"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724777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eaLnBrk="0" fontAlgn="base" hangingPunct="0">
                <a:spcBef>
                  <a:spcPct val="0"/>
                </a:spcBef>
                <a:spcAft>
                  <a:spcPct val="0"/>
                </a:spcAft>
              </a:pPr>
              <a:r>
                <a:rPr lang="es-ES" sz="4000" b="1" dirty="0">
                  <a:solidFill>
                    <a:schemeClr val="bg1"/>
                  </a:solidFill>
                  <a:latin typeface="Lato" panose="020F0502020204030203" pitchFamily="34" charset="77"/>
                </a:rPr>
                <a:t>¿Cómo tratar una revelación y derivar a una persona sobreviviente de VG?</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ES" sz="3000" baseline="30000" dirty="0">
                  <a:solidFill>
                    <a:srgbClr val="FFFFFF"/>
                  </a:solidFill>
                  <a:latin typeface="Lato" panose="020F0502020204030203" pitchFamily="34" charset="77"/>
                </a:rPr>
                <a:t>SESIÓN 4:</a:t>
              </a:r>
            </a:p>
          </p:txBody>
        </p:sp>
      </p:grpSp>
      <p:pic>
        <p:nvPicPr>
          <p:cNvPr id="16" name="Picture 15" descr="A picture containing tool&#10;&#10;Description automatically generated">
            <a:extLst>
              <a:ext uri="{FF2B5EF4-FFF2-40B4-BE49-F238E27FC236}">
                <a16:creationId xmlns:a16="http://schemas.microsoft.com/office/drawing/2014/main" id="{1270D37F-51E0-7D92-8FCB-79757F1F1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452" y="1541685"/>
            <a:ext cx="13063226" cy="2376390"/>
          </a:xfrm>
          <a:prstGeom prst="rect">
            <a:avLst/>
          </a:prstGeom>
        </p:spPr>
      </p:pic>
      <p:pic>
        <p:nvPicPr>
          <p:cNvPr id="18" name="Picture 17" descr="A picture containing text, clipart, vector graphics&#10;&#10;Description automatically generated">
            <a:extLst>
              <a:ext uri="{FF2B5EF4-FFF2-40B4-BE49-F238E27FC236}">
                <a16:creationId xmlns:a16="http://schemas.microsoft.com/office/drawing/2014/main" id="{8757B5CB-7A58-DB01-CA27-8EEA37EA48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9793" y="191670"/>
            <a:ext cx="1226705" cy="2248008"/>
          </a:xfrm>
          <a:prstGeom prst="rect">
            <a:avLst/>
          </a:prstGeom>
        </p:spPr>
      </p:pic>
      <p:pic>
        <p:nvPicPr>
          <p:cNvPr id="20" name="Picture 19" descr="Icon&#10;&#10;Description automatically generated">
            <a:extLst>
              <a:ext uri="{FF2B5EF4-FFF2-40B4-BE49-F238E27FC236}">
                <a16:creationId xmlns:a16="http://schemas.microsoft.com/office/drawing/2014/main" id="{4C994ED8-5213-D4B4-0DFB-4656F51F39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7006" y="112624"/>
            <a:ext cx="1900211" cy="2354609"/>
          </a:xfrm>
          <a:prstGeom prst="rect">
            <a:avLst/>
          </a:prstGeom>
        </p:spPr>
      </p:pic>
      <p:pic>
        <p:nvPicPr>
          <p:cNvPr id="22" name="Picture 21" descr="Icon&#10;&#10;Description automatically generated">
            <a:extLst>
              <a:ext uri="{FF2B5EF4-FFF2-40B4-BE49-F238E27FC236}">
                <a16:creationId xmlns:a16="http://schemas.microsoft.com/office/drawing/2014/main" id="{04497B0E-2162-5A36-3A02-87C932F516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3918" y="741196"/>
            <a:ext cx="2215923" cy="1657580"/>
          </a:xfrm>
          <a:prstGeom prst="rect">
            <a:avLst/>
          </a:prstGeom>
        </p:spPr>
      </p:pic>
      <p:pic>
        <p:nvPicPr>
          <p:cNvPr id="24" name="Picture 23" descr="Icon&#10;&#10;Description automatically generated">
            <a:extLst>
              <a:ext uri="{FF2B5EF4-FFF2-40B4-BE49-F238E27FC236}">
                <a16:creationId xmlns:a16="http://schemas.microsoft.com/office/drawing/2014/main" id="{C8CFC697-164C-1E5E-1B6D-C6FC059F78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7217" y="286555"/>
            <a:ext cx="1490227" cy="2134152"/>
          </a:xfrm>
          <a:prstGeom prst="rect">
            <a:avLst/>
          </a:prstGeom>
        </p:spPr>
      </p:pic>
      <p:pic>
        <p:nvPicPr>
          <p:cNvPr id="5" name="Picture 4" descr="A picture containing text, queen, vector graphics&#10;&#10;Description automatically generated">
            <a:extLst>
              <a:ext uri="{FF2B5EF4-FFF2-40B4-BE49-F238E27FC236}">
                <a16:creationId xmlns:a16="http://schemas.microsoft.com/office/drawing/2014/main" id="{36B75E9A-7389-A956-2612-3751D85B4F38}"/>
              </a:ext>
            </a:extLst>
          </p:cNvPr>
          <p:cNvPicPr>
            <a:picLocks noChangeAspect="1"/>
          </p:cNvPicPr>
          <p:nvPr/>
        </p:nvPicPr>
        <p:blipFill rotWithShape="1">
          <a:blip r:embed="rId9">
            <a:extLst>
              <a:ext uri="{28A0092B-C50C-407E-A947-70E740481C1C}">
                <a14:useLocalDpi xmlns:a14="http://schemas.microsoft.com/office/drawing/2010/main" val="0"/>
              </a:ext>
            </a:extLst>
          </a:blip>
          <a:srcRect b="16616"/>
          <a:stretch/>
        </p:blipFill>
        <p:spPr>
          <a:xfrm>
            <a:off x="6760755" y="-7276"/>
            <a:ext cx="5216386" cy="4079545"/>
          </a:xfrm>
          <a:prstGeom prst="rect">
            <a:avLst/>
          </a:prstGeom>
        </p:spPr>
      </p:pic>
      <p:pic>
        <p:nvPicPr>
          <p:cNvPr id="9" name="Picture 8" descr="Icon&#10;&#10;Description automatically generated">
            <a:extLst>
              <a:ext uri="{FF2B5EF4-FFF2-40B4-BE49-F238E27FC236}">
                <a16:creationId xmlns:a16="http://schemas.microsoft.com/office/drawing/2014/main" id="{0C2B9E25-67FB-24E1-05AC-9308BBB47A0C}"/>
              </a:ext>
            </a:extLst>
          </p:cNvPr>
          <p:cNvPicPr>
            <a:picLocks noChangeAspect="1"/>
          </p:cNvPicPr>
          <p:nvPr/>
        </p:nvPicPr>
        <p:blipFill rotWithShape="1">
          <a:blip r:embed="rId10">
            <a:extLst>
              <a:ext uri="{28A0092B-C50C-407E-A947-70E740481C1C}">
                <a14:useLocalDpi xmlns:a14="http://schemas.microsoft.com/office/drawing/2010/main" val="0"/>
              </a:ext>
            </a:extLst>
          </a:blip>
          <a:srcRect b="33126"/>
          <a:stretch/>
        </p:blipFill>
        <p:spPr>
          <a:xfrm>
            <a:off x="634581" y="-64388"/>
            <a:ext cx="3374801" cy="4136657"/>
          </a:xfrm>
          <a:prstGeom prst="rect">
            <a:avLst/>
          </a:prstGeom>
        </p:spPr>
      </p:pic>
    </p:spTree>
    <p:custDataLst>
      <p:tags r:id="rId1"/>
    </p:custDataLst>
    <p:extLst>
      <p:ext uri="{BB962C8B-B14F-4D97-AF65-F5344CB8AC3E}">
        <p14:creationId xmlns:p14="http://schemas.microsoft.com/office/powerpoint/2010/main" val="205886427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1" accel="50000" decel="50000"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nodeType="withEffect">
                                  <p:stCondLst>
                                    <p:cond delay="12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1" accel="50000" decel="50000" fill="hold" nodeType="withEffect">
                                  <p:stCondLst>
                                    <p:cond delay="14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accel="50000" decel="50000" fill="hold" nodeType="withEffect">
                                  <p:stCondLst>
                                    <p:cond delay="16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Respuesta a la revelación de un incidente de VG</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443240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p:pic>
        <p:nvPicPr>
          <p:cNvPr id="8" name="Picture 7">
            <a:extLst>
              <a:ext uri="{FF2B5EF4-FFF2-40B4-BE49-F238E27FC236}">
                <a16:creationId xmlns:a16="http://schemas.microsoft.com/office/drawing/2014/main" id="{EA8D6345-CBE1-FBA5-6633-A1942323B6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Web Video Player">
                <a:extLst>
                  <a:ext uri="{FF2B5EF4-FFF2-40B4-BE49-F238E27FC236}">
                    <a16:creationId xmlns:a16="http://schemas.microsoft.com/office/drawing/2014/main" id="{1A9FA056-DF7E-707A-486F-C04BDC4C34DE}"/>
                  </a:ext>
                </a:extLst>
              </p:cNvPr>
              <p:cNvGraphicFramePr>
                <a:graphicFrameLocks noGrp="1"/>
              </p:cNvGraphicFramePr>
              <p:nvPr>
                <p:extLst>
                  <p:ext uri="{D42A27DB-BD31-4B8C-83A1-F6EECF244321}">
                    <p14:modId xmlns:p14="http://schemas.microsoft.com/office/powerpoint/2010/main" val="1738982765"/>
                  </p:ext>
                </p:extLst>
              </p:nvPr>
            </p:nvGraphicFramePr>
            <p:xfrm>
              <a:off x="3024553" y="1838163"/>
              <a:ext cx="6142893" cy="3320713"/>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7" name="Add-in 6" title="Web Video Player">
                <a:extLst>
                  <a:ext uri="{FF2B5EF4-FFF2-40B4-BE49-F238E27FC236}">
                    <a16:creationId xmlns:a16="http://schemas.microsoft.com/office/drawing/2014/main" id="{1A9FA056-DF7E-707A-486F-C04BDC4C34DE}"/>
                  </a:ext>
                </a:extLst>
              </p:cNvPr>
              <p:cNvPicPr>
                <a:picLocks noGrp="1" noRot="1" noChangeAspect="1" noMove="1" noResize="1" noEditPoints="1" noAdjustHandles="1" noChangeArrowheads="1" noChangeShapeType="1"/>
              </p:cNvPicPr>
              <p:nvPr/>
            </p:nvPicPr>
            <p:blipFill>
              <a:blip r:embed="rId8"/>
              <a:stretch>
                <a:fillRect/>
              </a:stretch>
            </p:blipFill>
            <p:spPr>
              <a:xfrm>
                <a:off x="3024553" y="1838163"/>
                <a:ext cx="6142893" cy="3320713"/>
              </a:xfrm>
              <a:prstGeom prst="rect">
                <a:avLst/>
              </a:prstGeom>
            </p:spPr>
          </p:pic>
        </mc:Fallback>
      </mc:AlternateContent>
    </p:spTree>
    <p:custDataLst>
      <p:tags r:id="rId1"/>
    </p:custDataLst>
    <p:extLst>
      <p:ext uri="{BB962C8B-B14F-4D97-AF65-F5344CB8AC3E}">
        <p14:creationId xmlns:p14="http://schemas.microsoft.com/office/powerpoint/2010/main" val="3615998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1802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Su función y sus responsabilidades como personal de primera línea</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7" y="1768110"/>
            <a:ext cx="7343768" cy="3206178"/>
          </a:xfrm>
          <a:prstGeom prst="rect">
            <a:avLst/>
          </a:prstGeom>
        </p:spPr>
        <p:txBody>
          <a:bodyPr/>
          <a:lstStyle/>
          <a:p>
            <a:pPr>
              <a:buClr>
                <a:srgbClr val="0070C0"/>
              </a:buClr>
              <a:buFont typeface="Wingdings" pitchFamily="2" charset="2"/>
              <a:buChar char="Ø"/>
            </a:pPr>
            <a:r>
              <a:rPr lang="es-ES" sz="2200" dirty="0"/>
              <a:t>Conocer la vía de derivación de casos de VG y los servicios disponibles en la zona en que trabajan.</a:t>
            </a:r>
            <a:r>
              <a:rPr lang="es-ES" sz="2200" dirty="0">
                <a:solidFill>
                  <a:schemeClr val="tx1">
                    <a:lumMod val="65000"/>
                    <a:lumOff val="35000"/>
                  </a:schemeClr>
                </a:solidFill>
                <a:latin typeface="Lato" panose="020F0502020204030203" pitchFamily="34" charset="77"/>
              </a:rPr>
              <a:t> </a:t>
            </a:r>
          </a:p>
          <a:p>
            <a:pPr>
              <a:buClr>
                <a:srgbClr val="0070C0"/>
              </a:buClr>
              <a:buFont typeface="Wingdings" pitchFamily="2" charset="2"/>
              <a:buChar char="Ø"/>
            </a:pPr>
            <a:r>
              <a:rPr lang="es-ES" sz="2200" dirty="0"/>
              <a:t>Escuchar de manera atenta sin formular juicios.</a:t>
            </a:r>
          </a:p>
          <a:p>
            <a:pPr>
              <a:buClr>
                <a:srgbClr val="0070C0"/>
              </a:buClr>
              <a:buFont typeface="Wingdings" pitchFamily="2" charset="2"/>
              <a:buChar char="Ø"/>
            </a:pPr>
            <a:r>
              <a:rPr lang="es-ES" sz="2200" dirty="0"/>
              <a:t>Proporcionar información precisa y actualizada sobre los servicios disponibles y dejar que la persona sobreviviente tome sus propias decisiones.</a:t>
            </a:r>
          </a:p>
          <a:p>
            <a:pPr>
              <a:buClr>
                <a:srgbClr val="0070C0"/>
              </a:buClr>
              <a:buFont typeface="Wingdings" pitchFamily="2" charset="2"/>
              <a:buChar char="Ø"/>
            </a:pPr>
            <a:r>
              <a:rPr lang="es-ES" sz="2200" dirty="0"/>
              <a:t>Aplicar un enfoque centrado en la persona sobreviviente. </a:t>
            </a:r>
          </a:p>
          <a:p>
            <a:pPr>
              <a:buClr>
                <a:srgbClr val="0070C0"/>
              </a:buClr>
              <a:buFont typeface="Wingdings" pitchFamily="2" charset="2"/>
              <a:buChar char="Ø"/>
            </a:pPr>
            <a:r>
              <a:rPr lang="es-ES" sz="2200" dirty="0"/>
              <a:t>No buscar ni identificar NUNCA a las personas sobrevivientes de VG.</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1088662"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3" name="Picture 2" descr="A picture containing text, vector graphics, sign&#10;&#10;Description automatically generated">
            <a:extLst>
              <a:ext uri="{FF2B5EF4-FFF2-40B4-BE49-F238E27FC236}">
                <a16:creationId xmlns:a16="http://schemas.microsoft.com/office/drawing/2014/main" id="{8D677B1E-9840-E28B-D277-9A3D3A634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776" y="1590317"/>
            <a:ext cx="3686559" cy="4592117"/>
          </a:xfrm>
          <a:prstGeom prst="rect">
            <a:avLst/>
          </a:prstGeom>
        </p:spPr>
      </p:pic>
    </p:spTree>
    <p:custDataLst>
      <p:tags r:id="rId1"/>
    </p:custDataLst>
    <p:extLst>
      <p:ext uri="{BB962C8B-B14F-4D97-AF65-F5344CB8AC3E}">
        <p14:creationId xmlns:p14="http://schemas.microsoft.com/office/powerpoint/2010/main" val="32081213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195">
                                                <p:txEl>
                                                  <p:pRg st="4" end="4"/>
                                                </p:txEl>
                                              </p:spTgt>
                                            </p:tgtEl>
                                            <p:attrNameLst>
                                              <p:attrName>style.visibility</p:attrName>
                                            </p:attrNameLst>
                                          </p:cBhvr>
                                          <p:to>
                                            <p:strVal val="visible"/>
                                          </p:to>
                                        </p:set>
                                        <p:animEffect transition="in" filter="fade">
                                          <p:cBhvr>
                                            <p:cTn id="41"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195">
                                                <p:txEl>
                                                  <p:pRg st="4" end="4"/>
                                                </p:txEl>
                                              </p:spTgt>
                                            </p:tgtEl>
                                            <p:attrNameLst>
                                              <p:attrName>style.visibility</p:attrName>
                                            </p:attrNameLst>
                                          </p:cBhvr>
                                          <p:to>
                                            <p:strVal val="visible"/>
                                          </p:to>
                                        </p:set>
                                        <p:animEffect transition="in" filter="fade">
                                          <p:cBhvr>
                                            <p:cTn id="41"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81158" y="1816100"/>
            <a:ext cx="7437542"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Trabajo en grupo</a:t>
            </a:r>
            <a:r>
              <a:rPr lang="es-ES" dirty="0">
                <a:solidFill>
                  <a:srgbClr val="0070C0"/>
                </a:solidFill>
                <a:latin typeface="Lato" panose="020F0502020204030203" pitchFamily="34" charset="77"/>
              </a:rPr>
              <a:t> </a:t>
            </a:r>
            <a:br>
              <a:rPr lang="es-ES" dirty="0">
                <a:solidFill>
                  <a:srgbClr val="0070C0"/>
                </a:solidFill>
              </a:rPr>
            </a:br>
            <a:r>
              <a:rPr lang="es-ES" sz="3400" dirty="0">
                <a:solidFill>
                  <a:srgbClr val="0070C0"/>
                </a:solidFill>
                <a:latin typeface="Lato" panose="020F0502020204030203" pitchFamily="34" charset="77"/>
              </a:rPr>
              <a:t>¿Por qué es necesario saber tratar una revelación de VG?</a:t>
            </a:r>
          </a:p>
        </p:txBody>
      </p:sp>
      <p:sp>
        <p:nvSpPr>
          <p:cNvPr id="2" name="Content Placeholder 2">
            <a:extLst>
              <a:ext uri="{FF2B5EF4-FFF2-40B4-BE49-F238E27FC236}">
                <a16:creationId xmlns:a16="http://schemas.microsoft.com/office/drawing/2014/main" id="{5B035A8E-F761-3BC2-49C9-BE114FC3C3B6}"/>
              </a:ext>
            </a:extLst>
          </p:cNvPr>
          <p:cNvSpPr txBox="1">
            <a:spLocks/>
          </p:cNvSpPr>
          <p:nvPr/>
        </p:nvSpPr>
        <p:spPr>
          <a:xfrm>
            <a:off x="1419471" y="2771631"/>
            <a:ext cx="7758395" cy="3056601"/>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2200" dirty="0"/>
              <a:t>Las personas sobrevivientes de VG pueden decidir </a:t>
            </a:r>
            <a:br>
              <a:rPr lang="es-ES" sz="2200" dirty="0"/>
            </a:br>
            <a:r>
              <a:rPr lang="es-ES" sz="2200" dirty="0"/>
              <a:t>cuándo y cómo revelar su experiencia. </a:t>
            </a:r>
          </a:p>
          <a:p>
            <a:pPr>
              <a:buClr>
                <a:srgbClr val="0070C0"/>
              </a:buClr>
              <a:buFont typeface="Wingdings" pitchFamily="2" charset="2"/>
              <a:buChar char="Ø"/>
            </a:pPr>
            <a:r>
              <a:rPr lang="es-ES" sz="2200" dirty="0"/>
              <a:t>Todo el personal de primera línea podría enfrentarse a una revelación de VG por parte de cualquier miembro de las comunidades en que trabajan. </a:t>
            </a:r>
          </a:p>
          <a:p>
            <a:pPr>
              <a:buClr>
                <a:srgbClr val="0070C0"/>
              </a:buClr>
              <a:buFont typeface="Wingdings" pitchFamily="2" charset="2"/>
              <a:buChar char="Ø"/>
            </a:pPr>
            <a:r>
              <a:rPr lang="es-ES" sz="2200" dirty="0"/>
              <a:t>Para las personas sobrevivientes, resulta extremadamente difícil revelar una experiencia de VG, y el primer contacto en el momento de la revelación desempeña un papel fundamental en su proceso de sanación. </a:t>
            </a:r>
          </a:p>
          <a:p>
            <a:pPr>
              <a:buClr>
                <a:srgbClr val="0070C0"/>
              </a:buClr>
              <a:buFont typeface="Wingdings" pitchFamily="2" charset="2"/>
              <a:buChar char="Ø"/>
            </a:pPr>
            <a:endParaRPr lang="en-US" sz="2200" dirty="0">
              <a:latin typeface="Lato" panose="020F0502020204030203" pitchFamily="34" charset="77"/>
            </a:endParaRPr>
          </a:p>
        </p:txBody>
      </p:sp>
      <p:pic>
        <p:nvPicPr>
          <p:cNvPr id="5" name="Picture 4">
            <a:extLst>
              <a:ext uri="{FF2B5EF4-FFF2-40B4-BE49-F238E27FC236}">
                <a16:creationId xmlns:a16="http://schemas.microsoft.com/office/drawing/2014/main" id="{BE58C113-F46F-7CD0-E716-F9844BF5D3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8626613" y="1234440"/>
            <a:ext cx="3498779" cy="4933004"/>
          </a:xfrm>
          <a:prstGeom prst="rect">
            <a:avLst/>
          </a:prstGeom>
        </p:spPr>
      </p:pic>
      <p:grpSp>
        <p:nvGrpSpPr>
          <p:cNvPr id="4" name="Group 3">
            <a:extLst>
              <a:ext uri="{FF2B5EF4-FFF2-40B4-BE49-F238E27FC236}">
                <a16:creationId xmlns:a16="http://schemas.microsoft.com/office/drawing/2014/main" id="{56C3AD09-D2A0-6EB3-7ADE-3D63440E9AC8}"/>
              </a:ext>
            </a:extLst>
          </p:cNvPr>
          <p:cNvGrpSpPr/>
          <p:nvPr/>
        </p:nvGrpSpPr>
        <p:grpSpPr>
          <a:xfrm>
            <a:off x="10411859" y="-1242353"/>
            <a:ext cx="1387649" cy="2525053"/>
            <a:chOff x="10411859" y="-1242353"/>
            <a:chExt cx="1387649" cy="2525053"/>
          </a:xfrm>
        </p:grpSpPr>
        <p:sp>
          <p:nvSpPr>
            <p:cNvPr id="6" name="Oval 5">
              <a:extLst>
                <a:ext uri="{FF2B5EF4-FFF2-40B4-BE49-F238E27FC236}">
                  <a16:creationId xmlns:a16="http://schemas.microsoft.com/office/drawing/2014/main" id="{48D30672-BC92-172B-F5EC-801EB6B8BD25}"/>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7" name="Rectangle 6">
              <a:extLst>
                <a:ext uri="{FF2B5EF4-FFF2-40B4-BE49-F238E27FC236}">
                  <a16:creationId xmlns:a16="http://schemas.microsoft.com/office/drawing/2014/main" id="{841F0899-2F7A-5D69-DFF2-AF51990717F3}"/>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8" name="Picture 7">
              <a:extLst>
                <a:ext uri="{FF2B5EF4-FFF2-40B4-BE49-F238E27FC236}">
                  <a16:creationId xmlns:a16="http://schemas.microsoft.com/office/drawing/2014/main" id="{EEAC7377-551D-C5D6-E75E-104CA5DB0B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9" name="TextBox 8">
              <a:extLst>
                <a:ext uri="{FF2B5EF4-FFF2-40B4-BE49-F238E27FC236}">
                  <a16:creationId xmlns:a16="http://schemas.microsoft.com/office/drawing/2014/main" id="{5DE3864F-7465-15E5-C744-D96E6B5E7EF8}"/>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grpSp>
        <p:nvGrpSpPr>
          <p:cNvPr id="13" name="Group 12">
            <a:extLst>
              <a:ext uri="{FF2B5EF4-FFF2-40B4-BE49-F238E27FC236}">
                <a16:creationId xmlns:a16="http://schemas.microsoft.com/office/drawing/2014/main" id="{3CBDABFD-9743-2084-C326-8CFC36F16E0D}"/>
              </a:ext>
            </a:extLst>
          </p:cNvPr>
          <p:cNvGrpSpPr/>
          <p:nvPr/>
        </p:nvGrpSpPr>
        <p:grpSpPr>
          <a:xfrm>
            <a:off x="-1684633" y="-572459"/>
            <a:ext cx="3965627" cy="3382989"/>
            <a:chOff x="-1684633" y="-572459"/>
            <a:chExt cx="3965627" cy="3382989"/>
          </a:xfrm>
        </p:grpSpPr>
        <p:sp>
          <p:nvSpPr>
            <p:cNvPr id="14" name="Oval 13">
              <a:extLst>
                <a:ext uri="{FF2B5EF4-FFF2-40B4-BE49-F238E27FC236}">
                  <a16:creationId xmlns:a16="http://schemas.microsoft.com/office/drawing/2014/main" id="{F056CFC4-223D-93C6-56AB-5D17D76526BF}"/>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5" name="Picture 14">
              <a:extLst>
                <a:ext uri="{FF2B5EF4-FFF2-40B4-BE49-F238E27FC236}">
                  <a16:creationId xmlns:a16="http://schemas.microsoft.com/office/drawing/2014/main" id="{2C9E6593-A5CC-56AE-12A4-BD589CE023C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6448" y="461585"/>
              <a:ext cx="2064546" cy="2049365"/>
            </a:xfrm>
            <a:prstGeom prst="rect">
              <a:avLst/>
            </a:prstGeom>
          </p:spPr>
        </p:pic>
      </p:grpSp>
    </p:spTree>
    <p:custDataLst>
      <p:tags r:id="rId1"/>
    </p:custDataLst>
    <p:extLst>
      <p:ext uri="{BB962C8B-B14F-4D97-AF65-F5344CB8AC3E}">
        <p14:creationId xmlns:p14="http://schemas.microsoft.com/office/powerpoint/2010/main" val="31792387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14:presetBounceEnd="5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par>
                                    <p:cTn id="32" presetID="2" presetClass="entr" presetSubtype="8" accel="50000" decel="50000" fill="hold" nodeType="withEffect">
                                      <p:stCondLst>
                                        <p:cond delay="3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2000" fill="hold"/>
                                            <p:tgtEl>
                                              <p:spTgt spid="13"/>
                                            </p:tgtEl>
                                            <p:attrNameLst>
                                              <p:attrName>ppt_x</p:attrName>
                                            </p:attrNameLst>
                                          </p:cBhvr>
                                          <p:tavLst>
                                            <p:tav tm="0">
                                              <p:val>
                                                <p:strVal val="0-#ppt_w/2"/>
                                              </p:val>
                                            </p:tav>
                                            <p:tav tm="100000">
                                              <p:val>
                                                <p:strVal val="#ppt_x"/>
                                              </p:val>
                                            </p:tav>
                                          </p:tavLst>
                                        </p:anim>
                                        <p:anim calcmode="lin" valueType="num">
                                          <p:cBhvr additive="base">
                                            <p:cTn id="3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par>
                                    <p:cTn id="32" presetID="2" presetClass="entr" presetSubtype="8" accel="50000" decel="50000" fill="hold" nodeType="withEffect">
                                      <p:stCondLst>
                                        <p:cond delay="3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2000" fill="hold"/>
                                            <p:tgtEl>
                                              <p:spTgt spid="13"/>
                                            </p:tgtEl>
                                            <p:attrNameLst>
                                              <p:attrName>ppt_x</p:attrName>
                                            </p:attrNameLst>
                                          </p:cBhvr>
                                          <p:tavLst>
                                            <p:tav tm="0">
                                              <p:val>
                                                <p:strVal val="0-#ppt_w/2"/>
                                              </p:val>
                                            </p:tav>
                                            <p:tav tm="100000">
                                              <p:val>
                                                <p:strVal val="#ppt_x"/>
                                              </p:val>
                                            </p:tav>
                                          </p:tavLst>
                                        </p:anim>
                                        <p:anim calcmode="lin" valueType="num">
                                          <p:cBhvr additive="base">
                                            <p:cTn id="3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D34AEC-EA16-A786-E5D6-5AE445E84B66}"/>
              </a:ext>
            </a:extLst>
          </p:cNvPr>
          <p:cNvSpPr txBox="1">
            <a:spLocks/>
          </p:cNvSpPr>
          <p:nvPr/>
        </p:nvSpPr>
        <p:spPr>
          <a:xfrm>
            <a:off x="690205" y="1724192"/>
            <a:ext cx="6063521" cy="276702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2200" b="1" dirty="0">
                <a:solidFill>
                  <a:srgbClr val="0070C0"/>
                </a:solidFill>
              </a:rPr>
              <a:t>Revelación directa</a:t>
            </a:r>
          </a:p>
          <a:p>
            <a:pPr marL="742950" lvl="1" indent="-342900">
              <a:buClr>
                <a:srgbClr val="0070C0"/>
              </a:buClr>
              <a:buSzPct val="70000"/>
              <a:buFont typeface="Courier New" panose="02070309020205020404" pitchFamily="49" charset="0"/>
              <a:buChar char="o"/>
            </a:pPr>
            <a:r>
              <a:rPr lang="es-ES" sz="1800" dirty="0"/>
              <a:t>Una persona sobreviviente les relata directamente su experiencia. </a:t>
            </a:r>
          </a:p>
          <a:p>
            <a:pPr marL="742950" lvl="1" indent="-342900">
              <a:buClr>
                <a:srgbClr val="0070C0"/>
              </a:buClr>
              <a:buSzPct val="70000"/>
              <a:buFont typeface="Courier New" panose="02070309020205020404" pitchFamily="49" charset="0"/>
              <a:buChar char="o"/>
            </a:pPr>
            <a:r>
              <a:rPr lang="es-ES" sz="1800" dirty="0"/>
              <a:t>Es posible derivar a la persona sobreviviente con su consentimiento. </a:t>
            </a:r>
          </a:p>
          <a:p>
            <a:pPr marL="742950" lvl="1" indent="-342900">
              <a:buClr>
                <a:srgbClr val="0070C0"/>
              </a:buClr>
              <a:buSzPct val="70000"/>
              <a:buFont typeface="Courier New" panose="02070309020205020404" pitchFamily="49" charset="0"/>
              <a:buChar char="o"/>
            </a:pPr>
            <a:endParaRPr lang="en-US" sz="800" dirty="0"/>
          </a:p>
          <a:p>
            <a:pPr>
              <a:buClr>
                <a:srgbClr val="0070C0"/>
              </a:buClr>
              <a:buFont typeface="Wingdings" pitchFamily="2" charset="2"/>
              <a:buChar char="Ø"/>
            </a:pPr>
            <a:r>
              <a:rPr lang="es-ES" sz="2200" b="1" dirty="0">
                <a:solidFill>
                  <a:srgbClr val="0070C0"/>
                </a:solidFill>
              </a:rPr>
              <a:t>Revelación indirecta</a:t>
            </a:r>
          </a:p>
          <a:p>
            <a:pPr marL="742950" lvl="1" indent="-342900">
              <a:buClr>
                <a:srgbClr val="0070C0"/>
              </a:buClr>
              <a:buSzPct val="70000"/>
              <a:buFont typeface="Courier New" panose="02070309020205020404" pitchFamily="49" charset="0"/>
              <a:buChar char="o"/>
            </a:pPr>
            <a:r>
              <a:rPr lang="es-ES" sz="1800" dirty="0"/>
              <a:t>Otra persona revela una experiencia de VG de</a:t>
            </a:r>
            <a:br>
              <a:rPr lang="es-ES" sz="1800" dirty="0"/>
            </a:br>
            <a:r>
              <a:rPr lang="es-ES" sz="1800" dirty="0"/>
              <a:t>otras personas. </a:t>
            </a:r>
          </a:p>
          <a:p>
            <a:pPr marL="742950" lvl="1" indent="-342900">
              <a:buClr>
                <a:srgbClr val="0070C0"/>
              </a:buClr>
              <a:buSzPct val="70000"/>
              <a:buFont typeface="Courier New" panose="02070309020205020404" pitchFamily="49" charset="0"/>
              <a:buChar char="o"/>
            </a:pPr>
            <a:r>
              <a:rPr lang="es-ES" sz="1800" dirty="0"/>
              <a:t>La derivación no es posible porque la persona sobreviviente no está presente para dar su consentimiento. </a:t>
            </a: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Revelaciones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488129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42D363FD-8AB1-2A32-14B8-607FC516A896}"/>
              </a:ext>
            </a:extLst>
          </p:cNvPr>
          <p:cNvPicPr>
            <a:picLocks noChangeAspect="1"/>
          </p:cNvPicPr>
          <p:nvPr/>
        </p:nvPicPr>
        <p:blipFill rotWithShape="1">
          <a:blip r:embed="rId4">
            <a:extLst>
              <a:ext uri="{28A0092B-C50C-407E-A947-70E740481C1C}">
                <a14:useLocalDpi xmlns:a14="http://schemas.microsoft.com/office/drawing/2010/main" val="0"/>
              </a:ext>
            </a:extLst>
          </a:blip>
          <a:srcRect b="19552"/>
          <a:stretch/>
        </p:blipFill>
        <p:spPr>
          <a:xfrm>
            <a:off x="6115357" y="1591986"/>
            <a:ext cx="3153861" cy="4592917"/>
          </a:xfrm>
          <a:prstGeom prst="rect">
            <a:avLst/>
          </a:prstGeom>
        </p:spPr>
      </p:pic>
      <p:pic>
        <p:nvPicPr>
          <p:cNvPr id="10" name="Picture 9" descr="Shape, arrow&#10;&#10;Description automatically generated">
            <a:extLst>
              <a:ext uri="{FF2B5EF4-FFF2-40B4-BE49-F238E27FC236}">
                <a16:creationId xmlns:a16="http://schemas.microsoft.com/office/drawing/2014/main" id="{4AA752F3-D2C5-E074-BA8D-BC086E2C2999}"/>
              </a:ext>
            </a:extLst>
          </p:cNvPr>
          <p:cNvPicPr>
            <a:picLocks noChangeAspect="1"/>
          </p:cNvPicPr>
          <p:nvPr/>
        </p:nvPicPr>
        <p:blipFill rotWithShape="1">
          <a:blip r:embed="rId5">
            <a:extLst>
              <a:ext uri="{28A0092B-C50C-407E-A947-70E740481C1C}">
                <a14:useLocalDpi xmlns:a14="http://schemas.microsoft.com/office/drawing/2010/main" val="0"/>
              </a:ext>
            </a:extLst>
          </a:blip>
          <a:srcRect b="31091"/>
          <a:stretch/>
        </p:blipFill>
        <p:spPr>
          <a:xfrm>
            <a:off x="7827378" y="2294021"/>
            <a:ext cx="2329513" cy="3889452"/>
          </a:xfrm>
          <a:prstGeom prst="rect">
            <a:avLst/>
          </a:prstGeom>
        </p:spPr>
      </p:pic>
      <p:pic>
        <p:nvPicPr>
          <p:cNvPr id="8" name="Picture 7" descr="A picture containing text, sign, vector graphics&#10;&#10;Description automatically generated">
            <a:extLst>
              <a:ext uri="{FF2B5EF4-FFF2-40B4-BE49-F238E27FC236}">
                <a16:creationId xmlns:a16="http://schemas.microsoft.com/office/drawing/2014/main" id="{D9F824EB-AB45-E332-38E3-3BE9062587F0}"/>
              </a:ext>
            </a:extLst>
          </p:cNvPr>
          <p:cNvPicPr>
            <a:picLocks noChangeAspect="1"/>
          </p:cNvPicPr>
          <p:nvPr/>
        </p:nvPicPr>
        <p:blipFill rotWithShape="1">
          <a:blip r:embed="rId6">
            <a:extLst>
              <a:ext uri="{28A0092B-C50C-407E-A947-70E740481C1C}">
                <a14:useLocalDpi xmlns:a14="http://schemas.microsoft.com/office/drawing/2010/main" val="0"/>
              </a:ext>
            </a:extLst>
          </a:blip>
          <a:srcRect b="25449"/>
          <a:stretch/>
        </p:blipFill>
        <p:spPr>
          <a:xfrm flipH="1">
            <a:off x="8867801" y="931586"/>
            <a:ext cx="3594017" cy="5251887"/>
          </a:xfrm>
          <a:prstGeom prst="rect">
            <a:avLst/>
          </a:prstGeom>
        </p:spPr>
      </p:pic>
    </p:spTree>
    <p:custDataLst>
      <p:tags r:id="rId1"/>
    </p:custDataLst>
    <p:extLst>
      <p:ext uri="{BB962C8B-B14F-4D97-AF65-F5344CB8AC3E}">
        <p14:creationId xmlns:p14="http://schemas.microsoft.com/office/powerpoint/2010/main" val="32960363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2" presetClass="entr" presetSubtype="2" accel="50000" decel="5000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1+#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500"/>
                                            <p:tgtEl>
                                              <p:spTgt spid="4">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2" presetClass="entr" presetSubtype="2" accel="50000" decel="5000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1+#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500"/>
                                            <p:tgtEl>
                                              <p:spTgt spid="4">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502A9DDB-B140-92A5-6D23-FDF325054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5320" y="0"/>
            <a:ext cx="4293704" cy="618876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5051" y="686331"/>
            <a:ext cx="6211481"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Objetivos de aprendizaje </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222" y="2134288"/>
            <a:ext cx="5121607" cy="3233580"/>
          </a:xfrm>
          <a:prstGeom prst="rect">
            <a:avLst/>
          </a:prstGeom>
        </p:spPr>
        <p:txBody>
          <a:bodyPr/>
          <a:lstStyle/>
          <a:p>
            <a:pPr>
              <a:spcBef>
                <a:spcPts val="600"/>
              </a:spcBef>
              <a:buClr>
                <a:srgbClr val="0070C0"/>
              </a:buClr>
              <a:buSzPct val="80000"/>
              <a:buFont typeface="Wingdings" pitchFamily="2" charset="2"/>
              <a:buChar char="Ø"/>
            </a:pPr>
            <a:r>
              <a:rPr lang="es-ES" dirty="0">
                <a:latin typeface="Proxima Nova" panose="02000506030000020004" pitchFamily="2" charset="0"/>
              </a:rPr>
              <a:t>Comprender los conceptos y principios básicos de la VG.</a:t>
            </a:r>
          </a:p>
          <a:p>
            <a:pPr>
              <a:spcBef>
                <a:spcPts val="600"/>
              </a:spcBef>
              <a:buClr>
                <a:srgbClr val="0070C0"/>
              </a:buClr>
              <a:buSzPct val="80000"/>
              <a:buFont typeface="Wingdings" pitchFamily="2" charset="2"/>
              <a:buChar char="Ø"/>
            </a:pPr>
            <a:r>
              <a:rPr lang="es-ES" dirty="0"/>
              <a:t>Saber </a:t>
            </a:r>
            <a:r>
              <a:rPr lang="es-ES" dirty="0">
                <a:latin typeface="Proxima Nova" panose="02000506030000020004" pitchFamily="2" charset="0"/>
              </a:rPr>
              <a:t>cómo tratar la revelación segura de VG y derivar a las personas sobrevivientes.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83605" y="1346486"/>
            <a:ext cx="680543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AB013C8D-507A-B989-F1E4-EC85CD73952E}"/>
              </a:ext>
            </a:extLst>
          </p:cNvPr>
          <p:cNvPicPr>
            <a:picLocks noChangeAspect="1"/>
          </p:cNvPicPr>
          <p:nvPr/>
        </p:nvPicPr>
        <p:blipFill rotWithShape="1">
          <a:blip r:embed="rId5"/>
          <a:srcRect t="-1" b="28127"/>
          <a:stretch/>
        </p:blipFill>
        <p:spPr>
          <a:xfrm flipH="1">
            <a:off x="6096000" y="450518"/>
            <a:ext cx="4926114" cy="573824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300" fill="hold"/>
                                            <p:tgtEl>
                                              <p:spTgt spid="7"/>
                                            </p:tgtEl>
                                            <p:attrNameLst>
                                              <p:attrName>ppt_x</p:attrName>
                                            </p:attrNameLst>
                                          </p:cBhvr>
                                          <p:tavLst>
                                            <p:tav tm="0">
                                              <p:val>
                                                <p:strVal val="1+#ppt_w/2"/>
                                              </p:val>
                                            </p:tav>
                                            <p:tav tm="100000">
                                              <p:val>
                                                <p:strVal val="#ppt_x"/>
                                              </p:val>
                                            </p:tav>
                                          </p:tavLst>
                                        </p:anim>
                                        <p:anim calcmode="lin" valueType="num">
                                          <p:cBhvr additive="base">
                                            <p:cTn id="16" dur="13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300" fill="hold"/>
                                            <p:tgtEl>
                                              <p:spTgt spid="7"/>
                                            </p:tgtEl>
                                            <p:attrNameLst>
                                              <p:attrName>ppt_x</p:attrName>
                                            </p:attrNameLst>
                                          </p:cBhvr>
                                          <p:tavLst>
                                            <p:tav tm="0">
                                              <p:val>
                                                <p:strVal val="1+#ppt_w/2"/>
                                              </p:val>
                                            </p:tav>
                                            <p:tav tm="100000">
                                              <p:val>
                                                <p:strVal val="#ppt_x"/>
                                              </p:val>
                                            </p:tav>
                                          </p:tavLst>
                                        </p:anim>
                                        <p:anim calcmode="lin" valueType="num">
                                          <p:cBhvr additive="base">
                                            <p:cTn id="16" dur="13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Pasos para responder a una revelación </a:t>
            </a:r>
            <a:r>
              <a:rPr lang="es-ES" sz="3600" b="1" i="1" dirty="0">
                <a:solidFill>
                  <a:srgbClr val="0070C0"/>
                </a:solidFill>
                <a:latin typeface="Lato" panose="020F0502020204030203" pitchFamily="34" charset="77"/>
              </a:rPr>
              <a:t>directa</a:t>
            </a:r>
            <a:r>
              <a:rPr lang="es-ES" sz="3600" b="1" dirty="0">
                <a:solidFill>
                  <a:srgbClr val="0070C0"/>
                </a:solidFill>
                <a:latin typeface="Lato" panose="020F0502020204030203" pitchFamily="34" charset="77"/>
              </a:rPr>
              <a:t> de VG</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flipV="1">
            <a:off x="-995093" y="1346486"/>
            <a:ext cx="12530601" cy="19468"/>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18" name="Group 17">
            <a:extLst>
              <a:ext uri="{FF2B5EF4-FFF2-40B4-BE49-F238E27FC236}">
                <a16:creationId xmlns:a16="http://schemas.microsoft.com/office/drawing/2014/main" id="{DDB288D1-1E23-04F2-EF53-5FD2135784CD}"/>
              </a:ext>
            </a:extLst>
          </p:cNvPr>
          <p:cNvGrpSpPr/>
          <p:nvPr/>
        </p:nvGrpSpPr>
        <p:grpSpPr>
          <a:xfrm>
            <a:off x="3641702" y="2102875"/>
            <a:ext cx="2456792" cy="3089916"/>
            <a:chOff x="3519047" y="2102875"/>
            <a:chExt cx="2456792" cy="3089916"/>
          </a:xfrm>
        </p:grpSpPr>
        <p:sp>
          <p:nvSpPr>
            <p:cNvPr id="9" name="Google Shape;438;p28">
              <a:extLst>
                <a:ext uri="{FF2B5EF4-FFF2-40B4-BE49-F238E27FC236}">
                  <a16:creationId xmlns:a16="http://schemas.microsoft.com/office/drawing/2014/main" id="{90749312-5FD4-DBCB-0B4D-B1255B541E59}"/>
                </a:ext>
              </a:extLst>
            </p:cNvPr>
            <p:cNvSpPr/>
            <p:nvPr/>
          </p:nvSpPr>
          <p:spPr>
            <a:xfrm>
              <a:off x="3519047" y="2594306"/>
              <a:ext cx="2456792" cy="2598485"/>
            </a:xfrm>
            <a:custGeom>
              <a:avLst/>
              <a:gdLst>
                <a:gd name="connsiteX0" fmla="*/ 0 w 2456792"/>
                <a:gd name="connsiteY0" fmla="*/ 259848 h 2598485"/>
                <a:gd name="connsiteX1" fmla="*/ 202634 w 2456792"/>
                <a:gd name="connsiteY1" fmla="*/ 0 h 2598485"/>
                <a:gd name="connsiteX2" fmla="*/ 736030 w 2456792"/>
                <a:gd name="connsiteY2" fmla="*/ 0 h 2598485"/>
                <a:gd name="connsiteX3" fmla="*/ 1187365 w 2456792"/>
                <a:gd name="connsiteY3" fmla="*/ 0 h 2598485"/>
                <a:gd name="connsiteX4" fmla="*/ 1700246 w 2456792"/>
                <a:gd name="connsiteY4" fmla="*/ 0 h 2598485"/>
                <a:gd name="connsiteX5" fmla="*/ 2254157 w 2456792"/>
                <a:gd name="connsiteY5" fmla="*/ 0 h 2598485"/>
                <a:gd name="connsiteX6" fmla="*/ 2456792 w 2456792"/>
                <a:gd name="connsiteY6" fmla="*/ 259848 h 2598485"/>
                <a:gd name="connsiteX7" fmla="*/ 2456792 w 2456792"/>
                <a:gd name="connsiteY7" fmla="*/ 758757 h 2598485"/>
                <a:gd name="connsiteX8" fmla="*/ 2456792 w 2456792"/>
                <a:gd name="connsiteY8" fmla="*/ 1216090 h 2598485"/>
                <a:gd name="connsiteX9" fmla="*/ 2456792 w 2456792"/>
                <a:gd name="connsiteY9" fmla="*/ 1756575 h 2598485"/>
                <a:gd name="connsiteX10" fmla="*/ 2456792 w 2456792"/>
                <a:gd name="connsiteY10" fmla="*/ 2338636 h 2598485"/>
                <a:gd name="connsiteX11" fmla="*/ 2254157 w 2456792"/>
                <a:gd name="connsiteY11" fmla="*/ 2598485 h 2598485"/>
                <a:gd name="connsiteX12" fmla="*/ 1700246 w 2456792"/>
                <a:gd name="connsiteY12" fmla="*/ 2598485 h 2598485"/>
                <a:gd name="connsiteX13" fmla="*/ 1228396 w 2456792"/>
                <a:gd name="connsiteY13" fmla="*/ 2598485 h 2598485"/>
                <a:gd name="connsiteX14" fmla="*/ 777060 w 2456792"/>
                <a:gd name="connsiteY14" fmla="*/ 2598485 h 2598485"/>
                <a:gd name="connsiteX15" fmla="*/ 202634 w 2456792"/>
                <a:gd name="connsiteY15" fmla="*/ 2598485 h 2598485"/>
                <a:gd name="connsiteX16" fmla="*/ 0 w 2456792"/>
                <a:gd name="connsiteY16" fmla="*/ 2338636 h 2598485"/>
                <a:gd name="connsiteX17" fmla="*/ 0 w 2456792"/>
                <a:gd name="connsiteY17" fmla="*/ 1881303 h 2598485"/>
                <a:gd name="connsiteX18" fmla="*/ 0 w 2456792"/>
                <a:gd name="connsiteY18" fmla="*/ 1320030 h 2598485"/>
                <a:gd name="connsiteX19" fmla="*/ 0 w 2456792"/>
                <a:gd name="connsiteY19" fmla="*/ 800333 h 2598485"/>
                <a:gd name="connsiteX20" fmla="*/ 0 w 2456792"/>
                <a:gd name="connsiteY20" fmla="*/ 259848 h 259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6792" h="2598485" fill="none" extrusionOk="0">
                  <a:moveTo>
                    <a:pt x="0" y="259848"/>
                  </a:moveTo>
                  <a:cubicBezTo>
                    <a:pt x="12118" y="140332"/>
                    <a:pt x="76799" y="7342"/>
                    <a:pt x="202634" y="0"/>
                  </a:cubicBezTo>
                  <a:cubicBezTo>
                    <a:pt x="416920" y="-51681"/>
                    <a:pt x="483440" y="43748"/>
                    <a:pt x="736030" y="0"/>
                  </a:cubicBezTo>
                  <a:cubicBezTo>
                    <a:pt x="988620" y="-43748"/>
                    <a:pt x="1050359" y="43550"/>
                    <a:pt x="1187365" y="0"/>
                  </a:cubicBezTo>
                  <a:cubicBezTo>
                    <a:pt x="1324371" y="-43550"/>
                    <a:pt x="1462404" y="10142"/>
                    <a:pt x="1700246" y="0"/>
                  </a:cubicBezTo>
                  <a:cubicBezTo>
                    <a:pt x="1938088" y="-10142"/>
                    <a:pt x="2027007" y="23183"/>
                    <a:pt x="2254157" y="0"/>
                  </a:cubicBezTo>
                  <a:cubicBezTo>
                    <a:pt x="2364622" y="-30018"/>
                    <a:pt x="2459756" y="118205"/>
                    <a:pt x="2456792" y="259848"/>
                  </a:cubicBezTo>
                  <a:cubicBezTo>
                    <a:pt x="2508714" y="395476"/>
                    <a:pt x="2426024" y="607934"/>
                    <a:pt x="2456792" y="758757"/>
                  </a:cubicBezTo>
                  <a:cubicBezTo>
                    <a:pt x="2487560" y="909580"/>
                    <a:pt x="2453565" y="1042897"/>
                    <a:pt x="2456792" y="1216090"/>
                  </a:cubicBezTo>
                  <a:cubicBezTo>
                    <a:pt x="2460019" y="1389283"/>
                    <a:pt x="2410049" y="1562912"/>
                    <a:pt x="2456792" y="1756575"/>
                  </a:cubicBezTo>
                  <a:cubicBezTo>
                    <a:pt x="2503535" y="1950238"/>
                    <a:pt x="2416468" y="2083680"/>
                    <a:pt x="2456792" y="2338636"/>
                  </a:cubicBezTo>
                  <a:cubicBezTo>
                    <a:pt x="2443221" y="2489756"/>
                    <a:pt x="2372233" y="2615185"/>
                    <a:pt x="2254157" y="2598485"/>
                  </a:cubicBezTo>
                  <a:cubicBezTo>
                    <a:pt x="2126790" y="2632465"/>
                    <a:pt x="1860321" y="2552541"/>
                    <a:pt x="1700246" y="2598485"/>
                  </a:cubicBezTo>
                  <a:cubicBezTo>
                    <a:pt x="1540171" y="2644429"/>
                    <a:pt x="1370629" y="2581672"/>
                    <a:pt x="1228396" y="2598485"/>
                  </a:cubicBezTo>
                  <a:cubicBezTo>
                    <a:pt x="1086163" y="2615298"/>
                    <a:pt x="979814" y="2593322"/>
                    <a:pt x="777060" y="2598485"/>
                  </a:cubicBezTo>
                  <a:cubicBezTo>
                    <a:pt x="574306" y="2603648"/>
                    <a:pt x="488532" y="2541142"/>
                    <a:pt x="202634" y="2598485"/>
                  </a:cubicBezTo>
                  <a:cubicBezTo>
                    <a:pt x="99445" y="2619806"/>
                    <a:pt x="17798" y="2499753"/>
                    <a:pt x="0" y="2338636"/>
                  </a:cubicBezTo>
                  <a:cubicBezTo>
                    <a:pt x="-12217" y="2233938"/>
                    <a:pt x="5584" y="2101186"/>
                    <a:pt x="0" y="1881303"/>
                  </a:cubicBezTo>
                  <a:cubicBezTo>
                    <a:pt x="-5584" y="1661420"/>
                    <a:pt x="40669" y="1513054"/>
                    <a:pt x="0" y="1320030"/>
                  </a:cubicBezTo>
                  <a:cubicBezTo>
                    <a:pt x="-40669" y="1127006"/>
                    <a:pt x="489" y="991633"/>
                    <a:pt x="0" y="800333"/>
                  </a:cubicBezTo>
                  <a:cubicBezTo>
                    <a:pt x="-489" y="609033"/>
                    <a:pt x="62218" y="393408"/>
                    <a:pt x="0" y="259848"/>
                  </a:cubicBezTo>
                  <a:close/>
                </a:path>
                <a:path w="2456792" h="2598485" stroke="0" extrusionOk="0">
                  <a:moveTo>
                    <a:pt x="0" y="259848"/>
                  </a:moveTo>
                  <a:cubicBezTo>
                    <a:pt x="-19696" y="104189"/>
                    <a:pt x="69613" y="7922"/>
                    <a:pt x="202634" y="0"/>
                  </a:cubicBezTo>
                  <a:cubicBezTo>
                    <a:pt x="393851" y="-33031"/>
                    <a:pt x="488480" y="50192"/>
                    <a:pt x="756545" y="0"/>
                  </a:cubicBezTo>
                  <a:cubicBezTo>
                    <a:pt x="1024610" y="-50192"/>
                    <a:pt x="1125833" y="13522"/>
                    <a:pt x="1248911" y="0"/>
                  </a:cubicBezTo>
                  <a:cubicBezTo>
                    <a:pt x="1371989" y="-13522"/>
                    <a:pt x="1557949" y="36218"/>
                    <a:pt x="1720761" y="0"/>
                  </a:cubicBezTo>
                  <a:cubicBezTo>
                    <a:pt x="1883573" y="-36218"/>
                    <a:pt x="2116544" y="43634"/>
                    <a:pt x="2254157" y="0"/>
                  </a:cubicBezTo>
                  <a:cubicBezTo>
                    <a:pt x="2382428" y="-33667"/>
                    <a:pt x="2422251" y="111049"/>
                    <a:pt x="2456792" y="259848"/>
                  </a:cubicBezTo>
                  <a:cubicBezTo>
                    <a:pt x="2508661" y="469622"/>
                    <a:pt x="2438811" y="535414"/>
                    <a:pt x="2456792" y="779545"/>
                  </a:cubicBezTo>
                  <a:cubicBezTo>
                    <a:pt x="2474773" y="1023676"/>
                    <a:pt x="2414667" y="1154396"/>
                    <a:pt x="2456792" y="1340818"/>
                  </a:cubicBezTo>
                  <a:cubicBezTo>
                    <a:pt x="2498917" y="1527240"/>
                    <a:pt x="2438689" y="1660551"/>
                    <a:pt x="2456792" y="1798151"/>
                  </a:cubicBezTo>
                  <a:cubicBezTo>
                    <a:pt x="2474895" y="1935751"/>
                    <a:pt x="2429471" y="2120271"/>
                    <a:pt x="2456792" y="2338636"/>
                  </a:cubicBezTo>
                  <a:cubicBezTo>
                    <a:pt x="2472912" y="2506143"/>
                    <a:pt x="2367679" y="2615163"/>
                    <a:pt x="2254157" y="2598485"/>
                  </a:cubicBezTo>
                  <a:cubicBezTo>
                    <a:pt x="2056484" y="2601844"/>
                    <a:pt x="1962818" y="2592740"/>
                    <a:pt x="1802822" y="2598485"/>
                  </a:cubicBezTo>
                  <a:cubicBezTo>
                    <a:pt x="1642826" y="2604230"/>
                    <a:pt x="1461926" y="2559773"/>
                    <a:pt x="1248911" y="2598485"/>
                  </a:cubicBezTo>
                  <a:cubicBezTo>
                    <a:pt x="1035896" y="2637197"/>
                    <a:pt x="879935" y="2583703"/>
                    <a:pt x="777060" y="2598485"/>
                  </a:cubicBezTo>
                  <a:cubicBezTo>
                    <a:pt x="674185" y="2613267"/>
                    <a:pt x="386558" y="2565549"/>
                    <a:pt x="202634" y="2598485"/>
                  </a:cubicBezTo>
                  <a:cubicBezTo>
                    <a:pt x="75811" y="2568089"/>
                    <a:pt x="3020" y="2441297"/>
                    <a:pt x="0" y="2338636"/>
                  </a:cubicBezTo>
                  <a:cubicBezTo>
                    <a:pt x="-3513" y="2085207"/>
                    <a:pt x="41011" y="2064416"/>
                    <a:pt x="0" y="1798151"/>
                  </a:cubicBezTo>
                  <a:cubicBezTo>
                    <a:pt x="-41011" y="1531886"/>
                    <a:pt x="51442" y="1439150"/>
                    <a:pt x="0" y="1320030"/>
                  </a:cubicBezTo>
                  <a:cubicBezTo>
                    <a:pt x="-51442" y="1200910"/>
                    <a:pt x="14739" y="1014031"/>
                    <a:pt x="0" y="758757"/>
                  </a:cubicBezTo>
                  <a:cubicBezTo>
                    <a:pt x="-14739" y="503483"/>
                    <a:pt x="44757" y="367161"/>
                    <a:pt x="0" y="259848"/>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2367467" extrusionOk="0">
                          <a:moveTo>
                            <a:pt x="0" y="236747"/>
                          </a:moveTo>
                          <a:cubicBezTo>
                            <a:pt x="0" y="105995"/>
                            <a:pt x="105995" y="0"/>
                            <a:pt x="236747" y="0"/>
                          </a:cubicBezTo>
                          <a:lnTo>
                            <a:pt x="2633637" y="0"/>
                          </a:lnTo>
                          <a:cubicBezTo>
                            <a:pt x="2764389" y="0"/>
                            <a:pt x="2870384" y="105995"/>
                            <a:pt x="2870384" y="236747"/>
                          </a:cubicBezTo>
                          <a:lnTo>
                            <a:pt x="2870384" y="2130720"/>
                          </a:lnTo>
                          <a:cubicBezTo>
                            <a:pt x="2870384" y="2261472"/>
                            <a:pt x="2764389" y="2367467"/>
                            <a:pt x="2633637" y="2367467"/>
                          </a:cubicBezTo>
                          <a:lnTo>
                            <a:pt x="236747" y="2367467"/>
                          </a:lnTo>
                          <a:cubicBezTo>
                            <a:pt x="105995" y="2367467"/>
                            <a:pt x="0" y="2261472"/>
                            <a:pt x="0" y="2130720"/>
                          </a:cubicBezTo>
                          <a:lnTo>
                            <a:pt x="0" y="236747"/>
                          </a:lnTo>
                          <a:close/>
                        </a:path>
                      </a:pathLst>
                    </a:custGeom>
                    <ask:type>
                      <ask:lineSketchScribble/>
                    </ask:type>
                  </ask:lineSketchStyleProps>
                </a:ext>
              </a:extLst>
            </a:ln>
          </p:spPr>
          <p:txBody>
            <a:bodyPr spcFirstLastPara="1" wrap="square" lIns="51000" tIns="51000" rIns="51000" bIns="336356" anchor="t" anchorCtr="0">
              <a:noAutofit/>
            </a:bodyPr>
            <a:lstStyle/>
            <a:p>
              <a:pPr marL="0" lvl="1">
                <a:lnSpc>
                  <a:spcPct val="90000"/>
                </a:lnSpc>
                <a:buClr>
                  <a:srgbClr val="0070C0"/>
                </a:buClr>
                <a:buSzPts val="1500"/>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500"/>
                <a:buFont typeface="Courier New" panose="02070309020205020404" pitchFamily="49" charset="0"/>
                <a:buChar char="o"/>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500"/>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Atender las necesidades médicas y de seguridad de carácter urgente.</a:t>
              </a:r>
            </a:p>
            <a:p>
              <a:pPr marL="0" lvl="1">
                <a:lnSpc>
                  <a:spcPct val="90000"/>
                </a:lnSpc>
                <a:buClr>
                  <a:srgbClr val="0070C0"/>
                </a:buClr>
                <a:buSzPts val="1500"/>
              </a:pPr>
              <a:endParaRPr sz="1200" dirty="0">
                <a:solidFill>
                  <a:schemeClr val="tx1">
                    <a:lumMod val="65000"/>
                    <a:lumOff val="35000"/>
                  </a:schemeClr>
                </a:solidFill>
                <a:latin typeface="Lato" panose="020F0502020204030203" pitchFamily="34" charset="77"/>
              </a:endParaRPr>
            </a:p>
            <a:p>
              <a:pPr marL="171450" lvl="1" indent="-171450">
                <a:lnSpc>
                  <a:spcPct val="90000"/>
                </a:lnSpc>
                <a:spcBef>
                  <a:spcPts val="225"/>
                </a:spcBef>
                <a:buClr>
                  <a:srgbClr val="0070C0"/>
                </a:buClr>
                <a:buSzPts val="1500"/>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Seguridad inmediata: ¿se encuentran ustedes y las personas sobreviviente en un lugar seguro?</a:t>
              </a:r>
            </a:p>
            <a:p>
              <a:pPr marL="0" lvl="1">
                <a:lnSpc>
                  <a:spcPct val="90000"/>
                </a:lnSpc>
                <a:spcBef>
                  <a:spcPts val="225"/>
                </a:spcBef>
                <a:buClr>
                  <a:srgbClr val="0070C0"/>
                </a:buClr>
                <a:buSzPts val="1500"/>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spcBef>
                  <a:spcPts val="225"/>
                </a:spcBef>
                <a:buClr>
                  <a:srgbClr val="0070C0"/>
                </a:buClr>
                <a:buSzPts val="1500"/>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¿Se sienten cómodas las personas sobrevivientes al hablar con ustedes?</a:t>
              </a:r>
            </a:p>
          </p:txBody>
        </p:sp>
        <p:sp>
          <p:nvSpPr>
            <p:cNvPr id="11" name="Google Shape;440;p28">
              <a:extLst>
                <a:ext uri="{FF2B5EF4-FFF2-40B4-BE49-F238E27FC236}">
                  <a16:creationId xmlns:a16="http://schemas.microsoft.com/office/drawing/2014/main" id="{9FFAB862-C9E5-FB23-B3D6-ED4896CE6F70}"/>
                </a:ext>
              </a:extLst>
            </p:cNvPr>
            <p:cNvSpPr/>
            <p:nvPr/>
          </p:nvSpPr>
          <p:spPr>
            <a:xfrm>
              <a:off x="3751713" y="2102875"/>
              <a:ext cx="1984984" cy="667931"/>
            </a:xfrm>
            <a:custGeom>
              <a:avLst/>
              <a:gdLst>
                <a:gd name="connsiteX0" fmla="*/ 0 w 1984984"/>
                <a:gd name="connsiteY0" fmla="*/ 66793 h 667931"/>
                <a:gd name="connsiteX1" fmla="*/ 78936 w 1984984"/>
                <a:gd name="connsiteY1" fmla="*/ 0 h 667931"/>
                <a:gd name="connsiteX2" fmla="*/ 553985 w 1984984"/>
                <a:gd name="connsiteY2" fmla="*/ 0 h 667931"/>
                <a:gd name="connsiteX3" fmla="*/ 974220 w 1984984"/>
                <a:gd name="connsiteY3" fmla="*/ 0 h 667931"/>
                <a:gd name="connsiteX4" fmla="*/ 1467540 w 1984984"/>
                <a:gd name="connsiteY4" fmla="*/ 0 h 667931"/>
                <a:gd name="connsiteX5" fmla="*/ 1906047 w 1984984"/>
                <a:gd name="connsiteY5" fmla="*/ 0 h 667931"/>
                <a:gd name="connsiteX6" fmla="*/ 1984984 w 1984984"/>
                <a:gd name="connsiteY6" fmla="*/ 66793 h 667931"/>
                <a:gd name="connsiteX7" fmla="*/ 1984984 w 1984984"/>
                <a:gd name="connsiteY7" fmla="*/ 601137 h 667931"/>
                <a:gd name="connsiteX8" fmla="*/ 1906047 w 1984984"/>
                <a:gd name="connsiteY8" fmla="*/ 667931 h 667931"/>
                <a:gd name="connsiteX9" fmla="*/ 1412727 w 1984984"/>
                <a:gd name="connsiteY9" fmla="*/ 667931 h 667931"/>
                <a:gd name="connsiteX10" fmla="*/ 937678 w 1984984"/>
                <a:gd name="connsiteY10" fmla="*/ 667931 h 667931"/>
                <a:gd name="connsiteX11" fmla="*/ 517443 w 1984984"/>
                <a:gd name="connsiteY11" fmla="*/ 667931 h 667931"/>
                <a:gd name="connsiteX12" fmla="*/ 78936 w 1984984"/>
                <a:gd name="connsiteY12" fmla="*/ 667931 h 667931"/>
                <a:gd name="connsiteX13" fmla="*/ 0 w 1984984"/>
                <a:gd name="connsiteY13" fmla="*/ 601137 h 667931"/>
                <a:gd name="connsiteX14" fmla="*/ 0 w 1984984"/>
                <a:gd name="connsiteY14" fmla="*/ 66793 h 66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984" h="667931" fill="none" extrusionOk="0">
                  <a:moveTo>
                    <a:pt x="0" y="66793"/>
                  </a:moveTo>
                  <a:cubicBezTo>
                    <a:pt x="-4882" y="19952"/>
                    <a:pt x="35903" y="-7603"/>
                    <a:pt x="78936" y="0"/>
                  </a:cubicBezTo>
                  <a:cubicBezTo>
                    <a:pt x="219254" y="-29874"/>
                    <a:pt x="457718" y="6591"/>
                    <a:pt x="553985" y="0"/>
                  </a:cubicBezTo>
                  <a:cubicBezTo>
                    <a:pt x="650252" y="-6591"/>
                    <a:pt x="871166" y="36216"/>
                    <a:pt x="974220" y="0"/>
                  </a:cubicBezTo>
                  <a:cubicBezTo>
                    <a:pt x="1077275" y="-36216"/>
                    <a:pt x="1365900" y="46856"/>
                    <a:pt x="1467540" y="0"/>
                  </a:cubicBezTo>
                  <a:cubicBezTo>
                    <a:pt x="1569180" y="-46856"/>
                    <a:pt x="1785617" y="31289"/>
                    <a:pt x="1906047" y="0"/>
                  </a:cubicBezTo>
                  <a:cubicBezTo>
                    <a:pt x="1949993" y="696"/>
                    <a:pt x="1977302" y="33955"/>
                    <a:pt x="1984984" y="66793"/>
                  </a:cubicBezTo>
                  <a:cubicBezTo>
                    <a:pt x="1993356" y="310246"/>
                    <a:pt x="1954610" y="491333"/>
                    <a:pt x="1984984" y="601137"/>
                  </a:cubicBezTo>
                  <a:cubicBezTo>
                    <a:pt x="1986779" y="632505"/>
                    <a:pt x="1953990" y="672633"/>
                    <a:pt x="1906047" y="667931"/>
                  </a:cubicBezTo>
                  <a:cubicBezTo>
                    <a:pt x="1806884" y="689640"/>
                    <a:pt x="1512797" y="625068"/>
                    <a:pt x="1412727" y="667931"/>
                  </a:cubicBezTo>
                  <a:cubicBezTo>
                    <a:pt x="1312657" y="710794"/>
                    <a:pt x="1129462" y="664836"/>
                    <a:pt x="937678" y="667931"/>
                  </a:cubicBezTo>
                  <a:cubicBezTo>
                    <a:pt x="745894" y="671026"/>
                    <a:pt x="616714" y="619883"/>
                    <a:pt x="517443" y="667931"/>
                  </a:cubicBezTo>
                  <a:cubicBezTo>
                    <a:pt x="418172" y="715979"/>
                    <a:pt x="177421" y="645625"/>
                    <a:pt x="78936" y="667931"/>
                  </a:cubicBezTo>
                  <a:cubicBezTo>
                    <a:pt x="27616" y="675750"/>
                    <a:pt x="-4454" y="647558"/>
                    <a:pt x="0" y="601137"/>
                  </a:cubicBezTo>
                  <a:cubicBezTo>
                    <a:pt x="-5088" y="410093"/>
                    <a:pt x="62347" y="279948"/>
                    <a:pt x="0" y="66793"/>
                  </a:cubicBezTo>
                  <a:close/>
                </a:path>
                <a:path w="1984984" h="667931" stroke="0" extrusionOk="0">
                  <a:moveTo>
                    <a:pt x="0" y="66793"/>
                  </a:moveTo>
                  <a:cubicBezTo>
                    <a:pt x="-4726" y="26989"/>
                    <a:pt x="32333" y="1129"/>
                    <a:pt x="78936" y="0"/>
                  </a:cubicBezTo>
                  <a:cubicBezTo>
                    <a:pt x="188826" y="-53143"/>
                    <a:pt x="469550" y="53155"/>
                    <a:pt x="572256" y="0"/>
                  </a:cubicBezTo>
                  <a:cubicBezTo>
                    <a:pt x="674962" y="-53155"/>
                    <a:pt x="892632" y="26295"/>
                    <a:pt x="1010763" y="0"/>
                  </a:cubicBezTo>
                  <a:cubicBezTo>
                    <a:pt x="1128894" y="-26295"/>
                    <a:pt x="1320688" y="9139"/>
                    <a:pt x="1430998" y="0"/>
                  </a:cubicBezTo>
                  <a:cubicBezTo>
                    <a:pt x="1541309" y="-9139"/>
                    <a:pt x="1806074" y="55359"/>
                    <a:pt x="1906047" y="0"/>
                  </a:cubicBezTo>
                  <a:cubicBezTo>
                    <a:pt x="1952713" y="-6321"/>
                    <a:pt x="1982087" y="29460"/>
                    <a:pt x="1984984" y="66793"/>
                  </a:cubicBezTo>
                  <a:cubicBezTo>
                    <a:pt x="2026476" y="231152"/>
                    <a:pt x="1938438" y="421622"/>
                    <a:pt x="1984984" y="601137"/>
                  </a:cubicBezTo>
                  <a:cubicBezTo>
                    <a:pt x="1982539" y="642071"/>
                    <a:pt x="1944620" y="662106"/>
                    <a:pt x="1906047" y="667931"/>
                  </a:cubicBezTo>
                  <a:cubicBezTo>
                    <a:pt x="1777399" y="715322"/>
                    <a:pt x="1585149" y="633482"/>
                    <a:pt x="1485811" y="667931"/>
                  </a:cubicBezTo>
                  <a:cubicBezTo>
                    <a:pt x="1386473" y="702380"/>
                    <a:pt x="1197722" y="652196"/>
                    <a:pt x="1029034" y="667931"/>
                  </a:cubicBezTo>
                  <a:cubicBezTo>
                    <a:pt x="860346" y="683666"/>
                    <a:pt x="736953" y="619188"/>
                    <a:pt x="590527" y="667931"/>
                  </a:cubicBezTo>
                  <a:cubicBezTo>
                    <a:pt x="444101" y="716674"/>
                    <a:pt x="273476" y="645756"/>
                    <a:pt x="78936" y="667931"/>
                  </a:cubicBezTo>
                  <a:cubicBezTo>
                    <a:pt x="41184" y="660678"/>
                    <a:pt x="-2787" y="636948"/>
                    <a:pt x="0" y="601137"/>
                  </a:cubicBezTo>
                  <a:cubicBezTo>
                    <a:pt x="-20250" y="469372"/>
                    <a:pt x="7649" y="284475"/>
                    <a:pt x="0" y="66793"/>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s-ES" sz="2400" b="1" dirty="0">
                  <a:solidFill>
                    <a:srgbClr val="FFFFFF"/>
                  </a:solidFill>
                  <a:latin typeface="Lato" panose="020F0502020204030203" pitchFamily="34" charset="77"/>
                  <a:ea typeface="Calibri"/>
                  <a:cs typeface="Calibri"/>
                  <a:sym typeface="Calibri"/>
                </a:rPr>
                <a:t>Observar</a:t>
              </a:r>
            </a:p>
          </p:txBody>
        </p:sp>
      </p:grpSp>
      <p:grpSp>
        <p:nvGrpSpPr>
          <p:cNvPr id="28" name="Group 27">
            <a:extLst>
              <a:ext uri="{FF2B5EF4-FFF2-40B4-BE49-F238E27FC236}">
                <a16:creationId xmlns:a16="http://schemas.microsoft.com/office/drawing/2014/main" id="{9412BF79-4828-FCBB-9541-A98D9C41B690}"/>
              </a:ext>
            </a:extLst>
          </p:cNvPr>
          <p:cNvGrpSpPr/>
          <p:nvPr/>
        </p:nvGrpSpPr>
        <p:grpSpPr>
          <a:xfrm>
            <a:off x="6422488" y="2552579"/>
            <a:ext cx="2227004" cy="2640784"/>
            <a:chOff x="6377518" y="2102875"/>
            <a:chExt cx="2227004" cy="2640784"/>
          </a:xfrm>
        </p:grpSpPr>
        <p:sp>
          <p:nvSpPr>
            <p:cNvPr id="12" name="Google Shape;441;p28">
              <a:extLst>
                <a:ext uri="{FF2B5EF4-FFF2-40B4-BE49-F238E27FC236}">
                  <a16:creationId xmlns:a16="http://schemas.microsoft.com/office/drawing/2014/main" id="{4C2FC62D-208A-7A42-8787-54F7365395F7}"/>
                </a:ext>
              </a:extLst>
            </p:cNvPr>
            <p:cNvSpPr/>
            <p:nvPr/>
          </p:nvSpPr>
          <p:spPr>
            <a:xfrm>
              <a:off x="6377518" y="2601183"/>
              <a:ext cx="2227004" cy="2142476"/>
            </a:xfrm>
            <a:custGeom>
              <a:avLst/>
              <a:gdLst>
                <a:gd name="connsiteX0" fmla="*/ 0 w 2227004"/>
                <a:gd name="connsiteY0" fmla="*/ 204890 h 2142476"/>
                <a:gd name="connsiteX1" fmla="*/ 222700 w 2227004"/>
                <a:gd name="connsiteY1" fmla="*/ 0 h 2142476"/>
                <a:gd name="connsiteX2" fmla="*/ 780936 w 2227004"/>
                <a:gd name="connsiteY2" fmla="*/ 0 h 2142476"/>
                <a:gd name="connsiteX3" fmla="*/ 1410435 w 2227004"/>
                <a:gd name="connsiteY3" fmla="*/ 0 h 2142476"/>
                <a:gd name="connsiteX4" fmla="*/ 2004303 w 2227004"/>
                <a:gd name="connsiteY4" fmla="*/ 0 h 2142476"/>
                <a:gd name="connsiteX5" fmla="*/ 2227004 w 2227004"/>
                <a:gd name="connsiteY5" fmla="*/ 204890 h 2142476"/>
                <a:gd name="connsiteX6" fmla="*/ 2227004 w 2227004"/>
                <a:gd name="connsiteY6" fmla="*/ 817109 h 2142476"/>
                <a:gd name="connsiteX7" fmla="*/ 2227004 w 2227004"/>
                <a:gd name="connsiteY7" fmla="*/ 1429328 h 2142476"/>
                <a:gd name="connsiteX8" fmla="*/ 2227004 w 2227004"/>
                <a:gd name="connsiteY8" fmla="*/ 1937585 h 2142476"/>
                <a:gd name="connsiteX9" fmla="*/ 2004303 w 2227004"/>
                <a:gd name="connsiteY9" fmla="*/ 2142476 h 2142476"/>
                <a:gd name="connsiteX10" fmla="*/ 1463883 w 2227004"/>
                <a:gd name="connsiteY10" fmla="*/ 2142476 h 2142476"/>
                <a:gd name="connsiteX11" fmla="*/ 923464 w 2227004"/>
                <a:gd name="connsiteY11" fmla="*/ 2142476 h 2142476"/>
                <a:gd name="connsiteX12" fmla="*/ 222700 w 2227004"/>
                <a:gd name="connsiteY12" fmla="*/ 2142476 h 2142476"/>
                <a:gd name="connsiteX13" fmla="*/ 0 w 2227004"/>
                <a:gd name="connsiteY13" fmla="*/ 1937585 h 2142476"/>
                <a:gd name="connsiteX14" fmla="*/ 0 w 2227004"/>
                <a:gd name="connsiteY14" fmla="*/ 1325366 h 2142476"/>
                <a:gd name="connsiteX15" fmla="*/ 0 w 2227004"/>
                <a:gd name="connsiteY15" fmla="*/ 747801 h 2142476"/>
                <a:gd name="connsiteX16" fmla="*/ 0 w 2227004"/>
                <a:gd name="connsiteY16" fmla="*/ 204890 h 214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7004" h="2142476" fill="none" extrusionOk="0">
                  <a:moveTo>
                    <a:pt x="0" y="204890"/>
                  </a:moveTo>
                  <a:cubicBezTo>
                    <a:pt x="12127" y="98546"/>
                    <a:pt x="80745" y="-4320"/>
                    <a:pt x="222700" y="0"/>
                  </a:cubicBezTo>
                  <a:cubicBezTo>
                    <a:pt x="460589" y="-46917"/>
                    <a:pt x="665499" y="30149"/>
                    <a:pt x="780936" y="0"/>
                  </a:cubicBezTo>
                  <a:cubicBezTo>
                    <a:pt x="896373" y="-30149"/>
                    <a:pt x="1261715" y="43269"/>
                    <a:pt x="1410435" y="0"/>
                  </a:cubicBezTo>
                  <a:cubicBezTo>
                    <a:pt x="1559155" y="-43269"/>
                    <a:pt x="1738139" y="2874"/>
                    <a:pt x="2004303" y="0"/>
                  </a:cubicBezTo>
                  <a:cubicBezTo>
                    <a:pt x="2123826" y="9737"/>
                    <a:pt x="2209131" y="75159"/>
                    <a:pt x="2227004" y="204890"/>
                  </a:cubicBezTo>
                  <a:cubicBezTo>
                    <a:pt x="2260272" y="409923"/>
                    <a:pt x="2179768" y="546771"/>
                    <a:pt x="2227004" y="817109"/>
                  </a:cubicBezTo>
                  <a:cubicBezTo>
                    <a:pt x="2274240" y="1087447"/>
                    <a:pt x="2172921" y="1277599"/>
                    <a:pt x="2227004" y="1429328"/>
                  </a:cubicBezTo>
                  <a:cubicBezTo>
                    <a:pt x="2281087" y="1581057"/>
                    <a:pt x="2180085" y="1821696"/>
                    <a:pt x="2227004" y="1937585"/>
                  </a:cubicBezTo>
                  <a:cubicBezTo>
                    <a:pt x="2229730" y="2052449"/>
                    <a:pt x="2122280" y="2174076"/>
                    <a:pt x="2004303" y="2142476"/>
                  </a:cubicBezTo>
                  <a:cubicBezTo>
                    <a:pt x="1742720" y="2165540"/>
                    <a:pt x="1634086" y="2105858"/>
                    <a:pt x="1463883" y="2142476"/>
                  </a:cubicBezTo>
                  <a:cubicBezTo>
                    <a:pt x="1293680" y="2179094"/>
                    <a:pt x="1038127" y="2102238"/>
                    <a:pt x="923464" y="2142476"/>
                  </a:cubicBezTo>
                  <a:cubicBezTo>
                    <a:pt x="808801" y="2182714"/>
                    <a:pt x="442718" y="2083834"/>
                    <a:pt x="222700" y="2142476"/>
                  </a:cubicBezTo>
                  <a:cubicBezTo>
                    <a:pt x="114644" y="2169812"/>
                    <a:pt x="10468" y="2037605"/>
                    <a:pt x="0" y="1937585"/>
                  </a:cubicBezTo>
                  <a:cubicBezTo>
                    <a:pt x="-25503" y="1723253"/>
                    <a:pt x="45994" y="1492957"/>
                    <a:pt x="0" y="1325366"/>
                  </a:cubicBezTo>
                  <a:cubicBezTo>
                    <a:pt x="-45994" y="1157775"/>
                    <a:pt x="31260" y="897088"/>
                    <a:pt x="0" y="747801"/>
                  </a:cubicBezTo>
                  <a:cubicBezTo>
                    <a:pt x="-31260" y="598515"/>
                    <a:pt x="9541" y="385404"/>
                    <a:pt x="0" y="204890"/>
                  </a:cubicBezTo>
                  <a:close/>
                </a:path>
                <a:path w="2227004" h="2142476" stroke="0" extrusionOk="0">
                  <a:moveTo>
                    <a:pt x="0" y="204890"/>
                  </a:moveTo>
                  <a:cubicBezTo>
                    <a:pt x="8650" y="91855"/>
                    <a:pt x="94120" y="4895"/>
                    <a:pt x="222700" y="0"/>
                  </a:cubicBezTo>
                  <a:cubicBezTo>
                    <a:pt x="460682" y="-4496"/>
                    <a:pt x="627469" y="32753"/>
                    <a:pt x="834384" y="0"/>
                  </a:cubicBezTo>
                  <a:cubicBezTo>
                    <a:pt x="1041299" y="-32753"/>
                    <a:pt x="1219028" y="60757"/>
                    <a:pt x="1392619" y="0"/>
                  </a:cubicBezTo>
                  <a:cubicBezTo>
                    <a:pt x="1566211" y="-60757"/>
                    <a:pt x="1800159" y="32480"/>
                    <a:pt x="2004303" y="0"/>
                  </a:cubicBezTo>
                  <a:cubicBezTo>
                    <a:pt x="2116960" y="7767"/>
                    <a:pt x="2257103" y="90773"/>
                    <a:pt x="2227004" y="204890"/>
                  </a:cubicBezTo>
                  <a:cubicBezTo>
                    <a:pt x="2285401" y="445353"/>
                    <a:pt x="2167769" y="501016"/>
                    <a:pt x="2227004" y="730474"/>
                  </a:cubicBezTo>
                  <a:cubicBezTo>
                    <a:pt x="2286239" y="959932"/>
                    <a:pt x="2186063" y="1120141"/>
                    <a:pt x="2227004" y="1273385"/>
                  </a:cubicBezTo>
                  <a:cubicBezTo>
                    <a:pt x="2267945" y="1426629"/>
                    <a:pt x="2184140" y="1655799"/>
                    <a:pt x="2227004" y="1937585"/>
                  </a:cubicBezTo>
                  <a:cubicBezTo>
                    <a:pt x="2260155" y="2043645"/>
                    <a:pt x="2129754" y="2144087"/>
                    <a:pt x="2004303" y="2142476"/>
                  </a:cubicBezTo>
                  <a:cubicBezTo>
                    <a:pt x="1751422" y="2162811"/>
                    <a:pt x="1617423" y="2097876"/>
                    <a:pt x="1463883" y="2142476"/>
                  </a:cubicBezTo>
                  <a:cubicBezTo>
                    <a:pt x="1310343" y="2187076"/>
                    <a:pt x="1137703" y="2135929"/>
                    <a:pt x="852200" y="2142476"/>
                  </a:cubicBezTo>
                  <a:cubicBezTo>
                    <a:pt x="566697" y="2149023"/>
                    <a:pt x="448917" y="2141359"/>
                    <a:pt x="222700" y="2142476"/>
                  </a:cubicBezTo>
                  <a:cubicBezTo>
                    <a:pt x="90547" y="2147312"/>
                    <a:pt x="-12100" y="2067868"/>
                    <a:pt x="0" y="1937585"/>
                  </a:cubicBezTo>
                  <a:cubicBezTo>
                    <a:pt x="-7581" y="1751447"/>
                    <a:pt x="8536" y="1579461"/>
                    <a:pt x="0" y="1412001"/>
                  </a:cubicBezTo>
                  <a:cubicBezTo>
                    <a:pt x="-8536" y="1244541"/>
                    <a:pt x="55322" y="1037150"/>
                    <a:pt x="0" y="799782"/>
                  </a:cubicBezTo>
                  <a:cubicBezTo>
                    <a:pt x="-55322" y="562414"/>
                    <a:pt x="52398" y="410553"/>
                    <a:pt x="0" y="204890"/>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20306403">
                    <a:custGeom>
                      <a:avLst/>
                      <a:gdLst/>
                      <a:ahLst/>
                      <a:cxnLst/>
                      <a:rect l="l" t="t" r="r" b="b"/>
                      <a:pathLst>
                        <a:path w="2870384" h="3001474" extrusionOk="0">
                          <a:moveTo>
                            <a:pt x="0" y="287038"/>
                          </a:moveTo>
                          <a:cubicBezTo>
                            <a:pt x="0" y="128511"/>
                            <a:pt x="128511" y="0"/>
                            <a:pt x="287038" y="0"/>
                          </a:cubicBezTo>
                          <a:lnTo>
                            <a:pt x="2583346" y="0"/>
                          </a:lnTo>
                          <a:cubicBezTo>
                            <a:pt x="2741873" y="0"/>
                            <a:pt x="2870384" y="128511"/>
                            <a:pt x="2870384" y="287038"/>
                          </a:cubicBezTo>
                          <a:lnTo>
                            <a:pt x="2870384" y="2714436"/>
                          </a:lnTo>
                          <a:cubicBezTo>
                            <a:pt x="2870384" y="2872963"/>
                            <a:pt x="2741873" y="3001474"/>
                            <a:pt x="2583346" y="3001474"/>
                          </a:cubicBezTo>
                          <a:lnTo>
                            <a:pt x="287038" y="3001474"/>
                          </a:lnTo>
                          <a:cubicBezTo>
                            <a:pt x="128511" y="3001474"/>
                            <a:pt x="0" y="2872963"/>
                            <a:pt x="0" y="2714436"/>
                          </a:cubicBezTo>
                          <a:lnTo>
                            <a:pt x="0" y="287038"/>
                          </a:lnTo>
                          <a:close/>
                        </a:path>
                      </a:pathLst>
                    </a:custGeom>
                    <ask:type>
                      <ask:lineSketchScribble/>
                    </ask:type>
                  </ask:lineSketchStyleProps>
                </a:ext>
              </a:extLst>
            </a:ln>
          </p:spPr>
          <p:txBody>
            <a:bodyPr spcFirstLastPara="1" wrap="square" lIns="59194" tIns="420994" rIns="59194" bIns="59194" anchor="t" anchorCtr="0">
              <a:noAutofit/>
            </a:bodyPr>
            <a:lstStyle/>
            <a:p>
              <a:pPr marL="171450" lvl="1" indent="-171450">
                <a:lnSpc>
                  <a:spcPct val="90000"/>
                </a:lnSpc>
                <a:buClr>
                  <a:srgbClr val="0070C0"/>
                </a:buClr>
                <a:buSzPts val="1500"/>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Escuchar a las personas sobrevivientes y ayudarlas a mantener la calma.</a:t>
              </a:r>
            </a:p>
            <a:p>
              <a:pPr marL="0" lvl="1">
                <a:lnSpc>
                  <a:spcPct val="90000"/>
                </a:lnSpc>
                <a:buClr>
                  <a:srgbClr val="0070C0"/>
                </a:buClr>
                <a:buSzPts val="1500"/>
              </a:pPr>
              <a:endParaRPr sz="12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spcBef>
                  <a:spcPts val="225"/>
                </a:spcBef>
                <a:buClr>
                  <a:srgbClr val="0070C0"/>
                </a:buClr>
                <a:buSzPts val="1500"/>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No preguntar detalles sobre el incidente de VG.</a:t>
              </a:r>
            </a:p>
            <a:p>
              <a:pPr marL="0" lvl="1">
                <a:lnSpc>
                  <a:spcPct val="90000"/>
                </a:lnSpc>
                <a:spcBef>
                  <a:spcPts val="225"/>
                </a:spcBef>
                <a:buClr>
                  <a:srgbClr val="0070C0"/>
                </a:buClr>
                <a:buSzPts val="1500"/>
              </a:pPr>
              <a:endParaRPr sz="1200" dirty="0">
                <a:solidFill>
                  <a:schemeClr val="tx1">
                    <a:lumMod val="65000"/>
                    <a:lumOff val="35000"/>
                  </a:schemeClr>
                </a:solidFill>
                <a:latin typeface="Lato" panose="020F0502020204030203" pitchFamily="34" charset="77"/>
              </a:endParaRPr>
            </a:p>
            <a:p>
              <a:pPr marL="171450" lvl="1" indent="-171450">
                <a:lnSpc>
                  <a:spcPct val="90000"/>
                </a:lnSpc>
                <a:spcBef>
                  <a:spcPts val="225"/>
                </a:spcBef>
                <a:buClr>
                  <a:srgbClr val="0070C0"/>
                </a:buClr>
                <a:buSzPts val="1500"/>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Preguntarles qué necesitan y qué les preocupa.</a:t>
              </a:r>
            </a:p>
            <a:p>
              <a:pPr marL="171450" lvl="1" indent="-171450">
                <a:lnSpc>
                  <a:spcPct val="90000"/>
                </a:lnSpc>
                <a:spcBef>
                  <a:spcPts val="225"/>
                </a:spcBef>
                <a:buClr>
                  <a:srgbClr val="0070C0"/>
                </a:buClr>
                <a:buSzPts val="1500"/>
                <a:buFont typeface="Courier New" panose="02070309020205020404" pitchFamily="49" charset="0"/>
                <a:buChar char="o"/>
              </a:pPr>
              <a:endParaRPr lang="en-US" sz="1200" dirty="0">
                <a:solidFill>
                  <a:schemeClr val="tx1">
                    <a:lumMod val="65000"/>
                    <a:lumOff val="35000"/>
                  </a:schemeClr>
                </a:solidFill>
                <a:latin typeface="Lato" panose="020F0502020204030203" pitchFamily="34" charset="77"/>
                <a:cs typeface="Calibri"/>
                <a:sym typeface="Calibri"/>
              </a:endParaRPr>
            </a:p>
            <a:p>
              <a:pPr marL="0" lvl="1">
                <a:lnSpc>
                  <a:spcPct val="90000"/>
                </a:lnSpc>
                <a:spcBef>
                  <a:spcPts val="225"/>
                </a:spcBef>
                <a:buClr>
                  <a:srgbClr val="0070C0"/>
                </a:buClr>
                <a:buSzPts val="1500"/>
              </a:pPr>
              <a:endParaRPr lang="en-US" sz="1200" dirty="0">
                <a:solidFill>
                  <a:schemeClr val="tx1">
                    <a:lumMod val="65000"/>
                    <a:lumOff val="35000"/>
                  </a:schemeClr>
                </a:solidFill>
                <a:latin typeface="Lato" panose="020F0502020204030203" pitchFamily="34" charset="77"/>
                <a:cs typeface="Calibri"/>
                <a:sym typeface="Calibri"/>
              </a:endParaRPr>
            </a:p>
          </p:txBody>
        </p:sp>
        <p:sp>
          <p:nvSpPr>
            <p:cNvPr id="14" name="Google Shape;443;p28">
              <a:extLst>
                <a:ext uri="{FF2B5EF4-FFF2-40B4-BE49-F238E27FC236}">
                  <a16:creationId xmlns:a16="http://schemas.microsoft.com/office/drawing/2014/main" id="{F6997650-42AC-7574-5E5C-88B576D8378B}"/>
                </a:ext>
              </a:extLst>
            </p:cNvPr>
            <p:cNvSpPr/>
            <p:nvPr/>
          </p:nvSpPr>
          <p:spPr>
            <a:xfrm>
              <a:off x="6484341" y="2102875"/>
              <a:ext cx="2013358" cy="667931"/>
            </a:xfrm>
            <a:custGeom>
              <a:avLst/>
              <a:gdLst>
                <a:gd name="connsiteX0" fmla="*/ 0 w 2013358"/>
                <a:gd name="connsiteY0" fmla="*/ 66793 h 667931"/>
                <a:gd name="connsiteX1" fmla="*/ 80064 w 2013358"/>
                <a:gd name="connsiteY1" fmla="*/ 0 h 667931"/>
                <a:gd name="connsiteX2" fmla="*/ 561904 w 2013358"/>
                <a:gd name="connsiteY2" fmla="*/ 0 h 667931"/>
                <a:gd name="connsiteX3" fmla="*/ 988146 w 2013358"/>
                <a:gd name="connsiteY3" fmla="*/ 0 h 667931"/>
                <a:gd name="connsiteX4" fmla="*/ 1488518 w 2013358"/>
                <a:gd name="connsiteY4" fmla="*/ 0 h 667931"/>
                <a:gd name="connsiteX5" fmla="*/ 1933293 w 2013358"/>
                <a:gd name="connsiteY5" fmla="*/ 0 h 667931"/>
                <a:gd name="connsiteX6" fmla="*/ 2013358 w 2013358"/>
                <a:gd name="connsiteY6" fmla="*/ 66793 h 667931"/>
                <a:gd name="connsiteX7" fmla="*/ 2013358 w 2013358"/>
                <a:gd name="connsiteY7" fmla="*/ 601137 h 667931"/>
                <a:gd name="connsiteX8" fmla="*/ 1933293 w 2013358"/>
                <a:gd name="connsiteY8" fmla="*/ 667931 h 667931"/>
                <a:gd name="connsiteX9" fmla="*/ 1432921 w 2013358"/>
                <a:gd name="connsiteY9" fmla="*/ 667931 h 667931"/>
                <a:gd name="connsiteX10" fmla="*/ 951082 w 2013358"/>
                <a:gd name="connsiteY10" fmla="*/ 667931 h 667931"/>
                <a:gd name="connsiteX11" fmla="*/ 524839 w 2013358"/>
                <a:gd name="connsiteY11" fmla="*/ 667931 h 667931"/>
                <a:gd name="connsiteX12" fmla="*/ 80064 w 2013358"/>
                <a:gd name="connsiteY12" fmla="*/ 667931 h 667931"/>
                <a:gd name="connsiteX13" fmla="*/ 0 w 2013358"/>
                <a:gd name="connsiteY13" fmla="*/ 601137 h 667931"/>
                <a:gd name="connsiteX14" fmla="*/ 0 w 2013358"/>
                <a:gd name="connsiteY14" fmla="*/ 66793 h 66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3358" h="667931" fill="none" extrusionOk="0">
                  <a:moveTo>
                    <a:pt x="0" y="66793"/>
                  </a:moveTo>
                  <a:cubicBezTo>
                    <a:pt x="-5724" y="18236"/>
                    <a:pt x="36735" y="-12021"/>
                    <a:pt x="80064" y="0"/>
                  </a:cubicBezTo>
                  <a:cubicBezTo>
                    <a:pt x="227746" y="-12833"/>
                    <a:pt x="459622" y="19709"/>
                    <a:pt x="561904" y="0"/>
                  </a:cubicBezTo>
                  <a:cubicBezTo>
                    <a:pt x="664186" y="-19709"/>
                    <a:pt x="840676" y="21165"/>
                    <a:pt x="988146" y="0"/>
                  </a:cubicBezTo>
                  <a:cubicBezTo>
                    <a:pt x="1135616" y="-21165"/>
                    <a:pt x="1299536" y="2776"/>
                    <a:pt x="1488518" y="0"/>
                  </a:cubicBezTo>
                  <a:cubicBezTo>
                    <a:pt x="1677500" y="-2776"/>
                    <a:pt x="1779650" y="30176"/>
                    <a:pt x="1933293" y="0"/>
                  </a:cubicBezTo>
                  <a:cubicBezTo>
                    <a:pt x="1977862" y="696"/>
                    <a:pt x="2005676" y="33955"/>
                    <a:pt x="2013358" y="66793"/>
                  </a:cubicBezTo>
                  <a:cubicBezTo>
                    <a:pt x="2021730" y="310246"/>
                    <a:pt x="1982984" y="491333"/>
                    <a:pt x="2013358" y="601137"/>
                  </a:cubicBezTo>
                  <a:cubicBezTo>
                    <a:pt x="2016410" y="628641"/>
                    <a:pt x="1986094" y="677211"/>
                    <a:pt x="1933293" y="667931"/>
                  </a:cubicBezTo>
                  <a:cubicBezTo>
                    <a:pt x="1695501" y="685477"/>
                    <a:pt x="1651384" y="618061"/>
                    <a:pt x="1432921" y="667931"/>
                  </a:cubicBezTo>
                  <a:cubicBezTo>
                    <a:pt x="1214458" y="717801"/>
                    <a:pt x="1101014" y="658575"/>
                    <a:pt x="951082" y="667931"/>
                  </a:cubicBezTo>
                  <a:cubicBezTo>
                    <a:pt x="801150" y="677287"/>
                    <a:pt x="614515" y="626023"/>
                    <a:pt x="524839" y="667931"/>
                  </a:cubicBezTo>
                  <a:cubicBezTo>
                    <a:pt x="435163" y="709839"/>
                    <a:pt x="282086" y="625646"/>
                    <a:pt x="80064" y="667931"/>
                  </a:cubicBezTo>
                  <a:cubicBezTo>
                    <a:pt x="28121" y="675750"/>
                    <a:pt x="-4454" y="647558"/>
                    <a:pt x="0" y="601137"/>
                  </a:cubicBezTo>
                  <a:cubicBezTo>
                    <a:pt x="-5088" y="410093"/>
                    <a:pt x="62347" y="279948"/>
                    <a:pt x="0" y="66793"/>
                  </a:cubicBezTo>
                  <a:close/>
                </a:path>
                <a:path w="2013358" h="667931" stroke="0" extrusionOk="0">
                  <a:moveTo>
                    <a:pt x="0" y="66793"/>
                  </a:moveTo>
                  <a:cubicBezTo>
                    <a:pt x="-5709" y="26382"/>
                    <a:pt x="30723" y="1923"/>
                    <a:pt x="80064" y="0"/>
                  </a:cubicBezTo>
                  <a:cubicBezTo>
                    <a:pt x="206075" y="-56171"/>
                    <a:pt x="365476" y="59189"/>
                    <a:pt x="580436" y="0"/>
                  </a:cubicBezTo>
                  <a:cubicBezTo>
                    <a:pt x="795396" y="-59189"/>
                    <a:pt x="814704" y="3959"/>
                    <a:pt x="1025211" y="0"/>
                  </a:cubicBezTo>
                  <a:cubicBezTo>
                    <a:pt x="1235718" y="-3959"/>
                    <a:pt x="1314636" y="47280"/>
                    <a:pt x="1451453" y="0"/>
                  </a:cubicBezTo>
                  <a:cubicBezTo>
                    <a:pt x="1588270" y="-47280"/>
                    <a:pt x="1819217" y="48995"/>
                    <a:pt x="1933293" y="0"/>
                  </a:cubicBezTo>
                  <a:cubicBezTo>
                    <a:pt x="1980582" y="-6321"/>
                    <a:pt x="2010461" y="29460"/>
                    <a:pt x="2013358" y="66793"/>
                  </a:cubicBezTo>
                  <a:cubicBezTo>
                    <a:pt x="2054850" y="231152"/>
                    <a:pt x="1966812" y="421622"/>
                    <a:pt x="2013358" y="601137"/>
                  </a:cubicBezTo>
                  <a:cubicBezTo>
                    <a:pt x="2008707" y="645721"/>
                    <a:pt x="1972215" y="661789"/>
                    <a:pt x="1933293" y="667931"/>
                  </a:cubicBezTo>
                  <a:cubicBezTo>
                    <a:pt x="1770268" y="704048"/>
                    <a:pt x="1611355" y="631297"/>
                    <a:pt x="1507050" y="667931"/>
                  </a:cubicBezTo>
                  <a:cubicBezTo>
                    <a:pt x="1402745" y="704565"/>
                    <a:pt x="1211463" y="647163"/>
                    <a:pt x="1043743" y="667931"/>
                  </a:cubicBezTo>
                  <a:cubicBezTo>
                    <a:pt x="876023" y="688699"/>
                    <a:pt x="739371" y="639094"/>
                    <a:pt x="598968" y="667931"/>
                  </a:cubicBezTo>
                  <a:cubicBezTo>
                    <a:pt x="458566" y="696768"/>
                    <a:pt x="252501" y="627515"/>
                    <a:pt x="80064" y="667931"/>
                  </a:cubicBezTo>
                  <a:cubicBezTo>
                    <a:pt x="41689" y="660678"/>
                    <a:pt x="-2787" y="636948"/>
                    <a:pt x="0" y="601137"/>
                  </a:cubicBezTo>
                  <a:cubicBezTo>
                    <a:pt x="-20250" y="469372"/>
                    <a:pt x="7649" y="284475"/>
                    <a:pt x="0" y="66793"/>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s-ES" sz="2400" b="1" dirty="0">
                  <a:solidFill>
                    <a:srgbClr val="FFFFFF"/>
                  </a:solidFill>
                  <a:latin typeface="Lato" panose="020F0502020204030203" pitchFamily="34" charset="77"/>
                  <a:ea typeface="Calibri"/>
                  <a:cs typeface="Calibri"/>
                  <a:sym typeface="Calibri"/>
                </a:rPr>
                <a:t>Escuchar</a:t>
              </a:r>
            </a:p>
          </p:txBody>
        </p:sp>
      </p:grpSp>
      <p:grpSp>
        <p:nvGrpSpPr>
          <p:cNvPr id="29" name="Group 28">
            <a:extLst>
              <a:ext uri="{FF2B5EF4-FFF2-40B4-BE49-F238E27FC236}">
                <a16:creationId xmlns:a16="http://schemas.microsoft.com/office/drawing/2014/main" id="{D4C98B29-73A4-0A08-F7A9-EF66A8833A27}"/>
              </a:ext>
            </a:extLst>
          </p:cNvPr>
          <p:cNvGrpSpPr/>
          <p:nvPr/>
        </p:nvGrpSpPr>
        <p:grpSpPr>
          <a:xfrm>
            <a:off x="9051172" y="2110406"/>
            <a:ext cx="2632971" cy="3081527"/>
            <a:chOff x="9006202" y="2110406"/>
            <a:chExt cx="2632971" cy="3081527"/>
          </a:xfrm>
        </p:grpSpPr>
        <p:sp>
          <p:nvSpPr>
            <p:cNvPr id="15" name="Google Shape;444;p28">
              <a:extLst>
                <a:ext uri="{FF2B5EF4-FFF2-40B4-BE49-F238E27FC236}">
                  <a16:creationId xmlns:a16="http://schemas.microsoft.com/office/drawing/2014/main" id="{006D33FD-823D-757C-F5AE-C08BC1FD3160}"/>
                </a:ext>
              </a:extLst>
            </p:cNvPr>
            <p:cNvSpPr/>
            <p:nvPr/>
          </p:nvSpPr>
          <p:spPr>
            <a:xfrm>
              <a:off x="9006202" y="2552579"/>
              <a:ext cx="2632971" cy="2639354"/>
            </a:xfrm>
            <a:custGeom>
              <a:avLst/>
              <a:gdLst>
                <a:gd name="connsiteX0" fmla="*/ 0 w 2632971"/>
                <a:gd name="connsiteY0" fmla="*/ 216740 h 2639354"/>
                <a:gd name="connsiteX1" fmla="*/ 263296 w 2632971"/>
                <a:gd name="connsiteY1" fmla="*/ 0 h 2639354"/>
                <a:gd name="connsiteX2" fmla="*/ 810954 w 2632971"/>
                <a:gd name="connsiteY2" fmla="*/ 0 h 2639354"/>
                <a:gd name="connsiteX3" fmla="*/ 1274357 w 2632971"/>
                <a:gd name="connsiteY3" fmla="*/ 0 h 2639354"/>
                <a:gd name="connsiteX4" fmla="*/ 1800952 w 2632971"/>
                <a:gd name="connsiteY4" fmla="*/ 0 h 2639354"/>
                <a:gd name="connsiteX5" fmla="*/ 2369674 w 2632971"/>
                <a:gd name="connsiteY5" fmla="*/ 0 h 2639354"/>
                <a:gd name="connsiteX6" fmla="*/ 2632971 w 2632971"/>
                <a:gd name="connsiteY6" fmla="*/ 216740 h 2639354"/>
                <a:gd name="connsiteX7" fmla="*/ 2632971 w 2632971"/>
                <a:gd name="connsiteY7" fmla="*/ 746150 h 2639354"/>
                <a:gd name="connsiteX8" fmla="*/ 2632971 w 2632971"/>
                <a:gd name="connsiteY8" fmla="*/ 1231442 h 2639354"/>
                <a:gd name="connsiteX9" fmla="*/ 2632971 w 2632971"/>
                <a:gd name="connsiteY9" fmla="*/ 1804969 h 2639354"/>
                <a:gd name="connsiteX10" fmla="*/ 2632971 w 2632971"/>
                <a:gd name="connsiteY10" fmla="*/ 2422613 h 2639354"/>
                <a:gd name="connsiteX11" fmla="*/ 2369674 w 2632971"/>
                <a:gd name="connsiteY11" fmla="*/ 2639354 h 2639354"/>
                <a:gd name="connsiteX12" fmla="*/ 1800952 w 2632971"/>
                <a:gd name="connsiteY12" fmla="*/ 2639354 h 2639354"/>
                <a:gd name="connsiteX13" fmla="*/ 1316485 w 2632971"/>
                <a:gd name="connsiteY13" fmla="*/ 2639354 h 2639354"/>
                <a:gd name="connsiteX14" fmla="*/ 853082 w 2632971"/>
                <a:gd name="connsiteY14" fmla="*/ 2639354 h 2639354"/>
                <a:gd name="connsiteX15" fmla="*/ 263296 w 2632971"/>
                <a:gd name="connsiteY15" fmla="*/ 2639354 h 2639354"/>
                <a:gd name="connsiteX16" fmla="*/ 0 w 2632971"/>
                <a:gd name="connsiteY16" fmla="*/ 2422613 h 2639354"/>
                <a:gd name="connsiteX17" fmla="*/ 0 w 2632971"/>
                <a:gd name="connsiteY17" fmla="*/ 1937321 h 2639354"/>
                <a:gd name="connsiteX18" fmla="*/ 0 w 2632971"/>
                <a:gd name="connsiteY18" fmla="*/ 1341735 h 2639354"/>
                <a:gd name="connsiteX19" fmla="*/ 0 w 2632971"/>
                <a:gd name="connsiteY19" fmla="*/ 790267 h 2639354"/>
                <a:gd name="connsiteX20" fmla="*/ 0 w 2632971"/>
                <a:gd name="connsiteY20" fmla="*/ 216740 h 26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971" h="2639354" fill="none" extrusionOk="0">
                  <a:moveTo>
                    <a:pt x="0" y="216740"/>
                  </a:moveTo>
                  <a:cubicBezTo>
                    <a:pt x="6586" y="110078"/>
                    <a:pt x="89217" y="15116"/>
                    <a:pt x="263296" y="0"/>
                  </a:cubicBezTo>
                  <a:cubicBezTo>
                    <a:pt x="400024" y="-29119"/>
                    <a:pt x="676237" y="51484"/>
                    <a:pt x="810954" y="0"/>
                  </a:cubicBezTo>
                  <a:cubicBezTo>
                    <a:pt x="945671" y="-51484"/>
                    <a:pt x="1164851" y="51783"/>
                    <a:pt x="1274357" y="0"/>
                  </a:cubicBezTo>
                  <a:cubicBezTo>
                    <a:pt x="1383863" y="-51783"/>
                    <a:pt x="1646559" y="44770"/>
                    <a:pt x="1800952" y="0"/>
                  </a:cubicBezTo>
                  <a:cubicBezTo>
                    <a:pt x="1955345" y="-44770"/>
                    <a:pt x="2145808" y="25253"/>
                    <a:pt x="2369674" y="0"/>
                  </a:cubicBezTo>
                  <a:cubicBezTo>
                    <a:pt x="2513820" y="-26327"/>
                    <a:pt x="2635769" y="98800"/>
                    <a:pt x="2632971" y="216740"/>
                  </a:cubicBezTo>
                  <a:cubicBezTo>
                    <a:pt x="2642847" y="408406"/>
                    <a:pt x="2616904" y="504380"/>
                    <a:pt x="2632971" y="746150"/>
                  </a:cubicBezTo>
                  <a:cubicBezTo>
                    <a:pt x="2649038" y="987920"/>
                    <a:pt x="2603493" y="1105513"/>
                    <a:pt x="2632971" y="1231442"/>
                  </a:cubicBezTo>
                  <a:cubicBezTo>
                    <a:pt x="2662449" y="1357371"/>
                    <a:pt x="2604578" y="1541479"/>
                    <a:pt x="2632971" y="1804969"/>
                  </a:cubicBezTo>
                  <a:cubicBezTo>
                    <a:pt x="2661364" y="2068459"/>
                    <a:pt x="2616916" y="2215839"/>
                    <a:pt x="2632971" y="2422613"/>
                  </a:cubicBezTo>
                  <a:cubicBezTo>
                    <a:pt x="2621558" y="2548716"/>
                    <a:pt x="2521986" y="2658041"/>
                    <a:pt x="2369674" y="2639354"/>
                  </a:cubicBezTo>
                  <a:cubicBezTo>
                    <a:pt x="2206822" y="2677799"/>
                    <a:pt x="2010399" y="2613600"/>
                    <a:pt x="1800952" y="2639354"/>
                  </a:cubicBezTo>
                  <a:cubicBezTo>
                    <a:pt x="1591505" y="2665108"/>
                    <a:pt x="1441159" y="2627734"/>
                    <a:pt x="1316485" y="2639354"/>
                  </a:cubicBezTo>
                  <a:cubicBezTo>
                    <a:pt x="1191811" y="2650974"/>
                    <a:pt x="1057946" y="2638641"/>
                    <a:pt x="853082" y="2639354"/>
                  </a:cubicBezTo>
                  <a:cubicBezTo>
                    <a:pt x="648218" y="2640067"/>
                    <a:pt x="551858" y="2586666"/>
                    <a:pt x="263296" y="2639354"/>
                  </a:cubicBezTo>
                  <a:cubicBezTo>
                    <a:pt x="123432" y="2652922"/>
                    <a:pt x="7600" y="2549834"/>
                    <a:pt x="0" y="2422613"/>
                  </a:cubicBezTo>
                  <a:cubicBezTo>
                    <a:pt x="-634" y="2297852"/>
                    <a:pt x="46678" y="2058735"/>
                    <a:pt x="0" y="1937321"/>
                  </a:cubicBezTo>
                  <a:cubicBezTo>
                    <a:pt x="-46678" y="1815907"/>
                    <a:pt x="63449" y="1590849"/>
                    <a:pt x="0" y="1341735"/>
                  </a:cubicBezTo>
                  <a:cubicBezTo>
                    <a:pt x="-63449" y="1092621"/>
                    <a:pt x="47794" y="1001242"/>
                    <a:pt x="0" y="790267"/>
                  </a:cubicBezTo>
                  <a:cubicBezTo>
                    <a:pt x="-47794" y="579292"/>
                    <a:pt x="20718" y="385136"/>
                    <a:pt x="0" y="216740"/>
                  </a:cubicBezTo>
                  <a:close/>
                </a:path>
                <a:path w="2632971" h="2639354" stroke="0" extrusionOk="0">
                  <a:moveTo>
                    <a:pt x="0" y="216740"/>
                  </a:moveTo>
                  <a:cubicBezTo>
                    <a:pt x="-27787" y="79898"/>
                    <a:pt x="86771" y="11676"/>
                    <a:pt x="263296" y="0"/>
                  </a:cubicBezTo>
                  <a:cubicBezTo>
                    <a:pt x="513164" y="-40366"/>
                    <a:pt x="653743" y="31456"/>
                    <a:pt x="832018" y="0"/>
                  </a:cubicBezTo>
                  <a:cubicBezTo>
                    <a:pt x="1010293" y="-31456"/>
                    <a:pt x="1129389" y="24002"/>
                    <a:pt x="1337549" y="0"/>
                  </a:cubicBezTo>
                  <a:cubicBezTo>
                    <a:pt x="1545709" y="-24002"/>
                    <a:pt x="1659695" y="11107"/>
                    <a:pt x="1822016" y="0"/>
                  </a:cubicBezTo>
                  <a:cubicBezTo>
                    <a:pt x="1984337" y="-11107"/>
                    <a:pt x="2179646" y="33900"/>
                    <a:pt x="2369674" y="0"/>
                  </a:cubicBezTo>
                  <a:cubicBezTo>
                    <a:pt x="2526200" y="-22867"/>
                    <a:pt x="2601183" y="92169"/>
                    <a:pt x="2632971" y="216740"/>
                  </a:cubicBezTo>
                  <a:cubicBezTo>
                    <a:pt x="2648511" y="358957"/>
                    <a:pt x="2571729" y="546390"/>
                    <a:pt x="2632971" y="768208"/>
                  </a:cubicBezTo>
                  <a:cubicBezTo>
                    <a:pt x="2694213" y="990026"/>
                    <a:pt x="2562873" y="1220196"/>
                    <a:pt x="2632971" y="1363794"/>
                  </a:cubicBezTo>
                  <a:cubicBezTo>
                    <a:pt x="2703069" y="1507392"/>
                    <a:pt x="2593568" y="1711275"/>
                    <a:pt x="2632971" y="1849086"/>
                  </a:cubicBezTo>
                  <a:cubicBezTo>
                    <a:pt x="2672374" y="1986897"/>
                    <a:pt x="2570337" y="2262825"/>
                    <a:pt x="2632971" y="2422613"/>
                  </a:cubicBezTo>
                  <a:cubicBezTo>
                    <a:pt x="2635980" y="2546795"/>
                    <a:pt x="2517984" y="2669340"/>
                    <a:pt x="2369674" y="2639354"/>
                  </a:cubicBezTo>
                  <a:cubicBezTo>
                    <a:pt x="2240588" y="2642631"/>
                    <a:pt x="2122705" y="2626366"/>
                    <a:pt x="1906271" y="2639354"/>
                  </a:cubicBezTo>
                  <a:cubicBezTo>
                    <a:pt x="1689837" y="2652342"/>
                    <a:pt x="1496369" y="2610440"/>
                    <a:pt x="1337549" y="2639354"/>
                  </a:cubicBezTo>
                  <a:cubicBezTo>
                    <a:pt x="1178729" y="2668268"/>
                    <a:pt x="979564" y="2617330"/>
                    <a:pt x="853082" y="2639354"/>
                  </a:cubicBezTo>
                  <a:cubicBezTo>
                    <a:pt x="726600" y="2661378"/>
                    <a:pt x="437684" y="2578478"/>
                    <a:pt x="263296" y="2639354"/>
                  </a:cubicBezTo>
                  <a:cubicBezTo>
                    <a:pt x="114721" y="2632913"/>
                    <a:pt x="1001" y="2528781"/>
                    <a:pt x="0" y="2422613"/>
                  </a:cubicBezTo>
                  <a:cubicBezTo>
                    <a:pt x="-65231" y="2307327"/>
                    <a:pt x="39381" y="1977736"/>
                    <a:pt x="0" y="1849086"/>
                  </a:cubicBezTo>
                  <a:cubicBezTo>
                    <a:pt x="-39381" y="1720436"/>
                    <a:pt x="53062" y="1552620"/>
                    <a:pt x="0" y="1341735"/>
                  </a:cubicBezTo>
                  <a:cubicBezTo>
                    <a:pt x="-53062" y="1130850"/>
                    <a:pt x="22377" y="953579"/>
                    <a:pt x="0" y="746150"/>
                  </a:cubicBezTo>
                  <a:cubicBezTo>
                    <a:pt x="-22377" y="538722"/>
                    <a:pt x="50237" y="438565"/>
                    <a:pt x="0" y="216740"/>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3495399" extrusionOk="0">
                          <a:moveTo>
                            <a:pt x="0" y="287038"/>
                          </a:moveTo>
                          <a:cubicBezTo>
                            <a:pt x="0" y="128511"/>
                            <a:pt x="128511" y="0"/>
                            <a:pt x="287038" y="0"/>
                          </a:cubicBezTo>
                          <a:lnTo>
                            <a:pt x="2583346" y="0"/>
                          </a:lnTo>
                          <a:cubicBezTo>
                            <a:pt x="2741873" y="0"/>
                            <a:pt x="2870384" y="128511"/>
                            <a:pt x="2870384" y="287038"/>
                          </a:cubicBezTo>
                          <a:lnTo>
                            <a:pt x="2870384" y="3208361"/>
                          </a:lnTo>
                          <a:cubicBezTo>
                            <a:pt x="2870384" y="3366888"/>
                            <a:pt x="2741873" y="3495399"/>
                            <a:pt x="2583346" y="3495399"/>
                          </a:cubicBezTo>
                          <a:lnTo>
                            <a:pt x="287038" y="3495399"/>
                          </a:lnTo>
                          <a:cubicBezTo>
                            <a:pt x="128511" y="3495399"/>
                            <a:pt x="0" y="3366888"/>
                            <a:pt x="0" y="3208361"/>
                          </a:cubicBezTo>
                          <a:lnTo>
                            <a:pt x="0" y="287038"/>
                          </a:lnTo>
                          <a:close/>
                        </a:path>
                      </a:pathLst>
                    </a:custGeom>
                    <ask:type>
                      <ask:lineSketchScribble/>
                    </ask:type>
                  </ask:lineSketchStyleProps>
                </a:ext>
              </a:extLst>
            </a:ln>
          </p:spPr>
          <p:txBody>
            <a:bodyPr spcFirstLastPara="1" wrap="square" lIns="65588" tIns="65588" rIns="65588" bIns="486919" anchor="t" anchorCtr="0">
              <a:noAutofit/>
            </a:bodyPr>
            <a:lstStyle/>
            <a:p>
              <a:pPr marL="171450" lvl="1" indent="-171450">
                <a:lnSpc>
                  <a:spcPct val="90000"/>
                </a:lnSpc>
                <a:buClr>
                  <a:srgbClr val="0070C0"/>
                </a:buClr>
                <a:buSzPts val="1425"/>
                <a:buFont typeface="Courier New" panose="02070309020205020404" pitchFamily="49" charset="0"/>
                <a:buChar char="o"/>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425"/>
                <a:buFont typeface="Courier New" panose="02070309020205020404" pitchFamily="49" charset="0"/>
                <a:buChar char="o"/>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425"/>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Proporcionar a las personas sobrevivientes información sobre la gestión de casos y otros servicios disponibles.</a:t>
              </a:r>
            </a:p>
            <a:p>
              <a:pPr marL="0" lvl="1">
                <a:lnSpc>
                  <a:spcPct val="90000"/>
                </a:lnSpc>
                <a:buClr>
                  <a:srgbClr val="0070C0"/>
                </a:buClr>
                <a:buSzPts val="1425"/>
              </a:pPr>
              <a:endParaRPr lang="en-US" sz="1200" dirty="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425"/>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cs typeface="Calibri"/>
                  <a:sym typeface="Calibri"/>
                </a:rPr>
                <a:t>Obtener el consentimiento informado.</a:t>
              </a:r>
            </a:p>
            <a:p>
              <a:pPr marL="0" lvl="1">
                <a:lnSpc>
                  <a:spcPct val="90000"/>
                </a:lnSpc>
                <a:buClr>
                  <a:srgbClr val="0070C0"/>
                </a:buClr>
                <a:buSzPts val="1425"/>
              </a:pPr>
              <a:endParaRPr sz="1200" dirty="0">
                <a:solidFill>
                  <a:schemeClr val="tx1">
                    <a:lumMod val="65000"/>
                    <a:lumOff val="35000"/>
                  </a:schemeClr>
                </a:solidFill>
                <a:latin typeface="Lato" panose="020F0502020204030203" pitchFamily="34" charset="77"/>
              </a:endParaRPr>
            </a:p>
            <a:p>
              <a:pPr marL="171450" lvl="1" indent="-171450">
                <a:lnSpc>
                  <a:spcPct val="90000"/>
                </a:lnSpc>
                <a:spcBef>
                  <a:spcPts val="169"/>
                </a:spcBef>
                <a:buClr>
                  <a:srgbClr val="0070C0"/>
                </a:buClr>
                <a:buSzPts val="1425"/>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Facilitar la derivación de las personas sobrevivientes al proveedor de servicios de gestión de casos de VG como punto de entrada.</a:t>
              </a:r>
            </a:p>
          </p:txBody>
        </p:sp>
        <p:sp>
          <p:nvSpPr>
            <p:cNvPr id="16" name="Google Shape;445;p28">
              <a:extLst>
                <a:ext uri="{FF2B5EF4-FFF2-40B4-BE49-F238E27FC236}">
                  <a16:creationId xmlns:a16="http://schemas.microsoft.com/office/drawing/2014/main" id="{30491D45-D730-5CD5-762D-B152BAAA3B5F}"/>
                </a:ext>
              </a:extLst>
            </p:cNvPr>
            <p:cNvSpPr/>
            <p:nvPr/>
          </p:nvSpPr>
          <p:spPr>
            <a:xfrm>
              <a:off x="9330195" y="2110406"/>
              <a:ext cx="1984984" cy="660400"/>
            </a:xfrm>
            <a:custGeom>
              <a:avLst/>
              <a:gdLst>
                <a:gd name="connsiteX0" fmla="*/ 0 w 1984984"/>
                <a:gd name="connsiteY0" fmla="*/ 66040 h 660400"/>
                <a:gd name="connsiteX1" fmla="*/ 78936 w 1984984"/>
                <a:gd name="connsiteY1" fmla="*/ 0 h 660400"/>
                <a:gd name="connsiteX2" fmla="*/ 572256 w 1984984"/>
                <a:gd name="connsiteY2" fmla="*/ 0 h 660400"/>
                <a:gd name="connsiteX3" fmla="*/ 974220 w 1984984"/>
                <a:gd name="connsiteY3" fmla="*/ 0 h 660400"/>
                <a:gd name="connsiteX4" fmla="*/ 1449269 w 1984984"/>
                <a:gd name="connsiteY4" fmla="*/ 0 h 660400"/>
                <a:gd name="connsiteX5" fmla="*/ 1906047 w 1984984"/>
                <a:gd name="connsiteY5" fmla="*/ 0 h 660400"/>
                <a:gd name="connsiteX6" fmla="*/ 1984984 w 1984984"/>
                <a:gd name="connsiteY6" fmla="*/ 66040 h 660400"/>
                <a:gd name="connsiteX7" fmla="*/ 1984984 w 1984984"/>
                <a:gd name="connsiteY7" fmla="*/ 594359 h 660400"/>
                <a:gd name="connsiteX8" fmla="*/ 1906047 w 1984984"/>
                <a:gd name="connsiteY8" fmla="*/ 660400 h 660400"/>
                <a:gd name="connsiteX9" fmla="*/ 1467540 w 1984984"/>
                <a:gd name="connsiteY9" fmla="*/ 660400 h 660400"/>
                <a:gd name="connsiteX10" fmla="*/ 1047305 w 1984984"/>
                <a:gd name="connsiteY10" fmla="*/ 660400 h 660400"/>
                <a:gd name="connsiteX11" fmla="*/ 572256 w 1984984"/>
                <a:gd name="connsiteY11" fmla="*/ 660400 h 660400"/>
                <a:gd name="connsiteX12" fmla="*/ 78936 w 1984984"/>
                <a:gd name="connsiteY12" fmla="*/ 660400 h 660400"/>
                <a:gd name="connsiteX13" fmla="*/ 0 w 1984984"/>
                <a:gd name="connsiteY13" fmla="*/ 594359 h 660400"/>
                <a:gd name="connsiteX14" fmla="*/ 0 w 1984984"/>
                <a:gd name="connsiteY14" fmla="*/ 6604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984" h="660400" fill="none" extrusionOk="0">
                  <a:moveTo>
                    <a:pt x="0" y="66040"/>
                  </a:moveTo>
                  <a:cubicBezTo>
                    <a:pt x="4515" y="27381"/>
                    <a:pt x="31496" y="-2446"/>
                    <a:pt x="78936" y="0"/>
                  </a:cubicBezTo>
                  <a:cubicBezTo>
                    <a:pt x="264191" y="-27968"/>
                    <a:pt x="418868" y="28885"/>
                    <a:pt x="572256" y="0"/>
                  </a:cubicBezTo>
                  <a:cubicBezTo>
                    <a:pt x="725644" y="-28885"/>
                    <a:pt x="872690" y="18797"/>
                    <a:pt x="974220" y="0"/>
                  </a:cubicBezTo>
                  <a:cubicBezTo>
                    <a:pt x="1075750" y="-18797"/>
                    <a:pt x="1306186" y="25469"/>
                    <a:pt x="1449269" y="0"/>
                  </a:cubicBezTo>
                  <a:cubicBezTo>
                    <a:pt x="1592352" y="-25469"/>
                    <a:pt x="1771962" y="20908"/>
                    <a:pt x="1906047" y="0"/>
                  </a:cubicBezTo>
                  <a:cubicBezTo>
                    <a:pt x="1948803" y="-2404"/>
                    <a:pt x="1991095" y="27662"/>
                    <a:pt x="1984984" y="66040"/>
                  </a:cubicBezTo>
                  <a:cubicBezTo>
                    <a:pt x="2028592" y="317682"/>
                    <a:pt x="1945420" y="457343"/>
                    <a:pt x="1984984" y="594359"/>
                  </a:cubicBezTo>
                  <a:cubicBezTo>
                    <a:pt x="1991201" y="627621"/>
                    <a:pt x="1946217" y="670447"/>
                    <a:pt x="1906047" y="660400"/>
                  </a:cubicBezTo>
                  <a:cubicBezTo>
                    <a:pt x="1689981" y="711795"/>
                    <a:pt x="1624465" y="651421"/>
                    <a:pt x="1467540" y="660400"/>
                  </a:cubicBezTo>
                  <a:cubicBezTo>
                    <a:pt x="1310615" y="669379"/>
                    <a:pt x="1178172" y="657626"/>
                    <a:pt x="1047305" y="660400"/>
                  </a:cubicBezTo>
                  <a:cubicBezTo>
                    <a:pt x="916439" y="663174"/>
                    <a:pt x="756017" y="620891"/>
                    <a:pt x="572256" y="660400"/>
                  </a:cubicBezTo>
                  <a:cubicBezTo>
                    <a:pt x="388495" y="699909"/>
                    <a:pt x="249427" y="646809"/>
                    <a:pt x="78936" y="660400"/>
                  </a:cubicBezTo>
                  <a:cubicBezTo>
                    <a:pt x="32427" y="657192"/>
                    <a:pt x="-6546" y="634783"/>
                    <a:pt x="0" y="594359"/>
                  </a:cubicBezTo>
                  <a:cubicBezTo>
                    <a:pt x="-61810" y="435782"/>
                    <a:pt x="35488" y="171759"/>
                    <a:pt x="0" y="66040"/>
                  </a:cubicBezTo>
                  <a:close/>
                </a:path>
                <a:path w="1984984" h="660400" stroke="0" extrusionOk="0">
                  <a:moveTo>
                    <a:pt x="0" y="66040"/>
                  </a:moveTo>
                  <a:cubicBezTo>
                    <a:pt x="3309" y="39455"/>
                    <a:pt x="40378" y="-6060"/>
                    <a:pt x="78936" y="0"/>
                  </a:cubicBezTo>
                  <a:cubicBezTo>
                    <a:pt x="314018" y="-51735"/>
                    <a:pt x="430047" y="3992"/>
                    <a:pt x="572256" y="0"/>
                  </a:cubicBezTo>
                  <a:cubicBezTo>
                    <a:pt x="714465" y="-3992"/>
                    <a:pt x="863360" y="915"/>
                    <a:pt x="1010763" y="0"/>
                  </a:cubicBezTo>
                  <a:cubicBezTo>
                    <a:pt x="1158166" y="-915"/>
                    <a:pt x="1226832" y="25105"/>
                    <a:pt x="1430998" y="0"/>
                  </a:cubicBezTo>
                  <a:cubicBezTo>
                    <a:pt x="1635165" y="-25105"/>
                    <a:pt x="1788067" y="30831"/>
                    <a:pt x="1906047" y="0"/>
                  </a:cubicBezTo>
                  <a:cubicBezTo>
                    <a:pt x="1952576" y="1115"/>
                    <a:pt x="1985511" y="34381"/>
                    <a:pt x="1984984" y="66040"/>
                  </a:cubicBezTo>
                  <a:cubicBezTo>
                    <a:pt x="2019986" y="251653"/>
                    <a:pt x="1957893" y="376479"/>
                    <a:pt x="1984984" y="594359"/>
                  </a:cubicBezTo>
                  <a:cubicBezTo>
                    <a:pt x="1985651" y="622911"/>
                    <a:pt x="1959242" y="654157"/>
                    <a:pt x="1906047" y="660400"/>
                  </a:cubicBezTo>
                  <a:cubicBezTo>
                    <a:pt x="1795364" y="670291"/>
                    <a:pt x="1644392" y="649842"/>
                    <a:pt x="1467540" y="660400"/>
                  </a:cubicBezTo>
                  <a:cubicBezTo>
                    <a:pt x="1290688" y="670958"/>
                    <a:pt x="1206965" y="609245"/>
                    <a:pt x="1029034" y="660400"/>
                  </a:cubicBezTo>
                  <a:cubicBezTo>
                    <a:pt x="851103" y="711555"/>
                    <a:pt x="790432" y="630004"/>
                    <a:pt x="627069" y="660400"/>
                  </a:cubicBezTo>
                  <a:cubicBezTo>
                    <a:pt x="463707" y="690796"/>
                    <a:pt x="234141" y="639749"/>
                    <a:pt x="78936" y="660400"/>
                  </a:cubicBezTo>
                  <a:cubicBezTo>
                    <a:pt x="37139" y="658404"/>
                    <a:pt x="422" y="632634"/>
                    <a:pt x="0" y="594359"/>
                  </a:cubicBezTo>
                  <a:cubicBezTo>
                    <a:pt x="-18707" y="463873"/>
                    <a:pt x="14384" y="286063"/>
                    <a:pt x="0" y="66040"/>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3659010720">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s-ES" sz="2400" b="1" dirty="0">
                  <a:solidFill>
                    <a:srgbClr val="FFFFFF"/>
                  </a:solidFill>
                  <a:latin typeface="Lato" panose="020F0502020204030203" pitchFamily="34" charset="77"/>
                  <a:ea typeface="Calibri"/>
                  <a:cs typeface="Calibri"/>
                  <a:sym typeface="Calibri"/>
                </a:rPr>
                <a:t>Vincular</a:t>
              </a:r>
            </a:p>
          </p:txBody>
        </p:sp>
      </p:grpSp>
      <p:grpSp>
        <p:nvGrpSpPr>
          <p:cNvPr id="7" name="Group 6">
            <a:extLst>
              <a:ext uri="{FF2B5EF4-FFF2-40B4-BE49-F238E27FC236}">
                <a16:creationId xmlns:a16="http://schemas.microsoft.com/office/drawing/2014/main" id="{C4AA9ADD-7348-8DD5-9D85-6080B921E969}"/>
              </a:ext>
            </a:extLst>
          </p:cNvPr>
          <p:cNvGrpSpPr/>
          <p:nvPr/>
        </p:nvGrpSpPr>
        <p:grpSpPr>
          <a:xfrm>
            <a:off x="597796" y="2552579"/>
            <a:ext cx="2564541" cy="2781421"/>
            <a:chOff x="552826" y="2102875"/>
            <a:chExt cx="2564541" cy="2781421"/>
          </a:xfrm>
        </p:grpSpPr>
        <p:sp>
          <p:nvSpPr>
            <p:cNvPr id="17" name="Google Shape;441;p28">
              <a:extLst>
                <a:ext uri="{FF2B5EF4-FFF2-40B4-BE49-F238E27FC236}">
                  <a16:creationId xmlns:a16="http://schemas.microsoft.com/office/drawing/2014/main" id="{A78990CC-6146-663B-B924-4F0537A42E07}"/>
                </a:ext>
              </a:extLst>
            </p:cNvPr>
            <p:cNvSpPr/>
            <p:nvPr/>
          </p:nvSpPr>
          <p:spPr>
            <a:xfrm>
              <a:off x="552826" y="2590920"/>
              <a:ext cx="2564541" cy="2293376"/>
            </a:xfrm>
            <a:custGeom>
              <a:avLst/>
              <a:gdLst>
                <a:gd name="connsiteX0" fmla="*/ 0 w 2564541"/>
                <a:gd name="connsiteY0" fmla="*/ 219320 h 2293376"/>
                <a:gd name="connsiteX1" fmla="*/ 256453 w 2564541"/>
                <a:gd name="connsiteY1" fmla="*/ 0 h 2293376"/>
                <a:gd name="connsiteX2" fmla="*/ 789878 w 2564541"/>
                <a:gd name="connsiteY2" fmla="*/ 0 h 2293376"/>
                <a:gd name="connsiteX3" fmla="*/ 1241237 w 2564541"/>
                <a:gd name="connsiteY3" fmla="*/ 0 h 2293376"/>
                <a:gd name="connsiteX4" fmla="*/ 1754146 w 2564541"/>
                <a:gd name="connsiteY4" fmla="*/ 0 h 2293376"/>
                <a:gd name="connsiteX5" fmla="*/ 2308087 w 2564541"/>
                <a:gd name="connsiteY5" fmla="*/ 0 h 2293376"/>
                <a:gd name="connsiteX6" fmla="*/ 2564541 w 2564541"/>
                <a:gd name="connsiteY6" fmla="*/ 219320 h 2293376"/>
                <a:gd name="connsiteX7" fmla="*/ 2564541 w 2564541"/>
                <a:gd name="connsiteY7" fmla="*/ 664456 h 2293376"/>
                <a:gd name="connsiteX8" fmla="*/ 2564541 w 2564541"/>
                <a:gd name="connsiteY8" fmla="*/ 1072498 h 2293376"/>
                <a:gd name="connsiteX9" fmla="*/ 2564541 w 2564541"/>
                <a:gd name="connsiteY9" fmla="*/ 1554729 h 2293376"/>
                <a:gd name="connsiteX10" fmla="*/ 2564541 w 2564541"/>
                <a:gd name="connsiteY10" fmla="*/ 2074055 h 2293376"/>
                <a:gd name="connsiteX11" fmla="*/ 2308087 w 2564541"/>
                <a:gd name="connsiteY11" fmla="*/ 2293376 h 2293376"/>
                <a:gd name="connsiteX12" fmla="*/ 1754146 w 2564541"/>
                <a:gd name="connsiteY12" fmla="*/ 2293376 h 2293376"/>
                <a:gd name="connsiteX13" fmla="*/ 1282270 w 2564541"/>
                <a:gd name="connsiteY13" fmla="*/ 2293376 h 2293376"/>
                <a:gd name="connsiteX14" fmla="*/ 830911 w 2564541"/>
                <a:gd name="connsiteY14" fmla="*/ 2293376 h 2293376"/>
                <a:gd name="connsiteX15" fmla="*/ 256453 w 2564541"/>
                <a:gd name="connsiteY15" fmla="*/ 2293376 h 2293376"/>
                <a:gd name="connsiteX16" fmla="*/ 0 w 2564541"/>
                <a:gd name="connsiteY16" fmla="*/ 2074055 h 2293376"/>
                <a:gd name="connsiteX17" fmla="*/ 0 w 2564541"/>
                <a:gd name="connsiteY17" fmla="*/ 1666013 h 2293376"/>
                <a:gd name="connsiteX18" fmla="*/ 0 w 2564541"/>
                <a:gd name="connsiteY18" fmla="*/ 1165235 h 2293376"/>
                <a:gd name="connsiteX19" fmla="*/ 0 w 2564541"/>
                <a:gd name="connsiteY19" fmla="*/ 701551 h 2293376"/>
                <a:gd name="connsiteX20" fmla="*/ 0 w 2564541"/>
                <a:gd name="connsiteY20" fmla="*/ 219320 h 229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4541" h="2293376" fill="none" extrusionOk="0">
                  <a:moveTo>
                    <a:pt x="0" y="219320"/>
                  </a:moveTo>
                  <a:cubicBezTo>
                    <a:pt x="9504" y="117011"/>
                    <a:pt x="79529" y="18609"/>
                    <a:pt x="256453" y="0"/>
                  </a:cubicBezTo>
                  <a:cubicBezTo>
                    <a:pt x="412785" y="-7398"/>
                    <a:pt x="554570" y="45105"/>
                    <a:pt x="789878" y="0"/>
                  </a:cubicBezTo>
                  <a:cubicBezTo>
                    <a:pt x="1025186" y="-45105"/>
                    <a:pt x="1145416" y="13902"/>
                    <a:pt x="1241237" y="0"/>
                  </a:cubicBezTo>
                  <a:cubicBezTo>
                    <a:pt x="1337058" y="-13902"/>
                    <a:pt x="1612934" y="42611"/>
                    <a:pt x="1754146" y="0"/>
                  </a:cubicBezTo>
                  <a:cubicBezTo>
                    <a:pt x="1895358" y="-42611"/>
                    <a:pt x="2128935" y="66022"/>
                    <a:pt x="2308087" y="0"/>
                  </a:cubicBezTo>
                  <a:cubicBezTo>
                    <a:pt x="2448387" y="-27723"/>
                    <a:pt x="2579536" y="107640"/>
                    <a:pt x="2564541" y="219320"/>
                  </a:cubicBezTo>
                  <a:cubicBezTo>
                    <a:pt x="2582964" y="379455"/>
                    <a:pt x="2529778" y="458371"/>
                    <a:pt x="2564541" y="664456"/>
                  </a:cubicBezTo>
                  <a:cubicBezTo>
                    <a:pt x="2599304" y="870541"/>
                    <a:pt x="2519097" y="891864"/>
                    <a:pt x="2564541" y="1072498"/>
                  </a:cubicBezTo>
                  <a:cubicBezTo>
                    <a:pt x="2609985" y="1253132"/>
                    <a:pt x="2542785" y="1349926"/>
                    <a:pt x="2564541" y="1554729"/>
                  </a:cubicBezTo>
                  <a:cubicBezTo>
                    <a:pt x="2586297" y="1759532"/>
                    <a:pt x="2536359" y="1830995"/>
                    <a:pt x="2564541" y="2074055"/>
                  </a:cubicBezTo>
                  <a:cubicBezTo>
                    <a:pt x="2546223" y="2205453"/>
                    <a:pt x="2451914" y="2299312"/>
                    <a:pt x="2308087" y="2293376"/>
                  </a:cubicBezTo>
                  <a:cubicBezTo>
                    <a:pt x="2158576" y="2299773"/>
                    <a:pt x="1927799" y="2230921"/>
                    <a:pt x="1754146" y="2293376"/>
                  </a:cubicBezTo>
                  <a:cubicBezTo>
                    <a:pt x="1580493" y="2355831"/>
                    <a:pt x="1399710" y="2268588"/>
                    <a:pt x="1282270" y="2293376"/>
                  </a:cubicBezTo>
                  <a:cubicBezTo>
                    <a:pt x="1164830" y="2318164"/>
                    <a:pt x="963445" y="2261509"/>
                    <a:pt x="830911" y="2293376"/>
                  </a:cubicBezTo>
                  <a:cubicBezTo>
                    <a:pt x="698377" y="2325243"/>
                    <a:pt x="411847" y="2239349"/>
                    <a:pt x="256453" y="2293376"/>
                  </a:cubicBezTo>
                  <a:cubicBezTo>
                    <a:pt x="126755" y="2322555"/>
                    <a:pt x="13728" y="2208763"/>
                    <a:pt x="0" y="2074055"/>
                  </a:cubicBezTo>
                  <a:cubicBezTo>
                    <a:pt x="-38714" y="1961595"/>
                    <a:pt x="43245" y="1795947"/>
                    <a:pt x="0" y="1666013"/>
                  </a:cubicBezTo>
                  <a:cubicBezTo>
                    <a:pt x="-43245" y="1536079"/>
                    <a:pt x="47436" y="1333492"/>
                    <a:pt x="0" y="1165235"/>
                  </a:cubicBezTo>
                  <a:cubicBezTo>
                    <a:pt x="-47436" y="996978"/>
                    <a:pt x="8511" y="923239"/>
                    <a:pt x="0" y="701551"/>
                  </a:cubicBezTo>
                  <a:cubicBezTo>
                    <a:pt x="-8511" y="479863"/>
                    <a:pt x="2648" y="356076"/>
                    <a:pt x="0" y="219320"/>
                  </a:cubicBezTo>
                  <a:close/>
                </a:path>
                <a:path w="2564541" h="2293376" stroke="0" extrusionOk="0">
                  <a:moveTo>
                    <a:pt x="0" y="219320"/>
                  </a:moveTo>
                  <a:cubicBezTo>
                    <a:pt x="-34107" y="77155"/>
                    <a:pt x="102202" y="4735"/>
                    <a:pt x="256453" y="0"/>
                  </a:cubicBezTo>
                  <a:cubicBezTo>
                    <a:pt x="474008" y="-6974"/>
                    <a:pt x="551105" y="2030"/>
                    <a:pt x="810394" y="0"/>
                  </a:cubicBezTo>
                  <a:cubicBezTo>
                    <a:pt x="1069683" y="-2030"/>
                    <a:pt x="1148146" y="20274"/>
                    <a:pt x="1302786" y="0"/>
                  </a:cubicBezTo>
                  <a:cubicBezTo>
                    <a:pt x="1457426" y="-20274"/>
                    <a:pt x="1611252" y="33089"/>
                    <a:pt x="1774662" y="0"/>
                  </a:cubicBezTo>
                  <a:cubicBezTo>
                    <a:pt x="1938072" y="-33089"/>
                    <a:pt x="2186408" y="48026"/>
                    <a:pt x="2308087" y="0"/>
                  </a:cubicBezTo>
                  <a:cubicBezTo>
                    <a:pt x="2455101" y="-11067"/>
                    <a:pt x="2536683" y="93927"/>
                    <a:pt x="2564541" y="219320"/>
                  </a:cubicBezTo>
                  <a:cubicBezTo>
                    <a:pt x="2596527" y="353685"/>
                    <a:pt x="2539134" y="588038"/>
                    <a:pt x="2564541" y="683004"/>
                  </a:cubicBezTo>
                  <a:cubicBezTo>
                    <a:pt x="2589948" y="777970"/>
                    <a:pt x="2559680" y="967094"/>
                    <a:pt x="2564541" y="1183782"/>
                  </a:cubicBezTo>
                  <a:cubicBezTo>
                    <a:pt x="2569402" y="1400470"/>
                    <a:pt x="2547886" y="1447880"/>
                    <a:pt x="2564541" y="1591824"/>
                  </a:cubicBezTo>
                  <a:cubicBezTo>
                    <a:pt x="2581196" y="1735768"/>
                    <a:pt x="2512565" y="1926400"/>
                    <a:pt x="2564541" y="2074055"/>
                  </a:cubicBezTo>
                  <a:cubicBezTo>
                    <a:pt x="2588115" y="2230274"/>
                    <a:pt x="2451354" y="2310271"/>
                    <a:pt x="2308087" y="2293376"/>
                  </a:cubicBezTo>
                  <a:cubicBezTo>
                    <a:pt x="2120015" y="2330933"/>
                    <a:pt x="1965200" y="2244097"/>
                    <a:pt x="1856728" y="2293376"/>
                  </a:cubicBezTo>
                  <a:cubicBezTo>
                    <a:pt x="1748256" y="2342655"/>
                    <a:pt x="1577697" y="2287110"/>
                    <a:pt x="1302786" y="2293376"/>
                  </a:cubicBezTo>
                  <a:cubicBezTo>
                    <a:pt x="1027875" y="2299642"/>
                    <a:pt x="1027837" y="2242305"/>
                    <a:pt x="830911" y="2293376"/>
                  </a:cubicBezTo>
                  <a:cubicBezTo>
                    <a:pt x="633985" y="2344447"/>
                    <a:pt x="474445" y="2270618"/>
                    <a:pt x="256453" y="2293376"/>
                  </a:cubicBezTo>
                  <a:cubicBezTo>
                    <a:pt x="104203" y="2271739"/>
                    <a:pt x="811" y="2184213"/>
                    <a:pt x="0" y="2074055"/>
                  </a:cubicBezTo>
                  <a:cubicBezTo>
                    <a:pt x="-52538" y="1944123"/>
                    <a:pt x="15727" y="1753653"/>
                    <a:pt x="0" y="1591824"/>
                  </a:cubicBezTo>
                  <a:cubicBezTo>
                    <a:pt x="-15727" y="1429995"/>
                    <a:pt x="27258" y="1367233"/>
                    <a:pt x="0" y="1165235"/>
                  </a:cubicBezTo>
                  <a:cubicBezTo>
                    <a:pt x="-27258" y="963237"/>
                    <a:pt x="38421" y="854890"/>
                    <a:pt x="0" y="664456"/>
                  </a:cubicBezTo>
                  <a:cubicBezTo>
                    <a:pt x="-38421" y="474022"/>
                    <a:pt x="14207" y="430751"/>
                    <a:pt x="0" y="219320"/>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3001474" extrusionOk="0">
                          <a:moveTo>
                            <a:pt x="0" y="287038"/>
                          </a:moveTo>
                          <a:cubicBezTo>
                            <a:pt x="0" y="128511"/>
                            <a:pt x="128511" y="0"/>
                            <a:pt x="287038" y="0"/>
                          </a:cubicBezTo>
                          <a:lnTo>
                            <a:pt x="2583346" y="0"/>
                          </a:lnTo>
                          <a:cubicBezTo>
                            <a:pt x="2741873" y="0"/>
                            <a:pt x="2870384" y="128511"/>
                            <a:pt x="2870384" y="287038"/>
                          </a:cubicBezTo>
                          <a:lnTo>
                            <a:pt x="2870384" y="2714436"/>
                          </a:lnTo>
                          <a:cubicBezTo>
                            <a:pt x="2870384" y="2872963"/>
                            <a:pt x="2741873" y="3001474"/>
                            <a:pt x="2583346" y="3001474"/>
                          </a:cubicBezTo>
                          <a:lnTo>
                            <a:pt x="287038" y="3001474"/>
                          </a:lnTo>
                          <a:cubicBezTo>
                            <a:pt x="128511" y="3001474"/>
                            <a:pt x="0" y="2872963"/>
                            <a:pt x="0" y="2714436"/>
                          </a:cubicBezTo>
                          <a:lnTo>
                            <a:pt x="0" y="287038"/>
                          </a:lnTo>
                          <a:close/>
                        </a:path>
                      </a:pathLst>
                    </a:custGeom>
                    <ask:type>
                      <ask:lineSketchScribble/>
                    </ask:type>
                  </ask:lineSketchStyleProps>
                </a:ext>
              </a:extLst>
            </a:ln>
          </p:spPr>
          <p:txBody>
            <a:bodyPr spcFirstLastPara="1" wrap="square" lIns="59194" tIns="420994" rIns="59194" bIns="59194" anchor="t" anchorCtr="0">
              <a:noAutofit/>
            </a:bodyPr>
            <a:lstStyle/>
            <a:p>
              <a:pPr marL="171450" lvl="1" indent="-171450">
                <a:buClr>
                  <a:srgbClr val="0070C0"/>
                </a:buClr>
                <a:buSzPts val="1500"/>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ea typeface="Calibri"/>
                  <a:cs typeface="Calibri"/>
                  <a:sym typeface="Calibri"/>
                </a:rPr>
                <a:t>Familiarizarse plenamente con la vía de derivación y los servicios disponibles.</a:t>
              </a:r>
            </a:p>
            <a:p>
              <a:pPr marL="0" lvl="1">
                <a:buClr>
                  <a:srgbClr val="0070C0"/>
                </a:buClr>
                <a:buSzPts val="1500"/>
              </a:pPr>
              <a:r>
                <a:rPr lang="es-ES" sz="1200" dirty="0">
                  <a:solidFill>
                    <a:schemeClr val="tx1">
                      <a:lumMod val="65000"/>
                      <a:lumOff val="35000"/>
                    </a:schemeClr>
                  </a:solidFill>
                  <a:latin typeface="Lato" panose="020F0502020204030203" pitchFamily="34" charset="77"/>
                  <a:ea typeface="Calibri"/>
                  <a:cs typeface="Calibri"/>
                  <a:sym typeface="Calibri"/>
                </a:rPr>
                <a:t> </a:t>
              </a:r>
            </a:p>
            <a:p>
              <a:pPr marL="171450" lvl="1" indent="-171450">
                <a:buClr>
                  <a:srgbClr val="0070C0"/>
                </a:buClr>
                <a:buSzPts val="1500"/>
                <a:buFont typeface="Courier New" panose="02070309020205020404" pitchFamily="49" charset="0"/>
                <a:buChar char="o"/>
              </a:pPr>
              <a:r>
                <a:rPr lang="es-ES" sz="1200" dirty="0">
                  <a:solidFill>
                    <a:schemeClr val="tx1">
                      <a:lumMod val="65000"/>
                      <a:lumOff val="35000"/>
                    </a:schemeClr>
                  </a:solidFill>
                  <a:latin typeface="Lato" panose="020F0502020204030203" pitchFamily="34" charset="77"/>
                  <a:cs typeface="Calibri"/>
                  <a:sym typeface="Calibri"/>
                </a:rPr>
                <a:t>Mantener un contacto regular con una persona especialista en VG para conocer cualquier actualización o cambio que se produzca en los servicios. </a:t>
              </a:r>
            </a:p>
          </p:txBody>
        </p:sp>
        <p:sp>
          <p:nvSpPr>
            <p:cNvPr id="5" name="Google Shape;440;p28">
              <a:extLst>
                <a:ext uri="{FF2B5EF4-FFF2-40B4-BE49-F238E27FC236}">
                  <a16:creationId xmlns:a16="http://schemas.microsoft.com/office/drawing/2014/main" id="{85F5FC36-46E2-5BB4-2670-C0ED22C4CF2B}"/>
                </a:ext>
              </a:extLst>
            </p:cNvPr>
            <p:cNvSpPr/>
            <p:nvPr/>
          </p:nvSpPr>
          <p:spPr>
            <a:xfrm>
              <a:off x="848104" y="2102875"/>
              <a:ext cx="1984984" cy="667931"/>
            </a:xfrm>
            <a:custGeom>
              <a:avLst/>
              <a:gdLst>
                <a:gd name="connsiteX0" fmla="*/ 0 w 1984984"/>
                <a:gd name="connsiteY0" fmla="*/ 66793 h 667931"/>
                <a:gd name="connsiteX1" fmla="*/ 78936 w 1984984"/>
                <a:gd name="connsiteY1" fmla="*/ 0 h 667931"/>
                <a:gd name="connsiteX2" fmla="*/ 553985 w 1984984"/>
                <a:gd name="connsiteY2" fmla="*/ 0 h 667931"/>
                <a:gd name="connsiteX3" fmla="*/ 974220 w 1984984"/>
                <a:gd name="connsiteY3" fmla="*/ 0 h 667931"/>
                <a:gd name="connsiteX4" fmla="*/ 1467540 w 1984984"/>
                <a:gd name="connsiteY4" fmla="*/ 0 h 667931"/>
                <a:gd name="connsiteX5" fmla="*/ 1906047 w 1984984"/>
                <a:gd name="connsiteY5" fmla="*/ 0 h 667931"/>
                <a:gd name="connsiteX6" fmla="*/ 1984984 w 1984984"/>
                <a:gd name="connsiteY6" fmla="*/ 66793 h 667931"/>
                <a:gd name="connsiteX7" fmla="*/ 1984984 w 1984984"/>
                <a:gd name="connsiteY7" fmla="*/ 601137 h 667931"/>
                <a:gd name="connsiteX8" fmla="*/ 1906047 w 1984984"/>
                <a:gd name="connsiteY8" fmla="*/ 667931 h 667931"/>
                <a:gd name="connsiteX9" fmla="*/ 1412727 w 1984984"/>
                <a:gd name="connsiteY9" fmla="*/ 667931 h 667931"/>
                <a:gd name="connsiteX10" fmla="*/ 937678 w 1984984"/>
                <a:gd name="connsiteY10" fmla="*/ 667931 h 667931"/>
                <a:gd name="connsiteX11" fmla="*/ 517443 w 1984984"/>
                <a:gd name="connsiteY11" fmla="*/ 667931 h 667931"/>
                <a:gd name="connsiteX12" fmla="*/ 78936 w 1984984"/>
                <a:gd name="connsiteY12" fmla="*/ 667931 h 667931"/>
                <a:gd name="connsiteX13" fmla="*/ 0 w 1984984"/>
                <a:gd name="connsiteY13" fmla="*/ 601137 h 667931"/>
                <a:gd name="connsiteX14" fmla="*/ 0 w 1984984"/>
                <a:gd name="connsiteY14" fmla="*/ 66793 h 66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984" h="667931" fill="none" extrusionOk="0">
                  <a:moveTo>
                    <a:pt x="0" y="66793"/>
                  </a:moveTo>
                  <a:cubicBezTo>
                    <a:pt x="-4882" y="19952"/>
                    <a:pt x="35903" y="-7603"/>
                    <a:pt x="78936" y="0"/>
                  </a:cubicBezTo>
                  <a:cubicBezTo>
                    <a:pt x="219254" y="-29874"/>
                    <a:pt x="457718" y="6591"/>
                    <a:pt x="553985" y="0"/>
                  </a:cubicBezTo>
                  <a:cubicBezTo>
                    <a:pt x="650252" y="-6591"/>
                    <a:pt x="871166" y="36216"/>
                    <a:pt x="974220" y="0"/>
                  </a:cubicBezTo>
                  <a:cubicBezTo>
                    <a:pt x="1077275" y="-36216"/>
                    <a:pt x="1365900" y="46856"/>
                    <a:pt x="1467540" y="0"/>
                  </a:cubicBezTo>
                  <a:cubicBezTo>
                    <a:pt x="1569180" y="-46856"/>
                    <a:pt x="1785617" y="31289"/>
                    <a:pt x="1906047" y="0"/>
                  </a:cubicBezTo>
                  <a:cubicBezTo>
                    <a:pt x="1949993" y="696"/>
                    <a:pt x="1977302" y="33955"/>
                    <a:pt x="1984984" y="66793"/>
                  </a:cubicBezTo>
                  <a:cubicBezTo>
                    <a:pt x="1993356" y="310246"/>
                    <a:pt x="1954610" y="491333"/>
                    <a:pt x="1984984" y="601137"/>
                  </a:cubicBezTo>
                  <a:cubicBezTo>
                    <a:pt x="1986779" y="632505"/>
                    <a:pt x="1953990" y="672633"/>
                    <a:pt x="1906047" y="667931"/>
                  </a:cubicBezTo>
                  <a:cubicBezTo>
                    <a:pt x="1806884" y="689640"/>
                    <a:pt x="1512797" y="625068"/>
                    <a:pt x="1412727" y="667931"/>
                  </a:cubicBezTo>
                  <a:cubicBezTo>
                    <a:pt x="1312657" y="710794"/>
                    <a:pt x="1129462" y="664836"/>
                    <a:pt x="937678" y="667931"/>
                  </a:cubicBezTo>
                  <a:cubicBezTo>
                    <a:pt x="745894" y="671026"/>
                    <a:pt x="616714" y="619883"/>
                    <a:pt x="517443" y="667931"/>
                  </a:cubicBezTo>
                  <a:cubicBezTo>
                    <a:pt x="418172" y="715979"/>
                    <a:pt x="177421" y="645625"/>
                    <a:pt x="78936" y="667931"/>
                  </a:cubicBezTo>
                  <a:cubicBezTo>
                    <a:pt x="27616" y="675750"/>
                    <a:pt x="-4454" y="647558"/>
                    <a:pt x="0" y="601137"/>
                  </a:cubicBezTo>
                  <a:cubicBezTo>
                    <a:pt x="-5088" y="410093"/>
                    <a:pt x="62347" y="279948"/>
                    <a:pt x="0" y="66793"/>
                  </a:cubicBezTo>
                  <a:close/>
                </a:path>
                <a:path w="1984984" h="667931" stroke="0" extrusionOk="0">
                  <a:moveTo>
                    <a:pt x="0" y="66793"/>
                  </a:moveTo>
                  <a:cubicBezTo>
                    <a:pt x="-4726" y="26989"/>
                    <a:pt x="32333" y="1129"/>
                    <a:pt x="78936" y="0"/>
                  </a:cubicBezTo>
                  <a:cubicBezTo>
                    <a:pt x="188826" y="-53143"/>
                    <a:pt x="469550" y="53155"/>
                    <a:pt x="572256" y="0"/>
                  </a:cubicBezTo>
                  <a:cubicBezTo>
                    <a:pt x="674962" y="-53155"/>
                    <a:pt x="892632" y="26295"/>
                    <a:pt x="1010763" y="0"/>
                  </a:cubicBezTo>
                  <a:cubicBezTo>
                    <a:pt x="1128894" y="-26295"/>
                    <a:pt x="1320688" y="9139"/>
                    <a:pt x="1430998" y="0"/>
                  </a:cubicBezTo>
                  <a:cubicBezTo>
                    <a:pt x="1541309" y="-9139"/>
                    <a:pt x="1806074" y="55359"/>
                    <a:pt x="1906047" y="0"/>
                  </a:cubicBezTo>
                  <a:cubicBezTo>
                    <a:pt x="1952713" y="-6321"/>
                    <a:pt x="1982087" y="29460"/>
                    <a:pt x="1984984" y="66793"/>
                  </a:cubicBezTo>
                  <a:cubicBezTo>
                    <a:pt x="2026476" y="231152"/>
                    <a:pt x="1938438" y="421622"/>
                    <a:pt x="1984984" y="601137"/>
                  </a:cubicBezTo>
                  <a:cubicBezTo>
                    <a:pt x="1982539" y="642071"/>
                    <a:pt x="1944620" y="662106"/>
                    <a:pt x="1906047" y="667931"/>
                  </a:cubicBezTo>
                  <a:cubicBezTo>
                    <a:pt x="1777399" y="715322"/>
                    <a:pt x="1585149" y="633482"/>
                    <a:pt x="1485811" y="667931"/>
                  </a:cubicBezTo>
                  <a:cubicBezTo>
                    <a:pt x="1386473" y="702380"/>
                    <a:pt x="1197722" y="652196"/>
                    <a:pt x="1029034" y="667931"/>
                  </a:cubicBezTo>
                  <a:cubicBezTo>
                    <a:pt x="860346" y="683666"/>
                    <a:pt x="736953" y="619188"/>
                    <a:pt x="590527" y="667931"/>
                  </a:cubicBezTo>
                  <a:cubicBezTo>
                    <a:pt x="444101" y="716674"/>
                    <a:pt x="273476" y="645756"/>
                    <a:pt x="78936" y="667931"/>
                  </a:cubicBezTo>
                  <a:cubicBezTo>
                    <a:pt x="41184" y="660678"/>
                    <a:pt x="-2787" y="636948"/>
                    <a:pt x="0" y="601137"/>
                  </a:cubicBezTo>
                  <a:cubicBezTo>
                    <a:pt x="-20250" y="469372"/>
                    <a:pt x="7649" y="284475"/>
                    <a:pt x="0" y="66793"/>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s-ES" sz="2400" b="1" dirty="0" err="1">
                  <a:solidFill>
                    <a:srgbClr val="FFFFFF"/>
                  </a:solidFill>
                  <a:latin typeface="Lato" panose="020F0502020204030203" pitchFamily="34" charset="77"/>
                  <a:ea typeface="Calibri"/>
                  <a:cs typeface="Calibri"/>
                  <a:sym typeface="Calibri"/>
                </a:rPr>
                <a:t>Prepárase</a:t>
              </a:r>
              <a:endParaRPr lang="es-ES" sz="2400" b="1" dirty="0">
                <a:solidFill>
                  <a:srgbClr val="FFFFFF"/>
                </a:solidFill>
                <a:latin typeface="Lato" panose="020F0502020204030203" pitchFamily="34" charset="77"/>
                <a:ea typeface="Calibri"/>
                <a:cs typeface="Calibri"/>
                <a:sym typeface="Calibri"/>
              </a:endParaRPr>
            </a:p>
          </p:txBody>
        </p:sp>
      </p:grpSp>
      <p:sp>
        <p:nvSpPr>
          <p:cNvPr id="25" name="Arc 24">
            <a:extLst>
              <a:ext uri="{FF2B5EF4-FFF2-40B4-BE49-F238E27FC236}">
                <a16:creationId xmlns:a16="http://schemas.microsoft.com/office/drawing/2014/main" id="{85EF3DFD-6C6C-E08B-C2DC-74A82FC0F492}"/>
              </a:ext>
            </a:extLst>
          </p:cNvPr>
          <p:cNvSpPr/>
          <p:nvPr/>
        </p:nvSpPr>
        <p:spPr>
          <a:xfrm rot="17741052">
            <a:off x="2158922" y="1705830"/>
            <a:ext cx="2564541" cy="2879340"/>
          </a:xfrm>
          <a:custGeom>
            <a:avLst/>
            <a:gdLst>
              <a:gd name="connsiteX0" fmla="*/ 1460397 w 2564541"/>
              <a:gd name="connsiteY0" fmla="*/ 13959 h 2879340"/>
              <a:gd name="connsiteX1" fmla="*/ 2562021 w 2564541"/>
              <a:gd name="connsiteY1" fmla="*/ 1349450 h 2879340"/>
              <a:gd name="connsiteX2" fmla="*/ 2109843 w 2564541"/>
              <a:gd name="connsiteY2" fmla="*/ 1381328 h 2879340"/>
              <a:gd name="connsiteX3" fmla="*/ 1696057 w 2564541"/>
              <a:gd name="connsiteY3" fmla="*/ 1410499 h 2879340"/>
              <a:gd name="connsiteX4" fmla="*/ 1282271 w 2564541"/>
              <a:gd name="connsiteY4" fmla="*/ 1439670 h 2879340"/>
              <a:gd name="connsiteX5" fmla="*/ 1343428 w 2564541"/>
              <a:gd name="connsiteY5" fmla="*/ 950176 h 2879340"/>
              <a:gd name="connsiteX6" fmla="*/ 1399240 w 2564541"/>
              <a:gd name="connsiteY6" fmla="*/ 503453 h 2879340"/>
              <a:gd name="connsiteX7" fmla="*/ 1460397 w 2564541"/>
              <a:gd name="connsiteY7" fmla="*/ 13959 h 2879340"/>
              <a:gd name="connsiteX0" fmla="*/ 1460397 w 2564541"/>
              <a:gd name="connsiteY0" fmla="*/ 13959 h 2879340"/>
              <a:gd name="connsiteX1" fmla="*/ 2562021 w 2564541"/>
              <a:gd name="connsiteY1" fmla="*/ 1349450 h 2879340"/>
            </a:gdLst>
            <a:ahLst/>
            <a:cxnLst>
              <a:cxn ang="0">
                <a:pos x="connsiteX0" y="connsiteY0"/>
              </a:cxn>
              <a:cxn ang="0">
                <a:pos x="connsiteX1" y="connsiteY1"/>
              </a:cxn>
            </a:cxnLst>
            <a:rect l="l" t="t" r="r" b="b"/>
            <a:pathLst>
              <a:path w="2564541" h="2879340" stroke="0" extrusionOk="0">
                <a:moveTo>
                  <a:pt x="1460397" y="13959"/>
                </a:moveTo>
                <a:cubicBezTo>
                  <a:pt x="1941548" y="33734"/>
                  <a:pt x="2407932" y="710571"/>
                  <a:pt x="2562021" y="1349450"/>
                </a:cubicBezTo>
                <a:cubicBezTo>
                  <a:pt x="2408783" y="1377005"/>
                  <a:pt x="2262567" y="1341839"/>
                  <a:pt x="2109843" y="1381328"/>
                </a:cubicBezTo>
                <a:cubicBezTo>
                  <a:pt x="1957119" y="1420817"/>
                  <a:pt x="1798294" y="1387206"/>
                  <a:pt x="1696057" y="1410499"/>
                </a:cubicBezTo>
                <a:cubicBezTo>
                  <a:pt x="1593820" y="1433792"/>
                  <a:pt x="1375214" y="1401323"/>
                  <a:pt x="1282271" y="1439670"/>
                </a:cubicBezTo>
                <a:cubicBezTo>
                  <a:pt x="1268818" y="1193461"/>
                  <a:pt x="1348555" y="1062621"/>
                  <a:pt x="1343428" y="950176"/>
                </a:cubicBezTo>
                <a:cubicBezTo>
                  <a:pt x="1338301" y="837731"/>
                  <a:pt x="1420074" y="603068"/>
                  <a:pt x="1399240" y="503453"/>
                </a:cubicBezTo>
                <a:cubicBezTo>
                  <a:pt x="1378406" y="403838"/>
                  <a:pt x="1480133" y="210684"/>
                  <a:pt x="1460397" y="13959"/>
                </a:cubicBezTo>
                <a:close/>
              </a:path>
              <a:path w="2564541" h="2879340" fill="none" extrusionOk="0">
                <a:moveTo>
                  <a:pt x="1460397" y="13959"/>
                </a:moveTo>
                <a:cubicBezTo>
                  <a:pt x="2031765" y="153006"/>
                  <a:pt x="2651940" y="738768"/>
                  <a:pt x="2562021" y="1349450"/>
                </a:cubicBezTo>
              </a:path>
            </a:pathLst>
          </a:custGeom>
          <a:noFill/>
          <a:ln w="63500" cap="rnd">
            <a:solidFill>
              <a:srgbClr val="0070C0"/>
            </a:solidFill>
            <a:tailEnd type="arrow"/>
            <a:extLst>
              <a:ext uri="{C807C97D-BFC1-408E-A445-0C87EB9F89A2}">
                <ask:lineSketchStyleProps xmlns:ask="http://schemas.microsoft.com/office/drawing/2018/sketchyshapes" sd="1219033472">
                  <a:prstGeom prst="arc">
                    <a:avLst>
                      <a:gd name="adj1" fmla="val 16627293"/>
                      <a:gd name="adj2" fmla="val 21358045"/>
                    </a:avLst>
                  </a:prstGeom>
                  <ask:type>
                    <ask:lineSketchScribbl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R"/>
          </a:p>
        </p:txBody>
      </p:sp>
      <p:sp>
        <p:nvSpPr>
          <p:cNvPr id="27" name="Arc 26">
            <a:extLst>
              <a:ext uri="{FF2B5EF4-FFF2-40B4-BE49-F238E27FC236}">
                <a16:creationId xmlns:a16="http://schemas.microsoft.com/office/drawing/2014/main" id="{22EA2046-1C5E-7F80-7084-4D127C607359}"/>
              </a:ext>
            </a:extLst>
          </p:cNvPr>
          <p:cNvSpPr/>
          <p:nvPr/>
        </p:nvSpPr>
        <p:spPr>
          <a:xfrm rot="9535369">
            <a:off x="5072986" y="4546212"/>
            <a:ext cx="2564541" cy="1306475"/>
          </a:xfrm>
          <a:custGeom>
            <a:avLst/>
            <a:gdLst>
              <a:gd name="connsiteX0" fmla="*/ 986972 w 2564541"/>
              <a:gd name="connsiteY0" fmla="*/ 17558 h 1306475"/>
              <a:gd name="connsiteX1" fmla="*/ 1756433 w 2564541"/>
              <a:gd name="connsiteY1" fmla="*/ 46303 h 1306475"/>
              <a:gd name="connsiteX2" fmla="*/ 2481519 w 2564541"/>
              <a:gd name="connsiteY2" fmla="*/ 884471 h 1306475"/>
              <a:gd name="connsiteX3" fmla="*/ 2057785 w 2564541"/>
              <a:gd name="connsiteY3" fmla="*/ 802769 h 1306475"/>
              <a:gd name="connsiteX4" fmla="*/ 1658035 w 2564541"/>
              <a:gd name="connsiteY4" fmla="*/ 725691 h 1306475"/>
              <a:gd name="connsiteX5" fmla="*/ 1282271 w 2564541"/>
              <a:gd name="connsiteY5" fmla="*/ 653238 h 1306475"/>
              <a:gd name="connsiteX6" fmla="*/ 1140527 w 2564541"/>
              <a:gd name="connsiteY6" fmla="*/ 348112 h 1306475"/>
              <a:gd name="connsiteX7" fmla="*/ 986972 w 2564541"/>
              <a:gd name="connsiteY7" fmla="*/ 17558 h 1306475"/>
              <a:gd name="connsiteX0" fmla="*/ 986972 w 2564541"/>
              <a:gd name="connsiteY0" fmla="*/ 17558 h 1306475"/>
              <a:gd name="connsiteX1" fmla="*/ 1756433 w 2564541"/>
              <a:gd name="connsiteY1" fmla="*/ 46303 h 1306475"/>
              <a:gd name="connsiteX2" fmla="*/ 2481519 w 2564541"/>
              <a:gd name="connsiteY2" fmla="*/ 884471 h 1306475"/>
            </a:gdLst>
            <a:ahLst/>
            <a:cxnLst>
              <a:cxn ang="0">
                <a:pos x="connsiteX0" y="connsiteY0"/>
              </a:cxn>
              <a:cxn ang="0">
                <a:pos x="connsiteX1" y="connsiteY1"/>
              </a:cxn>
              <a:cxn ang="0">
                <a:pos x="connsiteX2" y="connsiteY2"/>
              </a:cxn>
            </a:cxnLst>
            <a:rect l="l" t="t" r="r" b="b"/>
            <a:pathLst>
              <a:path w="2564541" h="1306475" stroke="0" extrusionOk="0">
                <a:moveTo>
                  <a:pt x="986972" y="17558"/>
                </a:moveTo>
                <a:cubicBezTo>
                  <a:pt x="1235104" y="-18304"/>
                  <a:pt x="1444878" y="21831"/>
                  <a:pt x="1756433" y="46303"/>
                </a:cubicBezTo>
                <a:cubicBezTo>
                  <a:pt x="2455307" y="188381"/>
                  <a:pt x="2635224" y="554082"/>
                  <a:pt x="2481519" y="884471"/>
                </a:cubicBezTo>
                <a:cubicBezTo>
                  <a:pt x="2311668" y="893963"/>
                  <a:pt x="2220835" y="828849"/>
                  <a:pt x="2057785" y="802769"/>
                </a:cubicBezTo>
                <a:cubicBezTo>
                  <a:pt x="1894735" y="776688"/>
                  <a:pt x="1852566" y="717645"/>
                  <a:pt x="1658035" y="725691"/>
                </a:cubicBezTo>
                <a:cubicBezTo>
                  <a:pt x="1463504" y="733737"/>
                  <a:pt x="1375044" y="639795"/>
                  <a:pt x="1282271" y="653238"/>
                </a:cubicBezTo>
                <a:cubicBezTo>
                  <a:pt x="1225447" y="535928"/>
                  <a:pt x="1211678" y="478210"/>
                  <a:pt x="1140527" y="348112"/>
                </a:cubicBezTo>
                <a:cubicBezTo>
                  <a:pt x="1069376" y="218014"/>
                  <a:pt x="1022756" y="90498"/>
                  <a:pt x="986972" y="17558"/>
                </a:cubicBezTo>
                <a:close/>
              </a:path>
              <a:path w="2564541" h="1306475" fill="none" extrusionOk="0">
                <a:moveTo>
                  <a:pt x="986972" y="17558"/>
                </a:moveTo>
                <a:cubicBezTo>
                  <a:pt x="1219530" y="25777"/>
                  <a:pt x="1465989" y="-56450"/>
                  <a:pt x="1756433" y="46303"/>
                </a:cubicBezTo>
                <a:cubicBezTo>
                  <a:pt x="2410609" y="206266"/>
                  <a:pt x="2692514" y="548996"/>
                  <a:pt x="2481519" y="884471"/>
                </a:cubicBezTo>
              </a:path>
            </a:pathLst>
          </a:custGeom>
          <a:noFill/>
          <a:ln w="63500" cap="rnd">
            <a:solidFill>
              <a:srgbClr val="0070C0"/>
            </a:solidFill>
            <a:headEnd type="arrow"/>
            <a:tailEnd type="none"/>
            <a:extLst>
              <a:ext uri="{C807C97D-BFC1-408E-A445-0C87EB9F89A2}">
                <ask:lineSketchStyleProps xmlns:ask="http://schemas.microsoft.com/office/drawing/2018/sketchyshapes" sd="1219033472">
                  <a:prstGeom prst="arc">
                    <a:avLst>
                      <a:gd name="adj1" fmla="val 14704995"/>
                      <a:gd name="adj2" fmla="val 654813"/>
                    </a:avLst>
                  </a:prstGeom>
                  <ask:type>
                    <ask:lineSketchScribbl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R"/>
          </a:p>
        </p:txBody>
      </p:sp>
      <p:sp>
        <p:nvSpPr>
          <p:cNvPr id="30" name="Arc 29">
            <a:extLst>
              <a:ext uri="{FF2B5EF4-FFF2-40B4-BE49-F238E27FC236}">
                <a16:creationId xmlns:a16="http://schemas.microsoft.com/office/drawing/2014/main" id="{CF56C569-641A-B3EF-CA24-D194105AEC6A}"/>
              </a:ext>
            </a:extLst>
          </p:cNvPr>
          <p:cNvSpPr/>
          <p:nvPr/>
        </p:nvSpPr>
        <p:spPr>
          <a:xfrm rot="17741052">
            <a:off x="7660472" y="1675355"/>
            <a:ext cx="2564541" cy="2879340"/>
          </a:xfrm>
          <a:custGeom>
            <a:avLst/>
            <a:gdLst>
              <a:gd name="connsiteX0" fmla="*/ 1452845 w 2564541"/>
              <a:gd name="connsiteY0" fmla="*/ 12795 h 2879340"/>
              <a:gd name="connsiteX1" fmla="*/ 2564163 w 2564541"/>
              <a:gd name="connsiteY1" fmla="*/ 1404671 h 2879340"/>
              <a:gd name="connsiteX2" fmla="*/ 2111228 w 2564541"/>
              <a:gd name="connsiteY2" fmla="*/ 1417037 h 2879340"/>
              <a:gd name="connsiteX3" fmla="*/ 1696749 w 2564541"/>
              <a:gd name="connsiteY3" fmla="*/ 1428354 h 2879340"/>
              <a:gd name="connsiteX4" fmla="*/ 1282271 w 2564541"/>
              <a:gd name="connsiteY4" fmla="*/ 1439670 h 2879340"/>
              <a:gd name="connsiteX5" fmla="*/ 1340835 w 2564541"/>
              <a:gd name="connsiteY5" fmla="*/ 949776 h 2879340"/>
              <a:gd name="connsiteX6" fmla="*/ 1394281 w 2564541"/>
              <a:gd name="connsiteY6" fmla="*/ 502689 h 2879340"/>
              <a:gd name="connsiteX7" fmla="*/ 1452845 w 2564541"/>
              <a:gd name="connsiteY7" fmla="*/ 12795 h 2879340"/>
              <a:gd name="connsiteX0" fmla="*/ 1452845 w 2564541"/>
              <a:gd name="connsiteY0" fmla="*/ 12795 h 2879340"/>
              <a:gd name="connsiteX1" fmla="*/ 2564163 w 2564541"/>
              <a:gd name="connsiteY1" fmla="*/ 1404671 h 2879340"/>
            </a:gdLst>
            <a:ahLst/>
            <a:cxnLst>
              <a:cxn ang="0">
                <a:pos x="connsiteX0" y="connsiteY0"/>
              </a:cxn>
              <a:cxn ang="0">
                <a:pos x="connsiteX1" y="connsiteY1"/>
              </a:cxn>
            </a:cxnLst>
            <a:rect l="l" t="t" r="r" b="b"/>
            <a:pathLst>
              <a:path w="2564541" h="2879340" stroke="0" extrusionOk="0">
                <a:moveTo>
                  <a:pt x="1452845" y="12795"/>
                </a:moveTo>
                <a:cubicBezTo>
                  <a:pt x="2053657" y="92143"/>
                  <a:pt x="2497132" y="716480"/>
                  <a:pt x="2564163" y="1404671"/>
                </a:cubicBezTo>
                <a:cubicBezTo>
                  <a:pt x="2378694" y="1452526"/>
                  <a:pt x="2229227" y="1391915"/>
                  <a:pt x="2111228" y="1417037"/>
                </a:cubicBezTo>
                <a:cubicBezTo>
                  <a:pt x="1993229" y="1442159"/>
                  <a:pt x="1822624" y="1378043"/>
                  <a:pt x="1696749" y="1428354"/>
                </a:cubicBezTo>
                <a:cubicBezTo>
                  <a:pt x="1570874" y="1478665"/>
                  <a:pt x="1372802" y="1431675"/>
                  <a:pt x="1282271" y="1439670"/>
                </a:cubicBezTo>
                <a:cubicBezTo>
                  <a:pt x="1262101" y="1191565"/>
                  <a:pt x="1318256" y="1168700"/>
                  <a:pt x="1340835" y="949776"/>
                </a:cubicBezTo>
                <a:cubicBezTo>
                  <a:pt x="1363413" y="730852"/>
                  <a:pt x="1420431" y="730644"/>
                  <a:pt x="1394281" y="502689"/>
                </a:cubicBezTo>
                <a:cubicBezTo>
                  <a:pt x="1368131" y="274734"/>
                  <a:pt x="1463945" y="237990"/>
                  <a:pt x="1452845" y="12795"/>
                </a:cubicBezTo>
                <a:close/>
              </a:path>
              <a:path w="2564541" h="2879340" fill="none" extrusionOk="0">
                <a:moveTo>
                  <a:pt x="1452845" y="12795"/>
                </a:moveTo>
                <a:cubicBezTo>
                  <a:pt x="2065143" y="124351"/>
                  <a:pt x="2630867" y="742998"/>
                  <a:pt x="2564163" y="1404671"/>
                </a:cubicBezTo>
              </a:path>
            </a:pathLst>
          </a:custGeom>
          <a:noFill/>
          <a:ln w="63500" cap="rnd">
            <a:solidFill>
              <a:srgbClr val="0070C0"/>
            </a:solidFill>
            <a:tailEnd type="arrow"/>
            <a:extLst>
              <a:ext uri="{C807C97D-BFC1-408E-A445-0C87EB9F89A2}">
                <ask:lineSketchStyleProps xmlns:ask="http://schemas.microsoft.com/office/drawing/2018/sketchyshapes" sd="1219033472">
                  <a:prstGeom prst="arc">
                    <a:avLst>
                      <a:gd name="adj1" fmla="val 16609021"/>
                      <a:gd name="adj2" fmla="val 21506163"/>
                    </a:avLst>
                  </a:prstGeom>
                  <ask:type>
                    <ask:lineSketchScribbl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R"/>
          </a:p>
        </p:txBody>
      </p:sp>
    </p:spTree>
    <p:custDataLst>
      <p:tags r:id="rId1"/>
    </p:custDataLst>
    <p:extLst>
      <p:ext uri="{BB962C8B-B14F-4D97-AF65-F5344CB8AC3E}">
        <p14:creationId xmlns:p14="http://schemas.microsoft.com/office/powerpoint/2010/main" val="21547825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50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2" presetClass="entr" presetSubtype="4" accel="50000" fill="hold" nodeType="withEffect" p14:presetBounceEnd="50000">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14:bounceEnd="50000">
                                          <p:cBhvr additive="base">
                                            <p:cTn id="26"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2" presetClass="entr" presetSubtype="4" accel="50000" fill="hold" nodeType="withEffect" p14:presetBounceEnd="50000">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14:bounceEnd="50000">
                                          <p:cBhvr additive="base">
                                            <p:cTn id="35" dur="1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2" presetClass="entr" presetSubtype="4" accel="50000" fill="hold" nodeType="withEffect" p14:presetBounceEnd="50000">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14:bounceEnd="50000">
                                          <p:cBhvr additive="base">
                                            <p:cTn id="44"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7"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2" presetClass="entr" presetSubtype="4" accel="5000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ppt_x"/>
                                              </p:val>
                                            </p:tav>
                                            <p:tav tm="100000">
                                              <p:val>
                                                <p:strVal val="#ppt_x"/>
                                              </p:val>
                                            </p:tav>
                                          </p:tavLst>
                                        </p:anim>
                                        <p:anim calcmode="lin" valueType="num">
                                          <p:cBhvr additive="base">
                                            <p:cTn id="2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2" presetClass="entr" presetSubtype="4" accel="5000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ppt_x"/>
                                              </p:val>
                                            </p:tav>
                                            <p:tav tm="100000">
                                              <p:val>
                                                <p:strVal val="#ppt_x"/>
                                              </p:val>
                                            </p:tav>
                                          </p:tavLst>
                                        </p:anim>
                                        <p:anim calcmode="lin" valueType="num">
                                          <p:cBhvr additive="base">
                                            <p:cTn id="3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2" presetClass="entr" presetSubtype="4" accel="5000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1000" fill="hold"/>
                                            <p:tgtEl>
                                              <p:spTgt spid="29"/>
                                            </p:tgtEl>
                                            <p:attrNameLst>
                                              <p:attrName>ppt_x</p:attrName>
                                            </p:attrNameLst>
                                          </p:cBhvr>
                                          <p:tavLst>
                                            <p:tav tm="0">
                                              <p:val>
                                                <p:strVal val="#ppt_x"/>
                                              </p:val>
                                            </p:tav>
                                            <p:tav tm="100000">
                                              <p:val>
                                                <p:strVal val="#ppt_x"/>
                                              </p:val>
                                            </p:tav>
                                          </p:tavLst>
                                        </p:anim>
                                        <p:anim calcmode="lin" valueType="num">
                                          <p:cBhvr additive="base">
                                            <p:cTn id="4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7" grpId="0" animBg="1"/>
          <p:bldP spid="30"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Pasos para responder a una revelación </a:t>
            </a:r>
            <a:r>
              <a:rPr lang="es-ES" sz="4000" b="1" i="1" dirty="0">
                <a:solidFill>
                  <a:srgbClr val="0070C0"/>
                </a:solidFill>
                <a:latin typeface="Lato" panose="020F0502020204030203" pitchFamily="34" charset="77"/>
              </a:rPr>
              <a:t>indirecta</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1708149"/>
            <a:ext cx="6261094" cy="3913161"/>
          </a:xfrm>
          <a:prstGeom prst="rect">
            <a:avLst/>
          </a:prstGeom>
        </p:spPr>
        <p:txBody>
          <a:bodyPr/>
          <a:lstStyle/>
          <a:p>
            <a:pPr marL="0" indent="0">
              <a:buClr>
                <a:srgbClr val="0070C0"/>
              </a:buClr>
              <a:buNone/>
            </a:pPr>
            <a:r>
              <a:rPr lang="es-ES" sz="2400" b="1" dirty="0">
                <a:solidFill>
                  <a:srgbClr val="0070C0"/>
                </a:solidFill>
                <a:latin typeface="Lato" panose="020F0502020204030203" pitchFamily="34" charset="77"/>
              </a:rPr>
              <a:t>Si una persona distinta de la persona sobreviviente les revela un incidente de VG:</a:t>
            </a:r>
            <a:br>
              <a:rPr lang="es-ES" sz="2400" b="1" dirty="0">
                <a:solidFill>
                  <a:srgbClr val="0070C0"/>
                </a:solidFill>
                <a:latin typeface="Lato" panose="020F0502020204030203" pitchFamily="34" charset="77"/>
              </a:rPr>
            </a:br>
            <a:endParaRPr lang="es-ES" sz="2400" b="1" dirty="0">
              <a:solidFill>
                <a:srgbClr val="0070C0"/>
              </a:solidFill>
              <a:latin typeface="Lato" panose="020F0502020204030203" pitchFamily="34" charset="77"/>
            </a:endParaRPr>
          </a:p>
          <a:p>
            <a:pPr>
              <a:buClr>
                <a:srgbClr val="0070C0"/>
              </a:buClr>
              <a:buFont typeface="Wingdings" pitchFamily="2" charset="2"/>
              <a:buChar char="Ø"/>
            </a:pPr>
            <a:r>
              <a:rPr lang="es-ES" sz="2200" dirty="0">
                <a:solidFill>
                  <a:schemeClr val="tx1">
                    <a:lumMod val="75000"/>
                    <a:lumOff val="25000"/>
                  </a:schemeClr>
                </a:solidFill>
              </a:rPr>
              <a:t>Brindar información actualizada y precisa </a:t>
            </a:r>
            <a:br>
              <a:rPr lang="es-ES" sz="2200" dirty="0">
                <a:solidFill>
                  <a:schemeClr val="tx1">
                    <a:lumMod val="75000"/>
                    <a:lumOff val="25000"/>
                  </a:schemeClr>
                </a:solidFill>
              </a:rPr>
            </a:br>
            <a:r>
              <a:rPr lang="es-ES" sz="2200" dirty="0">
                <a:solidFill>
                  <a:schemeClr val="tx1">
                    <a:lumMod val="75000"/>
                    <a:lumOff val="25000"/>
                  </a:schemeClr>
                </a:solidFill>
              </a:rPr>
              <a:t>a la persona sobre cualquier servicio disponible, como los números de las líneas</a:t>
            </a:r>
            <a:br>
              <a:rPr lang="es-ES" sz="2200" dirty="0">
                <a:solidFill>
                  <a:schemeClr val="tx1">
                    <a:lumMod val="75000"/>
                    <a:lumOff val="25000"/>
                  </a:schemeClr>
                </a:solidFill>
              </a:rPr>
            </a:br>
            <a:r>
              <a:rPr lang="es-ES" sz="2200" dirty="0">
                <a:solidFill>
                  <a:schemeClr val="tx1">
                    <a:lumMod val="75000"/>
                    <a:lumOff val="25000"/>
                  </a:schemeClr>
                </a:solidFill>
              </a:rPr>
              <a:t>de ayuda o el apoyo disponibles.</a:t>
            </a:r>
          </a:p>
          <a:p>
            <a:pPr>
              <a:buClr>
                <a:srgbClr val="0070C0"/>
              </a:buClr>
              <a:buFont typeface="Wingdings" pitchFamily="2" charset="2"/>
              <a:buChar char="Ø"/>
            </a:pPr>
            <a:r>
              <a:rPr lang="es-ES" sz="2200" dirty="0">
                <a:solidFill>
                  <a:schemeClr val="tx1">
                    <a:lumMod val="75000"/>
                    <a:lumOff val="25000"/>
                  </a:schemeClr>
                </a:solidFill>
              </a:rPr>
              <a:t>Animar a la persona a compartir esa información de forma segura y confidencial con la persona sobreviviente.</a:t>
            </a:r>
          </a:p>
          <a:p>
            <a:pPr marL="0" indent="0">
              <a:buClr>
                <a:srgbClr val="0070C0"/>
              </a:buClr>
              <a:buNone/>
            </a:pPr>
            <a:endParaRPr lang="en-US" sz="2200" dirty="0"/>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1253060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E40DFDBC-CA18-318A-8146-BD1202FBE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762" y="1517118"/>
            <a:ext cx="2789918" cy="4670322"/>
          </a:xfrm>
          <a:prstGeom prst="rect">
            <a:avLst/>
          </a:prstGeom>
        </p:spPr>
      </p:pic>
      <p:pic>
        <p:nvPicPr>
          <p:cNvPr id="7" name="Picture 6" descr="Icon&#10;&#10;Description automatically generated">
            <a:extLst>
              <a:ext uri="{FF2B5EF4-FFF2-40B4-BE49-F238E27FC236}">
                <a16:creationId xmlns:a16="http://schemas.microsoft.com/office/drawing/2014/main" id="{A5F5FCAC-1307-2B88-B585-A7BEFF016759}"/>
              </a:ext>
            </a:extLst>
          </p:cNvPr>
          <p:cNvPicPr>
            <a:picLocks noChangeAspect="1"/>
          </p:cNvPicPr>
          <p:nvPr/>
        </p:nvPicPr>
        <p:blipFill rotWithShape="1">
          <a:blip r:embed="rId5">
            <a:extLst>
              <a:ext uri="{28A0092B-C50C-407E-A947-70E740481C1C}">
                <a14:useLocalDpi xmlns:a14="http://schemas.microsoft.com/office/drawing/2010/main" val="0"/>
              </a:ext>
            </a:extLst>
          </a:blip>
          <a:srcRect b="19108"/>
          <a:stretch/>
        </p:blipFill>
        <p:spPr>
          <a:xfrm>
            <a:off x="8670625" y="2301246"/>
            <a:ext cx="3450794" cy="3870954"/>
          </a:xfrm>
          <a:prstGeom prst="rect">
            <a:avLst/>
          </a:prstGeom>
        </p:spPr>
      </p:pic>
    </p:spTree>
    <p:custDataLst>
      <p:tags r:id="rId1"/>
    </p:custDataLst>
    <p:extLst>
      <p:ext uri="{BB962C8B-B14F-4D97-AF65-F5344CB8AC3E}">
        <p14:creationId xmlns:p14="http://schemas.microsoft.com/office/powerpoint/2010/main" val="27411719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Observar: necesidades médicas urgentes</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7" y="1634417"/>
            <a:ext cx="7060526" cy="4122877"/>
          </a:xfrm>
          <a:prstGeom prst="rect">
            <a:avLst/>
          </a:prstGeom>
        </p:spPr>
        <p:txBody>
          <a:bodyPr/>
          <a:lstStyle/>
          <a:p>
            <a:pPr marL="0" indent="0">
              <a:buClr>
                <a:srgbClr val="0070C0"/>
              </a:buClr>
              <a:buNone/>
            </a:pPr>
            <a:r>
              <a:rPr lang="es-ES" sz="2400" b="1" dirty="0">
                <a:solidFill>
                  <a:srgbClr val="0070C0"/>
                </a:solidFill>
                <a:latin typeface="Lato" panose="020F0502020204030203" pitchFamily="34" charset="77"/>
              </a:rPr>
              <a:t>Faciliten en todo momento información sobre los servicios de salud disponibles:</a:t>
            </a:r>
            <a:br>
              <a:rPr lang="es-ES" sz="2400" b="1" dirty="0">
                <a:solidFill>
                  <a:srgbClr val="0070C0"/>
                </a:solidFill>
                <a:latin typeface="Lato" panose="020F0502020204030203" pitchFamily="34" charset="77"/>
              </a:rPr>
            </a:br>
            <a:endParaRPr lang="es-ES" sz="2400" b="1" dirty="0">
              <a:solidFill>
                <a:srgbClr val="0070C0"/>
              </a:solidFill>
              <a:latin typeface="Lato" panose="020F0502020204030203" pitchFamily="34" charset="77"/>
            </a:endParaRPr>
          </a:p>
          <a:p>
            <a:pPr>
              <a:buClr>
                <a:srgbClr val="0070C0"/>
              </a:buClr>
              <a:buFont typeface="Wingdings" pitchFamily="2" charset="2"/>
              <a:buChar char="Ø"/>
            </a:pPr>
            <a:r>
              <a:rPr lang="es-ES" sz="2200" dirty="0">
                <a:latin typeface="Lato" panose="020F0502020204030203" pitchFamily="34" charset="77"/>
              </a:rPr>
              <a:t>Compartan lo que saben y, sobre todo, expliquen lo que no saben. </a:t>
            </a:r>
          </a:p>
          <a:p>
            <a:pPr>
              <a:buClr>
                <a:srgbClr val="0070C0"/>
              </a:buClr>
              <a:buFont typeface="Wingdings" pitchFamily="2" charset="2"/>
              <a:buChar char="Ø"/>
            </a:pPr>
            <a:r>
              <a:rPr lang="es-ES" sz="2200" dirty="0">
                <a:latin typeface="Lato" panose="020F0502020204030203" pitchFamily="34" charset="77"/>
              </a:rPr>
              <a:t>Dejen que la persona sobreviviente decida si desea acceder a ellos.</a:t>
            </a:r>
          </a:p>
          <a:p>
            <a:pPr>
              <a:buClr>
                <a:srgbClr val="0070C0"/>
              </a:buClr>
              <a:buFont typeface="Wingdings" pitchFamily="2" charset="2"/>
              <a:buChar char="Ø"/>
            </a:pPr>
            <a:r>
              <a:rPr lang="es-ES" sz="2200" dirty="0">
                <a:latin typeface="Lato" panose="020F0502020204030203" pitchFamily="34" charset="77"/>
              </a:rPr>
              <a:t>Recibir atención médica de calidad en un plazo de 72 horas puede </a:t>
            </a:r>
            <a:r>
              <a:rPr lang="es-ES" sz="2200" b="1" dirty="0">
                <a:solidFill>
                  <a:srgbClr val="0070C0"/>
                </a:solidFill>
                <a:latin typeface="Lato" panose="020F0502020204030203" pitchFamily="34" charset="77"/>
              </a:rPr>
              <a:t>prevenir la transmisión de infecciones de transmisión sexual (ITS)</a:t>
            </a:r>
            <a:r>
              <a:rPr lang="es-ES" sz="2200" dirty="0">
                <a:latin typeface="Lato" panose="020F0502020204030203" pitchFamily="34" charset="77"/>
              </a:rPr>
              <a:t>, como el VIH, y en un plazo de 120 horas, los</a:t>
            </a:r>
            <a:r>
              <a:rPr lang="es-ES" sz="2200" b="1" dirty="0">
                <a:solidFill>
                  <a:srgbClr val="0070C0"/>
                </a:solidFill>
                <a:latin typeface="Lato" panose="020F0502020204030203" pitchFamily="34" charset="77"/>
              </a:rPr>
              <a:t> embarazos no deseados</a:t>
            </a:r>
            <a:r>
              <a:rPr lang="es-ES" sz="2200" dirty="0">
                <a:latin typeface="Lato" panose="020F0502020204030203" pitchFamily="34" charset="77"/>
              </a:rPr>
              <a:t>.</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107107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A picture containing text, vector graphics&#10;&#10;Description automatically generated">
            <a:extLst>
              <a:ext uri="{FF2B5EF4-FFF2-40B4-BE49-F238E27FC236}">
                <a16:creationId xmlns:a16="http://schemas.microsoft.com/office/drawing/2014/main" id="{300692E2-9E84-CCE8-2D02-96FAC829A7EF}"/>
              </a:ext>
            </a:extLst>
          </p:cNvPr>
          <p:cNvPicPr>
            <a:picLocks noChangeAspect="1"/>
          </p:cNvPicPr>
          <p:nvPr/>
        </p:nvPicPr>
        <p:blipFill rotWithShape="1">
          <a:blip r:embed="rId4">
            <a:extLst>
              <a:ext uri="{28A0092B-C50C-407E-A947-70E740481C1C}">
                <a14:useLocalDpi xmlns:a14="http://schemas.microsoft.com/office/drawing/2010/main" val="0"/>
              </a:ext>
            </a:extLst>
          </a:blip>
          <a:srcRect r="33934"/>
          <a:stretch/>
        </p:blipFill>
        <p:spPr>
          <a:xfrm>
            <a:off x="7659974" y="1219514"/>
            <a:ext cx="4532026" cy="4952685"/>
          </a:xfrm>
          <a:prstGeom prst="rect">
            <a:avLst/>
          </a:prstGeom>
        </p:spPr>
      </p:pic>
    </p:spTree>
    <p:custDataLst>
      <p:tags r:id="rId1"/>
    </p:custDataLst>
    <p:extLst>
      <p:ext uri="{BB962C8B-B14F-4D97-AF65-F5344CB8AC3E}">
        <p14:creationId xmlns:p14="http://schemas.microsoft.com/office/powerpoint/2010/main" val="4137417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Observar: necesidades de seguridad urgentes</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1708149"/>
            <a:ext cx="6275252" cy="4464019"/>
          </a:xfrm>
          <a:prstGeom prst="rect">
            <a:avLst/>
          </a:prstGeom>
        </p:spPr>
        <p:txBody>
          <a:bodyPr/>
          <a:lstStyle/>
          <a:p>
            <a:pPr>
              <a:buClr>
                <a:srgbClr val="0070C0"/>
              </a:buClr>
              <a:buFont typeface="Wingdings" pitchFamily="2" charset="2"/>
              <a:buChar char="Ø"/>
            </a:pPr>
            <a:r>
              <a:rPr lang="es-ES" sz="2100" dirty="0"/>
              <a:t>Tengan en cuenta si el perpetrador o cualquier otra persona está presente y supone una </a:t>
            </a:r>
            <a:r>
              <a:rPr lang="es-ES" sz="2100" b="1" dirty="0">
                <a:solidFill>
                  <a:srgbClr val="0070C0"/>
                </a:solidFill>
                <a:latin typeface="Lato" panose="020F0502020204030203" pitchFamily="34" charset="77"/>
              </a:rPr>
              <a:t>amenaza urgente </a:t>
            </a:r>
            <a:r>
              <a:rPr lang="es-ES" sz="2100" dirty="0"/>
              <a:t>para la persona sobreviviente o para ustedes.</a:t>
            </a:r>
          </a:p>
          <a:p>
            <a:pPr>
              <a:buClr>
                <a:srgbClr val="0070C0"/>
              </a:buClr>
              <a:buFont typeface="Wingdings" pitchFamily="2" charset="2"/>
              <a:buChar char="Ø"/>
            </a:pPr>
            <a:r>
              <a:rPr lang="es-ES" sz="2100" dirty="0"/>
              <a:t>Piensen si la persona sobreviviente constituye un </a:t>
            </a:r>
            <a:r>
              <a:rPr lang="es-ES" sz="2100" b="1" dirty="0">
                <a:solidFill>
                  <a:srgbClr val="0070C0"/>
                </a:solidFill>
                <a:latin typeface="Lato" panose="020F0502020204030203" pitchFamily="34" charset="77"/>
              </a:rPr>
              <a:t>riesgo para su vida o la de otras personas. </a:t>
            </a:r>
          </a:p>
          <a:p>
            <a:pPr>
              <a:buClr>
                <a:srgbClr val="0070C0"/>
              </a:buClr>
              <a:buFont typeface="Wingdings" pitchFamily="2" charset="2"/>
              <a:buChar char="Ø"/>
            </a:pPr>
            <a:r>
              <a:rPr lang="es-ES" sz="2100" dirty="0"/>
              <a:t>Si existe una </a:t>
            </a:r>
            <a:r>
              <a:rPr lang="es-ES" sz="2100" b="1" dirty="0">
                <a:solidFill>
                  <a:srgbClr val="0070C0"/>
                </a:solidFill>
                <a:latin typeface="Lato" panose="020F0502020204030203" pitchFamily="34" charset="77"/>
              </a:rPr>
              <a:t>amenaza física inminente</a:t>
            </a:r>
            <a:r>
              <a:rPr lang="es-ES" sz="2100" dirty="0"/>
              <a:t> para la persona sobreviviente, para otras personas o para ustedes mismos, llamen al actor encargado de la seguridad.</a:t>
            </a:r>
          </a:p>
          <a:p>
            <a:pPr>
              <a:buClr>
                <a:srgbClr val="0070C0"/>
              </a:buClr>
              <a:buFont typeface="Wingdings" pitchFamily="2" charset="2"/>
              <a:buChar char="Ø"/>
            </a:pPr>
            <a:r>
              <a:rPr lang="es-ES" sz="2100" dirty="0"/>
              <a:t>Si la </a:t>
            </a:r>
            <a:r>
              <a:rPr lang="es-ES" sz="2100" b="1" dirty="0">
                <a:solidFill>
                  <a:srgbClr val="0070C0"/>
                </a:solidFill>
                <a:latin typeface="Lato" panose="020F0502020204030203" pitchFamily="34" charset="77"/>
              </a:rPr>
              <a:t>amenaza es sustancial, pero no inminente</a:t>
            </a:r>
            <a:r>
              <a:rPr lang="es-ES" sz="2100" dirty="0"/>
              <a:t>, consulten a una persona especialista en VG de su zona.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1104045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1439EDE5-D5BF-DCBE-6F39-6D9E77B0D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198" y="1843645"/>
            <a:ext cx="2144842" cy="4328524"/>
          </a:xfrm>
          <a:prstGeom prst="rect">
            <a:avLst/>
          </a:prstGeom>
        </p:spPr>
      </p:pic>
      <p:pic>
        <p:nvPicPr>
          <p:cNvPr id="9" name="Picture 8" descr="A person holding a skateboard&#10;&#10;Description automatically generated with low confidence">
            <a:extLst>
              <a:ext uri="{FF2B5EF4-FFF2-40B4-BE49-F238E27FC236}">
                <a16:creationId xmlns:a16="http://schemas.microsoft.com/office/drawing/2014/main" id="{C291EB7D-7F99-49C0-FB08-792A75E9CAC9}"/>
              </a:ext>
            </a:extLst>
          </p:cNvPr>
          <p:cNvPicPr>
            <a:picLocks noChangeAspect="1"/>
          </p:cNvPicPr>
          <p:nvPr/>
        </p:nvPicPr>
        <p:blipFill rotWithShape="1">
          <a:blip r:embed="rId5">
            <a:extLst>
              <a:ext uri="{28A0092B-C50C-407E-A947-70E740481C1C}">
                <a14:useLocalDpi xmlns:a14="http://schemas.microsoft.com/office/drawing/2010/main" val="0"/>
              </a:ext>
            </a:extLst>
          </a:blip>
          <a:srcRect b="21555"/>
          <a:stretch/>
        </p:blipFill>
        <p:spPr>
          <a:xfrm>
            <a:off x="7476021" y="1346200"/>
            <a:ext cx="3458672" cy="482596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4F63E4F-0236-0C28-B2E5-D4C0379DDD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5366" y="1699543"/>
            <a:ext cx="2024714" cy="4472625"/>
          </a:xfrm>
          <a:prstGeom prst="rect">
            <a:avLst/>
          </a:prstGeom>
        </p:spPr>
      </p:pic>
    </p:spTree>
    <p:custDataLst>
      <p:tags r:id="rId1"/>
    </p:custDataLst>
    <p:extLst>
      <p:ext uri="{BB962C8B-B14F-4D97-AF65-F5344CB8AC3E}">
        <p14:creationId xmlns:p14="http://schemas.microsoft.com/office/powerpoint/2010/main" val="5868724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3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95">
                                                <p:txEl>
                                                  <p:pRg st="0" end="0"/>
                                                </p:txEl>
                                              </p:spTgt>
                                            </p:tgtEl>
                                            <p:attrNameLst>
                                              <p:attrName>style.visibility</p:attrName>
                                            </p:attrNameLst>
                                          </p:cBhvr>
                                          <p:to>
                                            <p:strVal val="visible"/>
                                          </p:to>
                                        </p:set>
                                        <p:animEffect transition="in" filter="fade">
                                          <p:cBhvr>
                                            <p:cTn id="29" dur="500"/>
                                            <p:tgtEl>
                                              <p:spTgt spid="819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95">
                                                <p:txEl>
                                                  <p:pRg st="1" end="1"/>
                                                </p:txEl>
                                              </p:spTgt>
                                            </p:tgtEl>
                                            <p:attrNameLst>
                                              <p:attrName>style.visibility</p:attrName>
                                            </p:attrNameLst>
                                          </p:cBhvr>
                                          <p:to>
                                            <p:strVal val="visible"/>
                                          </p:to>
                                        </p:set>
                                        <p:animEffect transition="in" filter="fade">
                                          <p:cBhvr>
                                            <p:cTn id="34" dur="500"/>
                                            <p:tgtEl>
                                              <p:spTgt spid="819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95">
                                                <p:txEl>
                                                  <p:pRg st="2" end="2"/>
                                                </p:txEl>
                                              </p:spTgt>
                                            </p:tgtEl>
                                            <p:attrNameLst>
                                              <p:attrName>style.visibility</p:attrName>
                                            </p:attrNameLst>
                                          </p:cBhvr>
                                          <p:to>
                                            <p:strVal val="visible"/>
                                          </p:to>
                                        </p:set>
                                        <p:animEffect transition="in" filter="fade">
                                          <p:cBhvr>
                                            <p:cTn id="39" dur="500"/>
                                            <p:tgtEl>
                                              <p:spTgt spid="819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195">
                                                <p:txEl>
                                                  <p:pRg st="3" end="3"/>
                                                </p:txEl>
                                              </p:spTgt>
                                            </p:tgtEl>
                                            <p:attrNameLst>
                                              <p:attrName>style.visibility</p:attrName>
                                            </p:attrNameLst>
                                          </p:cBhvr>
                                          <p:to>
                                            <p:strVal val="visible"/>
                                          </p:to>
                                        </p:set>
                                        <p:animEffect transition="in" filter="fade">
                                          <p:cBhvr>
                                            <p:cTn id="44"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3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95">
                                                <p:txEl>
                                                  <p:pRg st="0" end="0"/>
                                                </p:txEl>
                                              </p:spTgt>
                                            </p:tgtEl>
                                            <p:attrNameLst>
                                              <p:attrName>style.visibility</p:attrName>
                                            </p:attrNameLst>
                                          </p:cBhvr>
                                          <p:to>
                                            <p:strVal val="visible"/>
                                          </p:to>
                                        </p:set>
                                        <p:animEffect transition="in" filter="fade">
                                          <p:cBhvr>
                                            <p:cTn id="29" dur="500"/>
                                            <p:tgtEl>
                                              <p:spTgt spid="819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95">
                                                <p:txEl>
                                                  <p:pRg st="1" end="1"/>
                                                </p:txEl>
                                              </p:spTgt>
                                            </p:tgtEl>
                                            <p:attrNameLst>
                                              <p:attrName>style.visibility</p:attrName>
                                            </p:attrNameLst>
                                          </p:cBhvr>
                                          <p:to>
                                            <p:strVal val="visible"/>
                                          </p:to>
                                        </p:set>
                                        <p:animEffect transition="in" filter="fade">
                                          <p:cBhvr>
                                            <p:cTn id="34" dur="500"/>
                                            <p:tgtEl>
                                              <p:spTgt spid="819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95">
                                                <p:txEl>
                                                  <p:pRg st="2" end="2"/>
                                                </p:txEl>
                                              </p:spTgt>
                                            </p:tgtEl>
                                            <p:attrNameLst>
                                              <p:attrName>style.visibility</p:attrName>
                                            </p:attrNameLst>
                                          </p:cBhvr>
                                          <p:to>
                                            <p:strVal val="visible"/>
                                          </p:to>
                                        </p:set>
                                        <p:animEffect transition="in" filter="fade">
                                          <p:cBhvr>
                                            <p:cTn id="39" dur="500"/>
                                            <p:tgtEl>
                                              <p:spTgt spid="819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195">
                                                <p:txEl>
                                                  <p:pRg st="3" end="3"/>
                                                </p:txEl>
                                              </p:spTgt>
                                            </p:tgtEl>
                                            <p:attrNameLst>
                                              <p:attrName>style.visibility</p:attrName>
                                            </p:attrNameLst>
                                          </p:cBhvr>
                                          <p:to>
                                            <p:strVal val="visible"/>
                                          </p:to>
                                        </p:set>
                                        <p:animEffect transition="in" filter="fade">
                                          <p:cBhvr>
                                            <p:cTn id="44"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Escuchar: qué decir a una persona sobreviviente</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339490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p:pic>
        <p:nvPicPr>
          <p:cNvPr id="8" name="Picture 7">
            <a:extLst>
              <a:ext uri="{FF2B5EF4-FFF2-40B4-BE49-F238E27FC236}">
                <a16:creationId xmlns:a16="http://schemas.microsoft.com/office/drawing/2014/main" id="{EA8D6345-CBE1-FBA5-6633-A1942323B6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Web Video Player">
                <a:extLst>
                  <a:ext uri="{FF2B5EF4-FFF2-40B4-BE49-F238E27FC236}">
                    <a16:creationId xmlns:a16="http://schemas.microsoft.com/office/drawing/2014/main" id="{FA3763EC-05BB-2776-5308-360C347A7F4F}"/>
                  </a:ext>
                </a:extLst>
              </p:cNvPr>
              <p:cNvGraphicFramePr>
                <a:graphicFrameLocks noGrp="1"/>
              </p:cNvGraphicFramePr>
              <p:nvPr>
                <p:extLst>
                  <p:ext uri="{D42A27DB-BD31-4B8C-83A1-F6EECF244321}">
                    <p14:modId xmlns:p14="http://schemas.microsoft.com/office/powerpoint/2010/main" val="593684646"/>
                  </p:ext>
                </p:extLst>
              </p:nvPr>
            </p:nvGraphicFramePr>
            <p:xfrm>
              <a:off x="2725640" y="1597578"/>
              <a:ext cx="7063439" cy="3400659"/>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7" name="Add-in 6" title="Web Video Player">
                <a:extLst>
                  <a:ext uri="{FF2B5EF4-FFF2-40B4-BE49-F238E27FC236}">
                    <a16:creationId xmlns:a16="http://schemas.microsoft.com/office/drawing/2014/main" id="{FA3763EC-05BB-2776-5308-360C347A7F4F}"/>
                  </a:ext>
                </a:extLst>
              </p:cNvPr>
              <p:cNvPicPr>
                <a:picLocks noGrp="1" noRot="1" noChangeAspect="1" noMove="1" noResize="1" noEditPoints="1" noAdjustHandles="1" noChangeArrowheads="1" noChangeShapeType="1"/>
              </p:cNvPicPr>
              <p:nvPr/>
            </p:nvPicPr>
            <p:blipFill>
              <a:blip r:embed="rId8"/>
              <a:stretch>
                <a:fillRect/>
              </a:stretch>
            </p:blipFill>
            <p:spPr>
              <a:xfrm>
                <a:off x="2725640" y="1597578"/>
                <a:ext cx="7063439" cy="3400659"/>
              </a:xfrm>
              <a:prstGeom prst="rect">
                <a:avLst/>
              </a:prstGeom>
            </p:spPr>
          </p:pic>
        </mc:Fallback>
      </mc:AlternateContent>
      <p:sp>
        <p:nvSpPr>
          <p:cNvPr id="10" name="Oval 9">
            <a:extLst>
              <a:ext uri="{FF2B5EF4-FFF2-40B4-BE49-F238E27FC236}">
                <a16:creationId xmlns:a16="http://schemas.microsoft.com/office/drawing/2014/main" id="{4F46BF29-ADEF-0998-3B73-AFE09D07FF62}"/>
              </a:ext>
            </a:extLst>
          </p:cNvPr>
          <p:cNvSpPr/>
          <p:nvPr/>
        </p:nvSpPr>
        <p:spPr>
          <a:xfrm>
            <a:off x="496265" y="2191208"/>
            <a:ext cx="2071238" cy="1954467"/>
          </a:xfrm>
          <a:prstGeom prst="ellipse">
            <a:avLst/>
          </a:prstGeom>
          <a:solidFill>
            <a:srgbClr val="FBD4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600" b="1" dirty="0">
                <a:solidFill>
                  <a:srgbClr val="0070C0"/>
                </a:solidFill>
                <a:latin typeface="Lato" panose="020F0502020204030203" pitchFamily="34" charset="77"/>
              </a:rPr>
              <a:t>¿Qué le digo?</a:t>
            </a:r>
          </a:p>
        </p:txBody>
      </p:sp>
    </p:spTree>
    <p:custDataLst>
      <p:tags r:id="rId1"/>
    </p:custDataLst>
    <p:extLst>
      <p:ext uri="{BB962C8B-B14F-4D97-AF65-F5344CB8AC3E}">
        <p14:creationId xmlns:p14="http://schemas.microsoft.com/office/powerpoint/2010/main" val="37131291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Escuchar: qué no decir a una persona sobreviviente</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399278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p:pic>
        <p:nvPicPr>
          <p:cNvPr id="8" name="Picture 7">
            <a:extLst>
              <a:ext uri="{FF2B5EF4-FFF2-40B4-BE49-F238E27FC236}">
                <a16:creationId xmlns:a16="http://schemas.microsoft.com/office/drawing/2014/main" id="{EA8D6345-CBE1-FBA5-6633-A1942323B6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p:sp>
        <p:nvSpPr>
          <p:cNvPr id="10" name="Oval 9">
            <a:extLst>
              <a:ext uri="{FF2B5EF4-FFF2-40B4-BE49-F238E27FC236}">
                <a16:creationId xmlns:a16="http://schemas.microsoft.com/office/drawing/2014/main" id="{4F46BF29-ADEF-0998-3B73-AFE09D07FF62}"/>
              </a:ext>
            </a:extLst>
          </p:cNvPr>
          <p:cNvSpPr/>
          <p:nvPr/>
        </p:nvSpPr>
        <p:spPr>
          <a:xfrm>
            <a:off x="496265" y="2191208"/>
            <a:ext cx="2071238" cy="1954467"/>
          </a:xfrm>
          <a:prstGeom prst="ellipse">
            <a:avLst/>
          </a:prstGeom>
          <a:solidFill>
            <a:srgbClr val="FBD4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600" b="1" dirty="0">
                <a:solidFill>
                  <a:srgbClr val="0070C0"/>
                </a:solidFill>
                <a:latin typeface="Lato" panose="020F0502020204030203" pitchFamily="34" charset="77"/>
              </a:rPr>
              <a:t>¿Qué no se debe decir?</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 Video Player">
                <a:extLst>
                  <a:ext uri="{FF2B5EF4-FFF2-40B4-BE49-F238E27FC236}">
                    <a16:creationId xmlns:a16="http://schemas.microsoft.com/office/drawing/2014/main" id="{F24C14F0-9811-810A-1BA0-93B14170A7BE}"/>
                  </a:ext>
                </a:extLst>
              </p:cNvPr>
              <p:cNvGraphicFramePr>
                <a:graphicFrameLocks noGrp="1"/>
              </p:cNvGraphicFramePr>
              <p:nvPr>
                <p:extLst>
                  <p:ext uri="{D42A27DB-BD31-4B8C-83A1-F6EECF244321}">
                    <p14:modId xmlns:p14="http://schemas.microsoft.com/office/powerpoint/2010/main" val="1655507852"/>
                  </p:ext>
                </p:extLst>
              </p:nvPr>
            </p:nvGraphicFramePr>
            <p:xfrm>
              <a:off x="2725640" y="1638300"/>
              <a:ext cx="7075585" cy="3359937"/>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2" name="Add-in 1" title="Web Video Player">
                <a:extLst>
                  <a:ext uri="{FF2B5EF4-FFF2-40B4-BE49-F238E27FC236}">
                    <a16:creationId xmlns:a16="http://schemas.microsoft.com/office/drawing/2014/main" id="{F24C14F0-9811-810A-1BA0-93B14170A7BE}"/>
                  </a:ext>
                </a:extLst>
              </p:cNvPr>
              <p:cNvPicPr>
                <a:picLocks noGrp="1" noRot="1" noChangeAspect="1" noMove="1" noResize="1" noEditPoints="1" noAdjustHandles="1" noChangeArrowheads="1" noChangeShapeType="1"/>
              </p:cNvPicPr>
              <p:nvPr/>
            </p:nvPicPr>
            <p:blipFill>
              <a:blip r:embed="rId8"/>
              <a:stretch>
                <a:fillRect/>
              </a:stretch>
            </p:blipFill>
            <p:spPr>
              <a:xfrm>
                <a:off x="2725640" y="1638300"/>
                <a:ext cx="7075585" cy="3359937"/>
              </a:xfrm>
              <a:prstGeom prst="rect">
                <a:avLst/>
              </a:prstGeom>
            </p:spPr>
          </p:pic>
        </mc:Fallback>
      </mc:AlternateContent>
    </p:spTree>
    <p:custDataLst>
      <p:tags r:id="rId1"/>
    </p:custDataLst>
    <p:extLst>
      <p:ext uri="{BB962C8B-B14F-4D97-AF65-F5344CB8AC3E}">
        <p14:creationId xmlns:p14="http://schemas.microsoft.com/office/powerpoint/2010/main" val="10900312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888996"/>
            <a:ext cx="7531093" cy="48202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Vincular: ¿qué es el consentimiento informado?</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3551252"/>
            <a:ext cx="8191494" cy="2360311"/>
          </a:xfrm>
          <a:prstGeom prst="rect">
            <a:avLst/>
          </a:prstGeom>
        </p:spPr>
        <p:txBody>
          <a:bodyPr/>
          <a:lstStyle/>
          <a:p>
            <a:pPr marL="0" indent="0">
              <a:buClr>
                <a:srgbClr val="0070C0"/>
              </a:buClr>
              <a:buNone/>
            </a:pPr>
            <a:r>
              <a:rPr lang="es-ES" sz="2400" b="1" dirty="0">
                <a:solidFill>
                  <a:srgbClr val="0070C0"/>
                </a:solidFill>
              </a:rPr>
              <a:t>El consentimiento informado significa que: </a:t>
            </a:r>
          </a:p>
          <a:p>
            <a:pPr marL="0" indent="0">
              <a:buClr>
                <a:srgbClr val="0070C0"/>
              </a:buClr>
              <a:buNone/>
            </a:pPr>
            <a:endParaRPr lang="en-US" sz="2000" dirty="0"/>
          </a:p>
          <a:p>
            <a:pPr>
              <a:buClr>
                <a:srgbClr val="0070C0"/>
              </a:buClr>
              <a:buFont typeface="Wingdings" pitchFamily="2" charset="2"/>
              <a:buChar char="Ø"/>
            </a:pPr>
            <a:r>
              <a:rPr lang="es-ES" sz="2200" dirty="0"/>
              <a:t>La persona sobreviviente comprende los riesgos y las posibles consecuencias de compartir su información con terceros. </a:t>
            </a:r>
          </a:p>
          <a:p>
            <a:pPr>
              <a:buClr>
                <a:srgbClr val="0070C0"/>
              </a:buClr>
              <a:buFont typeface="Wingdings" pitchFamily="2" charset="2"/>
              <a:buChar char="Ø"/>
            </a:pPr>
            <a:r>
              <a:rPr lang="es-ES" sz="2200" dirty="0"/>
              <a:t>La persona sobreviviente puede dar o no autorización para utilizar o compartir su información.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906643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Rounded Rectangle 2">
            <a:extLst>
              <a:ext uri="{FF2B5EF4-FFF2-40B4-BE49-F238E27FC236}">
                <a16:creationId xmlns:a16="http://schemas.microsoft.com/office/drawing/2014/main" id="{9EFB0723-8791-810A-1C27-BE295F1FE659}"/>
              </a:ext>
            </a:extLst>
          </p:cNvPr>
          <p:cNvSpPr>
            <a:spLocks/>
          </p:cNvSpPr>
          <p:nvPr/>
        </p:nvSpPr>
        <p:spPr>
          <a:xfrm>
            <a:off x="903184" y="1663939"/>
            <a:ext cx="6310415" cy="165075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200" dirty="0">
                <a:solidFill>
                  <a:srgbClr val="0070C0"/>
                </a:solidFill>
                <a:latin typeface="Lato" panose="020F0502020204030203" pitchFamily="34" charset="77"/>
              </a:rPr>
              <a:t>Es esencial solicitar el consentimiento informado de la persona sobreviviente antes de compartir con nadie información sobre su situación.</a:t>
            </a:r>
          </a:p>
        </p:txBody>
      </p:sp>
      <p:pic>
        <p:nvPicPr>
          <p:cNvPr id="5" name="Picture 4" descr="A picture containing text, businesscard, vector graphics&#10;&#10;Description automatically generated">
            <a:extLst>
              <a:ext uri="{FF2B5EF4-FFF2-40B4-BE49-F238E27FC236}">
                <a16:creationId xmlns:a16="http://schemas.microsoft.com/office/drawing/2014/main" id="{453B783E-D673-2AB0-ECE9-429AB86B1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743" y="946437"/>
            <a:ext cx="4447257" cy="3646465"/>
          </a:xfrm>
          <a:prstGeom prst="rect">
            <a:avLst/>
          </a:prstGeom>
        </p:spPr>
      </p:pic>
    </p:spTree>
    <p:custDataLst>
      <p:tags r:id="rId1"/>
    </p:custDataLst>
    <p:extLst>
      <p:ext uri="{BB962C8B-B14F-4D97-AF65-F5344CB8AC3E}">
        <p14:creationId xmlns:p14="http://schemas.microsoft.com/office/powerpoint/2010/main" val="32717410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0" end="0"/>
                                                </p:txEl>
                                              </p:spTgt>
                                            </p:tgtEl>
                                            <p:attrNameLst>
                                              <p:attrName>style.visibility</p:attrName>
                                            </p:attrNameLst>
                                          </p:cBhvr>
                                          <p:to>
                                            <p:strVal val="visible"/>
                                          </p:to>
                                        </p:set>
                                        <p:animEffect transition="in" filter="fade">
                                          <p:cBhvr>
                                            <p:cTn id="26" dur="500"/>
                                            <p:tgtEl>
                                              <p:spTgt spid="819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0" end="0"/>
                                                </p:txEl>
                                              </p:spTgt>
                                            </p:tgtEl>
                                            <p:attrNameLst>
                                              <p:attrName>style.visibility</p:attrName>
                                            </p:attrNameLst>
                                          </p:cBhvr>
                                          <p:to>
                                            <p:strVal val="visible"/>
                                          </p:to>
                                        </p:set>
                                        <p:animEffect transition="in" filter="fade">
                                          <p:cBhvr>
                                            <p:cTn id="26" dur="500"/>
                                            <p:tgtEl>
                                              <p:spTgt spid="819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11219A6-E6AB-C696-2922-53E2BBEE2378}"/>
              </a:ext>
            </a:extLst>
          </p:cNvPr>
          <p:cNvSpPr/>
          <p:nvPr/>
        </p:nvSpPr>
        <p:spPr>
          <a:xfrm>
            <a:off x="10136149" y="-1302911"/>
            <a:ext cx="3525716" cy="3382989"/>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7429493" cy="65696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Vincular: elementos del consentimiento informado</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81069" y="1592500"/>
            <a:ext cx="10541103" cy="2360311"/>
          </a:xfrm>
          <a:prstGeom prst="rect">
            <a:avLst/>
          </a:prstGeom>
        </p:spPr>
        <p:txBody>
          <a:bodyPr/>
          <a:lstStyle/>
          <a:p>
            <a:pPr marL="0" indent="0">
              <a:buClr>
                <a:srgbClr val="0070C0"/>
              </a:buClr>
              <a:buNone/>
            </a:pPr>
            <a:r>
              <a:rPr lang="es-ES" sz="24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Notificar y explicar a la persona sobreviviente lo siguiente: </a:t>
            </a:r>
          </a:p>
          <a:p>
            <a:pPr marL="0" indent="0">
              <a:buClr>
                <a:srgbClr val="0070C0"/>
              </a:buClr>
              <a:buNone/>
            </a:pPr>
            <a:endParaRPr lang="en-US" sz="1000" dirty="0"/>
          </a:p>
          <a:p>
            <a:pPr>
              <a:buClr>
                <a:srgbClr val="0070C0"/>
              </a:buClr>
              <a:buSzPct val="120000"/>
              <a:buFont typeface="Wingdings" pitchFamily="2" charset="2"/>
              <a:buChar char="Ø"/>
            </a:pPr>
            <a:r>
              <a:rPr lang="es-ES" sz="1800" dirty="0">
                <a:latin typeface="Lato" panose="020F0502020204030203" pitchFamily="34" charset="77"/>
                <a:ea typeface="Calibri" panose="020F0502020204030204" pitchFamily="34" charset="0"/>
                <a:cs typeface="Times New Roman" panose="02020603050405020304" pitchFamily="18" charset="0"/>
              </a:rPr>
              <a:t>Qué le ocurrirá a la persona sobreviviente si comparte información.</a:t>
            </a:r>
          </a:p>
          <a:p>
            <a:pPr>
              <a:buClr>
                <a:srgbClr val="0070C0"/>
              </a:buClr>
              <a:buSzPct val="120000"/>
              <a:buFont typeface="Wingdings" pitchFamily="2" charset="2"/>
              <a:buChar char="Ø"/>
            </a:pPr>
            <a:r>
              <a:rPr lang="es-ES" sz="1800" dirty="0">
                <a:latin typeface="Lato" panose="020F0502020204030203" pitchFamily="34" charset="77"/>
                <a:ea typeface="Calibri" panose="020F0502020204030204" pitchFamily="34" charset="0"/>
                <a:cs typeface="Times New Roman" panose="02020603050405020304" pitchFamily="18" charset="0"/>
              </a:rPr>
              <a:t>Los beneficios y riesgos de una intervención (tratamiento médico, entrevista, presentación obligatoria de informes, etc.).</a:t>
            </a:r>
          </a:p>
          <a:p>
            <a:pPr>
              <a:buClr>
                <a:srgbClr val="0070C0"/>
              </a:buClr>
              <a:buSzPct val="120000"/>
              <a:buFont typeface="Wingdings" pitchFamily="2" charset="2"/>
              <a:buChar char="Ø"/>
            </a:pPr>
            <a:r>
              <a:rPr lang="es-ES" sz="1800" dirty="0">
                <a:latin typeface="Lato" panose="020F0502020204030203" pitchFamily="34" charset="77"/>
                <a:ea typeface="Calibri" panose="020F0502020204030204" pitchFamily="34" charset="0"/>
                <a:cs typeface="Times New Roman" panose="02020603050405020304" pitchFamily="18" charset="0"/>
              </a:rPr>
              <a:t>El derecho a declinar o rechazar cualquier parte de una intervención.</a:t>
            </a:r>
          </a:p>
          <a:p>
            <a:pPr>
              <a:buClr>
                <a:srgbClr val="0070C0"/>
              </a:buClr>
              <a:buSzPct val="120000"/>
              <a:buFont typeface="Wingdings" pitchFamily="2" charset="2"/>
              <a:buChar char="Ø"/>
            </a:pPr>
            <a:r>
              <a:rPr lang="es-ES" sz="1800" dirty="0">
                <a:latin typeface="Lato" panose="020F0502020204030203" pitchFamily="34" charset="77"/>
                <a:ea typeface="Calibri" panose="020F0502020204030204" pitchFamily="34" charset="0"/>
                <a:cs typeface="Times New Roman" panose="02020603050405020304" pitchFamily="18" charset="0"/>
              </a:rPr>
              <a:t>Que no se debe ejercer presión de ninguna forma. </a:t>
            </a:r>
          </a:p>
          <a:p>
            <a:pPr>
              <a:buClr>
                <a:srgbClr val="0070C0"/>
              </a:buClr>
              <a:buSzPct val="120000"/>
              <a:buFont typeface="Wingdings" pitchFamily="2" charset="2"/>
              <a:buChar char="Ø"/>
            </a:pPr>
            <a:r>
              <a:rPr lang="es-ES" sz="1800" dirty="0">
                <a:latin typeface="Lato" panose="020F0502020204030203" pitchFamily="34" charset="77"/>
                <a:ea typeface="Calibri" panose="020F0502020204030204" pitchFamily="34" charset="0"/>
                <a:cs typeface="Times New Roman" panose="02020603050405020304" pitchFamily="18" charset="0"/>
              </a:rPr>
              <a:t>Que la persona sobreviviente tiene derecho a no revelar información con la que no se sienta cómoda (aunque es necesario dejar claro si existe un contexto donde esto pueda ser obligatorio para recibir servicios).</a:t>
            </a:r>
          </a:p>
          <a:p>
            <a:pPr>
              <a:buClr>
                <a:srgbClr val="0070C0"/>
              </a:buClr>
              <a:buSzPct val="120000"/>
              <a:buFont typeface="Wingdings" pitchFamily="2" charset="2"/>
              <a:buChar char="Ø"/>
            </a:pPr>
            <a:r>
              <a:rPr lang="es-ES" sz="1800" dirty="0">
                <a:latin typeface="Lato" panose="020F0502020204030203" pitchFamily="34" charset="77"/>
                <a:ea typeface="Calibri" panose="020F0502020204030204" pitchFamily="34" charset="0"/>
                <a:cs typeface="Times New Roman" panose="02020603050405020304" pitchFamily="18" charset="0"/>
              </a:rPr>
              <a:t>Cualquier requisito de presentación obligatoria de informes en su contexto.</a:t>
            </a:r>
          </a:p>
          <a:p>
            <a:pPr>
              <a:buClr>
                <a:srgbClr val="0070C0"/>
              </a:buClr>
              <a:buSzPct val="120000"/>
              <a:buFont typeface="Wingdings" pitchFamily="2" charset="2"/>
              <a:buChar char="Ø"/>
            </a:pPr>
            <a:r>
              <a:rPr lang="es-ES" sz="1800" dirty="0">
                <a:latin typeface="Lato" panose="020F0502020204030203" pitchFamily="34" charset="77"/>
                <a:ea typeface="Calibri" panose="020F0502020204030204" pitchFamily="34" charset="0"/>
                <a:cs typeface="Times New Roman" panose="02020603050405020304" pitchFamily="18" charset="0"/>
              </a:rPr>
              <a:t>Que es posible que un equipo analice la información sobre la persona sobreviviente. </a:t>
            </a:r>
          </a:p>
          <a:p>
            <a:pPr>
              <a:buClr>
                <a:srgbClr val="0070C0"/>
              </a:buClr>
              <a:buFont typeface="Wingdings" pitchFamily="2" charset="2"/>
              <a:buChar char="Ø"/>
            </a:pPr>
            <a:endParaRPr lang="en-GB" sz="2200" dirty="0"/>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2768"/>
            <a:ext cx="7237631" cy="3718"/>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Rounded Rectangle 2">
            <a:extLst>
              <a:ext uri="{FF2B5EF4-FFF2-40B4-BE49-F238E27FC236}">
                <a16:creationId xmlns:a16="http://schemas.microsoft.com/office/drawing/2014/main" id="{9EFB0723-8791-810A-1C27-BE295F1FE659}"/>
              </a:ext>
            </a:extLst>
          </p:cNvPr>
          <p:cNvSpPr>
            <a:spLocks/>
          </p:cNvSpPr>
          <p:nvPr/>
        </p:nvSpPr>
        <p:spPr>
          <a:xfrm>
            <a:off x="1061934" y="5477167"/>
            <a:ext cx="10541102" cy="592375"/>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200" dirty="0">
                <a:solidFill>
                  <a:srgbClr val="0070C0"/>
                </a:solidFill>
                <a:latin typeface="Lato" panose="020F0502020204030203" pitchFamily="34" charset="77"/>
              </a:rPr>
              <a:t>Comprueben que la persona sobreviviente entiende lo que le han dicho.</a:t>
            </a:r>
          </a:p>
        </p:txBody>
      </p:sp>
      <p:pic>
        <p:nvPicPr>
          <p:cNvPr id="5" name="Picture 4">
            <a:extLst>
              <a:ext uri="{FF2B5EF4-FFF2-40B4-BE49-F238E27FC236}">
                <a16:creationId xmlns:a16="http://schemas.microsoft.com/office/drawing/2014/main" id="{2CAA3B3E-517D-8665-1B1A-B8CACF9464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360159">
            <a:off x="9396235" y="108557"/>
            <a:ext cx="2513762" cy="2475286"/>
          </a:xfrm>
          <a:prstGeom prst="rect">
            <a:avLst/>
          </a:prstGeom>
        </p:spPr>
      </p:pic>
    </p:spTree>
    <p:custDataLst>
      <p:tags r:id="rId1"/>
    </p:custDataLst>
    <p:extLst>
      <p:ext uri="{BB962C8B-B14F-4D97-AF65-F5344CB8AC3E}">
        <p14:creationId xmlns:p14="http://schemas.microsoft.com/office/powerpoint/2010/main" val="37026567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2" end="2"/>
                                                </p:txEl>
                                              </p:spTgt>
                                            </p:tgtEl>
                                            <p:attrNameLst>
                                              <p:attrName>style.visibility</p:attrName>
                                            </p:attrNameLst>
                                          </p:cBhvr>
                                          <p:to>
                                            <p:strVal val="visible"/>
                                          </p:to>
                                        </p:set>
                                        <p:animEffect transition="in" filter="fade">
                                          <p:cBhvr>
                                            <p:cTn id="30" dur="500"/>
                                            <p:tgtEl>
                                              <p:spTgt spid="819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500"/>
                                            <p:tgtEl>
                                              <p:spTgt spid="819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4" end="4"/>
                                                </p:txEl>
                                              </p:spTgt>
                                            </p:tgtEl>
                                            <p:attrNameLst>
                                              <p:attrName>style.visibility</p:attrName>
                                            </p:attrNameLst>
                                          </p:cBhvr>
                                          <p:to>
                                            <p:strVal val="visible"/>
                                          </p:to>
                                        </p:set>
                                        <p:animEffect transition="in" filter="fade">
                                          <p:cBhvr>
                                            <p:cTn id="40" dur="500"/>
                                            <p:tgtEl>
                                              <p:spTgt spid="819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5" end="5"/>
                                                </p:txEl>
                                              </p:spTgt>
                                            </p:tgtEl>
                                            <p:attrNameLst>
                                              <p:attrName>style.visibility</p:attrName>
                                            </p:attrNameLst>
                                          </p:cBhvr>
                                          <p:to>
                                            <p:strVal val="visible"/>
                                          </p:to>
                                        </p:set>
                                        <p:animEffect transition="in" filter="fade">
                                          <p:cBhvr>
                                            <p:cTn id="45" dur="500"/>
                                            <p:tgtEl>
                                              <p:spTgt spid="819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6" end="6"/>
                                                </p:txEl>
                                              </p:spTgt>
                                            </p:tgtEl>
                                            <p:attrNameLst>
                                              <p:attrName>style.visibility</p:attrName>
                                            </p:attrNameLst>
                                          </p:cBhvr>
                                          <p:to>
                                            <p:strVal val="visible"/>
                                          </p:to>
                                        </p:set>
                                        <p:animEffect transition="in" filter="fade">
                                          <p:cBhvr>
                                            <p:cTn id="50" dur="500"/>
                                            <p:tgtEl>
                                              <p:spTgt spid="819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7" end="7"/>
                                                </p:txEl>
                                              </p:spTgt>
                                            </p:tgtEl>
                                            <p:attrNameLst>
                                              <p:attrName>style.visibility</p:attrName>
                                            </p:attrNameLst>
                                          </p:cBhvr>
                                          <p:to>
                                            <p:strVal val="visible"/>
                                          </p:to>
                                        </p:set>
                                        <p:animEffect transition="in" filter="fade">
                                          <p:cBhvr>
                                            <p:cTn id="55" dur="500"/>
                                            <p:tgtEl>
                                              <p:spTgt spid="819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5">
                                                <p:txEl>
                                                  <p:pRg st="8" end="8"/>
                                                </p:txEl>
                                              </p:spTgt>
                                            </p:tgtEl>
                                            <p:attrNameLst>
                                              <p:attrName>style.visibility</p:attrName>
                                            </p:attrNameLst>
                                          </p:cBhvr>
                                          <p:to>
                                            <p:strVal val="visible"/>
                                          </p:to>
                                        </p:set>
                                        <p:animEffect transition="in" filter="fade">
                                          <p:cBhvr>
                                            <p:cTn id="60" dur="500"/>
                                            <p:tgtEl>
                                              <p:spTgt spid="819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195" grpId="0" build="p"/>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2" end="2"/>
                                                </p:txEl>
                                              </p:spTgt>
                                            </p:tgtEl>
                                            <p:attrNameLst>
                                              <p:attrName>style.visibility</p:attrName>
                                            </p:attrNameLst>
                                          </p:cBhvr>
                                          <p:to>
                                            <p:strVal val="visible"/>
                                          </p:to>
                                        </p:set>
                                        <p:animEffect transition="in" filter="fade">
                                          <p:cBhvr>
                                            <p:cTn id="30" dur="500"/>
                                            <p:tgtEl>
                                              <p:spTgt spid="819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500"/>
                                            <p:tgtEl>
                                              <p:spTgt spid="819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4" end="4"/>
                                                </p:txEl>
                                              </p:spTgt>
                                            </p:tgtEl>
                                            <p:attrNameLst>
                                              <p:attrName>style.visibility</p:attrName>
                                            </p:attrNameLst>
                                          </p:cBhvr>
                                          <p:to>
                                            <p:strVal val="visible"/>
                                          </p:to>
                                        </p:set>
                                        <p:animEffect transition="in" filter="fade">
                                          <p:cBhvr>
                                            <p:cTn id="40" dur="500"/>
                                            <p:tgtEl>
                                              <p:spTgt spid="819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5" end="5"/>
                                                </p:txEl>
                                              </p:spTgt>
                                            </p:tgtEl>
                                            <p:attrNameLst>
                                              <p:attrName>style.visibility</p:attrName>
                                            </p:attrNameLst>
                                          </p:cBhvr>
                                          <p:to>
                                            <p:strVal val="visible"/>
                                          </p:to>
                                        </p:set>
                                        <p:animEffect transition="in" filter="fade">
                                          <p:cBhvr>
                                            <p:cTn id="45" dur="500"/>
                                            <p:tgtEl>
                                              <p:spTgt spid="819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6" end="6"/>
                                                </p:txEl>
                                              </p:spTgt>
                                            </p:tgtEl>
                                            <p:attrNameLst>
                                              <p:attrName>style.visibility</p:attrName>
                                            </p:attrNameLst>
                                          </p:cBhvr>
                                          <p:to>
                                            <p:strVal val="visible"/>
                                          </p:to>
                                        </p:set>
                                        <p:animEffect transition="in" filter="fade">
                                          <p:cBhvr>
                                            <p:cTn id="50" dur="500"/>
                                            <p:tgtEl>
                                              <p:spTgt spid="819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7" end="7"/>
                                                </p:txEl>
                                              </p:spTgt>
                                            </p:tgtEl>
                                            <p:attrNameLst>
                                              <p:attrName>style.visibility</p:attrName>
                                            </p:attrNameLst>
                                          </p:cBhvr>
                                          <p:to>
                                            <p:strVal val="visible"/>
                                          </p:to>
                                        </p:set>
                                        <p:animEffect transition="in" filter="fade">
                                          <p:cBhvr>
                                            <p:cTn id="55" dur="500"/>
                                            <p:tgtEl>
                                              <p:spTgt spid="819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5">
                                                <p:txEl>
                                                  <p:pRg st="8" end="8"/>
                                                </p:txEl>
                                              </p:spTgt>
                                            </p:tgtEl>
                                            <p:attrNameLst>
                                              <p:attrName>style.visibility</p:attrName>
                                            </p:attrNameLst>
                                          </p:cBhvr>
                                          <p:to>
                                            <p:strVal val="visible"/>
                                          </p:to>
                                        </p:set>
                                        <p:animEffect transition="in" filter="fade">
                                          <p:cBhvr>
                                            <p:cTn id="60" dur="500"/>
                                            <p:tgtEl>
                                              <p:spTgt spid="819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195" grpId="0" build="p"/>
          <p:bldP spid="3"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D34AEC-EA16-A786-E5D6-5AE445E84B66}"/>
              </a:ext>
            </a:extLst>
          </p:cNvPr>
          <p:cNvSpPr txBox="1">
            <a:spLocks/>
          </p:cNvSpPr>
          <p:nvPr/>
        </p:nvSpPr>
        <p:spPr>
          <a:xfrm>
            <a:off x="808036" y="1449917"/>
            <a:ext cx="10943697" cy="316042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mj-lt"/>
              <a:buAutoNum type="arabicPeriod"/>
            </a:pPr>
            <a:r>
              <a:rPr lang="es-ES" sz="17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Riesgo para la vida </a:t>
            </a:r>
            <a:r>
              <a:rPr lang="es-ES" sz="1700" dirty="0"/>
              <a:t>de la persona sobreviviente o riesgo grave de daño para otra persona (por ejemplo, sus hijos o hijas) </a:t>
            </a:r>
          </a:p>
          <a:p>
            <a:pPr marL="742950" lvl="1" indent="-342900">
              <a:buClr>
                <a:srgbClr val="0070C0"/>
              </a:buClr>
              <a:buSzPct val="70000"/>
              <a:buFont typeface="Courier New" panose="02070309020205020404" pitchFamily="49" charset="0"/>
              <a:buChar char="o"/>
            </a:pPr>
            <a:r>
              <a:rPr lang="es-ES" sz="1400" dirty="0"/>
              <a:t>En situaciones de riesgo vital inminente en que no se pueda consultar a una persona especialista en VG, es necesario denunciar el caso a: [XXXX]</a:t>
            </a:r>
          </a:p>
          <a:p>
            <a:pPr marL="742950" lvl="1" indent="-342900">
              <a:buClr>
                <a:srgbClr val="0070C0"/>
              </a:buClr>
              <a:buSzPct val="70000"/>
              <a:buFont typeface="Courier New" panose="02070309020205020404" pitchFamily="49" charset="0"/>
              <a:buChar char="o"/>
            </a:pPr>
            <a:r>
              <a:rPr lang="es-ES" sz="1400" dirty="0"/>
              <a:t>Si la amenaza es sustancial, pero no inminente, se debe consultar a la persona especialista en VG: [XXXX]</a:t>
            </a:r>
          </a:p>
          <a:p>
            <a:pPr>
              <a:buClr>
                <a:srgbClr val="0070C0"/>
              </a:buClr>
              <a:buFont typeface="+mj-lt"/>
              <a:buAutoNum type="arabicPeriod"/>
            </a:pPr>
            <a:r>
              <a:rPr lang="es-ES" sz="17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Explotación o abuso sexuales </a:t>
            </a:r>
            <a:r>
              <a:rPr lang="es-ES" sz="1700" dirty="0"/>
              <a:t>(EAS) por parte de </a:t>
            </a:r>
            <a:r>
              <a:rPr lang="es-ES" sz="1700" dirty="0">
                <a:ea typeface="+mn-lt"/>
                <a:cs typeface="+mn-lt"/>
              </a:rPr>
              <a:t>personal humanitario </a:t>
            </a:r>
          </a:p>
          <a:p>
            <a:pPr marL="742950" lvl="1" indent="-342900">
              <a:buClr>
                <a:srgbClr val="0070C0"/>
              </a:buClr>
              <a:buSzPct val="70000"/>
              <a:buFont typeface="Courier New" panose="02070309020205020404" pitchFamily="49" charset="0"/>
              <a:buChar char="o"/>
            </a:pPr>
            <a:r>
              <a:rPr lang="es-ES" sz="1400" dirty="0"/>
              <a:t>Es necesario denunciar según los protocolos del organismo</a:t>
            </a:r>
          </a:p>
          <a:p>
            <a:pPr marL="742950" lvl="1" indent="-342900">
              <a:buClr>
                <a:srgbClr val="0070C0"/>
              </a:buClr>
              <a:buSzPct val="70000"/>
              <a:buFont typeface="Courier New" panose="02070309020205020404" pitchFamily="49" charset="0"/>
              <a:buChar char="o"/>
            </a:pPr>
            <a:r>
              <a:rPr lang="es-ES" sz="1400" dirty="0"/>
              <a:t>Más información en las siguientes diapositivas</a:t>
            </a:r>
          </a:p>
          <a:p>
            <a:pPr>
              <a:buClr>
                <a:srgbClr val="0070C0"/>
              </a:buClr>
              <a:buFont typeface="+mj-lt"/>
              <a:buAutoNum type="arabicPeriod"/>
            </a:pPr>
            <a:r>
              <a:rPr lang="es-ES" sz="1700" dirty="0"/>
              <a:t>Se sospecha que existe </a:t>
            </a:r>
            <a:r>
              <a:rPr lang="es-ES" sz="17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abuso infantil </a:t>
            </a:r>
            <a:r>
              <a:rPr lang="es-ES" sz="1700" dirty="0"/>
              <a:t>y la denuncia redunda en el interés superior </a:t>
            </a:r>
            <a:r>
              <a:rPr lang="es-419" sz="1700" dirty="0"/>
              <a:t>del niño</a:t>
            </a:r>
            <a:r>
              <a:rPr lang="en-GR" sz="1700" dirty="0"/>
              <a:t> </a:t>
            </a:r>
            <a:endParaRPr lang="es-ES" sz="1700" dirty="0"/>
          </a:p>
          <a:p>
            <a:pPr marL="742950" lvl="1" indent="-342900">
              <a:buClr>
                <a:srgbClr val="0070C0"/>
              </a:buClr>
              <a:buSzPct val="70000"/>
              <a:buFont typeface="Courier New" panose="02070309020205020404" pitchFamily="49" charset="0"/>
              <a:buChar char="o"/>
            </a:pPr>
            <a:r>
              <a:rPr lang="es-ES" sz="1400" dirty="0"/>
              <a:t>Presentación obligatoria de informes</a:t>
            </a:r>
          </a:p>
          <a:p>
            <a:pPr marL="742950" lvl="1" indent="-342900">
              <a:buClr>
                <a:srgbClr val="0070C0"/>
              </a:buClr>
              <a:buSzPct val="70000"/>
              <a:buFont typeface="Courier New" panose="02070309020205020404" pitchFamily="49" charset="0"/>
              <a:buChar char="o"/>
            </a:pPr>
            <a:r>
              <a:rPr lang="es-ES" sz="1400" dirty="0"/>
              <a:t>Consulta a la persona especialista en protección de la infancia o VG: [XXXX]</a:t>
            </a:r>
          </a:p>
          <a:p>
            <a:pPr marL="400050" lvl="1" indent="0">
              <a:buClr>
                <a:srgbClr val="0070C0"/>
              </a:buClr>
              <a:buSzPct val="70000"/>
              <a:buNone/>
            </a:pPr>
            <a:endParaRPr lang="en-US" sz="700" dirty="0"/>
          </a:p>
          <a:p>
            <a:pPr marL="0" indent="0">
              <a:buNone/>
            </a:pPr>
            <a:r>
              <a:rPr lang="es-ES" sz="1600" dirty="0"/>
              <a:t>[MARCADOR DE POSICIÓN: </a:t>
            </a:r>
            <a:r>
              <a:rPr lang="es-ES" sz="1600" dirty="0">
                <a:solidFill>
                  <a:srgbClr val="0070C0"/>
                </a:solidFill>
              </a:rPr>
              <a:t>4. </a:t>
            </a:r>
            <a:r>
              <a:rPr lang="es-ES" sz="16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Otros requisitos de presentación obligatoria de informes </a:t>
            </a:r>
            <a:r>
              <a:rPr lang="es-ES" sz="1600" dirty="0"/>
              <a:t>establecidos en la legislación nacional: el facilitador o la facilitadora añadirá los datos necesarios] </a:t>
            </a: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8036" y="682265"/>
            <a:ext cx="6581809"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Vincular: excepciones al consentimiento informado</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2665"/>
            <a:ext cx="790584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7" name="Rounded Rectangle 6">
            <a:extLst>
              <a:ext uri="{FF2B5EF4-FFF2-40B4-BE49-F238E27FC236}">
                <a16:creationId xmlns:a16="http://schemas.microsoft.com/office/drawing/2014/main" id="{63E0EC7F-A263-CBD5-665F-25CBB136E1A7}"/>
              </a:ext>
            </a:extLst>
          </p:cNvPr>
          <p:cNvSpPr>
            <a:spLocks/>
          </p:cNvSpPr>
          <p:nvPr/>
        </p:nvSpPr>
        <p:spPr>
          <a:xfrm>
            <a:off x="935036" y="5415527"/>
            <a:ext cx="10321927" cy="684666"/>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rgbClr val="0070C0"/>
                </a:solidFill>
                <a:latin typeface="Lato" panose="020F0502020204030203" pitchFamily="34" charset="77"/>
              </a:rPr>
              <a:t>Se recomienda consultar a una persona especialista en VG que pueda brindar asesoramiento sobre cómo cumplir los requisitos de presentación obligatoria de informes en su contexto </a:t>
            </a:r>
          </a:p>
        </p:txBody>
      </p:sp>
    </p:spTree>
    <p:custDataLst>
      <p:tags r:id="rId1"/>
    </p:custDataLst>
    <p:extLst>
      <p:ext uri="{BB962C8B-B14F-4D97-AF65-F5344CB8AC3E}">
        <p14:creationId xmlns:p14="http://schemas.microsoft.com/office/powerpoint/2010/main" val="32021492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Explotación y abuso sexuales</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736461" y="1598609"/>
            <a:ext cx="8085805" cy="3206178"/>
          </a:xfrm>
          <a:prstGeom prst="rect">
            <a:avLst/>
          </a:prstGeom>
        </p:spPr>
        <p:txBody>
          <a:bodyPr/>
          <a:lstStyle/>
          <a:p>
            <a:pPr>
              <a:buClr>
                <a:srgbClr val="0070C0"/>
              </a:buClr>
              <a:buFont typeface="Wingdings" pitchFamily="2" charset="2"/>
              <a:buChar char="Ø"/>
            </a:pPr>
            <a:r>
              <a:rPr lang="es-ES" sz="2400" dirty="0"/>
              <a:t>La explotación y el abuso sexuales (EAS) perpetrados por personal humanitario constituyen una forma de VG.</a:t>
            </a:r>
          </a:p>
          <a:p>
            <a:pPr>
              <a:buClr>
                <a:srgbClr val="0070C0"/>
              </a:buClr>
              <a:buFont typeface="Wingdings" pitchFamily="2" charset="2"/>
              <a:buChar char="Ø"/>
            </a:pPr>
            <a:r>
              <a:rPr lang="es-ES" sz="2400" dirty="0"/>
              <a:t>Las Naciones Unidas tienen tolerancia cero con la explotación y el abuso sexuales.</a:t>
            </a:r>
          </a:p>
          <a:p>
            <a:pPr>
              <a:buClr>
                <a:srgbClr val="0070C0"/>
              </a:buClr>
              <a:buFont typeface="Wingdings" pitchFamily="2" charset="2"/>
              <a:buChar char="Ø"/>
            </a:pPr>
            <a:r>
              <a:rPr lang="es-ES" sz="2400" dirty="0"/>
              <a:t>El personal del ACNUR y sus socios tienen la </a:t>
            </a:r>
            <a:br>
              <a:rPr lang="es-ES" sz="2400" dirty="0"/>
            </a:br>
            <a:r>
              <a:rPr lang="es-ES" sz="2400" b="1" dirty="0">
                <a:solidFill>
                  <a:srgbClr val="0070C0"/>
                </a:solidFill>
              </a:rPr>
              <a:t>obligación</a:t>
            </a:r>
            <a:r>
              <a:rPr lang="es-ES" sz="2400" dirty="0"/>
              <a:t> de notificar las </a:t>
            </a:r>
            <a:r>
              <a:rPr lang="es-ES" sz="2400" b="1" dirty="0">
                <a:solidFill>
                  <a:srgbClr val="0070C0"/>
                </a:solidFill>
              </a:rPr>
              <a:t>denuncias</a:t>
            </a:r>
            <a:r>
              <a:rPr lang="es-ES" sz="2400" dirty="0"/>
              <a:t>, </a:t>
            </a:r>
            <a:r>
              <a:rPr lang="es-ES" sz="2400" b="1" dirty="0">
                <a:solidFill>
                  <a:srgbClr val="0070C0"/>
                </a:solidFill>
              </a:rPr>
              <a:t>sospechas</a:t>
            </a:r>
            <a:r>
              <a:rPr lang="es-ES" sz="2400" b="1" dirty="0"/>
              <a:t> </a:t>
            </a:r>
            <a:r>
              <a:rPr lang="es-ES" sz="2400" dirty="0"/>
              <a:t>o </a:t>
            </a:r>
            <a:r>
              <a:rPr lang="es-ES" sz="2400" b="1" dirty="0">
                <a:solidFill>
                  <a:srgbClr val="0070C0"/>
                </a:solidFill>
              </a:rPr>
              <a:t>preocupaciones</a:t>
            </a:r>
            <a:r>
              <a:rPr lang="es-ES" sz="2400" dirty="0"/>
              <a:t> en materia de EAS.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flipV="1">
            <a:off x="-995093" y="1346486"/>
            <a:ext cx="8610331" cy="1929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Rounded Rectangle 3">
            <a:extLst>
              <a:ext uri="{FF2B5EF4-FFF2-40B4-BE49-F238E27FC236}">
                <a16:creationId xmlns:a16="http://schemas.microsoft.com/office/drawing/2014/main" id="{0B08B110-AD1B-8A3E-EA03-9F2C8C76C894}"/>
              </a:ext>
            </a:extLst>
          </p:cNvPr>
          <p:cNvSpPr>
            <a:spLocks/>
          </p:cNvSpPr>
          <p:nvPr/>
        </p:nvSpPr>
        <p:spPr>
          <a:xfrm>
            <a:off x="3979234" y="4689952"/>
            <a:ext cx="3636004" cy="1116263"/>
          </a:xfrm>
          <a:prstGeom prst="roundRect">
            <a:avLst/>
          </a:prstGeom>
          <a:solidFill>
            <a:schemeClr val="bg1">
              <a:alpha val="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200" dirty="0">
                <a:solidFill>
                  <a:srgbClr val="0070C0"/>
                </a:solidFill>
                <a:latin typeface="Lato" panose="020F0502020204030203" pitchFamily="34" charset="77"/>
              </a:rPr>
              <a:t>VG perpetrada por personal humanitario</a:t>
            </a:r>
          </a:p>
        </p:txBody>
      </p:sp>
      <p:sp>
        <p:nvSpPr>
          <p:cNvPr id="5" name="Oval 4">
            <a:extLst>
              <a:ext uri="{FF2B5EF4-FFF2-40B4-BE49-F238E27FC236}">
                <a16:creationId xmlns:a16="http://schemas.microsoft.com/office/drawing/2014/main" id="{D4D43125-D819-0640-BF20-986C7B56A90A}"/>
              </a:ext>
            </a:extLst>
          </p:cNvPr>
          <p:cNvSpPr/>
          <p:nvPr/>
        </p:nvSpPr>
        <p:spPr>
          <a:xfrm>
            <a:off x="8212767" y="3534252"/>
            <a:ext cx="3354497" cy="2311400"/>
          </a:xfrm>
          <a:custGeom>
            <a:avLst/>
            <a:gdLst>
              <a:gd name="connsiteX0" fmla="*/ 0 w 3354497"/>
              <a:gd name="connsiteY0" fmla="*/ 1155700 h 2311400"/>
              <a:gd name="connsiteX1" fmla="*/ 1677249 w 3354497"/>
              <a:gd name="connsiteY1" fmla="*/ 0 h 2311400"/>
              <a:gd name="connsiteX2" fmla="*/ 3354498 w 3354497"/>
              <a:gd name="connsiteY2" fmla="*/ 1155700 h 2311400"/>
              <a:gd name="connsiteX3" fmla="*/ 1677249 w 3354497"/>
              <a:gd name="connsiteY3" fmla="*/ 2311400 h 2311400"/>
              <a:gd name="connsiteX4" fmla="*/ 0 w 3354497"/>
              <a:gd name="connsiteY4" fmla="*/ 1155700 h 231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4497" h="2311400" extrusionOk="0">
                <a:moveTo>
                  <a:pt x="0" y="1155700"/>
                </a:moveTo>
                <a:cubicBezTo>
                  <a:pt x="-208217" y="388992"/>
                  <a:pt x="622291" y="48280"/>
                  <a:pt x="1677249" y="0"/>
                </a:cubicBezTo>
                <a:cubicBezTo>
                  <a:pt x="2744555" y="29681"/>
                  <a:pt x="3281307" y="519752"/>
                  <a:pt x="3354498" y="1155700"/>
                </a:cubicBezTo>
                <a:cubicBezTo>
                  <a:pt x="3323503" y="1824244"/>
                  <a:pt x="2583734" y="2421031"/>
                  <a:pt x="1677249" y="2311400"/>
                </a:cubicBezTo>
                <a:cubicBezTo>
                  <a:pt x="734940" y="2302652"/>
                  <a:pt x="74110" y="1829385"/>
                  <a:pt x="0" y="1155700"/>
                </a:cubicBezTo>
                <a:close/>
              </a:path>
            </a:pathLst>
          </a:custGeom>
          <a:noFill/>
          <a:ln w="31750" cap="rnd">
            <a:solidFill>
              <a:srgbClr val="0070C0"/>
            </a:solidFill>
            <a:extLst>
              <a:ext uri="{C807C97D-BFC1-408E-A445-0C87EB9F89A2}">
                <ask:lineSketchStyleProps xmlns:ask="http://schemas.microsoft.com/office/drawing/2018/sketchyshapes" sd="1219033472">
                  <a:prstGeom prst="ellipse">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7" name="TextBox 6">
            <a:extLst>
              <a:ext uri="{FF2B5EF4-FFF2-40B4-BE49-F238E27FC236}">
                <a16:creationId xmlns:a16="http://schemas.microsoft.com/office/drawing/2014/main" id="{38DD9501-6643-310D-BAD4-0BA8B160C63B}"/>
              </a:ext>
            </a:extLst>
          </p:cNvPr>
          <p:cNvSpPr txBox="1"/>
          <p:nvPr/>
        </p:nvSpPr>
        <p:spPr>
          <a:xfrm>
            <a:off x="9964908" y="4222489"/>
            <a:ext cx="1330660" cy="861774"/>
          </a:xfrm>
          <a:prstGeom prst="rect">
            <a:avLst/>
          </a:prstGeom>
          <a:noFill/>
        </p:spPr>
        <p:txBody>
          <a:bodyPr wrap="square" rtlCol="0">
            <a:spAutoFit/>
          </a:bodyPr>
          <a:lstStyle/>
          <a:p>
            <a:r>
              <a:rPr lang="es-ES" sz="5000" b="1" dirty="0">
                <a:solidFill>
                  <a:srgbClr val="0070C0"/>
                </a:solidFill>
              </a:rPr>
              <a:t>VG</a:t>
            </a:r>
          </a:p>
        </p:txBody>
      </p:sp>
      <p:sp>
        <p:nvSpPr>
          <p:cNvPr id="9" name="Arc 8">
            <a:extLst>
              <a:ext uri="{FF2B5EF4-FFF2-40B4-BE49-F238E27FC236}">
                <a16:creationId xmlns:a16="http://schemas.microsoft.com/office/drawing/2014/main" id="{853CD97F-7C58-67FE-B37A-CBFCA7AB10E7}"/>
              </a:ext>
            </a:extLst>
          </p:cNvPr>
          <p:cNvSpPr/>
          <p:nvPr/>
        </p:nvSpPr>
        <p:spPr>
          <a:xfrm rot="7716188">
            <a:off x="7094401" y="3319887"/>
            <a:ext cx="2152124" cy="2075022"/>
          </a:xfrm>
          <a:custGeom>
            <a:avLst/>
            <a:gdLst>
              <a:gd name="connsiteX0" fmla="*/ 1076062 w 2152124"/>
              <a:gd name="connsiteY0" fmla="*/ 0 h 2075022"/>
              <a:gd name="connsiteX1" fmla="*/ 2152124 w 2152124"/>
              <a:gd name="connsiteY1" fmla="*/ 1037511 h 2075022"/>
              <a:gd name="connsiteX2" fmla="*/ 1592572 w 2152124"/>
              <a:gd name="connsiteY2" fmla="*/ 1037511 h 2075022"/>
              <a:gd name="connsiteX3" fmla="*/ 1076062 w 2152124"/>
              <a:gd name="connsiteY3" fmla="*/ 1037511 h 2075022"/>
              <a:gd name="connsiteX4" fmla="*/ 1076062 w 2152124"/>
              <a:gd name="connsiteY4" fmla="*/ 539506 h 2075022"/>
              <a:gd name="connsiteX5" fmla="*/ 1076062 w 2152124"/>
              <a:gd name="connsiteY5" fmla="*/ 0 h 2075022"/>
              <a:gd name="connsiteX0" fmla="*/ 1076062 w 2152124"/>
              <a:gd name="connsiteY0" fmla="*/ 0 h 2075022"/>
              <a:gd name="connsiteX1" fmla="*/ 2152124 w 2152124"/>
              <a:gd name="connsiteY1" fmla="*/ 1037511 h 2075022"/>
            </a:gdLst>
            <a:ahLst/>
            <a:cxnLst>
              <a:cxn ang="0">
                <a:pos x="connsiteX0" y="connsiteY0"/>
              </a:cxn>
              <a:cxn ang="0">
                <a:pos x="connsiteX1" y="connsiteY1"/>
              </a:cxn>
            </a:cxnLst>
            <a:rect l="l" t="t" r="r" b="b"/>
            <a:pathLst>
              <a:path w="2152124" h="2075022" stroke="0" extrusionOk="0">
                <a:moveTo>
                  <a:pt x="1076062" y="0"/>
                </a:moveTo>
                <a:cubicBezTo>
                  <a:pt x="1557602" y="-69549"/>
                  <a:pt x="2060648" y="498841"/>
                  <a:pt x="2152124" y="1037511"/>
                </a:cubicBezTo>
                <a:cubicBezTo>
                  <a:pt x="1901373" y="1102375"/>
                  <a:pt x="1746012" y="988539"/>
                  <a:pt x="1592572" y="1037511"/>
                </a:cubicBezTo>
                <a:cubicBezTo>
                  <a:pt x="1439132" y="1086483"/>
                  <a:pt x="1261082" y="1029703"/>
                  <a:pt x="1076062" y="1037511"/>
                </a:cubicBezTo>
                <a:cubicBezTo>
                  <a:pt x="1050616" y="855675"/>
                  <a:pt x="1089727" y="726479"/>
                  <a:pt x="1076062" y="539506"/>
                </a:cubicBezTo>
                <a:cubicBezTo>
                  <a:pt x="1062397" y="352534"/>
                  <a:pt x="1120635" y="128689"/>
                  <a:pt x="1076062" y="0"/>
                </a:cubicBezTo>
                <a:close/>
              </a:path>
              <a:path w="2152124" h="2075022" fill="none" extrusionOk="0">
                <a:moveTo>
                  <a:pt x="1076062" y="0"/>
                </a:moveTo>
                <a:cubicBezTo>
                  <a:pt x="1528360" y="-21744"/>
                  <a:pt x="2069625" y="542181"/>
                  <a:pt x="2152124" y="1037511"/>
                </a:cubicBezTo>
              </a:path>
            </a:pathLst>
          </a:custGeom>
          <a:noFill/>
          <a:ln w="57150" cap="rnd">
            <a:solidFill>
              <a:srgbClr val="0070C0"/>
            </a:solidFill>
            <a:headEnd type="none"/>
            <a:tailEnd type="arrow"/>
            <a:extLst>
              <a:ext uri="{C807C97D-BFC1-408E-A445-0C87EB9F89A2}">
                <ask:lineSketchStyleProps xmlns:ask="http://schemas.microsoft.com/office/drawing/2018/sketchyshapes" sd="1219033472">
                  <a:prstGeom prst="arc">
                    <a:avLst/>
                  </a:prstGeom>
                  <ask:type>
                    <ask:lineSketchScribbl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R"/>
          </a:p>
        </p:txBody>
      </p:sp>
      <p:sp>
        <p:nvSpPr>
          <p:cNvPr id="8" name="Oval 7">
            <a:extLst>
              <a:ext uri="{FF2B5EF4-FFF2-40B4-BE49-F238E27FC236}">
                <a16:creationId xmlns:a16="http://schemas.microsoft.com/office/drawing/2014/main" id="{B42B5FDD-61CF-D936-2037-9399E34FD247}"/>
              </a:ext>
            </a:extLst>
          </p:cNvPr>
          <p:cNvSpPr/>
          <p:nvPr/>
        </p:nvSpPr>
        <p:spPr>
          <a:xfrm>
            <a:off x="8469228" y="4031790"/>
            <a:ext cx="1330660" cy="1243172"/>
          </a:xfrm>
          <a:custGeom>
            <a:avLst/>
            <a:gdLst>
              <a:gd name="connsiteX0" fmla="*/ 0 w 1330660"/>
              <a:gd name="connsiteY0" fmla="*/ 621586 h 1243172"/>
              <a:gd name="connsiteX1" fmla="*/ 665330 w 1330660"/>
              <a:gd name="connsiteY1" fmla="*/ 0 h 1243172"/>
              <a:gd name="connsiteX2" fmla="*/ 1330660 w 1330660"/>
              <a:gd name="connsiteY2" fmla="*/ 621586 h 1243172"/>
              <a:gd name="connsiteX3" fmla="*/ 665330 w 1330660"/>
              <a:gd name="connsiteY3" fmla="*/ 1243172 h 1243172"/>
              <a:gd name="connsiteX4" fmla="*/ 0 w 1330660"/>
              <a:gd name="connsiteY4" fmla="*/ 621586 h 1243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60" h="1243172" fill="none" extrusionOk="0">
                <a:moveTo>
                  <a:pt x="0" y="621586"/>
                </a:moveTo>
                <a:cubicBezTo>
                  <a:pt x="81158" y="287922"/>
                  <a:pt x="326591" y="-59091"/>
                  <a:pt x="665330" y="0"/>
                </a:cubicBezTo>
                <a:cubicBezTo>
                  <a:pt x="957957" y="-11458"/>
                  <a:pt x="1297392" y="309616"/>
                  <a:pt x="1330660" y="621586"/>
                </a:cubicBezTo>
                <a:cubicBezTo>
                  <a:pt x="1329430" y="953147"/>
                  <a:pt x="986619" y="1307326"/>
                  <a:pt x="665330" y="1243172"/>
                </a:cubicBezTo>
                <a:cubicBezTo>
                  <a:pt x="386440" y="1292753"/>
                  <a:pt x="31973" y="972565"/>
                  <a:pt x="0" y="621586"/>
                </a:cubicBezTo>
                <a:close/>
              </a:path>
              <a:path w="1330660" h="1243172" stroke="0" extrusionOk="0">
                <a:moveTo>
                  <a:pt x="0" y="621586"/>
                </a:moveTo>
                <a:cubicBezTo>
                  <a:pt x="-28705" y="260588"/>
                  <a:pt x="274139" y="8909"/>
                  <a:pt x="665330" y="0"/>
                </a:cubicBezTo>
                <a:cubicBezTo>
                  <a:pt x="1125683" y="19558"/>
                  <a:pt x="1311619" y="278899"/>
                  <a:pt x="1330660" y="621586"/>
                </a:cubicBezTo>
                <a:cubicBezTo>
                  <a:pt x="1322246" y="973095"/>
                  <a:pt x="1029741" y="1259978"/>
                  <a:pt x="665330" y="1243172"/>
                </a:cubicBezTo>
                <a:cubicBezTo>
                  <a:pt x="251546" y="1217823"/>
                  <a:pt x="62388" y="994688"/>
                  <a:pt x="0" y="621586"/>
                </a:cubicBezTo>
                <a:close/>
              </a:path>
            </a:pathLst>
          </a:custGeom>
          <a:solidFill>
            <a:srgbClr val="FBD416"/>
          </a:solidFill>
          <a:ln w="31750" cap="rnd">
            <a:solidFill>
              <a:srgbClr val="FBD416"/>
            </a:solidFill>
            <a:extLst>
              <a:ext uri="{C807C97D-BFC1-408E-A445-0C87EB9F89A2}">
                <ask:lineSketchStyleProps xmlns:ask="http://schemas.microsoft.com/office/drawing/2018/sketchyshapes" sd="1219033472">
                  <a:prstGeom prst="ellipse">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3500" b="1" dirty="0">
                <a:solidFill>
                  <a:srgbClr val="0070C0"/>
                </a:solidFill>
              </a:rPr>
              <a:t>EAS</a:t>
            </a:r>
          </a:p>
        </p:txBody>
      </p:sp>
    </p:spTree>
    <p:custDataLst>
      <p:tags r:id="rId1"/>
    </p:custDataLst>
    <p:extLst>
      <p:ext uri="{BB962C8B-B14F-4D97-AF65-F5344CB8AC3E}">
        <p14:creationId xmlns:p14="http://schemas.microsoft.com/office/powerpoint/2010/main" val="25487788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500"/>
                                            <p:tgtEl>
                                              <p:spTgt spid="81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500"/>
                                            <p:tgtEl>
                                              <p:spTgt spid="819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300" fill="hold"/>
                                            <p:tgtEl>
                                              <p:spTgt spid="5"/>
                                            </p:tgtEl>
                                            <p:attrNameLst>
                                              <p:attrName>ppt_w</p:attrName>
                                            </p:attrNameLst>
                                          </p:cBhvr>
                                          <p:tavLst>
                                            <p:tav tm="0">
                                              <p:val>
                                                <p:fltVal val="0"/>
                                              </p:val>
                                            </p:tav>
                                            <p:tav tm="100000">
                                              <p:val>
                                                <p:strVal val="#ppt_w"/>
                                              </p:val>
                                            </p:tav>
                                          </p:tavLst>
                                        </p:anim>
                                        <p:anim calcmode="lin" valueType="num">
                                          <p:cBhvr>
                                            <p:cTn id="36" dur="300" fill="hold"/>
                                            <p:tgtEl>
                                              <p:spTgt spid="5"/>
                                            </p:tgtEl>
                                            <p:attrNameLst>
                                              <p:attrName>ppt_h</p:attrName>
                                            </p:attrNameLst>
                                          </p:cBhvr>
                                          <p:tavLst>
                                            <p:tav tm="0">
                                              <p:val>
                                                <p:fltVal val="0"/>
                                              </p:val>
                                            </p:tav>
                                            <p:tav tm="100000">
                                              <p:val>
                                                <p:strVal val="#ppt_h"/>
                                              </p:val>
                                            </p:tav>
                                          </p:tavLst>
                                        </p:anim>
                                        <p:animEffect transition="in" filter="fade">
                                          <p:cBhvr>
                                            <p:cTn id="37" dur="300"/>
                                            <p:tgtEl>
                                              <p:spTgt spid="5"/>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300"/>
                                            <p:tgtEl>
                                              <p:spTgt spid="8"/>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300"/>
                                            <p:tgtEl>
                                              <p:spTgt spid="7"/>
                                            </p:tgtEl>
                                          </p:cBhvr>
                                        </p:animEffect>
                                      </p:childTnLst>
                                    </p:cTn>
                                  </p:par>
                                  <p:par>
                                    <p:cTn id="44" presetID="1" presetClass="entr" presetSubtype="0" fill="hold" grpId="0" nodeType="withEffect">
                                      <p:stCondLst>
                                        <p:cond delay="100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4" grpId="0" animBg="1"/>
          <p:bldP spid="5" grpId="0" animBg="1"/>
          <p:bldP spid="7" grpId="0"/>
          <p:bldP spid="9"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500"/>
                                            <p:tgtEl>
                                              <p:spTgt spid="81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500"/>
                                            <p:tgtEl>
                                              <p:spTgt spid="819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300" fill="hold"/>
                                            <p:tgtEl>
                                              <p:spTgt spid="5"/>
                                            </p:tgtEl>
                                            <p:attrNameLst>
                                              <p:attrName>ppt_w</p:attrName>
                                            </p:attrNameLst>
                                          </p:cBhvr>
                                          <p:tavLst>
                                            <p:tav tm="0">
                                              <p:val>
                                                <p:fltVal val="0"/>
                                              </p:val>
                                            </p:tav>
                                            <p:tav tm="100000">
                                              <p:val>
                                                <p:strVal val="#ppt_w"/>
                                              </p:val>
                                            </p:tav>
                                          </p:tavLst>
                                        </p:anim>
                                        <p:anim calcmode="lin" valueType="num">
                                          <p:cBhvr>
                                            <p:cTn id="36" dur="300" fill="hold"/>
                                            <p:tgtEl>
                                              <p:spTgt spid="5"/>
                                            </p:tgtEl>
                                            <p:attrNameLst>
                                              <p:attrName>ppt_h</p:attrName>
                                            </p:attrNameLst>
                                          </p:cBhvr>
                                          <p:tavLst>
                                            <p:tav tm="0">
                                              <p:val>
                                                <p:fltVal val="0"/>
                                              </p:val>
                                            </p:tav>
                                            <p:tav tm="100000">
                                              <p:val>
                                                <p:strVal val="#ppt_h"/>
                                              </p:val>
                                            </p:tav>
                                          </p:tavLst>
                                        </p:anim>
                                        <p:animEffect transition="in" filter="fade">
                                          <p:cBhvr>
                                            <p:cTn id="37" dur="300"/>
                                            <p:tgtEl>
                                              <p:spTgt spid="5"/>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300"/>
                                            <p:tgtEl>
                                              <p:spTgt spid="8"/>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300"/>
                                            <p:tgtEl>
                                              <p:spTgt spid="7"/>
                                            </p:tgtEl>
                                          </p:cBhvr>
                                        </p:animEffect>
                                      </p:childTnLst>
                                    </p:cTn>
                                  </p:par>
                                  <p:par>
                                    <p:cTn id="44" presetID="1" presetClass="entr" presetSubtype="0" fill="hold" grpId="0" nodeType="withEffect">
                                      <p:stCondLst>
                                        <p:cond delay="100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4" grpId="0" animBg="1"/>
          <p:bldP spid="5" grpId="0" animBg="1"/>
          <p:bldP spid="7" grpId="0"/>
          <p:bldP spid="9"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502A9DDB-B140-92A5-6D23-FDF325054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5320" y="0"/>
            <a:ext cx="4293704" cy="618876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5052" y="686331"/>
            <a:ext cx="5333642"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lIns="91440" tIns="45720" rIns="91440" bIns="45720" anchor="b">
            <a:noAutofit/>
          </a:bodyPr>
          <a:lstStyle/>
          <a:p>
            <a:pPr algn="l">
              <a:defRPr/>
            </a:pPr>
            <a:r>
              <a:rPr lang="es-ES" sz="3600" b="1" dirty="0">
                <a:solidFill>
                  <a:srgbClr val="0070C0"/>
                </a:solidFill>
                <a:latin typeface="Lato"/>
                <a:ea typeface="Lato"/>
                <a:cs typeface="Lato"/>
              </a:rPr>
              <a:t>Observaciones iniciales</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765052" y="2354897"/>
            <a:ext cx="5510732" cy="1438170"/>
          </a:xfrm>
          <a:prstGeom prst="rect">
            <a:avLst/>
          </a:prstGeom>
        </p:spPr>
        <p:txBody>
          <a:bodyPr lIns="91440" tIns="45720" rIns="91440" bIns="45720" anchor="t"/>
          <a:lstStyle/>
          <a:p>
            <a:pPr marL="448945" indent="-448945">
              <a:spcBef>
                <a:spcPts val="600"/>
              </a:spcBef>
              <a:buClr>
                <a:srgbClr val="0070C0"/>
              </a:buClr>
              <a:buSzPct val="80000"/>
              <a:buFont typeface="Wingdings" pitchFamily="2" charset="2"/>
              <a:buChar char="Ø"/>
            </a:pPr>
            <a:r>
              <a:rPr lang="es-ES" dirty="0">
                <a:latin typeface="Proxima Nova"/>
                <a:ea typeface="Lato"/>
                <a:cs typeface="Lato"/>
              </a:rPr>
              <a:t>¿Por qué estamos aquí? </a:t>
            </a:r>
          </a:p>
          <a:p>
            <a:pPr marL="448945" indent="-448945">
              <a:spcBef>
                <a:spcPts val="600"/>
              </a:spcBef>
              <a:buClr>
                <a:srgbClr val="0070C0"/>
              </a:buClr>
              <a:buSzPct val="80000"/>
              <a:buFont typeface="Wingdings" pitchFamily="2" charset="2"/>
              <a:buChar char="Ø"/>
            </a:pPr>
            <a:r>
              <a:rPr lang="es-ES" dirty="0">
                <a:latin typeface="Proxima Nova"/>
                <a:ea typeface="Lato"/>
                <a:cs typeface="Lato"/>
              </a:rPr>
              <a:t>¿Cuáles son nuestros compromisos?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83605" y="1346486"/>
            <a:ext cx="648853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A6B635B6-9835-70B0-CA65-41469418CA47}"/>
              </a:ext>
            </a:extLst>
          </p:cNvPr>
          <p:cNvPicPr>
            <a:picLocks noChangeAspect="1"/>
          </p:cNvPicPr>
          <p:nvPr/>
        </p:nvPicPr>
        <p:blipFill rotWithShape="1">
          <a:blip r:embed="rId5">
            <a:extLst>
              <a:ext uri="{28A0092B-C50C-407E-A947-70E740481C1C}">
                <a14:useLocalDpi xmlns:a14="http://schemas.microsoft.com/office/drawing/2010/main" val="0"/>
              </a:ext>
            </a:extLst>
          </a:blip>
          <a:srcRect t="-645" b="22558"/>
          <a:stretch/>
        </p:blipFill>
        <p:spPr>
          <a:xfrm>
            <a:off x="5939954" y="686344"/>
            <a:ext cx="5510732" cy="5502421"/>
          </a:xfrm>
          <a:prstGeom prst="rect">
            <a:avLst/>
          </a:prstGeom>
        </p:spPr>
      </p:pic>
    </p:spTree>
    <p:custDataLst>
      <p:tags r:id="rId1"/>
    </p:custDataLst>
    <p:extLst>
      <p:ext uri="{BB962C8B-B14F-4D97-AF65-F5344CB8AC3E}">
        <p14:creationId xmlns:p14="http://schemas.microsoft.com/office/powerpoint/2010/main" val="38157704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300" fill="hold"/>
                                            <p:tgtEl>
                                              <p:spTgt spid="7"/>
                                            </p:tgtEl>
                                            <p:attrNameLst>
                                              <p:attrName>ppt_x</p:attrName>
                                            </p:attrNameLst>
                                          </p:cBhvr>
                                          <p:tavLst>
                                            <p:tav tm="0">
                                              <p:val>
                                                <p:strVal val="1+#ppt_w/2"/>
                                              </p:val>
                                            </p:tav>
                                            <p:tav tm="100000">
                                              <p:val>
                                                <p:strVal val="#ppt_x"/>
                                              </p:val>
                                            </p:tav>
                                          </p:tavLst>
                                        </p:anim>
                                        <p:anim calcmode="lin" valueType="num">
                                          <p:cBhvr additive="base">
                                            <p:cTn id="16" dur="1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par>
                                    <p:cTn id="27" presetID="2" presetClass="entr" presetSubtype="2" accel="50000" decel="5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300" fill="hold"/>
                                            <p:tgtEl>
                                              <p:spTgt spid="7"/>
                                            </p:tgtEl>
                                            <p:attrNameLst>
                                              <p:attrName>ppt_x</p:attrName>
                                            </p:attrNameLst>
                                          </p:cBhvr>
                                          <p:tavLst>
                                            <p:tav tm="0">
                                              <p:val>
                                                <p:strVal val="1+#ppt_w/2"/>
                                              </p:val>
                                            </p:tav>
                                            <p:tav tm="100000">
                                              <p:val>
                                                <p:strVal val="#ppt_x"/>
                                              </p:val>
                                            </p:tav>
                                          </p:tavLst>
                                        </p:anim>
                                        <p:anim calcmode="lin" valueType="num">
                                          <p:cBhvr additive="base">
                                            <p:cTn id="16" dur="1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par>
                                    <p:cTn id="27" presetID="2" presetClass="entr" presetSubtype="2" accel="50000" decel="5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Vincular: ¿cómo tratar una revelación de EAS?</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7" y="1814450"/>
            <a:ext cx="7933214" cy="3229100"/>
          </a:xfrm>
          <a:prstGeom prst="rect">
            <a:avLst/>
          </a:prstGeom>
        </p:spPr>
        <p:txBody>
          <a:bodyPr/>
          <a:lstStyle/>
          <a:p>
            <a:pPr>
              <a:buClr>
                <a:srgbClr val="0070C0"/>
              </a:buClr>
              <a:buFont typeface="Wingdings" pitchFamily="2" charset="2"/>
              <a:buChar char="Ø"/>
            </a:pPr>
            <a:r>
              <a:rPr lang="es-ES" sz="2000" b="1" dirty="0">
                <a:solidFill>
                  <a:srgbClr val="0070C0"/>
                </a:solidFill>
              </a:rPr>
              <a:t>Den prioridad a las derivaciones a los servicios de VG</a:t>
            </a:r>
            <a:r>
              <a:rPr lang="es-ES" sz="2000" b="1" dirty="0">
                <a:solidFill>
                  <a:schemeClr val="tx1">
                    <a:lumMod val="65000"/>
                    <a:lumOff val="35000"/>
                  </a:schemeClr>
                </a:solidFill>
              </a:rPr>
              <a:t>: </a:t>
            </a:r>
            <a:r>
              <a:rPr lang="es-ES" sz="2000" dirty="0">
                <a:solidFill>
                  <a:schemeClr val="tx1">
                    <a:lumMod val="65000"/>
                    <a:lumOff val="35000"/>
                  </a:schemeClr>
                </a:solidFill>
              </a:rPr>
              <a:t>según los pasos descritos en los apartados anteriores y solo con el consentimiento informado de las personas sobrevivientes.</a:t>
            </a:r>
          </a:p>
          <a:p>
            <a:pPr>
              <a:buClr>
                <a:srgbClr val="0070C0"/>
              </a:buClr>
              <a:buFont typeface="Wingdings" pitchFamily="2" charset="2"/>
              <a:buChar char="Ø"/>
            </a:pPr>
            <a:r>
              <a:rPr lang="es-ES" sz="2000" dirty="0">
                <a:solidFill>
                  <a:schemeClr val="tx1">
                    <a:lumMod val="65000"/>
                    <a:lumOff val="35000"/>
                  </a:schemeClr>
                </a:solidFill>
              </a:rPr>
              <a:t>Todos los actores humanitarios tienen el </a:t>
            </a:r>
            <a:r>
              <a:rPr lang="es-ES" sz="2000" b="1" dirty="0">
                <a:solidFill>
                  <a:srgbClr val="0070C0"/>
                </a:solidFill>
              </a:rPr>
              <a:t>deber de informar</a:t>
            </a:r>
            <a:r>
              <a:rPr lang="es-ES" sz="2000" dirty="0">
                <a:solidFill>
                  <a:schemeClr val="tx1">
                    <a:lumMod val="65000"/>
                    <a:lumOff val="35000"/>
                  </a:schemeClr>
                </a:solidFill>
              </a:rPr>
              <a:t>. Notifiquen todas las denuncias de EAS según las directrices de notificación de su ubicación.</a:t>
            </a:r>
          </a:p>
          <a:p>
            <a:pPr>
              <a:buClr>
                <a:srgbClr val="0070C0"/>
              </a:buClr>
              <a:buFont typeface="Wingdings" pitchFamily="2" charset="2"/>
              <a:buChar char="Ø"/>
            </a:pPr>
            <a:r>
              <a:rPr lang="es-ES" sz="2000" b="1" dirty="0">
                <a:solidFill>
                  <a:srgbClr val="0070C0"/>
                </a:solidFill>
                <a:ea typeface="+mn-lt"/>
                <a:cs typeface="+mn-lt"/>
              </a:rPr>
              <a:t>NO investiguen </a:t>
            </a:r>
            <a:r>
              <a:rPr lang="es-ES" sz="2000" dirty="0">
                <a:solidFill>
                  <a:schemeClr val="tx1">
                    <a:lumMod val="65000"/>
                    <a:lumOff val="35000"/>
                  </a:schemeClr>
                </a:solidFill>
              </a:rPr>
              <a:t>ni traten de obtener más información ni de verificar los hechos.</a:t>
            </a:r>
          </a:p>
          <a:p>
            <a:pPr>
              <a:buClr>
                <a:srgbClr val="0070C0"/>
              </a:buClr>
              <a:buFont typeface="Wingdings" pitchFamily="2" charset="2"/>
              <a:buChar char="Ø"/>
            </a:pPr>
            <a:r>
              <a:rPr lang="es-ES" sz="2000" b="1" dirty="0">
                <a:solidFill>
                  <a:srgbClr val="0070C0"/>
                </a:solidFill>
              </a:rPr>
              <a:t>Respeten los deseos de las personas sobrevivientes</a:t>
            </a:r>
            <a:r>
              <a:rPr lang="es-ES" sz="2000" dirty="0"/>
              <a:t> que no quieran que se comparta su información de identificación personal.</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16507" y="1396696"/>
            <a:ext cx="1200689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3" name="Picture 12" descr="A picture containing chart&#10;&#10;Description automatically generated">
            <a:extLst>
              <a:ext uri="{FF2B5EF4-FFF2-40B4-BE49-F238E27FC236}">
                <a16:creationId xmlns:a16="http://schemas.microsoft.com/office/drawing/2014/main" id="{8F895C0D-4922-C85F-BA4C-D18F111C0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33321" y="1327310"/>
            <a:ext cx="3382479" cy="4844890"/>
          </a:xfrm>
          <a:prstGeom prst="rect">
            <a:avLst/>
          </a:prstGeom>
        </p:spPr>
      </p:pic>
    </p:spTree>
    <p:custDataLst>
      <p:tags r:id="rId1"/>
    </p:custDataLst>
    <p:extLst>
      <p:ext uri="{BB962C8B-B14F-4D97-AF65-F5344CB8AC3E}">
        <p14:creationId xmlns:p14="http://schemas.microsoft.com/office/powerpoint/2010/main" val="3949693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1+#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1+#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D34AEC-EA16-A786-E5D6-5AE445E84B66}"/>
              </a:ext>
            </a:extLst>
          </p:cNvPr>
          <p:cNvSpPr txBox="1">
            <a:spLocks/>
          </p:cNvSpPr>
          <p:nvPr/>
        </p:nvSpPr>
        <p:spPr>
          <a:xfrm>
            <a:off x="808037" y="1552701"/>
            <a:ext cx="8092123" cy="2505519"/>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mj-lt"/>
              <a:buAutoNum type="arabicPeriod"/>
            </a:pPr>
            <a:r>
              <a:rPr lang="es-ES" sz="2000" b="1" dirty="0">
                <a:solidFill>
                  <a:srgbClr val="0070C0"/>
                </a:solidFill>
              </a:rPr>
              <a:t>Proporcionar información  </a:t>
            </a:r>
          </a:p>
          <a:p>
            <a:pPr marL="742950" lvl="1" indent="-342900">
              <a:buClr>
                <a:srgbClr val="0070C0"/>
              </a:buClr>
              <a:buSzPct val="70000"/>
              <a:buFont typeface="Courier New" panose="02070309020205020404" pitchFamily="49" charset="0"/>
              <a:buChar char="o"/>
            </a:pPr>
            <a:r>
              <a:rPr lang="es-ES" sz="1600" dirty="0"/>
              <a:t>Recuerden: Los servicios de gestión de casos de VG constituyen el punto de entrada para conectar a las personas sobrevivientes con los servicios de respuesta a la VG.</a:t>
            </a:r>
          </a:p>
          <a:p>
            <a:pPr>
              <a:buClr>
                <a:srgbClr val="0070C0"/>
              </a:buClr>
              <a:buFont typeface="+mj-lt"/>
              <a:buAutoNum type="arabicPeriod"/>
            </a:pPr>
            <a:r>
              <a:rPr lang="es-ES" sz="2000" b="1" dirty="0">
                <a:solidFill>
                  <a:srgbClr val="0070C0"/>
                </a:solidFill>
              </a:rPr>
              <a:t>Obtener el consentimiento informado </a:t>
            </a:r>
          </a:p>
          <a:p>
            <a:pPr marL="742950" lvl="1" indent="-342900">
              <a:buClr>
                <a:srgbClr val="0070C0"/>
              </a:buClr>
              <a:buSzPct val="70000"/>
              <a:buFont typeface="Courier New" panose="02070309020205020404" pitchFamily="49" charset="0"/>
              <a:buChar char="o"/>
            </a:pPr>
            <a:r>
              <a:rPr lang="es-ES" sz="1600" dirty="0"/>
              <a:t>Recuerden: los elementos del consentimiento informado;</a:t>
            </a:r>
          </a:p>
          <a:p>
            <a:pPr marL="742950" lvl="1" indent="-342900">
              <a:buClr>
                <a:srgbClr val="0070C0"/>
              </a:buClr>
              <a:buSzPct val="70000"/>
              <a:buFont typeface="Courier New" panose="02070309020205020404" pitchFamily="49" charset="0"/>
              <a:buChar char="o"/>
            </a:pPr>
            <a:r>
              <a:rPr lang="es-ES" sz="1600" dirty="0"/>
              <a:t>Tengan en cuenta: las excepciones al consentimiento informado y los requisitos de presentación obligatoria de informes, y consulten a una persona especialista en VG si es necesario. </a:t>
            </a:r>
          </a:p>
          <a:p>
            <a:pPr>
              <a:buClr>
                <a:srgbClr val="0070C0"/>
              </a:buClr>
              <a:buFont typeface="+mj-lt"/>
              <a:buAutoNum type="arabicPeriod"/>
            </a:pPr>
            <a:r>
              <a:rPr lang="es-ES" sz="2000" b="1" dirty="0">
                <a:solidFill>
                  <a:srgbClr val="0070C0"/>
                </a:solidFill>
              </a:rPr>
              <a:t>Facilitar la derivación</a:t>
            </a:r>
          </a:p>
          <a:p>
            <a:pPr marL="742950" lvl="1" indent="-342900">
              <a:buClr>
                <a:srgbClr val="0070C0"/>
              </a:buClr>
              <a:buSzPct val="70000"/>
              <a:buFont typeface="Courier New" panose="02070309020205020404" pitchFamily="49" charset="0"/>
              <a:buChar char="o"/>
            </a:pPr>
            <a:r>
              <a:rPr lang="es-ES" sz="1600" dirty="0"/>
              <a:t>Derivación por teléfono; O</a:t>
            </a:r>
          </a:p>
          <a:p>
            <a:pPr marL="742950" lvl="1" indent="-342900">
              <a:buClr>
                <a:srgbClr val="0070C0"/>
              </a:buClr>
              <a:buSzPct val="70000"/>
              <a:buFont typeface="Courier New" panose="02070309020205020404" pitchFamily="49" charset="0"/>
              <a:buChar char="o"/>
            </a:pPr>
            <a:r>
              <a:rPr lang="es-ES" sz="1600" dirty="0"/>
              <a:t>Derivaciones por escrito o herramienta de derivación interinstitucional, si la hubiere (incluir solo cuando sea pertinente, véase la diapositiva siguiente); O</a:t>
            </a:r>
          </a:p>
          <a:p>
            <a:pPr marL="742950" lvl="1" indent="-342900">
              <a:buClr>
                <a:srgbClr val="0070C0"/>
              </a:buClr>
              <a:buSzPct val="70000"/>
              <a:buFont typeface="Courier New" panose="02070309020205020404" pitchFamily="49" charset="0"/>
              <a:buChar char="o"/>
            </a:pPr>
            <a:r>
              <a:rPr lang="es-ES" sz="1600" dirty="0"/>
              <a:t>Autoderivación </a:t>
            </a: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6" y="716092"/>
            <a:ext cx="9916019"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Vincular: pasos para poner en contacto a una persona sobreviviente con los servicios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76778"/>
            <a:ext cx="1113309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7830E05F-36F6-05E9-9AC0-C431ACD23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137999" y="648360"/>
            <a:ext cx="1805092" cy="3063913"/>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15F29778-F75C-A6B1-DA65-7EFFE08C4AEF}"/>
              </a:ext>
            </a:extLst>
          </p:cNvPr>
          <p:cNvPicPr>
            <a:picLocks noChangeAspect="1"/>
          </p:cNvPicPr>
          <p:nvPr/>
        </p:nvPicPr>
        <p:blipFill rotWithShape="1">
          <a:blip r:embed="rId5">
            <a:extLst>
              <a:ext uri="{28A0092B-C50C-407E-A947-70E740481C1C}">
                <a14:useLocalDpi xmlns:a14="http://schemas.microsoft.com/office/drawing/2010/main" val="0"/>
              </a:ext>
            </a:extLst>
          </a:blip>
          <a:srcRect r="9517" b="10865"/>
          <a:stretch/>
        </p:blipFill>
        <p:spPr>
          <a:xfrm>
            <a:off x="8489251" y="3514238"/>
            <a:ext cx="3702749" cy="2660393"/>
          </a:xfrm>
          <a:prstGeom prst="rect">
            <a:avLst/>
          </a:prstGeom>
        </p:spPr>
      </p:pic>
    </p:spTree>
    <p:custDataLst>
      <p:tags r:id="rId1"/>
    </p:custDataLst>
    <p:extLst>
      <p:ext uri="{BB962C8B-B14F-4D97-AF65-F5344CB8AC3E}">
        <p14:creationId xmlns:p14="http://schemas.microsoft.com/office/powerpoint/2010/main" val="41651702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500"/>
                                            <p:tgtEl>
                                              <p:spTgt spid="4">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500"/>
                                            <p:tgtEl>
                                              <p:spTgt spid="4">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7243226"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MARCADOR DE POSICIÓN: Herramienta de derivación</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7688501"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4" name="Group 3">
            <a:extLst>
              <a:ext uri="{FF2B5EF4-FFF2-40B4-BE49-F238E27FC236}">
                <a16:creationId xmlns:a16="http://schemas.microsoft.com/office/drawing/2014/main" id="{B36A4567-D1B9-F3DC-93E0-CEA98A2FC58F}"/>
              </a:ext>
            </a:extLst>
          </p:cNvPr>
          <p:cNvGrpSpPr/>
          <p:nvPr/>
        </p:nvGrpSpPr>
        <p:grpSpPr>
          <a:xfrm>
            <a:off x="10411859" y="-1242353"/>
            <a:ext cx="1387649" cy="2525053"/>
            <a:chOff x="10411859" y="-1242353"/>
            <a:chExt cx="1387649" cy="2525053"/>
          </a:xfrm>
        </p:grpSpPr>
        <p:sp>
          <p:nvSpPr>
            <p:cNvPr id="5" name="Oval 4">
              <a:extLst>
                <a:ext uri="{FF2B5EF4-FFF2-40B4-BE49-F238E27FC236}">
                  <a16:creationId xmlns:a16="http://schemas.microsoft.com/office/drawing/2014/main" id="{2050DEB5-1039-4D9D-5E94-FC501641C9A6}"/>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7" name="Rectangle 6">
              <a:extLst>
                <a:ext uri="{FF2B5EF4-FFF2-40B4-BE49-F238E27FC236}">
                  <a16:creationId xmlns:a16="http://schemas.microsoft.com/office/drawing/2014/main" id="{34A6E7D5-524B-C755-97F0-1716FEDFC108}"/>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8" name="Picture 7">
              <a:extLst>
                <a:ext uri="{FF2B5EF4-FFF2-40B4-BE49-F238E27FC236}">
                  <a16:creationId xmlns:a16="http://schemas.microsoft.com/office/drawing/2014/main" id="{7BE02AEE-5A8E-72D0-FDC0-09797BCF69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9" name="TextBox 8">
              <a:extLst>
                <a:ext uri="{FF2B5EF4-FFF2-40B4-BE49-F238E27FC236}">
                  <a16:creationId xmlns:a16="http://schemas.microsoft.com/office/drawing/2014/main" id="{1686AAFD-257B-A786-41E1-9D1F6617BF87}"/>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spTree>
    <p:custDataLst>
      <p:tags r:id="rId1"/>
    </p:custDataLst>
    <p:extLst>
      <p:ext uri="{BB962C8B-B14F-4D97-AF65-F5344CB8AC3E}">
        <p14:creationId xmlns:p14="http://schemas.microsoft.com/office/powerpoint/2010/main" val="3677650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14:presetBounceEnd="5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1106424"/>
            <a:ext cx="7840173"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Vincular: poner en contacto a las personas sobrevivientes cuando no se dispone de servicios de VG</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2055621"/>
            <a:ext cx="8326962" cy="3833093"/>
          </a:xfrm>
          <a:prstGeom prst="rect">
            <a:avLst/>
          </a:prstGeom>
        </p:spPr>
        <p:txBody>
          <a:bodyPr/>
          <a:lstStyle/>
          <a:p>
            <a:pPr>
              <a:buClr>
                <a:srgbClr val="0070C0"/>
              </a:buClr>
              <a:buFont typeface="Wingdings" pitchFamily="2" charset="2"/>
              <a:buChar char="Ø"/>
            </a:pPr>
            <a:r>
              <a:rPr lang="es-ES" sz="2000" dirty="0">
                <a:solidFill>
                  <a:schemeClr val="tx1">
                    <a:lumMod val="65000"/>
                    <a:lumOff val="35000"/>
                  </a:schemeClr>
                </a:solidFill>
                <a:latin typeface="Lato" panose="020F0502020204030203" pitchFamily="34" charset="77"/>
              </a:rPr>
              <a:t>Transmitan </a:t>
            </a:r>
            <a:r>
              <a:rPr lang="es-ES" sz="2000" b="1" dirty="0">
                <a:solidFill>
                  <a:srgbClr val="0070C0"/>
                </a:solidFill>
                <a:latin typeface="Lato" panose="020F0502020204030203" pitchFamily="34" charset="77"/>
              </a:rPr>
              <a:t>información detallada sobre otros servicios o recursos disponibles </a:t>
            </a:r>
            <a:r>
              <a:rPr lang="es-ES" sz="2000" dirty="0">
                <a:solidFill>
                  <a:schemeClr val="tx1">
                    <a:lumMod val="65000"/>
                    <a:lumOff val="35000"/>
                  </a:schemeClr>
                </a:solidFill>
                <a:latin typeface="Lato" panose="020F0502020204030203" pitchFamily="34" charset="77"/>
              </a:rPr>
              <a:t>(por ejemplo, servicios médicos, actores de seguridad, apoyo psicosocial, punto focal del ACNUR o de uno de sus socios, número de teléfono de la línea de ayuda, proveedor de gestión de casos a distancia, etc.). </a:t>
            </a:r>
          </a:p>
          <a:p>
            <a:pPr>
              <a:buClr>
                <a:srgbClr val="0070C0"/>
              </a:buClr>
              <a:buFont typeface="Wingdings" pitchFamily="2" charset="2"/>
              <a:buChar char="Ø"/>
            </a:pPr>
            <a:r>
              <a:rPr lang="es-ES" sz="2000" dirty="0">
                <a:solidFill>
                  <a:schemeClr val="tx1">
                    <a:lumMod val="65000"/>
                    <a:lumOff val="35000"/>
                  </a:schemeClr>
                </a:solidFill>
                <a:latin typeface="Lato" panose="020F0502020204030203" pitchFamily="34" charset="77"/>
              </a:rPr>
              <a:t>Pregunten si hay alguien, amigos o amigas, familiares, cuidadores o cuidadoras o </a:t>
            </a:r>
            <a:r>
              <a:rPr lang="es-ES" sz="2000" b="1" dirty="0">
                <a:solidFill>
                  <a:srgbClr val="0070C0"/>
                </a:solidFill>
                <a:latin typeface="Lato" panose="020F0502020204030203" pitchFamily="34" charset="77"/>
              </a:rPr>
              <a:t>gente en quien la persona sobreviviente confíe</a:t>
            </a:r>
            <a:r>
              <a:rPr lang="es-ES" sz="2000" dirty="0">
                <a:solidFill>
                  <a:schemeClr val="tx1">
                    <a:lumMod val="65000"/>
                    <a:lumOff val="35000"/>
                  </a:schemeClr>
                </a:solidFill>
                <a:latin typeface="Lato" panose="020F0502020204030203" pitchFamily="34" charset="77"/>
              </a:rPr>
              <a:t>, a quien acudir en busca de apoyo.</a:t>
            </a:r>
          </a:p>
          <a:p>
            <a:pPr>
              <a:buClr>
                <a:srgbClr val="0070C0"/>
              </a:buClr>
              <a:buFont typeface="Wingdings" pitchFamily="2" charset="2"/>
              <a:buChar char="Ø"/>
            </a:pPr>
            <a:r>
              <a:rPr lang="es-ES" sz="2000" b="1" dirty="0">
                <a:solidFill>
                  <a:srgbClr val="0070C0"/>
                </a:solidFill>
                <a:latin typeface="Lato" panose="020F0502020204030203" pitchFamily="34" charset="77"/>
              </a:rPr>
              <a:t>Adopten una actitud honesta con la persona sobreviviente</a:t>
            </a:r>
            <a:r>
              <a:rPr lang="es-ES" sz="2000" dirty="0">
                <a:solidFill>
                  <a:schemeClr val="tx1">
                    <a:lumMod val="65000"/>
                    <a:lumOff val="35000"/>
                  </a:schemeClr>
                </a:solidFill>
                <a:latin typeface="Lato" panose="020F0502020204030203" pitchFamily="34" charset="77"/>
              </a:rPr>
              <a:t>, reconociendo su valentía al compartir su experiencia con ustedes, explíquenle lo que puede y lo que no puede hacer, y reconfórtenla.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766824"/>
            <a:ext cx="9031262"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9" name="Group 8">
            <a:extLst>
              <a:ext uri="{FF2B5EF4-FFF2-40B4-BE49-F238E27FC236}">
                <a16:creationId xmlns:a16="http://schemas.microsoft.com/office/drawing/2014/main" id="{5CA91131-70FC-7D6A-AB39-A43EC669C186}"/>
              </a:ext>
            </a:extLst>
          </p:cNvPr>
          <p:cNvGrpSpPr/>
          <p:nvPr/>
        </p:nvGrpSpPr>
        <p:grpSpPr>
          <a:xfrm>
            <a:off x="10411859" y="-1242353"/>
            <a:ext cx="1387649" cy="2525053"/>
            <a:chOff x="10411859" y="-1242353"/>
            <a:chExt cx="1387649" cy="2525053"/>
          </a:xfrm>
        </p:grpSpPr>
        <p:sp>
          <p:nvSpPr>
            <p:cNvPr id="10" name="Oval 9">
              <a:extLst>
                <a:ext uri="{FF2B5EF4-FFF2-40B4-BE49-F238E27FC236}">
                  <a16:creationId xmlns:a16="http://schemas.microsoft.com/office/drawing/2014/main" id="{8D4F8BE6-7F4E-2945-AF3C-8703E7AC56E5}"/>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11" name="Rectangle 10">
              <a:extLst>
                <a:ext uri="{FF2B5EF4-FFF2-40B4-BE49-F238E27FC236}">
                  <a16:creationId xmlns:a16="http://schemas.microsoft.com/office/drawing/2014/main" id="{7F0EE1F5-04FC-7E7D-000A-AEAF71DA3351}"/>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12" name="Picture 11">
              <a:extLst>
                <a:ext uri="{FF2B5EF4-FFF2-40B4-BE49-F238E27FC236}">
                  <a16:creationId xmlns:a16="http://schemas.microsoft.com/office/drawing/2014/main" id="{79567548-B8E1-E1D1-A377-4C70AEA633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13" name="TextBox 12">
              <a:extLst>
                <a:ext uri="{FF2B5EF4-FFF2-40B4-BE49-F238E27FC236}">
                  <a16:creationId xmlns:a16="http://schemas.microsoft.com/office/drawing/2014/main" id="{5515E79E-8FD3-2879-5B77-245C8403F35C}"/>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pic>
        <p:nvPicPr>
          <p:cNvPr id="4" name="Picture 3" descr="A picture containing text, sign, vector graphics, businesscard&#10;&#10;Description automatically generated">
            <a:extLst>
              <a:ext uri="{FF2B5EF4-FFF2-40B4-BE49-F238E27FC236}">
                <a16:creationId xmlns:a16="http://schemas.microsoft.com/office/drawing/2014/main" id="{62D0CB47-BF3B-28F9-ACE9-55E46E4ED831}"/>
              </a:ext>
            </a:extLst>
          </p:cNvPr>
          <p:cNvPicPr>
            <a:picLocks noChangeAspect="1"/>
          </p:cNvPicPr>
          <p:nvPr/>
        </p:nvPicPr>
        <p:blipFill rotWithShape="1">
          <a:blip r:embed="rId5">
            <a:extLst>
              <a:ext uri="{28A0092B-C50C-407E-A947-70E740481C1C}">
                <a14:useLocalDpi xmlns:a14="http://schemas.microsoft.com/office/drawing/2010/main" val="0"/>
              </a:ext>
            </a:extLst>
          </a:blip>
          <a:srcRect b="612"/>
          <a:stretch/>
        </p:blipFill>
        <p:spPr>
          <a:xfrm flipH="1">
            <a:off x="8873223" y="1516864"/>
            <a:ext cx="3077269" cy="4662373"/>
          </a:xfrm>
          <a:prstGeom prst="rect">
            <a:avLst/>
          </a:prstGeom>
        </p:spPr>
      </p:pic>
    </p:spTree>
    <p:custDataLst>
      <p:tags r:id="rId1"/>
    </p:custDataLst>
    <p:extLst>
      <p:ext uri="{BB962C8B-B14F-4D97-AF65-F5344CB8AC3E}">
        <p14:creationId xmlns:p14="http://schemas.microsoft.com/office/powerpoint/2010/main" val="37338920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14:presetBounceEnd="5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0000">
                                          <p:cBhvr additive="base">
                                            <p:cTn id="19"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81157" y="1816100"/>
            <a:ext cx="6602329"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Debate</a:t>
            </a:r>
            <a:r>
              <a:rPr lang="es-ES" dirty="0">
                <a:solidFill>
                  <a:srgbClr val="0070C0"/>
                </a:solidFill>
                <a:latin typeface="Lato" panose="020F0502020204030203" pitchFamily="34" charset="77"/>
              </a:rPr>
              <a:t> </a:t>
            </a:r>
            <a:br>
              <a:rPr lang="es-ES" dirty="0">
                <a:solidFill>
                  <a:srgbClr val="0070C0"/>
                </a:solidFill>
              </a:rPr>
            </a:br>
            <a:r>
              <a:rPr lang="es-ES" sz="3200" dirty="0">
                <a:solidFill>
                  <a:srgbClr val="0070C0"/>
                </a:solidFill>
                <a:latin typeface="Lato" panose="020F0502020204030203" pitchFamily="34" charset="77"/>
              </a:rPr>
              <a:t>Dificultades a la hora de tratar una revelación de VG</a:t>
            </a:r>
            <a:endParaRPr lang="es-ES" sz="3600" dirty="0">
              <a:solidFill>
                <a:srgbClr val="0070C0"/>
              </a:solidFill>
              <a:latin typeface="Lato" panose="020F0502020204030203" pitchFamily="34" charset="77"/>
            </a:endParaRPr>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7845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
        <p:nvSpPr>
          <p:cNvPr id="2" name="Content Placeholder 2">
            <a:extLst>
              <a:ext uri="{FF2B5EF4-FFF2-40B4-BE49-F238E27FC236}">
                <a16:creationId xmlns:a16="http://schemas.microsoft.com/office/drawing/2014/main" id="{5B035A8E-F761-3BC2-49C9-BE114FC3C3B6}"/>
              </a:ext>
            </a:extLst>
          </p:cNvPr>
          <p:cNvSpPr txBox="1">
            <a:spLocks/>
          </p:cNvSpPr>
          <p:nvPr/>
        </p:nvSpPr>
        <p:spPr>
          <a:xfrm>
            <a:off x="1419472" y="2771631"/>
            <a:ext cx="6615256" cy="3056601"/>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2200" dirty="0">
                <a:latin typeface="Lato" panose="020F0502020204030203" pitchFamily="34" charset="77"/>
                <a:cs typeface="Calibri" panose="020F0502020204030204" pitchFamily="34" charset="0"/>
              </a:rPr>
              <a:t>¿Han utilizado antes la vía de derivación de casos de VG?</a:t>
            </a:r>
          </a:p>
          <a:p>
            <a:pPr>
              <a:buClr>
                <a:srgbClr val="0070C0"/>
              </a:buClr>
              <a:buFont typeface="Wingdings" pitchFamily="2" charset="2"/>
              <a:buChar char="Ø"/>
            </a:pPr>
            <a:r>
              <a:rPr lang="es-ES" sz="2200" dirty="0">
                <a:latin typeface="Lato" panose="020F0502020204030203" pitchFamily="34" charset="77"/>
                <a:cs typeface="Calibri" panose="020F0502020204030204" pitchFamily="34" charset="0"/>
              </a:rPr>
              <a:t>¿Qué dificultades afronta el personal de primera línea en su contexto cuando una persona sobreviviente de VG le revela un incidente de ese tipo?  </a:t>
            </a:r>
          </a:p>
        </p:txBody>
      </p:sp>
      <p:pic>
        <p:nvPicPr>
          <p:cNvPr id="5" name="Picture 4" descr="Text&#10;&#10;Description automatically generated with medium confidence">
            <a:extLst>
              <a:ext uri="{FF2B5EF4-FFF2-40B4-BE49-F238E27FC236}">
                <a16:creationId xmlns:a16="http://schemas.microsoft.com/office/drawing/2014/main" id="{CB0F2A21-D742-A054-DFC4-E5CA8815A278}"/>
              </a:ext>
            </a:extLst>
          </p:cNvPr>
          <p:cNvPicPr>
            <a:picLocks noChangeAspect="1"/>
          </p:cNvPicPr>
          <p:nvPr/>
        </p:nvPicPr>
        <p:blipFill rotWithShape="1">
          <a:blip r:embed="rId5">
            <a:extLst>
              <a:ext uri="{28A0092B-C50C-407E-A947-70E740481C1C}">
                <a14:useLocalDpi xmlns:a14="http://schemas.microsoft.com/office/drawing/2010/main" val="0"/>
              </a:ext>
            </a:extLst>
          </a:blip>
          <a:srcRect b="17582"/>
          <a:stretch/>
        </p:blipFill>
        <p:spPr>
          <a:xfrm>
            <a:off x="8283747" y="1282700"/>
            <a:ext cx="3369692" cy="4893248"/>
          </a:xfrm>
          <a:prstGeom prst="rect">
            <a:avLst/>
          </a:prstGeom>
        </p:spPr>
      </p:pic>
      <p:grpSp>
        <p:nvGrpSpPr>
          <p:cNvPr id="4" name="Group 3">
            <a:extLst>
              <a:ext uri="{FF2B5EF4-FFF2-40B4-BE49-F238E27FC236}">
                <a16:creationId xmlns:a16="http://schemas.microsoft.com/office/drawing/2014/main" id="{2FC9F99C-2EE6-93B7-2ADD-F8142C050BAA}"/>
              </a:ext>
            </a:extLst>
          </p:cNvPr>
          <p:cNvGrpSpPr/>
          <p:nvPr/>
        </p:nvGrpSpPr>
        <p:grpSpPr>
          <a:xfrm>
            <a:off x="10411859" y="-1242353"/>
            <a:ext cx="1387649" cy="2525053"/>
            <a:chOff x="10411859" y="-1242353"/>
            <a:chExt cx="1387649" cy="2525053"/>
          </a:xfrm>
        </p:grpSpPr>
        <p:sp>
          <p:nvSpPr>
            <p:cNvPr id="6" name="Oval 5">
              <a:extLst>
                <a:ext uri="{FF2B5EF4-FFF2-40B4-BE49-F238E27FC236}">
                  <a16:creationId xmlns:a16="http://schemas.microsoft.com/office/drawing/2014/main" id="{7199ED38-C0AA-52B3-B181-D6EBC3FD5850}"/>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7" name="Rectangle 6">
              <a:extLst>
                <a:ext uri="{FF2B5EF4-FFF2-40B4-BE49-F238E27FC236}">
                  <a16:creationId xmlns:a16="http://schemas.microsoft.com/office/drawing/2014/main" id="{6C324B07-8E66-F595-F2A1-9B6077E4D7EF}"/>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8" name="Picture 7">
              <a:extLst>
                <a:ext uri="{FF2B5EF4-FFF2-40B4-BE49-F238E27FC236}">
                  <a16:creationId xmlns:a16="http://schemas.microsoft.com/office/drawing/2014/main" id="{84B2F513-E5D0-665F-D9A4-C1399AA7BD6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9" name="TextBox 8">
              <a:extLst>
                <a:ext uri="{FF2B5EF4-FFF2-40B4-BE49-F238E27FC236}">
                  <a16:creationId xmlns:a16="http://schemas.microsoft.com/office/drawing/2014/main" id="{D1BAD0B5-A808-C8F5-A5C3-9C0C8F244AD6}"/>
                </a:ext>
              </a:extLst>
            </p:cNvPr>
            <p:cNvSpPr txBox="1"/>
            <p:nvPr/>
          </p:nvSpPr>
          <p:spPr>
            <a:xfrm>
              <a:off x="10545274" y="130631"/>
              <a:ext cx="1120820" cy="369332"/>
            </a:xfrm>
            <a:prstGeom prst="rect">
              <a:avLst/>
            </a:prstGeom>
            <a:noFill/>
          </p:spPr>
          <p:txBody>
            <a:bodyPr wrap="none" rtlCol="0">
              <a:spAutoFit/>
            </a:bodyPr>
            <a:lstStyle/>
            <a:p>
              <a:r>
                <a:rPr lang="es-ES" b="1" dirty="0">
                  <a:solidFill>
                    <a:schemeClr val="bg1"/>
                  </a:solidFill>
                  <a:latin typeface="Lato Black" panose="020F0502020204030203" pitchFamily="34" charset="77"/>
                </a:rPr>
                <a:t>Opcional</a:t>
              </a:r>
            </a:p>
          </p:txBody>
        </p:sp>
      </p:grpSp>
    </p:spTree>
    <p:custDataLst>
      <p:tags r:id="rId1"/>
    </p:custDataLst>
    <p:extLst>
      <p:ext uri="{BB962C8B-B14F-4D97-AF65-F5344CB8AC3E}">
        <p14:creationId xmlns:p14="http://schemas.microsoft.com/office/powerpoint/2010/main" val="40600357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14:presetBounceEnd="5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0000">
                                          <p:cBhvr additive="base">
                                            <p:cTn id="19"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Reflexión y autocuidado</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753657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4532855C-4209-628B-50F4-ACA17431FB34}"/>
              </a:ext>
            </a:extLst>
          </p:cNvPr>
          <p:cNvSpPr txBox="1"/>
          <p:nvPr/>
        </p:nvSpPr>
        <p:spPr>
          <a:xfrm>
            <a:off x="5429629" y="1848994"/>
            <a:ext cx="6400806" cy="3970318"/>
          </a:xfrm>
          <a:prstGeom prst="rect">
            <a:avLst/>
          </a:prstGeom>
          <a:noFill/>
        </p:spPr>
        <p:txBody>
          <a:bodyPr wrap="square" lIns="91440" tIns="45720" rIns="91440" bIns="45720" rtlCol="0" anchor="t">
            <a:spAutoFit/>
          </a:bodyPr>
          <a:lstStyle/>
          <a:p>
            <a:pPr marL="342900" indent="-342900">
              <a:buClr>
                <a:srgbClr val="0070C0"/>
              </a:buClr>
              <a:buFont typeface="Wingdings" pitchFamily="2" charset="2"/>
              <a:buChar char="Ø"/>
            </a:pPr>
            <a:r>
              <a:rPr lang="es-ES" dirty="0">
                <a:solidFill>
                  <a:srgbClr val="595959"/>
                </a:solidFill>
                <a:latin typeface="Lato"/>
                <a:ea typeface="Lato"/>
                <a:cs typeface="Lato"/>
              </a:rPr>
              <a:t>Recuerden que pueden hacerlo todo de la manera adecuada, pero que </a:t>
            </a:r>
            <a:r>
              <a:rPr lang="es-ES" b="1" dirty="0">
                <a:solidFill>
                  <a:srgbClr val="0070C0"/>
                </a:solidFill>
                <a:latin typeface="Lato"/>
                <a:ea typeface="Lato"/>
                <a:cs typeface="Lato"/>
              </a:rPr>
              <a:t>no van a arreglar la experiencia de la persona sobreviviente</a:t>
            </a:r>
            <a:r>
              <a:rPr lang="es-ES" dirty="0">
                <a:solidFill>
                  <a:srgbClr val="595959"/>
                </a:solidFill>
                <a:latin typeface="Lato"/>
                <a:ea typeface="Lato"/>
                <a:cs typeface="Lato"/>
              </a:rPr>
              <a:t> ni a disipar su dolor. </a:t>
            </a:r>
          </a:p>
          <a:p>
            <a:pPr marL="342900" indent="-342900">
              <a:buClr>
                <a:srgbClr val="0070C0"/>
              </a:buClr>
              <a:buFont typeface="Wingdings" pitchFamily="2" charset="2"/>
              <a:buChar char="Ø"/>
            </a:pPr>
            <a:r>
              <a:rPr lang="es-ES" dirty="0">
                <a:solidFill>
                  <a:srgbClr val="595959"/>
                </a:solidFill>
                <a:latin typeface="Lato"/>
                <a:ea typeface="Lato"/>
                <a:cs typeface="Lato"/>
              </a:rPr>
              <a:t>Escuchar la historia de la persona sobreviviente </a:t>
            </a:r>
            <a:r>
              <a:rPr lang="es-ES" b="1" dirty="0">
                <a:solidFill>
                  <a:srgbClr val="0070C0"/>
                </a:solidFill>
                <a:latin typeface="Lato"/>
                <a:ea typeface="Lato"/>
                <a:cs typeface="Lato"/>
              </a:rPr>
              <a:t>puede suponerles una exposición </a:t>
            </a:r>
            <a:r>
              <a:rPr lang="es-ES" dirty="0">
                <a:solidFill>
                  <a:srgbClr val="595959"/>
                </a:solidFill>
                <a:latin typeface="Lato"/>
                <a:ea typeface="Lato"/>
                <a:cs typeface="Lato"/>
              </a:rPr>
              <a:t>a su dolor o su trauma o </a:t>
            </a:r>
            <a:r>
              <a:rPr lang="es-ES" b="1" dirty="0">
                <a:solidFill>
                  <a:srgbClr val="0070C0"/>
                </a:solidFill>
                <a:latin typeface="Lato"/>
                <a:ea typeface="Lato"/>
                <a:cs typeface="Lato"/>
              </a:rPr>
              <a:t>desencadenar recuerdos </a:t>
            </a:r>
            <a:r>
              <a:rPr lang="es-ES" dirty="0">
                <a:solidFill>
                  <a:srgbClr val="595959"/>
                </a:solidFill>
                <a:latin typeface="Lato"/>
                <a:ea typeface="Lato"/>
                <a:cs typeface="Lato"/>
              </a:rPr>
              <a:t>de experiencias personales. </a:t>
            </a:r>
          </a:p>
          <a:p>
            <a:pPr marL="342900" indent="-342900">
              <a:buClr>
                <a:srgbClr val="0070C0"/>
              </a:buClr>
              <a:buFont typeface="Wingdings" pitchFamily="2" charset="2"/>
              <a:buChar char="Ø"/>
            </a:pPr>
            <a:r>
              <a:rPr lang="es-ES" dirty="0">
                <a:solidFill>
                  <a:srgbClr val="595959"/>
                </a:solidFill>
                <a:latin typeface="Lato"/>
                <a:ea typeface="Lato"/>
                <a:cs typeface="Lato"/>
              </a:rPr>
              <a:t>Piensen en formas de </a:t>
            </a:r>
            <a:r>
              <a:rPr lang="es-ES" b="1" dirty="0">
                <a:solidFill>
                  <a:srgbClr val="0070C0"/>
                </a:solidFill>
                <a:latin typeface="Lato"/>
                <a:ea typeface="Lato"/>
                <a:cs typeface="Lato"/>
              </a:rPr>
              <a:t>cuidarse </a:t>
            </a:r>
            <a:r>
              <a:rPr lang="es-ES" dirty="0">
                <a:solidFill>
                  <a:srgbClr val="595959"/>
                </a:solidFill>
                <a:latin typeface="Lato"/>
                <a:ea typeface="Lato"/>
                <a:cs typeface="Lato"/>
              </a:rPr>
              <a:t>cuando les surjan estos sentimientos. </a:t>
            </a:r>
          </a:p>
          <a:p>
            <a:pPr marL="342900" indent="-342900">
              <a:buClr>
                <a:srgbClr val="0070C0"/>
              </a:buClr>
              <a:buFont typeface="Wingdings" pitchFamily="2" charset="2"/>
              <a:buChar char="Ø"/>
            </a:pPr>
            <a:r>
              <a:rPr lang="es-ES" dirty="0">
                <a:solidFill>
                  <a:srgbClr val="595959"/>
                </a:solidFill>
                <a:latin typeface="Lato"/>
                <a:ea typeface="Lato"/>
                <a:cs typeface="Lato"/>
              </a:rPr>
              <a:t>Recurran a su propio </a:t>
            </a:r>
            <a:r>
              <a:rPr lang="es-ES" b="1" dirty="0">
                <a:solidFill>
                  <a:srgbClr val="0070C0"/>
                </a:solidFill>
                <a:latin typeface="Lato"/>
                <a:ea typeface="Lato"/>
                <a:cs typeface="Lato"/>
              </a:rPr>
              <a:t>sistema de apoyo</a:t>
            </a:r>
            <a:r>
              <a:rPr lang="es-ES" dirty="0">
                <a:solidFill>
                  <a:srgbClr val="595959"/>
                </a:solidFill>
                <a:latin typeface="Lato"/>
                <a:ea typeface="Lato"/>
                <a:cs typeface="Lato"/>
              </a:rPr>
              <a:t>, teniendo siempre presente la confidencialidad de la persona sobreviviente.</a:t>
            </a:r>
          </a:p>
          <a:p>
            <a:pPr marL="342900" indent="-342900">
              <a:buClr>
                <a:srgbClr val="0070C0"/>
              </a:buClr>
              <a:buFont typeface="Wingdings" pitchFamily="2" charset="2"/>
              <a:buChar char="Ø"/>
            </a:pPr>
            <a:r>
              <a:rPr lang="es-ES" dirty="0">
                <a:solidFill>
                  <a:srgbClr val="595959"/>
                </a:solidFill>
                <a:latin typeface="Lato"/>
                <a:ea typeface="Lato"/>
                <a:cs typeface="Lato"/>
              </a:rPr>
              <a:t>[MARCADOR DE POSICIÓN:</a:t>
            </a:r>
            <a:r>
              <a:rPr lang="es-ES" b="1" dirty="0">
                <a:solidFill>
                  <a:srgbClr val="0070C0"/>
                </a:solidFill>
                <a:latin typeface="Calibri"/>
                <a:ea typeface="Lato"/>
                <a:cs typeface="Calibri"/>
              </a:rPr>
              <a:t> Recursos de cuidados para el personal:</a:t>
            </a:r>
            <a:r>
              <a:rPr lang="es-ES" sz="1800" dirty="0"/>
              <a:t> </a:t>
            </a:r>
            <a:r>
              <a:rPr lang="es-ES" dirty="0">
                <a:solidFill>
                  <a:srgbClr val="595959"/>
                </a:solidFill>
                <a:latin typeface="Lato"/>
                <a:ea typeface="Lato"/>
                <a:cs typeface="Lato"/>
              </a:rPr>
              <a:t>el facilitador o la facilitadora añadirá los datos necesarios que puedan estar disponibles en el país]</a:t>
            </a:r>
          </a:p>
          <a:p>
            <a:pPr marL="342900" indent="-342900">
              <a:buFont typeface="Wingdings" pitchFamily="2" charset="2"/>
              <a:buChar char="Ø"/>
            </a:pPr>
            <a:endParaRPr lang="en-GB" dirty="0">
              <a:solidFill>
                <a:srgbClr val="595959"/>
              </a:solidFill>
              <a:latin typeface="Lato" panose="020F0502020204030203" pitchFamily="34" charset="0"/>
              <a:ea typeface="Lato" panose="020F0502020204030203" pitchFamily="34" charset="0"/>
              <a:cs typeface="Lato" panose="020F0502020204030203" pitchFamily="34" charset="0"/>
            </a:endParaRPr>
          </a:p>
        </p:txBody>
      </p:sp>
      <p:pic>
        <p:nvPicPr>
          <p:cNvPr id="11" name="Picture 10" descr="Logo, icon&#10;&#10;Description automatically generated">
            <a:extLst>
              <a:ext uri="{FF2B5EF4-FFF2-40B4-BE49-F238E27FC236}">
                <a16:creationId xmlns:a16="http://schemas.microsoft.com/office/drawing/2014/main" id="{E54D4893-B8CA-E8AD-8BB2-854A7DC6E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6" y="2141993"/>
            <a:ext cx="4019544" cy="4030207"/>
          </a:xfrm>
          <a:prstGeom prst="rect">
            <a:avLst/>
          </a:prstGeom>
        </p:spPr>
      </p:pic>
    </p:spTree>
    <p:custDataLst>
      <p:tags r:id="rId1"/>
    </p:custDataLst>
    <p:extLst>
      <p:ext uri="{BB962C8B-B14F-4D97-AF65-F5344CB8AC3E}">
        <p14:creationId xmlns:p14="http://schemas.microsoft.com/office/powerpoint/2010/main" val="39342934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43416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593566" y="723186"/>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Mensajes clave</a:t>
            </a: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06817" y="1562295"/>
            <a:ext cx="9325947"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s-ES" sz="1500" dirty="0"/>
              <a:t>El personal de primera línea </a:t>
            </a:r>
            <a:r>
              <a:rPr lang="es-ES" sz="1500" b="1" dirty="0">
                <a:solidFill>
                  <a:srgbClr val="0070C0"/>
                </a:solidFill>
              </a:rPr>
              <a:t>NUNCA </a:t>
            </a:r>
            <a:r>
              <a:rPr lang="es-ES" sz="1500" dirty="0"/>
              <a:t>debe </a:t>
            </a:r>
            <a:r>
              <a:rPr lang="es-ES" sz="1500" b="1" dirty="0">
                <a:solidFill>
                  <a:srgbClr val="0070C0"/>
                </a:solidFill>
              </a:rPr>
              <a:t>identificar ni buscar de manera proactiva a las personas sobrevivientes de VG</a:t>
            </a:r>
            <a:r>
              <a:rPr lang="es-ES" sz="1500" dirty="0"/>
              <a:t>.</a:t>
            </a:r>
          </a:p>
          <a:p>
            <a:pPr>
              <a:buClr>
                <a:srgbClr val="0070C0"/>
              </a:buClr>
              <a:buSzPct val="120000"/>
              <a:buFont typeface="Wingdings" pitchFamily="2" charset="2"/>
              <a:buChar char="Ø"/>
            </a:pPr>
            <a:r>
              <a:rPr lang="es-ES" sz="1500" dirty="0"/>
              <a:t>Las </a:t>
            </a:r>
            <a:r>
              <a:rPr lang="es-ES" sz="1500" b="1" dirty="0">
                <a:solidFill>
                  <a:srgbClr val="0070C0"/>
                </a:solidFill>
              </a:rPr>
              <a:t>estrategias de comunicación </a:t>
            </a:r>
            <a:r>
              <a:rPr lang="es-ES" sz="1500" dirty="0"/>
              <a:t>que se pueden utilizar con las personas sobrevivientes incluyen escuchar de manera activa, validar sus sentimientos, utilizar frases de ánimo, seguir el ritmo de la persona sobreviviente y utilizar un lenguaje sencillo y similar al de ella. </a:t>
            </a:r>
          </a:p>
          <a:p>
            <a:pPr>
              <a:buClr>
                <a:srgbClr val="0070C0"/>
              </a:buClr>
              <a:buSzPct val="120000"/>
              <a:buFont typeface="Wingdings" pitchFamily="2" charset="2"/>
              <a:buChar char="Ø"/>
            </a:pPr>
            <a:r>
              <a:rPr lang="es-ES" sz="1500" dirty="0"/>
              <a:t>Para poner en contacto a la persona sobreviviente con los servicios de VG, el personal de primera línea debe </a:t>
            </a:r>
            <a:r>
              <a:rPr lang="es-ES" sz="1500" b="1" dirty="0">
                <a:solidFill>
                  <a:srgbClr val="0070C0"/>
                </a:solidFill>
              </a:rPr>
              <a:t>proporcionar</a:t>
            </a:r>
            <a:r>
              <a:rPr lang="es-ES" sz="1500" b="1" dirty="0"/>
              <a:t> </a:t>
            </a:r>
            <a:r>
              <a:rPr lang="es-ES" sz="1500" b="1" dirty="0">
                <a:solidFill>
                  <a:srgbClr val="0070C0"/>
                </a:solidFill>
              </a:rPr>
              <a:t>información, obtener el consentimiento informado y facilitar la derivación</a:t>
            </a:r>
            <a:r>
              <a:rPr lang="es-ES" sz="1500" dirty="0">
                <a:solidFill>
                  <a:srgbClr val="0070C0"/>
                </a:solidFill>
              </a:rPr>
              <a:t> </a:t>
            </a:r>
            <a:r>
              <a:rPr lang="es-ES" sz="1500" dirty="0"/>
              <a:t>de forma segura y confidencial. </a:t>
            </a:r>
          </a:p>
          <a:p>
            <a:pPr>
              <a:buClr>
                <a:srgbClr val="0070C0"/>
              </a:buClr>
              <a:buSzPct val="120000"/>
              <a:buFont typeface="Wingdings" pitchFamily="2" charset="2"/>
              <a:buChar char="Ø"/>
            </a:pPr>
            <a:r>
              <a:rPr lang="es-ES" sz="1500" dirty="0"/>
              <a:t>El personal de primera línea debe conocer a la perfección</a:t>
            </a:r>
            <a:r>
              <a:rPr lang="es-ES" sz="1500" dirty="0">
                <a:solidFill>
                  <a:srgbClr val="0070C0"/>
                </a:solidFill>
              </a:rPr>
              <a:t> </a:t>
            </a:r>
            <a:r>
              <a:rPr lang="es-ES" sz="1500" b="1" dirty="0">
                <a:solidFill>
                  <a:srgbClr val="0070C0"/>
                </a:solidFill>
              </a:rPr>
              <a:t>las excepciones al consentimiento informado y los requisitos de presentación obligatoria de informes</a:t>
            </a:r>
            <a:r>
              <a:rPr lang="es-ES" sz="1500" dirty="0">
                <a:solidFill>
                  <a:srgbClr val="0070C0"/>
                </a:solidFill>
              </a:rPr>
              <a:t> </a:t>
            </a:r>
            <a:r>
              <a:rPr lang="es-ES" sz="1500" dirty="0"/>
              <a:t>aplicables en su ubicación. </a:t>
            </a:r>
          </a:p>
          <a:p>
            <a:pPr>
              <a:buClr>
                <a:srgbClr val="0070C0"/>
              </a:buClr>
              <a:buSzPct val="120000"/>
              <a:buFont typeface="Wingdings" pitchFamily="2" charset="2"/>
              <a:buChar char="Ø"/>
            </a:pPr>
            <a:r>
              <a:rPr lang="es-ES" sz="1500" dirty="0"/>
              <a:t>Es prioritario garantizar que se atiendan las </a:t>
            </a:r>
            <a:r>
              <a:rPr lang="es-ES" sz="1500" b="1" dirty="0">
                <a:solidFill>
                  <a:srgbClr val="0070C0"/>
                </a:solidFill>
              </a:rPr>
              <a:t>necesidades médicas urgentes </a:t>
            </a:r>
            <a:r>
              <a:rPr lang="es-ES" sz="1500" dirty="0"/>
              <a:t>y tener en cuenta las </a:t>
            </a:r>
            <a:r>
              <a:rPr lang="es-ES" sz="1500" b="1" dirty="0">
                <a:solidFill>
                  <a:srgbClr val="0070C0"/>
                </a:solidFill>
              </a:rPr>
              <a:t>preocupaciones inmediatas de seguridad </a:t>
            </a:r>
            <a:r>
              <a:rPr lang="es-ES" sz="1500" dirty="0"/>
              <a:t>de la persona sobreviviente y del personal de primera línea. </a:t>
            </a:r>
          </a:p>
          <a:p>
            <a:pPr>
              <a:buClr>
                <a:srgbClr val="0070C0"/>
              </a:buClr>
              <a:buSzPct val="120000"/>
              <a:buFont typeface="Wingdings" pitchFamily="2" charset="2"/>
              <a:buChar char="Ø"/>
            </a:pPr>
            <a:r>
              <a:rPr lang="es-ES" sz="1500" dirty="0"/>
              <a:t>En el caso de las </a:t>
            </a:r>
            <a:r>
              <a:rPr lang="es-ES" sz="1500" b="1" dirty="0">
                <a:solidFill>
                  <a:srgbClr val="0070C0"/>
                </a:solidFill>
              </a:rPr>
              <a:t>revelaciones indirectas</a:t>
            </a:r>
            <a:r>
              <a:rPr lang="es-ES" sz="1500" dirty="0"/>
              <a:t>, se debe animar a las personas que denuncian el incidente a que compartan información sobre los servicios de forma segura y confidencial con la persona sobreviviente. </a:t>
            </a:r>
          </a:p>
        </p:txBody>
      </p:sp>
    </p:spTree>
    <p:custDataLst>
      <p:tags r:id="rId1"/>
    </p:custDataLst>
    <p:extLst>
      <p:ext uri="{BB962C8B-B14F-4D97-AF65-F5344CB8AC3E}">
        <p14:creationId xmlns:p14="http://schemas.microsoft.com/office/powerpoint/2010/main" val="25449169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153056"/>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4" y="4736348"/>
            <a:ext cx="9115857" cy="1410604"/>
            <a:chOff x="539749" y="4753659"/>
            <a:chExt cx="9115857"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49" y="5084763"/>
              <a:ext cx="911585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r>
                <a:rPr lang="es-ES" sz="4000" b="1" dirty="0">
                  <a:solidFill>
                    <a:srgbClr val="FFFFFF"/>
                  </a:solidFill>
                  <a:latin typeface="Lato" panose="020F0502020204030203" pitchFamily="34" charset="77"/>
                </a:rPr>
                <a:t>Consideraciones relativas a niños y niñas sobrevivientes</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ES" sz="3000" baseline="30000" dirty="0">
                  <a:solidFill>
                    <a:srgbClr val="FFFFFF"/>
                  </a:solidFill>
                  <a:latin typeface="Lato" panose="020F0502020204030203" pitchFamily="34" charset="77"/>
                </a:rPr>
                <a:t>SESIÓN 5:</a:t>
              </a:r>
            </a:p>
          </p:txBody>
        </p:sp>
      </p:grpSp>
      <p:pic>
        <p:nvPicPr>
          <p:cNvPr id="7" name="Picture 6">
            <a:extLst>
              <a:ext uri="{FF2B5EF4-FFF2-40B4-BE49-F238E27FC236}">
                <a16:creationId xmlns:a16="http://schemas.microsoft.com/office/drawing/2014/main" id="{DBC2D5BD-7013-E0E4-8CE6-C0F162532A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19159" y="1964798"/>
            <a:ext cx="2340589" cy="1032939"/>
          </a:xfrm>
          <a:prstGeom prst="rect">
            <a:avLst/>
          </a:prstGeom>
        </p:spPr>
      </p:pic>
      <p:pic>
        <p:nvPicPr>
          <p:cNvPr id="10" name="Picture 9">
            <a:extLst>
              <a:ext uri="{FF2B5EF4-FFF2-40B4-BE49-F238E27FC236}">
                <a16:creationId xmlns:a16="http://schemas.microsoft.com/office/drawing/2014/main" id="{793BC061-F86C-1A08-A8A6-7AA3C7A105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7792" y="2433898"/>
            <a:ext cx="2741265" cy="909187"/>
          </a:xfrm>
          <a:prstGeom prst="rect">
            <a:avLst/>
          </a:prstGeom>
        </p:spPr>
      </p:pic>
      <p:pic>
        <p:nvPicPr>
          <p:cNvPr id="12" name="Picture 11">
            <a:extLst>
              <a:ext uri="{FF2B5EF4-FFF2-40B4-BE49-F238E27FC236}">
                <a16:creationId xmlns:a16="http://schemas.microsoft.com/office/drawing/2014/main" id="{B275F9EC-B569-FE73-DB58-7338285AA38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7964" y="1070235"/>
            <a:ext cx="2294748" cy="894563"/>
          </a:xfrm>
          <a:prstGeom prst="rect">
            <a:avLst/>
          </a:prstGeom>
        </p:spPr>
      </p:pic>
      <p:pic>
        <p:nvPicPr>
          <p:cNvPr id="14" name="Picture 13" descr="A picture containing text, sign, vector graphics&#10;&#10;Description automatically generated">
            <a:extLst>
              <a:ext uri="{FF2B5EF4-FFF2-40B4-BE49-F238E27FC236}">
                <a16:creationId xmlns:a16="http://schemas.microsoft.com/office/drawing/2014/main" id="{B2963FEF-2F98-909E-5AE7-CC9E49CBECB1}"/>
              </a:ext>
            </a:extLst>
          </p:cNvPr>
          <p:cNvPicPr>
            <a:picLocks noChangeAspect="1"/>
          </p:cNvPicPr>
          <p:nvPr/>
        </p:nvPicPr>
        <p:blipFill rotWithShape="1">
          <a:blip r:embed="rId7">
            <a:extLst>
              <a:ext uri="{28A0092B-C50C-407E-A947-70E740481C1C}">
                <a14:useLocalDpi xmlns:a14="http://schemas.microsoft.com/office/drawing/2010/main" val="0"/>
              </a:ext>
            </a:extLst>
          </a:blip>
          <a:srcRect t="-1" b="45036"/>
          <a:stretch/>
        </p:blipFill>
        <p:spPr>
          <a:xfrm>
            <a:off x="3230675" y="34145"/>
            <a:ext cx="4017266" cy="4325989"/>
          </a:xfrm>
          <a:prstGeom prst="rect">
            <a:avLst/>
          </a:prstGeom>
        </p:spPr>
      </p:pic>
      <p:pic>
        <p:nvPicPr>
          <p:cNvPr id="4" name="Picture 3">
            <a:extLst>
              <a:ext uri="{FF2B5EF4-FFF2-40B4-BE49-F238E27FC236}">
                <a16:creationId xmlns:a16="http://schemas.microsoft.com/office/drawing/2014/main" id="{DA3CC923-B92A-A3A2-B93C-91D5479AB2CA}"/>
              </a:ext>
            </a:extLst>
          </p:cNvPr>
          <p:cNvPicPr>
            <a:picLocks noChangeAspect="1"/>
          </p:cNvPicPr>
          <p:nvPr/>
        </p:nvPicPr>
        <p:blipFill rotWithShape="1">
          <a:blip r:embed="rId8">
            <a:extLst>
              <a:ext uri="{28A0092B-C50C-407E-A947-70E740481C1C}">
                <a14:useLocalDpi xmlns:a14="http://schemas.microsoft.com/office/drawing/2010/main" val="0"/>
              </a:ext>
            </a:extLst>
          </a:blip>
          <a:srcRect t="2474" b="19204"/>
          <a:stretch/>
        </p:blipFill>
        <p:spPr>
          <a:xfrm flipH="1">
            <a:off x="5861486" y="863598"/>
            <a:ext cx="2967451" cy="3496536"/>
          </a:xfrm>
          <a:prstGeom prst="rect">
            <a:avLst/>
          </a:prstGeom>
        </p:spPr>
      </p:pic>
      <p:pic>
        <p:nvPicPr>
          <p:cNvPr id="6" name="Picture 5" descr="Shape, circle&#10;&#10;Description automatically generated">
            <a:extLst>
              <a:ext uri="{FF2B5EF4-FFF2-40B4-BE49-F238E27FC236}">
                <a16:creationId xmlns:a16="http://schemas.microsoft.com/office/drawing/2014/main" id="{06998C53-8147-5F56-E29B-B332328ADC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4042" y="810247"/>
            <a:ext cx="882116" cy="778337"/>
          </a:xfrm>
          <a:prstGeom prst="rect">
            <a:avLst/>
          </a:prstGeom>
        </p:spPr>
      </p:pic>
    </p:spTree>
    <p:custDataLst>
      <p:tags r:id="rId1"/>
    </p:custDataLst>
    <p:extLst>
      <p:ext uri="{BB962C8B-B14F-4D97-AF65-F5344CB8AC3E}">
        <p14:creationId xmlns:p14="http://schemas.microsoft.com/office/powerpoint/2010/main" val="1036843658"/>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14:presetBounceEnd="50000">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14:presetBounceEnd="50000">
                                      <p:stCondLst>
                                        <p:cond delay="8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14:presetBounceEnd="50000">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1" accel="50000" decel="5000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stCondLst>
                                        <p:cond delay="8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1" accel="50000" decel="5000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73FDFDCF-1F6B-50A4-3001-932C6D99C0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6000" y="2873829"/>
            <a:ext cx="4033896" cy="3497232"/>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VG contra </a:t>
            </a:r>
            <a:r>
              <a:rPr lang="en-GB" sz="4000" b="1" dirty="0" err="1">
                <a:solidFill>
                  <a:srgbClr val="0070C0"/>
                </a:solidFill>
                <a:latin typeface="Lato" panose="020F0502020204030203" pitchFamily="34" charset="77"/>
              </a:rPr>
              <a:t>niños</a:t>
            </a:r>
            <a:r>
              <a:rPr lang="en-GB" sz="4000" b="1" dirty="0">
                <a:solidFill>
                  <a:srgbClr val="0070C0"/>
                </a:solidFill>
                <a:latin typeface="Lato" panose="020F0502020204030203" pitchFamily="34" charset="77"/>
              </a:rPr>
              <a:t> y </a:t>
            </a:r>
            <a:r>
              <a:rPr lang="en-GB" sz="4000" b="1" dirty="0" err="1">
                <a:solidFill>
                  <a:srgbClr val="0070C0"/>
                </a:solidFill>
                <a:latin typeface="Lato" panose="020F0502020204030203" pitchFamily="34" charset="77"/>
              </a:rPr>
              <a:t>niñas</a:t>
            </a:r>
            <a:endParaRPr lang="es-ES" sz="4000" b="1" dirty="0">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5916" y="1708150"/>
            <a:ext cx="7966126" cy="3206750"/>
          </a:xfrm>
          <a:prstGeom prst="rect">
            <a:avLst/>
          </a:prstGeom>
        </p:spPr>
        <p:txBody>
          <a:bodyPr/>
          <a:lstStyle/>
          <a:p>
            <a:pPr>
              <a:buClr>
                <a:srgbClr val="0070C0"/>
              </a:buClr>
              <a:buFont typeface="Wingdings" pitchFamily="2" charset="2"/>
              <a:buChar char="Ø"/>
            </a:pPr>
            <a:r>
              <a:rPr lang="es-ES" sz="2000" b="1" dirty="0">
                <a:solidFill>
                  <a:srgbClr val="0070C0"/>
                </a:solidFill>
                <a:cs typeface="Arial" pitchFamily="34" charset="0"/>
              </a:rPr>
              <a:t>Niño/niña </a:t>
            </a:r>
            <a:r>
              <a:rPr lang="es-ES" sz="2000" dirty="0">
                <a:cs typeface="Arial" pitchFamily="34" charset="0"/>
              </a:rPr>
              <a:t>= cualquier persona menor de 18 años.</a:t>
            </a:r>
          </a:p>
          <a:p>
            <a:pPr>
              <a:buClr>
                <a:srgbClr val="0070C0"/>
              </a:buClr>
              <a:buFont typeface="Wingdings" pitchFamily="2" charset="2"/>
              <a:buChar char="Ø"/>
            </a:pPr>
            <a:r>
              <a:rPr lang="es-ES" sz="2000" dirty="0">
                <a:cs typeface="Arial" pitchFamily="34" charset="0"/>
              </a:rPr>
              <a:t>Las personas sobrevivientes pueden ser </a:t>
            </a:r>
            <a:r>
              <a:rPr lang="es-ES" sz="2000" b="1" dirty="0">
                <a:solidFill>
                  <a:srgbClr val="0070C0"/>
                </a:solidFill>
                <a:cs typeface="Arial" pitchFamily="34" charset="0"/>
              </a:rPr>
              <a:t>niños y niñas de cualquier edad</a:t>
            </a:r>
            <a:r>
              <a:rPr lang="es-ES" sz="2000" dirty="0">
                <a:cs typeface="Arial" pitchFamily="34" charset="0"/>
              </a:rPr>
              <a:t>, incluidos lactantes y niños y niñas en la primera infancia, de todas las </a:t>
            </a:r>
            <a:r>
              <a:rPr lang="es-ES" sz="2000" b="1" dirty="0">
                <a:solidFill>
                  <a:srgbClr val="0070C0"/>
                </a:solidFill>
                <a:cs typeface="Arial" pitchFamily="34" charset="0"/>
              </a:rPr>
              <a:t>orientaciones sexuales e identidades y expresiones de género</a:t>
            </a:r>
            <a:r>
              <a:rPr lang="es-ES" sz="2000" dirty="0">
                <a:cs typeface="Arial" pitchFamily="34" charset="0"/>
              </a:rPr>
              <a:t>.</a:t>
            </a:r>
          </a:p>
          <a:p>
            <a:pPr>
              <a:buClr>
                <a:srgbClr val="0070C0"/>
              </a:buClr>
              <a:buFont typeface="Wingdings" pitchFamily="2" charset="2"/>
              <a:buChar char="Ø"/>
            </a:pPr>
            <a:r>
              <a:rPr lang="es-ES" sz="2000" dirty="0">
                <a:cs typeface="Arial" pitchFamily="34" charset="0"/>
              </a:rPr>
              <a:t>La VG contra </a:t>
            </a:r>
            <a:r>
              <a:rPr lang="en-GB" sz="2000" dirty="0" err="1">
                <a:cs typeface="Arial" pitchFamily="34" charset="0"/>
              </a:rPr>
              <a:t>niños</a:t>
            </a:r>
            <a:r>
              <a:rPr lang="en-GB" sz="2000" dirty="0">
                <a:cs typeface="Arial" pitchFamily="34" charset="0"/>
              </a:rPr>
              <a:t> y </a:t>
            </a:r>
            <a:r>
              <a:rPr lang="en-GB" sz="2000" dirty="0" err="1">
                <a:cs typeface="Arial" pitchFamily="34" charset="0"/>
              </a:rPr>
              <a:t>niñas</a:t>
            </a:r>
            <a:r>
              <a:rPr lang="en-GB" sz="2000" dirty="0">
                <a:cs typeface="Arial" pitchFamily="34" charset="0"/>
              </a:rPr>
              <a:t> </a:t>
            </a:r>
            <a:r>
              <a:rPr lang="es-ES" sz="2000" dirty="0">
                <a:cs typeface="Arial" pitchFamily="34" charset="0"/>
              </a:rPr>
              <a:t>puede ser </a:t>
            </a:r>
            <a:r>
              <a:rPr lang="es-ES" sz="2000" b="1" dirty="0">
                <a:solidFill>
                  <a:srgbClr val="0070C0"/>
                </a:solidFill>
                <a:cs typeface="Arial" pitchFamily="34" charset="0"/>
              </a:rPr>
              <a:t>física, psicológica, sexual o socioeconómica</a:t>
            </a:r>
            <a:r>
              <a:rPr lang="es-ES" sz="2000" dirty="0">
                <a:cs typeface="Arial" pitchFamily="34" charset="0"/>
              </a:rPr>
              <a:t>.</a:t>
            </a:r>
          </a:p>
          <a:p>
            <a:pPr>
              <a:buClr>
                <a:srgbClr val="0070C0"/>
              </a:buClr>
              <a:buFont typeface="Wingdings" pitchFamily="2" charset="2"/>
              <a:buChar char="Ø"/>
            </a:pPr>
            <a:r>
              <a:rPr lang="es-ES" sz="2000" dirty="0">
                <a:cs typeface="Arial" pitchFamily="34" charset="0"/>
              </a:rPr>
              <a:t>El </a:t>
            </a:r>
            <a:r>
              <a:rPr lang="es-ES" sz="2000" b="1" dirty="0">
                <a:solidFill>
                  <a:srgbClr val="0070C0"/>
                </a:solidFill>
                <a:cs typeface="Arial" pitchFamily="34" charset="0"/>
              </a:rPr>
              <a:t>presunto perpetrador </a:t>
            </a:r>
            <a:r>
              <a:rPr lang="es-ES" sz="2000" dirty="0">
                <a:cs typeface="Arial" pitchFamily="34" charset="0"/>
              </a:rPr>
              <a:t>(ya sea otra persona menor de 18 años o adulta) suele ser una persona conocida y de confianza en la vida del niño y niña, posiblemente incluso familiares u otras personas de confianza (por ejemplo, vecinos, profesores, líderes religiosos, trabajadores sanitarios u otras personas en contacto con la infancia).</a:t>
            </a:r>
          </a:p>
        </p:txBody>
      </p:sp>
      <p:cxnSp>
        <p:nvCxnSpPr>
          <p:cNvPr id="6" name="Straight Connector 5">
            <a:extLst>
              <a:ext uri="{FF2B5EF4-FFF2-40B4-BE49-F238E27FC236}">
                <a16:creationId xmlns:a16="http://schemas.microsoft.com/office/drawing/2014/main" id="{EC5EEDBC-8247-6657-175B-D5167E8C40EE}"/>
              </a:ext>
            </a:extLst>
          </p:cNvPr>
          <p:cNvCxnSpPr>
            <a:cxnSpLocks/>
            <a:stCxn id="2" idx="2"/>
          </p:cNvCxnSpPr>
          <p:nvPr/>
        </p:nvCxnSpPr>
        <p:spPr>
          <a:xfrm flipH="1">
            <a:off x="-995093" y="1346200"/>
            <a:ext cx="7300160"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E8261B14-42D6-C0CC-7214-EEEA30CA41E0}"/>
              </a:ext>
            </a:extLst>
          </p:cNvPr>
          <p:cNvPicPr>
            <a:picLocks noChangeAspect="1"/>
          </p:cNvPicPr>
          <p:nvPr/>
        </p:nvPicPr>
        <p:blipFill rotWithShape="1">
          <a:blip r:embed="rId5">
            <a:extLst>
              <a:ext uri="{28A0092B-C50C-407E-A947-70E740481C1C}">
                <a14:useLocalDpi xmlns:a14="http://schemas.microsoft.com/office/drawing/2010/main" val="0"/>
              </a:ext>
            </a:extLst>
          </a:blip>
          <a:srcRect t="2474" b="19204"/>
          <a:stretch/>
        </p:blipFill>
        <p:spPr>
          <a:xfrm flipH="1">
            <a:off x="8772042" y="2689519"/>
            <a:ext cx="2967451" cy="3496536"/>
          </a:xfrm>
          <a:prstGeom prst="rect">
            <a:avLst/>
          </a:prstGeom>
        </p:spPr>
      </p:pic>
    </p:spTree>
    <p:custDataLst>
      <p:tags r:id="rId1"/>
    </p:custDataLst>
    <p:extLst>
      <p:ext uri="{BB962C8B-B14F-4D97-AF65-F5344CB8AC3E}">
        <p14:creationId xmlns:p14="http://schemas.microsoft.com/office/powerpoint/2010/main" val="39391976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59095"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Revelaciones de VG contra </a:t>
            </a:r>
            <a:r>
              <a:rPr lang="en-GB" sz="4000" b="1" dirty="0" err="1">
                <a:solidFill>
                  <a:srgbClr val="0070C0"/>
                </a:solidFill>
                <a:latin typeface="Lato" panose="020F0502020204030203" pitchFamily="34" charset="77"/>
              </a:rPr>
              <a:t>niños</a:t>
            </a:r>
            <a:r>
              <a:rPr lang="en-GB" sz="4000" b="1" dirty="0">
                <a:solidFill>
                  <a:srgbClr val="0070C0"/>
                </a:solidFill>
                <a:latin typeface="Lato" panose="020F0502020204030203" pitchFamily="34" charset="77"/>
              </a:rPr>
              <a:t> y </a:t>
            </a:r>
            <a:r>
              <a:rPr lang="en-GB" sz="4000" b="1" dirty="0" err="1">
                <a:solidFill>
                  <a:srgbClr val="0070C0"/>
                </a:solidFill>
                <a:latin typeface="Lato" panose="020F0502020204030203" pitchFamily="34" charset="77"/>
              </a:rPr>
              <a:t>niñas</a:t>
            </a:r>
            <a:r>
              <a:rPr lang="en-GB" sz="4000" b="1" dirty="0">
                <a:solidFill>
                  <a:srgbClr val="0070C0"/>
                </a:solidFill>
                <a:latin typeface="Lato" panose="020F0502020204030203" pitchFamily="34" charset="77"/>
              </a:rPr>
              <a:t> </a:t>
            </a:r>
            <a:endParaRPr lang="es-ES" sz="4000" b="1" dirty="0">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5349" y="1685251"/>
            <a:ext cx="10844212" cy="2360612"/>
          </a:xfrm>
          <a:prstGeom prst="rect">
            <a:avLst/>
          </a:prstGeom>
        </p:spPr>
        <p:txBody>
          <a:bodyPr/>
          <a:lstStyle/>
          <a:p>
            <a:pPr marL="0" indent="0">
              <a:buClr>
                <a:srgbClr val="0070C0"/>
              </a:buClr>
              <a:buNone/>
            </a:pPr>
            <a:r>
              <a:rPr lang="es-ES" sz="2000" b="1" dirty="0">
                <a:solidFill>
                  <a:srgbClr val="0070C0"/>
                </a:solidFill>
                <a:latin typeface="Lato" panose="020F0502020204030203" pitchFamily="34" charset="77"/>
                <a:ea typeface="MS Mincho" panose="02020609040205080304" pitchFamily="49" charset="-128"/>
                <a:cs typeface="Arial" panose="020B0604020202020204" pitchFamily="34" charset="0"/>
              </a:rPr>
              <a:t>La revelación puede ser voluntaria o involuntaria</a:t>
            </a:r>
          </a:p>
          <a:p>
            <a:pPr marL="0" indent="0">
              <a:buClr>
                <a:srgbClr val="0070C0"/>
              </a:buClr>
              <a:buNone/>
            </a:pPr>
            <a:endParaRPr lang="en-US" sz="900" dirty="0">
              <a:latin typeface="Lato" panose="020F0502020204030203" pitchFamily="34" charset="77"/>
            </a:endParaRPr>
          </a:p>
          <a:p>
            <a:pPr>
              <a:buClr>
                <a:srgbClr val="0070C0"/>
              </a:buClr>
              <a:buSzPct val="120000"/>
              <a:buFont typeface="Wingdings" pitchFamily="2" charset="2"/>
              <a:buChar char="Ø"/>
            </a:pPr>
            <a:r>
              <a:rPr lang="es-ES" sz="2000" dirty="0">
                <a:solidFill>
                  <a:schemeClr val="tx1">
                    <a:lumMod val="65000"/>
                    <a:lumOff val="35000"/>
                  </a:schemeClr>
                </a:solidFill>
                <a:latin typeface="Lato" panose="020F0502020204030203" pitchFamily="34" charset="77"/>
                <a:ea typeface="ヒラギノ角ゴ Pro W3"/>
                <a:cs typeface="Arial" panose="020B0604020202020204" pitchFamily="34" charset="0"/>
              </a:rPr>
              <a:t>Si los niños y las niñas sobrevivientes hablan con una persona adulta sobre la VG, se denomina </a:t>
            </a:r>
            <a:r>
              <a:rPr lang="es-ES" sz="2000" b="1" dirty="0">
                <a:solidFill>
                  <a:srgbClr val="0070C0"/>
                </a:solidFill>
                <a:latin typeface="Lato" panose="020F0502020204030203" pitchFamily="34" charset="77"/>
                <a:ea typeface="ヒラギノ角ゴ Pro W3"/>
                <a:cs typeface="Arial" panose="020B0604020202020204" pitchFamily="34" charset="0"/>
              </a:rPr>
              <a:t>revelación voluntaria</a:t>
            </a:r>
            <a:r>
              <a:rPr lang="es-ES" sz="2000" b="1" dirty="0">
                <a:solidFill>
                  <a:schemeClr val="tx1">
                    <a:lumMod val="65000"/>
                    <a:lumOff val="35000"/>
                  </a:schemeClr>
                </a:solidFill>
                <a:latin typeface="Lato" panose="020F0502020204030203" pitchFamily="34" charset="77"/>
                <a:ea typeface="ヒラギノ角ゴ Pro W3"/>
                <a:cs typeface="Arial" panose="020B0604020202020204" pitchFamily="34" charset="0"/>
              </a:rPr>
              <a:t>.</a:t>
            </a:r>
          </a:p>
          <a:p>
            <a:pPr>
              <a:buClr>
                <a:srgbClr val="0070C0"/>
              </a:buClr>
              <a:buFont typeface="Wingdings" pitchFamily="2" charset="2"/>
              <a:buChar char="Ø"/>
            </a:pPr>
            <a:r>
              <a:rPr lang="es-ES" sz="2000" dirty="0">
                <a:solidFill>
                  <a:schemeClr val="tx1">
                    <a:lumMod val="65000"/>
                    <a:lumOff val="35000"/>
                  </a:schemeClr>
                </a:solidFill>
                <a:latin typeface="Lato" panose="020F0502020204030203" pitchFamily="34" charset="77"/>
                <a:ea typeface="ヒラギノ角ゴ Pro W3"/>
                <a:cs typeface="Arial" panose="020B0604020202020204" pitchFamily="34" charset="0"/>
              </a:rPr>
              <a:t>Si otra persona distinta desvela el incidente de VG y los niños y las niñas sobrevivientes no querían que nadie lo contara, se denomina </a:t>
            </a:r>
            <a:r>
              <a:rPr lang="es-ES" sz="2000" b="1" dirty="0">
                <a:solidFill>
                  <a:srgbClr val="0070C0"/>
                </a:solidFill>
                <a:latin typeface="Lato" panose="020F0502020204030203" pitchFamily="34" charset="77"/>
                <a:ea typeface="ヒラギノ角ゴ Pro W3"/>
                <a:cs typeface="Arial" panose="020B0604020202020204" pitchFamily="34" charset="0"/>
              </a:rPr>
              <a:t>revelación involuntaria</a:t>
            </a:r>
            <a:r>
              <a:rPr lang="es-ES" sz="2000" dirty="0">
                <a:solidFill>
                  <a:schemeClr val="tx1">
                    <a:lumMod val="65000"/>
                    <a:lumOff val="35000"/>
                  </a:schemeClr>
                </a:solidFill>
                <a:latin typeface="Lato" panose="020F0502020204030203" pitchFamily="34" charset="77"/>
                <a:ea typeface="ヒラギノ角ゴ Pro W3"/>
                <a:cs typeface="Arial" panose="020B0604020202020204" pitchFamily="34" charset="0"/>
              </a:rPr>
              <a:t>.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0989325"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Rounded Rectangle 2">
            <a:extLst>
              <a:ext uri="{FF2B5EF4-FFF2-40B4-BE49-F238E27FC236}">
                <a16:creationId xmlns:a16="http://schemas.microsoft.com/office/drawing/2014/main" id="{9EFB0723-8791-810A-1C27-BE295F1FE659}"/>
              </a:ext>
            </a:extLst>
          </p:cNvPr>
          <p:cNvSpPr>
            <a:spLocks/>
          </p:cNvSpPr>
          <p:nvPr/>
        </p:nvSpPr>
        <p:spPr>
          <a:xfrm>
            <a:off x="1274146" y="3663340"/>
            <a:ext cx="9906618" cy="2129582"/>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rgbClr val="0070C0"/>
                </a:solidFill>
                <a:latin typeface="Lato" panose="020F0502020204030203" pitchFamily="34" charset="77"/>
                <a:ea typeface="MS Mincho" panose="02020609040205080304" pitchFamily="49" charset="-128"/>
                <a:cs typeface="Arial" panose="020B0604020202020204" pitchFamily="34" charset="0"/>
              </a:rPr>
              <a:t>Los niños y las niñas no siempre hablan de la VG</a:t>
            </a:r>
          </a:p>
          <a:p>
            <a:pPr algn="ctr"/>
            <a:r>
              <a:rPr lang="es-ES" sz="2400" dirty="0">
                <a:solidFill>
                  <a:srgbClr val="0070C0"/>
                </a:solidFill>
                <a:latin typeface="Lato" panose="020F0502020204030203" pitchFamily="34" charset="77"/>
                <a:ea typeface="Times New Roman" panose="02020603050405020304" pitchFamily="18" charset="0"/>
              </a:rPr>
              <a:t>A menudo, las/los sobrevivientes menores que sufren abusos, en especial las de corta edad, no se lo cuentan a nadie.</a:t>
            </a:r>
          </a:p>
          <a:p>
            <a:pPr algn="ctr"/>
            <a:r>
              <a:rPr lang="es-ES" sz="2400" dirty="0">
                <a:solidFill>
                  <a:srgbClr val="0070C0"/>
                </a:solidFill>
                <a:latin typeface="Lato" panose="020F0502020204030203" pitchFamily="34" charset="77"/>
                <a:ea typeface="ヒラギノ角ゴ Pro W3"/>
                <a:cs typeface="Times New Roman" panose="02020603050405020304" pitchFamily="18" charset="0"/>
              </a:rPr>
              <a:t>Puede haber o no señales de alerta de VG.</a:t>
            </a:r>
          </a:p>
        </p:txBody>
      </p:sp>
    </p:spTree>
    <p:custDataLst>
      <p:tags r:id="rId1"/>
    </p:custDataLst>
    <p:extLst>
      <p:ext uri="{BB962C8B-B14F-4D97-AF65-F5344CB8AC3E}">
        <p14:creationId xmlns:p14="http://schemas.microsoft.com/office/powerpoint/2010/main" val="37892373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5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5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Programa</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546967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4" name="Table 3">
            <a:extLst>
              <a:ext uri="{FF2B5EF4-FFF2-40B4-BE49-F238E27FC236}">
                <a16:creationId xmlns:a16="http://schemas.microsoft.com/office/drawing/2014/main" id="{348A70AA-3279-0645-EF3F-152578F19367}"/>
              </a:ext>
            </a:extLst>
          </p:cNvPr>
          <p:cNvGraphicFramePr>
            <a:graphicFrameLocks noGrp="1"/>
          </p:cNvGraphicFramePr>
          <p:nvPr>
            <p:extLst>
              <p:ext uri="{D42A27DB-BD31-4B8C-83A1-F6EECF244321}">
                <p14:modId xmlns:p14="http://schemas.microsoft.com/office/powerpoint/2010/main" val="1524632769"/>
              </p:ext>
            </p:extLst>
          </p:nvPr>
        </p:nvGraphicFramePr>
        <p:xfrm>
          <a:off x="3586395" y="558462"/>
          <a:ext cx="8231531" cy="5177321"/>
        </p:xfrm>
        <a:graphic>
          <a:graphicData uri="http://schemas.openxmlformats.org/drawingml/2006/table">
            <a:tbl>
              <a:tblPr firstRow="1" bandRow="1">
                <a:solidFill>
                  <a:schemeClr val="bg1"/>
                </a:solidFill>
                <a:tableStyleId>{5C22544A-7EE6-4342-B048-85BDC9FD1C3A}</a:tableStyleId>
              </a:tblPr>
              <a:tblGrid>
                <a:gridCol w="5252805">
                  <a:extLst>
                    <a:ext uri="{9D8B030D-6E8A-4147-A177-3AD203B41FA5}">
                      <a16:colId xmlns:a16="http://schemas.microsoft.com/office/drawing/2014/main" val="958460511"/>
                    </a:ext>
                  </a:extLst>
                </a:gridCol>
                <a:gridCol w="1330036">
                  <a:extLst>
                    <a:ext uri="{9D8B030D-6E8A-4147-A177-3AD203B41FA5}">
                      <a16:colId xmlns:a16="http://schemas.microsoft.com/office/drawing/2014/main" val="2758482678"/>
                    </a:ext>
                  </a:extLst>
                </a:gridCol>
                <a:gridCol w="1648690">
                  <a:extLst>
                    <a:ext uri="{9D8B030D-6E8A-4147-A177-3AD203B41FA5}">
                      <a16:colId xmlns:a16="http://schemas.microsoft.com/office/drawing/2014/main" val="46484171"/>
                    </a:ext>
                  </a:extLst>
                </a:gridCol>
              </a:tblGrid>
              <a:tr h="569131">
                <a:tc>
                  <a:txBody>
                    <a:bodyPr/>
                    <a:lstStyle/>
                    <a:p>
                      <a:endParaRPr lang="en-GR" sz="1600" b="0" dirty="0">
                        <a:solidFill>
                          <a:srgbClr val="0070C0"/>
                        </a:solidFill>
                        <a:latin typeface="Lato" panose="020F0502020204030203" pitchFamily="34" charset="77"/>
                      </a:endParaRPr>
                    </a:p>
                  </a:txBody>
                  <a:tcPr marL="84087" marR="84087" marT="42044" marB="42044"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s-ES" sz="1500" b="1" dirty="0">
                          <a:solidFill>
                            <a:schemeClr val="bg1"/>
                          </a:solidFill>
                          <a:latin typeface="Lato" panose="020F0502020204030203" pitchFamily="34" charset="77"/>
                        </a:rPr>
                        <a:t>Contenido básico</a:t>
                      </a:r>
                    </a:p>
                  </a:txBody>
                  <a:tcPr marL="84087" marR="84087" marT="42044" marB="42044" anchor="ctr">
                    <a:lnL w="38100" cap="flat" cmpd="sng" algn="ctr">
                      <a:noFill/>
                      <a:prstDash val="solid"/>
                      <a:round/>
                      <a:headEnd type="none" w="med" len="med"/>
                      <a:tailEnd type="none" w="med" len="med"/>
                    </a:lnL>
                    <a:lnR w="38100" cap="flat" cmpd="sng" algn="ctr">
                      <a:solidFill>
                        <a:srgbClr val="F4DC67"/>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s-ES" sz="1500" b="1" dirty="0">
                          <a:solidFill>
                            <a:schemeClr val="bg1"/>
                          </a:solidFill>
                          <a:latin typeface="Lato" panose="020F0502020204030203" pitchFamily="34" charset="77"/>
                        </a:rPr>
                        <a:t>Contenido opcional</a:t>
                      </a:r>
                    </a:p>
                  </a:txBody>
                  <a:tcPr marL="84087" marR="84087" marT="42044" marB="42044" anchor="ctr">
                    <a:lnL w="38100" cap="flat" cmpd="sng" algn="ctr">
                      <a:solidFill>
                        <a:srgbClr val="F4DC67"/>
                      </a:solidFill>
                      <a:prstDash val="solid"/>
                      <a:round/>
                      <a:headEnd type="none" w="med" len="med"/>
                      <a:tailEnd type="none" w="med" len="med"/>
                    </a:lnL>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val="536520137"/>
                  </a:ext>
                </a:extLst>
              </a:tr>
              <a:tr h="548806">
                <a:tc>
                  <a:txBody>
                    <a:bodyPr/>
                    <a:lstStyle/>
                    <a:p>
                      <a:r>
                        <a:rPr lang="es-ES" sz="1400" b="0" dirty="0">
                          <a:solidFill>
                            <a:srgbClr val="0070C0"/>
                          </a:solidFill>
                          <a:latin typeface="Lato" panose="020F0502020204030203" pitchFamily="34" charset="77"/>
                        </a:rPr>
                        <a:t>Bienvenida y apertura</a:t>
                      </a:r>
                    </a:p>
                  </a:txBody>
                  <a:tcPr marL="228087" marR="84087" marT="42044" marB="42044" anchor="ctr">
                    <a:lnR w="38100" cap="flat" cmpd="sng" algn="ctr">
                      <a:solidFill>
                        <a:srgbClr val="F4DC6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b="0" dirty="0">
                          <a:solidFill>
                            <a:srgbClr val="0070C0"/>
                          </a:solidFill>
                          <a:latin typeface="Lato" panose="020F0502020204030203" pitchFamily="34" charset="77"/>
                        </a:rPr>
                        <a:t>10 minutos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b="0" dirty="0">
                          <a:solidFill>
                            <a:srgbClr val="0070C0"/>
                          </a:solidFill>
                          <a:latin typeface="Lato" panose="020F0502020204030203" pitchFamily="34" charset="77"/>
                        </a:rPr>
                        <a:t>10 minutos</a:t>
                      </a:r>
                    </a:p>
                  </a:txBody>
                  <a:tcPr marL="84087" marR="84087" marT="42044" marB="42044" anchor="ctr">
                    <a:lnL w="38100" cap="flat" cmpd="sng" algn="ctr">
                      <a:solidFill>
                        <a:srgbClr val="F4DC67"/>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761126919"/>
                  </a:ext>
                </a:extLst>
              </a:tr>
              <a:tr h="554182">
                <a:tc>
                  <a:txBody>
                    <a:bodyPr/>
                    <a:lstStyle/>
                    <a:p>
                      <a:r>
                        <a:rPr lang="es-ES" sz="1400" b="1" dirty="0">
                          <a:solidFill>
                            <a:srgbClr val="0070C0"/>
                          </a:solidFill>
                          <a:latin typeface="Lato" panose="020F0502020204030203" pitchFamily="34" charset="77"/>
                        </a:rPr>
                        <a:t>Sesión 1:</a:t>
                      </a:r>
                      <a:r>
                        <a:rPr lang="es-ES" sz="1400" dirty="0">
                          <a:solidFill>
                            <a:srgbClr val="0070C0"/>
                          </a:solidFill>
                          <a:latin typeface="Lato" panose="020F0502020204030203" pitchFamily="34" charset="77"/>
                        </a:rPr>
                        <a:t> Conceptos básicos de la VG</a:t>
                      </a: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70 minutos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50 minutos</a:t>
                      </a: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678820390"/>
                  </a:ext>
                </a:extLst>
              </a:tr>
              <a:tr h="678873">
                <a:tc>
                  <a:txBody>
                    <a:bodyPr/>
                    <a:lstStyle/>
                    <a:p>
                      <a:r>
                        <a:rPr lang="es-ES" sz="1400" b="1" dirty="0">
                          <a:solidFill>
                            <a:srgbClr val="0070C0"/>
                          </a:solidFill>
                          <a:latin typeface="Lato" panose="020F0502020204030203" pitchFamily="34" charset="77"/>
                          <a:ea typeface="+mn-ea"/>
                          <a:cs typeface="+mn-cs"/>
                        </a:rPr>
                        <a:t>Sesión 2:</a:t>
                      </a:r>
                      <a:r>
                        <a:rPr lang="es-ES" sz="1400" dirty="0">
                          <a:solidFill>
                            <a:srgbClr val="0070C0"/>
                          </a:solidFill>
                          <a:latin typeface="Lato" panose="020F0502020204030203" pitchFamily="34" charset="77"/>
                          <a:ea typeface="+mn-ea"/>
                          <a:cs typeface="+mn-cs"/>
                        </a:rPr>
                        <a:t> Enfoque centrado en la persona sobreviviente, servicios de respuesta a la VG y vías de derivación</a:t>
                      </a: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85 minutos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40 minutos</a:t>
                      </a: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2371778699"/>
                  </a:ext>
                </a:extLst>
              </a:tr>
              <a:tr h="568037">
                <a:tc>
                  <a:txBody>
                    <a:bodyPr/>
                    <a:lstStyle/>
                    <a:p>
                      <a:r>
                        <a:rPr lang="es-ES" sz="1400" b="1" dirty="0">
                          <a:solidFill>
                            <a:srgbClr val="0070C0"/>
                          </a:solidFill>
                          <a:latin typeface="Lato" panose="020F0502020204030203" pitchFamily="34" charset="77"/>
                          <a:ea typeface="+mn-ea"/>
                          <a:cs typeface="+mn-cs"/>
                        </a:rPr>
                        <a:t>Sesión 3:</a:t>
                      </a:r>
                      <a:r>
                        <a:rPr lang="es-ES" sz="1400" dirty="0">
                          <a:solidFill>
                            <a:srgbClr val="0070C0"/>
                          </a:solidFill>
                          <a:latin typeface="Lato" panose="020F0502020204030203" pitchFamily="34" charset="77"/>
                          <a:ea typeface="+mn-ea"/>
                          <a:cs typeface="+mn-cs"/>
                        </a:rPr>
                        <a:t> ¿Cómo tratar una revelación y derivar a una persona sobreviviente de VG?</a:t>
                      </a: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80 minutos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50 minutos</a:t>
                      </a: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101785805"/>
                  </a:ext>
                </a:extLst>
              </a:tr>
              <a:tr h="554182">
                <a:tc>
                  <a:txBody>
                    <a:bodyPr/>
                    <a:lstStyle/>
                    <a:p>
                      <a:r>
                        <a:rPr lang="es-ES" sz="1400" b="1" dirty="0">
                          <a:solidFill>
                            <a:srgbClr val="0070C0"/>
                          </a:solidFill>
                          <a:latin typeface="Lato" panose="020F0502020204030203" pitchFamily="34" charset="77"/>
                          <a:ea typeface="+mn-ea"/>
                          <a:cs typeface="+mn-cs"/>
                        </a:rPr>
                        <a:t>Sesión 4:</a:t>
                      </a:r>
                      <a:r>
                        <a:rPr lang="es-ES" sz="1400" dirty="0">
                          <a:solidFill>
                            <a:srgbClr val="0070C0"/>
                          </a:solidFill>
                          <a:latin typeface="Lato" panose="020F0502020204030203" pitchFamily="34" charset="77"/>
                          <a:ea typeface="+mn-ea"/>
                          <a:cs typeface="+mn-cs"/>
                        </a:rPr>
                        <a:t> Consideraciones relativas a niños y niñas sobrevivientes</a:t>
                      </a: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60 minutos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a:t>
                      </a: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965047359"/>
                  </a:ext>
                </a:extLst>
              </a:tr>
              <a:tr h="581891">
                <a:tc>
                  <a:txBody>
                    <a:bodyPr/>
                    <a:lstStyle/>
                    <a:p>
                      <a:r>
                        <a:rPr lang="es-ES" sz="1400" b="1" dirty="0">
                          <a:solidFill>
                            <a:srgbClr val="0070C0"/>
                          </a:solidFill>
                          <a:latin typeface="Lato" panose="020F0502020204030203" pitchFamily="34" charset="77"/>
                          <a:ea typeface="+mn-ea"/>
                          <a:cs typeface="+mn-cs"/>
                        </a:rPr>
                        <a:t>Sesión 5:</a:t>
                      </a:r>
                      <a:r>
                        <a:rPr lang="es-ES" sz="1400" dirty="0">
                          <a:solidFill>
                            <a:srgbClr val="0070C0"/>
                          </a:solidFill>
                          <a:latin typeface="Lato" panose="020F0502020204030203" pitchFamily="34" charset="77"/>
                          <a:ea typeface="+mn-ea"/>
                          <a:cs typeface="+mn-cs"/>
                        </a:rPr>
                        <a:t> Qué hacer y qué no hacer en el manejo de las revelaciones</a:t>
                      </a: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90 minutos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s-ES" sz="1400" dirty="0">
                          <a:solidFill>
                            <a:srgbClr val="0070C0"/>
                          </a:solidFill>
                          <a:latin typeface="Lato" panose="020F0502020204030203" pitchFamily="34" charset="77"/>
                        </a:rPr>
                        <a:t>-</a:t>
                      </a: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2213884550"/>
                  </a:ext>
                </a:extLst>
              </a:tr>
              <a:tr h="540328">
                <a:tc>
                  <a:txBody>
                    <a:bodyPr/>
                    <a:lstStyle/>
                    <a:p>
                      <a:r>
                        <a:rPr lang="es-ES" sz="1400" dirty="0">
                          <a:solidFill>
                            <a:srgbClr val="0070C0"/>
                          </a:solidFill>
                          <a:latin typeface="Lato" panose="020F0502020204030203" pitchFamily="34" charset="77"/>
                        </a:rPr>
                        <a:t>Recapitulación</a:t>
                      </a: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dirty="0">
                          <a:solidFill>
                            <a:srgbClr val="0070C0"/>
                          </a:solidFill>
                          <a:latin typeface="Lato" panose="020F0502020204030203" pitchFamily="34" charset="77"/>
                        </a:rPr>
                        <a:t>10 minutos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dirty="0">
                          <a:solidFill>
                            <a:srgbClr val="0070C0"/>
                          </a:solidFill>
                          <a:latin typeface="Lato" panose="020F0502020204030203" pitchFamily="34" charset="77"/>
                        </a:rPr>
                        <a:t>-</a:t>
                      </a: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040155203"/>
                  </a:ext>
                </a:extLst>
              </a:tr>
              <a:tr h="581891">
                <a:tc>
                  <a:txBody>
                    <a:bodyPr/>
                    <a:lstStyle/>
                    <a:p>
                      <a:r>
                        <a:rPr lang="es-ES" sz="1500" b="1" dirty="0">
                          <a:solidFill>
                            <a:schemeClr val="bg1"/>
                          </a:solidFill>
                          <a:latin typeface="Lato" panose="020F0502020204030203" pitchFamily="34" charset="77"/>
                        </a:rPr>
                        <a:t>TOTAL</a:t>
                      </a:r>
                    </a:p>
                  </a:txBody>
                  <a:tcPr marL="84087" marR="84087" marT="42044" marB="42044" anchor="ctr">
                    <a:lnR w="38100" cap="flat" cmpd="sng" algn="ctr">
                      <a:solidFill>
                        <a:srgbClr val="F4DC67"/>
                      </a:solidFill>
                      <a:prstDash val="solid"/>
                      <a:round/>
                      <a:headEnd type="none" w="med" len="med"/>
                      <a:tailEnd type="none" w="med" len="med"/>
                    </a:lnR>
                    <a:lnT w="38100" cap="flat" cmpd="sng" algn="ctr">
                      <a:noFill/>
                      <a:prstDash val="solid"/>
                      <a:round/>
                      <a:headEnd type="none" w="med" len="med"/>
                      <a:tailEnd type="none" w="med" len="med"/>
                    </a:lnT>
                    <a:solidFill>
                      <a:srgbClr val="1E5CB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500" b="1" dirty="0">
                          <a:solidFill>
                            <a:schemeClr val="bg1"/>
                          </a:solidFill>
                          <a:latin typeface="Lato" panose="020F0502020204030203" pitchFamily="34" charset="77"/>
                        </a:rPr>
                        <a:t>405 minutos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38100" cap="flat" cmpd="sng" algn="ctr">
                      <a:noFill/>
                      <a:prstDash val="solid"/>
                      <a:round/>
                      <a:headEnd type="none" w="med" len="med"/>
                      <a:tailEnd type="none" w="med" len="med"/>
                    </a:lnT>
                    <a:solidFill>
                      <a:srgbClr val="1E5CB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500" b="1" dirty="0">
                          <a:solidFill>
                            <a:schemeClr val="bg1"/>
                          </a:solidFill>
                          <a:latin typeface="Lato" panose="020F0502020204030203" pitchFamily="34" charset="77"/>
                        </a:rPr>
                        <a:t>150 minutos</a:t>
                      </a:r>
                    </a:p>
                  </a:txBody>
                  <a:tcPr marL="84087" marR="84087" marT="42044" marB="42044" anchor="ctr">
                    <a:lnL w="38100" cap="flat" cmpd="sng" algn="ctr">
                      <a:solidFill>
                        <a:srgbClr val="F4DC67"/>
                      </a:solidFill>
                      <a:prstDash val="solid"/>
                      <a:round/>
                      <a:headEnd type="none" w="med" len="med"/>
                      <a:tailEnd type="none" w="med" len="med"/>
                    </a:lnL>
                    <a:lnT w="38100" cap="flat" cmpd="sng" algn="ctr">
                      <a:noFill/>
                      <a:prstDash val="solid"/>
                      <a:round/>
                      <a:headEnd type="none" w="med" len="med"/>
                      <a:tailEnd type="none" w="med" len="med"/>
                    </a:lnT>
                    <a:solidFill>
                      <a:srgbClr val="1E5CB8"/>
                    </a:solidFill>
                  </a:tcPr>
                </a:tc>
                <a:extLst>
                  <a:ext uri="{0D108BD9-81ED-4DB2-BD59-A6C34878D82A}">
                    <a16:rowId xmlns:a16="http://schemas.microsoft.com/office/drawing/2014/main" val="2612333896"/>
                  </a:ext>
                </a:extLst>
              </a:tr>
            </a:tbl>
          </a:graphicData>
        </a:graphic>
      </p:graphicFrame>
      <p:pic>
        <p:nvPicPr>
          <p:cNvPr id="3" name="Picture 2" descr="A picture containing text, vector graphics, businesscard&#10;&#10;Description automatically generated">
            <a:extLst>
              <a:ext uri="{FF2B5EF4-FFF2-40B4-BE49-F238E27FC236}">
                <a16:creationId xmlns:a16="http://schemas.microsoft.com/office/drawing/2014/main" id="{DBA78A59-90E2-533D-1AAF-64439A1640C7}"/>
              </a:ext>
            </a:extLst>
          </p:cNvPr>
          <p:cNvPicPr>
            <a:picLocks noChangeAspect="1"/>
          </p:cNvPicPr>
          <p:nvPr/>
        </p:nvPicPr>
        <p:blipFill>
          <a:blip r:embed="rId4"/>
          <a:stretch>
            <a:fillRect/>
          </a:stretch>
        </p:blipFill>
        <p:spPr>
          <a:xfrm>
            <a:off x="141206" y="1857834"/>
            <a:ext cx="3445189" cy="4330019"/>
          </a:xfrm>
          <a:prstGeom prst="rect">
            <a:avLst/>
          </a:prstGeom>
        </p:spPr>
      </p:pic>
    </p:spTree>
    <p:custDataLst>
      <p:tags r:id="rId1"/>
    </p:custDataLst>
    <p:extLst>
      <p:ext uri="{BB962C8B-B14F-4D97-AF65-F5344CB8AC3E}">
        <p14:creationId xmlns:p14="http://schemas.microsoft.com/office/powerpoint/2010/main" val="14811027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0-#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0-#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59095"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Señales de alerta de la VG </a:t>
            </a:r>
            <a:r>
              <a:rPr lang="es-ES_tradnl" sz="4000" b="1" dirty="0">
                <a:solidFill>
                  <a:srgbClr val="0070C0"/>
                </a:solidFill>
                <a:latin typeface="Lato" panose="020F0502020204030203" pitchFamily="34" charset="77"/>
              </a:rPr>
              <a:t>contra niños y niñas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2352904"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FADBDD86-B3AC-C717-4491-9DD01BD9ECCE}"/>
              </a:ext>
            </a:extLst>
          </p:cNvPr>
          <p:cNvGraphicFramePr>
            <a:graphicFrameLocks/>
          </p:cNvGraphicFramePr>
          <p:nvPr>
            <p:extLst>
              <p:ext uri="{D42A27DB-BD31-4B8C-83A1-F6EECF244321}">
                <p14:modId xmlns:p14="http://schemas.microsoft.com/office/powerpoint/2010/main" val="2983199324"/>
              </p:ext>
            </p:extLst>
          </p:nvPr>
        </p:nvGraphicFramePr>
        <p:xfrm>
          <a:off x="620998" y="1732773"/>
          <a:ext cx="10950004" cy="4226458"/>
        </p:xfrm>
        <a:graphic>
          <a:graphicData uri="http://schemas.openxmlformats.org/drawingml/2006/table">
            <a:tbl>
              <a:tblPr firstRow="1" bandRow="1">
                <a:tableStyleId>{5C22544A-7EE6-4342-B048-85BDC9FD1C3A}</a:tableStyleId>
              </a:tblPr>
              <a:tblGrid>
                <a:gridCol w="1044005">
                  <a:extLst>
                    <a:ext uri="{9D8B030D-6E8A-4147-A177-3AD203B41FA5}">
                      <a16:colId xmlns:a16="http://schemas.microsoft.com/office/drawing/2014/main" val="20000"/>
                    </a:ext>
                  </a:extLst>
                </a:gridCol>
                <a:gridCol w="3938954">
                  <a:extLst>
                    <a:ext uri="{9D8B030D-6E8A-4147-A177-3AD203B41FA5}">
                      <a16:colId xmlns:a16="http://schemas.microsoft.com/office/drawing/2014/main" val="20001"/>
                    </a:ext>
                  </a:extLst>
                </a:gridCol>
                <a:gridCol w="3270738">
                  <a:extLst>
                    <a:ext uri="{9D8B030D-6E8A-4147-A177-3AD203B41FA5}">
                      <a16:colId xmlns:a16="http://schemas.microsoft.com/office/drawing/2014/main" val="20002"/>
                    </a:ext>
                  </a:extLst>
                </a:gridCol>
                <a:gridCol w="2696307">
                  <a:extLst>
                    <a:ext uri="{9D8B030D-6E8A-4147-A177-3AD203B41FA5}">
                      <a16:colId xmlns:a16="http://schemas.microsoft.com/office/drawing/2014/main" val="20003"/>
                    </a:ext>
                  </a:extLst>
                </a:gridCol>
              </a:tblGrid>
              <a:tr h="524695">
                <a:tc>
                  <a:txBody>
                    <a:bodyPr/>
                    <a:lstStyle/>
                    <a:p>
                      <a:pPr algn="l"/>
                      <a:r>
                        <a:rPr lang="es-ES" sz="1600">
                          <a:solidFill>
                            <a:schemeClr val="bg1"/>
                          </a:solidFill>
                          <a:latin typeface="Lato" panose="020F0502020204030203" pitchFamily="34" charset="77"/>
                        </a:rPr>
                        <a:t>Edad</a:t>
                      </a:r>
                    </a:p>
                  </a:txBody>
                  <a:tcPr marL="271440" marT="153720">
                    <a:lnL w="12700" cap="flat" cmpd="sng" algn="ctr">
                      <a:no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FE1FC"/>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l"/>
                      <a:r>
                        <a:rPr lang="es-ES" sz="1600">
                          <a:solidFill>
                            <a:schemeClr val="bg1"/>
                          </a:solidFill>
                          <a:latin typeface="Lato" panose="020F0502020204030203" pitchFamily="34" charset="77"/>
                        </a:rPr>
                        <a:t>Señales de comportamiento</a:t>
                      </a:r>
                    </a:p>
                  </a:txBody>
                  <a:tcPr marL="235440" marT="153720">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FE1FC"/>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l"/>
                      <a:r>
                        <a:rPr lang="es-ES" sz="1600">
                          <a:solidFill>
                            <a:schemeClr val="bg1"/>
                          </a:solidFill>
                          <a:latin typeface="Lato" panose="020F0502020204030203" pitchFamily="34" charset="77"/>
                        </a:rPr>
                        <a:t>Señales emocionales</a:t>
                      </a:r>
                    </a:p>
                  </a:txBody>
                  <a:tcPr marL="235440" marT="153720">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l"/>
                      <a:r>
                        <a:rPr lang="es-ES" sz="1600">
                          <a:solidFill>
                            <a:schemeClr val="bg1"/>
                          </a:solidFill>
                          <a:latin typeface="Lato" panose="020F0502020204030203" pitchFamily="34" charset="77"/>
                        </a:rPr>
                        <a:t>Señales físicas</a:t>
                      </a:r>
                    </a:p>
                  </a:txBody>
                  <a:tcPr marL="235440" marT="153720">
                    <a:lnL w="38100" cap="flat" cmpd="sng" algn="ctr">
                      <a:solidFill>
                        <a:srgbClr val="FBD41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242404">
                <a:tc>
                  <a:txBody>
                    <a:bodyPr/>
                    <a:lstStyle/>
                    <a:p>
                      <a:pPr marL="0" algn="ctr" defTabSz="685800" rtl="0" eaLnBrk="1" latinLnBrk="0" hangingPunct="1"/>
                      <a:r>
                        <a:rPr lang="es-ES" sz="1400" b="1" i="0">
                          <a:solidFill>
                            <a:srgbClr val="0070C0"/>
                          </a:solidFill>
                          <a:effectLst/>
                          <a:latin typeface="Lato" panose="020F0502020204030203" pitchFamily="34" charset="77"/>
                          <a:ea typeface="+mn-ea"/>
                          <a:cs typeface="+mn-cs"/>
                        </a:rPr>
                        <a:t>De 0 a 5</a:t>
                      </a:r>
                    </a:p>
                  </a:txBody>
                  <a:tcPr anchor="ctr">
                    <a:lnL w="12700" cap="flat" cmpd="sng" algn="ctr">
                      <a:no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CFE1FC"/>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r>
                        <a:rPr lang="es-ES" sz="1400" i="0">
                          <a:solidFill>
                            <a:srgbClr val="0070C0"/>
                          </a:solidFill>
                          <a:effectLst/>
                          <a:latin typeface="Lato" panose="020F0502020204030203" pitchFamily="34" charset="77"/>
                          <a:ea typeface="+mn-ea"/>
                          <a:cs typeface="+mn-cs"/>
                        </a:rPr>
                        <a:t>Comportamientos regresivos: pierden ciertas habilidades,</a:t>
                      </a:r>
                      <a:r>
                        <a:rPr lang="es-ES" sz="1400">
                          <a:solidFill>
                            <a:srgbClr val="0070C0"/>
                          </a:solidFill>
                          <a:effectLst/>
                          <a:latin typeface="Lato" panose="020F0502020204030203" pitchFamily="34" charset="77"/>
                          <a:ea typeface="+mn-ea"/>
                          <a:cs typeface="+mn-cs"/>
                        </a:rPr>
                        <a:t> por ejemplo, el</a:t>
                      </a:r>
                      <a:r>
                        <a:rPr lang="es-ES" sz="1400" i="0" baseline="0">
                          <a:solidFill>
                            <a:srgbClr val="0070C0"/>
                          </a:solidFill>
                          <a:effectLst/>
                          <a:latin typeface="Lato" panose="020F0502020204030203" pitchFamily="34" charset="77"/>
                          <a:ea typeface="+mn-ea"/>
                          <a:cs typeface="+mn-cs"/>
                        </a:rPr>
                        <a:t> control de la vejiga; se aferran </a:t>
                      </a:r>
                      <a:r>
                        <a:rPr lang="es-ES" sz="1400" i="0">
                          <a:solidFill>
                            <a:srgbClr val="0070C0"/>
                          </a:solidFill>
                          <a:effectLst/>
                          <a:latin typeface="Lato" panose="020F0502020204030203" pitchFamily="34" charset="77"/>
                          <a:ea typeface="+mn-ea"/>
                          <a:cs typeface="+mn-cs"/>
                        </a:rPr>
                        <a:t>a personas adultas conocidas;</a:t>
                      </a:r>
                      <a:r>
                        <a:rPr lang="es-ES" sz="1400" i="0" baseline="0">
                          <a:solidFill>
                            <a:srgbClr val="0070C0"/>
                          </a:solidFill>
                          <a:effectLst/>
                          <a:latin typeface="Lato" panose="020F0502020204030203" pitchFamily="34" charset="77"/>
                          <a:ea typeface="+mn-ea"/>
                          <a:cs typeface="+mn-cs"/>
                        </a:rPr>
                        <a:t> muestran </a:t>
                      </a:r>
                      <a:r>
                        <a:rPr lang="es-ES" sz="1400">
                          <a:solidFill>
                            <a:srgbClr val="0070C0"/>
                          </a:solidFill>
                          <a:effectLst/>
                          <a:latin typeface="Lato" panose="020F0502020204030203" pitchFamily="34" charset="77"/>
                          <a:ea typeface="+mn-ea"/>
                          <a:cs typeface="+mn-cs"/>
                        </a:rPr>
                        <a:t>conocimientos sexuales inadecuados para su edad</a:t>
                      </a: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CFE1FC"/>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r>
                        <a:rPr lang="es-ES" sz="1400" i="0">
                          <a:solidFill>
                            <a:srgbClr val="0070C0"/>
                          </a:solidFill>
                          <a:effectLst/>
                          <a:latin typeface="Lato" panose="020F0502020204030203" pitchFamily="34" charset="77"/>
                          <a:ea typeface="+mn-ea"/>
                          <a:cs typeface="+mn-cs"/>
                        </a:rPr>
                        <a:t>Miedo a abandonar los lugares donde se sienten seguros o seguras, o miedo a ir a lugares que puedan desencadenar recuerdos; cambio en los</a:t>
                      </a:r>
                      <a:r>
                        <a:rPr lang="es-ES" sz="1400" i="0" baseline="0">
                          <a:solidFill>
                            <a:srgbClr val="0070C0"/>
                          </a:solidFill>
                          <a:effectLst/>
                          <a:latin typeface="Lato" panose="020F0502020204030203" pitchFamily="34" charset="77"/>
                          <a:ea typeface="+mn-ea"/>
                          <a:cs typeface="+mn-cs"/>
                        </a:rPr>
                        <a:t> hábitos</a:t>
                      </a:r>
                      <a:r>
                        <a:rPr lang="es-ES" sz="1400" i="0">
                          <a:solidFill>
                            <a:srgbClr val="0070C0"/>
                          </a:solidFill>
                          <a:effectLst/>
                          <a:latin typeface="Lato" panose="020F0502020204030203" pitchFamily="34" charset="77"/>
                          <a:ea typeface="+mn-ea"/>
                          <a:cs typeface="+mn-cs"/>
                        </a:rPr>
                        <a:t> alimentarios o de sueño</a:t>
                      </a: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i="0">
                          <a:solidFill>
                            <a:srgbClr val="0070C0"/>
                          </a:solidFill>
                          <a:effectLst/>
                          <a:latin typeface="Lato" panose="020F0502020204030203" pitchFamily="34" charset="77"/>
                          <a:ea typeface="+mn-ea"/>
                          <a:cs typeface="+mn-cs"/>
                        </a:rPr>
                        <a:t>Quejas de dolores físicos sin fundamento médico; marcas o hematomas nuevos o inexplicables, sobre todo en la zona genital;</a:t>
                      </a:r>
                    </a:p>
                    <a:p>
                      <a:pPr lvl="0"/>
                      <a:r>
                        <a:rPr lang="es-ES" sz="1400" i="0">
                          <a:solidFill>
                            <a:srgbClr val="0070C0"/>
                          </a:solidFill>
                          <a:effectLst/>
                          <a:latin typeface="Lato" panose="020F0502020204030203" pitchFamily="34" charset="77"/>
                          <a:ea typeface="+mn-ea"/>
                          <a:cs typeface="+mn-cs"/>
                        </a:rPr>
                        <a:t>dolor, decoloración, llagas, cortes, hemorragias o secreciones en los genitales, el ano o la boca; dolor al orinar o defecar; incontinencia urinaria o fecal; pérdida o aumento de peso; infecciones de transmisión sexual</a:t>
                      </a:r>
                    </a:p>
                  </a:txBody>
                  <a:tcPr marL="199440" anchor="ctr">
                    <a:lnL w="38100" cap="flat" cmpd="sng" algn="ctr">
                      <a:solidFill>
                        <a:srgbClr val="FBD416"/>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extLst>
                  <a:ext uri="{0D108BD9-81ED-4DB2-BD59-A6C34878D82A}">
                    <a16:rowId xmlns:a16="http://schemas.microsoft.com/office/drawing/2014/main" val="10001"/>
                  </a:ext>
                </a:extLst>
              </a:tr>
              <a:tr h="1324870">
                <a:tc>
                  <a:txBody>
                    <a:bodyPr/>
                    <a:lstStyle/>
                    <a:p>
                      <a:pPr marL="0" algn="ctr" defTabSz="685800" rtl="0" eaLnBrk="1" latinLnBrk="0" hangingPunct="1"/>
                      <a:r>
                        <a:rPr lang="es-ES" sz="1400" b="1" i="0">
                          <a:solidFill>
                            <a:srgbClr val="0070C0"/>
                          </a:solidFill>
                          <a:effectLst/>
                          <a:latin typeface="Lato" panose="020F0502020204030203" pitchFamily="34" charset="77"/>
                          <a:ea typeface="+mn-ea"/>
                          <a:cs typeface="+mn-cs"/>
                        </a:rPr>
                        <a:t>De 6 a 9</a:t>
                      </a:r>
                    </a:p>
                  </a:txBody>
                  <a:tcPr anchor="ctr">
                    <a:lnL w="12700" cap="flat" cmpd="sng" algn="ctr">
                      <a:no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r>
                        <a:rPr lang="es-ES" sz="1400" i="0">
                          <a:solidFill>
                            <a:srgbClr val="0070C0"/>
                          </a:solidFill>
                          <a:effectLst/>
                          <a:latin typeface="Lato" panose="020F0502020204030203" pitchFamily="34" charset="77"/>
                          <a:ea typeface="+mn-ea"/>
                          <a:cs typeface="+mn-cs"/>
                        </a:rPr>
                        <a:t>Pedir a las personas adultas que les den de comer o los vistan; negarse</a:t>
                      </a:r>
                      <a:r>
                        <a:rPr lang="es-ES" sz="1400" i="0" baseline="0">
                          <a:solidFill>
                            <a:srgbClr val="0070C0"/>
                          </a:solidFill>
                          <a:effectLst/>
                          <a:latin typeface="Lato" panose="020F0502020204030203" pitchFamily="34" charset="77"/>
                          <a:ea typeface="+mn-ea"/>
                          <a:cs typeface="+mn-cs"/>
                        </a:rPr>
                        <a:t> a ir al colegio; tocarse los genitales; evitar a familiares y amigos; negarse a comer o comer de forma ininterrumpida</a:t>
                      </a: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r>
                        <a:rPr lang="es-ES" sz="1400" i="0">
                          <a:solidFill>
                            <a:srgbClr val="0070C0"/>
                          </a:solidFill>
                          <a:effectLst/>
                          <a:latin typeface="Lato" panose="020F0502020204030203" pitchFamily="34" charset="77"/>
                          <a:ea typeface="+mn-ea"/>
                          <a:cs typeface="+mn-cs"/>
                        </a:rPr>
                        <a:t>Tristeza, miedo, ansiedad e ira; sentimientos de vergüenza y culpa</a:t>
                      </a: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vMerge="1">
                  <a:txBody>
                    <a:bodyPr/>
                    <a:lstStyle/>
                    <a:p>
                      <a:endParaRPr lang="en-US" i="0"/>
                    </a:p>
                  </a:txBody>
                  <a:tcPr>
                    <a:lnR w="12700" cap="flat" cmpd="sng" algn="ctr">
                      <a:solidFill>
                        <a:srgbClr val="FA8716"/>
                      </a:solidFill>
                      <a:prstDash val="solid"/>
                      <a:round/>
                      <a:headEnd type="none" w="med" len="med"/>
                      <a:tailEnd type="none" w="med" len="med"/>
                    </a:lnR>
                  </a:tcPr>
                </a:tc>
                <a:extLst>
                  <a:ext uri="{0D108BD9-81ED-4DB2-BD59-A6C34878D82A}">
                    <a16:rowId xmlns:a16="http://schemas.microsoft.com/office/drawing/2014/main" val="10002"/>
                  </a:ext>
                </a:extLst>
              </a:tr>
              <a:tr h="836643">
                <a:tc>
                  <a:txBody>
                    <a:bodyPr/>
                    <a:lstStyle/>
                    <a:p>
                      <a:pPr marL="0" algn="ctr" defTabSz="685800" rtl="0" eaLnBrk="1" latinLnBrk="0" hangingPunct="1"/>
                      <a:r>
                        <a:rPr lang="es-ES" sz="1400" b="1" i="0">
                          <a:solidFill>
                            <a:srgbClr val="0070C0"/>
                          </a:solidFill>
                          <a:effectLst/>
                          <a:latin typeface="Lato" panose="020F0502020204030203" pitchFamily="34" charset="77"/>
                          <a:ea typeface="+mn-ea"/>
                          <a:cs typeface="+mn-cs"/>
                        </a:rPr>
                        <a:t>De 10 a 18 </a:t>
                      </a:r>
                    </a:p>
                  </a:txBody>
                  <a:tcPr anchor="ctr">
                    <a:lnL w="12700" cap="flat" cmpd="sng" algn="ctr">
                      <a:no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pPr marL="0" algn="l" defTabSz="685800" rtl="0" eaLnBrk="1" latinLnBrk="0" hangingPunct="1"/>
                      <a:r>
                        <a:rPr lang="es-ES" sz="1400" i="0">
                          <a:solidFill>
                            <a:srgbClr val="0070C0"/>
                          </a:solidFill>
                          <a:effectLst/>
                          <a:latin typeface="Lato" panose="020F0502020204030203" pitchFamily="34" charset="77"/>
                          <a:ea typeface="+mn-ea"/>
                          <a:cs typeface="+mn-cs"/>
                        </a:rPr>
                        <a:t>Pesadillas o trastornos del sueño; hablar de abusos; ira; desobediencia; drogas o alcohol</a:t>
                      </a: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pPr marL="0" algn="l" defTabSz="685800" rtl="0" eaLnBrk="1" latinLnBrk="0" hangingPunct="1"/>
                      <a:r>
                        <a:rPr lang="es-ES" sz="1400" i="0">
                          <a:solidFill>
                            <a:srgbClr val="0070C0"/>
                          </a:solidFill>
                          <a:effectLst/>
                          <a:latin typeface="Lato" panose="020F0502020204030203" pitchFamily="34" charset="77"/>
                          <a:ea typeface="+mn-ea"/>
                          <a:cs typeface="+mn-cs"/>
                        </a:rPr>
                        <a:t>Depresión (tristeza crónica); llanto; embotamiento emocional</a:t>
                      </a: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 sz="1400" i="0">
                          <a:solidFill>
                            <a:srgbClr val="0070C0"/>
                          </a:solidFill>
                          <a:effectLst/>
                          <a:latin typeface="Lato" panose="020F0502020204030203" pitchFamily="34" charset="77"/>
                          <a:ea typeface="+mn-ea"/>
                          <a:cs typeface="+mn-cs"/>
                        </a:rPr>
                        <a:t>Los indicados arriba y embarazo </a:t>
                      </a:r>
                    </a:p>
                  </a:txBody>
                  <a:tcPr marL="199440" anchor="ctr">
                    <a:lnL w="38100" cap="flat" cmpd="sng" algn="ctr">
                      <a:solidFill>
                        <a:srgbClr val="FBD41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extLst>
                  <a:ext uri="{0D108BD9-81ED-4DB2-BD59-A6C34878D82A}">
                    <a16:rowId xmlns:a16="http://schemas.microsoft.com/office/drawing/2014/main" val="3488829195"/>
                  </a:ext>
                </a:extLst>
              </a:tr>
            </a:tbl>
          </a:graphicData>
        </a:graphic>
      </p:graphicFrame>
    </p:spTree>
    <p:custDataLst>
      <p:tags r:id="rId1"/>
    </p:custDataLst>
    <p:extLst>
      <p:ext uri="{BB962C8B-B14F-4D97-AF65-F5344CB8AC3E}">
        <p14:creationId xmlns:p14="http://schemas.microsoft.com/office/powerpoint/2010/main" val="1469570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22960" y="685800"/>
            <a:ext cx="1045464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Interés superior </a:t>
            </a:r>
            <a:r>
              <a:rPr lang="es-419" sz="4000" b="1" dirty="0">
                <a:solidFill>
                  <a:srgbClr val="0070C0"/>
                </a:solidFill>
                <a:latin typeface="Lato" panose="020F0502020204030203" pitchFamily="34" charset="77"/>
              </a:rPr>
              <a:t>del niño</a:t>
            </a:r>
            <a:r>
              <a:rPr lang="en-GR" sz="4000" b="1" dirty="0">
                <a:solidFill>
                  <a:srgbClr val="0070C0"/>
                </a:solidFill>
                <a:latin typeface="Lato" panose="020F0502020204030203" pitchFamily="34" charset="77"/>
              </a:rPr>
              <a:t> </a:t>
            </a:r>
            <a:endParaRPr lang="es-ES" sz="4000" b="1" dirty="0">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96668" y="1346200"/>
            <a:ext cx="720602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 name="Rounded Rectangle 4">
            <a:extLst>
              <a:ext uri="{FF2B5EF4-FFF2-40B4-BE49-F238E27FC236}">
                <a16:creationId xmlns:a16="http://schemas.microsoft.com/office/drawing/2014/main" id="{076F0C18-69E0-2CEE-D8A8-C8E2F04A6D6C}"/>
              </a:ext>
            </a:extLst>
          </p:cNvPr>
          <p:cNvSpPr>
            <a:spLocks/>
          </p:cNvSpPr>
          <p:nvPr/>
        </p:nvSpPr>
        <p:spPr>
          <a:xfrm>
            <a:off x="822960" y="1900699"/>
            <a:ext cx="5059681" cy="355995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defRPr/>
            </a:pPr>
            <a:r>
              <a:rPr lang="es-ES" sz="2800" i="1" dirty="0">
                <a:solidFill>
                  <a:srgbClr val="0070C0"/>
                </a:solidFill>
              </a:rPr>
              <a:t> “</a:t>
            </a:r>
            <a:r>
              <a:rPr lang="es-ES" sz="2800" i="1" dirty="0">
                <a:solidFill>
                  <a:srgbClr val="0070C0"/>
                </a:solidFill>
                <a:latin typeface="Lato" panose="020F0502020204030203" pitchFamily="34" charset="77"/>
                <a:ea typeface="Verdana"/>
                <a:cs typeface="Times New Roman"/>
              </a:rPr>
              <a:t>En todas las medidas concernientes a los niños [...], una consideración primordial a que se atenderá será el interés superior del niño</a:t>
            </a:r>
            <a:r>
              <a:rPr lang="es-ES" sz="2800" dirty="0">
                <a:solidFill>
                  <a:srgbClr val="0070C0"/>
                </a:solidFill>
                <a:latin typeface="Lato" panose="020F0502020204030203" pitchFamily="34" charset="0"/>
                <a:ea typeface="Lato" panose="020F0502020204030203" pitchFamily="34" charset="0"/>
                <a:cs typeface="Lato" panose="020F0502020204030203" pitchFamily="34" charset="0"/>
              </a:rPr>
              <a:t>”</a:t>
            </a:r>
            <a:r>
              <a:rPr lang="es-ES" sz="2800" dirty="0">
                <a:solidFill>
                  <a:srgbClr val="0070C0"/>
                </a:solidFill>
              </a:rPr>
              <a:t>.</a:t>
            </a:r>
            <a:r>
              <a:rPr lang="es-ES" sz="2800" i="1" dirty="0">
                <a:solidFill>
                  <a:srgbClr val="0070C0"/>
                </a:solidFill>
                <a:latin typeface="Lato" panose="020F0502020204030203" pitchFamily="34" charset="77"/>
                <a:ea typeface="Verdana"/>
                <a:cs typeface="Times New Roman"/>
              </a:rPr>
              <a:t> </a:t>
            </a:r>
          </a:p>
          <a:p>
            <a:pPr marL="0" lvl="0" indent="0">
              <a:spcBef>
                <a:spcPts val="0"/>
              </a:spcBef>
              <a:spcAft>
                <a:spcPts val="0"/>
              </a:spcAft>
              <a:buSzPts val="2100"/>
              <a:buNone/>
            </a:pPr>
            <a:endParaRPr lang="en-US" sz="1500" i="1" dirty="0">
              <a:solidFill>
                <a:srgbClr val="0070C0"/>
              </a:solidFill>
              <a:latin typeface="Lato Light" panose="020F0302020204030203" pitchFamily="34" charset="77"/>
            </a:endParaRPr>
          </a:p>
          <a:p>
            <a:pPr algn="ctr">
              <a:spcBef>
                <a:spcPts val="0"/>
              </a:spcBef>
              <a:spcAft>
                <a:spcPts val="0"/>
              </a:spcAft>
              <a:buSzPts val="2100"/>
            </a:pPr>
            <a:r>
              <a:rPr lang="es-ES" sz="1600" dirty="0">
                <a:solidFill>
                  <a:srgbClr val="0070C0"/>
                </a:solidFill>
                <a:latin typeface="Lato" panose="020F0502020204030203" pitchFamily="34" charset="77"/>
                <a:cs typeface="Times New Roman"/>
              </a:rPr>
              <a:t>Artículo 3 de la Convención sobre los</a:t>
            </a:r>
            <a:br>
              <a:rPr lang="es-ES" sz="1600" dirty="0">
                <a:solidFill>
                  <a:srgbClr val="0070C0"/>
                </a:solidFill>
                <a:latin typeface="Lato" panose="020F0502020204030203" pitchFamily="34" charset="77"/>
                <a:cs typeface="Times New Roman"/>
              </a:rPr>
            </a:br>
            <a:r>
              <a:rPr lang="es-ES" sz="1600" dirty="0">
                <a:solidFill>
                  <a:srgbClr val="0070C0"/>
                </a:solidFill>
                <a:latin typeface="Lato" panose="020F0502020204030203" pitchFamily="34" charset="77"/>
                <a:cs typeface="Times New Roman"/>
              </a:rPr>
              <a:t>Derechos del Niño</a:t>
            </a:r>
          </a:p>
          <a:p>
            <a:pPr marL="0" lvl="0" indent="0">
              <a:spcBef>
                <a:spcPts val="0"/>
              </a:spcBef>
              <a:spcAft>
                <a:spcPts val="0"/>
              </a:spcAft>
              <a:buSzPts val="2100"/>
              <a:buNone/>
            </a:pPr>
            <a:endParaRPr lang="en-US" sz="1500" i="1" dirty="0">
              <a:solidFill>
                <a:srgbClr val="0070C0"/>
              </a:solidFill>
              <a:latin typeface="Lato Light" panose="020F0302020204030203" pitchFamily="34" charset="77"/>
            </a:endParaRPr>
          </a:p>
        </p:txBody>
      </p:sp>
      <p:sp>
        <p:nvSpPr>
          <p:cNvPr id="7" name="Content Placeholder 2">
            <a:extLst>
              <a:ext uri="{FF2B5EF4-FFF2-40B4-BE49-F238E27FC236}">
                <a16:creationId xmlns:a16="http://schemas.microsoft.com/office/drawing/2014/main" id="{D8B48B76-91C2-1D85-D405-AFD1F213FF8F}"/>
              </a:ext>
            </a:extLst>
          </p:cNvPr>
          <p:cNvSpPr txBox="1">
            <a:spLocks/>
          </p:cNvSpPr>
          <p:nvPr/>
        </p:nvSpPr>
        <p:spPr>
          <a:xfrm>
            <a:off x="6309360" y="1617875"/>
            <a:ext cx="5640344" cy="3056601"/>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ES" sz="2200" dirty="0"/>
              <a:t>No existe una definición específica: todos los elementos que contribuyen al bienestar de la infancia, determinados por </a:t>
            </a:r>
            <a:r>
              <a:rPr lang="es-ES" sz="2200" b="1" dirty="0">
                <a:solidFill>
                  <a:srgbClr val="0070C0"/>
                </a:solidFill>
              </a:rPr>
              <a:t>diversos factores</a:t>
            </a:r>
            <a:r>
              <a:rPr lang="es-ES" sz="2200" dirty="0"/>
              <a:t>. Por ejemplo,</a:t>
            </a:r>
          </a:p>
          <a:p>
            <a:pPr>
              <a:buClr>
                <a:srgbClr val="0070C0"/>
              </a:buClr>
              <a:buFont typeface="Wingdings" pitchFamily="2" charset="2"/>
              <a:buChar char="Ø"/>
            </a:pPr>
            <a:r>
              <a:rPr lang="es-ES" sz="2000" dirty="0"/>
              <a:t>Las opiniones de los niños/las niñas, teniendo en cuenta la edad, la madurez, las circunstancias individuales y las experiencias pasadas;</a:t>
            </a:r>
          </a:p>
          <a:p>
            <a:pPr>
              <a:buClr>
                <a:srgbClr val="0070C0"/>
              </a:buClr>
              <a:buFont typeface="Wingdings" pitchFamily="2" charset="2"/>
              <a:buChar char="Ø"/>
            </a:pPr>
            <a:r>
              <a:rPr lang="es-ES" sz="2000" dirty="0"/>
              <a:t>Las circunstancias sociales, la protección, la salud y las necesidades de desarrollo;</a:t>
            </a:r>
          </a:p>
          <a:p>
            <a:pPr>
              <a:buClr>
                <a:srgbClr val="0070C0"/>
              </a:buClr>
              <a:buFont typeface="Wingdings" pitchFamily="2" charset="2"/>
              <a:buChar char="Ø"/>
            </a:pPr>
            <a:r>
              <a:rPr lang="es-ES" sz="2000" dirty="0"/>
              <a:t>La presencia o ausencia de la familia de los niños/las niñas;</a:t>
            </a:r>
          </a:p>
          <a:p>
            <a:pPr>
              <a:buClr>
                <a:srgbClr val="0070C0"/>
              </a:buClr>
              <a:buFont typeface="Wingdings" pitchFamily="2" charset="2"/>
              <a:buChar char="Ø"/>
            </a:pPr>
            <a:r>
              <a:rPr lang="es-ES" sz="2000" dirty="0"/>
              <a:t>Su seguridad y su entorno.</a:t>
            </a:r>
          </a:p>
        </p:txBody>
      </p:sp>
    </p:spTree>
    <p:custDataLst>
      <p:tags r:id="rId1"/>
    </p:custDataLst>
    <p:extLst>
      <p:ext uri="{BB962C8B-B14F-4D97-AF65-F5344CB8AC3E}">
        <p14:creationId xmlns:p14="http://schemas.microsoft.com/office/powerpoint/2010/main" val="19900114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build="p"/>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Consideraciones relativas a la derivación</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1006875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6" y="1725735"/>
            <a:ext cx="10827284" cy="320675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1800" dirty="0">
                <a:solidFill>
                  <a:schemeClr val="tx1">
                    <a:lumMod val="65000"/>
                    <a:lumOff val="35000"/>
                  </a:schemeClr>
                </a:solidFill>
                <a:cs typeface="Arial" pitchFamily="34" charset="0"/>
              </a:rPr>
              <a:t>¿Existe una </a:t>
            </a:r>
            <a:r>
              <a:rPr lang="es-ES" sz="1800" b="1" dirty="0">
                <a:solidFill>
                  <a:srgbClr val="0070C0"/>
                </a:solidFill>
                <a:cs typeface="Arial" pitchFamily="34" charset="0"/>
              </a:rPr>
              <a:t>amenaza inmediata </a:t>
            </a:r>
            <a:r>
              <a:rPr lang="es-ES" sz="1800" dirty="0">
                <a:solidFill>
                  <a:schemeClr val="tx1">
                    <a:lumMod val="65000"/>
                    <a:lumOff val="35000"/>
                  </a:schemeClr>
                </a:solidFill>
                <a:cs typeface="Arial" pitchFamily="34" charset="0"/>
              </a:rPr>
              <a:t>para la vida o el bienestar de los niños/las niñas?</a:t>
            </a:r>
          </a:p>
          <a:p>
            <a:pPr>
              <a:buClr>
                <a:srgbClr val="0070C0"/>
              </a:buClr>
              <a:buFont typeface="Wingdings" pitchFamily="2" charset="2"/>
              <a:buChar char="Ø"/>
            </a:pPr>
            <a:r>
              <a:rPr lang="es-ES" sz="1800" dirty="0">
                <a:cs typeface="Arial" pitchFamily="34" charset="0"/>
              </a:rPr>
              <a:t>¿Necesitan </a:t>
            </a:r>
            <a:r>
              <a:rPr lang="es-ES" sz="1800" b="1" dirty="0">
                <a:solidFill>
                  <a:srgbClr val="0070C0"/>
                </a:solidFill>
                <a:cs typeface="Arial" pitchFamily="34" charset="0"/>
              </a:rPr>
              <a:t>apoyo </a:t>
            </a:r>
            <a:r>
              <a:rPr lang="es-ES" sz="1800" dirty="0">
                <a:cs typeface="Arial" pitchFamily="34" charset="0"/>
              </a:rPr>
              <a:t>o </a:t>
            </a:r>
            <a:r>
              <a:rPr lang="es-ES" sz="1800" b="1" dirty="0">
                <a:solidFill>
                  <a:srgbClr val="0070C0"/>
                </a:solidFill>
                <a:cs typeface="Arial" pitchFamily="34" charset="0"/>
              </a:rPr>
              <a:t>servicios básicos inmediatos</a:t>
            </a:r>
            <a:r>
              <a:rPr lang="es-ES" sz="1800" dirty="0">
                <a:cs typeface="Arial" pitchFamily="34" charset="0"/>
              </a:rPr>
              <a:t>?</a:t>
            </a:r>
          </a:p>
          <a:p>
            <a:pPr>
              <a:buClr>
                <a:srgbClr val="0070C0"/>
              </a:buClr>
              <a:buFont typeface="Wingdings" pitchFamily="2" charset="2"/>
              <a:buChar char="Ø"/>
            </a:pPr>
            <a:r>
              <a:rPr lang="es-ES" sz="1800" dirty="0">
                <a:cs typeface="Arial" pitchFamily="34" charset="0"/>
              </a:rPr>
              <a:t>¿Hay personas adultas presentes que parezcan </a:t>
            </a:r>
            <a:r>
              <a:rPr lang="es-ES" sz="1800" b="1" dirty="0">
                <a:solidFill>
                  <a:srgbClr val="0070C0"/>
                </a:solidFill>
                <a:cs typeface="Arial" pitchFamily="34" charset="0"/>
              </a:rPr>
              <a:t>seguras y comprensivas </a:t>
            </a:r>
            <a:r>
              <a:rPr lang="es-ES" sz="1800" dirty="0">
                <a:cs typeface="Arial" pitchFamily="34" charset="0"/>
              </a:rPr>
              <a:t>(que no sean el perpetrador)?</a:t>
            </a:r>
          </a:p>
          <a:p>
            <a:pPr>
              <a:buClr>
                <a:srgbClr val="0070C0"/>
              </a:buClr>
              <a:buFont typeface="Wingdings" pitchFamily="2" charset="2"/>
              <a:buChar char="Ø"/>
            </a:pPr>
            <a:r>
              <a:rPr lang="es-ES" sz="1800" dirty="0">
                <a:cs typeface="Arial" pitchFamily="34" charset="0"/>
              </a:rPr>
              <a:t>¿Se puede </a:t>
            </a:r>
            <a:r>
              <a:rPr lang="es-ES" sz="1800" b="1" dirty="0">
                <a:solidFill>
                  <a:srgbClr val="0070C0"/>
                </a:solidFill>
                <a:cs typeface="Arial" pitchFamily="34" charset="0"/>
              </a:rPr>
              <a:t>evitar o mitigar el riesgo</a:t>
            </a:r>
            <a:r>
              <a:rPr lang="es-ES" sz="1800" dirty="0">
                <a:cs typeface="Arial" pitchFamily="34" charset="0"/>
              </a:rPr>
              <a:t>? (Tengan en cuenta que quizá no sea posible si la amenaza está en casa)</a:t>
            </a:r>
          </a:p>
          <a:p>
            <a:pPr>
              <a:buClr>
                <a:srgbClr val="0070C0"/>
              </a:buClr>
              <a:buFont typeface="Wingdings" pitchFamily="2" charset="2"/>
              <a:buChar char="Ø"/>
            </a:pPr>
            <a:r>
              <a:rPr lang="es-ES" sz="1800" b="1" dirty="0">
                <a:solidFill>
                  <a:srgbClr val="0070C0"/>
                </a:solidFill>
                <a:cs typeface="Arial" pitchFamily="34" charset="0"/>
              </a:rPr>
              <a:t>¿Hay más niños/niñas </a:t>
            </a:r>
            <a:r>
              <a:rPr lang="es-ES" sz="1800" dirty="0">
                <a:cs typeface="Arial" pitchFamily="34" charset="0"/>
              </a:rPr>
              <a:t>o </a:t>
            </a:r>
            <a:r>
              <a:rPr lang="es-ES" sz="1800" b="1" dirty="0">
                <a:solidFill>
                  <a:srgbClr val="0070C0"/>
                </a:solidFill>
                <a:cs typeface="Arial" pitchFamily="34" charset="0"/>
              </a:rPr>
              <a:t>personas adultas</a:t>
            </a:r>
            <a:r>
              <a:rPr lang="es-ES" sz="1800" dirty="0">
                <a:cs typeface="Arial" pitchFamily="34" charset="0"/>
              </a:rPr>
              <a:t> afectados por el riesgo, como hermanos y hermanas, el otro progenitor o cuidador, etc.?</a:t>
            </a:r>
          </a:p>
          <a:p>
            <a:pPr>
              <a:buClr>
                <a:srgbClr val="0070C0"/>
              </a:buClr>
              <a:buFont typeface="Wingdings" pitchFamily="2" charset="2"/>
              <a:buChar char="Ø"/>
            </a:pPr>
            <a:r>
              <a:rPr lang="es-ES" sz="1800" dirty="0">
                <a:cs typeface="Arial" pitchFamily="34" charset="0"/>
              </a:rPr>
              <a:t>¿Es posible </a:t>
            </a:r>
            <a:r>
              <a:rPr lang="es-ES" sz="1800" b="1" dirty="0">
                <a:solidFill>
                  <a:srgbClr val="0070C0"/>
                </a:solidFill>
                <a:cs typeface="Arial" pitchFamily="34" charset="0"/>
              </a:rPr>
              <a:t>consultar de inmediato </a:t>
            </a:r>
            <a:r>
              <a:rPr lang="es-ES" sz="1800" dirty="0">
                <a:cs typeface="Arial" pitchFamily="34" charset="0"/>
              </a:rPr>
              <a:t>a una persona especialista en protección de la infancia o VG?</a:t>
            </a:r>
          </a:p>
          <a:p>
            <a:pPr>
              <a:buClr>
                <a:srgbClr val="0070C0"/>
              </a:buClr>
              <a:buFont typeface="Wingdings" pitchFamily="2" charset="2"/>
              <a:buChar char="Ø"/>
            </a:pPr>
            <a:r>
              <a:rPr lang="es-ES" sz="1800" dirty="0">
                <a:ea typeface="Lato"/>
                <a:cs typeface="Lato"/>
              </a:rPr>
              <a:t>¿Es probable que la derivación cause </a:t>
            </a:r>
            <a:r>
              <a:rPr lang="es-ES" sz="1800" b="1" dirty="0">
                <a:solidFill>
                  <a:srgbClr val="0070C0"/>
                </a:solidFill>
                <a:ea typeface="Lato"/>
                <a:cs typeface="Lato"/>
              </a:rPr>
              <a:t>más daños</a:t>
            </a:r>
            <a:r>
              <a:rPr lang="es-ES" sz="1800" dirty="0">
                <a:ea typeface="Lato"/>
                <a:cs typeface="Lato"/>
              </a:rPr>
              <a:t>?</a:t>
            </a:r>
          </a:p>
          <a:p>
            <a:pPr>
              <a:buClr>
                <a:srgbClr val="0070C0"/>
              </a:buClr>
              <a:buFont typeface="Wingdings" pitchFamily="2" charset="2"/>
              <a:buChar char="Ø"/>
            </a:pPr>
            <a:r>
              <a:rPr lang="es-ES" sz="1800" dirty="0">
                <a:ea typeface="Lato"/>
                <a:cs typeface="Lato"/>
              </a:rPr>
              <a:t>¿Es </a:t>
            </a:r>
            <a:r>
              <a:rPr lang="es-ES" sz="1800" b="1" dirty="0">
                <a:solidFill>
                  <a:srgbClr val="0070C0"/>
                </a:solidFill>
                <a:ea typeface="Lato"/>
                <a:cs typeface="Lato"/>
              </a:rPr>
              <a:t>probable que</a:t>
            </a:r>
            <a:r>
              <a:rPr lang="es-ES" sz="1800" dirty="0">
                <a:ea typeface="Lato"/>
                <a:cs typeface="Lato"/>
              </a:rPr>
              <a:t> el actor que recibe a los niños/las niñas </a:t>
            </a:r>
            <a:r>
              <a:rPr lang="es-ES" sz="1800" b="1" dirty="0">
                <a:solidFill>
                  <a:srgbClr val="0070C0"/>
                </a:solidFill>
                <a:ea typeface="Lato"/>
                <a:cs typeface="Lato"/>
              </a:rPr>
              <a:t>actúe de forma inmediata</a:t>
            </a:r>
            <a:r>
              <a:rPr lang="es-ES" sz="1800" dirty="0">
                <a:ea typeface="Lato"/>
                <a:cs typeface="Lato"/>
              </a:rPr>
              <a:t>?</a:t>
            </a:r>
          </a:p>
        </p:txBody>
      </p:sp>
      <p:sp>
        <p:nvSpPr>
          <p:cNvPr id="9" name="Oval 8">
            <a:extLst>
              <a:ext uri="{FF2B5EF4-FFF2-40B4-BE49-F238E27FC236}">
                <a16:creationId xmlns:a16="http://schemas.microsoft.com/office/drawing/2014/main" id="{DCD40C82-3D95-014F-4C87-902412770165}"/>
              </a:ext>
            </a:extLst>
          </p:cNvPr>
          <p:cNvSpPr/>
          <p:nvPr/>
        </p:nvSpPr>
        <p:spPr>
          <a:xfrm>
            <a:off x="10136149" y="-1302911"/>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0" name="Picture 9">
            <a:extLst>
              <a:ext uri="{FF2B5EF4-FFF2-40B4-BE49-F238E27FC236}">
                <a16:creationId xmlns:a16="http://schemas.microsoft.com/office/drawing/2014/main" id="{D85B2F85-757A-8F2F-82B9-858D74604D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1169380">
            <a:off x="9710622" y="81740"/>
            <a:ext cx="2038396" cy="2528921"/>
          </a:xfrm>
          <a:prstGeom prst="rect">
            <a:avLst/>
          </a:prstGeom>
        </p:spPr>
      </p:pic>
    </p:spTree>
    <p:custDataLst>
      <p:tags r:id="rId1"/>
    </p:custDataLst>
    <p:extLst>
      <p:ext uri="{BB962C8B-B14F-4D97-AF65-F5344CB8AC3E}">
        <p14:creationId xmlns:p14="http://schemas.microsoft.com/office/powerpoint/2010/main" val="28900068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1+#ppt_w/2"/>
                                              </p:val>
                                            </p:tav>
                                            <p:tav tm="100000">
                                              <p:val>
                                                <p:strVal val="#ppt_x"/>
                                              </p:val>
                                            </p:tav>
                                          </p:tavLst>
                                        </p:anim>
                                        <p:anim calcmode="lin" valueType="num">
                                          <p:cBhvr additive="base">
                                            <p:cTn id="20"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1+#ppt_w/2"/>
                                              </p:val>
                                            </p:tav>
                                            <p:tav tm="100000">
                                              <p:val>
                                                <p:strVal val="#ppt_x"/>
                                              </p:val>
                                            </p:tav>
                                          </p:tavLst>
                                        </p:anim>
                                        <p:anim calcmode="lin" valueType="num">
                                          <p:cBhvr additive="base">
                                            <p:cTn id="20"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animBg="1"/>
        </p:bldLst>
      </p:timing>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1107832"/>
            <a:ext cx="9860975"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Participación de los padres o cuidadores en la obtención del consentimiento</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768232"/>
            <a:ext cx="10983155"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6" y="2147766"/>
            <a:ext cx="6509284" cy="3247129"/>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2000" dirty="0"/>
              <a:t>La</a:t>
            </a:r>
            <a:r>
              <a:rPr lang="es-ES" sz="2000" b="1" dirty="0">
                <a:solidFill>
                  <a:srgbClr val="0070C0"/>
                </a:solidFill>
              </a:rPr>
              <a:t> aceptación de los niños/las niñas </a:t>
            </a:r>
            <a:r>
              <a:rPr lang="es-ES" sz="2000" dirty="0"/>
              <a:t>Y el </a:t>
            </a:r>
            <a:r>
              <a:rPr lang="es-ES" sz="2000" b="1" dirty="0">
                <a:solidFill>
                  <a:srgbClr val="0070C0"/>
                </a:solidFill>
              </a:rPr>
              <a:t>consentimiento informado de sus padres/cuidadores</a:t>
            </a:r>
            <a:r>
              <a:rPr lang="es-ES" sz="2000" dirty="0"/>
              <a:t> es un requisito para realizar cualquier derivación. </a:t>
            </a:r>
          </a:p>
          <a:p>
            <a:pPr>
              <a:buClr>
                <a:srgbClr val="0070C0"/>
              </a:buClr>
              <a:buFont typeface="Wingdings" pitchFamily="2" charset="2"/>
              <a:buChar char="Ø"/>
            </a:pPr>
            <a:r>
              <a:rPr lang="es-ES" sz="2000" dirty="0"/>
              <a:t>Hay situaciones en que </a:t>
            </a:r>
            <a:r>
              <a:rPr lang="es-ES" sz="2000" b="1" u="sng" dirty="0">
                <a:solidFill>
                  <a:srgbClr val="0070C0"/>
                </a:solidFill>
              </a:rPr>
              <a:t>no se debe tratar de obtener </a:t>
            </a:r>
            <a:r>
              <a:rPr lang="es-ES" sz="2000" dirty="0"/>
              <a:t>el consentimiento de los padres o cuidadores:</a:t>
            </a:r>
          </a:p>
          <a:p>
            <a:pPr marL="742950" lvl="1" indent="-342900">
              <a:buClr>
                <a:srgbClr val="0070C0"/>
              </a:buClr>
              <a:buSzPct val="70000"/>
              <a:buFont typeface="Courier New" panose="02070309020205020404" pitchFamily="49" charset="0"/>
              <a:buChar char="o"/>
            </a:pPr>
            <a:r>
              <a:rPr lang="es-ES" sz="1700" dirty="0"/>
              <a:t>Cuando los padres o cuidadores son presuntos perpetradores o cómplices de la situación;</a:t>
            </a:r>
          </a:p>
          <a:p>
            <a:pPr marL="742950" lvl="1" indent="-342900">
              <a:buClr>
                <a:srgbClr val="0070C0"/>
              </a:buClr>
              <a:buSzPct val="70000"/>
              <a:buFont typeface="Courier New" panose="02070309020205020404" pitchFamily="49" charset="0"/>
              <a:buChar char="o"/>
            </a:pPr>
            <a:r>
              <a:rPr lang="es-ES" sz="1700" dirty="0"/>
              <a:t>En el caso de niños/niñas de 15 a 18 años, la decisión de implicar a los padres o cuidadores la debe tomar el niño o la niña directamente y de acuerdo con las leyes y políticas locales.</a:t>
            </a:r>
          </a:p>
          <a:p>
            <a:pPr marL="742950" lvl="1" indent="-342900">
              <a:buClr>
                <a:srgbClr val="0070C0"/>
              </a:buClr>
              <a:buSzPct val="70000"/>
              <a:buFont typeface="Courier New" panose="02070309020205020404" pitchFamily="49" charset="0"/>
              <a:buChar char="o"/>
            </a:pPr>
            <a:endParaRPr lang="en-US" sz="2000" dirty="0">
              <a:solidFill>
                <a:schemeClr val="tx1">
                  <a:lumMod val="65000"/>
                  <a:lumOff val="35000"/>
                </a:schemeClr>
              </a:solidFill>
              <a:cs typeface="Arial" pitchFamily="34" charset="0"/>
            </a:endParaRPr>
          </a:p>
        </p:txBody>
      </p:sp>
      <p:pic>
        <p:nvPicPr>
          <p:cNvPr id="8" name="Picture 7" descr="Shape, arrow&#10;&#10;Description automatically generated">
            <a:extLst>
              <a:ext uri="{FF2B5EF4-FFF2-40B4-BE49-F238E27FC236}">
                <a16:creationId xmlns:a16="http://schemas.microsoft.com/office/drawing/2014/main" id="{616F38B2-5861-2192-66A5-E1D1EA861223}"/>
              </a:ext>
            </a:extLst>
          </p:cNvPr>
          <p:cNvPicPr>
            <a:picLocks noChangeAspect="1"/>
          </p:cNvPicPr>
          <p:nvPr/>
        </p:nvPicPr>
        <p:blipFill rotWithShape="1">
          <a:blip r:embed="rId4">
            <a:extLst>
              <a:ext uri="{28A0092B-C50C-407E-A947-70E740481C1C}">
                <a14:useLocalDpi xmlns:a14="http://schemas.microsoft.com/office/drawing/2010/main" val="0"/>
              </a:ext>
            </a:extLst>
          </a:blip>
          <a:srcRect l="43142" t="3467"/>
          <a:stretch/>
        </p:blipFill>
        <p:spPr>
          <a:xfrm flipH="1">
            <a:off x="7995162" y="-106671"/>
            <a:ext cx="4547357" cy="6634066"/>
          </a:xfrm>
          <a:prstGeom prst="rect">
            <a:avLst/>
          </a:prstGeom>
        </p:spPr>
      </p:pic>
      <p:pic>
        <p:nvPicPr>
          <p:cNvPr id="9" name="Picture 8" descr="A person holding a skateboard&#10;&#10;Description automatically generated with low confidence">
            <a:extLst>
              <a:ext uri="{FF2B5EF4-FFF2-40B4-BE49-F238E27FC236}">
                <a16:creationId xmlns:a16="http://schemas.microsoft.com/office/drawing/2014/main" id="{0FB1426E-BE86-2575-E1F2-216F2AF686B2}"/>
              </a:ext>
            </a:extLst>
          </p:cNvPr>
          <p:cNvPicPr>
            <a:picLocks noChangeAspect="1"/>
          </p:cNvPicPr>
          <p:nvPr/>
        </p:nvPicPr>
        <p:blipFill rotWithShape="1">
          <a:blip r:embed="rId5">
            <a:extLst>
              <a:ext uri="{28A0092B-C50C-407E-A947-70E740481C1C}">
                <a14:useLocalDpi xmlns:a14="http://schemas.microsoft.com/office/drawing/2010/main" val="0"/>
              </a:ext>
            </a:extLst>
          </a:blip>
          <a:srcRect b="10851"/>
          <a:stretch/>
        </p:blipFill>
        <p:spPr>
          <a:xfrm>
            <a:off x="8595654" y="754924"/>
            <a:ext cx="3281828" cy="5432513"/>
          </a:xfrm>
          <a:prstGeom prst="rect">
            <a:avLst/>
          </a:prstGeom>
        </p:spPr>
      </p:pic>
    </p:spTree>
    <p:custDataLst>
      <p:tags r:id="rId1"/>
    </p:custDataLst>
    <p:extLst>
      <p:ext uri="{BB962C8B-B14F-4D97-AF65-F5344CB8AC3E}">
        <p14:creationId xmlns:p14="http://schemas.microsoft.com/office/powerpoint/2010/main" val="11886525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85800"/>
            <a:ext cx="884627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Presentación obligatoria de informes sobre el abuso infantil</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flipV="1">
            <a:off x="-995093" y="1346486"/>
            <a:ext cx="9435708" cy="1495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589329" y="1692120"/>
            <a:ext cx="6773997" cy="347376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1800" dirty="0">
                <a:solidFill>
                  <a:schemeClr val="tx1">
                    <a:lumMod val="65000"/>
                    <a:lumOff val="35000"/>
                  </a:schemeClr>
                </a:solidFill>
              </a:rPr>
              <a:t>La presentación obligatoria de informes hace referencia a las leyes y políticas estatales que </a:t>
            </a:r>
            <a:r>
              <a:rPr lang="es-ES" sz="1800" b="1" dirty="0">
                <a:solidFill>
                  <a:srgbClr val="0070C0"/>
                </a:solidFill>
              </a:rPr>
              <a:t>obligan a determinados organismos o personas con ciertas profesiones</a:t>
            </a:r>
            <a:r>
              <a:rPr lang="es-ES" sz="1800" dirty="0">
                <a:solidFill>
                  <a:schemeClr val="tx1">
                    <a:lumMod val="65000"/>
                    <a:lumOff val="35000"/>
                  </a:schemeClr>
                </a:solidFill>
              </a:rPr>
              <a:t> (por ejemplo, docentes, trabajadores y trabajadoras sociales, personal sanitario, etc.) a informar sobre los casos conocidos o las sospechas de casos de abuso infantil.</a:t>
            </a:r>
          </a:p>
          <a:p>
            <a:pPr>
              <a:buClr>
                <a:srgbClr val="0070C0"/>
              </a:buClr>
              <a:buFont typeface="Wingdings" pitchFamily="2" charset="2"/>
              <a:buChar char="Ø"/>
            </a:pPr>
            <a:r>
              <a:rPr lang="es-ES" sz="1800" dirty="0">
                <a:solidFill>
                  <a:schemeClr val="tx1">
                    <a:lumMod val="65000"/>
                    <a:lumOff val="35000"/>
                  </a:schemeClr>
                </a:solidFill>
              </a:rPr>
              <a:t>[MARCADOR DE POSICIÓN: los facilitadores/las facilitadoras añadirán los datos necesarios sobre los procedimientos de presentación obligatoria de informes propios del contexto]</a:t>
            </a:r>
          </a:p>
          <a:p>
            <a:pPr>
              <a:buClr>
                <a:srgbClr val="0070C0"/>
              </a:buClr>
              <a:buFont typeface="Wingdings" pitchFamily="2" charset="2"/>
              <a:buChar char="Ø"/>
            </a:pPr>
            <a:r>
              <a:rPr lang="es-ES" sz="1800" dirty="0">
                <a:solidFill>
                  <a:schemeClr val="tx1">
                    <a:lumMod val="65000"/>
                    <a:lumOff val="35000"/>
                  </a:schemeClr>
                </a:solidFill>
              </a:rPr>
              <a:t>La presentación obligatoria de informes puede plantear problemas éticos y de seguridad, y </a:t>
            </a:r>
            <a:r>
              <a:rPr lang="es-ES" sz="1800" b="1" dirty="0">
                <a:solidFill>
                  <a:srgbClr val="0070C0"/>
                </a:solidFill>
              </a:rPr>
              <a:t>no siempre redunda en el interés superior </a:t>
            </a:r>
            <a:r>
              <a:rPr lang="es-419" sz="1800" b="1" dirty="0">
                <a:solidFill>
                  <a:srgbClr val="0070C0"/>
                </a:solidFill>
              </a:rPr>
              <a:t>del niño</a:t>
            </a:r>
            <a:r>
              <a:rPr lang="es-ES" sz="1800" b="1" dirty="0">
                <a:solidFill>
                  <a:srgbClr val="0070C0"/>
                </a:solidFill>
              </a:rPr>
              <a:t>. </a:t>
            </a:r>
          </a:p>
          <a:p>
            <a:pPr>
              <a:buClr>
                <a:srgbClr val="0070C0"/>
              </a:buClr>
              <a:buFont typeface="Wingdings" pitchFamily="2" charset="2"/>
              <a:buChar char="Ø"/>
            </a:pPr>
            <a:r>
              <a:rPr lang="es-ES" sz="1800" b="1" dirty="0">
                <a:solidFill>
                  <a:srgbClr val="0070C0"/>
                </a:solidFill>
              </a:rPr>
              <a:t>Consulten siempre a una persona especialista en protección de la infancia o VG. </a:t>
            </a:r>
          </a:p>
        </p:txBody>
      </p:sp>
      <p:pic>
        <p:nvPicPr>
          <p:cNvPr id="5" name="Picture 4" descr="A picture containing text, accessory, businesscard, vector graphics&#10;&#10;Description automatically generated">
            <a:extLst>
              <a:ext uri="{FF2B5EF4-FFF2-40B4-BE49-F238E27FC236}">
                <a16:creationId xmlns:a16="http://schemas.microsoft.com/office/drawing/2014/main" id="{C2705AD5-936D-A06E-CCB8-EEF4FFB7FAEA}"/>
              </a:ext>
            </a:extLst>
          </p:cNvPr>
          <p:cNvPicPr>
            <a:picLocks noChangeAspect="1"/>
          </p:cNvPicPr>
          <p:nvPr/>
        </p:nvPicPr>
        <p:blipFill rotWithShape="1">
          <a:blip r:embed="rId4">
            <a:extLst>
              <a:ext uri="{28A0092B-C50C-407E-A947-70E740481C1C}">
                <a14:useLocalDpi xmlns:a14="http://schemas.microsoft.com/office/drawing/2010/main" val="0"/>
              </a:ext>
            </a:extLst>
          </a:blip>
          <a:srcRect b="29659"/>
          <a:stretch/>
        </p:blipFill>
        <p:spPr>
          <a:xfrm flipH="1">
            <a:off x="7163584" y="1361440"/>
            <a:ext cx="4945570" cy="4823998"/>
          </a:xfrm>
          <a:prstGeom prst="rect">
            <a:avLst/>
          </a:prstGeom>
        </p:spPr>
      </p:pic>
    </p:spTree>
    <p:custDataLst>
      <p:tags r:id="rId1"/>
    </p:custDataLst>
    <p:extLst>
      <p:ext uri="{BB962C8B-B14F-4D97-AF65-F5344CB8AC3E}">
        <p14:creationId xmlns:p14="http://schemas.microsoft.com/office/powerpoint/2010/main" val="13122151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AB8CF4-10C2-3DBF-3EFF-BCEBD44A1F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0866" y="4439366"/>
            <a:ext cx="11870267" cy="1587311"/>
          </a:xfrm>
          <a:prstGeom prst="rect">
            <a:avLst/>
          </a:prstGeom>
        </p:spPr>
      </p:pic>
      <p:sp>
        <p:nvSpPr>
          <p:cNvPr id="3" name="Title 1">
            <a:extLst>
              <a:ext uri="{FF2B5EF4-FFF2-40B4-BE49-F238E27FC236}">
                <a16:creationId xmlns:a16="http://schemas.microsoft.com/office/drawing/2014/main" id="{052CB469-0C7A-F540-BDD1-1BCA181055EC}"/>
              </a:ext>
            </a:extLst>
          </p:cNvPr>
          <p:cNvSpPr txBox="1">
            <a:spLocks/>
          </p:cNvSpPr>
          <p:nvPr/>
        </p:nvSpPr>
        <p:spPr>
          <a:xfrm>
            <a:off x="2481157" y="1816100"/>
            <a:ext cx="6578176"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Debate</a:t>
            </a:r>
            <a:r>
              <a:rPr lang="es-ES" sz="4000" dirty="0">
                <a:solidFill>
                  <a:srgbClr val="0070C0"/>
                </a:solidFill>
                <a:latin typeface="Lato" panose="020F0502020204030203" pitchFamily="34" charset="77"/>
              </a:rPr>
              <a:t> </a:t>
            </a:r>
            <a:br>
              <a:rPr lang="es-ES" sz="4000" dirty="0">
                <a:solidFill>
                  <a:srgbClr val="0070C0"/>
                </a:solidFill>
              </a:rPr>
            </a:br>
            <a:r>
              <a:rPr lang="es-ES" sz="3200" dirty="0">
                <a:solidFill>
                  <a:srgbClr val="0070C0"/>
                </a:solidFill>
                <a:latin typeface="Lato" panose="020F0502020204030203" pitchFamily="34" charset="77"/>
              </a:rPr>
              <a:t>Vía de derivación de niños/niñas sobrevivientes de VG</a:t>
            </a:r>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7845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Tree>
    <p:custDataLst>
      <p:tags r:id="rId1"/>
    </p:custDataLst>
    <p:extLst>
      <p:ext uri="{BB962C8B-B14F-4D97-AF65-F5344CB8AC3E}">
        <p14:creationId xmlns:p14="http://schemas.microsoft.com/office/powerpoint/2010/main" val="16604600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2865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500" b="1" dirty="0">
                <a:solidFill>
                  <a:srgbClr val="0070C0"/>
                </a:solidFill>
                <a:latin typeface="Lato" panose="020F0502020204030203" pitchFamily="34" charset="77"/>
              </a:rPr>
              <a:t>Pasos para poner en contacto a los niños y las niñas sobrevivientes con los servicios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1237621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6" y="1725735"/>
            <a:ext cx="7195084" cy="3206750"/>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es-ES" sz="2200" b="1" dirty="0">
                <a:solidFill>
                  <a:srgbClr val="0070C0"/>
                </a:solidFill>
                <a:latin typeface="Lato"/>
                <a:ea typeface="Lato"/>
                <a:cs typeface="Lato"/>
              </a:rPr>
              <a:t>Informar</a:t>
            </a:r>
            <a:r>
              <a:rPr lang="es-ES" sz="2200" dirty="0">
                <a:solidFill>
                  <a:srgbClr val="0070C0"/>
                </a:solidFill>
                <a:latin typeface="Lato"/>
                <a:ea typeface="Lato"/>
                <a:cs typeface="Lato"/>
              </a:rPr>
              <a:t> </a:t>
            </a:r>
            <a:r>
              <a:rPr lang="es-ES" sz="2200" dirty="0">
                <a:solidFill>
                  <a:schemeClr val="tx1">
                    <a:lumMod val="65000"/>
                    <a:lumOff val="35000"/>
                  </a:schemeClr>
                </a:solidFill>
                <a:latin typeface="Lato"/>
                <a:ea typeface="Lato"/>
                <a:cs typeface="Lato"/>
              </a:rPr>
              <a:t>a los niños/las niñas sobre los servicios y el apoyo disponibles.</a:t>
            </a:r>
          </a:p>
          <a:p>
            <a:pPr marL="448945" indent="-448945">
              <a:buClr>
                <a:srgbClr val="0070C0"/>
              </a:buClr>
              <a:buFont typeface="Wingdings" pitchFamily="2" charset="2"/>
              <a:buChar char="Ø"/>
            </a:pPr>
            <a:r>
              <a:rPr lang="es-ES" sz="2200" b="1" dirty="0">
                <a:solidFill>
                  <a:srgbClr val="0070C0"/>
                </a:solidFill>
                <a:latin typeface="Lato"/>
                <a:ea typeface="Lato"/>
                <a:cs typeface="Lato"/>
              </a:rPr>
              <a:t>Obtener el consentimiento o la aceptación </a:t>
            </a:r>
            <a:r>
              <a:rPr lang="es-ES" sz="2200" dirty="0">
                <a:solidFill>
                  <a:schemeClr val="tx1">
                    <a:lumMod val="65000"/>
                    <a:lumOff val="35000"/>
                  </a:schemeClr>
                </a:solidFill>
                <a:latin typeface="Lato"/>
                <a:ea typeface="Lato"/>
                <a:cs typeface="Lato"/>
              </a:rPr>
              <a:t>para reunir y compartir la información de los niños/las niñas.</a:t>
            </a:r>
          </a:p>
          <a:p>
            <a:pPr marL="448945" indent="-448945">
              <a:buClr>
                <a:srgbClr val="0070C0"/>
              </a:buClr>
              <a:buFont typeface="Wingdings" pitchFamily="2" charset="2"/>
              <a:buChar char="Ø"/>
            </a:pPr>
            <a:r>
              <a:rPr lang="es-ES" sz="2200" dirty="0">
                <a:solidFill>
                  <a:schemeClr val="tx1">
                    <a:lumMod val="65000"/>
                    <a:lumOff val="35000"/>
                  </a:schemeClr>
                </a:solidFill>
                <a:latin typeface="Lato"/>
                <a:ea typeface="Lato"/>
                <a:cs typeface="Lato"/>
              </a:rPr>
              <a:t>Explicar las</a:t>
            </a:r>
            <a:r>
              <a:rPr lang="es-ES" sz="2200" b="1" dirty="0">
                <a:solidFill>
                  <a:srgbClr val="0070C0"/>
                </a:solidFill>
                <a:latin typeface="Lato"/>
                <a:ea typeface="Lato"/>
                <a:cs typeface="Lato"/>
              </a:rPr>
              <a:t> limitaciones </a:t>
            </a:r>
            <a:r>
              <a:rPr lang="es-ES" sz="2200" dirty="0">
                <a:solidFill>
                  <a:schemeClr val="tx1">
                    <a:lumMod val="65000"/>
                    <a:lumOff val="35000"/>
                  </a:schemeClr>
                </a:solidFill>
                <a:latin typeface="Lato"/>
                <a:ea typeface="Lato"/>
                <a:cs typeface="Lato"/>
              </a:rPr>
              <a:t>a la confidencialidad a los niños/las niñas.</a:t>
            </a:r>
          </a:p>
          <a:p>
            <a:pPr marL="448945" indent="-448945">
              <a:buClr>
                <a:srgbClr val="0070C0"/>
              </a:buClr>
              <a:buFont typeface="Wingdings" pitchFamily="2" charset="2"/>
              <a:buChar char="Ø"/>
            </a:pPr>
            <a:r>
              <a:rPr lang="es-ES" sz="2200" b="1" dirty="0">
                <a:solidFill>
                  <a:srgbClr val="0070C0"/>
                </a:solidFill>
                <a:latin typeface="Lato"/>
                <a:ea typeface="Lato"/>
                <a:cs typeface="Lato"/>
              </a:rPr>
              <a:t>Respetar</a:t>
            </a:r>
            <a:r>
              <a:rPr lang="es-ES" sz="2200" b="1" dirty="0">
                <a:solidFill>
                  <a:schemeClr val="tx1">
                    <a:lumMod val="65000"/>
                    <a:lumOff val="35000"/>
                  </a:schemeClr>
                </a:solidFill>
                <a:latin typeface="Lato"/>
                <a:ea typeface="Lato"/>
                <a:cs typeface="Lato"/>
              </a:rPr>
              <a:t> </a:t>
            </a:r>
            <a:r>
              <a:rPr lang="es-ES" sz="2200" dirty="0">
                <a:solidFill>
                  <a:schemeClr val="tx1">
                    <a:lumMod val="65000"/>
                    <a:lumOff val="35000"/>
                  </a:schemeClr>
                </a:solidFill>
                <a:latin typeface="Lato"/>
                <a:ea typeface="Lato"/>
                <a:cs typeface="Lato"/>
              </a:rPr>
              <a:t>los principios de la necesidad de saber, la confidencialidad y la protección de datos.</a:t>
            </a:r>
          </a:p>
          <a:p>
            <a:pPr marL="448945" indent="-448945">
              <a:buClr>
                <a:srgbClr val="0070C0"/>
              </a:buClr>
              <a:buFont typeface="Wingdings" pitchFamily="2" charset="2"/>
              <a:buChar char="Ø"/>
            </a:pPr>
            <a:r>
              <a:rPr lang="es-ES" sz="2200" b="1" dirty="0">
                <a:solidFill>
                  <a:srgbClr val="0070C0"/>
                </a:solidFill>
                <a:latin typeface="Lato"/>
                <a:ea typeface="Lato"/>
                <a:cs typeface="Lato"/>
              </a:rPr>
              <a:t>Consultar</a:t>
            </a:r>
            <a:r>
              <a:rPr lang="es-ES" sz="2200" dirty="0">
                <a:solidFill>
                  <a:schemeClr val="tx1">
                    <a:lumMod val="65000"/>
                    <a:lumOff val="35000"/>
                  </a:schemeClr>
                </a:solidFill>
                <a:latin typeface="Lato"/>
                <a:ea typeface="Lato"/>
                <a:cs typeface="Lato"/>
              </a:rPr>
              <a:t> a una persona especialista en protección de la infancia o VG. </a:t>
            </a:r>
          </a:p>
          <a:p>
            <a:pPr marL="448945" indent="-448945">
              <a:buClr>
                <a:srgbClr val="0070C0"/>
              </a:buClr>
              <a:buFont typeface="Wingdings" pitchFamily="2" charset="2"/>
              <a:buChar char="Ø"/>
            </a:pPr>
            <a:endParaRPr lang="en-US" sz="2200" dirty="0">
              <a:solidFill>
                <a:schemeClr val="tx1">
                  <a:lumMod val="65000"/>
                  <a:lumOff val="35000"/>
                </a:schemeClr>
              </a:solidFill>
            </a:endParaRPr>
          </a:p>
        </p:txBody>
      </p:sp>
      <p:pic>
        <p:nvPicPr>
          <p:cNvPr id="10" name="Picture 9" descr="Icon&#10;&#10;Description automatically generated">
            <a:extLst>
              <a:ext uri="{FF2B5EF4-FFF2-40B4-BE49-F238E27FC236}">
                <a16:creationId xmlns:a16="http://schemas.microsoft.com/office/drawing/2014/main" id="{FEA1A00E-C1C0-146E-C744-5CE02107AC7F}"/>
              </a:ext>
            </a:extLst>
          </p:cNvPr>
          <p:cNvPicPr>
            <a:picLocks noChangeAspect="1"/>
          </p:cNvPicPr>
          <p:nvPr/>
        </p:nvPicPr>
        <p:blipFill rotWithShape="1">
          <a:blip r:embed="rId4">
            <a:extLst>
              <a:ext uri="{28A0092B-C50C-407E-A947-70E740481C1C}">
                <a14:useLocalDpi xmlns:a14="http://schemas.microsoft.com/office/drawing/2010/main" val="0"/>
              </a:ext>
            </a:extLst>
          </a:blip>
          <a:srcRect b="14841"/>
          <a:stretch/>
        </p:blipFill>
        <p:spPr>
          <a:xfrm flipH="1">
            <a:off x="7373017" y="1739589"/>
            <a:ext cx="3409161" cy="4446466"/>
          </a:xfrm>
          <a:prstGeom prst="rect">
            <a:avLst/>
          </a:prstGeom>
        </p:spPr>
      </p:pic>
      <p:grpSp>
        <p:nvGrpSpPr>
          <p:cNvPr id="8" name="Group 7">
            <a:extLst>
              <a:ext uri="{FF2B5EF4-FFF2-40B4-BE49-F238E27FC236}">
                <a16:creationId xmlns:a16="http://schemas.microsoft.com/office/drawing/2014/main" id="{51D785FE-DB02-76C8-F651-BE448F324151}"/>
              </a:ext>
            </a:extLst>
          </p:cNvPr>
          <p:cNvGrpSpPr/>
          <p:nvPr/>
        </p:nvGrpSpPr>
        <p:grpSpPr>
          <a:xfrm>
            <a:off x="9836247" y="3973933"/>
            <a:ext cx="1743222" cy="1815891"/>
            <a:chOff x="8884920" y="3962399"/>
            <a:chExt cx="2194560" cy="2209773"/>
          </a:xfrm>
        </p:grpSpPr>
        <p:sp>
          <p:nvSpPr>
            <p:cNvPr id="7" name="Oval 6">
              <a:extLst>
                <a:ext uri="{FF2B5EF4-FFF2-40B4-BE49-F238E27FC236}">
                  <a16:creationId xmlns:a16="http://schemas.microsoft.com/office/drawing/2014/main" id="{7A03C731-128B-6F9A-DF03-C04029A8D8C7}"/>
                </a:ext>
              </a:extLst>
            </p:cNvPr>
            <p:cNvSpPr/>
            <p:nvPr/>
          </p:nvSpPr>
          <p:spPr>
            <a:xfrm>
              <a:off x="8884920" y="3962399"/>
              <a:ext cx="2194560" cy="220977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5" name="Picture 4" descr="A picture containing text, clipart&#10;&#10;Description automatically generated">
              <a:extLst>
                <a:ext uri="{FF2B5EF4-FFF2-40B4-BE49-F238E27FC236}">
                  <a16:creationId xmlns:a16="http://schemas.microsoft.com/office/drawing/2014/main" id="{55934070-D65F-0232-0584-49516E2CB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418" y="4098995"/>
              <a:ext cx="1737360" cy="1758419"/>
            </a:xfrm>
            <a:prstGeom prst="rect">
              <a:avLst/>
            </a:prstGeom>
          </p:spPr>
        </p:pic>
      </p:grpSp>
    </p:spTree>
    <p:custDataLst>
      <p:tags r:id="rId1"/>
    </p:custDataLst>
    <p:extLst>
      <p:ext uri="{BB962C8B-B14F-4D97-AF65-F5344CB8AC3E}">
        <p14:creationId xmlns:p14="http://schemas.microsoft.com/office/powerpoint/2010/main" val="31799675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 fill="hold"/>
                                            <p:tgtEl>
                                              <p:spTgt spid="8"/>
                                            </p:tgtEl>
                                            <p:attrNameLst>
                                              <p:attrName>ppt_w</p:attrName>
                                            </p:attrNameLst>
                                          </p:cBhvr>
                                          <p:tavLst>
                                            <p:tav tm="0">
                                              <p:val>
                                                <p:fltVal val="0"/>
                                              </p:val>
                                            </p:tav>
                                            <p:tav tm="100000">
                                              <p:val>
                                                <p:strVal val="#ppt_w"/>
                                              </p:val>
                                            </p:tav>
                                          </p:tavLst>
                                        </p:anim>
                                        <p:anim calcmode="lin" valueType="num">
                                          <p:cBhvr>
                                            <p:cTn id="20" dur="200" fill="hold"/>
                                            <p:tgtEl>
                                              <p:spTgt spid="8"/>
                                            </p:tgtEl>
                                            <p:attrNameLst>
                                              <p:attrName>ppt_h</p:attrName>
                                            </p:attrNameLst>
                                          </p:cBhvr>
                                          <p:tavLst>
                                            <p:tav tm="0">
                                              <p:val>
                                                <p:fltVal val="0"/>
                                              </p:val>
                                            </p:tav>
                                            <p:tav tm="100000">
                                              <p:val>
                                                <p:strVal val="#ppt_h"/>
                                              </p:val>
                                            </p:tav>
                                          </p:tavLst>
                                        </p:anim>
                                        <p:animEffect transition="in" filter="fade">
                                          <p:cBhvr>
                                            <p:cTn id="21" dur="2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 fill="hold"/>
                                            <p:tgtEl>
                                              <p:spTgt spid="8"/>
                                            </p:tgtEl>
                                            <p:attrNameLst>
                                              <p:attrName>ppt_w</p:attrName>
                                            </p:attrNameLst>
                                          </p:cBhvr>
                                          <p:tavLst>
                                            <p:tav tm="0">
                                              <p:val>
                                                <p:fltVal val="0"/>
                                              </p:val>
                                            </p:tav>
                                            <p:tav tm="100000">
                                              <p:val>
                                                <p:strVal val="#ppt_w"/>
                                              </p:val>
                                            </p:tav>
                                          </p:tavLst>
                                        </p:anim>
                                        <p:anim calcmode="lin" valueType="num">
                                          <p:cBhvr>
                                            <p:cTn id="20" dur="200" fill="hold"/>
                                            <p:tgtEl>
                                              <p:spTgt spid="8"/>
                                            </p:tgtEl>
                                            <p:attrNameLst>
                                              <p:attrName>ppt_h</p:attrName>
                                            </p:attrNameLst>
                                          </p:cBhvr>
                                          <p:tavLst>
                                            <p:tav tm="0">
                                              <p:val>
                                                <p:fltVal val="0"/>
                                              </p:val>
                                            </p:tav>
                                            <p:tav tm="100000">
                                              <p:val>
                                                <p:strVal val="#ppt_h"/>
                                              </p:val>
                                            </p:tav>
                                          </p:tavLst>
                                        </p:anim>
                                        <p:animEffect transition="in" filter="fade">
                                          <p:cBhvr>
                                            <p:cTn id="21" dur="2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27185"/>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4000" b="1" dirty="0">
                <a:solidFill>
                  <a:srgbClr val="0070C0"/>
                </a:solidFill>
                <a:latin typeface="Lato" panose="020F0502020204030203" pitchFamily="34" charset="77"/>
              </a:rPr>
              <a:t>En pocas palabras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588361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8" name="Freeform 7">
            <a:extLst>
              <a:ext uri="{FF2B5EF4-FFF2-40B4-BE49-F238E27FC236}">
                <a16:creationId xmlns:a16="http://schemas.microsoft.com/office/drawing/2014/main" id="{50C481D1-85A4-2B91-A2B0-905637F7EBB3}"/>
              </a:ext>
            </a:extLst>
          </p:cNvPr>
          <p:cNvSpPr/>
          <p:nvPr/>
        </p:nvSpPr>
        <p:spPr>
          <a:xfrm>
            <a:off x="598760" y="1768402"/>
            <a:ext cx="3560442" cy="976665"/>
          </a:xfrm>
          <a:custGeom>
            <a:avLst/>
            <a:gdLst>
              <a:gd name="connsiteX0" fmla="*/ 0 w 3560442"/>
              <a:gd name="connsiteY0" fmla="*/ 97667 h 976665"/>
              <a:gd name="connsiteX1" fmla="*/ 97667 w 3560442"/>
              <a:gd name="connsiteY1" fmla="*/ 0 h 976665"/>
              <a:gd name="connsiteX2" fmla="*/ 3462776 w 3560442"/>
              <a:gd name="connsiteY2" fmla="*/ 0 h 976665"/>
              <a:gd name="connsiteX3" fmla="*/ 3560443 w 3560442"/>
              <a:gd name="connsiteY3" fmla="*/ 97667 h 976665"/>
              <a:gd name="connsiteX4" fmla="*/ 3560442 w 3560442"/>
              <a:gd name="connsiteY4" fmla="*/ 878999 h 976665"/>
              <a:gd name="connsiteX5" fmla="*/ 3462775 w 3560442"/>
              <a:gd name="connsiteY5" fmla="*/ 976666 h 976665"/>
              <a:gd name="connsiteX6" fmla="*/ 97667 w 3560442"/>
              <a:gd name="connsiteY6" fmla="*/ 976665 h 976665"/>
              <a:gd name="connsiteX7" fmla="*/ 0 w 3560442"/>
              <a:gd name="connsiteY7" fmla="*/ 878998 h 976665"/>
              <a:gd name="connsiteX8" fmla="*/ 0 w 3560442"/>
              <a:gd name="connsiteY8" fmla="*/ 97667 h 97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442" h="976665">
                <a:moveTo>
                  <a:pt x="0" y="97667"/>
                </a:moveTo>
                <a:cubicBezTo>
                  <a:pt x="0" y="43727"/>
                  <a:pt x="43727" y="0"/>
                  <a:pt x="97667" y="0"/>
                </a:cubicBezTo>
                <a:lnTo>
                  <a:pt x="3462776" y="0"/>
                </a:lnTo>
                <a:cubicBezTo>
                  <a:pt x="3516716" y="0"/>
                  <a:pt x="3560443" y="43727"/>
                  <a:pt x="3560443" y="97667"/>
                </a:cubicBezTo>
                <a:cubicBezTo>
                  <a:pt x="3560443" y="358111"/>
                  <a:pt x="3560442" y="618555"/>
                  <a:pt x="3560442" y="878999"/>
                </a:cubicBezTo>
                <a:cubicBezTo>
                  <a:pt x="3560442" y="932939"/>
                  <a:pt x="3516715" y="976666"/>
                  <a:pt x="3462775" y="976666"/>
                </a:cubicBezTo>
                <a:lnTo>
                  <a:pt x="97667" y="976665"/>
                </a:lnTo>
                <a:cubicBezTo>
                  <a:pt x="43727" y="976665"/>
                  <a:pt x="0" y="932938"/>
                  <a:pt x="0" y="878998"/>
                </a:cubicBezTo>
                <a:lnTo>
                  <a:pt x="0" y="97667"/>
                </a:lnTo>
                <a:close/>
              </a:path>
            </a:pathLst>
          </a:custGeom>
          <a:solidFill>
            <a:srgbClr val="0070C0"/>
          </a:solidFill>
        </p:spPr>
        <p:style>
          <a:lnRef idx="2">
            <a:schemeClr val="lt1">
              <a:hueOff val="0"/>
              <a:satOff val="0"/>
              <a:lumOff val="0"/>
              <a:alphaOff val="0"/>
            </a:schemeClr>
          </a:lnRef>
          <a:fillRef idx="1">
            <a:scrgbClr r="0" g="0" b="0"/>
          </a:fillRef>
          <a:effectRef idx="0">
            <a:schemeClr val="accent4">
              <a:shade val="50000"/>
              <a:hueOff val="0"/>
              <a:satOff val="0"/>
              <a:lumOff val="0"/>
              <a:alphaOff val="0"/>
            </a:schemeClr>
          </a:effectRef>
          <a:fontRef idx="minor">
            <a:schemeClr val="lt1"/>
          </a:fontRef>
        </p:style>
        <p:txBody>
          <a:bodyPr spcFirstLastPara="0" vert="horz" wrap="square" lIns="104806" tIns="104806" rIns="104806" bIns="104806" numCol="1" spcCol="1270" anchor="ctr" anchorCtr="0">
            <a:noAutofit/>
          </a:bodyPr>
          <a:lstStyle/>
          <a:p>
            <a:pPr algn="ctr" defTabSz="889000">
              <a:lnSpc>
                <a:spcPct val="90000"/>
              </a:lnSpc>
              <a:spcAft>
                <a:spcPct val="35000"/>
              </a:spcAft>
            </a:pPr>
            <a:r>
              <a:rPr lang="es-ES" sz="2000" b="1" dirty="0">
                <a:latin typeface="Lato" panose="020F0502020204030203" pitchFamily="34" charset="77"/>
              </a:rPr>
              <a:t>Revelación voluntaria</a:t>
            </a:r>
          </a:p>
        </p:txBody>
      </p:sp>
      <p:sp>
        <p:nvSpPr>
          <p:cNvPr id="9" name="Freeform 8">
            <a:extLst>
              <a:ext uri="{FF2B5EF4-FFF2-40B4-BE49-F238E27FC236}">
                <a16:creationId xmlns:a16="http://schemas.microsoft.com/office/drawing/2014/main" id="{7669F2D0-9502-A44E-A87B-E55FB020DCA1}"/>
              </a:ext>
            </a:extLst>
          </p:cNvPr>
          <p:cNvSpPr/>
          <p:nvPr/>
        </p:nvSpPr>
        <p:spPr>
          <a:xfrm rot="68330">
            <a:off x="2145007" y="2801833"/>
            <a:ext cx="439500" cy="340867"/>
          </a:xfrm>
          <a:custGeom>
            <a:avLst/>
            <a:gdLst>
              <a:gd name="connsiteX0" fmla="*/ 0 w 340866"/>
              <a:gd name="connsiteY0" fmla="*/ 87900 h 439499"/>
              <a:gd name="connsiteX1" fmla="*/ 170433 w 340866"/>
              <a:gd name="connsiteY1" fmla="*/ 87900 h 439499"/>
              <a:gd name="connsiteX2" fmla="*/ 170433 w 340866"/>
              <a:gd name="connsiteY2" fmla="*/ 0 h 439499"/>
              <a:gd name="connsiteX3" fmla="*/ 340866 w 340866"/>
              <a:gd name="connsiteY3" fmla="*/ 219750 h 439499"/>
              <a:gd name="connsiteX4" fmla="*/ 170433 w 340866"/>
              <a:gd name="connsiteY4" fmla="*/ 439499 h 439499"/>
              <a:gd name="connsiteX5" fmla="*/ 170433 w 340866"/>
              <a:gd name="connsiteY5" fmla="*/ 351599 h 439499"/>
              <a:gd name="connsiteX6" fmla="*/ 0 w 340866"/>
              <a:gd name="connsiteY6" fmla="*/ 351599 h 439499"/>
              <a:gd name="connsiteX7" fmla="*/ 0 w 340866"/>
              <a:gd name="connsiteY7" fmla="*/ 87900 h 4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66" h="439499">
                <a:moveTo>
                  <a:pt x="272692" y="1"/>
                </a:moveTo>
                <a:lnTo>
                  <a:pt x="272692" y="219750"/>
                </a:lnTo>
                <a:lnTo>
                  <a:pt x="340866" y="219749"/>
                </a:lnTo>
                <a:lnTo>
                  <a:pt x="170433" y="439498"/>
                </a:lnTo>
                <a:lnTo>
                  <a:pt x="0" y="219750"/>
                </a:lnTo>
                <a:lnTo>
                  <a:pt x="68174" y="219750"/>
                </a:lnTo>
                <a:lnTo>
                  <a:pt x="68174" y="1"/>
                </a:lnTo>
                <a:lnTo>
                  <a:pt x="272692" y="1"/>
                </a:lnTo>
                <a:close/>
              </a:path>
            </a:pathLst>
          </a:custGeom>
          <a:solidFill>
            <a:srgbClr val="0070C0"/>
          </a:solidFill>
          <a:ln w="28575" cmpd="sng">
            <a:solidFill>
              <a:srgbClr val="FFFF00"/>
            </a:solidFill>
            <a:prstDash val="solid"/>
          </a:ln>
        </p:spPr>
        <p:style>
          <a:lnRef idx="0">
            <a:scrgbClr r="0" g="0" b="0"/>
          </a:lnRef>
          <a:fillRef idx="1">
            <a:scrgbClr r="0" g="0" b="0"/>
          </a:fillRef>
          <a:effectRef idx="0">
            <a:schemeClr val="accent4">
              <a:shade val="90000"/>
              <a:hueOff val="0"/>
              <a:satOff val="0"/>
              <a:lumOff val="0"/>
              <a:alphaOff val="0"/>
            </a:schemeClr>
          </a:effectRef>
          <a:fontRef idx="minor">
            <a:schemeClr val="lt1"/>
          </a:fontRef>
        </p:style>
        <p:txBody>
          <a:bodyPr spcFirstLastPara="0" vert="horz" wrap="square" lIns="87900" tIns="-1" rIns="87900" bIns="102261" numCol="1" spcCol="1270" anchor="ctr" anchorCtr="0">
            <a:noAutofit/>
          </a:bodyPr>
          <a:lstStyle/>
          <a:p>
            <a:pPr marL="0" lvl="0" indent="0" algn="ctr" defTabSz="622300">
              <a:lnSpc>
                <a:spcPct val="90000"/>
              </a:lnSpc>
              <a:spcBef>
                <a:spcPct val="0"/>
              </a:spcBef>
              <a:spcAft>
                <a:spcPct val="35000"/>
              </a:spcAft>
              <a:buNone/>
            </a:pPr>
            <a:endParaRPr lang="en-CH" sz="1400" kern="1200"/>
          </a:p>
        </p:txBody>
      </p:sp>
      <p:sp>
        <p:nvSpPr>
          <p:cNvPr id="10" name="Freeform 9">
            <a:extLst>
              <a:ext uri="{FF2B5EF4-FFF2-40B4-BE49-F238E27FC236}">
                <a16:creationId xmlns:a16="http://schemas.microsoft.com/office/drawing/2014/main" id="{0FCB0D12-4BC7-B3B8-487E-702C89733193}"/>
              </a:ext>
            </a:extLst>
          </p:cNvPr>
          <p:cNvSpPr/>
          <p:nvPr/>
        </p:nvSpPr>
        <p:spPr>
          <a:xfrm>
            <a:off x="570312" y="3199466"/>
            <a:ext cx="3560442" cy="976665"/>
          </a:xfrm>
          <a:custGeom>
            <a:avLst/>
            <a:gdLst>
              <a:gd name="connsiteX0" fmla="*/ 0 w 3560442"/>
              <a:gd name="connsiteY0" fmla="*/ 97667 h 976665"/>
              <a:gd name="connsiteX1" fmla="*/ 97667 w 3560442"/>
              <a:gd name="connsiteY1" fmla="*/ 0 h 976665"/>
              <a:gd name="connsiteX2" fmla="*/ 3462776 w 3560442"/>
              <a:gd name="connsiteY2" fmla="*/ 0 h 976665"/>
              <a:gd name="connsiteX3" fmla="*/ 3560443 w 3560442"/>
              <a:gd name="connsiteY3" fmla="*/ 97667 h 976665"/>
              <a:gd name="connsiteX4" fmla="*/ 3560442 w 3560442"/>
              <a:gd name="connsiteY4" fmla="*/ 878999 h 976665"/>
              <a:gd name="connsiteX5" fmla="*/ 3462775 w 3560442"/>
              <a:gd name="connsiteY5" fmla="*/ 976666 h 976665"/>
              <a:gd name="connsiteX6" fmla="*/ 97667 w 3560442"/>
              <a:gd name="connsiteY6" fmla="*/ 976665 h 976665"/>
              <a:gd name="connsiteX7" fmla="*/ 0 w 3560442"/>
              <a:gd name="connsiteY7" fmla="*/ 878998 h 976665"/>
              <a:gd name="connsiteX8" fmla="*/ 0 w 3560442"/>
              <a:gd name="connsiteY8" fmla="*/ 97667 h 97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442" h="976665">
                <a:moveTo>
                  <a:pt x="0" y="97667"/>
                </a:moveTo>
                <a:cubicBezTo>
                  <a:pt x="0" y="43727"/>
                  <a:pt x="43727" y="0"/>
                  <a:pt x="97667" y="0"/>
                </a:cubicBezTo>
                <a:lnTo>
                  <a:pt x="3462776" y="0"/>
                </a:lnTo>
                <a:cubicBezTo>
                  <a:pt x="3516716" y="0"/>
                  <a:pt x="3560443" y="43727"/>
                  <a:pt x="3560443" y="97667"/>
                </a:cubicBezTo>
                <a:cubicBezTo>
                  <a:pt x="3560443" y="358111"/>
                  <a:pt x="3560442" y="618555"/>
                  <a:pt x="3560442" y="878999"/>
                </a:cubicBezTo>
                <a:cubicBezTo>
                  <a:pt x="3560442" y="932939"/>
                  <a:pt x="3516715" y="976666"/>
                  <a:pt x="3462775" y="976666"/>
                </a:cubicBezTo>
                <a:lnTo>
                  <a:pt x="97667" y="976665"/>
                </a:lnTo>
                <a:cubicBezTo>
                  <a:pt x="43727" y="976665"/>
                  <a:pt x="0" y="932938"/>
                  <a:pt x="0" y="878998"/>
                </a:cubicBezTo>
                <a:lnTo>
                  <a:pt x="0" y="97667"/>
                </a:lnTo>
                <a:close/>
              </a:path>
            </a:pathLst>
          </a:custGeom>
          <a:solidFill>
            <a:srgbClr val="0070C0">
              <a:alpha val="80000"/>
            </a:srgbClr>
          </a:solidFill>
        </p:spPr>
        <p:style>
          <a:lnRef idx="2">
            <a:schemeClr val="lt1">
              <a:hueOff val="0"/>
              <a:satOff val="0"/>
              <a:lumOff val="0"/>
              <a:alphaOff val="0"/>
            </a:schemeClr>
          </a:lnRef>
          <a:fillRef idx="1">
            <a:scrgbClr r="0" g="0" b="0"/>
          </a:fillRef>
          <a:effectRef idx="0">
            <a:schemeClr val="accent4">
              <a:shade val="50000"/>
              <a:hueOff val="201422"/>
              <a:satOff val="6239"/>
              <a:lumOff val="26965"/>
              <a:alphaOff val="0"/>
            </a:schemeClr>
          </a:effectRef>
          <a:fontRef idx="minor">
            <a:schemeClr val="lt1"/>
          </a:fontRef>
        </p:style>
        <p:txBody>
          <a:bodyPr spcFirstLastPara="0" vert="horz" wrap="square" lIns="104806" tIns="104806" rIns="104806" bIns="104806" numCol="1" spcCol="1270" anchor="ctr" anchorCtr="0">
            <a:noAutofit/>
          </a:bodyPr>
          <a:lstStyle/>
          <a:p>
            <a:pPr algn="ctr" defTabSz="889000">
              <a:lnSpc>
                <a:spcPct val="90000"/>
              </a:lnSpc>
              <a:spcAft>
                <a:spcPct val="35000"/>
              </a:spcAft>
            </a:pPr>
            <a:r>
              <a:rPr lang="es-ES" sz="2000" b="1" dirty="0">
                <a:latin typeface="Lato"/>
                <a:ea typeface="Lato"/>
                <a:cs typeface="Lato"/>
              </a:rPr>
              <a:t>Mostrar </a:t>
            </a:r>
            <a:r>
              <a:rPr lang="es-ES" sz="2000" b="1" dirty="0">
                <a:solidFill>
                  <a:schemeClr val="bg1"/>
                </a:solidFill>
                <a:latin typeface="Lato" panose="020F0502020204030203" pitchFamily="34" charset="77"/>
                <a:ea typeface="Lato"/>
                <a:cs typeface="Lato"/>
              </a:rPr>
              <a:t>una actitud accesible y comprometida </a:t>
            </a:r>
          </a:p>
        </p:txBody>
      </p:sp>
      <p:sp>
        <p:nvSpPr>
          <p:cNvPr id="11" name="Freeform 10">
            <a:extLst>
              <a:ext uri="{FF2B5EF4-FFF2-40B4-BE49-F238E27FC236}">
                <a16:creationId xmlns:a16="http://schemas.microsoft.com/office/drawing/2014/main" id="{EFA43DEB-DDA3-4E53-2461-30A76D305022}"/>
              </a:ext>
            </a:extLst>
          </p:cNvPr>
          <p:cNvSpPr/>
          <p:nvPr/>
        </p:nvSpPr>
        <p:spPr>
          <a:xfrm>
            <a:off x="2130784" y="4237174"/>
            <a:ext cx="439499" cy="366249"/>
          </a:xfrm>
          <a:custGeom>
            <a:avLst/>
            <a:gdLst>
              <a:gd name="connsiteX0" fmla="*/ 0 w 366249"/>
              <a:gd name="connsiteY0" fmla="*/ 87900 h 439499"/>
              <a:gd name="connsiteX1" fmla="*/ 183125 w 366249"/>
              <a:gd name="connsiteY1" fmla="*/ 87900 h 439499"/>
              <a:gd name="connsiteX2" fmla="*/ 183125 w 366249"/>
              <a:gd name="connsiteY2" fmla="*/ 0 h 439499"/>
              <a:gd name="connsiteX3" fmla="*/ 366249 w 366249"/>
              <a:gd name="connsiteY3" fmla="*/ 219750 h 439499"/>
              <a:gd name="connsiteX4" fmla="*/ 183125 w 366249"/>
              <a:gd name="connsiteY4" fmla="*/ 439499 h 439499"/>
              <a:gd name="connsiteX5" fmla="*/ 183125 w 366249"/>
              <a:gd name="connsiteY5" fmla="*/ 351599 h 439499"/>
              <a:gd name="connsiteX6" fmla="*/ 0 w 366249"/>
              <a:gd name="connsiteY6" fmla="*/ 351599 h 439499"/>
              <a:gd name="connsiteX7" fmla="*/ 0 w 366249"/>
              <a:gd name="connsiteY7" fmla="*/ 87900 h 4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249" h="439499">
                <a:moveTo>
                  <a:pt x="292999" y="0"/>
                </a:moveTo>
                <a:lnTo>
                  <a:pt x="292999" y="219750"/>
                </a:lnTo>
                <a:lnTo>
                  <a:pt x="366249" y="219750"/>
                </a:lnTo>
                <a:lnTo>
                  <a:pt x="183124" y="439499"/>
                </a:lnTo>
                <a:lnTo>
                  <a:pt x="0" y="219750"/>
                </a:lnTo>
                <a:lnTo>
                  <a:pt x="73250" y="219750"/>
                </a:lnTo>
                <a:lnTo>
                  <a:pt x="73250" y="0"/>
                </a:lnTo>
                <a:lnTo>
                  <a:pt x="292999" y="0"/>
                </a:lnTo>
                <a:close/>
              </a:path>
            </a:pathLst>
          </a:custGeom>
          <a:solidFill>
            <a:srgbClr val="0070C0"/>
          </a:solidFill>
          <a:ln w="28575">
            <a:solidFill>
              <a:srgbClr val="FFFF00"/>
            </a:solidFill>
          </a:ln>
        </p:spPr>
        <p:style>
          <a:lnRef idx="0">
            <a:scrgbClr r="0" g="0" b="0"/>
          </a:lnRef>
          <a:fillRef idx="1">
            <a:scrgbClr r="0" g="0" b="0"/>
          </a:fillRef>
          <a:effectRef idx="0">
            <a:schemeClr val="accent4">
              <a:shade val="90000"/>
              <a:hueOff val="318963"/>
              <a:satOff val="-2658"/>
              <a:lumOff val="28946"/>
              <a:alphaOff val="0"/>
            </a:schemeClr>
          </a:effectRef>
          <a:fontRef idx="minor">
            <a:schemeClr val="lt1"/>
          </a:fontRef>
        </p:style>
        <p:txBody>
          <a:bodyPr spcFirstLastPara="0" vert="horz" wrap="square" lIns="87901" tIns="0" rIns="87899" bIns="109875" numCol="1" spcCol="1270" anchor="ctr" anchorCtr="0">
            <a:noAutofit/>
          </a:bodyPr>
          <a:lstStyle/>
          <a:p>
            <a:pPr marL="0" lvl="0" indent="0" algn="ctr" defTabSz="622300">
              <a:lnSpc>
                <a:spcPct val="90000"/>
              </a:lnSpc>
              <a:spcBef>
                <a:spcPct val="0"/>
              </a:spcBef>
              <a:spcAft>
                <a:spcPct val="35000"/>
              </a:spcAft>
              <a:buNone/>
            </a:pPr>
            <a:endParaRPr lang="en-CH" sz="1400" kern="1200"/>
          </a:p>
        </p:txBody>
      </p:sp>
      <p:sp>
        <p:nvSpPr>
          <p:cNvPr id="12" name="Freeform 11">
            <a:extLst>
              <a:ext uri="{FF2B5EF4-FFF2-40B4-BE49-F238E27FC236}">
                <a16:creationId xmlns:a16="http://schemas.microsoft.com/office/drawing/2014/main" id="{D6711D3C-1672-6096-79D4-1330FB51E075}"/>
              </a:ext>
            </a:extLst>
          </p:cNvPr>
          <p:cNvSpPr/>
          <p:nvPr/>
        </p:nvSpPr>
        <p:spPr>
          <a:xfrm>
            <a:off x="570312" y="4664465"/>
            <a:ext cx="3560442" cy="976665"/>
          </a:xfrm>
          <a:custGeom>
            <a:avLst/>
            <a:gdLst>
              <a:gd name="connsiteX0" fmla="*/ 0 w 3560442"/>
              <a:gd name="connsiteY0" fmla="*/ 97667 h 976665"/>
              <a:gd name="connsiteX1" fmla="*/ 97667 w 3560442"/>
              <a:gd name="connsiteY1" fmla="*/ 0 h 976665"/>
              <a:gd name="connsiteX2" fmla="*/ 3462776 w 3560442"/>
              <a:gd name="connsiteY2" fmla="*/ 0 h 976665"/>
              <a:gd name="connsiteX3" fmla="*/ 3560443 w 3560442"/>
              <a:gd name="connsiteY3" fmla="*/ 97667 h 976665"/>
              <a:gd name="connsiteX4" fmla="*/ 3560442 w 3560442"/>
              <a:gd name="connsiteY4" fmla="*/ 878999 h 976665"/>
              <a:gd name="connsiteX5" fmla="*/ 3462775 w 3560442"/>
              <a:gd name="connsiteY5" fmla="*/ 976666 h 976665"/>
              <a:gd name="connsiteX6" fmla="*/ 97667 w 3560442"/>
              <a:gd name="connsiteY6" fmla="*/ 976665 h 976665"/>
              <a:gd name="connsiteX7" fmla="*/ 0 w 3560442"/>
              <a:gd name="connsiteY7" fmla="*/ 878998 h 976665"/>
              <a:gd name="connsiteX8" fmla="*/ 0 w 3560442"/>
              <a:gd name="connsiteY8" fmla="*/ 97667 h 97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442" h="976665">
                <a:moveTo>
                  <a:pt x="0" y="97667"/>
                </a:moveTo>
                <a:cubicBezTo>
                  <a:pt x="0" y="43727"/>
                  <a:pt x="43727" y="0"/>
                  <a:pt x="97667" y="0"/>
                </a:cubicBezTo>
                <a:lnTo>
                  <a:pt x="3462776" y="0"/>
                </a:lnTo>
                <a:cubicBezTo>
                  <a:pt x="3516716" y="0"/>
                  <a:pt x="3560443" y="43727"/>
                  <a:pt x="3560443" y="97667"/>
                </a:cubicBezTo>
                <a:cubicBezTo>
                  <a:pt x="3560443" y="358111"/>
                  <a:pt x="3560442" y="618555"/>
                  <a:pt x="3560442" y="878999"/>
                </a:cubicBezTo>
                <a:cubicBezTo>
                  <a:pt x="3560442" y="932939"/>
                  <a:pt x="3516715" y="976666"/>
                  <a:pt x="3462775" y="976666"/>
                </a:cubicBezTo>
                <a:lnTo>
                  <a:pt x="97667" y="976665"/>
                </a:lnTo>
                <a:cubicBezTo>
                  <a:pt x="43727" y="976665"/>
                  <a:pt x="0" y="932938"/>
                  <a:pt x="0" y="878998"/>
                </a:cubicBezTo>
                <a:lnTo>
                  <a:pt x="0" y="97667"/>
                </a:lnTo>
                <a:close/>
              </a:path>
            </a:pathLst>
          </a:custGeom>
          <a:solidFill>
            <a:srgbClr val="0070C0">
              <a:alpha val="50000"/>
            </a:srgbClr>
          </a:solidFill>
        </p:spPr>
        <p:style>
          <a:lnRef idx="2">
            <a:schemeClr val="lt1">
              <a:hueOff val="0"/>
              <a:satOff val="0"/>
              <a:lumOff val="0"/>
              <a:alphaOff val="0"/>
            </a:schemeClr>
          </a:lnRef>
          <a:fillRef idx="1">
            <a:scrgbClr r="0" g="0" b="0"/>
          </a:fillRef>
          <a:effectRef idx="0">
            <a:schemeClr val="accent4">
              <a:shade val="50000"/>
              <a:hueOff val="201422"/>
              <a:satOff val="6239"/>
              <a:lumOff val="26965"/>
              <a:alphaOff val="0"/>
            </a:schemeClr>
          </a:effectRef>
          <a:fontRef idx="minor">
            <a:schemeClr val="lt1"/>
          </a:fontRef>
        </p:style>
        <p:txBody>
          <a:bodyPr spcFirstLastPara="0" vert="horz" wrap="square" lIns="93376" tIns="93376" rIns="93376" bIns="93376" numCol="1" spcCol="1270" anchor="ctr" anchorCtr="0">
            <a:noAutofit/>
          </a:bodyPr>
          <a:lstStyle/>
          <a:p>
            <a:pPr algn="ctr" defTabSz="755650">
              <a:lnSpc>
                <a:spcPct val="90000"/>
              </a:lnSpc>
              <a:spcAft>
                <a:spcPct val="35000"/>
              </a:spcAft>
            </a:pPr>
            <a:r>
              <a:rPr lang="es-ES" sz="1600" b="1" dirty="0">
                <a:latin typeface="Lato" panose="020F0502020204030203" pitchFamily="34" charset="77"/>
              </a:rPr>
              <a:t>Confortar y derivar</a:t>
            </a:r>
          </a:p>
          <a:p>
            <a:pPr algn="ctr" defTabSz="755650">
              <a:lnSpc>
                <a:spcPct val="90000"/>
              </a:lnSpc>
              <a:spcAft>
                <a:spcPct val="35000"/>
              </a:spcAft>
            </a:pPr>
            <a:r>
              <a:rPr lang="es-ES" sz="1600" b="1" dirty="0">
                <a:latin typeface="Lato" panose="020F0502020204030203" pitchFamily="34" charset="77"/>
              </a:rPr>
              <a:t>(con aceptación o consentimiento)</a:t>
            </a:r>
          </a:p>
        </p:txBody>
      </p:sp>
      <p:sp>
        <p:nvSpPr>
          <p:cNvPr id="14" name="Freeform 13">
            <a:extLst>
              <a:ext uri="{FF2B5EF4-FFF2-40B4-BE49-F238E27FC236}">
                <a16:creationId xmlns:a16="http://schemas.microsoft.com/office/drawing/2014/main" id="{3635CA92-2C93-3FDC-34D5-A7D915441E93}"/>
              </a:ext>
            </a:extLst>
          </p:cNvPr>
          <p:cNvSpPr/>
          <p:nvPr/>
        </p:nvSpPr>
        <p:spPr>
          <a:xfrm>
            <a:off x="4575103" y="1770281"/>
            <a:ext cx="3037512" cy="975711"/>
          </a:xfrm>
          <a:custGeom>
            <a:avLst/>
            <a:gdLst>
              <a:gd name="connsiteX0" fmla="*/ 0 w 3037512"/>
              <a:gd name="connsiteY0" fmla="*/ 97571 h 975711"/>
              <a:gd name="connsiteX1" fmla="*/ 97571 w 3037512"/>
              <a:gd name="connsiteY1" fmla="*/ 0 h 975711"/>
              <a:gd name="connsiteX2" fmla="*/ 2939941 w 3037512"/>
              <a:gd name="connsiteY2" fmla="*/ 0 h 975711"/>
              <a:gd name="connsiteX3" fmla="*/ 3037512 w 3037512"/>
              <a:gd name="connsiteY3" fmla="*/ 97571 h 975711"/>
              <a:gd name="connsiteX4" fmla="*/ 3037512 w 3037512"/>
              <a:gd name="connsiteY4" fmla="*/ 878140 h 975711"/>
              <a:gd name="connsiteX5" fmla="*/ 2939941 w 3037512"/>
              <a:gd name="connsiteY5" fmla="*/ 975711 h 975711"/>
              <a:gd name="connsiteX6" fmla="*/ 97571 w 3037512"/>
              <a:gd name="connsiteY6" fmla="*/ 975711 h 975711"/>
              <a:gd name="connsiteX7" fmla="*/ 0 w 3037512"/>
              <a:gd name="connsiteY7" fmla="*/ 878140 h 975711"/>
              <a:gd name="connsiteX8" fmla="*/ 0 w 3037512"/>
              <a:gd name="connsiteY8" fmla="*/ 97571 h 97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512" h="975711">
                <a:moveTo>
                  <a:pt x="0" y="97571"/>
                </a:moveTo>
                <a:cubicBezTo>
                  <a:pt x="0" y="43684"/>
                  <a:pt x="43684" y="0"/>
                  <a:pt x="97571" y="0"/>
                </a:cubicBezTo>
                <a:lnTo>
                  <a:pt x="2939941" y="0"/>
                </a:lnTo>
                <a:cubicBezTo>
                  <a:pt x="2993828" y="0"/>
                  <a:pt x="3037512" y="43684"/>
                  <a:pt x="3037512" y="97571"/>
                </a:cubicBezTo>
                <a:lnTo>
                  <a:pt x="3037512" y="878140"/>
                </a:lnTo>
                <a:cubicBezTo>
                  <a:pt x="3037512" y="932027"/>
                  <a:pt x="2993828" y="975711"/>
                  <a:pt x="2939941" y="975711"/>
                </a:cubicBezTo>
                <a:lnTo>
                  <a:pt x="97571" y="975711"/>
                </a:lnTo>
                <a:cubicBezTo>
                  <a:pt x="43684" y="975711"/>
                  <a:pt x="0" y="932027"/>
                  <a:pt x="0" y="878140"/>
                </a:cubicBezTo>
                <a:lnTo>
                  <a:pt x="0" y="97571"/>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4778" tIns="104778" rIns="104778" bIns="104778" numCol="1" spcCol="1270" anchor="ctr" anchorCtr="0">
            <a:noAutofit/>
          </a:bodyPr>
          <a:lstStyle/>
          <a:p>
            <a:pPr algn="ctr" defTabSz="889000">
              <a:lnSpc>
                <a:spcPct val="90000"/>
              </a:lnSpc>
              <a:spcAft>
                <a:spcPct val="35000"/>
              </a:spcAft>
            </a:pPr>
            <a:r>
              <a:rPr lang="es-ES" sz="2000" b="1" dirty="0">
                <a:solidFill>
                  <a:schemeClr val="bg1"/>
                </a:solidFill>
                <a:latin typeface="Lato" panose="020F0502020204030203" pitchFamily="34" charset="77"/>
              </a:rPr>
              <a:t>Señales de alerta (identificación)</a:t>
            </a:r>
          </a:p>
        </p:txBody>
      </p:sp>
      <p:sp>
        <p:nvSpPr>
          <p:cNvPr id="15" name="Freeform 14">
            <a:extLst>
              <a:ext uri="{FF2B5EF4-FFF2-40B4-BE49-F238E27FC236}">
                <a16:creationId xmlns:a16="http://schemas.microsoft.com/office/drawing/2014/main" id="{7FD9CC00-9823-B019-3228-811479E6FBE9}"/>
              </a:ext>
            </a:extLst>
          </p:cNvPr>
          <p:cNvSpPr/>
          <p:nvPr/>
        </p:nvSpPr>
        <p:spPr>
          <a:xfrm rot="21561097">
            <a:off x="5882414" y="2802726"/>
            <a:ext cx="439070" cy="340484"/>
          </a:xfrm>
          <a:custGeom>
            <a:avLst/>
            <a:gdLst>
              <a:gd name="connsiteX0" fmla="*/ 0 w 340484"/>
              <a:gd name="connsiteY0" fmla="*/ 87814 h 439070"/>
              <a:gd name="connsiteX1" fmla="*/ 170242 w 340484"/>
              <a:gd name="connsiteY1" fmla="*/ 87814 h 439070"/>
              <a:gd name="connsiteX2" fmla="*/ 170242 w 340484"/>
              <a:gd name="connsiteY2" fmla="*/ 0 h 439070"/>
              <a:gd name="connsiteX3" fmla="*/ 340484 w 340484"/>
              <a:gd name="connsiteY3" fmla="*/ 219535 h 439070"/>
              <a:gd name="connsiteX4" fmla="*/ 170242 w 340484"/>
              <a:gd name="connsiteY4" fmla="*/ 439070 h 439070"/>
              <a:gd name="connsiteX5" fmla="*/ 170242 w 340484"/>
              <a:gd name="connsiteY5" fmla="*/ 351256 h 439070"/>
              <a:gd name="connsiteX6" fmla="*/ 0 w 340484"/>
              <a:gd name="connsiteY6" fmla="*/ 351256 h 439070"/>
              <a:gd name="connsiteX7" fmla="*/ 0 w 340484"/>
              <a:gd name="connsiteY7" fmla="*/ 87814 h 43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484" h="439070">
                <a:moveTo>
                  <a:pt x="272387" y="0"/>
                </a:moveTo>
                <a:lnTo>
                  <a:pt x="272387" y="219535"/>
                </a:lnTo>
                <a:lnTo>
                  <a:pt x="340484" y="219535"/>
                </a:lnTo>
                <a:lnTo>
                  <a:pt x="170242" y="439070"/>
                </a:lnTo>
                <a:lnTo>
                  <a:pt x="0" y="219535"/>
                </a:lnTo>
                <a:lnTo>
                  <a:pt x="68097" y="219535"/>
                </a:lnTo>
                <a:lnTo>
                  <a:pt x="68097" y="0"/>
                </a:lnTo>
                <a:lnTo>
                  <a:pt x="272387" y="0"/>
                </a:lnTo>
                <a:close/>
              </a:path>
            </a:pathLst>
          </a:custGeom>
          <a:solidFill>
            <a:srgbClr val="0070C0"/>
          </a:solidFill>
          <a:ln w="28575">
            <a:solidFill>
              <a:srgbClr val="FFFF00"/>
            </a:solidFill>
          </a:ln>
        </p:spPr>
        <p:style>
          <a:lnRef idx="0">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7814" tIns="-1" rIns="87813" bIns="102145" numCol="1" spcCol="1270" anchor="ctr" anchorCtr="0">
            <a:noAutofit/>
          </a:bodyPr>
          <a:lstStyle/>
          <a:p>
            <a:pPr marL="0" lvl="0" indent="0" algn="ctr" defTabSz="755650">
              <a:lnSpc>
                <a:spcPct val="90000"/>
              </a:lnSpc>
              <a:spcBef>
                <a:spcPct val="0"/>
              </a:spcBef>
              <a:spcAft>
                <a:spcPct val="35000"/>
              </a:spcAft>
              <a:buNone/>
            </a:pPr>
            <a:endParaRPr lang="en-CH" sz="1700" kern="1200"/>
          </a:p>
        </p:txBody>
      </p:sp>
      <p:sp>
        <p:nvSpPr>
          <p:cNvPr id="17" name="Freeform 16">
            <a:extLst>
              <a:ext uri="{FF2B5EF4-FFF2-40B4-BE49-F238E27FC236}">
                <a16:creationId xmlns:a16="http://schemas.microsoft.com/office/drawing/2014/main" id="{FD7F5EF1-5C26-FA92-4FF7-72ECAD86B7FE}"/>
              </a:ext>
            </a:extLst>
          </p:cNvPr>
          <p:cNvSpPr/>
          <p:nvPr/>
        </p:nvSpPr>
        <p:spPr>
          <a:xfrm>
            <a:off x="5890503" y="4236637"/>
            <a:ext cx="439071" cy="365892"/>
          </a:xfrm>
          <a:custGeom>
            <a:avLst/>
            <a:gdLst>
              <a:gd name="connsiteX0" fmla="*/ 0 w 365891"/>
              <a:gd name="connsiteY0" fmla="*/ 87814 h 439070"/>
              <a:gd name="connsiteX1" fmla="*/ 182946 w 365891"/>
              <a:gd name="connsiteY1" fmla="*/ 87814 h 439070"/>
              <a:gd name="connsiteX2" fmla="*/ 182946 w 365891"/>
              <a:gd name="connsiteY2" fmla="*/ 0 h 439070"/>
              <a:gd name="connsiteX3" fmla="*/ 365891 w 365891"/>
              <a:gd name="connsiteY3" fmla="*/ 219535 h 439070"/>
              <a:gd name="connsiteX4" fmla="*/ 182946 w 365891"/>
              <a:gd name="connsiteY4" fmla="*/ 439070 h 439070"/>
              <a:gd name="connsiteX5" fmla="*/ 182946 w 365891"/>
              <a:gd name="connsiteY5" fmla="*/ 351256 h 439070"/>
              <a:gd name="connsiteX6" fmla="*/ 0 w 365891"/>
              <a:gd name="connsiteY6" fmla="*/ 351256 h 439070"/>
              <a:gd name="connsiteX7" fmla="*/ 0 w 365891"/>
              <a:gd name="connsiteY7" fmla="*/ 87814 h 43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91" h="439070">
                <a:moveTo>
                  <a:pt x="292713" y="1"/>
                </a:moveTo>
                <a:lnTo>
                  <a:pt x="292713" y="219536"/>
                </a:lnTo>
                <a:lnTo>
                  <a:pt x="365891" y="219536"/>
                </a:lnTo>
                <a:lnTo>
                  <a:pt x="182946" y="439069"/>
                </a:lnTo>
                <a:lnTo>
                  <a:pt x="0" y="219536"/>
                </a:lnTo>
                <a:lnTo>
                  <a:pt x="73178" y="219536"/>
                </a:lnTo>
                <a:lnTo>
                  <a:pt x="73178" y="1"/>
                </a:lnTo>
                <a:lnTo>
                  <a:pt x="292713" y="1"/>
                </a:lnTo>
                <a:close/>
              </a:path>
            </a:pathLst>
          </a:custGeom>
          <a:solidFill>
            <a:srgbClr val="0070C0"/>
          </a:solidFill>
          <a:ln w="28575">
            <a:solidFill>
              <a:srgbClr val="FFFF00"/>
            </a:solidFill>
          </a:ln>
        </p:spPr>
        <p:style>
          <a:lnRef idx="0">
            <a:scrgbClr r="0" g="0" b="0"/>
          </a:lnRef>
          <a:fillRef idx="1">
            <a:scrgbClr r="0" g="0" b="0"/>
          </a:fillRef>
          <a:effectRef idx="0">
            <a:schemeClr val="accent3">
              <a:hueOff val="5591649"/>
              <a:satOff val="28938"/>
              <a:lumOff val="-980"/>
              <a:alphaOff val="0"/>
            </a:schemeClr>
          </a:effectRef>
          <a:fontRef idx="minor">
            <a:schemeClr val="lt1"/>
          </a:fontRef>
        </p:style>
        <p:txBody>
          <a:bodyPr spcFirstLastPara="0" vert="horz" wrap="square" lIns="87815" tIns="1" rIns="87814" bIns="109767" numCol="1" spcCol="1270" anchor="ctr" anchorCtr="0">
            <a:noAutofit/>
          </a:bodyPr>
          <a:lstStyle/>
          <a:p>
            <a:pPr marL="0" lvl="0" indent="0" algn="ctr" defTabSz="800100">
              <a:lnSpc>
                <a:spcPct val="90000"/>
              </a:lnSpc>
              <a:spcBef>
                <a:spcPct val="0"/>
              </a:spcBef>
              <a:spcAft>
                <a:spcPct val="35000"/>
              </a:spcAft>
              <a:buNone/>
            </a:pPr>
            <a:endParaRPr lang="en-CH" sz="1800" kern="1200"/>
          </a:p>
        </p:txBody>
      </p:sp>
      <p:sp>
        <p:nvSpPr>
          <p:cNvPr id="20" name="Freeform 19">
            <a:extLst>
              <a:ext uri="{FF2B5EF4-FFF2-40B4-BE49-F238E27FC236}">
                <a16:creationId xmlns:a16="http://schemas.microsoft.com/office/drawing/2014/main" id="{A45EFB28-C1D9-FC80-24C0-816789F78DAE}"/>
              </a:ext>
            </a:extLst>
          </p:cNvPr>
          <p:cNvSpPr/>
          <p:nvPr/>
        </p:nvSpPr>
        <p:spPr>
          <a:xfrm>
            <a:off x="8027236" y="1768145"/>
            <a:ext cx="3762825" cy="973447"/>
          </a:xfrm>
          <a:custGeom>
            <a:avLst/>
            <a:gdLst>
              <a:gd name="connsiteX0" fmla="*/ 0 w 3762825"/>
              <a:gd name="connsiteY0" fmla="*/ 97345 h 973447"/>
              <a:gd name="connsiteX1" fmla="*/ 97345 w 3762825"/>
              <a:gd name="connsiteY1" fmla="*/ 0 h 973447"/>
              <a:gd name="connsiteX2" fmla="*/ 3665480 w 3762825"/>
              <a:gd name="connsiteY2" fmla="*/ 0 h 973447"/>
              <a:gd name="connsiteX3" fmla="*/ 3762825 w 3762825"/>
              <a:gd name="connsiteY3" fmla="*/ 97345 h 973447"/>
              <a:gd name="connsiteX4" fmla="*/ 3762825 w 3762825"/>
              <a:gd name="connsiteY4" fmla="*/ 876102 h 973447"/>
              <a:gd name="connsiteX5" fmla="*/ 3665480 w 3762825"/>
              <a:gd name="connsiteY5" fmla="*/ 973447 h 973447"/>
              <a:gd name="connsiteX6" fmla="*/ 97345 w 3762825"/>
              <a:gd name="connsiteY6" fmla="*/ 973447 h 973447"/>
              <a:gd name="connsiteX7" fmla="*/ 0 w 3762825"/>
              <a:gd name="connsiteY7" fmla="*/ 876102 h 973447"/>
              <a:gd name="connsiteX8" fmla="*/ 0 w 3762825"/>
              <a:gd name="connsiteY8" fmla="*/ 97345 h 97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2825" h="973447">
                <a:moveTo>
                  <a:pt x="0" y="97345"/>
                </a:moveTo>
                <a:cubicBezTo>
                  <a:pt x="0" y="43583"/>
                  <a:pt x="43583" y="0"/>
                  <a:pt x="97345" y="0"/>
                </a:cubicBezTo>
                <a:lnTo>
                  <a:pt x="3665480" y="0"/>
                </a:lnTo>
                <a:cubicBezTo>
                  <a:pt x="3719242" y="0"/>
                  <a:pt x="3762825" y="43583"/>
                  <a:pt x="3762825" y="97345"/>
                </a:cubicBezTo>
                <a:lnTo>
                  <a:pt x="3762825" y="876102"/>
                </a:lnTo>
                <a:cubicBezTo>
                  <a:pt x="3762825" y="929864"/>
                  <a:pt x="3719242" y="973447"/>
                  <a:pt x="3665480" y="973447"/>
                </a:cubicBezTo>
                <a:lnTo>
                  <a:pt x="97345" y="973447"/>
                </a:lnTo>
                <a:cubicBezTo>
                  <a:pt x="43583" y="973447"/>
                  <a:pt x="0" y="929864"/>
                  <a:pt x="0" y="876102"/>
                </a:cubicBezTo>
                <a:lnTo>
                  <a:pt x="0" y="97345"/>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4711" tIns="104711" rIns="104711" bIns="104711" numCol="1" spcCol="1270" anchor="ctr" anchorCtr="0">
            <a:noAutofit/>
          </a:bodyPr>
          <a:lstStyle/>
          <a:p>
            <a:pPr marL="0" lvl="0" indent="0" algn="ctr" defTabSz="889000">
              <a:lnSpc>
                <a:spcPct val="90000"/>
              </a:lnSpc>
              <a:spcBef>
                <a:spcPct val="0"/>
              </a:spcBef>
              <a:spcAft>
                <a:spcPct val="35000"/>
              </a:spcAft>
              <a:buNone/>
            </a:pPr>
            <a:r>
              <a:rPr lang="es-ES" sz="2000" b="1" dirty="0">
                <a:latin typeface="Lato" panose="020F0502020204030203" pitchFamily="34" charset="77"/>
              </a:rPr>
              <a:t>Revelación involuntaria</a:t>
            </a:r>
          </a:p>
        </p:txBody>
      </p:sp>
      <p:sp>
        <p:nvSpPr>
          <p:cNvPr id="21" name="Freeform 20">
            <a:extLst>
              <a:ext uri="{FF2B5EF4-FFF2-40B4-BE49-F238E27FC236}">
                <a16:creationId xmlns:a16="http://schemas.microsoft.com/office/drawing/2014/main" id="{74E584C4-1060-7634-645E-836D83F7F025}"/>
              </a:ext>
            </a:extLst>
          </p:cNvPr>
          <p:cNvSpPr/>
          <p:nvPr/>
        </p:nvSpPr>
        <p:spPr>
          <a:xfrm>
            <a:off x="9689622" y="2802432"/>
            <a:ext cx="438052" cy="365043"/>
          </a:xfrm>
          <a:custGeom>
            <a:avLst/>
            <a:gdLst>
              <a:gd name="connsiteX0" fmla="*/ 0 w 365042"/>
              <a:gd name="connsiteY0" fmla="*/ 87610 h 438051"/>
              <a:gd name="connsiteX1" fmla="*/ 182521 w 365042"/>
              <a:gd name="connsiteY1" fmla="*/ 87610 h 438051"/>
              <a:gd name="connsiteX2" fmla="*/ 182521 w 365042"/>
              <a:gd name="connsiteY2" fmla="*/ 0 h 438051"/>
              <a:gd name="connsiteX3" fmla="*/ 365042 w 365042"/>
              <a:gd name="connsiteY3" fmla="*/ 219026 h 438051"/>
              <a:gd name="connsiteX4" fmla="*/ 182521 w 365042"/>
              <a:gd name="connsiteY4" fmla="*/ 438051 h 438051"/>
              <a:gd name="connsiteX5" fmla="*/ 182521 w 365042"/>
              <a:gd name="connsiteY5" fmla="*/ 350441 h 438051"/>
              <a:gd name="connsiteX6" fmla="*/ 0 w 365042"/>
              <a:gd name="connsiteY6" fmla="*/ 350441 h 438051"/>
              <a:gd name="connsiteX7" fmla="*/ 0 w 365042"/>
              <a:gd name="connsiteY7" fmla="*/ 87610 h 43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042" h="438051">
                <a:moveTo>
                  <a:pt x="292034" y="1"/>
                </a:moveTo>
                <a:lnTo>
                  <a:pt x="292034" y="219026"/>
                </a:lnTo>
                <a:lnTo>
                  <a:pt x="365042" y="219025"/>
                </a:lnTo>
                <a:lnTo>
                  <a:pt x="182521" y="438050"/>
                </a:lnTo>
                <a:lnTo>
                  <a:pt x="0" y="219026"/>
                </a:lnTo>
                <a:lnTo>
                  <a:pt x="73008" y="219026"/>
                </a:lnTo>
                <a:lnTo>
                  <a:pt x="73008" y="1"/>
                </a:lnTo>
                <a:lnTo>
                  <a:pt x="292034" y="1"/>
                </a:lnTo>
                <a:close/>
              </a:path>
            </a:pathLst>
          </a:custGeom>
          <a:solidFill>
            <a:srgbClr val="0070C0"/>
          </a:solidFill>
          <a:ln w="28575">
            <a:solidFill>
              <a:srgbClr val="FFFF00"/>
            </a:solidFill>
          </a:ln>
        </p:spPr>
        <p:style>
          <a:lnRef idx="0">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7611" tIns="1" rIns="87610" bIns="109513" numCol="1" spcCol="1270" anchor="ctr" anchorCtr="0">
            <a:noAutofit/>
          </a:bodyPr>
          <a:lstStyle/>
          <a:p>
            <a:pPr marL="0" lvl="0" indent="0" algn="ctr" defTabSz="622300">
              <a:lnSpc>
                <a:spcPct val="90000"/>
              </a:lnSpc>
              <a:spcBef>
                <a:spcPct val="0"/>
              </a:spcBef>
              <a:spcAft>
                <a:spcPct val="35000"/>
              </a:spcAft>
              <a:buNone/>
            </a:pPr>
            <a:endParaRPr lang="en-CH" sz="1400" kern="1200"/>
          </a:p>
        </p:txBody>
      </p:sp>
      <p:sp>
        <p:nvSpPr>
          <p:cNvPr id="22" name="Freeform 21">
            <a:extLst>
              <a:ext uri="{FF2B5EF4-FFF2-40B4-BE49-F238E27FC236}">
                <a16:creationId xmlns:a16="http://schemas.microsoft.com/office/drawing/2014/main" id="{B9A832B4-44FF-7FA4-55CB-654FD928E5F6}"/>
              </a:ext>
            </a:extLst>
          </p:cNvPr>
          <p:cNvSpPr/>
          <p:nvPr/>
        </p:nvSpPr>
        <p:spPr>
          <a:xfrm>
            <a:off x="4575104" y="3228316"/>
            <a:ext cx="7214958" cy="973447"/>
          </a:xfrm>
          <a:custGeom>
            <a:avLst/>
            <a:gdLst>
              <a:gd name="connsiteX0" fmla="*/ 0 w 3762825"/>
              <a:gd name="connsiteY0" fmla="*/ 97345 h 973447"/>
              <a:gd name="connsiteX1" fmla="*/ 97345 w 3762825"/>
              <a:gd name="connsiteY1" fmla="*/ 0 h 973447"/>
              <a:gd name="connsiteX2" fmla="*/ 3665480 w 3762825"/>
              <a:gd name="connsiteY2" fmla="*/ 0 h 973447"/>
              <a:gd name="connsiteX3" fmla="*/ 3762825 w 3762825"/>
              <a:gd name="connsiteY3" fmla="*/ 97345 h 973447"/>
              <a:gd name="connsiteX4" fmla="*/ 3762825 w 3762825"/>
              <a:gd name="connsiteY4" fmla="*/ 876102 h 973447"/>
              <a:gd name="connsiteX5" fmla="*/ 3665480 w 3762825"/>
              <a:gd name="connsiteY5" fmla="*/ 973447 h 973447"/>
              <a:gd name="connsiteX6" fmla="*/ 97345 w 3762825"/>
              <a:gd name="connsiteY6" fmla="*/ 973447 h 973447"/>
              <a:gd name="connsiteX7" fmla="*/ 0 w 3762825"/>
              <a:gd name="connsiteY7" fmla="*/ 876102 h 973447"/>
              <a:gd name="connsiteX8" fmla="*/ 0 w 3762825"/>
              <a:gd name="connsiteY8" fmla="*/ 97345 h 97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2825" h="973447">
                <a:moveTo>
                  <a:pt x="0" y="97345"/>
                </a:moveTo>
                <a:cubicBezTo>
                  <a:pt x="0" y="43583"/>
                  <a:pt x="43583" y="0"/>
                  <a:pt x="97345" y="0"/>
                </a:cubicBezTo>
                <a:lnTo>
                  <a:pt x="3665480" y="0"/>
                </a:lnTo>
                <a:cubicBezTo>
                  <a:pt x="3719242" y="0"/>
                  <a:pt x="3762825" y="43583"/>
                  <a:pt x="3762825" y="97345"/>
                </a:cubicBezTo>
                <a:lnTo>
                  <a:pt x="3762825" y="876102"/>
                </a:lnTo>
                <a:cubicBezTo>
                  <a:pt x="3762825" y="929864"/>
                  <a:pt x="3719242" y="973447"/>
                  <a:pt x="3665480" y="973447"/>
                </a:cubicBezTo>
                <a:lnTo>
                  <a:pt x="97345" y="973447"/>
                </a:lnTo>
                <a:cubicBezTo>
                  <a:pt x="43583" y="973447"/>
                  <a:pt x="0" y="929864"/>
                  <a:pt x="0" y="876102"/>
                </a:cubicBezTo>
                <a:lnTo>
                  <a:pt x="0" y="97345"/>
                </a:lnTo>
                <a:close/>
              </a:path>
            </a:pathLst>
          </a:custGeom>
          <a:solidFill>
            <a:srgbClr val="0070C0">
              <a:alpha val="80000"/>
            </a:srgbClr>
          </a:solidFill>
        </p:spPr>
        <p:style>
          <a:lnRef idx="2">
            <a:schemeClr val="lt1">
              <a:hueOff val="0"/>
              <a:satOff val="0"/>
              <a:lumOff val="0"/>
              <a:alphaOff val="0"/>
            </a:schemeClr>
          </a:lnRef>
          <a:fillRef idx="1">
            <a:scrgbClr r="0" g="0" b="0"/>
          </a:fillRef>
          <a:effectRef idx="0">
            <a:schemeClr val="accent3">
              <a:hueOff val="2795824"/>
              <a:satOff val="14469"/>
              <a:lumOff val="-490"/>
              <a:alphaOff val="0"/>
            </a:schemeClr>
          </a:effectRef>
          <a:fontRef idx="minor">
            <a:schemeClr val="lt1"/>
          </a:fontRef>
        </p:style>
        <p:txBody>
          <a:bodyPr spcFirstLastPara="0" vert="horz" wrap="square" lIns="104711" tIns="104711" rIns="104711" bIns="104711" numCol="1" spcCol="1270" anchor="ctr" anchorCtr="0">
            <a:noAutofit/>
          </a:bodyPr>
          <a:lstStyle/>
          <a:p>
            <a:pPr algn="ctr" defTabSz="889000">
              <a:lnSpc>
                <a:spcPct val="90000"/>
              </a:lnSpc>
              <a:spcAft>
                <a:spcPct val="35000"/>
              </a:spcAft>
            </a:pPr>
            <a:r>
              <a:rPr lang="es-ES" sz="2000" b="1" dirty="0">
                <a:solidFill>
                  <a:schemeClr val="bg1"/>
                </a:solidFill>
                <a:latin typeface="Lato"/>
                <a:ea typeface="Lato"/>
                <a:cs typeface="Lato"/>
              </a:rPr>
              <a:t>NO preguntar ni indagar para tratar de forzar la revelación</a:t>
            </a:r>
          </a:p>
        </p:txBody>
      </p:sp>
      <p:sp>
        <p:nvSpPr>
          <p:cNvPr id="23" name="Freeform 22">
            <a:extLst>
              <a:ext uri="{FF2B5EF4-FFF2-40B4-BE49-F238E27FC236}">
                <a16:creationId xmlns:a16="http://schemas.microsoft.com/office/drawing/2014/main" id="{5B1C8A7C-9593-19C8-90E0-0F2CF60508EB}"/>
              </a:ext>
            </a:extLst>
          </p:cNvPr>
          <p:cNvSpPr/>
          <p:nvPr/>
        </p:nvSpPr>
        <p:spPr>
          <a:xfrm>
            <a:off x="9689622" y="4259245"/>
            <a:ext cx="438052" cy="344893"/>
          </a:xfrm>
          <a:custGeom>
            <a:avLst/>
            <a:gdLst>
              <a:gd name="connsiteX0" fmla="*/ 0 w 344892"/>
              <a:gd name="connsiteY0" fmla="*/ 87610 h 438051"/>
              <a:gd name="connsiteX1" fmla="*/ 172446 w 344892"/>
              <a:gd name="connsiteY1" fmla="*/ 87610 h 438051"/>
              <a:gd name="connsiteX2" fmla="*/ 172446 w 344892"/>
              <a:gd name="connsiteY2" fmla="*/ 0 h 438051"/>
              <a:gd name="connsiteX3" fmla="*/ 344892 w 344892"/>
              <a:gd name="connsiteY3" fmla="*/ 219026 h 438051"/>
              <a:gd name="connsiteX4" fmla="*/ 172446 w 344892"/>
              <a:gd name="connsiteY4" fmla="*/ 438051 h 438051"/>
              <a:gd name="connsiteX5" fmla="*/ 172446 w 344892"/>
              <a:gd name="connsiteY5" fmla="*/ 350441 h 438051"/>
              <a:gd name="connsiteX6" fmla="*/ 0 w 344892"/>
              <a:gd name="connsiteY6" fmla="*/ 350441 h 438051"/>
              <a:gd name="connsiteX7" fmla="*/ 0 w 344892"/>
              <a:gd name="connsiteY7" fmla="*/ 87610 h 43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892" h="438051">
                <a:moveTo>
                  <a:pt x="275914" y="1"/>
                </a:moveTo>
                <a:lnTo>
                  <a:pt x="275914" y="219026"/>
                </a:lnTo>
                <a:lnTo>
                  <a:pt x="344892" y="219025"/>
                </a:lnTo>
                <a:lnTo>
                  <a:pt x="172446" y="438050"/>
                </a:lnTo>
                <a:lnTo>
                  <a:pt x="0" y="219026"/>
                </a:lnTo>
                <a:lnTo>
                  <a:pt x="68978" y="219026"/>
                </a:lnTo>
                <a:lnTo>
                  <a:pt x="68978" y="1"/>
                </a:lnTo>
                <a:lnTo>
                  <a:pt x="275914" y="1"/>
                </a:lnTo>
                <a:close/>
              </a:path>
            </a:pathLst>
          </a:custGeom>
          <a:solidFill>
            <a:srgbClr val="0070C0"/>
          </a:solidFill>
          <a:ln w="28575">
            <a:solidFill>
              <a:srgbClr val="FFFF00"/>
            </a:solidFill>
          </a:ln>
        </p:spPr>
        <p:style>
          <a:lnRef idx="0">
            <a:scrgbClr r="0" g="0" b="0"/>
          </a:lnRef>
          <a:fillRef idx="1">
            <a:scrgbClr r="0" g="0" b="0"/>
          </a:fillRef>
          <a:effectRef idx="0">
            <a:schemeClr val="accent3">
              <a:hueOff val="5591649"/>
              <a:satOff val="28938"/>
              <a:lumOff val="-980"/>
              <a:alphaOff val="0"/>
            </a:schemeClr>
          </a:effectRef>
          <a:fontRef idx="minor">
            <a:schemeClr val="lt1"/>
          </a:fontRef>
        </p:style>
        <p:txBody>
          <a:bodyPr spcFirstLastPara="0" vert="horz" wrap="square" lIns="87611" tIns="0" rIns="87610" bIns="103469" numCol="1" spcCol="1270" anchor="ctr" anchorCtr="0">
            <a:noAutofit/>
          </a:bodyPr>
          <a:lstStyle/>
          <a:p>
            <a:pPr marL="0" lvl="0" indent="0" algn="ctr" defTabSz="622300">
              <a:lnSpc>
                <a:spcPct val="90000"/>
              </a:lnSpc>
              <a:spcBef>
                <a:spcPct val="0"/>
              </a:spcBef>
              <a:spcAft>
                <a:spcPct val="35000"/>
              </a:spcAft>
              <a:buNone/>
            </a:pPr>
            <a:endParaRPr lang="en-CH" sz="1400" kern="1200"/>
          </a:p>
        </p:txBody>
      </p:sp>
      <p:sp>
        <p:nvSpPr>
          <p:cNvPr id="24" name="Freeform 23">
            <a:extLst>
              <a:ext uri="{FF2B5EF4-FFF2-40B4-BE49-F238E27FC236}">
                <a16:creationId xmlns:a16="http://schemas.microsoft.com/office/drawing/2014/main" id="{27B3CF90-E02D-4EE0-6B5B-D66EC7AC885C}"/>
              </a:ext>
            </a:extLst>
          </p:cNvPr>
          <p:cNvSpPr/>
          <p:nvPr/>
        </p:nvSpPr>
        <p:spPr>
          <a:xfrm>
            <a:off x="4575104" y="4661621"/>
            <a:ext cx="7214958" cy="973447"/>
          </a:xfrm>
          <a:custGeom>
            <a:avLst/>
            <a:gdLst>
              <a:gd name="connsiteX0" fmla="*/ 0 w 3762825"/>
              <a:gd name="connsiteY0" fmla="*/ 97345 h 973447"/>
              <a:gd name="connsiteX1" fmla="*/ 97345 w 3762825"/>
              <a:gd name="connsiteY1" fmla="*/ 0 h 973447"/>
              <a:gd name="connsiteX2" fmla="*/ 3665480 w 3762825"/>
              <a:gd name="connsiteY2" fmla="*/ 0 h 973447"/>
              <a:gd name="connsiteX3" fmla="*/ 3762825 w 3762825"/>
              <a:gd name="connsiteY3" fmla="*/ 97345 h 973447"/>
              <a:gd name="connsiteX4" fmla="*/ 3762825 w 3762825"/>
              <a:gd name="connsiteY4" fmla="*/ 876102 h 973447"/>
              <a:gd name="connsiteX5" fmla="*/ 3665480 w 3762825"/>
              <a:gd name="connsiteY5" fmla="*/ 973447 h 973447"/>
              <a:gd name="connsiteX6" fmla="*/ 97345 w 3762825"/>
              <a:gd name="connsiteY6" fmla="*/ 973447 h 973447"/>
              <a:gd name="connsiteX7" fmla="*/ 0 w 3762825"/>
              <a:gd name="connsiteY7" fmla="*/ 876102 h 973447"/>
              <a:gd name="connsiteX8" fmla="*/ 0 w 3762825"/>
              <a:gd name="connsiteY8" fmla="*/ 97345 h 97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2825" h="973447">
                <a:moveTo>
                  <a:pt x="0" y="97345"/>
                </a:moveTo>
                <a:cubicBezTo>
                  <a:pt x="0" y="43583"/>
                  <a:pt x="43583" y="0"/>
                  <a:pt x="97345" y="0"/>
                </a:cubicBezTo>
                <a:lnTo>
                  <a:pt x="3665480" y="0"/>
                </a:lnTo>
                <a:cubicBezTo>
                  <a:pt x="3719242" y="0"/>
                  <a:pt x="3762825" y="43583"/>
                  <a:pt x="3762825" y="97345"/>
                </a:cubicBezTo>
                <a:lnTo>
                  <a:pt x="3762825" y="876102"/>
                </a:lnTo>
                <a:cubicBezTo>
                  <a:pt x="3762825" y="929864"/>
                  <a:pt x="3719242" y="973447"/>
                  <a:pt x="3665480" y="973447"/>
                </a:cubicBezTo>
                <a:lnTo>
                  <a:pt x="97345" y="973447"/>
                </a:lnTo>
                <a:cubicBezTo>
                  <a:pt x="43583" y="973447"/>
                  <a:pt x="0" y="929864"/>
                  <a:pt x="0" y="876102"/>
                </a:cubicBezTo>
                <a:lnTo>
                  <a:pt x="0" y="97345"/>
                </a:lnTo>
                <a:close/>
              </a:path>
            </a:pathLst>
          </a:custGeom>
          <a:solidFill>
            <a:srgbClr val="0070C0">
              <a:alpha val="50000"/>
            </a:srgbClr>
          </a:solidFill>
        </p:spPr>
        <p:style>
          <a:lnRef idx="2">
            <a:schemeClr val="lt1">
              <a:hueOff val="0"/>
              <a:satOff val="0"/>
              <a:lumOff val="0"/>
              <a:alphaOff val="0"/>
            </a:schemeClr>
          </a:lnRef>
          <a:fillRef idx="1">
            <a:scrgbClr r="0" g="0" b="0"/>
          </a:fillRef>
          <a:effectRef idx="0">
            <a:schemeClr val="accent3">
              <a:hueOff val="5591649"/>
              <a:satOff val="28938"/>
              <a:lumOff val="-980"/>
              <a:alphaOff val="0"/>
            </a:schemeClr>
          </a:effectRef>
          <a:fontRef idx="minor">
            <a:schemeClr val="lt1"/>
          </a:fontRef>
        </p:style>
        <p:txBody>
          <a:bodyPr spcFirstLastPara="0" vert="horz" wrap="square" lIns="97091" tIns="97091" rIns="97091" bIns="97091" numCol="1" spcCol="1270" anchor="ctr" anchorCtr="0">
            <a:noAutofit/>
          </a:bodyPr>
          <a:lstStyle/>
          <a:p>
            <a:pPr algn="ctr" defTabSz="800100">
              <a:lnSpc>
                <a:spcPct val="90000"/>
              </a:lnSpc>
              <a:spcAft>
                <a:spcPct val="35000"/>
              </a:spcAft>
            </a:pPr>
            <a:r>
              <a:rPr lang="es-ES" sz="1700" b="1" dirty="0">
                <a:latin typeface="Lato"/>
                <a:ea typeface="Lato"/>
                <a:cs typeface="Lato"/>
              </a:rPr>
              <a:t>Consultar a una persona especialista en protección de la infancia o VG </a:t>
            </a:r>
          </a:p>
          <a:p>
            <a:pPr algn="ctr" defTabSz="800100">
              <a:lnSpc>
                <a:spcPct val="90000"/>
              </a:lnSpc>
              <a:spcAft>
                <a:spcPct val="35000"/>
              </a:spcAft>
            </a:pPr>
            <a:r>
              <a:rPr lang="es-ES" sz="1700" b="1" dirty="0">
                <a:solidFill>
                  <a:schemeClr val="bg1"/>
                </a:solidFill>
                <a:latin typeface="Lato"/>
                <a:ea typeface="Lato"/>
                <a:cs typeface="Lato"/>
              </a:rPr>
              <a:t>(compartir la información que necesita la persona especialista)</a:t>
            </a:r>
          </a:p>
        </p:txBody>
      </p:sp>
    </p:spTree>
    <p:custDataLst>
      <p:tags r:id="rId1"/>
    </p:custDataLst>
    <p:extLst>
      <p:ext uri="{BB962C8B-B14F-4D97-AF65-F5344CB8AC3E}">
        <p14:creationId xmlns:p14="http://schemas.microsoft.com/office/powerpoint/2010/main" val="31011817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3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3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4" grpId="0" animBg="1"/>
          <p:bldP spid="15" grpId="0" animBg="1"/>
          <p:bldP spid="17" grpId="0" animBg="1"/>
          <p:bldP spid="20" grpId="0" animBg="1"/>
          <p:bldP spid="21" grpId="0" animBg="1"/>
          <p:bldP spid="22"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3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3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4" grpId="0" animBg="1"/>
          <p:bldP spid="15" grpId="0" animBg="1"/>
          <p:bldP spid="17" grpId="0" animBg="1"/>
          <p:bldP spid="20" grpId="0" animBg="1"/>
          <p:bldP spid="21" grpId="0" animBg="1"/>
          <p:bldP spid="22" grpId="0" animBg="1"/>
          <p:bldP spid="23" grpId="0" animBg="1"/>
          <p:bldP spid="24" grpId="0" animBg="1"/>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D34AEC-EA16-A786-E5D6-5AE445E84B66}"/>
              </a:ext>
            </a:extLst>
          </p:cNvPr>
          <p:cNvSpPr txBox="1">
            <a:spLocks/>
          </p:cNvSpPr>
          <p:nvPr/>
        </p:nvSpPr>
        <p:spPr>
          <a:xfrm>
            <a:off x="808036" y="2067213"/>
            <a:ext cx="8838883" cy="322441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mj-lt"/>
              <a:buAutoNum type="arabicPeriod"/>
            </a:pPr>
            <a:r>
              <a:rPr lang="es-ES" sz="2000" dirty="0"/>
              <a:t>Identificación de los niños y las niñas sobrevivientes;</a:t>
            </a:r>
          </a:p>
          <a:p>
            <a:pPr>
              <a:buClr>
                <a:srgbClr val="0070C0"/>
              </a:buClr>
              <a:buFont typeface="+mj-lt"/>
              <a:buAutoNum type="arabicPeriod"/>
            </a:pPr>
            <a:r>
              <a:rPr lang="es-ES" sz="2000" dirty="0"/>
              <a:t>Utilización de un estilo de comunicación adaptado a niños/niñas;</a:t>
            </a:r>
          </a:p>
          <a:p>
            <a:pPr>
              <a:buClr>
                <a:srgbClr val="0070C0"/>
              </a:buClr>
              <a:buFont typeface="+mj-lt"/>
              <a:buAutoNum type="arabicPeriod"/>
            </a:pPr>
            <a:r>
              <a:rPr lang="es-ES" sz="2000" dirty="0"/>
              <a:t>Principio del interés superior </a:t>
            </a:r>
            <a:r>
              <a:rPr lang="es-419" sz="2000" dirty="0"/>
              <a:t>del niño </a:t>
            </a:r>
            <a:r>
              <a:rPr lang="es-ES" sz="2000" dirty="0"/>
              <a:t>frente al enfoque centrado en la persona sobreviviente;</a:t>
            </a:r>
          </a:p>
          <a:p>
            <a:pPr>
              <a:buClr>
                <a:srgbClr val="0070C0"/>
              </a:buClr>
              <a:buFont typeface="+mj-lt"/>
              <a:buAutoNum type="arabicPeriod"/>
            </a:pPr>
            <a:r>
              <a:rPr lang="es-ES" sz="2000" dirty="0"/>
              <a:t>Presentación obligatoria de informes sobre la VG contra niños/niñas;</a:t>
            </a:r>
          </a:p>
          <a:p>
            <a:pPr>
              <a:buClr>
                <a:srgbClr val="0070C0"/>
              </a:buClr>
              <a:buFont typeface="+mj-lt"/>
              <a:buAutoNum type="arabicPeriod"/>
            </a:pPr>
            <a:r>
              <a:rPr lang="es-ES" sz="2000" dirty="0"/>
              <a:t>Participación de los padres o cuidadores en la obtención del consentimiento;</a:t>
            </a:r>
          </a:p>
          <a:p>
            <a:pPr>
              <a:buClr>
                <a:srgbClr val="0070C0"/>
              </a:buClr>
              <a:buFont typeface="+mj-lt"/>
              <a:buAutoNum type="arabicPeriod"/>
            </a:pPr>
            <a:r>
              <a:rPr lang="es-ES" sz="2000" dirty="0"/>
              <a:t>Derivación a servicios especializados en el apoyo a niños/niñas sobrevivientes.</a:t>
            </a: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6570" y="1120775"/>
            <a:ext cx="11174412"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200" b="1" dirty="0">
                <a:solidFill>
                  <a:srgbClr val="0070C0"/>
                </a:solidFill>
                <a:latin typeface="Lato" panose="020F0502020204030203" pitchFamily="34" charset="77"/>
              </a:rPr>
              <a:t>Consideraciones clave para tratar las revelaciones relacionadas con niños y niñas sobrevivientes frente a las de las personas adultas sobrevivientes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781175"/>
            <a:ext cx="12671278" cy="52"/>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F4A4D229-92F6-CD3D-3DDC-41F6AC198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919" y="2954058"/>
            <a:ext cx="3215886" cy="3224417"/>
          </a:xfrm>
          <a:prstGeom prst="rect">
            <a:avLst/>
          </a:prstGeom>
        </p:spPr>
      </p:pic>
      <p:pic>
        <p:nvPicPr>
          <p:cNvPr id="5" name="Picture 4" descr="Icon&#10;&#10;Description automatically generated">
            <a:extLst>
              <a:ext uri="{FF2B5EF4-FFF2-40B4-BE49-F238E27FC236}">
                <a16:creationId xmlns:a16="http://schemas.microsoft.com/office/drawing/2014/main" id="{6594C0F7-980E-A830-3BBF-A86CDC20CC67}"/>
              </a:ext>
            </a:extLst>
          </p:cNvPr>
          <p:cNvPicPr>
            <a:picLocks noChangeAspect="1"/>
          </p:cNvPicPr>
          <p:nvPr/>
        </p:nvPicPr>
        <p:blipFill rotWithShape="1">
          <a:blip r:embed="rId5">
            <a:extLst>
              <a:ext uri="{28A0092B-C50C-407E-A947-70E740481C1C}">
                <a14:useLocalDpi xmlns:a14="http://schemas.microsoft.com/office/drawing/2010/main" val="0"/>
              </a:ext>
            </a:extLst>
          </a:blip>
          <a:srcRect b="22402"/>
          <a:stretch/>
        </p:blipFill>
        <p:spPr>
          <a:xfrm>
            <a:off x="8979775" y="3517204"/>
            <a:ext cx="1871105" cy="2661271"/>
          </a:xfrm>
          <a:prstGeom prst="rect">
            <a:avLst/>
          </a:prstGeom>
        </p:spPr>
      </p:pic>
    </p:spTree>
    <p:custDataLst>
      <p:tags r:id="rId1"/>
    </p:custDataLst>
    <p:extLst>
      <p:ext uri="{BB962C8B-B14F-4D97-AF65-F5344CB8AC3E}">
        <p14:creationId xmlns:p14="http://schemas.microsoft.com/office/powerpoint/2010/main" val="5820171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81157" y="1253392"/>
            <a:ext cx="5291243"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Debate</a:t>
            </a:r>
            <a:r>
              <a:rPr lang="es-ES" dirty="0">
                <a:solidFill>
                  <a:srgbClr val="0070C0"/>
                </a:solidFill>
                <a:latin typeface="Lato" panose="020F0502020204030203" pitchFamily="34" charset="77"/>
              </a:rPr>
              <a:t> </a:t>
            </a:r>
            <a:br>
              <a:rPr lang="es-ES" dirty="0">
                <a:solidFill>
                  <a:srgbClr val="0070C0"/>
                </a:solidFill>
              </a:rPr>
            </a:br>
            <a:r>
              <a:rPr lang="es-ES" sz="3600" dirty="0">
                <a:solidFill>
                  <a:srgbClr val="0070C0"/>
                </a:solidFill>
                <a:latin typeface="Lato" panose="020F0502020204030203" pitchFamily="34" charset="77"/>
              </a:rPr>
              <a:t>La historia de Zara</a:t>
            </a:r>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6346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
        <p:nvSpPr>
          <p:cNvPr id="2" name="TextBox 1">
            <a:extLst>
              <a:ext uri="{FF2B5EF4-FFF2-40B4-BE49-F238E27FC236}">
                <a16:creationId xmlns:a16="http://schemas.microsoft.com/office/drawing/2014/main" id="{ABA088C4-988F-9AB2-869F-8719C6618E47}"/>
              </a:ext>
            </a:extLst>
          </p:cNvPr>
          <p:cNvSpPr txBox="1"/>
          <p:nvPr/>
        </p:nvSpPr>
        <p:spPr>
          <a:xfrm>
            <a:off x="1282426" y="2440810"/>
            <a:ext cx="5001202" cy="3077766"/>
          </a:xfrm>
          <a:prstGeom prst="rect">
            <a:avLst/>
          </a:prstGeom>
          <a:noFill/>
        </p:spPr>
        <p:txBody>
          <a:bodyPr wrap="square" rtlCol="0">
            <a:spAutoFit/>
          </a:bodyPr>
          <a:lstStyle/>
          <a:p>
            <a:pPr algn="ctr"/>
            <a:r>
              <a:rPr lang="es-ES" sz="2200" dirty="0">
                <a:solidFill>
                  <a:schemeClr val="tx1">
                    <a:lumMod val="65000"/>
                    <a:lumOff val="35000"/>
                  </a:schemeClr>
                </a:solidFill>
                <a:latin typeface="Lato" panose="020F0502020204030203" pitchFamily="34" charset="77"/>
              </a:rPr>
              <a:t>Zara tiene 10 años y busca asilo con su familia. En una conversación con un auxiliar docente en la escuela, menciona que alguien en casa la tocó de una manera que no le gustó y empieza a llorar. “Me tocó aquí”, dice Zara mientras señala sus partes íntimas. </a:t>
            </a:r>
          </a:p>
          <a:p>
            <a:endParaRPr lang="en-BR"/>
          </a:p>
        </p:txBody>
      </p:sp>
      <p:pic>
        <p:nvPicPr>
          <p:cNvPr id="11" name="Picture 10" descr="A white circle with a black background&#10;&#10;Description automatically generated with low confidence">
            <a:extLst>
              <a:ext uri="{FF2B5EF4-FFF2-40B4-BE49-F238E27FC236}">
                <a16:creationId xmlns:a16="http://schemas.microsoft.com/office/drawing/2014/main" id="{46F60AC2-F573-5238-0382-0E1F3DD83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980" y="547698"/>
            <a:ext cx="2463903" cy="1930549"/>
          </a:xfrm>
          <a:prstGeom prst="rect">
            <a:avLst/>
          </a:prstGeom>
        </p:spPr>
      </p:pic>
      <p:pic>
        <p:nvPicPr>
          <p:cNvPr id="7" name="Picture 6">
            <a:extLst>
              <a:ext uri="{FF2B5EF4-FFF2-40B4-BE49-F238E27FC236}">
                <a16:creationId xmlns:a16="http://schemas.microsoft.com/office/drawing/2014/main" id="{C6221896-0766-5D0A-D7FC-91AD08524CB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00927" y="1605775"/>
            <a:ext cx="3580410" cy="4578300"/>
          </a:xfrm>
          <a:prstGeom prst="rect">
            <a:avLst/>
          </a:prstGeom>
        </p:spPr>
      </p:pic>
      <p:pic>
        <p:nvPicPr>
          <p:cNvPr id="4" name="Picture 3" descr="A person holding a skateboard&#10;&#10;Description automatically generated with low confidence">
            <a:extLst>
              <a:ext uri="{FF2B5EF4-FFF2-40B4-BE49-F238E27FC236}">
                <a16:creationId xmlns:a16="http://schemas.microsoft.com/office/drawing/2014/main" id="{8C372FD0-FFD5-42DE-6B00-EE07CD7FC375}"/>
              </a:ext>
            </a:extLst>
          </p:cNvPr>
          <p:cNvPicPr>
            <a:picLocks noChangeAspect="1"/>
          </p:cNvPicPr>
          <p:nvPr/>
        </p:nvPicPr>
        <p:blipFill rotWithShape="1">
          <a:blip r:embed="rId7">
            <a:extLst>
              <a:ext uri="{28A0092B-C50C-407E-A947-70E740481C1C}">
                <a14:useLocalDpi xmlns:a14="http://schemas.microsoft.com/office/drawing/2010/main" val="0"/>
              </a:ext>
            </a:extLst>
          </a:blip>
          <a:srcRect b="27471"/>
          <a:stretch/>
        </p:blipFill>
        <p:spPr>
          <a:xfrm flipH="1">
            <a:off x="6818079" y="2268296"/>
            <a:ext cx="3046355" cy="3915779"/>
          </a:xfrm>
          <a:prstGeom prst="rect">
            <a:avLst/>
          </a:prstGeom>
        </p:spPr>
      </p:pic>
    </p:spTree>
    <p:custDataLst>
      <p:tags r:id="rId1"/>
    </p:custDataLst>
    <p:extLst>
      <p:ext uri="{BB962C8B-B14F-4D97-AF65-F5344CB8AC3E}">
        <p14:creationId xmlns:p14="http://schemas.microsoft.com/office/powerpoint/2010/main" val="41422789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2" presetClass="entr" presetSubtype="2" accel="50000" decel="5000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2" presetClass="entr" presetSubtype="2" accel="50000" decel="5000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297BC9C-F481-B884-EF25-CCC9A021F6D7}"/>
              </a:ext>
            </a:extLst>
          </p:cNvPr>
          <p:cNvGrpSpPr/>
          <p:nvPr/>
        </p:nvGrpSpPr>
        <p:grpSpPr>
          <a:xfrm>
            <a:off x="955165" y="4465482"/>
            <a:ext cx="11236834" cy="851107"/>
            <a:chOff x="955165" y="4465482"/>
            <a:chExt cx="11236834" cy="851107"/>
          </a:xfrm>
        </p:grpSpPr>
        <p:sp>
          <p:nvSpPr>
            <p:cNvPr id="14" name="Rectangle 13">
              <a:extLst>
                <a:ext uri="{FF2B5EF4-FFF2-40B4-BE49-F238E27FC236}">
                  <a16:creationId xmlns:a16="http://schemas.microsoft.com/office/drawing/2014/main" id="{AE07508D-8F1B-9A0C-9757-3A796F9F09D7}"/>
                </a:ext>
              </a:extLst>
            </p:cNvPr>
            <p:cNvSpPr/>
            <p:nvPr/>
          </p:nvSpPr>
          <p:spPr>
            <a:xfrm>
              <a:off x="955165" y="4520470"/>
              <a:ext cx="1123683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102E030-3775-15AA-33DB-EBA437FF1845}"/>
                </a:ext>
              </a:extLst>
            </p:cNvPr>
            <p:cNvSpPr txBox="1">
              <a:spLocks/>
            </p:cNvSpPr>
            <p:nvPr/>
          </p:nvSpPr>
          <p:spPr>
            <a:xfrm>
              <a:off x="1305702" y="4465482"/>
              <a:ext cx="5446790"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s-ES">
                  <a:solidFill>
                    <a:srgbClr val="0070C0"/>
                  </a:solidFill>
                  <a:latin typeface="Lato Light" panose="020F0302020204030203" pitchFamily="34" charset="77"/>
                </a:rPr>
                <a:t>Organización</a:t>
              </a:r>
            </a:p>
          </p:txBody>
        </p:sp>
      </p:grpSp>
      <p:grpSp>
        <p:nvGrpSpPr>
          <p:cNvPr id="21" name="Group 20">
            <a:extLst>
              <a:ext uri="{FF2B5EF4-FFF2-40B4-BE49-F238E27FC236}">
                <a16:creationId xmlns:a16="http://schemas.microsoft.com/office/drawing/2014/main" id="{2F94A522-3936-C4E1-1208-AAF9FB6E7551}"/>
              </a:ext>
            </a:extLst>
          </p:cNvPr>
          <p:cNvGrpSpPr/>
          <p:nvPr/>
        </p:nvGrpSpPr>
        <p:grpSpPr>
          <a:xfrm>
            <a:off x="955165" y="3155644"/>
            <a:ext cx="11236834" cy="815937"/>
            <a:chOff x="955165" y="3155644"/>
            <a:chExt cx="10523701" cy="815937"/>
          </a:xfrm>
        </p:grpSpPr>
        <p:sp>
          <p:nvSpPr>
            <p:cNvPr id="12" name="Rectangle 11">
              <a:extLst>
                <a:ext uri="{FF2B5EF4-FFF2-40B4-BE49-F238E27FC236}">
                  <a16:creationId xmlns:a16="http://schemas.microsoft.com/office/drawing/2014/main" id="{1C49AEA6-199E-76A5-8E37-0626BF75E3A9}"/>
                </a:ext>
              </a:extLst>
            </p:cNvPr>
            <p:cNvSpPr/>
            <p:nvPr/>
          </p:nvSpPr>
          <p:spPr>
            <a:xfrm>
              <a:off x="955165" y="3175462"/>
              <a:ext cx="10523701"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3"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5FE2989B-4AF5-45CF-88E6-06D40EEF6622}"/>
                </a:ext>
              </a:extLst>
            </p:cNvPr>
            <p:cNvSpPr txBox="1">
              <a:spLocks/>
            </p:cNvSpPr>
            <p:nvPr/>
          </p:nvSpPr>
          <p:spPr>
            <a:xfrm>
              <a:off x="1305702" y="3155644"/>
              <a:ext cx="18127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s-ES">
                  <a:solidFill>
                    <a:srgbClr val="0070C0"/>
                  </a:solidFill>
                  <a:latin typeface="Lato" panose="020F0502020204030203" pitchFamily="34" charset="77"/>
                </a:rPr>
                <a:t>Función</a:t>
              </a:r>
            </a:p>
          </p:txBody>
        </p:sp>
      </p:grpSp>
      <p:grpSp>
        <p:nvGrpSpPr>
          <p:cNvPr id="20" name="Group 19">
            <a:extLst>
              <a:ext uri="{FF2B5EF4-FFF2-40B4-BE49-F238E27FC236}">
                <a16:creationId xmlns:a16="http://schemas.microsoft.com/office/drawing/2014/main" id="{4CAF18C1-BDF8-BB9A-BB93-DE165CFF7781}"/>
              </a:ext>
            </a:extLst>
          </p:cNvPr>
          <p:cNvGrpSpPr/>
          <p:nvPr/>
        </p:nvGrpSpPr>
        <p:grpSpPr>
          <a:xfrm>
            <a:off x="955165" y="1842357"/>
            <a:ext cx="11236835" cy="815937"/>
            <a:chOff x="955165" y="1842357"/>
            <a:chExt cx="11236835" cy="815937"/>
          </a:xfrm>
        </p:grpSpPr>
        <p:sp>
          <p:nvSpPr>
            <p:cNvPr id="11" name="Rectangle 10">
              <a:extLst>
                <a:ext uri="{FF2B5EF4-FFF2-40B4-BE49-F238E27FC236}">
                  <a16:creationId xmlns:a16="http://schemas.microsoft.com/office/drawing/2014/main" id="{5499E793-2811-1E2B-47C3-B7A9C6070D7F}"/>
                </a:ext>
              </a:extLst>
            </p:cNvPr>
            <p:cNvSpPr/>
            <p:nvPr/>
          </p:nvSpPr>
          <p:spPr>
            <a:xfrm>
              <a:off x="955165" y="1862175"/>
              <a:ext cx="11236835"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FC3E13CC-F2F4-C6C0-8931-88359DB89BB3}"/>
                </a:ext>
              </a:extLst>
            </p:cNvPr>
            <p:cNvSpPr txBox="1">
              <a:spLocks/>
            </p:cNvSpPr>
            <p:nvPr/>
          </p:nvSpPr>
          <p:spPr>
            <a:xfrm>
              <a:off x="1305702" y="1842357"/>
              <a:ext cx="18127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s-ES" b="1">
                  <a:solidFill>
                    <a:srgbClr val="0070C0"/>
                  </a:solidFill>
                  <a:latin typeface="Lato" panose="020F0502020204030203" pitchFamily="34" charset="77"/>
                </a:rPr>
                <a:t>Nombre</a:t>
              </a:r>
            </a:p>
          </p:txBody>
        </p:sp>
      </p:grpSp>
      <p:sp>
        <p:nvSpPr>
          <p:cNvPr id="23" name="Rectangle 22">
            <a:extLst>
              <a:ext uri="{FF2B5EF4-FFF2-40B4-BE49-F238E27FC236}">
                <a16:creationId xmlns:a16="http://schemas.microsoft.com/office/drawing/2014/main" id="{D7A81B96-A75D-6627-39E6-283C53EB7A54}"/>
              </a:ext>
            </a:extLst>
          </p:cNvPr>
          <p:cNvSpPr/>
          <p:nvPr/>
        </p:nvSpPr>
        <p:spPr>
          <a:xfrm>
            <a:off x="8052598" y="0"/>
            <a:ext cx="4139401" cy="618037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a:solidFill>
                  <a:srgbClr val="0070C0"/>
                </a:solidFill>
                <a:latin typeface="Lato" panose="020F0502020204030203" pitchFamily="34" charset="77"/>
              </a:rPr>
              <a:t>Presentaciones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662113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3" name="Picture 2" descr="A picture containing text, vector graphics&#10;&#10;Description automatically generated">
            <a:extLst>
              <a:ext uri="{FF2B5EF4-FFF2-40B4-BE49-F238E27FC236}">
                <a16:creationId xmlns:a16="http://schemas.microsoft.com/office/drawing/2014/main" id="{B1CC9FC3-9966-FC37-8D17-64A9F44B37AC}"/>
              </a:ext>
            </a:extLst>
          </p:cNvPr>
          <p:cNvPicPr>
            <a:picLocks noChangeAspect="1"/>
          </p:cNvPicPr>
          <p:nvPr/>
        </p:nvPicPr>
        <p:blipFill rotWithShape="1">
          <a:blip r:embed="rId4"/>
          <a:srcRect b="13633"/>
          <a:stretch/>
        </p:blipFill>
        <p:spPr>
          <a:xfrm>
            <a:off x="5815722" y="921787"/>
            <a:ext cx="6376278" cy="5272791"/>
          </a:xfrm>
          <a:prstGeom prst="rect">
            <a:avLst/>
          </a:prstGeom>
        </p:spPr>
      </p:pic>
    </p:spTree>
    <p:custDataLst>
      <p:tags r:id="rId1"/>
    </p:custDataLst>
    <p:extLst>
      <p:ext uri="{BB962C8B-B14F-4D97-AF65-F5344CB8AC3E}">
        <p14:creationId xmlns:p14="http://schemas.microsoft.com/office/powerpoint/2010/main" val="15577534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14:presetBounceEnd="50000">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14:presetBounceEnd="50000">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2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14:presetBounceEnd="50000">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14:bounceEnd="50000">
                                          <p:cBhvr additive="base">
                                            <p:cTn id="27" dur="2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1+#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1+#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1+#ppt_w/2"/>
                                              </p:val>
                                            </p:tav>
                                            <p:tav tm="100000">
                                              <p:val>
                                                <p:strVal val="#ppt_x"/>
                                              </p:val>
                                            </p:tav>
                                          </p:tavLst>
                                        </p:anim>
                                        <p:anim calcmode="lin" valueType="num">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43416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593566" y="723186"/>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Mensajes clave</a:t>
            </a: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06817" y="1371795"/>
            <a:ext cx="939909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s-ES" sz="1800" dirty="0">
                <a:solidFill>
                  <a:schemeClr val="tx1">
                    <a:lumMod val="65000"/>
                    <a:lumOff val="35000"/>
                  </a:schemeClr>
                </a:solidFill>
              </a:rPr>
              <a:t>Los niños/las niñas pueden presentar </a:t>
            </a:r>
            <a:r>
              <a:rPr lang="es-ES" sz="1800" b="1" dirty="0">
                <a:solidFill>
                  <a:srgbClr val="0070C0"/>
                </a:solidFill>
              </a:rPr>
              <a:t>señales físicas, emocionales, sociales y cognitivas de que sufren VG</a:t>
            </a:r>
            <a:r>
              <a:rPr lang="es-ES" sz="1800" b="1" dirty="0">
                <a:solidFill>
                  <a:schemeClr val="tx1">
                    <a:lumMod val="65000"/>
                    <a:lumOff val="35000"/>
                  </a:schemeClr>
                </a:solidFill>
              </a:rPr>
              <a:t>, </a:t>
            </a:r>
            <a:r>
              <a:rPr lang="es-ES" sz="1800" dirty="0">
                <a:solidFill>
                  <a:schemeClr val="tx1">
                    <a:lumMod val="65000"/>
                    <a:lumOff val="35000"/>
                  </a:schemeClr>
                </a:solidFill>
              </a:rPr>
              <a:t>aunque es frecuente que no muestren ningún signo.</a:t>
            </a:r>
          </a:p>
          <a:p>
            <a:pPr>
              <a:buClr>
                <a:srgbClr val="0070C0"/>
              </a:buClr>
              <a:buSzPct val="120000"/>
              <a:buFont typeface="Wingdings" pitchFamily="2" charset="2"/>
              <a:buChar char="Ø"/>
            </a:pPr>
            <a:r>
              <a:rPr lang="es-ES" sz="1800" dirty="0">
                <a:solidFill>
                  <a:schemeClr val="tx1">
                    <a:lumMod val="65000"/>
                    <a:lumOff val="35000"/>
                  </a:schemeClr>
                </a:solidFill>
              </a:rPr>
              <a:t>Las consideraciones clave para tratar las revelaciones relacionadas con niños/niñas sobrevivientes incluyen un</a:t>
            </a:r>
            <a:r>
              <a:rPr lang="es-ES" sz="1800" dirty="0">
                <a:solidFill>
                  <a:srgbClr val="0070C0"/>
                </a:solidFill>
              </a:rPr>
              <a:t> </a:t>
            </a:r>
            <a:r>
              <a:rPr lang="es-ES" sz="1800" b="1" dirty="0">
                <a:solidFill>
                  <a:srgbClr val="0070C0"/>
                </a:solidFill>
              </a:rPr>
              <a:t>estilo de comunicación adaptado a la infancia, el principio del interés superior </a:t>
            </a:r>
            <a:r>
              <a:rPr lang="es-419" sz="1800" b="1" dirty="0">
                <a:solidFill>
                  <a:srgbClr val="0070C0"/>
                </a:solidFill>
              </a:rPr>
              <a:t>del niño</a:t>
            </a:r>
            <a:r>
              <a:rPr lang="es-ES" sz="1800" b="1" dirty="0">
                <a:solidFill>
                  <a:srgbClr val="0070C0"/>
                </a:solidFill>
              </a:rPr>
              <a:t>, los procedimientos relacionados con la presentación obligatoria de informes sobre el abuso infantil y la posible participación de los padres o cuidadores en la obtención del consentimiento</a:t>
            </a:r>
            <a:r>
              <a:rPr lang="es-ES" sz="1800" b="1" dirty="0">
                <a:solidFill>
                  <a:schemeClr val="tx1">
                    <a:lumMod val="65000"/>
                    <a:lumOff val="35000"/>
                  </a:schemeClr>
                </a:solidFill>
              </a:rPr>
              <a:t>.</a:t>
            </a:r>
          </a:p>
          <a:p>
            <a:pPr>
              <a:buClr>
                <a:srgbClr val="0070C0"/>
              </a:buClr>
              <a:buSzPct val="120000"/>
              <a:buFont typeface="Wingdings" pitchFamily="2" charset="2"/>
              <a:buChar char="Ø"/>
            </a:pPr>
            <a:r>
              <a:rPr lang="es-ES" sz="1800" dirty="0">
                <a:solidFill>
                  <a:schemeClr val="tx1">
                    <a:lumMod val="65000"/>
                    <a:lumOff val="35000"/>
                  </a:schemeClr>
                </a:solidFill>
              </a:rPr>
              <a:t>Los trabajadores de primera línea </a:t>
            </a:r>
            <a:r>
              <a:rPr lang="es-ES" sz="1800" b="1" dirty="0">
                <a:solidFill>
                  <a:srgbClr val="0070C0"/>
                </a:solidFill>
              </a:rPr>
              <a:t>NO deben investigar ni intervenir</a:t>
            </a:r>
            <a:r>
              <a:rPr lang="es-ES" sz="1800" dirty="0">
                <a:solidFill>
                  <a:schemeClr val="tx1">
                    <a:lumMod val="65000"/>
                    <a:lumOff val="35000"/>
                  </a:schemeClr>
                </a:solidFill>
              </a:rPr>
              <a:t>, sino </a:t>
            </a:r>
            <a:r>
              <a:rPr lang="es-ES" sz="1800" b="1" dirty="0">
                <a:solidFill>
                  <a:srgbClr val="0070C0"/>
                </a:solidFill>
              </a:rPr>
              <a:t>consultar a una persona especialista en protección de la infancia o VG </a:t>
            </a:r>
            <a:r>
              <a:rPr lang="es-ES" sz="1800" dirty="0">
                <a:solidFill>
                  <a:schemeClr val="tx1">
                    <a:lumMod val="65000"/>
                    <a:lumOff val="35000"/>
                  </a:schemeClr>
                </a:solidFill>
              </a:rPr>
              <a:t>cuando sospechen que un niño, una niña o un o una adolescente sufre VG. </a:t>
            </a:r>
          </a:p>
          <a:p>
            <a:pPr>
              <a:buClr>
                <a:srgbClr val="0070C0"/>
              </a:buClr>
              <a:buSzPct val="120000"/>
              <a:buFont typeface="Wingdings" pitchFamily="2" charset="2"/>
              <a:buChar char="Ø"/>
            </a:pPr>
            <a:r>
              <a:rPr lang="es-ES" sz="1800" dirty="0"/>
              <a:t>El personal de primera línea debe estar </a:t>
            </a:r>
            <a:r>
              <a:rPr lang="es-ES" sz="1800" b="1" dirty="0">
                <a:solidFill>
                  <a:srgbClr val="0070C0"/>
                </a:solidFill>
              </a:rPr>
              <a:t>plenamente familiarizado con la vía local de derivación </a:t>
            </a:r>
            <a:r>
              <a:rPr lang="es-ES" sz="1800" dirty="0"/>
              <a:t>y los datos sobre los servicios disponibles para los niños/las niñas sobrevivientes de VG.</a:t>
            </a:r>
            <a:r>
              <a:rPr lang="es-ES" sz="1800" dirty="0">
                <a:solidFill>
                  <a:schemeClr val="tx1">
                    <a:lumMod val="65000"/>
                    <a:lumOff val="35000"/>
                  </a:schemeClr>
                </a:solidFill>
              </a:rPr>
              <a:t> </a:t>
            </a:r>
          </a:p>
        </p:txBody>
      </p:sp>
    </p:spTree>
    <p:custDataLst>
      <p:tags r:id="rId1"/>
    </p:custDataLst>
    <p:extLst>
      <p:ext uri="{BB962C8B-B14F-4D97-AF65-F5344CB8AC3E}">
        <p14:creationId xmlns:p14="http://schemas.microsoft.com/office/powerpoint/2010/main" val="25670702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230009"/>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Oval 5">
            <a:extLst>
              <a:ext uri="{FF2B5EF4-FFF2-40B4-BE49-F238E27FC236}">
                <a16:creationId xmlns:a16="http://schemas.microsoft.com/office/drawing/2014/main" id="{9D8859E4-6F6F-97CD-951B-9F4F44CFE6AE}"/>
              </a:ext>
            </a:extLst>
          </p:cNvPr>
          <p:cNvSpPr/>
          <p:nvPr/>
        </p:nvSpPr>
        <p:spPr>
          <a:xfrm>
            <a:off x="2064652" y="-1093077"/>
            <a:ext cx="7940040" cy="5239325"/>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4824397"/>
            <a:ext cx="7772706" cy="1410604"/>
            <a:chOff x="539750" y="4753659"/>
            <a:chExt cx="7772706"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777270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r>
                <a:rPr lang="es-ES" sz="4000" b="1" dirty="0">
                  <a:solidFill>
                    <a:srgbClr val="FFFFFF"/>
                  </a:solidFill>
                  <a:latin typeface="Lato" panose="020F0502020204030203" pitchFamily="34" charset="77"/>
                </a:rPr>
                <a:t>Qué hacer y qué no hacer en el manejo de las revelaciones</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ES" sz="3000" baseline="30000" dirty="0">
                  <a:solidFill>
                    <a:srgbClr val="FFFFFF"/>
                  </a:solidFill>
                  <a:latin typeface="Lato" panose="020F0502020204030203" pitchFamily="34" charset="77"/>
                </a:rPr>
                <a:t>SESIÓN 6:</a:t>
              </a:r>
            </a:p>
          </p:txBody>
        </p:sp>
      </p:grpSp>
      <p:pic>
        <p:nvPicPr>
          <p:cNvPr id="11" name="Picture 10">
            <a:extLst>
              <a:ext uri="{FF2B5EF4-FFF2-40B4-BE49-F238E27FC236}">
                <a16:creationId xmlns:a16="http://schemas.microsoft.com/office/drawing/2014/main" id="{EA2250F4-32E8-9236-E992-A45745C28315}"/>
              </a:ext>
            </a:extLst>
          </p:cNvPr>
          <p:cNvPicPr>
            <a:picLocks noChangeAspect="1"/>
          </p:cNvPicPr>
          <p:nvPr/>
        </p:nvPicPr>
        <p:blipFill>
          <a:blip r:embed="rId4">
            <a:extLst>
              <a:ext uri="{28A0092B-C50C-407E-A947-70E740481C1C}">
                <a14:useLocalDpi xmlns:a14="http://schemas.microsoft.com/office/drawing/2010/main" val="0"/>
              </a:ext>
            </a:extLst>
          </a:blip>
          <a:srcRect t="421" b="421"/>
          <a:stretch/>
        </p:blipFill>
        <p:spPr>
          <a:xfrm rot="21155701">
            <a:off x="162492" y="783039"/>
            <a:ext cx="3720193" cy="2762309"/>
          </a:xfrm>
          <a:prstGeom prst="rect">
            <a:avLst/>
          </a:prstGeom>
        </p:spPr>
      </p:pic>
      <p:pic>
        <p:nvPicPr>
          <p:cNvPr id="15" name="Picture 14">
            <a:extLst>
              <a:ext uri="{FF2B5EF4-FFF2-40B4-BE49-F238E27FC236}">
                <a16:creationId xmlns:a16="http://schemas.microsoft.com/office/drawing/2014/main" id="{AF23F452-70D8-DAE8-442C-2B47FBAC7317}"/>
              </a:ext>
            </a:extLst>
          </p:cNvPr>
          <p:cNvPicPr>
            <a:picLocks noChangeAspect="1"/>
          </p:cNvPicPr>
          <p:nvPr/>
        </p:nvPicPr>
        <p:blipFill>
          <a:blip r:embed="rId5">
            <a:extLst>
              <a:ext uri="{28A0092B-C50C-407E-A947-70E740481C1C}">
                <a14:useLocalDpi xmlns:a14="http://schemas.microsoft.com/office/drawing/2010/main" val="0"/>
              </a:ext>
            </a:extLst>
          </a:blip>
          <a:srcRect t="712" b="712"/>
          <a:stretch/>
        </p:blipFill>
        <p:spPr>
          <a:xfrm rot="200818">
            <a:off x="8211400" y="691652"/>
            <a:ext cx="3740026" cy="3057130"/>
          </a:xfrm>
          <a:prstGeom prst="rect">
            <a:avLst/>
          </a:prstGeom>
        </p:spPr>
      </p:pic>
      <p:pic>
        <p:nvPicPr>
          <p:cNvPr id="5" name="Picture 4">
            <a:extLst>
              <a:ext uri="{FF2B5EF4-FFF2-40B4-BE49-F238E27FC236}">
                <a16:creationId xmlns:a16="http://schemas.microsoft.com/office/drawing/2014/main" id="{B8EEA900-AC05-1081-B3C5-20B4831BC350}"/>
              </a:ext>
            </a:extLst>
          </p:cNvPr>
          <p:cNvPicPr>
            <a:picLocks noChangeAspect="1"/>
          </p:cNvPicPr>
          <p:nvPr/>
        </p:nvPicPr>
        <p:blipFill rotWithShape="1">
          <a:blip r:embed="rId6">
            <a:extLst>
              <a:ext uri="{28A0092B-C50C-407E-A947-70E740481C1C}">
                <a14:useLocalDpi xmlns:a14="http://schemas.microsoft.com/office/drawing/2010/main" val="0"/>
              </a:ext>
            </a:extLst>
          </a:blip>
          <a:srcRect l="417" t="-546" r="-417" b="12248"/>
          <a:stretch/>
        </p:blipFill>
        <p:spPr>
          <a:xfrm>
            <a:off x="3609160" y="0"/>
            <a:ext cx="4952207" cy="4283180"/>
          </a:xfrm>
          <a:prstGeom prst="rect">
            <a:avLst/>
          </a:prstGeom>
        </p:spPr>
      </p:pic>
    </p:spTree>
    <p:custDataLst>
      <p:tags r:id="rId1"/>
    </p:custDataLst>
    <p:extLst>
      <p:ext uri="{BB962C8B-B14F-4D97-AF65-F5344CB8AC3E}">
        <p14:creationId xmlns:p14="http://schemas.microsoft.com/office/powerpoint/2010/main" val="1401503059"/>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accel="50000" fill="hold" grpId="0" nodeType="withEffect" p14:presetBounceEnd="50000">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accel="5000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684915-753F-462A-86BA-77F4EE85F7ED}"/>
              </a:ext>
            </a:extLst>
          </p:cNvPr>
          <p:cNvSpPr txBox="1">
            <a:spLocks/>
          </p:cNvSpPr>
          <p:nvPr/>
        </p:nvSpPr>
        <p:spPr>
          <a:xfrm>
            <a:off x="790092" y="685800"/>
            <a:ext cx="11029950"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Práctica sobre qué hacer y qué no hacer</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flipV="1">
            <a:off x="-995093" y="1346486"/>
            <a:ext cx="10750385" cy="63878"/>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1501685" y="1740924"/>
            <a:ext cx="9732916" cy="392689"/>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ES" sz="2200" dirty="0"/>
              <a:t>Leeremos una serie de enunciados sobre su función y sus responsabilidades.</a:t>
            </a:r>
          </a:p>
        </p:txBody>
      </p:sp>
      <p:grpSp>
        <p:nvGrpSpPr>
          <p:cNvPr id="8" name="Group 7">
            <a:extLst>
              <a:ext uri="{FF2B5EF4-FFF2-40B4-BE49-F238E27FC236}">
                <a16:creationId xmlns:a16="http://schemas.microsoft.com/office/drawing/2014/main" id="{2C15D5A5-F955-D1CB-FB28-1BFC492B68FA}"/>
              </a:ext>
            </a:extLst>
          </p:cNvPr>
          <p:cNvGrpSpPr/>
          <p:nvPr/>
        </p:nvGrpSpPr>
        <p:grpSpPr>
          <a:xfrm>
            <a:off x="6057902" y="2898784"/>
            <a:ext cx="5197322" cy="3041625"/>
            <a:chOff x="6057902" y="2898784"/>
            <a:chExt cx="5197322" cy="3041625"/>
          </a:xfrm>
        </p:grpSpPr>
        <p:sp>
          <p:nvSpPr>
            <p:cNvPr id="16" name="Rounded Rectangle 15">
              <a:extLst>
                <a:ext uri="{FF2B5EF4-FFF2-40B4-BE49-F238E27FC236}">
                  <a16:creationId xmlns:a16="http://schemas.microsoft.com/office/drawing/2014/main" id="{1F9B5B03-44B9-5F25-DD7D-2653266E678B}"/>
                </a:ext>
              </a:extLst>
            </p:cNvPr>
            <p:cNvSpPr/>
            <p:nvPr/>
          </p:nvSpPr>
          <p:spPr>
            <a:xfrm>
              <a:off x="6057902" y="3249970"/>
              <a:ext cx="4490357" cy="1169626"/>
            </a:xfrm>
            <a:prstGeom prst="roundRect">
              <a:avLst/>
            </a:prstGeom>
            <a:solidFill>
              <a:srgbClr val="FBD41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7" name="TextBox 6">
              <a:extLst>
                <a:ext uri="{FF2B5EF4-FFF2-40B4-BE49-F238E27FC236}">
                  <a16:creationId xmlns:a16="http://schemas.microsoft.com/office/drawing/2014/main" id="{828DFCCE-C57D-F5D2-0758-EC6281C24F03}"/>
                </a:ext>
              </a:extLst>
            </p:cNvPr>
            <p:cNvSpPr txBox="1"/>
            <p:nvPr/>
          </p:nvSpPr>
          <p:spPr>
            <a:xfrm>
              <a:off x="6368143" y="3310930"/>
              <a:ext cx="3387149" cy="1384995"/>
            </a:xfrm>
            <a:prstGeom prst="rect">
              <a:avLst/>
            </a:prstGeom>
            <a:noFill/>
          </p:spPr>
          <p:txBody>
            <a:bodyPr wrap="square" rtlCol="0">
              <a:spAutoFit/>
            </a:bodyPr>
            <a:lstStyle/>
            <a:p>
              <a:pPr algn="ctr"/>
              <a:r>
                <a:rPr lang="es-ES" sz="2200" dirty="0">
                  <a:solidFill>
                    <a:schemeClr val="tx1">
                      <a:lumMod val="65000"/>
                      <a:lumOff val="35000"/>
                    </a:schemeClr>
                  </a:solidFill>
                  <a:latin typeface="Lato" panose="020F0502020204030203" pitchFamily="34" charset="77"/>
                  <a:ea typeface="Rockwell"/>
                  <a:cs typeface="Rockwell"/>
                  <a:sym typeface="Rockwell"/>
                </a:rPr>
                <a:t>Si </a:t>
              </a:r>
              <a:r>
                <a:rPr lang="es-ES" sz="2200" b="1" dirty="0">
                  <a:solidFill>
                    <a:srgbClr val="0070C0"/>
                  </a:solidFill>
                  <a:latin typeface="Lato" panose="020F0502020204030203" pitchFamily="34" charset="77"/>
                  <a:ea typeface="Rockwell"/>
                  <a:cs typeface="Rockwell"/>
                  <a:sym typeface="Rockwell"/>
                </a:rPr>
                <a:t>ESTÁN DE ACUERDO</a:t>
              </a:r>
              <a:r>
                <a:rPr lang="es-ES" sz="2200" dirty="0">
                  <a:solidFill>
                    <a:schemeClr val="tx1">
                      <a:lumMod val="65000"/>
                      <a:lumOff val="35000"/>
                    </a:schemeClr>
                  </a:solidFill>
                  <a:latin typeface="Lato" panose="020F0502020204030203" pitchFamily="34" charset="77"/>
                  <a:ea typeface="Rockwell"/>
                  <a:cs typeface="Rockwell"/>
                  <a:sym typeface="Rockwell"/>
                </a:rPr>
                <a:t> con el enunciado, permanezcan en su silla.</a:t>
              </a:r>
            </a:p>
            <a:p>
              <a:endParaRPr lang="en-BR"/>
            </a:p>
          </p:txBody>
        </p:sp>
        <p:pic>
          <p:nvPicPr>
            <p:cNvPr id="11" name="Picture 10" descr="A picture containing text, vector graphics&#10;&#10;Description automatically generated">
              <a:extLst>
                <a:ext uri="{FF2B5EF4-FFF2-40B4-BE49-F238E27FC236}">
                  <a16:creationId xmlns:a16="http://schemas.microsoft.com/office/drawing/2014/main" id="{800C39BD-296F-A911-D9F5-EC368E0CD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900" y="2898784"/>
              <a:ext cx="2328324" cy="3041625"/>
            </a:xfrm>
            <a:prstGeom prst="rect">
              <a:avLst/>
            </a:prstGeom>
          </p:spPr>
        </p:pic>
      </p:grpSp>
      <p:grpSp>
        <p:nvGrpSpPr>
          <p:cNvPr id="2" name="Group 1">
            <a:extLst>
              <a:ext uri="{FF2B5EF4-FFF2-40B4-BE49-F238E27FC236}">
                <a16:creationId xmlns:a16="http://schemas.microsoft.com/office/drawing/2014/main" id="{96D700B3-250A-973B-E79F-40E520706F76}"/>
              </a:ext>
            </a:extLst>
          </p:cNvPr>
          <p:cNvGrpSpPr/>
          <p:nvPr/>
        </p:nvGrpSpPr>
        <p:grpSpPr>
          <a:xfrm>
            <a:off x="541866" y="2245501"/>
            <a:ext cx="5208882" cy="3679617"/>
            <a:chOff x="541866" y="2245501"/>
            <a:chExt cx="5208882" cy="3679617"/>
          </a:xfrm>
        </p:grpSpPr>
        <p:sp>
          <p:nvSpPr>
            <p:cNvPr id="17" name="Rounded Rectangle 16">
              <a:extLst>
                <a:ext uri="{FF2B5EF4-FFF2-40B4-BE49-F238E27FC236}">
                  <a16:creationId xmlns:a16="http://schemas.microsoft.com/office/drawing/2014/main" id="{990F9FEE-3D17-F404-E06C-6C3CF039E08A}"/>
                </a:ext>
              </a:extLst>
            </p:cNvPr>
            <p:cNvSpPr/>
            <p:nvPr/>
          </p:nvSpPr>
          <p:spPr>
            <a:xfrm>
              <a:off x="541866" y="3267072"/>
              <a:ext cx="4790831" cy="1169626"/>
            </a:xfrm>
            <a:prstGeom prst="roundRect">
              <a:avLst/>
            </a:prstGeom>
            <a:solidFill>
              <a:srgbClr val="FBD41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5" name="TextBox 4">
              <a:extLst>
                <a:ext uri="{FF2B5EF4-FFF2-40B4-BE49-F238E27FC236}">
                  <a16:creationId xmlns:a16="http://schemas.microsoft.com/office/drawing/2014/main" id="{E1151EF8-5BA5-10B7-58F5-F4693878D13E}"/>
                </a:ext>
              </a:extLst>
            </p:cNvPr>
            <p:cNvSpPr txBox="1"/>
            <p:nvPr/>
          </p:nvSpPr>
          <p:spPr>
            <a:xfrm>
              <a:off x="705260" y="3302464"/>
              <a:ext cx="3731273" cy="1384995"/>
            </a:xfrm>
            <a:prstGeom prst="rect">
              <a:avLst/>
            </a:prstGeom>
            <a:noFill/>
          </p:spPr>
          <p:txBody>
            <a:bodyPr wrap="square" rtlCol="0">
              <a:spAutoFit/>
            </a:bodyPr>
            <a:lstStyle/>
            <a:p>
              <a:pPr algn="ctr"/>
              <a:r>
                <a:rPr lang="es-ES" sz="2200" dirty="0">
                  <a:solidFill>
                    <a:schemeClr val="tx1">
                      <a:lumMod val="65000"/>
                      <a:lumOff val="35000"/>
                    </a:schemeClr>
                  </a:solidFill>
                  <a:latin typeface="Lato" panose="020F0502020204030203" pitchFamily="34" charset="77"/>
                  <a:ea typeface="Rockwell"/>
                  <a:cs typeface="Rockwell"/>
                  <a:sym typeface="Rockwell"/>
                </a:rPr>
                <a:t>Si </a:t>
              </a:r>
              <a:r>
                <a:rPr lang="es-ES" sz="2200" b="1" dirty="0">
                  <a:solidFill>
                    <a:srgbClr val="0070C0"/>
                  </a:solidFill>
                  <a:latin typeface="Lato" panose="020F0502020204030203" pitchFamily="34" charset="77"/>
                  <a:ea typeface="Rockwell"/>
                  <a:cs typeface="Rockwell"/>
                  <a:sym typeface="Rockwell"/>
                </a:rPr>
                <a:t>NO ESTÁN DE ACUERDO</a:t>
              </a:r>
              <a:r>
                <a:rPr lang="es-ES" sz="2200" dirty="0">
                  <a:solidFill>
                    <a:schemeClr val="tx1">
                      <a:lumMod val="65000"/>
                      <a:lumOff val="35000"/>
                    </a:schemeClr>
                  </a:solidFill>
                  <a:latin typeface="Lato" panose="020F0502020204030203" pitchFamily="34" charset="77"/>
                  <a:ea typeface="Rockwell"/>
                  <a:cs typeface="Rockwell"/>
                  <a:sym typeface="Rockwell"/>
                </a:rPr>
                <a:t> con el enunciado, pónganse de pie.</a:t>
              </a:r>
            </a:p>
            <a:p>
              <a:endParaRPr lang="en-BR" dirty="0"/>
            </a:p>
          </p:txBody>
        </p:sp>
        <p:pic>
          <p:nvPicPr>
            <p:cNvPr id="15" name="Picture 14" descr="A picture containing text, vector graphics&#10;&#10;Description automatically generated">
              <a:extLst>
                <a:ext uri="{FF2B5EF4-FFF2-40B4-BE49-F238E27FC236}">
                  <a16:creationId xmlns:a16="http://schemas.microsoft.com/office/drawing/2014/main" id="{E4AEA846-6E8B-A5FB-C4DC-3B6F3B9B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412" y="2245501"/>
              <a:ext cx="1869336" cy="3679617"/>
            </a:xfrm>
            <a:prstGeom prst="rect">
              <a:avLst/>
            </a:prstGeom>
          </p:spPr>
        </p:pic>
      </p:grpSp>
    </p:spTree>
    <p:custDataLst>
      <p:tags r:id="rId1"/>
    </p:custDataLst>
    <p:extLst>
      <p:ext uri="{BB962C8B-B14F-4D97-AF65-F5344CB8AC3E}">
        <p14:creationId xmlns:p14="http://schemas.microsoft.com/office/powerpoint/2010/main" val="39896395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 presetClass="entr" presetSubtype="2" accel="50000" fill="hold" nodeType="withEffect" p14:presetBounceEnd="50000">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14:bounceEnd="50000">
                                          <p:cBhvr additive="base">
                                            <p:cTn id="20" dur="2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21" dur="20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14:presetBounceEnd="50000">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14:bounceEnd="50000">
                                          <p:cBhvr additive="base">
                                            <p:cTn id="24" dur="2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5"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 presetClass="entr" presetSubtype="2" accel="5000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000" fill="hold"/>
                                            <p:tgtEl>
                                              <p:spTgt spid="2"/>
                                            </p:tgtEl>
                                            <p:attrNameLst>
                                              <p:attrName>ppt_x</p:attrName>
                                            </p:attrNameLst>
                                          </p:cBhvr>
                                          <p:tavLst>
                                            <p:tav tm="0">
                                              <p:val>
                                                <p:strVal val="1+#ppt_w/2"/>
                                              </p:val>
                                            </p:tav>
                                            <p:tav tm="100000">
                                              <p:val>
                                                <p:strVal val="#ppt_x"/>
                                              </p:val>
                                            </p:tav>
                                          </p:tavLst>
                                        </p:anim>
                                        <p:anim calcmode="lin" valueType="num">
                                          <p:cBhvr additive="base">
                                            <p:cTn id="21" dur="20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2449472" y="3722916"/>
            <a:ext cx="7293056"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575"/>
              <a:buNone/>
            </a:pPr>
            <a:r>
              <a:rPr lang="es-ES" sz="2200" dirty="0"/>
              <a:t>Para entender lo que necesita una persona sobreviviente, es importante conocer su historia. Hay que preguntarle en profundidad sobre la violencia que ha sufrido. </a:t>
            </a:r>
          </a:p>
        </p:txBody>
      </p:sp>
      <p:cxnSp>
        <p:nvCxnSpPr>
          <p:cNvPr id="9" name="Straight Connector 8">
            <a:extLst>
              <a:ext uri="{FF2B5EF4-FFF2-40B4-BE49-F238E27FC236}">
                <a16:creationId xmlns:a16="http://schemas.microsoft.com/office/drawing/2014/main" id="{68CC2C5B-9C8B-CD4B-ADC5-477F95DD7B4A}"/>
              </a:ext>
            </a:extLst>
          </p:cNvPr>
          <p:cNvCxnSpPr>
            <a:cxnSpLocks/>
          </p:cNvCxnSpPr>
          <p:nvPr/>
        </p:nvCxnSpPr>
        <p:spPr>
          <a:xfrm>
            <a:off x="1371600" y="1791685"/>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text, vector graphics&#10;&#10;Description automatically generated">
            <a:extLst>
              <a:ext uri="{FF2B5EF4-FFF2-40B4-BE49-F238E27FC236}">
                <a16:creationId xmlns:a16="http://schemas.microsoft.com/office/drawing/2014/main" id="{ACF185E9-6F3A-3DBC-3DB3-72B3240BF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42" y="1006598"/>
            <a:ext cx="1100696" cy="1437904"/>
          </a:xfrm>
          <a:prstGeom prst="rect">
            <a:avLst/>
          </a:prstGeom>
        </p:spPr>
      </p:pic>
      <p:sp>
        <p:nvSpPr>
          <p:cNvPr id="11" name="TextBox 10">
            <a:extLst>
              <a:ext uri="{FF2B5EF4-FFF2-40B4-BE49-F238E27FC236}">
                <a16:creationId xmlns:a16="http://schemas.microsoft.com/office/drawing/2014/main" id="{ADF0A61A-E334-A815-3E64-0167FF532AF6}"/>
              </a:ext>
            </a:extLst>
          </p:cNvPr>
          <p:cNvSpPr txBox="1"/>
          <p:nvPr/>
        </p:nvSpPr>
        <p:spPr>
          <a:xfrm>
            <a:off x="7738272" y="2452780"/>
            <a:ext cx="1882557"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DE ACUERDO</a:t>
            </a:r>
          </a:p>
        </p:txBody>
      </p:sp>
      <p:pic>
        <p:nvPicPr>
          <p:cNvPr id="12" name="Picture 11" descr="A picture containing text, vector graphics&#10;&#10;Description automatically generated">
            <a:extLst>
              <a:ext uri="{FF2B5EF4-FFF2-40B4-BE49-F238E27FC236}">
                <a16:creationId xmlns:a16="http://schemas.microsoft.com/office/drawing/2014/main" id="{EF731666-4195-EC76-6600-CA39BE5C7C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8" y="702013"/>
            <a:ext cx="883714" cy="1739510"/>
          </a:xfrm>
          <a:prstGeom prst="rect">
            <a:avLst/>
          </a:prstGeom>
        </p:spPr>
      </p:pic>
      <p:sp>
        <p:nvSpPr>
          <p:cNvPr id="13" name="TextBox 12">
            <a:extLst>
              <a:ext uri="{FF2B5EF4-FFF2-40B4-BE49-F238E27FC236}">
                <a16:creationId xmlns:a16="http://schemas.microsoft.com/office/drawing/2014/main" id="{DB65B32D-98BD-D5C4-45B5-119BA0AF8891}"/>
              </a:ext>
            </a:extLst>
          </p:cNvPr>
          <p:cNvSpPr txBox="1"/>
          <p:nvPr/>
        </p:nvSpPr>
        <p:spPr>
          <a:xfrm>
            <a:off x="1755541" y="2452780"/>
            <a:ext cx="2480273"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EN DESACUERDO</a:t>
            </a:r>
          </a:p>
        </p:txBody>
      </p:sp>
    </p:spTree>
    <p:custDataLst>
      <p:tags r:id="rId1"/>
    </p:custDataLst>
    <p:extLst>
      <p:ext uri="{BB962C8B-B14F-4D97-AF65-F5344CB8AC3E}">
        <p14:creationId xmlns:p14="http://schemas.microsoft.com/office/powerpoint/2010/main" val="896570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3" grpId="0"/>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ECAA793-A2DE-3507-3193-C23C1B9ECF27}"/>
              </a:ext>
            </a:extLst>
          </p:cNvPr>
          <p:cNvCxnSpPr>
            <a:cxnSpLocks/>
          </p:cNvCxnSpPr>
          <p:nvPr/>
        </p:nvCxnSpPr>
        <p:spPr>
          <a:xfrm>
            <a:off x="1371597" y="1791685"/>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picture containing text, vector graphics&#10;&#10;Description automatically generated">
            <a:extLst>
              <a:ext uri="{FF2B5EF4-FFF2-40B4-BE49-F238E27FC236}">
                <a16:creationId xmlns:a16="http://schemas.microsoft.com/office/drawing/2014/main" id="{3E12EFBA-60C9-9E6F-4DE8-51675C953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39" y="1006598"/>
            <a:ext cx="1100696" cy="1437904"/>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66A7A548-E806-F898-2DCC-BF7882C712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5" y="702013"/>
            <a:ext cx="883714" cy="1739510"/>
          </a:xfrm>
          <a:prstGeom prst="rect">
            <a:avLst/>
          </a:prstGeom>
        </p:spPr>
      </p:pic>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2449472" y="3722916"/>
            <a:ext cx="7293056"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575"/>
              <a:buNone/>
            </a:pPr>
            <a:r>
              <a:rPr lang="es-ES" sz="2200" dirty="0"/>
              <a:t>Si una persona sobreviviente está disgustada, es necesario consolarla diciéndole lo siguiente: “No llore. Todo irá bien”.</a:t>
            </a:r>
          </a:p>
        </p:txBody>
      </p:sp>
      <p:sp>
        <p:nvSpPr>
          <p:cNvPr id="2" name="TextBox 10">
            <a:extLst>
              <a:ext uri="{FF2B5EF4-FFF2-40B4-BE49-F238E27FC236}">
                <a16:creationId xmlns:a16="http://schemas.microsoft.com/office/drawing/2014/main" id="{BA68809A-A343-F557-C076-8198E8AB260C}"/>
              </a:ext>
            </a:extLst>
          </p:cNvPr>
          <p:cNvSpPr txBox="1"/>
          <p:nvPr/>
        </p:nvSpPr>
        <p:spPr>
          <a:xfrm>
            <a:off x="7738272" y="2452780"/>
            <a:ext cx="1882557"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DE ACUERDO</a:t>
            </a:r>
          </a:p>
        </p:txBody>
      </p:sp>
      <p:sp>
        <p:nvSpPr>
          <p:cNvPr id="3" name="TextBox 12">
            <a:extLst>
              <a:ext uri="{FF2B5EF4-FFF2-40B4-BE49-F238E27FC236}">
                <a16:creationId xmlns:a16="http://schemas.microsoft.com/office/drawing/2014/main" id="{456A3E8A-8F80-2B82-160D-7689325A9D36}"/>
              </a:ext>
            </a:extLst>
          </p:cNvPr>
          <p:cNvSpPr txBox="1"/>
          <p:nvPr/>
        </p:nvSpPr>
        <p:spPr>
          <a:xfrm>
            <a:off x="1755541" y="2452780"/>
            <a:ext cx="2480273"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EN DESACUERDO</a:t>
            </a:r>
          </a:p>
        </p:txBody>
      </p:sp>
    </p:spTree>
    <p:custDataLst>
      <p:tags r:id="rId1"/>
    </p:custDataLst>
    <p:extLst>
      <p:ext uri="{BB962C8B-B14F-4D97-AF65-F5344CB8AC3E}">
        <p14:creationId xmlns:p14="http://schemas.microsoft.com/office/powerpoint/2010/main" val="17610254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B85D439-6F83-1B7D-4BB5-68C94054F4BB}"/>
              </a:ext>
            </a:extLst>
          </p:cNvPr>
          <p:cNvCxnSpPr>
            <a:cxnSpLocks/>
          </p:cNvCxnSpPr>
          <p:nvPr/>
        </p:nvCxnSpPr>
        <p:spPr>
          <a:xfrm>
            <a:off x="1371600" y="1791685"/>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 picture containing text, vector graphics&#10;&#10;Description automatically generated">
            <a:extLst>
              <a:ext uri="{FF2B5EF4-FFF2-40B4-BE49-F238E27FC236}">
                <a16:creationId xmlns:a16="http://schemas.microsoft.com/office/drawing/2014/main" id="{260A442B-C156-82F0-0327-54F8788E9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42" y="1006598"/>
            <a:ext cx="1100696" cy="1437904"/>
          </a:xfrm>
          <a:prstGeom prst="rect">
            <a:avLst/>
          </a:prstGeom>
        </p:spPr>
      </p:pic>
      <p:pic>
        <p:nvPicPr>
          <p:cNvPr id="16" name="Picture 15" descr="A picture containing text, vector graphics&#10;&#10;Description automatically generated">
            <a:extLst>
              <a:ext uri="{FF2B5EF4-FFF2-40B4-BE49-F238E27FC236}">
                <a16:creationId xmlns:a16="http://schemas.microsoft.com/office/drawing/2014/main" id="{0FF997ED-E93B-2C92-154A-2D6FEC0DB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8" y="702013"/>
            <a:ext cx="883714" cy="1739510"/>
          </a:xfrm>
          <a:prstGeom prst="rect">
            <a:avLst/>
          </a:prstGeom>
        </p:spPr>
      </p:pic>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1456682" y="3479799"/>
            <a:ext cx="9346367"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575"/>
              <a:buNone/>
            </a:pPr>
            <a:r>
              <a:rPr lang="es-ES" sz="2200" dirty="0"/>
              <a:t>Un gay comparte contigo su experiencia de VG con ustedes. No está dispuesto a hablar con nadie, ni siquiera con los proveedores de servicios de VG. Escuchan su historia y luego le explican lo que pueden ofrecer los proveedores de servicios de VG y el contacto del proveedor de servicios de gestión de casos de VG que brinda servicios a los hombres sobrevivientes. Aun así, después de eso no toman ninguna otra medida. </a:t>
            </a:r>
          </a:p>
        </p:txBody>
      </p:sp>
      <p:sp>
        <p:nvSpPr>
          <p:cNvPr id="2" name="TextBox 10">
            <a:extLst>
              <a:ext uri="{FF2B5EF4-FFF2-40B4-BE49-F238E27FC236}">
                <a16:creationId xmlns:a16="http://schemas.microsoft.com/office/drawing/2014/main" id="{6AE5BFBD-5AE1-7C5F-ED49-425B415AE0A4}"/>
              </a:ext>
            </a:extLst>
          </p:cNvPr>
          <p:cNvSpPr txBox="1"/>
          <p:nvPr/>
        </p:nvSpPr>
        <p:spPr>
          <a:xfrm>
            <a:off x="7738272" y="2452780"/>
            <a:ext cx="1882557"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DE ACUERDO</a:t>
            </a:r>
          </a:p>
        </p:txBody>
      </p:sp>
      <p:sp>
        <p:nvSpPr>
          <p:cNvPr id="3" name="TextBox 12">
            <a:extLst>
              <a:ext uri="{FF2B5EF4-FFF2-40B4-BE49-F238E27FC236}">
                <a16:creationId xmlns:a16="http://schemas.microsoft.com/office/drawing/2014/main" id="{24BECD4E-5F54-A171-9559-4DB6841D41C3}"/>
              </a:ext>
            </a:extLst>
          </p:cNvPr>
          <p:cNvSpPr txBox="1"/>
          <p:nvPr/>
        </p:nvSpPr>
        <p:spPr>
          <a:xfrm>
            <a:off x="1755541" y="2452780"/>
            <a:ext cx="2480273"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EN DESACUERDO</a:t>
            </a:r>
          </a:p>
        </p:txBody>
      </p:sp>
    </p:spTree>
    <p:custDataLst>
      <p:tags r:id="rId1"/>
    </p:custDataLst>
    <p:extLst>
      <p:ext uri="{BB962C8B-B14F-4D97-AF65-F5344CB8AC3E}">
        <p14:creationId xmlns:p14="http://schemas.microsoft.com/office/powerpoint/2010/main" val="20703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4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4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71010F2-84A4-86EF-DE43-C9123CD36370}"/>
              </a:ext>
            </a:extLst>
          </p:cNvPr>
          <p:cNvCxnSpPr>
            <a:cxnSpLocks/>
          </p:cNvCxnSpPr>
          <p:nvPr/>
        </p:nvCxnSpPr>
        <p:spPr>
          <a:xfrm>
            <a:off x="1371597" y="1805537"/>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picture containing text, vector graphics&#10;&#10;Description automatically generated">
            <a:extLst>
              <a:ext uri="{FF2B5EF4-FFF2-40B4-BE49-F238E27FC236}">
                <a16:creationId xmlns:a16="http://schemas.microsoft.com/office/drawing/2014/main" id="{FF8F7566-7298-6871-DF3D-1ABE8F204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39" y="1020450"/>
            <a:ext cx="1100696" cy="1437904"/>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BD0BE09E-05CA-A6C3-351B-8D1E9BE85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5" y="715865"/>
            <a:ext cx="883714" cy="1739510"/>
          </a:xfrm>
          <a:prstGeom prst="rect">
            <a:avLst/>
          </a:prstGeom>
        </p:spPr>
      </p:pic>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3075307" y="3706588"/>
            <a:ext cx="6041385"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575"/>
              <a:buNone/>
            </a:pPr>
            <a:r>
              <a:rPr lang="es-ES" sz="2200" dirty="0"/>
              <a:t>Una mujer revela que sufre violencia de pareja y les pide ayuda. Se ofrecen a hablar con ella y su marido para resolver el conflicto.</a:t>
            </a:r>
          </a:p>
        </p:txBody>
      </p:sp>
      <p:sp>
        <p:nvSpPr>
          <p:cNvPr id="2" name="TextBox 10">
            <a:extLst>
              <a:ext uri="{FF2B5EF4-FFF2-40B4-BE49-F238E27FC236}">
                <a16:creationId xmlns:a16="http://schemas.microsoft.com/office/drawing/2014/main" id="{31EFF9D1-0216-B865-574E-3BE2B63FA4C7}"/>
              </a:ext>
            </a:extLst>
          </p:cNvPr>
          <p:cNvSpPr txBox="1"/>
          <p:nvPr/>
        </p:nvSpPr>
        <p:spPr>
          <a:xfrm>
            <a:off x="7738272" y="2452780"/>
            <a:ext cx="1882557"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DE ACUERDO</a:t>
            </a:r>
          </a:p>
        </p:txBody>
      </p:sp>
      <p:sp>
        <p:nvSpPr>
          <p:cNvPr id="3" name="TextBox 12">
            <a:extLst>
              <a:ext uri="{FF2B5EF4-FFF2-40B4-BE49-F238E27FC236}">
                <a16:creationId xmlns:a16="http://schemas.microsoft.com/office/drawing/2014/main" id="{D65E6C42-D396-598F-EFEF-8557089AA21F}"/>
              </a:ext>
            </a:extLst>
          </p:cNvPr>
          <p:cNvSpPr txBox="1"/>
          <p:nvPr/>
        </p:nvSpPr>
        <p:spPr>
          <a:xfrm>
            <a:off x="1755541" y="2452780"/>
            <a:ext cx="2480273"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EN DESACUERDO</a:t>
            </a:r>
          </a:p>
        </p:txBody>
      </p:sp>
    </p:spTree>
    <p:custDataLst>
      <p:tags r:id="rId1"/>
    </p:custDataLst>
    <p:extLst>
      <p:ext uri="{BB962C8B-B14F-4D97-AF65-F5344CB8AC3E}">
        <p14:creationId xmlns:p14="http://schemas.microsoft.com/office/powerpoint/2010/main" val="1515453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8382DF5-6191-9249-270A-D5BFB336A752}"/>
              </a:ext>
            </a:extLst>
          </p:cNvPr>
          <p:cNvCxnSpPr>
            <a:cxnSpLocks/>
          </p:cNvCxnSpPr>
          <p:nvPr/>
        </p:nvCxnSpPr>
        <p:spPr>
          <a:xfrm>
            <a:off x="1371595" y="1791683"/>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picture containing text, vector graphics&#10;&#10;Description automatically generated">
            <a:extLst>
              <a:ext uri="{FF2B5EF4-FFF2-40B4-BE49-F238E27FC236}">
                <a16:creationId xmlns:a16="http://schemas.microsoft.com/office/drawing/2014/main" id="{7F508328-E43B-98C7-55E7-33B9C1E43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37" y="1006596"/>
            <a:ext cx="1100696" cy="1437904"/>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99E9EB2-C568-CBE9-6CF4-4786629D49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3" y="702011"/>
            <a:ext cx="883714" cy="1739510"/>
          </a:xfrm>
          <a:prstGeom prst="rect">
            <a:avLst/>
          </a:prstGeom>
        </p:spPr>
      </p:pic>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2454728" y="3575960"/>
            <a:ext cx="7282543"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220"/>
              <a:buNone/>
            </a:pPr>
            <a:r>
              <a:rPr lang="es-ES" sz="2200" dirty="0"/>
              <a:t>Hace una semana, derivaron a una persona sobreviviente de violencia de pareja a los servicios de gestión de casos de VG. Hoy viene para decirles que nadie la ha ayudado y quiere hablar con ustedes. Conversan con ella y formulan sugerencias sobre cómo puede estar a salvo de su marido.</a:t>
            </a:r>
          </a:p>
        </p:txBody>
      </p:sp>
      <p:sp>
        <p:nvSpPr>
          <p:cNvPr id="8" name="TextBox 10">
            <a:extLst>
              <a:ext uri="{FF2B5EF4-FFF2-40B4-BE49-F238E27FC236}">
                <a16:creationId xmlns:a16="http://schemas.microsoft.com/office/drawing/2014/main" id="{F89B762E-F086-B7CA-8607-91AD8B6AD725}"/>
              </a:ext>
            </a:extLst>
          </p:cNvPr>
          <p:cNvSpPr txBox="1"/>
          <p:nvPr/>
        </p:nvSpPr>
        <p:spPr>
          <a:xfrm>
            <a:off x="7738272" y="2452780"/>
            <a:ext cx="1882557"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DE ACUERDO</a:t>
            </a:r>
          </a:p>
        </p:txBody>
      </p:sp>
      <p:sp>
        <p:nvSpPr>
          <p:cNvPr id="9" name="TextBox 12">
            <a:extLst>
              <a:ext uri="{FF2B5EF4-FFF2-40B4-BE49-F238E27FC236}">
                <a16:creationId xmlns:a16="http://schemas.microsoft.com/office/drawing/2014/main" id="{9AFFCC2E-2D6F-C16D-C3E3-F767ABE70E23}"/>
              </a:ext>
            </a:extLst>
          </p:cNvPr>
          <p:cNvSpPr txBox="1"/>
          <p:nvPr/>
        </p:nvSpPr>
        <p:spPr>
          <a:xfrm>
            <a:off x="1755541" y="2452780"/>
            <a:ext cx="2480273"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EN DESACUERDO</a:t>
            </a:r>
          </a:p>
        </p:txBody>
      </p:sp>
    </p:spTree>
    <p:custDataLst>
      <p:tags r:id="rId1"/>
    </p:custDataLst>
    <p:extLst>
      <p:ext uri="{BB962C8B-B14F-4D97-AF65-F5344CB8AC3E}">
        <p14:creationId xmlns:p14="http://schemas.microsoft.com/office/powerpoint/2010/main" val="21893824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4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4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Lst>
      </p:timing>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1B39685-C55B-7721-71B9-676E046402FB}"/>
              </a:ext>
            </a:extLst>
          </p:cNvPr>
          <p:cNvCxnSpPr>
            <a:cxnSpLocks/>
          </p:cNvCxnSpPr>
          <p:nvPr/>
        </p:nvCxnSpPr>
        <p:spPr>
          <a:xfrm>
            <a:off x="1371600" y="1362194"/>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picture containing text, vector graphics&#10;&#10;Description automatically generated">
            <a:extLst>
              <a:ext uri="{FF2B5EF4-FFF2-40B4-BE49-F238E27FC236}">
                <a16:creationId xmlns:a16="http://schemas.microsoft.com/office/drawing/2014/main" id="{343D7466-EC4F-8A9D-BC0D-50E080652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42" y="577107"/>
            <a:ext cx="1100696" cy="1437904"/>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DD873D71-C4F3-AB19-FAC2-57C171295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8" y="272522"/>
            <a:ext cx="883714" cy="1739510"/>
          </a:xfrm>
          <a:prstGeom prst="rect">
            <a:avLst/>
          </a:prstGeom>
        </p:spPr>
      </p:pic>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1004131" y="2763253"/>
            <a:ext cx="10183737" cy="1436914"/>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85800">
              <a:spcBef>
                <a:spcPts val="750"/>
              </a:spcBef>
              <a:buNone/>
              <a:defRPr/>
            </a:pPr>
            <a:r>
              <a:rPr lang="es-ES" sz="2200" dirty="0">
                <a:solidFill>
                  <a:schemeClr val="tx1">
                    <a:lumMod val="65000"/>
                    <a:lumOff val="35000"/>
                  </a:schemeClr>
                </a:solidFill>
                <a:latin typeface="Lato"/>
                <a:ea typeface="Lato"/>
                <a:cs typeface="Lato"/>
              </a:rPr>
              <a:t>Mientras realizan una encuesta de hogares, ven a una niña de unos 10 años con claros hematomas y un brazo roto. La niña se sienta discretamente en un rincón, sola, en silencio y sin moverse todo durante el tiempo que están allí.  También se dan cuenta de que se asusta mucho cuando se le acerca su tío, que no les deja hablar con ella. El tío es el único cuidador de la niña y de sus tres hermanos de entre 4 y 12 años, que juegan y hablan con ustedes y con el tío. Derivan de inmediato a la niña a la policía y se ponen en contacto con el punto focal de protección de la infancia del campamento en términos de seguimiento y servicios.  </a:t>
            </a:r>
          </a:p>
        </p:txBody>
      </p:sp>
      <p:sp>
        <p:nvSpPr>
          <p:cNvPr id="2" name="TextBox 10">
            <a:extLst>
              <a:ext uri="{FF2B5EF4-FFF2-40B4-BE49-F238E27FC236}">
                <a16:creationId xmlns:a16="http://schemas.microsoft.com/office/drawing/2014/main" id="{25B8EE80-276B-6C55-9AC0-51D0B1FD99E0}"/>
              </a:ext>
            </a:extLst>
          </p:cNvPr>
          <p:cNvSpPr txBox="1"/>
          <p:nvPr/>
        </p:nvSpPr>
        <p:spPr>
          <a:xfrm>
            <a:off x="7738272" y="1995581"/>
            <a:ext cx="1882557"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DE ACUERDO</a:t>
            </a:r>
          </a:p>
        </p:txBody>
      </p:sp>
      <p:sp>
        <p:nvSpPr>
          <p:cNvPr id="3" name="TextBox 12">
            <a:extLst>
              <a:ext uri="{FF2B5EF4-FFF2-40B4-BE49-F238E27FC236}">
                <a16:creationId xmlns:a16="http://schemas.microsoft.com/office/drawing/2014/main" id="{0825CE0A-CE79-0795-00AE-A8D3666E46DB}"/>
              </a:ext>
            </a:extLst>
          </p:cNvPr>
          <p:cNvSpPr txBox="1"/>
          <p:nvPr/>
        </p:nvSpPr>
        <p:spPr>
          <a:xfrm>
            <a:off x="1755541" y="1995581"/>
            <a:ext cx="2480273" cy="369332"/>
          </a:xfrm>
          <a:prstGeom prst="rect">
            <a:avLst/>
          </a:prstGeom>
          <a:noFill/>
        </p:spPr>
        <p:txBody>
          <a:bodyPr wrap="square" rtlCol="0">
            <a:spAutoFit/>
          </a:bodyPr>
          <a:lstStyle/>
          <a:p>
            <a:pPr algn="ctr"/>
            <a:r>
              <a:rPr lang="es-ES" b="1" dirty="0">
                <a:solidFill>
                  <a:srgbClr val="0070C0"/>
                </a:solidFill>
                <a:latin typeface="Lato" panose="020F0502020204030203" pitchFamily="34" charset="77"/>
              </a:rPr>
              <a:t>EN DESACUERDO</a:t>
            </a:r>
          </a:p>
        </p:txBody>
      </p:sp>
    </p:spTree>
    <p:custDataLst>
      <p:tags r:id="rId1"/>
    </p:custDataLst>
    <p:extLst>
      <p:ext uri="{BB962C8B-B14F-4D97-AF65-F5344CB8AC3E}">
        <p14:creationId xmlns:p14="http://schemas.microsoft.com/office/powerpoint/2010/main" val="28173425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052A7ED-96C2-5B6A-6496-0C102A529B82}"/>
              </a:ext>
            </a:extLst>
          </p:cNvPr>
          <p:cNvSpPr/>
          <p:nvPr/>
        </p:nvSpPr>
        <p:spPr>
          <a:xfrm>
            <a:off x="10079511" y="-78533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0262185"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6" y="1562447"/>
            <a:ext cx="9273596" cy="320675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2200" dirty="0"/>
              <a:t>Creer a la persona sobreviviente. Tranquilizar a la persona sobreviviente diciéndole que no ha sido culpa suya.</a:t>
            </a:r>
          </a:p>
          <a:p>
            <a:pPr>
              <a:buClr>
                <a:srgbClr val="0070C0"/>
              </a:buClr>
              <a:buFont typeface="Wingdings" pitchFamily="2" charset="2"/>
              <a:buChar char="Ø"/>
            </a:pPr>
            <a:r>
              <a:rPr lang="es-ES" sz="2200" dirty="0"/>
              <a:t>Asegurarse de que ambos, tanto la persona sobreviviente como usted, no corren un peligro inmediato.</a:t>
            </a:r>
          </a:p>
          <a:p>
            <a:pPr>
              <a:buClr>
                <a:srgbClr val="0070C0"/>
              </a:buClr>
              <a:buFont typeface="Wingdings" pitchFamily="2" charset="2"/>
              <a:buChar char="Ø"/>
            </a:pPr>
            <a:r>
              <a:rPr lang="es-ES" sz="2200" dirty="0"/>
              <a:t>Proporcionar atención y apoyo prácticos (por ejemplo, ofrecer agua, un lugar donde sentarse, etc.)</a:t>
            </a:r>
          </a:p>
          <a:p>
            <a:pPr>
              <a:buClr>
                <a:srgbClr val="0070C0"/>
              </a:buClr>
              <a:buFont typeface="Wingdings" pitchFamily="2" charset="2"/>
              <a:buChar char="Ø"/>
            </a:pPr>
            <a:r>
              <a:rPr lang="es-ES" sz="2200" dirty="0"/>
              <a:t>Escuchar a la persona sin formular preguntas.</a:t>
            </a:r>
          </a:p>
          <a:p>
            <a:pPr>
              <a:buClr>
                <a:srgbClr val="0070C0"/>
              </a:buClr>
              <a:buFont typeface="Wingdings" pitchFamily="2" charset="2"/>
              <a:buChar char="Ø"/>
            </a:pPr>
            <a:r>
              <a:rPr lang="es-ES" sz="2200" dirty="0"/>
              <a:t>Tomar conciencia de los juicios propios y dejarlos al margen.</a:t>
            </a:r>
          </a:p>
          <a:p>
            <a:pPr>
              <a:buClr>
                <a:srgbClr val="0070C0"/>
              </a:buClr>
              <a:buFont typeface="Wingdings" pitchFamily="2" charset="2"/>
              <a:buChar char="Ø"/>
            </a:pPr>
            <a:r>
              <a:rPr lang="es-ES" sz="2200" dirty="0"/>
              <a:t>Respetar el derecho de las personas sobrevivientes a tomar sus propias decisiones. Informar, no asesorar.</a:t>
            </a:r>
          </a:p>
          <a:p>
            <a:pPr>
              <a:buClr>
                <a:srgbClr val="0070C0"/>
              </a:buClr>
              <a:buFont typeface="Wingdings" pitchFamily="2" charset="2"/>
              <a:buChar char="Ø"/>
            </a:pPr>
            <a:r>
              <a:rPr lang="es-ES" sz="2200" dirty="0"/>
              <a:t>Limitar el número de personas que reciben información sobre el caso. </a:t>
            </a:r>
          </a:p>
        </p:txBody>
      </p:sp>
      <p:sp>
        <p:nvSpPr>
          <p:cNvPr id="3" name="Title 1">
            <a:extLst>
              <a:ext uri="{FF2B5EF4-FFF2-40B4-BE49-F238E27FC236}">
                <a16:creationId xmlns:a16="http://schemas.microsoft.com/office/drawing/2014/main" id="{121916D9-F6F4-520B-A6A1-307EC0CE7B9C}"/>
              </a:ext>
            </a:extLst>
          </p:cNvPr>
          <p:cNvSpPr txBox="1">
            <a:spLocks/>
          </p:cNvSpPr>
          <p:nvPr/>
        </p:nvSpPr>
        <p:spPr>
          <a:xfrm>
            <a:off x="790092" y="685800"/>
            <a:ext cx="11029950"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Qué deben hacer ante una revelación</a:t>
            </a:r>
          </a:p>
        </p:txBody>
      </p:sp>
      <p:pic>
        <p:nvPicPr>
          <p:cNvPr id="5" name="Picture 4" descr="Icon&#10;&#10;Description automatically generated">
            <a:extLst>
              <a:ext uri="{FF2B5EF4-FFF2-40B4-BE49-F238E27FC236}">
                <a16:creationId xmlns:a16="http://schemas.microsoft.com/office/drawing/2014/main" id="{61C46998-2D86-E5D0-D458-86B410FE9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1725" y="239810"/>
            <a:ext cx="1948720" cy="1972105"/>
          </a:xfrm>
          <a:prstGeom prst="rect">
            <a:avLst/>
          </a:prstGeom>
        </p:spPr>
      </p:pic>
    </p:spTree>
    <p:custDataLst>
      <p:tags r:id="rId1"/>
    </p:custDataLst>
    <p:extLst>
      <p:ext uri="{BB962C8B-B14F-4D97-AF65-F5344CB8AC3E}">
        <p14:creationId xmlns:p14="http://schemas.microsoft.com/office/powerpoint/2010/main" val="24038426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build="p"/>
          <p:bldP spid="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2358" y="686331"/>
            <a:ext cx="5333642"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ES" sz="3600" b="1" dirty="0">
                <a:solidFill>
                  <a:srgbClr val="0070C0"/>
                </a:solidFill>
                <a:latin typeface="Lato" panose="020F0502020204030203" pitchFamily="34" charset="77"/>
              </a:rPr>
              <a:t>Normas de grupo</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222" y="1886090"/>
            <a:ext cx="5482045" cy="3056601"/>
          </a:xfrm>
          <a:prstGeom prst="rect">
            <a:avLst/>
          </a:prstGeom>
        </p:spPr>
        <p:txBody>
          <a:bodyPr/>
          <a:lstStyle/>
          <a:p>
            <a:pPr>
              <a:buClr>
                <a:srgbClr val="0070C0"/>
              </a:buClr>
              <a:buFont typeface="Wingdings" pitchFamily="2" charset="2"/>
              <a:buChar char="Ø"/>
            </a:pPr>
            <a:r>
              <a:rPr lang="es-ES" sz="2200" dirty="0">
                <a:latin typeface="Lato" panose="020F0502020204030203" pitchFamily="34" charset="77"/>
              </a:rPr>
              <a:t>Durante el taller, no compartan información de identificación personal sobre incidentes de violencia que hayan vivido, de los que hayan oído hablar o que les hayan revelado. </a:t>
            </a:r>
          </a:p>
          <a:p>
            <a:pPr>
              <a:buClr>
                <a:srgbClr val="0070C0"/>
              </a:buClr>
              <a:buFont typeface="Wingdings" pitchFamily="2" charset="2"/>
              <a:buChar char="Ø"/>
            </a:pPr>
            <a:r>
              <a:rPr lang="es-ES" sz="2200" dirty="0">
                <a:latin typeface="Lato" panose="020F0502020204030203" pitchFamily="34" charset="77"/>
              </a:rPr>
              <a:t>Si se revela de manera inadvertida información sensible durante las sesiones, no debe volver a transmitirse.</a:t>
            </a:r>
          </a:p>
          <a:p>
            <a:pPr>
              <a:buClr>
                <a:srgbClr val="0070C0"/>
              </a:buClr>
              <a:buFont typeface="Wingdings" pitchFamily="2" charset="2"/>
              <a:buChar char="Ø"/>
            </a:pPr>
            <a:r>
              <a:rPr lang="es-ES" sz="2200" dirty="0">
                <a:latin typeface="Lato" panose="020F0502020204030203" pitchFamily="34" charset="77"/>
              </a:rPr>
              <a:t>Tomen conciencia de sus propios prejuicios y respeten el punto de vista de las demás personas.</a:t>
            </a:r>
          </a:p>
          <a:p>
            <a:pPr marL="0" indent="0">
              <a:buNone/>
            </a:pPr>
            <a:endParaRPr lang="en-US" sz="2000" dirty="0"/>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flipV="1">
            <a:off x="-896668" y="1346486"/>
            <a:ext cx="5248535" cy="8882"/>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descr="A picture containing text, accessory, businesscard, vector graphics&#10;&#10;Description automatically generated">
            <a:extLst>
              <a:ext uri="{FF2B5EF4-FFF2-40B4-BE49-F238E27FC236}">
                <a16:creationId xmlns:a16="http://schemas.microsoft.com/office/drawing/2014/main" id="{7AE0BBD1-A233-2D7F-CFAF-38549A3A6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620" y="2141033"/>
            <a:ext cx="3112735" cy="4036979"/>
          </a:xfrm>
          <a:prstGeom prst="rect">
            <a:avLst/>
          </a:prstGeom>
        </p:spPr>
      </p:pic>
      <p:pic>
        <p:nvPicPr>
          <p:cNvPr id="10" name="Picture 9">
            <a:extLst>
              <a:ext uri="{FF2B5EF4-FFF2-40B4-BE49-F238E27FC236}">
                <a16:creationId xmlns:a16="http://schemas.microsoft.com/office/drawing/2014/main" id="{F487FBF1-FEA5-EFBC-A489-ABD9C0EA8F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01366" y="1355368"/>
            <a:ext cx="2738616" cy="4825182"/>
          </a:xfrm>
          <a:prstGeom prst="rect">
            <a:avLst/>
          </a:prstGeom>
        </p:spPr>
      </p:pic>
    </p:spTree>
    <p:custDataLst>
      <p:tags r:id="rId1"/>
    </p:custDataLst>
    <p:extLst>
      <p:ext uri="{BB962C8B-B14F-4D97-AF65-F5344CB8AC3E}">
        <p14:creationId xmlns:p14="http://schemas.microsoft.com/office/powerpoint/2010/main" val="41170361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0033585"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5" y="1460849"/>
            <a:ext cx="10082218" cy="320675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ES" sz="1800" dirty="0"/>
              <a:t>No obligar a la persona sobreviviente a recibir ayuda, no entrometerse ni ser</a:t>
            </a:r>
            <a:br>
              <a:rPr lang="es-ES" sz="1800" dirty="0"/>
            </a:br>
            <a:r>
              <a:rPr lang="es-ES" sz="1800" dirty="0"/>
              <a:t>prepotentes.</a:t>
            </a:r>
          </a:p>
          <a:p>
            <a:pPr>
              <a:buClr>
                <a:srgbClr val="0070C0"/>
              </a:buClr>
              <a:buFont typeface="Wingdings" pitchFamily="2" charset="2"/>
              <a:buChar char="Ø"/>
            </a:pPr>
            <a:r>
              <a:rPr lang="es-ES" sz="1800" dirty="0"/>
              <a:t>No presionar a la persona sobreviviente para que facilite información o más detalles.</a:t>
            </a:r>
          </a:p>
          <a:p>
            <a:pPr>
              <a:buClr>
                <a:srgbClr val="0070C0"/>
              </a:buClr>
              <a:buFont typeface="Wingdings" pitchFamily="2" charset="2"/>
              <a:buChar char="Ø"/>
            </a:pPr>
            <a:r>
              <a:rPr lang="es-ES" sz="1800" dirty="0"/>
              <a:t>No dudar de la persona sobreviviente ni contradecirla.</a:t>
            </a:r>
          </a:p>
          <a:p>
            <a:pPr>
              <a:buClr>
                <a:srgbClr val="0070C0"/>
              </a:buClr>
              <a:buFont typeface="Wingdings" pitchFamily="2" charset="2"/>
              <a:buChar char="Ø"/>
            </a:pPr>
            <a:r>
              <a:rPr lang="es-ES" sz="1800" dirty="0"/>
              <a:t>No investigar la situación ni prestar asesoramiento.</a:t>
            </a:r>
          </a:p>
          <a:p>
            <a:pPr>
              <a:buClr>
                <a:srgbClr val="0070C0"/>
              </a:buClr>
              <a:buFont typeface="Wingdings" pitchFamily="2" charset="2"/>
              <a:buChar char="Ø"/>
            </a:pPr>
            <a:r>
              <a:rPr lang="es-ES" sz="1800" dirty="0"/>
              <a:t>No mediar entre la persona sobreviviente y el presunto perpetrador o una tercera persona. </a:t>
            </a:r>
          </a:p>
          <a:p>
            <a:pPr>
              <a:buClr>
                <a:srgbClr val="0070C0"/>
              </a:buClr>
              <a:buFont typeface="Wingdings" pitchFamily="2" charset="2"/>
              <a:buChar char="Ø"/>
            </a:pPr>
            <a:r>
              <a:rPr lang="es-ES" sz="1800" dirty="0"/>
              <a:t>No anotar ni registrar pormenores sobre el incidente ni datos personales de la persona sobreviviente.</a:t>
            </a:r>
          </a:p>
          <a:p>
            <a:pPr>
              <a:buClr>
                <a:srgbClr val="0070C0"/>
              </a:buClr>
              <a:buFont typeface="Wingdings" pitchFamily="2" charset="2"/>
              <a:buChar char="Ø"/>
            </a:pPr>
            <a:r>
              <a:rPr lang="es-ES" sz="1800" dirty="0"/>
              <a:t>No fotografiar a la persona sobreviviente ni los signos de violencia que ha sufrido. </a:t>
            </a:r>
          </a:p>
          <a:p>
            <a:pPr>
              <a:buClr>
                <a:srgbClr val="0070C0"/>
              </a:buClr>
              <a:buFont typeface="Wingdings" pitchFamily="2" charset="2"/>
              <a:buChar char="Ø"/>
            </a:pPr>
            <a:r>
              <a:rPr lang="es-ES" sz="1800" dirty="0"/>
              <a:t>No compartir con nadie información de identificación personal sobre una persona sobreviviente ni sobre su experiencia, ni siquiera con su responsable.</a:t>
            </a:r>
          </a:p>
          <a:p>
            <a:pPr>
              <a:buClr>
                <a:srgbClr val="0070C0"/>
              </a:buClr>
              <a:buFont typeface="Wingdings" pitchFamily="2" charset="2"/>
              <a:buChar char="Ø"/>
            </a:pPr>
            <a:r>
              <a:rPr lang="es-ES" sz="1800" dirty="0"/>
              <a:t>No asumir las necesidades y los deseos de la persona sobreviviente. Algunas medidas pueden exponer a la persona sobreviviente a un mayor riesgo de estigmatización, represalias o daños.</a:t>
            </a:r>
          </a:p>
          <a:p>
            <a:pPr>
              <a:buClr>
                <a:srgbClr val="0070C0"/>
              </a:buClr>
              <a:buFont typeface="Wingdings" pitchFamily="2" charset="2"/>
              <a:buChar char="Ø"/>
            </a:pPr>
            <a:r>
              <a:rPr lang="es-ES" sz="1800" dirty="0"/>
              <a:t>Una vez que se ha derivado el caso de VG, no se debe solicitar más información ni ponerse en contacto directamente con la persona sobreviviente.</a:t>
            </a:r>
          </a:p>
        </p:txBody>
      </p:sp>
      <p:sp>
        <p:nvSpPr>
          <p:cNvPr id="3" name="Title 1">
            <a:extLst>
              <a:ext uri="{FF2B5EF4-FFF2-40B4-BE49-F238E27FC236}">
                <a16:creationId xmlns:a16="http://schemas.microsoft.com/office/drawing/2014/main" id="{121916D9-F6F4-520B-A6A1-307EC0CE7B9C}"/>
              </a:ext>
            </a:extLst>
          </p:cNvPr>
          <p:cNvSpPr txBox="1">
            <a:spLocks/>
          </p:cNvSpPr>
          <p:nvPr/>
        </p:nvSpPr>
        <p:spPr>
          <a:xfrm>
            <a:off x="790092" y="685800"/>
            <a:ext cx="11029950"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3600" b="1" dirty="0">
                <a:solidFill>
                  <a:srgbClr val="0070C0"/>
                </a:solidFill>
                <a:latin typeface="Lato" panose="020F0502020204030203" pitchFamily="34" charset="77"/>
              </a:rPr>
              <a:t>Qué no deben hacer ante una revelación</a:t>
            </a:r>
          </a:p>
        </p:txBody>
      </p:sp>
      <p:sp>
        <p:nvSpPr>
          <p:cNvPr id="2" name="Oval 1">
            <a:extLst>
              <a:ext uri="{FF2B5EF4-FFF2-40B4-BE49-F238E27FC236}">
                <a16:creationId xmlns:a16="http://schemas.microsoft.com/office/drawing/2014/main" id="{ABC94B68-763B-4BC2-4E71-8FB017C93A74}"/>
              </a:ext>
            </a:extLst>
          </p:cNvPr>
          <p:cNvSpPr/>
          <p:nvPr/>
        </p:nvSpPr>
        <p:spPr>
          <a:xfrm>
            <a:off x="10079511" y="-78533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8" name="Picture 7" descr="Icon&#10;&#10;Description automatically generated">
            <a:extLst>
              <a:ext uri="{FF2B5EF4-FFF2-40B4-BE49-F238E27FC236}">
                <a16:creationId xmlns:a16="http://schemas.microsoft.com/office/drawing/2014/main" id="{F572D594-715B-FA4E-1DF2-BB526AD6D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852" y="197581"/>
            <a:ext cx="2307391" cy="2297237"/>
          </a:xfrm>
          <a:prstGeom prst="rect">
            <a:avLst/>
          </a:prstGeom>
        </p:spPr>
      </p:pic>
    </p:spTree>
    <p:custDataLst>
      <p:tags r:id="rId1"/>
    </p:custDataLst>
    <p:extLst>
      <p:ext uri="{BB962C8B-B14F-4D97-AF65-F5344CB8AC3E}">
        <p14:creationId xmlns:p14="http://schemas.microsoft.com/office/powerpoint/2010/main" val="21389953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8E770A-DA52-FA8C-473E-F14F7A83F8D4}"/>
              </a:ext>
            </a:extLst>
          </p:cNvPr>
          <p:cNvGrpSpPr/>
          <p:nvPr/>
        </p:nvGrpSpPr>
        <p:grpSpPr>
          <a:xfrm>
            <a:off x="-1684633" y="-572459"/>
            <a:ext cx="3965627" cy="3382989"/>
            <a:chOff x="-1684633" y="-572459"/>
            <a:chExt cx="3965627" cy="3382989"/>
          </a:xfrm>
        </p:grpSpPr>
        <p:sp>
          <p:nvSpPr>
            <p:cNvPr id="4" name="Oval 3">
              <a:extLst>
                <a:ext uri="{FF2B5EF4-FFF2-40B4-BE49-F238E27FC236}">
                  <a16:creationId xmlns:a16="http://schemas.microsoft.com/office/drawing/2014/main" id="{FEC832FD-F171-EBA8-FCCC-B4C16D0FFF14}"/>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F7275013-0959-547F-C0DD-3B7FE5428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448" y="398085"/>
              <a:ext cx="2064546" cy="2049366"/>
            </a:xfrm>
            <a:prstGeom prst="rect">
              <a:avLst/>
            </a:prstGeom>
          </p:spPr>
        </p:pic>
      </p:grpSp>
      <p:sp>
        <p:nvSpPr>
          <p:cNvPr id="8" name="Title 1">
            <a:extLst>
              <a:ext uri="{FF2B5EF4-FFF2-40B4-BE49-F238E27FC236}">
                <a16:creationId xmlns:a16="http://schemas.microsoft.com/office/drawing/2014/main" id="{ACFAB3E2-B553-7EBA-A325-39C519D46AC9}"/>
              </a:ext>
            </a:extLst>
          </p:cNvPr>
          <p:cNvSpPr txBox="1">
            <a:spLocks/>
          </p:cNvSpPr>
          <p:nvPr/>
        </p:nvSpPr>
        <p:spPr>
          <a:xfrm>
            <a:off x="2569474" y="1231758"/>
            <a:ext cx="850492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Actividad</a:t>
            </a:r>
            <a:r>
              <a:rPr lang="es-ES" dirty="0">
                <a:solidFill>
                  <a:srgbClr val="0070C0"/>
                </a:solidFill>
                <a:latin typeface="Lato" panose="020F0502020204030203" pitchFamily="34" charset="77"/>
              </a:rPr>
              <a:t> </a:t>
            </a:r>
            <a:br>
              <a:rPr lang="es-ES" dirty="0">
                <a:solidFill>
                  <a:srgbClr val="0070C0"/>
                </a:solidFill>
              </a:rPr>
            </a:br>
            <a:r>
              <a:rPr lang="es-ES" sz="3600" dirty="0">
                <a:solidFill>
                  <a:srgbClr val="0070C0"/>
                </a:solidFill>
                <a:latin typeface="Lato" panose="020F0502020204030203" pitchFamily="34" charset="77"/>
              </a:rPr>
              <a:t>Juego de roles</a:t>
            </a:r>
          </a:p>
        </p:txBody>
      </p:sp>
      <p:pic>
        <p:nvPicPr>
          <p:cNvPr id="5" name="Picture 4" descr="Icon&#10;&#10;Description automatically generated">
            <a:extLst>
              <a:ext uri="{FF2B5EF4-FFF2-40B4-BE49-F238E27FC236}">
                <a16:creationId xmlns:a16="http://schemas.microsoft.com/office/drawing/2014/main" id="{5A31876D-26AD-61B7-4457-4755DAC62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6743" y="1528996"/>
            <a:ext cx="3298473" cy="4650588"/>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6B0BD9C4-7D55-E865-C510-B32D0CA9C29C}"/>
              </a:ext>
            </a:extLst>
          </p:cNvPr>
          <p:cNvPicPr>
            <a:picLocks noChangeAspect="1"/>
          </p:cNvPicPr>
          <p:nvPr/>
        </p:nvPicPr>
        <p:blipFill rotWithShape="1">
          <a:blip r:embed="rId6">
            <a:extLst>
              <a:ext uri="{28A0092B-C50C-407E-A947-70E740481C1C}">
                <a14:useLocalDpi xmlns:a14="http://schemas.microsoft.com/office/drawing/2010/main" val="0"/>
              </a:ext>
            </a:extLst>
          </a:blip>
          <a:srcRect b="15612"/>
          <a:stretch/>
        </p:blipFill>
        <p:spPr>
          <a:xfrm>
            <a:off x="9486203" y="1836862"/>
            <a:ext cx="2780747" cy="4339085"/>
          </a:xfrm>
          <a:prstGeom prst="rect">
            <a:avLst/>
          </a:prstGeom>
        </p:spPr>
      </p:pic>
      <p:pic>
        <p:nvPicPr>
          <p:cNvPr id="13" name="Picture 12" descr="A picture containing text, accessory, businesscard, vector graphics&#10;&#10;Description automatically generated">
            <a:extLst>
              <a:ext uri="{FF2B5EF4-FFF2-40B4-BE49-F238E27FC236}">
                <a16:creationId xmlns:a16="http://schemas.microsoft.com/office/drawing/2014/main" id="{4694FBB5-6E33-FF06-57A2-08ECBE28AB15}"/>
              </a:ext>
            </a:extLst>
          </p:cNvPr>
          <p:cNvPicPr>
            <a:picLocks noChangeAspect="1"/>
          </p:cNvPicPr>
          <p:nvPr/>
        </p:nvPicPr>
        <p:blipFill rotWithShape="1">
          <a:blip r:embed="rId7">
            <a:extLst>
              <a:ext uri="{28A0092B-C50C-407E-A947-70E740481C1C}">
                <a14:useLocalDpi xmlns:a14="http://schemas.microsoft.com/office/drawing/2010/main" val="0"/>
              </a:ext>
            </a:extLst>
          </a:blip>
          <a:srcRect b="20365"/>
          <a:stretch/>
        </p:blipFill>
        <p:spPr>
          <a:xfrm>
            <a:off x="6837374" y="2249112"/>
            <a:ext cx="3802125" cy="3926836"/>
          </a:xfrm>
          <a:prstGeom prst="rect">
            <a:avLst/>
          </a:prstGeom>
        </p:spPr>
      </p:pic>
      <p:pic>
        <p:nvPicPr>
          <p:cNvPr id="15" name="Picture 14" descr="Icon&#10;&#10;Description automatically generated">
            <a:extLst>
              <a:ext uri="{FF2B5EF4-FFF2-40B4-BE49-F238E27FC236}">
                <a16:creationId xmlns:a16="http://schemas.microsoft.com/office/drawing/2014/main" id="{2E380152-EB48-0EBD-90E1-47F47A01FD9E}"/>
              </a:ext>
            </a:extLst>
          </p:cNvPr>
          <p:cNvPicPr>
            <a:picLocks noChangeAspect="1"/>
          </p:cNvPicPr>
          <p:nvPr/>
        </p:nvPicPr>
        <p:blipFill rotWithShape="1">
          <a:blip r:embed="rId8">
            <a:extLst>
              <a:ext uri="{28A0092B-C50C-407E-A947-70E740481C1C}">
                <a14:useLocalDpi xmlns:a14="http://schemas.microsoft.com/office/drawing/2010/main" val="0"/>
              </a:ext>
            </a:extLst>
          </a:blip>
          <a:srcRect b="30796"/>
          <a:stretch/>
        </p:blipFill>
        <p:spPr>
          <a:xfrm flipH="1">
            <a:off x="-71404" y="2492421"/>
            <a:ext cx="3696684" cy="3683526"/>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27145DB5-991B-2863-373A-227AAC979E18}"/>
              </a:ext>
            </a:extLst>
          </p:cNvPr>
          <p:cNvPicPr>
            <a:picLocks noChangeAspect="1"/>
          </p:cNvPicPr>
          <p:nvPr/>
        </p:nvPicPr>
        <p:blipFill rotWithShape="1">
          <a:blip r:embed="rId9">
            <a:extLst>
              <a:ext uri="{28A0092B-C50C-407E-A947-70E740481C1C}">
                <a14:useLocalDpi xmlns:a14="http://schemas.microsoft.com/office/drawing/2010/main" val="0"/>
              </a:ext>
            </a:extLst>
          </a:blip>
          <a:srcRect b="11581"/>
          <a:stretch/>
        </p:blipFill>
        <p:spPr>
          <a:xfrm>
            <a:off x="2274447" y="2099792"/>
            <a:ext cx="2616526" cy="4076156"/>
          </a:xfrm>
          <a:prstGeom prst="rect">
            <a:avLst/>
          </a:prstGeom>
        </p:spPr>
      </p:pic>
    </p:spTree>
    <p:custDataLst>
      <p:tags r:id="rId1"/>
    </p:custDataLst>
    <p:extLst>
      <p:ext uri="{BB962C8B-B14F-4D97-AF65-F5344CB8AC3E}">
        <p14:creationId xmlns:p14="http://schemas.microsoft.com/office/powerpoint/2010/main" val="3566039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1+#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1+#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059921"/>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4" y="4971721"/>
            <a:ext cx="9115857" cy="1410604"/>
            <a:chOff x="539749" y="4753659"/>
            <a:chExt cx="9115857"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49" y="5084763"/>
              <a:ext cx="911585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r>
                <a:rPr lang="es-ES" sz="4000" b="1" dirty="0">
                  <a:solidFill>
                    <a:srgbClr val="FFFFFF"/>
                  </a:solidFill>
                  <a:latin typeface="Lato" panose="020F0502020204030203" pitchFamily="34" charset="77"/>
                </a:rPr>
                <a:t>Recapitulación</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ES" sz="3000" baseline="30000" dirty="0">
                  <a:solidFill>
                    <a:srgbClr val="FFFFFF"/>
                  </a:solidFill>
                  <a:latin typeface="Lato" panose="020F0502020204030203" pitchFamily="34" charset="77"/>
                </a:rPr>
                <a:t>SESIÓN DE CLAUSURA</a:t>
              </a:r>
            </a:p>
          </p:txBody>
        </p:sp>
      </p:grpSp>
      <p:pic>
        <p:nvPicPr>
          <p:cNvPr id="5" name="Picture 4" descr="Shape&#10;&#10;Description automatically generated">
            <a:extLst>
              <a:ext uri="{FF2B5EF4-FFF2-40B4-BE49-F238E27FC236}">
                <a16:creationId xmlns:a16="http://schemas.microsoft.com/office/drawing/2014/main" id="{73BAFB39-D579-FAB2-E26C-F2942B9EC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0" y="-872795"/>
            <a:ext cx="7772400" cy="5949108"/>
          </a:xfrm>
          <a:prstGeom prst="rect">
            <a:avLst/>
          </a:prstGeom>
        </p:spPr>
      </p:pic>
      <p:pic>
        <p:nvPicPr>
          <p:cNvPr id="9" name="Picture 8" descr="Icon&#10;&#10;Description automatically generated">
            <a:extLst>
              <a:ext uri="{FF2B5EF4-FFF2-40B4-BE49-F238E27FC236}">
                <a16:creationId xmlns:a16="http://schemas.microsoft.com/office/drawing/2014/main" id="{0E8063EC-658D-BDDF-8CAF-B203F992E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 y="309421"/>
            <a:ext cx="3550920" cy="4157000"/>
          </a:xfrm>
          <a:prstGeom prst="rect">
            <a:avLst/>
          </a:prstGeom>
        </p:spPr>
      </p:pic>
      <p:pic>
        <p:nvPicPr>
          <p:cNvPr id="13" name="Picture 12" descr="Icon&#10;&#10;Description automatically generated">
            <a:extLst>
              <a:ext uri="{FF2B5EF4-FFF2-40B4-BE49-F238E27FC236}">
                <a16:creationId xmlns:a16="http://schemas.microsoft.com/office/drawing/2014/main" id="{E7110327-AAC4-2361-D548-E38104FF7064}"/>
              </a:ext>
            </a:extLst>
          </p:cNvPr>
          <p:cNvPicPr>
            <a:picLocks noChangeAspect="1"/>
          </p:cNvPicPr>
          <p:nvPr/>
        </p:nvPicPr>
        <p:blipFill rotWithShape="1">
          <a:blip r:embed="rId6">
            <a:extLst>
              <a:ext uri="{28A0092B-C50C-407E-A947-70E740481C1C}">
                <a14:useLocalDpi xmlns:a14="http://schemas.microsoft.com/office/drawing/2010/main" val="0"/>
              </a:ext>
            </a:extLst>
          </a:blip>
          <a:srcRect b="28590"/>
          <a:stretch/>
        </p:blipFill>
        <p:spPr>
          <a:xfrm>
            <a:off x="2339821" y="476041"/>
            <a:ext cx="4014165" cy="3975139"/>
          </a:xfrm>
          <a:prstGeom prst="rect">
            <a:avLst/>
          </a:prstGeom>
        </p:spPr>
      </p:pic>
    </p:spTree>
    <p:custDataLst>
      <p:tags r:id="rId1"/>
    </p:custDataLst>
    <p:extLst>
      <p:ext uri="{BB962C8B-B14F-4D97-AF65-F5344CB8AC3E}">
        <p14:creationId xmlns:p14="http://schemas.microsoft.com/office/powerpoint/2010/main" val="177980678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83" y="24639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59764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593566" y="414002"/>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Conclusiones principales</a:t>
            </a: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06817" y="1046280"/>
            <a:ext cx="939909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s-ES" sz="1600" dirty="0"/>
              <a:t>El personal de primera línea debe </a:t>
            </a:r>
            <a:r>
              <a:rPr lang="es-ES" sz="1600" b="1" dirty="0">
                <a:solidFill>
                  <a:srgbClr val="0070C0"/>
                </a:solidFill>
              </a:rPr>
              <a:t>estar plenamente familiarizados con la vía de derivación de casos de VG </a:t>
            </a:r>
            <a:r>
              <a:rPr lang="es-ES" sz="1600" dirty="0"/>
              <a:t>y con los servicios disponibles en su zona, incluidos aquellos destinados a niños/niñas, hombres y personas LGBTIQ+ sobrevivientes. </a:t>
            </a:r>
          </a:p>
          <a:p>
            <a:pPr>
              <a:buClr>
                <a:srgbClr val="0070C0"/>
              </a:buClr>
              <a:buSzPct val="120000"/>
              <a:buFont typeface="Wingdings" pitchFamily="2" charset="2"/>
              <a:buChar char="Ø"/>
            </a:pPr>
            <a:r>
              <a:rPr lang="es-ES" sz="1600" dirty="0"/>
              <a:t>La función del personal de primera línea consiste en </a:t>
            </a:r>
            <a:r>
              <a:rPr lang="es-ES" sz="1600" b="1" dirty="0">
                <a:solidFill>
                  <a:srgbClr val="0070C0"/>
                </a:solidFill>
              </a:rPr>
              <a:t>escuchar de manera atenta</a:t>
            </a:r>
            <a:r>
              <a:rPr lang="es-ES" sz="1600" dirty="0">
                <a:solidFill>
                  <a:srgbClr val="0070C0"/>
                </a:solidFill>
              </a:rPr>
              <a:t>, </a:t>
            </a:r>
            <a:r>
              <a:rPr lang="es-ES" sz="1600" b="1" dirty="0">
                <a:solidFill>
                  <a:srgbClr val="0070C0"/>
                </a:solidFill>
              </a:rPr>
              <a:t>facilitar información </a:t>
            </a:r>
            <a:r>
              <a:rPr lang="es-ES" sz="1600" dirty="0"/>
              <a:t>sobre los servicios disponibles y </a:t>
            </a:r>
            <a:r>
              <a:rPr lang="es-ES" sz="1600" b="1" dirty="0">
                <a:solidFill>
                  <a:srgbClr val="0070C0"/>
                </a:solidFill>
              </a:rPr>
              <a:t>derivar a la persona sobreviviente a los servicios de gestión de casos </a:t>
            </a:r>
            <a:r>
              <a:rPr lang="es-ES" sz="1600" dirty="0"/>
              <a:t>si esta da </a:t>
            </a:r>
            <a:r>
              <a:rPr lang="es-ES" sz="1600" b="1" dirty="0">
                <a:solidFill>
                  <a:srgbClr val="0070C0"/>
                </a:solidFill>
              </a:rPr>
              <a:t>su consentimiento informado</a:t>
            </a:r>
            <a:r>
              <a:rPr lang="es-ES" sz="1600" dirty="0"/>
              <a:t>. </a:t>
            </a:r>
          </a:p>
          <a:p>
            <a:pPr>
              <a:buClr>
                <a:srgbClr val="0070C0"/>
              </a:buClr>
              <a:buSzPct val="120000"/>
              <a:buFont typeface="Wingdings" pitchFamily="2" charset="2"/>
              <a:buChar char="Ø"/>
            </a:pPr>
            <a:r>
              <a:rPr lang="es-ES" sz="1600" b="1" dirty="0">
                <a:solidFill>
                  <a:srgbClr val="0070C0"/>
                </a:solidFill>
              </a:rPr>
              <a:t>Las funciones del personal de primera línea NO consisten en</a:t>
            </a:r>
            <a:r>
              <a:rPr lang="es-ES" sz="1600" dirty="0"/>
              <a:t> realizar entrevistas, comprender lo ocurrido y los pormenores, indicar a la persona sobreviviente lo que tiene que hacer ni dar su opinión propia.</a:t>
            </a:r>
          </a:p>
          <a:p>
            <a:pPr>
              <a:buClr>
                <a:srgbClr val="0070C0"/>
              </a:buClr>
              <a:buSzPct val="120000"/>
              <a:buFont typeface="Wingdings" pitchFamily="2" charset="2"/>
              <a:buChar char="Ø"/>
            </a:pPr>
            <a:r>
              <a:rPr lang="es-ES" sz="1600" dirty="0"/>
              <a:t>En todas las conversaciones mantenidas con personas sobrevivientes de VG, es necesario dar prioridad al </a:t>
            </a:r>
            <a:r>
              <a:rPr lang="es-ES" sz="1600" b="1" dirty="0">
                <a:solidFill>
                  <a:srgbClr val="0070C0"/>
                </a:solidFill>
              </a:rPr>
              <a:t>enfoque centrado en la persona sobreviviente</a:t>
            </a:r>
            <a:r>
              <a:rPr lang="es-ES" sz="1600" dirty="0"/>
              <a:t>, habida cuenta de </a:t>
            </a:r>
            <a:r>
              <a:rPr lang="es-ES" sz="1600" b="1" dirty="0">
                <a:solidFill>
                  <a:srgbClr val="0070C0"/>
                </a:solidFill>
              </a:rPr>
              <a:t>la seguridad y la confidencialidad</a:t>
            </a:r>
            <a:r>
              <a:rPr lang="es-ES" sz="1600" b="1" dirty="0"/>
              <a:t> </a:t>
            </a:r>
            <a:r>
              <a:rPr lang="es-ES" sz="1600" dirty="0"/>
              <a:t>al realizar derivaciones. </a:t>
            </a:r>
          </a:p>
          <a:p>
            <a:pPr>
              <a:buClr>
                <a:srgbClr val="0070C0"/>
              </a:buClr>
              <a:buSzPct val="120000"/>
              <a:buFont typeface="Wingdings" pitchFamily="2" charset="2"/>
              <a:buChar char="Ø"/>
            </a:pPr>
            <a:r>
              <a:rPr lang="es-ES" sz="1600" dirty="0">
                <a:latin typeface="Lato"/>
                <a:ea typeface="Lato"/>
                <a:cs typeface="Lato"/>
              </a:rPr>
              <a:t>Las </a:t>
            </a:r>
            <a:r>
              <a:rPr lang="es-ES" sz="1600" b="1" dirty="0">
                <a:solidFill>
                  <a:srgbClr val="0070C0"/>
                </a:solidFill>
                <a:latin typeface="Lato"/>
                <a:ea typeface="Lato"/>
                <a:cs typeface="Lato"/>
              </a:rPr>
              <a:t>consideraciones clave para tratar las revelaciones relacionadas con niños/niñas sobrevivientes</a:t>
            </a:r>
            <a:r>
              <a:rPr lang="es-ES" sz="1600" dirty="0">
                <a:latin typeface="Lato"/>
                <a:ea typeface="Lato"/>
                <a:cs typeface="Lato"/>
              </a:rPr>
              <a:t> incluyen el principio del interés superior </a:t>
            </a:r>
            <a:r>
              <a:rPr lang="es-419" sz="1600" dirty="0">
                <a:latin typeface="Lato"/>
                <a:ea typeface="Lato"/>
                <a:cs typeface="Lato"/>
              </a:rPr>
              <a:t>del niño</a:t>
            </a:r>
            <a:r>
              <a:rPr lang="es-ES" sz="1600" dirty="0">
                <a:latin typeface="Lato"/>
                <a:ea typeface="Lato"/>
                <a:cs typeface="Lato"/>
              </a:rPr>
              <a:t>, los procedimientos relacionados con la presentación obligatoria de informes sobre el abuso infantil y la participación de los padres o cuidadores en la obtención del consentimiento o de la aceptación.</a:t>
            </a:r>
          </a:p>
          <a:p>
            <a:pPr>
              <a:buClr>
                <a:srgbClr val="0070C0"/>
              </a:buClr>
              <a:buSzPct val="120000"/>
              <a:buFont typeface="Wingdings" pitchFamily="2" charset="2"/>
              <a:buChar char="Ø"/>
            </a:pPr>
            <a:r>
              <a:rPr lang="es-ES" sz="1600" dirty="0"/>
              <a:t>El personal de primera línea </a:t>
            </a:r>
            <a:r>
              <a:rPr lang="es-ES" sz="1600" b="1" dirty="0">
                <a:solidFill>
                  <a:srgbClr val="0070C0"/>
                </a:solidFill>
              </a:rPr>
              <a:t>NUNCA </a:t>
            </a:r>
            <a:r>
              <a:rPr lang="es-ES" sz="1600" dirty="0"/>
              <a:t>debe </a:t>
            </a:r>
            <a:r>
              <a:rPr lang="es-ES" sz="1600" b="1" dirty="0">
                <a:solidFill>
                  <a:srgbClr val="0070C0"/>
                </a:solidFill>
              </a:rPr>
              <a:t>identificar ni buscar de manera proactiva</a:t>
            </a:r>
            <a:r>
              <a:rPr lang="es-ES" sz="1600" dirty="0"/>
              <a:t> a las</a:t>
            </a:r>
            <a:br>
              <a:rPr lang="es-ES" sz="1600" dirty="0"/>
            </a:br>
            <a:r>
              <a:rPr lang="es-ES" sz="1600" dirty="0"/>
              <a:t>personas sobrevivientes de VG.</a:t>
            </a:r>
          </a:p>
        </p:txBody>
      </p:sp>
    </p:spTree>
    <p:custDataLst>
      <p:tags r:id="rId1"/>
    </p:custDataLst>
    <p:extLst>
      <p:ext uri="{BB962C8B-B14F-4D97-AF65-F5344CB8AC3E}">
        <p14:creationId xmlns:p14="http://schemas.microsoft.com/office/powerpoint/2010/main" val="36572069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59764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593566" y="641542"/>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 sz="4000" b="1" dirty="0">
                <a:solidFill>
                  <a:srgbClr val="0070C0"/>
                </a:solidFill>
                <a:latin typeface="Lato" panose="020F0502020204030203" pitchFamily="34" charset="77"/>
              </a:rPr>
              <a:t>Recursos clave</a:t>
            </a: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pic>
        <p:nvPicPr>
          <p:cNvPr id="5" name="Picture 2">
            <a:hlinkClick r:id="rId6"/>
            <a:extLst>
              <a:ext uri="{FF2B5EF4-FFF2-40B4-BE49-F238E27FC236}">
                <a16:creationId xmlns:a16="http://schemas.microsoft.com/office/drawing/2014/main" id="{1DA61EBA-8E86-6259-F2BA-4955039CC5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2989033" y="1407623"/>
            <a:ext cx="2700551" cy="41656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8"/>
            <a:extLst>
              <a:ext uri="{FF2B5EF4-FFF2-40B4-BE49-F238E27FC236}">
                <a16:creationId xmlns:a16="http://schemas.microsoft.com/office/drawing/2014/main" id="{356F9538-8125-7581-E500-58FEAF216392}"/>
              </a:ext>
            </a:extLst>
          </p:cNvPr>
          <p:cNvPicPr>
            <a:picLocks noChangeAspect="1"/>
          </p:cNvPicPr>
          <p:nvPr/>
        </p:nvPicPr>
        <p:blipFill rotWithShape="1">
          <a:blip r:embed="rId9"/>
          <a:srcRect b="21369"/>
          <a:stretch/>
        </p:blipFill>
        <p:spPr>
          <a:xfrm>
            <a:off x="9473197" y="2521735"/>
            <a:ext cx="2387380" cy="1854646"/>
          </a:xfrm>
          <a:prstGeom prst="rect">
            <a:avLst/>
          </a:prstGeom>
        </p:spPr>
      </p:pic>
      <p:pic>
        <p:nvPicPr>
          <p:cNvPr id="10" name="Picture 9" descr="Icon&#10;&#10;Description automatically generated">
            <a:extLst>
              <a:ext uri="{FF2B5EF4-FFF2-40B4-BE49-F238E27FC236}">
                <a16:creationId xmlns:a16="http://schemas.microsoft.com/office/drawing/2014/main" id="{090D33ED-4A46-42F9-1D31-E9BAB2EDE1E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96466" y="4376380"/>
            <a:ext cx="794200" cy="745293"/>
          </a:xfrm>
          <a:prstGeom prst="rect">
            <a:avLst/>
          </a:prstGeom>
        </p:spPr>
      </p:pic>
      <p:pic>
        <p:nvPicPr>
          <p:cNvPr id="11" name="Picture 10">
            <a:extLst>
              <a:ext uri="{FF2B5EF4-FFF2-40B4-BE49-F238E27FC236}">
                <a16:creationId xmlns:a16="http://schemas.microsoft.com/office/drawing/2014/main" id="{0B308201-7ADA-564A-9BED-21FDF4528D5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726513" y="5165658"/>
            <a:ext cx="961190" cy="817854"/>
          </a:xfrm>
          <a:prstGeom prst="rect">
            <a:avLst/>
          </a:prstGeom>
        </p:spPr>
      </p:pic>
      <p:sp>
        <p:nvSpPr>
          <p:cNvPr id="12" name="TextBox 11">
            <a:extLst>
              <a:ext uri="{FF2B5EF4-FFF2-40B4-BE49-F238E27FC236}">
                <a16:creationId xmlns:a16="http://schemas.microsoft.com/office/drawing/2014/main" id="{F029373F-CC1C-B3B3-74D1-FC7FB453D771}"/>
              </a:ext>
            </a:extLst>
          </p:cNvPr>
          <p:cNvSpPr txBox="1"/>
          <p:nvPr/>
        </p:nvSpPr>
        <p:spPr>
          <a:xfrm>
            <a:off x="6549234" y="4890840"/>
            <a:ext cx="3639138" cy="461665"/>
          </a:xfrm>
          <a:prstGeom prst="rect">
            <a:avLst/>
          </a:prstGeom>
          <a:noFill/>
        </p:spPr>
        <p:txBody>
          <a:bodyPr wrap="none" rtlCol="0">
            <a:spAutoFit/>
          </a:bodyPr>
          <a:lstStyle/>
          <a:p>
            <a:r>
              <a:rPr lang="es-ES" sz="2400" b="1" dirty="0">
                <a:solidFill>
                  <a:srgbClr val="0070C0"/>
                </a:solidFill>
                <a:latin typeface="Lato" panose="020F0502020204030203" pitchFamily="34" charset="77"/>
                <a:ea typeface="+mn-ea"/>
                <a:hlinkClick r:id="rId12">
                  <a:extLst>
                    <a:ext uri="{A12FA001-AC4F-418D-AE19-62706E023703}">
                      <ahyp:hlinkClr xmlns:ahyp="http://schemas.microsoft.com/office/drawing/2018/hyperlinkcolor" val="tx"/>
                    </a:ext>
                  </a:extLst>
                </a:hlinkClick>
              </a:rPr>
              <a:t>GBV Learning Hub del ACNUR</a:t>
            </a:r>
          </a:p>
        </p:txBody>
      </p:sp>
      <p:pic>
        <p:nvPicPr>
          <p:cNvPr id="13" name="Picture 12">
            <a:hlinkClick r:id="rId13"/>
            <a:extLst>
              <a:ext uri="{FF2B5EF4-FFF2-40B4-BE49-F238E27FC236}">
                <a16:creationId xmlns:a16="http://schemas.microsoft.com/office/drawing/2014/main" id="{8C659B02-B59D-C15A-6B94-E1847F17D742}"/>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01540" y="672442"/>
            <a:ext cx="2549610" cy="3587391"/>
          </a:xfrm>
          <a:prstGeom prst="rect">
            <a:avLst/>
          </a:prstGeom>
        </p:spPr>
      </p:pic>
      <p:sp>
        <p:nvSpPr>
          <p:cNvPr id="2" name="CuadroTexto 1">
            <a:extLst>
              <a:ext uri="{FF2B5EF4-FFF2-40B4-BE49-F238E27FC236}">
                <a16:creationId xmlns:a16="http://schemas.microsoft.com/office/drawing/2014/main" id="{23735B1E-0060-E6D8-BB95-8BD12F103CBE}"/>
              </a:ext>
            </a:extLst>
          </p:cNvPr>
          <p:cNvSpPr txBox="1"/>
          <p:nvPr/>
        </p:nvSpPr>
        <p:spPr>
          <a:xfrm>
            <a:off x="9350917" y="4259833"/>
            <a:ext cx="2631939" cy="661720"/>
          </a:xfrm>
          <a:prstGeom prst="rect">
            <a:avLst/>
          </a:prstGeom>
          <a:solidFill>
            <a:schemeClr val="bg1"/>
          </a:solidFill>
        </p:spPr>
        <p:txBody>
          <a:bodyPr wrap="square" rtlCol="0">
            <a:spAutoFit/>
          </a:bodyPr>
          <a:lstStyle/>
          <a:p>
            <a:pPr algn="ctr"/>
            <a:r>
              <a:rPr lang="es-ES" sz="800" dirty="0">
                <a:solidFill>
                  <a:srgbClr val="90268F"/>
                </a:solidFill>
                <a:effectLst/>
                <a:latin typeface="Arial Narrow" panose="020B0606020202030204" pitchFamily="34" charset="0"/>
                <a:ea typeface="Calibri" panose="020F0502020204030204" pitchFamily="34" charset="0"/>
                <a:cs typeface="Arial" panose="020B0604020202020204" pitchFamily="34" charset="0"/>
              </a:rPr>
              <a:t>ESCANEAR PARA DESCARGAR LA NUEVA VERSIÓN DE LA </a:t>
            </a:r>
            <a:r>
              <a:rPr lang="es-ES" sz="1400" b="1" dirty="0">
                <a:solidFill>
                  <a:srgbClr val="90268F"/>
                </a:solidFill>
                <a:effectLst/>
                <a:latin typeface="Arial Narrow" panose="020B0606020202030204" pitchFamily="34" charset="0"/>
                <a:ea typeface="Calibri" panose="020F0502020204030204" pitchFamily="34" charset="0"/>
                <a:cs typeface="Arial" panose="020B0604020202020204" pitchFamily="34" charset="0"/>
              </a:rPr>
              <a:t>APLICACIÓN DE LA GUÍA DE BOLSILLO SOBRE VG</a:t>
            </a:r>
            <a:endParaRPr lang="en-GB" sz="1400" b="1" dirty="0">
              <a:solidFill>
                <a:srgbClr val="90268F"/>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825847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
                                            <p:tgtEl>
                                              <p:spTgt spid="10"/>
                                            </p:tgtEl>
                                          </p:cBhvr>
                                        </p:animEffect>
                                      </p:childTnLst>
                                    </p:cTn>
                                  </p:par>
                                  <p:par>
                                    <p:cTn id="22" presetID="23" presetClass="entr" presetSubtype="272" fill="hold" nodeType="withEffect">
                                      <p:stCondLst>
                                        <p:cond delay="1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strVal val="2/3*#ppt_w"/>
                                              </p:val>
                                            </p:tav>
                                            <p:tav tm="100000">
                                              <p:val>
                                                <p:strVal val="#ppt_w"/>
                                              </p:val>
                                            </p:tav>
                                          </p:tavLst>
                                        </p:anim>
                                        <p:anim calcmode="lin" valueType="num">
                                          <p:cBhvr>
                                            <p:cTn id="25" dur="200" fill="hold"/>
                                            <p:tgtEl>
                                              <p:spTgt spid="11"/>
                                            </p:tgtEl>
                                            <p:attrNameLst>
                                              <p:attrName>ppt_h</p:attrName>
                                            </p:attrNameLst>
                                          </p:cBhvr>
                                          <p:tavLst>
                                            <p:tav tm="0">
                                              <p:val>
                                                <p:strVal val="2/3*#ppt_h"/>
                                              </p:val>
                                            </p:tav>
                                            <p:tav tm="100000">
                                              <p:val>
                                                <p:strVal val="#ppt_h"/>
                                              </p:val>
                                            </p:tav>
                                          </p:tavLst>
                                        </p:anim>
                                      </p:childTnLst>
                                    </p:cTn>
                                  </p:par>
                                  <p:par>
                                    <p:cTn id="26" presetID="23" presetClass="entr" presetSubtype="16" fill="hold" nodeType="withEffect">
                                      <p:stCondLst>
                                        <p:cond delay="10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 fill="hold"/>
                                            <p:tgtEl>
                                              <p:spTgt spid="5"/>
                                            </p:tgtEl>
                                            <p:attrNameLst>
                                              <p:attrName>ppt_w</p:attrName>
                                            </p:attrNameLst>
                                          </p:cBhvr>
                                          <p:tavLst>
                                            <p:tav tm="0">
                                              <p:val>
                                                <p:fltVal val="0"/>
                                              </p:val>
                                            </p:tav>
                                            <p:tav tm="100000">
                                              <p:val>
                                                <p:strVal val="#ppt_w"/>
                                              </p:val>
                                            </p:tav>
                                          </p:tavLst>
                                        </p:anim>
                                        <p:anim calcmode="lin" valueType="num">
                                          <p:cBhvr>
                                            <p:cTn id="29" dur="200" fill="hold"/>
                                            <p:tgtEl>
                                              <p:spTgt spid="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16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 fill="hold"/>
                                            <p:tgtEl>
                                              <p:spTgt spid="7"/>
                                            </p:tgtEl>
                                            <p:attrNameLst>
                                              <p:attrName>ppt_w</p:attrName>
                                            </p:attrNameLst>
                                          </p:cBhvr>
                                          <p:tavLst>
                                            <p:tav tm="0">
                                              <p:val>
                                                <p:fltVal val="0"/>
                                              </p:val>
                                            </p:tav>
                                            <p:tav tm="100000">
                                              <p:val>
                                                <p:strVal val="#ppt_w"/>
                                              </p:val>
                                            </p:tav>
                                          </p:tavLst>
                                        </p:anim>
                                        <p:anim calcmode="lin" valueType="num">
                                          <p:cBhvr>
                                            <p:cTn id="33" dur="2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
                                            <p:tgtEl>
                                              <p:spTgt spid="10"/>
                                            </p:tgtEl>
                                          </p:cBhvr>
                                        </p:animEffect>
                                      </p:childTnLst>
                                    </p:cTn>
                                  </p:par>
                                  <p:par>
                                    <p:cTn id="22" presetID="23" presetClass="entr" presetSubtype="272" fill="hold" nodeType="withEffect">
                                      <p:stCondLst>
                                        <p:cond delay="1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strVal val="2/3*#ppt_w"/>
                                              </p:val>
                                            </p:tav>
                                            <p:tav tm="100000">
                                              <p:val>
                                                <p:strVal val="#ppt_w"/>
                                              </p:val>
                                            </p:tav>
                                          </p:tavLst>
                                        </p:anim>
                                        <p:anim calcmode="lin" valueType="num">
                                          <p:cBhvr>
                                            <p:cTn id="25" dur="200" fill="hold"/>
                                            <p:tgtEl>
                                              <p:spTgt spid="11"/>
                                            </p:tgtEl>
                                            <p:attrNameLst>
                                              <p:attrName>ppt_h</p:attrName>
                                            </p:attrNameLst>
                                          </p:cBhvr>
                                          <p:tavLst>
                                            <p:tav tm="0">
                                              <p:val>
                                                <p:strVal val="2/3*#ppt_h"/>
                                              </p:val>
                                            </p:tav>
                                            <p:tav tm="100000">
                                              <p:val>
                                                <p:strVal val="#ppt_h"/>
                                              </p:val>
                                            </p:tav>
                                          </p:tavLst>
                                        </p:anim>
                                      </p:childTnLst>
                                    </p:cTn>
                                  </p:par>
                                  <p:par>
                                    <p:cTn id="26" presetID="23" presetClass="entr" presetSubtype="16" fill="hold" nodeType="withEffect">
                                      <p:stCondLst>
                                        <p:cond delay="10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 fill="hold"/>
                                            <p:tgtEl>
                                              <p:spTgt spid="5"/>
                                            </p:tgtEl>
                                            <p:attrNameLst>
                                              <p:attrName>ppt_w</p:attrName>
                                            </p:attrNameLst>
                                          </p:cBhvr>
                                          <p:tavLst>
                                            <p:tav tm="0">
                                              <p:val>
                                                <p:fltVal val="0"/>
                                              </p:val>
                                            </p:tav>
                                            <p:tav tm="100000">
                                              <p:val>
                                                <p:strVal val="#ppt_w"/>
                                              </p:val>
                                            </p:tav>
                                          </p:tavLst>
                                        </p:anim>
                                        <p:anim calcmode="lin" valueType="num">
                                          <p:cBhvr>
                                            <p:cTn id="29" dur="200" fill="hold"/>
                                            <p:tgtEl>
                                              <p:spTgt spid="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16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 fill="hold"/>
                                            <p:tgtEl>
                                              <p:spTgt spid="7"/>
                                            </p:tgtEl>
                                            <p:attrNameLst>
                                              <p:attrName>ppt_w</p:attrName>
                                            </p:attrNameLst>
                                          </p:cBhvr>
                                          <p:tavLst>
                                            <p:tav tm="0">
                                              <p:val>
                                                <p:fltVal val="0"/>
                                              </p:val>
                                            </p:tav>
                                            <p:tav tm="100000">
                                              <p:val>
                                                <p:strVal val="#ppt_w"/>
                                              </p:val>
                                            </p:tav>
                                          </p:tavLst>
                                        </p:anim>
                                        <p:anim calcmode="lin" valueType="num">
                                          <p:cBhvr>
                                            <p:cTn id="33" dur="2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descr="Shape, circle&#10;&#10;Description automatically generated">
            <a:extLst>
              <a:ext uri="{FF2B5EF4-FFF2-40B4-BE49-F238E27FC236}">
                <a16:creationId xmlns:a16="http://schemas.microsoft.com/office/drawing/2014/main" id="{ED05E2A2-4727-2D15-944A-1F5512FC88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557344" y="-393297"/>
            <a:ext cx="10991962" cy="6160651"/>
          </a:xfrm>
          <a:prstGeom prst="rect">
            <a:avLst/>
          </a:prstGeom>
        </p:spPr>
      </p:pic>
      <p:pic>
        <p:nvPicPr>
          <p:cNvPr id="8" name="Picture 7" descr="Shape, arrow&#10;&#10;Description automatically generated">
            <a:extLst>
              <a:ext uri="{FF2B5EF4-FFF2-40B4-BE49-F238E27FC236}">
                <a16:creationId xmlns:a16="http://schemas.microsoft.com/office/drawing/2014/main" id="{FA1FE190-D565-4E84-CD37-6894310E9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28412"/>
            <a:ext cx="8000991" cy="6212127"/>
          </a:xfrm>
          <a:prstGeom prst="rect">
            <a:avLst/>
          </a:prstGeom>
        </p:spPr>
      </p:pic>
      <p:sp>
        <p:nvSpPr>
          <p:cNvPr id="5" name="Title 1">
            <a:extLst>
              <a:ext uri="{FF2B5EF4-FFF2-40B4-BE49-F238E27FC236}">
                <a16:creationId xmlns:a16="http://schemas.microsoft.com/office/drawing/2014/main" id="{E97458D5-2766-3F21-B602-EA539DF3DA39}"/>
              </a:ext>
            </a:extLst>
          </p:cNvPr>
          <p:cNvSpPr txBox="1">
            <a:spLocks/>
          </p:cNvSpPr>
          <p:nvPr/>
        </p:nvSpPr>
        <p:spPr>
          <a:xfrm>
            <a:off x="3881437" y="706943"/>
            <a:ext cx="4429125" cy="1476375"/>
          </a:xfrm>
          <a:prstGeom prst="rect">
            <a:avLst/>
          </a:prstGeom>
        </p:spPr>
        <p:txBody>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r>
              <a:rPr lang="es-ES" sz="5000" b="1" dirty="0">
                <a:solidFill>
                  <a:srgbClr val="0070C0"/>
                </a:solidFill>
                <a:latin typeface="Lato" panose="020F0502020204030203" pitchFamily="34" charset="77"/>
              </a:rPr>
              <a:t>¡Gracias! </a:t>
            </a:r>
          </a:p>
        </p:txBody>
      </p:sp>
      <p:pic>
        <p:nvPicPr>
          <p:cNvPr id="12" name="Picture 11" descr="Shape&#10;&#10;Description automatically generated">
            <a:extLst>
              <a:ext uri="{FF2B5EF4-FFF2-40B4-BE49-F238E27FC236}">
                <a16:creationId xmlns:a16="http://schemas.microsoft.com/office/drawing/2014/main" id="{67E484C4-606D-A986-1299-23C3E874B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971" y="-24727"/>
            <a:ext cx="8484872" cy="6208442"/>
          </a:xfrm>
          <a:prstGeom prst="rect">
            <a:avLst/>
          </a:prstGeom>
        </p:spPr>
      </p:pic>
    </p:spTree>
    <p:custDataLst>
      <p:tags r:id="rId1"/>
    </p:custDataLst>
    <p:extLst>
      <p:ext uri="{BB962C8B-B14F-4D97-AF65-F5344CB8AC3E}">
        <p14:creationId xmlns:p14="http://schemas.microsoft.com/office/powerpoint/2010/main" val="3316804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14:presetBounceEnd="50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50000" fill="hold" grpId="0" nodeType="withEffect" p14:presetBounceEnd="5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5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8DE5D-5AD6-B766-ED77-5C9D50E8C40A}"/>
              </a:ext>
            </a:extLst>
          </p:cNvPr>
          <p:cNvSpPr txBox="1"/>
          <p:nvPr/>
        </p:nvSpPr>
        <p:spPr>
          <a:xfrm>
            <a:off x="924974" y="1009696"/>
            <a:ext cx="7577342" cy="561692"/>
          </a:xfrm>
          <a:prstGeom prst="rect">
            <a:avLst/>
          </a:prstGeom>
          <a:noFill/>
        </p:spPr>
        <p:txBody>
          <a:bodyPr wrap="square" lIns="68580" tIns="34290" rIns="68580" bIns="34290" rtlCol="0" anchor="t">
            <a:spAutoFit/>
          </a:bodyPr>
          <a:lstStyle/>
          <a:p>
            <a:r>
              <a:rPr lang="es-419" sz="3200" b="1" dirty="0">
                <a:solidFill>
                  <a:schemeClr val="bg1"/>
                </a:solidFill>
                <a:latin typeface="Lato" panose="020F0502020204030203" pitchFamily="34" charset="0"/>
                <a:ea typeface="Lato" panose="020F0502020204030203" pitchFamily="34" charset="0"/>
                <a:cs typeface="Lato" panose="020F0502020204030203" pitchFamily="34" charset="0"/>
              </a:rPr>
              <a:t>COMENTARIOS</a:t>
            </a:r>
            <a:r>
              <a:rPr lang="es-ES" sz="3200" b="1" dirty="0">
                <a:solidFill>
                  <a:schemeClr val="bg1"/>
                </a:solidFill>
                <a:latin typeface="Lato" panose="020F0502020204030203" pitchFamily="34" charset="0"/>
                <a:ea typeface="Lato" panose="020F0502020204030203" pitchFamily="34" charset="0"/>
                <a:cs typeface="Lato" panose="020F0502020204030203" pitchFamily="34" charset="0"/>
              </a:rPr>
              <a:t> DEL FACILITADOR</a:t>
            </a:r>
          </a:p>
        </p:txBody>
      </p:sp>
      <p:sp>
        <p:nvSpPr>
          <p:cNvPr id="4" name="Content Placeholder 2">
            <a:extLst>
              <a:ext uri="{FF2B5EF4-FFF2-40B4-BE49-F238E27FC236}">
                <a16:creationId xmlns:a16="http://schemas.microsoft.com/office/drawing/2014/main" id="{6BC2B6E9-4DD2-B1B3-8B79-85711877412F}"/>
              </a:ext>
            </a:extLst>
          </p:cNvPr>
          <p:cNvSpPr txBox="1">
            <a:spLocks/>
          </p:cNvSpPr>
          <p:nvPr/>
        </p:nvSpPr>
        <p:spPr>
          <a:xfrm>
            <a:off x="924974" y="1759840"/>
            <a:ext cx="1060662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FBD416"/>
              </a:buClr>
              <a:buSzPct val="120000"/>
              <a:buNone/>
            </a:pPr>
            <a:r>
              <a:rPr lang="es-ES" sz="2000" b="1" dirty="0">
                <a:solidFill>
                  <a:schemeClr val="bg1"/>
                </a:solidFill>
                <a:latin typeface="Lato" panose="020F0502020204030203" pitchFamily="34" charset="0"/>
                <a:ea typeface="Lato" panose="020F0502020204030203" pitchFamily="34" charset="0"/>
                <a:cs typeface="Lato" panose="020F0502020204030203" pitchFamily="34" charset="0"/>
              </a:rPr>
              <a:t>Ayúdenos a mejorar el presente material de facilitación al cumplimentar </a:t>
            </a:r>
            <a:r>
              <a:rPr lang="es-ES" sz="2000" b="1" dirty="0">
                <a:latin typeface="Lato" panose="020F0502020204030203" pitchFamily="34" charset="0"/>
                <a:ea typeface="Lato" panose="020F0502020204030203" pitchFamily="34" charset="0"/>
                <a:cs typeface="Lato" panose="020F0502020204030203" pitchFamily="34" charset="0"/>
                <a:hlinkClick r:id="rId3"/>
              </a:rPr>
              <a:t>este</a:t>
            </a:r>
            <a:r>
              <a:rPr lang="es-ES" sz="2000" b="1" dirty="0">
                <a:latin typeface="Lato" panose="020F0502020204030203" pitchFamily="34" charset="0"/>
                <a:ea typeface="Lato" panose="020F0502020204030203" pitchFamily="34" charset="0"/>
                <a:cs typeface="Lato" panose="020F0502020204030203" pitchFamily="34" charset="0"/>
              </a:rPr>
              <a:t> </a:t>
            </a:r>
            <a:r>
              <a:rPr lang="es-ES" sz="2000" b="1" dirty="0">
                <a:solidFill>
                  <a:schemeClr val="bg1"/>
                </a:solidFill>
                <a:latin typeface="Lato" panose="020F0502020204030203" pitchFamily="34" charset="0"/>
                <a:ea typeface="Lato" panose="020F0502020204030203" pitchFamily="34" charset="0"/>
                <a:cs typeface="Lato" panose="020F0502020204030203" pitchFamily="34" charset="0"/>
              </a:rPr>
              <a:t>formulario de comentarios en línea. </a:t>
            </a:r>
          </a:p>
          <a:p>
            <a:pPr>
              <a:buClr>
                <a:srgbClr val="FBD416"/>
              </a:buClr>
              <a:buSzPct val="120000"/>
              <a:buFont typeface="Wingdings" pitchFamily="2" charset="2"/>
              <a:buChar char="Ø"/>
            </a:pPr>
            <a:endParaRPr lang="en-US" sz="2000" dirty="0">
              <a:solidFill>
                <a:schemeClr val="bg1"/>
              </a:solidFill>
              <a:latin typeface="Lato" panose="020F0502020204030203" pitchFamily="34" charset="77"/>
              <a:ea typeface="+mn-lt"/>
              <a:cs typeface="+mn-lt"/>
            </a:endParaRPr>
          </a:p>
          <a:p>
            <a:pPr>
              <a:buClr>
                <a:srgbClr val="FBD416"/>
              </a:buClr>
              <a:buSzPct val="120000"/>
              <a:buFont typeface="Wingdings" pitchFamily="2" charset="2"/>
              <a:buChar char="Ø"/>
            </a:pPr>
            <a:r>
              <a:rPr lang="es-ES" sz="2000" dirty="0">
                <a:solidFill>
                  <a:schemeClr val="bg1"/>
                </a:solidFill>
                <a:latin typeface="Lato" panose="020F0502020204030203" pitchFamily="34" charset="77"/>
                <a:ea typeface="+mn-lt"/>
                <a:cs typeface="+mn-lt"/>
              </a:rPr>
              <a:t>Este breve formulario reúne los comentarios de los facilitadores y las facilitadoras que utilizan paquetes de facilitación del ACNUR sobre VG o de colegas que utilizan los materiales para el autoaprendizaje, con el objetivo de ayudar al Centro Mundial de Desarrollo y Aprendizaje </a:t>
            </a:r>
            <a:r>
              <a:rPr lang="es-419" sz="2000" dirty="0">
                <a:solidFill>
                  <a:schemeClr val="bg1"/>
                </a:solidFill>
                <a:latin typeface="Lato" panose="020F0502020204030203" pitchFamily="34" charset="77"/>
                <a:ea typeface="+mn-lt"/>
                <a:cs typeface="+mn-lt"/>
              </a:rPr>
              <a:t>(GLDC, por sus siglas en inglés)</a:t>
            </a:r>
            <a:r>
              <a:rPr lang="es-ES" sz="2000" dirty="0">
                <a:solidFill>
                  <a:schemeClr val="bg1"/>
                </a:solidFill>
                <a:latin typeface="Lato" panose="020F0502020204030203" pitchFamily="34" charset="77"/>
                <a:ea typeface="+mn-lt"/>
                <a:cs typeface="+mn-lt"/>
              </a:rPr>
              <a:t> y a la División de Protección Internacional (DIP </a:t>
            </a:r>
            <a:r>
              <a:rPr lang="es-419" sz="2000" dirty="0">
                <a:solidFill>
                  <a:schemeClr val="bg1"/>
                </a:solidFill>
                <a:latin typeface="Lato" panose="020F0502020204030203" pitchFamily="34" charset="77"/>
                <a:ea typeface="+mn-lt"/>
                <a:cs typeface="+mn-lt"/>
              </a:rPr>
              <a:t>por sus siglas en inglés)</a:t>
            </a:r>
            <a:r>
              <a:rPr lang="es-ES" sz="2000" dirty="0">
                <a:solidFill>
                  <a:schemeClr val="bg1"/>
                </a:solidFill>
                <a:latin typeface="Lato" panose="020F0502020204030203" pitchFamily="34" charset="77"/>
                <a:ea typeface="+mn-lt"/>
                <a:cs typeface="+mn-lt"/>
              </a:rPr>
              <a:t> a mejorar el contenido y la calidad de los materiales. </a:t>
            </a:r>
          </a:p>
          <a:p>
            <a:pPr>
              <a:buClr>
                <a:srgbClr val="FBD416"/>
              </a:buClr>
              <a:buSzPct val="120000"/>
              <a:buFont typeface="Wingdings" pitchFamily="2" charset="2"/>
              <a:buChar char="Ø"/>
            </a:pPr>
            <a:r>
              <a:rPr lang="es-ES" sz="2000" dirty="0">
                <a:solidFill>
                  <a:schemeClr val="bg1"/>
                </a:solidFill>
                <a:latin typeface="Lato" panose="020F0502020204030203" pitchFamily="34" charset="77"/>
                <a:ea typeface="+mn-lt"/>
                <a:cs typeface="+mn-lt"/>
              </a:rPr>
              <a:t>Es recomendable que los facilitadores y las facilitadoras completen el formulario después de impartir la formación a nivel local. </a:t>
            </a:r>
          </a:p>
          <a:p>
            <a:pPr>
              <a:buClr>
                <a:srgbClr val="FBD416"/>
              </a:buClr>
              <a:buSzPct val="120000"/>
              <a:buFont typeface="Wingdings" pitchFamily="2" charset="2"/>
              <a:buChar char="Ø"/>
            </a:pPr>
            <a:r>
              <a:rPr lang="es-ES" sz="2000" dirty="0">
                <a:solidFill>
                  <a:schemeClr val="bg1"/>
                </a:solidFill>
                <a:latin typeface="Lato" panose="020F0502020204030203" pitchFamily="34" charset="77"/>
                <a:ea typeface="+mn-lt"/>
                <a:cs typeface="+mn-lt"/>
              </a:rPr>
              <a:t>El formulario de comentarios es anónimo y se completa en unos 7 minutos.</a:t>
            </a:r>
          </a:p>
          <a:p>
            <a:pPr>
              <a:buClr>
                <a:srgbClr val="FBD416"/>
              </a:buClr>
              <a:buSzPct val="120000"/>
              <a:buFont typeface="Wingdings" pitchFamily="2" charset="2"/>
              <a:buChar char="Ø"/>
            </a:pPr>
            <a:endParaRPr lang="en-US" sz="1800" dirty="0">
              <a:solidFill>
                <a:schemeClr val="bg1"/>
              </a:solidFill>
              <a:latin typeface="Lato" panose="020F0502020204030203" pitchFamily="34" charset="77"/>
              <a:ea typeface="+mn-lt"/>
              <a:cs typeface="+mn-lt"/>
            </a:endParaRPr>
          </a:p>
          <a:p>
            <a:pPr marL="0" indent="0" algn="ctr">
              <a:buClr>
                <a:srgbClr val="FBD416"/>
              </a:buClr>
              <a:buSzPct val="120000"/>
              <a:buNone/>
            </a:pPr>
            <a:r>
              <a:rPr lang="es-ES" sz="3600" b="1" dirty="0">
                <a:solidFill>
                  <a:schemeClr val="bg1"/>
                </a:solidFill>
                <a:latin typeface="Lato" panose="020F0502020204030203" pitchFamily="34" charset="77"/>
                <a:ea typeface="+mn-lt"/>
                <a:cs typeface="+mn-lt"/>
              </a:rPr>
              <a:t>¡GRACIAS!</a:t>
            </a:r>
          </a:p>
          <a:p>
            <a:pPr marL="0" indent="0">
              <a:buClr>
                <a:schemeClr val="bg1"/>
              </a:buClr>
              <a:buSzPct val="120000"/>
              <a:buNone/>
            </a:pPr>
            <a:endParaRPr lang="en-US" sz="1600" dirty="0"/>
          </a:p>
          <a:p>
            <a:pPr>
              <a:buClr>
                <a:schemeClr val="bg1"/>
              </a:buClr>
              <a:buSzPct val="120000"/>
              <a:buFont typeface="Wingdings" pitchFamily="2" charset="2"/>
              <a:buChar char="Ø"/>
            </a:pPr>
            <a:endParaRPr lang="en-US" sz="1600" dirty="0">
              <a:cs typeface="Calibri"/>
            </a:endParaRPr>
          </a:p>
        </p:txBody>
      </p:sp>
    </p:spTree>
    <p:extLst>
      <p:ext uri="{BB962C8B-B14F-4D97-AF65-F5344CB8AC3E}">
        <p14:creationId xmlns:p14="http://schemas.microsoft.com/office/powerpoint/2010/main" val="180201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914399"/>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5104769"/>
            <a:ext cx="8280400" cy="1410604"/>
            <a:chOff x="539750" y="4753659"/>
            <a:chExt cx="8280400"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eaLnBrk="0" fontAlgn="base" hangingPunct="0">
                <a:spcBef>
                  <a:spcPct val="0"/>
                </a:spcBef>
                <a:spcAft>
                  <a:spcPct val="0"/>
                </a:spcAft>
              </a:pPr>
              <a:r>
                <a:rPr lang="es-ES" sz="4000" b="1" dirty="0">
                  <a:solidFill>
                    <a:schemeClr val="bg1"/>
                  </a:solidFill>
                  <a:latin typeface="Lato" panose="020F0502020204030203" pitchFamily="34" charset="77"/>
                </a:rPr>
                <a:t>Conceptos básicos de la VG</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ES" sz="3000" baseline="30000" dirty="0">
                  <a:solidFill>
                    <a:srgbClr val="FFFFFF"/>
                  </a:solidFill>
                  <a:latin typeface="Lato" panose="020F0502020204030203" pitchFamily="34" charset="77"/>
                </a:rPr>
                <a:t>SESIÓN 1:</a:t>
              </a:r>
            </a:p>
          </p:txBody>
        </p:sp>
      </p:grpSp>
      <p:pic>
        <p:nvPicPr>
          <p:cNvPr id="4" name="Picture 3" descr="A picture containing logo&#10;&#10;Description automatically generated">
            <a:extLst>
              <a:ext uri="{FF2B5EF4-FFF2-40B4-BE49-F238E27FC236}">
                <a16:creationId xmlns:a16="http://schemas.microsoft.com/office/drawing/2014/main" id="{328BE4F8-4517-8FD5-03D8-F5F9472FB308}"/>
              </a:ext>
            </a:extLst>
          </p:cNvPr>
          <p:cNvPicPr>
            <a:picLocks noChangeAspect="1"/>
          </p:cNvPicPr>
          <p:nvPr/>
        </p:nvPicPr>
        <p:blipFill rotWithShape="1">
          <a:blip r:embed="rId4">
            <a:extLst>
              <a:ext uri="{28A0092B-C50C-407E-A947-70E740481C1C}">
                <a14:useLocalDpi xmlns:a14="http://schemas.microsoft.com/office/drawing/2010/main" val="0"/>
              </a:ext>
            </a:extLst>
          </a:blip>
          <a:srcRect b="11248"/>
          <a:stretch/>
        </p:blipFill>
        <p:spPr>
          <a:xfrm>
            <a:off x="1644650" y="2253365"/>
            <a:ext cx="2865747" cy="2345426"/>
          </a:xfrm>
          <a:prstGeom prst="rect">
            <a:avLst/>
          </a:prstGeom>
        </p:spPr>
      </p:pic>
      <p:pic>
        <p:nvPicPr>
          <p:cNvPr id="7" name="Picture 6" descr="Icon&#10;&#10;Description automatically generated">
            <a:extLst>
              <a:ext uri="{FF2B5EF4-FFF2-40B4-BE49-F238E27FC236}">
                <a16:creationId xmlns:a16="http://schemas.microsoft.com/office/drawing/2014/main" id="{31D3DDAB-392F-C5A8-D277-B3FD3F6BFE95}"/>
              </a:ext>
            </a:extLst>
          </p:cNvPr>
          <p:cNvPicPr>
            <a:picLocks noChangeAspect="1"/>
          </p:cNvPicPr>
          <p:nvPr/>
        </p:nvPicPr>
        <p:blipFill rotWithShape="1">
          <a:blip r:embed="rId5">
            <a:extLst>
              <a:ext uri="{28A0092B-C50C-407E-A947-70E740481C1C}">
                <a14:useLocalDpi xmlns:a14="http://schemas.microsoft.com/office/drawing/2010/main" val="0"/>
              </a:ext>
            </a:extLst>
          </a:blip>
          <a:srcRect b="12216"/>
          <a:stretch/>
        </p:blipFill>
        <p:spPr>
          <a:xfrm>
            <a:off x="8216687" y="2219498"/>
            <a:ext cx="2223464" cy="2379294"/>
          </a:xfrm>
          <a:prstGeom prst="rect">
            <a:avLst/>
          </a:prstGeom>
        </p:spPr>
      </p:pic>
      <p:pic>
        <p:nvPicPr>
          <p:cNvPr id="10" name="Picture 9">
            <a:extLst>
              <a:ext uri="{FF2B5EF4-FFF2-40B4-BE49-F238E27FC236}">
                <a16:creationId xmlns:a16="http://schemas.microsoft.com/office/drawing/2014/main" id="{3B7AD412-CF2F-B6CC-E012-22A6AF264A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7100" y="251300"/>
            <a:ext cx="1849967" cy="1427292"/>
          </a:xfrm>
          <a:prstGeom prst="rect">
            <a:avLst/>
          </a:prstGeom>
        </p:spPr>
      </p:pic>
      <p:pic>
        <p:nvPicPr>
          <p:cNvPr id="12" name="Picture 11" descr="Icon&#10;&#10;Description automatically generated">
            <a:extLst>
              <a:ext uri="{FF2B5EF4-FFF2-40B4-BE49-F238E27FC236}">
                <a16:creationId xmlns:a16="http://schemas.microsoft.com/office/drawing/2014/main" id="{2115302A-8679-1CE8-E583-08342F07DB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17" y="1731391"/>
            <a:ext cx="3112917" cy="1092072"/>
          </a:xfrm>
          <a:prstGeom prst="rect">
            <a:avLst/>
          </a:prstGeom>
        </p:spPr>
      </p:pic>
      <p:pic>
        <p:nvPicPr>
          <p:cNvPr id="14" name="Picture 13" descr="A picture containing text, silhouette&#10;&#10;Description automatically generated">
            <a:extLst>
              <a:ext uri="{FF2B5EF4-FFF2-40B4-BE49-F238E27FC236}">
                <a16:creationId xmlns:a16="http://schemas.microsoft.com/office/drawing/2014/main" id="{F548B51B-2592-F7AF-FE82-FCB284D7BA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4667" y="1568038"/>
            <a:ext cx="1382964" cy="717964"/>
          </a:xfrm>
          <a:prstGeom prst="rect">
            <a:avLst/>
          </a:prstGeom>
        </p:spPr>
      </p:pic>
      <p:pic>
        <p:nvPicPr>
          <p:cNvPr id="16" name="Picture 15" descr="Icon&#10;&#10;Description automatically generated">
            <a:extLst>
              <a:ext uri="{FF2B5EF4-FFF2-40B4-BE49-F238E27FC236}">
                <a16:creationId xmlns:a16="http://schemas.microsoft.com/office/drawing/2014/main" id="{CE87DC94-23B7-0416-88A8-1480251F39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3441" y="2821235"/>
            <a:ext cx="910159" cy="649321"/>
          </a:xfrm>
          <a:prstGeom prst="rect">
            <a:avLst/>
          </a:prstGeom>
        </p:spPr>
      </p:pic>
      <p:pic>
        <p:nvPicPr>
          <p:cNvPr id="18" name="Picture 17" descr="Icon&#10;&#10;Description automatically generated">
            <a:extLst>
              <a:ext uri="{FF2B5EF4-FFF2-40B4-BE49-F238E27FC236}">
                <a16:creationId xmlns:a16="http://schemas.microsoft.com/office/drawing/2014/main" id="{34C8CAB2-3F35-31EC-BC42-6A061C6FAB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7898" y="978180"/>
            <a:ext cx="1559985" cy="469267"/>
          </a:xfrm>
          <a:prstGeom prst="rect">
            <a:avLst/>
          </a:prstGeom>
        </p:spPr>
      </p:pic>
      <p:pic>
        <p:nvPicPr>
          <p:cNvPr id="20" name="Picture 19" descr="A picture containing shape&#10;&#10;Description automatically generated">
            <a:extLst>
              <a:ext uri="{FF2B5EF4-FFF2-40B4-BE49-F238E27FC236}">
                <a16:creationId xmlns:a16="http://schemas.microsoft.com/office/drawing/2014/main" id="{243C270C-0A53-6819-2D49-CC55DFB91E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28283" y="647347"/>
            <a:ext cx="781050" cy="800100"/>
          </a:xfrm>
          <a:prstGeom prst="rect">
            <a:avLst/>
          </a:prstGeom>
        </p:spPr>
      </p:pic>
      <p:pic>
        <p:nvPicPr>
          <p:cNvPr id="22" name="Picture 21" descr="A yellow balloon with a face drawn on it&#10;&#10;Description automatically generated with low confidence">
            <a:extLst>
              <a:ext uri="{FF2B5EF4-FFF2-40B4-BE49-F238E27FC236}">
                <a16:creationId xmlns:a16="http://schemas.microsoft.com/office/drawing/2014/main" id="{B73314D7-7681-E30A-AC59-CD72EC554E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6816" y="-394709"/>
            <a:ext cx="2152651" cy="2384061"/>
          </a:xfrm>
          <a:prstGeom prst="rect">
            <a:avLst/>
          </a:prstGeom>
        </p:spPr>
      </p:pic>
      <p:pic>
        <p:nvPicPr>
          <p:cNvPr id="24" name="Picture 23" descr="Icon&#10;&#10;Description automatically generated">
            <a:extLst>
              <a:ext uri="{FF2B5EF4-FFF2-40B4-BE49-F238E27FC236}">
                <a16:creationId xmlns:a16="http://schemas.microsoft.com/office/drawing/2014/main" id="{DA66CD4C-951C-972C-F284-D1EB200D1C08}"/>
              </a:ext>
            </a:extLst>
          </p:cNvPr>
          <p:cNvPicPr>
            <a:picLocks noChangeAspect="1"/>
          </p:cNvPicPr>
          <p:nvPr/>
        </p:nvPicPr>
        <p:blipFill rotWithShape="1">
          <a:blip r:embed="rId13">
            <a:extLst>
              <a:ext uri="{28A0092B-C50C-407E-A947-70E740481C1C}">
                <a14:useLocalDpi xmlns:a14="http://schemas.microsoft.com/office/drawing/2010/main" val="0"/>
              </a:ext>
            </a:extLst>
          </a:blip>
          <a:srcRect b="3974"/>
          <a:stretch/>
        </p:blipFill>
        <p:spPr>
          <a:xfrm>
            <a:off x="6043082" y="1013532"/>
            <a:ext cx="2865747" cy="3585260"/>
          </a:xfrm>
          <a:prstGeom prst="rect">
            <a:avLst/>
          </a:prstGeom>
        </p:spPr>
      </p:pic>
      <p:pic>
        <p:nvPicPr>
          <p:cNvPr id="26" name="Picture 25" descr="Icon&#10;&#10;Description automatically generated">
            <a:extLst>
              <a:ext uri="{FF2B5EF4-FFF2-40B4-BE49-F238E27FC236}">
                <a16:creationId xmlns:a16="http://schemas.microsoft.com/office/drawing/2014/main" id="{B1B5D31F-D287-4581-3405-EFB4AC649604}"/>
              </a:ext>
            </a:extLst>
          </p:cNvPr>
          <p:cNvPicPr>
            <a:picLocks noChangeAspect="1"/>
          </p:cNvPicPr>
          <p:nvPr/>
        </p:nvPicPr>
        <p:blipFill rotWithShape="1">
          <a:blip r:embed="rId14">
            <a:extLst>
              <a:ext uri="{28A0092B-C50C-407E-A947-70E740481C1C}">
                <a14:useLocalDpi xmlns:a14="http://schemas.microsoft.com/office/drawing/2010/main" val="0"/>
              </a:ext>
            </a:extLst>
          </a:blip>
          <a:srcRect b="4442"/>
          <a:stretch/>
        </p:blipFill>
        <p:spPr>
          <a:xfrm>
            <a:off x="3270133" y="614210"/>
            <a:ext cx="2917660" cy="3984581"/>
          </a:xfrm>
          <a:prstGeom prst="rect">
            <a:avLst/>
          </a:prstGeom>
        </p:spPr>
      </p:pic>
    </p:spTree>
    <p:custDataLst>
      <p:tags r:id="rId1"/>
    </p:custDataLst>
    <p:extLst>
      <p:ext uri="{BB962C8B-B14F-4D97-AF65-F5344CB8AC3E}">
        <p14:creationId xmlns:p14="http://schemas.microsoft.com/office/powerpoint/2010/main" val="2776473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300" fill="hold"/>
                                        <p:tgtEl>
                                          <p:spTgt spid="10"/>
                                        </p:tgtEl>
                                        <p:attrNameLst>
                                          <p:attrName>ppt_w</p:attrName>
                                        </p:attrNameLst>
                                      </p:cBhvr>
                                      <p:tavLst>
                                        <p:tav tm="0">
                                          <p:val>
                                            <p:fltVal val="0"/>
                                          </p:val>
                                        </p:tav>
                                        <p:tav tm="100000">
                                          <p:val>
                                            <p:strVal val="#ppt_w"/>
                                          </p:val>
                                        </p:tav>
                                      </p:tavLst>
                                    </p:anim>
                                    <p:anim calcmode="lin" valueType="num">
                                      <p:cBhvr>
                                        <p:cTn id="16" dur="300" fill="hold"/>
                                        <p:tgtEl>
                                          <p:spTgt spid="10"/>
                                        </p:tgtEl>
                                        <p:attrNameLst>
                                          <p:attrName>ppt_h</p:attrName>
                                        </p:attrNameLst>
                                      </p:cBhvr>
                                      <p:tavLst>
                                        <p:tav tm="0">
                                          <p:val>
                                            <p:fltVal val="0"/>
                                          </p:val>
                                        </p:tav>
                                        <p:tav tm="100000">
                                          <p:val>
                                            <p:strVal val="#ppt_h"/>
                                          </p:val>
                                        </p:tav>
                                      </p:tavLst>
                                    </p:anim>
                                    <p:animEffect transition="in" filter="fade">
                                      <p:cBhvr>
                                        <p:cTn id="17" dur="300"/>
                                        <p:tgtEl>
                                          <p:spTgt spid="10"/>
                                        </p:tgtEl>
                                      </p:cBhvr>
                                    </p:animEffect>
                                  </p:childTnLst>
                                </p:cTn>
                              </p:par>
                              <p:par>
                                <p:cTn id="18" presetID="2" presetClass="entr" presetSubtype="1" accel="50000" decel="50000"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ppt_x"/>
                                          </p:val>
                                        </p:tav>
                                        <p:tav tm="100000">
                                          <p:val>
                                            <p:strVal val="#ppt_x"/>
                                          </p:val>
                                        </p:tav>
                                      </p:tavLst>
                                    </p:anim>
                                    <p:anim calcmode="lin" valueType="num">
                                      <p:cBhvr additive="base">
                                        <p:cTn id="21" dur="20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1" accel="50000" decel="50000"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500" fill="hold"/>
                                        <p:tgtEl>
                                          <p:spTgt spid="14"/>
                                        </p:tgtEl>
                                        <p:attrNameLst>
                                          <p:attrName>ppt_x</p:attrName>
                                        </p:attrNameLst>
                                      </p:cBhvr>
                                      <p:tavLst>
                                        <p:tav tm="0">
                                          <p:val>
                                            <p:strVal val="#ppt_x"/>
                                          </p:val>
                                        </p:tav>
                                        <p:tav tm="100000">
                                          <p:val>
                                            <p:strVal val="#ppt_x"/>
                                          </p:val>
                                        </p:tav>
                                      </p:tavLst>
                                    </p:anim>
                                    <p:anim calcmode="lin" valueType="num">
                                      <p:cBhvr additive="base">
                                        <p:cTn id="25" dur="2500" fill="hold"/>
                                        <p:tgtEl>
                                          <p:spTgt spid="14"/>
                                        </p:tgtEl>
                                        <p:attrNameLst>
                                          <p:attrName>ppt_y</p:attrName>
                                        </p:attrNameLst>
                                      </p:cBhvr>
                                      <p:tavLst>
                                        <p:tav tm="0">
                                          <p:val>
                                            <p:strVal val="0-#ppt_h/2"/>
                                          </p:val>
                                        </p:tav>
                                        <p:tav tm="100000">
                                          <p:val>
                                            <p:strVal val="#ppt_y"/>
                                          </p:val>
                                        </p:tav>
                                      </p:tavLst>
                                    </p:anim>
                                  </p:childTnLst>
                                </p:cTn>
                              </p:par>
                              <p:par>
                                <p:cTn id="26" presetID="2" presetClass="entr" presetSubtype="1" accel="50000" decel="5000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3000" fill="hold"/>
                                        <p:tgtEl>
                                          <p:spTgt spid="16"/>
                                        </p:tgtEl>
                                        <p:attrNameLst>
                                          <p:attrName>ppt_x</p:attrName>
                                        </p:attrNameLst>
                                      </p:cBhvr>
                                      <p:tavLst>
                                        <p:tav tm="0">
                                          <p:val>
                                            <p:strVal val="#ppt_x"/>
                                          </p:val>
                                        </p:tav>
                                        <p:tav tm="100000">
                                          <p:val>
                                            <p:strVal val="#ppt_x"/>
                                          </p:val>
                                        </p:tav>
                                      </p:tavLst>
                                    </p:anim>
                                    <p:anim calcmode="lin" valueType="num">
                                      <p:cBhvr additive="base">
                                        <p:cTn id="29" dur="3000" fill="hold"/>
                                        <p:tgtEl>
                                          <p:spTgt spid="16"/>
                                        </p:tgtEl>
                                        <p:attrNameLst>
                                          <p:attrName>ppt_y</p:attrName>
                                        </p:attrNameLst>
                                      </p:cBhvr>
                                      <p:tavLst>
                                        <p:tav tm="0">
                                          <p:val>
                                            <p:strVal val="0-#ppt_h/2"/>
                                          </p:val>
                                        </p:tav>
                                        <p:tav tm="100000">
                                          <p:val>
                                            <p:strVal val="#ppt_y"/>
                                          </p:val>
                                        </p:tav>
                                      </p:tavLst>
                                    </p:anim>
                                  </p:childTnLst>
                                </p:cTn>
                              </p:par>
                              <p:par>
                                <p:cTn id="30" presetID="2" presetClass="entr" presetSubtype="1" accel="50000" decel="50000" fill="hold" nodeType="withEffect">
                                  <p:stCondLst>
                                    <p:cond delay="10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2000" fill="hold"/>
                                        <p:tgtEl>
                                          <p:spTgt spid="18"/>
                                        </p:tgtEl>
                                        <p:attrNameLst>
                                          <p:attrName>ppt_x</p:attrName>
                                        </p:attrNameLst>
                                      </p:cBhvr>
                                      <p:tavLst>
                                        <p:tav tm="0">
                                          <p:val>
                                            <p:strVal val="#ppt_x"/>
                                          </p:val>
                                        </p:tav>
                                        <p:tav tm="100000">
                                          <p:val>
                                            <p:strVal val="#ppt_x"/>
                                          </p:val>
                                        </p:tav>
                                      </p:tavLst>
                                    </p:anim>
                                    <p:anim calcmode="lin" valueType="num">
                                      <p:cBhvr additive="base">
                                        <p:cTn id="33" dur="20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1" accel="50000" decel="50000"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2000" fill="hold"/>
                                        <p:tgtEl>
                                          <p:spTgt spid="20"/>
                                        </p:tgtEl>
                                        <p:attrNameLst>
                                          <p:attrName>ppt_x</p:attrName>
                                        </p:attrNameLst>
                                      </p:cBhvr>
                                      <p:tavLst>
                                        <p:tav tm="0">
                                          <p:val>
                                            <p:strVal val="#ppt_x"/>
                                          </p:val>
                                        </p:tav>
                                        <p:tav tm="100000">
                                          <p:val>
                                            <p:strVal val="#ppt_x"/>
                                          </p:val>
                                        </p:tav>
                                      </p:tavLst>
                                    </p:anim>
                                    <p:anim calcmode="lin" valueType="num">
                                      <p:cBhvr additive="base">
                                        <p:cTn id="37" dur="2000" fill="hold"/>
                                        <p:tgtEl>
                                          <p:spTgt spid="20"/>
                                        </p:tgtEl>
                                        <p:attrNameLst>
                                          <p:attrName>ppt_y</p:attrName>
                                        </p:attrNameLst>
                                      </p:cBhvr>
                                      <p:tavLst>
                                        <p:tav tm="0">
                                          <p:val>
                                            <p:strVal val="0-#ppt_h/2"/>
                                          </p:val>
                                        </p:tav>
                                        <p:tav tm="100000">
                                          <p:val>
                                            <p:strVal val="#ppt_y"/>
                                          </p:val>
                                        </p:tav>
                                      </p:tavLst>
                                    </p:anim>
                                  </p:childTnLst>
                                </p:cTn>
                              </p:par>
                              <p:par>
                                <p:cTn id="38" presetID="53" presetClass="entr" presetSubtype="16" fill="hold" nodeType="withEffect">
                                  <p:stCondLst>
                                    <p:cond delay="1500"/>
                                  </p:stCondLst>
                                  <p:childTnLst>
                                    <p:set>
                                      <p:cBhvr>
                                        <p:cTn id="39" dur="1" fill="hold">
                                          <p:stCondLst>
                                            <p:cond delay="0"/>
                                          </p:stCondLst>
                                        </p:cTn>
                                        <p:tgtEl>
                                          <p:spTgt spid="22"/>
                                        </p:tgtEl>
                                        <p:attrNameLst>
                                          <p:attrName>style.visibility</p:attrName>
                                        </p:attrNameLst>
                                      </p:cBhvr>
                                      <p:to>
                                        <p:strVal val="visible"/>
                                      </p:to>
                                    </p:set>
                                    <p:anim calcmode="lin" valueType="num">
                                      <p:cBhvr>
                                        <p:cTn id="40" dur="300" fill="hold"/>
                                        <p:tgtEl>
                                          <p:spTgt spid="22"/>
                                        </p:tgtEl>
                                        <p:attrNameLst>
                                          <p:attrName>ppt_w</p:attrName>
                                        </p:attrNameLst>
                                      </p:cBhvr>
                                      <p:tavLst>
                                        <p:tav tm="0">
                                          <p:val>
                                            <p:fltVal val="0"/>
                                          </p:val>
                                        </p:tav>
                                        <p:tav tm="100000">
                                          <p:val>
                                            <p:strVal val="#ppt_w"/>
                                          </p:val>
                                        </p:tav>
                                      </p:tavLst>
                                    </p:anim>
                                    <p:anim calcmode="lin" valueType="num">
                                      <p:cBhvr>
                                        <p:cTn id="41" dur="300" fill="hold"/>
                                        <p:tgtEl>
                                          <p:spTgt spid="22"/>
                                        </p:tgtEl>
                                        <p:attrNameLst>
                                          <p:attrName>ppt_h</p:attrName>
                                        </p:attrNameLst>
                                      </p:cBhvr>
                                      <p:tavLst>
                                        <p:tav tm="0">
                                          <p:val>
                                            <p:fltVal val="0"/>
                                          </p:val>
                                        </p:tav>
                                        <p:tav tm="100000">
                                          <p:val>
                                            <p:strVal val="#ppt_h"/>
                                          </p:val>
                                        </p:tav>
                                      </p:tavLst>
                                    </p:anim>
                                    <p:animEffect transition="in" filter="fade">
                                      <p:cBhvr>
                                        <p:cTn id="42" dur="300"/>
                                        <p:tgtEl>
                                          <p:spTgt spid="22"/>
                                        </p:tgtEl>
                                      </p:cBhvr>
                                    </p:animEffect>
                                  </p:childTnLst>
                                </p:cTn>
                              </p:par>
                              <p:par>
                                <p:cTn id="43" presetID="2" presetClass="entr" presetSubtype="2" accel="50000" decel="5000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2000" fill="hold"/>
                                        <p:tgtEl>
                                          <p:spTgt spid="24"/>
                                        </p:tgtEl>
                                        <p:attrNameLst>
                                          <p:attrName>ppt_x</p:attrName>
                                        </p:attrNameLst>
                                      </p:cBhvr>
                                      <p:tavLst>
                                        <p:tav tm="0">
                                          <p:val>
                                            <p:strVal val="1+#ppt_w/2"/>
                                          </p:val>
                                        </p:tav>
                                        <p:tav tm="100000">
                                          <p:val>
                                            <p:strVal val="#ppt_x"/>
                                          </p:val>
                                        </p:tav>
                                      </p:tavLst>
                                    </p:anim>
                                    <p:anim calcmode="lin" valueType="num">
                                      <p:cBhvr additive="base">
                                        <p:cTn id="46" dur="200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8" accel="50000" decel="5000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2000" fill="hold"/>
                                        <p:tgtEl>
                                          <p:spTgt spid="26"/>
                                        </p:tgtEl>
                                        <p:attrNameLst>
                                          <p:attrName>ppt_x</p:attrName>
                                        </p:attrNameLst>
                                      </p:cBhvr>
                                      <p:tavLst>
                                        <p:tav tm="0">
                                          <p:val>
                                            <p:strVal val="0-#ppt_w/2"/>
                                          </p:val>
                                        </p:tav>
                                        <p:tav tm="100000">
                                          <p:val>
                                            <p:strVal val="#ppt_x"/>
                                          </p:val>
                                        </p:tav>
                                      </p:tavLst>
                                    </p:anim>
                                    <p:anim calcmode="lin" valueType="num">
                                      <p:cBhvr additive="base">
                                        <p:cTn id="50"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DESIGN_ID_CUSTOM DESIGN" val="wlg7qZvh"/>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a:themeElements>
    <a:clrScheme name="Custom 1">
      <a:dk1>
        <a:srgbClr val="000000"/>
      </a:dk1>
      <a:lt1>
        <a:srgbClr val="FFFFFF"/>
      </a:lt1>
      <a:dk2>
        <a:srgbClr val="F0E68D"/>
      </a:dk2>
      <a:lt2>
        <a:srgbClr val="EEECE1"/>
      </a:lt2>
      <a:accent1>
        <a:srgbClr val="934378"/>
      </a:accent1>
      <a:accent2>
        <a:srgbClr val="F7BE5A"/>
      </a:accent2>
      <a:accent3>
        <a:srgbClr val="87C070"/>
      </a:accent3>
      <a:accent4>
        <a:srgbClr val="4EB7DD"/>
      </a:accent4>
      <a:accent5>
        <a:srgbClr val="976B9D"/>
      </a:accent5>
      <a:accent6>
        <a:srgbClr val="5C5F99"/>
      </a:accent6>
      <a:hlink>
        <a:srgbClr val="0000FF"/>
      </a:hlink>
      <a:folHlink>
        <a:srgbClr val="043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50.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6.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80.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86.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87.png"/></Relationships>
</file>

<file path=ppt/webextensions/webextension1.xml><?xml version="1.0" encoding="utf-8"?>
<we:webextension xmlns:we="http://schemas.microsoft.com/office/webextensions/webextension/2010/11" id="{DCFE9B92-36DC-804B-9C79-C1CA76BF743B}">
  <we:reference id="wa104221182" version="3.3.0.0" store="en-US" storeType="OMEX"/>
  <we:alternateReferences>
    <we:reference id="wa104221182" version="3.3.0.0" store="wa104221182" storeType="OMEX"/>
  </we:alternateReferences>
  <we:properties>
    <we:property name="slideId" value="4269"/>
    <we:property name="vid" value="&quot;https://www.youtube.com/watch?v=QgOnst-jV2Q&quot;"/>
    <we:property name="autoplay" value="0"/>
    <we:property name="starttime" value="0"/>
    <we:property name="endtime" value="0"/>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44A04007-DB98-8341-A311-C80A1686AE19}">
  <we:reference id="wa104221182" version="3.3.0.0" store="en-US" storeType="OMEX"/>
  <we:alternateReferences>
    <we:reference id="wa104221182" version="3.3.0.0" store="wa104221182" storeType="OMEX"/>
  </we:alternateReferences>
  <we:properties>
    <we:property name="slideId" value="4275"/>
    <we:property name="vid" value="&quot;https://www.youtube.com/watch?v=gY9HFsPNB90&quot;"/>
    <we:property name="autoplay" value="0"/>
    <we:property name="starttime" value="0"/>
    <we:property name="endtime" value="0"/>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EAE083DF-FB90-634A-B55F-41F27E4373B8}">
  <we:reference id="wa104221182" version="3.3.0.0" store="en-US" storeType="OMEX"/>
  <we:alternateReferences>
    <we:reference id="wa104221182" version="3.3.0.0" store="wa104221182" storeType="OMEX"/>
  </we:alternateReferences>
  <we:properties>
    <we:property name="slideId" value="4288"/>
    <we:property name="vid" value="&quot;https://www.youtube.com/watch?v=CkhX1oGhPX8 &quot;"/>
    <we:property name="autoplay" value="0"/>
    <we:property name="starttime" value="0"/>
    <we:property name="endtime" value="0"/>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66BC2B79-535E-9C41-9B2D-F0A5BD0E9B20}">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97"/>
    <we:property name="starttime" value="0"/>
    <we:property name="vid" value="&quot;https://youtu.be/Gq8mY0nGFJk&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AF2FD3D5-CC1A-9A4D-836F-100FF7B4044D}">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98"/>
    <we:property name="starttime" value="0"/>
    <we:property name="vid" value="&quot;https://youtu.be/y1hc9Dy_G6I&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86B364B4C675074FA44788609F1CB9C1" ma:contentTypeVersion="12" ma:contentTypeDescription="Új dokumentum létrehozása." ma:contentTypeScope="" ma:versionID="7ee77b2ef5a14cf8c7fd0a79ff6b6747">
  <xsd:schema xmlns:xsd="http://www.w3.org/2001/XMLSchema" xmlns:xs="http://www.w3.org/2001/XMLSchema" xmlns:p="http://schemas.microsoft.com/office/2006/metadata/properties" xmlns:ns2="7734fb8c-831e-4eb8-8456-b9d33828000d" xmlns:ns3="8ad07093-0f25-4850-9969-06e923766a96" targetNamespace="http://schemas.microsoft.com/office/2006/metadata/properties" ma:root="true" ma:fieldsID="1195a41718800c95fe2a066ccc73cdf8" ns2:_="" ns3:_="">
    <xsd:import namespace="7734fb8c-831e-4eb8-8456-b9d33828000d"/>
    <xsd:import namespace="8ad07093-0f25-4850-9969-06e92376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4fb8c-831e-4eb8-8456-b9d3382800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Képcímkék"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d07093-0f25-4850-9969-06e923766a96"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TaxCatchAll" ma:index="16" nillable="true" ma:displayName="Taxonomy Catch All Column" ma:hidden="true" ma:list="{0ef80153-f963-49f3-a96a-9f2e1c58e2cf}" ma:internalName="TaxCatchAll" ma:showField="CatchAllData" ma:web="8ad07093-0f25-4850-9969-06e92376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ad07093-0f25-4850-9969-06e923766a96" xsi:nil="true"/>
    <lcf76f155ced4ddcb4097134ff3c332f xmlns="7734fb8c-831e-4eb8-8456-b9d33828000d">
      <Terms xmlns="http://schemas.microsoft.com/office/infopath/2007/PartnerControls"/>
    </lcf76f155ced4ddcb4097134ff3c332f>
    <SharedWithUsers xmlns="8ad07093-0f25-4850-9969-06e923766a96">
      <UserInfo>
        <DisplayName>Asha Ngonze</DisplayName>
        <AccountId>869</AccountId>
        <AccountType/>
      </UserInfo>
      <UserInfo>
        <DisplayName>Colleen Roberts</DisplayName>
        <AccountId>136</AccountId>
        <AccountType/>
      </UserInfo>
    </SharedWithUsers>
  </documentManagement>
</p:properties>
</file>

<file path=customXml/itemProps1.xml><?xml version="1.0" encoding="utf-8"?>
<ds:datastoreItem xmlns:ds="http://schemas.openxmlformats.org/officeDocument/2006/customXml" ds:itemID="{0E43B40A-421D-4D30-B063-327004E3B072}"/>
</file>

<file path=customXml/itemProps2.xml><?xml version="1.0" encoding="utf-8"?>
<ds:datastoreItem xmlns:ds="http://schemas.openxmlformats.org/officeDocument/2006/customXml" ds:itemID="{CAF22226-5F76-46F0-BA17-E46EDC78F475}">
  <ds:schemaRefs>
    <ds:schemaRef ds:uri="http://schemas.microsoft.com/sharepoint/v3/contenttype/forms"/>
  </ds:schemaRefs>
</ds:datastoreItem>
</file>

<file path=customXml/itemProps3.xml><?xml version="1.0" encoding="utf-8"?>
<ds:datastoreItem xmlns:ds="http://schemas.openxmlformats.org/officeDocument/2006/customXml" ds:itemID="{D5EDF679-14F0-442F-B57D-7AA19A37C8B2}">
  <ds:schemaRefs>
    <ds:schemaRef ds:uri="http://schemas.microsoft.com/office/2006/metadata/properties"/>
    <ds:schemaRef ds:uri="http://schemas.microsoft.com/office/2006/documentManagement/types"/>
    <ds:schemaRef ds:uri="66e4f3bb-f9c5-4cf1-b15c-7c5e7d9f6b17"/>
    <ds:schemaRef ds:uri="http://schemas.microsoft.com/office/infopath/2007/PartnerControls"/>
    <ds:schemaRef ds:uri="http://schemas.openxmlformats.org/package/2006/metadata/core-properties"/>
    <ds:schemaRef ds:uri="http://purl.org/dc/dcmitype/"/>
    <ds:schemaRef ds:uri="http://purl.org/dc/elements/1.1/"/>
    <ds:schemaRef ds:uri="http://www.w3.org/XML/1998/namespace"/>
    <ds:schemaRef ds:uri="21d3e05b-d082-4aab-a5b1-52ea0a72b9f7"/>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5934</TotalTime>
  <Words>36191</Words>
  <Application>Microsoft Macintosh PowerPoint</Application>
  <PresentationFormat>Widescreen</PresentationFormat>
  <Paragraphs>1628</Paragraphs>
  <Slides>86</Slides>
  <Notes>86</Notes>
  <HiddenSlides>3</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86</vt:i4>
      </vt:variant>
    </vt:vector>
  </HeadingPairs>
  <TitlesOfParts>
    <vt:vector size="105" baseType="lpstr">
      <vt:lpstr>MS PGothic</vt:lpstr>
      <vt:lpstr>Arial</vt:lpstr>
      <vt:lpstr>Arial Narrow</vt:lpstr>
      <vt:lpstr>Calibri</vt:lpstr>
      <vt:lpstr>Courier New</vt:lpstr>
      <vt:lpstr>Helvetica</vt:lpstr>
      <vt:lpstr>Helvetica Neue</vt:lpstr>
      <vt:lpstr>Helvetica Neue UltraLight</vt:lpstr>
      <vt:lpstr>Kristen ITC</vt:lpstr>
      <vt:lpstr>Lato</vt:lpstr>
      <vt:lpstr>Lato Black</vt:lpstr>
      <vt:lpstr>Lato Light</vt:lpstr>
      <vt:lpstr>Lato Semibold</vt:lpstr>
      <vt:lpstr>Proxima Nova</vt:lpstr>
      <vt:lpstr>Roboto</vt:lpstr>
      <vt:lpstr>Symbol</vt:lpstr>
      <vt:lpstr>System Font Regular</vt:lpstr>
      <vt:lpstr>Wingdings</vt:lpstr>
      <vt:lpstr>Base</vt:lpstr>
      <vt:lpstr>PowerPoint Presentation</vt:lpstr>
      <vt:lpstr>PowerPoint Presentation</vt:lpstr>
      <vt:lpstr>PowerPoint Presentation</vt:lpstr>
      <vt:lpstr>Objetivos de aprendizaje </vt:lpstr>
      <vt:lpstr>Observaciones iniciales</vt:lpstr>
      <vt:lpstr>Programa</vt:lpstr>
      <vt:lpstr>Presentaciones</vt:lpstr>
      <vt:lpstr>Normas de grupo</vt:lpstr>
      <vt:lpstr>PowerPoint Presentation</vt:lpstr>
      <vt:lpstr>PowerPoint Presentation</vt:lpstr>
      <vt:lpstr>Definición de VG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Abordar la VG: ¿qué, cómo y quién?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Servicios de respuesta a la VG</vt:lpstr>
      <vt:lpstr>PowerPoint Presentation</vt:lpstr>
      <vt:lpstr>¿Qué es la gestión de casos de VG?</vt:lpstr>
      <vt:lpstr>¿Qué es una vía de derivación de casos de VG?</vt:lpstr>
      <vt:lpstr>PowerPoint Presentation</vt:lpstr>
      <vt:lpstr>PowerPoint Presentation</vt:lpstr>
      <vt:lpstr>No existen servicios de VG disponibles</vt:lpstr>
      <vt:lpstr>PowerPoint Presentation</vt:lpstr>
      <vt:lpstr>PowerPoint Presentation</vt:lpstr>
      <vt:lpstr>PowerPoint Presentation</vt:lpstr>
      <vt:lpstr>Su función y sus responsabilidades como personal de primera línea</vt:lpstr>
      <vt:lpstr>PowerPoint Presentation</vt:lpstr>
      <vt:lpstr>Revelaciones</vt:lpstr>
      <vt:lpstr>Pasos para responder a una revelación directa de VG</vt:lpstr>
      <vt:lpstr>Pasos para responder a una revelación indirecta</vt:lpstr>
      <vt:lpstr>Observar: necesidades médicas urgentes</vt:lpstr>
      <vt:lpstr>Observar: necesidades de seguridad urgentes</vt:lpstr>
      <vt:lpstr>PowerPoint Presentation</vt:lpstr>
      <vt:lpstr>PowerPoint Presentation</vt:lpstr>
      <vt:lpstr>Vincular: ¿qué es el consentimiento informado?</vt:lpstr>
      <vt:lpstr>Vincular: elementos del consentimiento informado</vt:lpstr>
      <vt:lpstr>Vincular: excepciones al consentimiento informado</vt:lpstr>
      <vt:lpstr>Explotación y abuso sexuales</vt:lpstr>
      <vt:lpstr>Vincular: ¿cómo tratar una revelación de EAS?</vt:lpstr>
      <vt:lpstr>Vincular: pasos para poner en contacto a una persona sobreviviente con los servicios</vt:lpstr>
      <vt:lpstr>MARCADOR DE POSICIÓN: Herramienta de derivación</vt:lpstr>
      <vt:lpstr>Vincular: poner en contacto a las personas sobrevivientes cuando no se dispone de servicios de VG</vt:lpstr>
      <vt:lpstr>PowerPoint Presentation</vt:lpstr>
      <vt:lpstr>Reflexión y autocuidado</vt:lpstr>
      <vt:lpstr>PowerPoint Presentation</vt:lpstr>
      <vt:lpstr>PowerPoint Presentation</vt:lpstr>
      <vt:lpstr>VG contra niños y niñas</vt:lpstr>
      <vt:lpstr>Revelaciones de VG contra niños y niñas </vt:lpstr>
      <vt:lpstr>Señales de alerta de la VG contra niños y niñas </vt:lpstr>
      <vt:lpstr>Interés superior del niño </vt:lpstr>
      <vt:lpstr>Consideraciones relativas a la derivación</vt:lpstr>
      <vt:lpstr>Participación de los padres o cuidadores en la obtención del consentimiento</vt:lpstr>
      <vt:lpstr>Presentación obligatoria de informes sobre el abuso infantil</vt:lpstr>
      <vt:lpstr>PowerPoint Presentation</vt:lpstr>
      <vt:lpstr>Pasos para poner en contacto a los niños y las niñas sobrevivientes con los servicios</vt:lpstr>
      <vt:lpstr>En pocas palabras</vt:lpstr>
      <vt:lpstr>Consideraciones clave para tratar las revelaciones relacionadas con niños y niñas sobrevivientes frente a las de las personas adultas sobrevivientes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Trulli</dc:creator>
  <cp:lastModifiedBy>Rose De Jong</cp:lastModifiedBy>
  <cp:revision>20</cp:revision>
  <dcterms:created xsi:type="dcterms:W3CDTF">2013-05-14T13:56:23Z</dcterms:created>
  <dcterms:modified xsi:type="dcterms:W3CDTF">2023-07-03T06:45:27Z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B3D20A61-DA67-4A2E-9FC5-7D18D4F4215E</vt:lpwstr>
  </property>
  <property fmtid="{D5CDD505-2E9C-101B-9397-08002B2CF9AE}" pid="3" name="ArticulatePath">
    <vt:lpwstr>Module 3 Designing, Implementing Monitoring GBV Prevention_GP</vt:lpwstr>
  </property>
  <property fmtid="{D5CDD505-2E9C-101B-9397-08002B2CF9AE}" pid="4" name="ContentTypeId">
    <vt:lpwstr>0x01010086B364B4C675074FA44788609F1CB9C1</vt:lpwstr>
  </property>
  <property fmtid="{D5CDD505-2E9C-101B-9397-08002B2CF9AE}" pid="5" name="MediaServiceImageTags">
    <vt:lpwstr/>
  </property>
</Properties>
</file>