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webextensions/webextension1.xml" ContentType="application/vnd.ms-office.webextension+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webextensions/webextension2.xml" ContentType="application/vnd.ms-office.webextension+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webextensions/webextension3.xml" ContentType="application/vnd.ms-office.webextension+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webextensions/webextension4.xml" ContentType="application/vnd.ms-office.webextension+xml"/>
  <Override PartName="/ppt/tags/tag48.xml" ContentType="application/vnd.openxmlformats-officedocument.presentationml.tags+xml"/>
  <Override PartName="/ppt/notesSlides/notesSlide45.xml" ContentType="application/vnd.openxmlformats-officedocument.presentationml.notesSlide+xml"/>
  <Override PartName="/ppt/webextensions/webextension5.xml" ContentType="application/vnd.ms-office.webextension+xml"/>
  <Override PartName="/ppt/tags/tag49.xml" ContentType="application/vnd.openxmlformats-officedocument.presentationml.tags+xml"/>
  <Override PartName="/ppt/notesSlides/notesSlide46.xml" ContentType="application/vnd.openxmlformats-officedocument.presentationml.notesSlide+xml"/>
  <Override PartName="/ppt/tags/tag50.xml" ContentType="application/vnd.openxmlformats-officedocument.presentationml.tags+xml"/>
  <Override PartName="/ppt/notesSlides/notesSlide47.xml" ContentType="application/vnd.openxmlformats-officedocument.presentationml.notesSlide+xml"/>
  <Override PartName="/ppt/tags/tag51.xml" ContentType="application/vnd.openxmlformats-officedocument.presentationml.tags+xml"/>
  <Override PartName="/ppt/notesSlides/notesSlide48.xml" ContentType="application/vnd.openxmlformats-officedocument.presentationml.notesSlide+xml"/>
  <Override PartName="/ppt/tags/tag52.xml" ContentType="application/vnd.openxmlformats-officedocument.presentationml.tags+xml"/>
  <Override PartName="/ppt/notesSlides/notesSlide49.xml" ContentType="application/vnd.openxmlformats-officedocument.presentationml.notesSlide+xml"/>
  <Override PartName="/ppt/tags/tag53.xml" ContentType="application/vnd.openxmlformats-officedocument.presentationml.tags+xml"/>
  <Override PartName="/ppt/notesSlides/notesSlide50.xml" ContentType="application/vnd.openxmlformats-officedocument.presentationml.notesSlide+xml"/>
  <Override PartName="/ppt/tags/tag54.xml" ContentType="application/vnd.openxmlformats-officedocument.presentationml.tags+xml"/>
  <Override PartName="/ppt/notesSlides/notesSlide51.xml" ContentType="application/vnd.openxmlformats-officedocument.presentationml.notesSlide+xml"/>
  <Override PartName="/ppt/tags/tag55.xml" ContentType="application/vnd.openxmlformats-officedocument.presentationml.tags+xml"/>
  <Override PartName="/ppt/notesSlides/notesSlide52.xml" ContentType="application/vnd.openxmlformats-officedocument.presentationml.notesSlide+xml"/>
  <Override PartName="/ppt/tags/tag56.xml" ContentType="application/vnd.openxmlformats-officedocument.presentationml.tags+xml"/>
  <Override PartName="/ppt/notesSlides/notesSlide53.xml" ContentType="application/vnd.openxmlformats-officedocument.presentationml.notesSlide+xml"/>
  <Override PartName="/ppt/tags/tag57.xml" ContentType="application/vnd.openxmlformats-officedocument.presentationml.tags+xml"/>
  <Override PartName="/ppt/notesSlides/notesSlide54.xml" ContentType="application/vnd.openxmlformats-officedocument.presentationml.notesSlide+xml"/>
  <Override PartName="/ppt/tags/tag58.xml" ContentType="application/vnd.openxmlformats-officedocument.presentationml.tags+xml"/>
  <Override PartName="/ppt/notesSlides/notesSlide55.xml" ContentType="application/vnd.openxmlformats-officedocument.presentationml.notesSlide+xml"/>
  <Override PartName="/ppt/tags/tag59.xml" ContentType="application/vnd.openxmlformats-officedocument.presentationml.tags+xml"/>
  <Override PartName="/ppt/notesSlides/notesSlide56.xml" ContentType="application/vnd.openxmlformats-officedocument.presentationml.notesSlide+xml"/>
  <Override PartName="/ppt/tags/tag60.xml" ContentType="application/vnd.openxmlformats-officedocument.presentationml.tags+xml"/>
  <Override PartName="/ppt/notesSlides/notesSlide57.xml" ContentType="application/vnd.openxmlformats-officedocument.presentationml.notesSlide+xml"/>
  <Override PartName="/ppt/tags/tag61.xml" ContentType="application/vnd.openxmlformats-officedocument.presentationml.tags+xml"/>
  <Override PartName="/ppt/notesSlides/notesSlide58.xml" ContentType="application/vnd.openxmlformats-officedocument.presentationml.notesSlide+xml"/>
  <Override PartName="/ppt/tags/tag62.xml" ContentType="application/vnd.openxmlformats-officedocument.presentationml.tags+xml"/>
  <Override PartName="/ppt/notesSlides/notesSlide59.xml" ContentType="application/vnd.openxmlformats-officedocument.presentationml.notesSlide+xml"/>
  <Override PartName="/ppt/tags/tag63.xml" ContentType="application/vnd.openxmlformats-officedocument.presentationml.tags+xml"/>
  <Override PartName="/ppt/notesSlides/notesSlide60.xml" ContentType="application/vnd.openxmlformats-officedocument.presentationml.notesSlide+xml"/>
  <Override PartName="/ppt/tags/tag64.xml" ContentType="application/vnd.openxmlformats-officedocument.presentationml.tags+xml"/>
  <Override PartName="/ppt/notesSlides/notesSlide61.xml" ContentType="application/vnd.openxmlformats-officedocument.presentationml.notesSlide+xml"/>
  <Override PartName="/ppt/tags/tag65.xml" ContentType="application/vnd.openxmlformats-officedocument.presentationml.tags+xml"/>
  <Override PartName="/ppt/notesSlides/notesSlide62.xml" ContentType="application/vnd.openxmlformats-officedocument.presentationml.notesSlide+xml"/>
  <Override PartName="/ppt/tags/tag66.xml" ContentType="application/vnd.openxmlformats-officedocument.presentationml.tags+xml"/>
  <Override PartName="/ppt/notesSlides/notesSlide63.xml" ContentType="application/vnd.openxmlformats-officedocument.presentationml.notesSlide+xml"/>
  <Override PartName="/ppt/tags/tag67.xml" ContentType="application/vnd.openxmlformats-officedocument.presentationml.tags+xml"/>
  <Override PartName="/ppt/notesSlides/notesSlide64.xml" ContentType="application/vnd.openxmlformats-officedocument.presentationml.notesSlide+xml"/>
  <Override PartName="/ppt/tags/tag68.xml" ContentType="application/vnd.openxmlformats-officedocument.presentationml.tags+xml"/>
  <Override PartName="/ppt/notesSlides/notesSlide65.xml" ContentType="application/vnd.openxmlformats-officedocument.presentationml.notesSlide+xml"/>
  <Override PartName="/ppt/tags/tag69.xml" ContentType="application/vnd.openxmlformats-officedocument.presentationml.tags+xml"/>
  <Override PartName="/ppt/notesSlides/notesSlide66.xml" ContentType="application/vnd.openxmlformats-officedocument.presentationml.notesSlide+xml"/>
  <Override PartName="/ppt/tags/tag70.xml" ContentType="application/vnd.openxmlformats-officedocument.presentationml.tags+xml"/>
  <Override PartName="/ppt/notesSlides/notesSlide67.xml" ContentType="application/vnd.openxmlformats-officedocument.presentationml.notesSlide+xml"/>
  <Override PartName="/ppt/tags/tag71.xml" ContentType="application/vnd.openxmlformats-officedocument.presentationml.tags+xml"/>
  <Override PartName="/ppt/notesSlides/notesSlide68.xml" ContentType="application/vnd.openxmlformats-officedocument.presentationml.notesSlide+xml"/>
  <Override PartName="/ppt/tags/tag72.xml" ContentType="application/vnd.openxmlformats-officedocument.presentationml.tags+xml"/>
  <Override PartName="/ppt/notesSlides/notesSlide69.xml" ContentType="application/vnd.openxmlformats-officedocument.presentationml.notesSlide+xml"/>
  <Override PartName="/ppt/tags/tag73.xml" ContentType="application/vnd.openxmlformats-officedocument.presentationml.tags+xml"/>
  <Override PartName="/ppt/notesSlides/notesSlide70.xml" ContentType="application/vnd.openxmlformats-officedocument.presentationml.notesSlide+xml"/>
  <Override PartName="/ppt/tags/tag74.xml" ContentType="application/vnd.openxmlformats-officedocument.presentationml.tags+xml"/>
  <Override PartName="/ppt/notesSlides/notesSlide71.xml" ContentType="application/vnd.openxmlformats-officedocument.presentationml.notesSlide+xml"/>
  <Override PartName="/ppt/tags/tag75.xml" ContentType="application/vnd.openxmlformats-officedocument.presentationml.tags+xml"/>
  <Override PartName="/ppt/notesSlides/notesSlide72.xml" ContentType="application/vnd.openxmlformats-officedocument.presentationml.notesSlide+xml"/>
  <Override PartName="/ppt/tags/tag76.xml" ContentType="application/vnd.openxmlformats-officedocument.presentationml.tags+xml"/>
  <Override PartName="/ppt/notesSlides/notesSlide73.xml" ContentType="application/vnd.openxmlformats-officedocument.presentationml.notesSlide+xml"/>
  <Override PartName="/ppt/tags/tag77.xml" ContentType="application/vnd.openxmlformats-officedocument.presentationml.tags+xml"/>
  <Override PartName="/ppt/notesSlides/notesSlide74.xml" ContentType="application/vnd.openxmlformats-officedocument.presentationml.notesSlide+xml"/>
  <Override PartName="/ppt/tags/tag78.xml" ContentType="application/vnd.openxmlformats-officedocument.presentationml.tags+xml"/>
  <Override PartName="/ppt/notesSlides/notesSlide75.xml" ContentType="application/vnd.openxmlformats-officedocument.presentationml.notesSlide+xml"/>
  <Override PartName="/ppt/tags/tag79.xml" ContentType="application/vnd.openxmlformats-officedocument.presentationml.tags+xml"/>
  <Override PartName="/ppt/notesSlides/notesSlide76.xml" ContentType="application/vnd.openxmlformats-officedocument.presentationml.notesSlide+xml"/>
  <Override PartName="/ppt/tags/tag80.xml" ContentType="application/vnd.openxmlformats-officedocument.presentationml.tags+xml"/>
  <Override PartName="/ppt/notesSlides/notesSlide77.xml" ContentType="application/vnd.openxmlformats-officedocument.presentationml.notesSlide+xml"/>
  <Override PartName="/ppt/tags/tag81.xml" ContentType="application/vnd.openxmlformats-officedocument.presentationml.tags+xml"/>
  <Override PartName="/ppt/notesSlides/notesSlide78.xml" ContentType="application/vnd.openxmlformats-officedocument.presentationml.notesSlide+xml"/>
  <Override PartName="/ppt/tags/tag82.xml" ContentType="application/vnd.openxmlformats-officedocument.presentationml.tags+xml"/>
  <Override PartName="/ppt/notesSlides/notesSlide79.xml" ContentType="application/vnd.openxmlformats-officedocument.presentationml.notesSlide+xml"/>
  <Override PartName="/ppt/tags/tag83.xml" ContentType="application/vnd.openxmlformats-officedocument.presentationml.tags+xml"/>
  <Override PartName="/ppt/notesSlides/notesSlide80.xml" ContentType="application/vnd.openxmlformats-officedocument.presentationml.notesSlide+xml"/>
  <Override PartName="/ppt/tags/tag84.xml" ContentType="application/vnd.openxmlformats-officedocument.presentationml.tags+xml"/>
  <Override PartName="/ppt/notesSlides/notesSlide81.xml" ContentType="application/vnd.openxmlformats-officedocument.presentationml.notesSlide+xml"/>
  <Override PartName="/ppt/tags/tag85.xml" ContentType="application/vnd.openxmlformats-officedocument.presentationml.tags+xml"/>
  <Override PartName="/ppt/notesSlides/notesSlide82.xml" ContentType="application/vnd.openxmlformats-officedocument.presentationml.notesSlide+xml"/>
  <Override PartName="/ppt/tags/tag86.xml" ContentType="application/vnd.openxmlformats-officedocument.presentationml.tags+xml"/>
  <Override PartName="/ppt/notesSlides/notesSlide83.xml" ContentType="application/vnd.openxmlformats-officedocument.presentationml.notesSlide+xml"/>
  <Override PartName="/ppt/tags/tag87.xml" ContentType="application/vnd.openxmlformats-officedocument.presentationml.tags+xml"/>
  <Override PartName="/ppt/notesSlides/notesSlide84.xml" ContentType="application/vnd.openxmlformats-officedocument.presentationml.notesSlide+xml"/>
  <Override PartName="/ppt/tags/tag88.xml" ContentType="application/vnd.openxmlformats-officedocument.presentationml.tags+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1"/>
  </p:notesMasterIdLst>
  <p:handoutMasterIdLst>
    <p:handoutMasterId r:id="rId92"/>
  </p:handoutMasterIdLst>
  <p:sldIdLst>
    <p:sldId id="4260" r:id="rId5"/>
    <p:sldId id="4340" r:id="rId6"/>
    <p:sldId id="256" r:id="rId7"/>
    <p:sldId id="291" r:id="rId8"/>
    <p:sldId id="4343" r:id="rId9"/>
    <p:sldId id="4254" r:id="rId10"/>
    <p:sldId id="4259" r:id="rId11"/>
    <p:sldId id="4262" r:id="rId12"/>
    <p:sldId id="4250" r:id="rId13"/>
    <p:sldId id="4263" r:id="rId14"/>
    <p:sldId id="4264" r:id="rId15"/>
    <p:sldId id="4271" r:id="rId16"/>
    <p:sldId id="4265" r:id="rId17"/>
    <p:sldId id="4266" r:id="rId18"/>
    <p:sldId id="4267" r:id="rId19"/>
    <p:sldId id="4268" r:id="rId20"/>
    <p:sldId id="4344" r:id="rId21"/>
    <p:sldId id="4269" r:id="rId22"/>
    <p:sldId id="4270" r:id="rId23"/>
    <p:sldId id="4342" r:id="rId24"/>
    <p:sldId id="4272" r:id="rId25"/>
    <p:sldId id="4273" r:id="rId26"/>
    <p:sldId id="4274" r:id="rId27"/>
    <p:sldId id="4275" r:id="rId28"/>
    <p:sldId id="4276" r:id="rId29"/>
    <p:sldId id="4277" r:id="rId30"/>
    <p:sldId id="4278" r:id="rId31"/>
    <p:sldId id="4279" r:id="rId32"/>
    <p:sldId id="4281" r:id="rId33"/>
    <p:sldId id="4282" r:id="rId34"/>
    <p:sldId id="4283" r:id="rId35"/>
    <p:sldId id="4284" r:id="rId36"/>
    <p:sldId id="4285" r:id="rId37"/>
    <p:sldId id="4286" r:id="rId38"/>
    <p:sldId id="4287" r:id="rId39"/>
    <p:sldId id="4288" r:id="rId40"/>
    <p:sldId id="4289" r:id="rId41"/>
    <p:sldId id="4290" r:id="rId42"/>
    <p:sldId id="4291" r:id="rId43"/>
    <p:sldId id="4292" r:id="rId44"/>
    <p:sldId id="4293" r:id="rId45"/>
    <p:sldId id="4294" r:id="rId46"/>
    <p:sldId id="4295" r:id="rId47"/>
    <p:sldId id="4297" r:id="rId48"/>
    <p:sldId id="4298" r:id="rId49"/>
    <p:sldId id="4299" r:id="rId50"/>
    <p:sldId id="4300" r:id="rId51"/>
    <p:sldId id="4301" r:id="rId52"/>
    <p:sldId id="4302" r:id="rId53"/>
    <p:sldId id="4303" r:id="rId54"/>
    <p:sldId id="4304" r:id="rId55"/>
    <p:sldId id="4305" r:id="rId56"/>
    <p:sldId id="4306" r:id="rId57"/>
    <p:sldId id="4307" r:id="rId58"/>
    <p:sldId id="4341" r:id="rId59"/>
    <p:sldId id="4308" r:id="rId60"/>
    <p:sldId id="4309" r:id="rId61"/>
    <p:sldId id="4311" r:id="rId62"/>
    <p:sldId id="4312" r:id="rId63"/>
    <p:sldId id="4313" r:id="rId64"/>
    <p:sldId id="4310" r:id="rId65"/>
    <p:sldId id="4314" r:id="rId66"/>
    <p:sldId id="4315" r:id="rId67"/>
    <p:sldId id="4316" r:id="rId68"/>
    <p:sldId id="4317" r:id="rId69"/>
    <p:sldId id="4318" r:id="rId70"/>
    <p:sldId id="4319" r:id="rId71"/>
    <p:sldId id="4320" r:id="rId72"/>
    <p:sldId id="4321" r:id="rId73"/>
    <p:sldId id="4322" r:id="rId74"/>
    <p:sldId id="4323" r:id="rId75"/>
    <p:sldId id="4324" r:id="rId76"/>
    <p:sldId id="4325" r:id="rId77"/>
    <p:sldId id="4326" r:id="rId78"/>
    <p:sldId id="4328" r:id="rId79"/>
    <p:sldId id="4327" r:id="rId80"/>
    <p:sldId id="4329" r:id="rId81"/>
    <p:sldId id="4330" r:id="rId82"/>
    <p:sldId id="4331" r:id="rId83"/>
    <p:sldId id="4332" r:id="rId84"/>
    <p:sldId id="4333" r:id="rId85"/>
    <p:sldId id="4334" r:id="rId86"/>
    <p:sldId id="4335" r:id="rId87"/>
    <p:sldId id="4336" r:id="rId88"/>
    <p:sldId id="4337" r:id="rId89"/>
    <p:sldId id="4339" r:id="rId90"/>
  </p:sldIdLst>
  <p:sldSz cx="12192000" cy="6858000"/>
  <p:notesSz cx="6858000" cy="9144000"/>
  <p:custDataLst>
    <p:tags r:id="rId93"/>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839" userDrawn="1">
          <p15:clr>
            <a:srgbClr val="A4A3A4"/>
          </p15:clr>
        </p15:guide>
        <p15:guide id="2" orient="horz" pos="300" userDrawn="1">
          <p15:clr>
            <a:srgbClr val="A4A3A4"/>
          </p15:clr>
        </p15:guide>
        <p15:guide id="3" orient="horz" pos="4156" userDrawn="1">
          <p15:clr>
            <a:srgbClr val="A4A3A4"/>
          </p15:clr>
        </p15:guide>
        <p15:guide id="4" orient="horz" pos="981" userDrawn="1">
          <p15:clr>
            <a:srgbClr val="A4A3A4"/>
          </p15:clr>
        </p15:guide>
        <p15:guide id="5" pos="695" userDrawn="1">
          <p15:clr>
            <a:srgbClr val="A4A3A4"/>
          </p15:clr>
        </p15:guide>
        <p15:guide id="6" pos="6984" userDrawn="1">
          <p15:clr>
            <a:srgbClr val="A4A3A4"/>
          </p15:clr>
        </p15:guide>
        <p15:guide id="7" pos="347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F93689-D8C6-A501-7486-A71DC715FD88}" name="Rose De Jong" initials="RDJ" userId="S::dejongr@unhcr.org::fdfc7f57-0685-4a90-bc6e-c93956729b89" providerId="AD"/>
  <p188:author id="{DA060CDB-453C-918B-AE07-AA6C44B0361F}" name="Colleen Kim Roberts" initials="CR" userId="S::robertco@unhcr.org::5dbc39e4-cfec-46da-a0ae-c51b8a2ee78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UNHCR" initials="UNHCR" lastIdx="1" clrIdx="6">
    <p:extLst>
      <p:ext uri="{19B8F6BF-5375-455C-9EA6-DF929625EA0E}">
        <p15:presenceInfo xmlns:p15="http://schemas.microsoft.com/office/powerpoint/2012/main" userId="UNHCR" providerId="None"/>
      </p:ext>
    </p:extLst>
  </p:cmAuthor>
  <p:cmAuthor id="1" name="AMPLEXOR" initials="PS" lastIdx="9" clrIdx="0"/>
  <p:cmAuthor id="8" name="Elizabeth Morrissey" initials="EM" lastIdx="31" clrIdx="7">
    <p:extLst>
      <p:ext uri="{19B8F6BF-5375-455C-9EA6-DF929625EA0E}">
        <p15:presenceInfo xmlns:p15="http://schemas.microsoft.com/office/powerpoint/2012/main" userId="Elizabeth Morrissey" providerId="None"/>
      </p:ext>
    </p:extLst>
  </p:cmAuthor>
  <p:cmAuthor id="2" name="Rose De Jong" initials="RDJ" lastIdx="208" clrIdx="1">
    <p:extLst>
      <p:ext uri="{19B8F6BF-5375-455C-9EA6-DF929625EA0E}">
        <p15:presenceInfo xmlns:p15="http://schemas.microsoft.com/office/powerpoint/2012/main" userId="S::dejongr@unhcr.org::fdfc7f57-0685-4a90-bc6e-c93956729b89" providerId="AD"/>
      </p:ext>
    </p:extLst>
  </p:cmAuthor>
  <p:cmAuthor id="3" name="Microsoft Office User" initials="MOU" lastIdx="89" clrIdx="2">
    <p:extLst>
      <p:ext uri="{19B8F6BF-5375-455C-9EA6-DF929625EA0E}">
        <p15:presenceInfo xmlns:p15="http://schemas.microsoft.com/office/powerpoint/2012/main" userId="Microsoft Office User" providerId="None"/>
      </p:ext>
    </p:extLst>
  </p:cmAuthor>
  <p:cmAuthor id="4" name="Leloba Pahl" initials="LP" lastIdx="2" clrIdx="3">
    <p:extLst>
      <p:ext uri="{19B8F6BF-5375-455C-9EA6-DF929625EA0E}">
        <p15:presenceInfo xmlns:p15="http://schemas.microsoft.com/office/powerpoint/2012/main" userId="S::pahl@unhcr.org::91bc8ad5-f63a-48ce-972c-b38d2052a602" providerId="AD"/>
      </p:ext>
    </p:extLst>
  </p:cmAuthor>
  <p:cmAuthor id="5" name="Sara Tognetti" initials="ST" lastIdx="141" clrIdx="4">
    <p:extLst>
      <p:ext uri="{19B8F6BF-5375-455C-9EA6-DF929625EA0E}">
        <p15:presenceInfo xmlns:p15="http://schemas.microsoft.com/office/powerpoint/2012/main" userId="S::tognetti@unhcr.org::e53948f5-51bf-41f4-9b74-e09b6e68e107" providerId="AD"/>
      </p:ext>
    </p:extLst>
  </p:cmAuthor>
  <p:cmAuthor id="6" name="Dalia Rogemond" initials="DR" lastIdx="1" clrIdx="5">
    <p:extLst>
      <p:ext uri="{19B8F6BF-5375-455C-9EA6-DF929625EA0E}">
        <p15:presenceInfo xmlns:p15="http://schemas.microsoft.com/office/powerpoint/2012/main" userId="S::ROGEMOND@unhcr.org::e9e59131-aec7-4e95-aa46-2f6cf90d32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00FF"/>
    <a:srgbClr val="0070C0"/>
    <a:srgbClr val="CFE1FC"/>
    <a:srgbClr val="CEDEFF"/>
    <a:srgbClr val="C3D4E9"/>
    <a:srgbClr val="B1CAEA"/>
    <a:srgbClr val="CCE3F1"/>
    <a:srgbClr val="1E5CB8"/>
    <a:srgbClr val="FBD416"/>
    <a:srgbClr val="609A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50324E-78CE-5119-8E8E-DFBFA57F4488}" v="1" dt="2023-05-22T13:37:27.030"/>
    <p1510:client id="{4EBDB313-D7BD-C664-32AC-C9E8B33E994F}" v="4" dt="2023-06-28T15:37:48.992"/>
    <p1510:client id="{5ED083FB-9390-D74B-1175-619C9272D823}" v="9" dt="2023-07-03T09:07:48.899"/>
    <p1510:client id="{6CB24EC0-B054-C809-1609-B3140619B4EA}" v="1" dt="2023-05-22T13:06:45.335"/>
    <p1510:client id="{8A02E94D-674A-27C4-A08C-87D6AAE8E821}" v="2" dt="2023-05-22T13:24:17.512"/>
    <p1510:client id="{90FF7391-D2ED-22A4-6061-417EDDD28EF2}" v="8" dt="2023-05-24T06:47:18.703"/>
    <p1510:client id="{91F11CCB-8FB1-15D4-DA1F-1006525CD5F3}" v="7" dt="2023-05-31T08:22:22.236"/>
    <p1510:client id="{A3DC39BC-1D44-1EAF-AB09-7D95C13058BE}" v="1" dt="2023-05-24T06:48:13.490"/>
    <p1510:client id="{B588AD2A-DADD-3341-9D5F-17EF1110B9AD}" v="1942" dt="2023-05-23T09:51:35.112"/>
    <p1510:client id="{DA1F5353-D416-6086-90C3-72678A05F84F}" v="1" dt="2023-07-10T06:22:54.6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839"/>
        <p:guide orient="horz" pos="300"/>
        <p:guide orient="horz" pos="4156"/>
        <p:guide orient="horz" pos="981"/>
        <p:guide pos="695"/>
        <p:guide pos="6984"/>
        <p:guide pos="3479"/>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notesMaster" Target="notesMasters/notesMaster1.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commentAuthors" Target="commentAuthors.xml"/><Relationship Id="rId9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tags" Target="tags/tag1.xml"/><Relationship Id="rId9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E24E68-7D21-530C-E76D-006F1C419A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R"/>
          </a:p>
        </p:txBody>
      </p:sp>
      <p:sp>
        <p:nvSpPr>
          <p:cNvPr id="3" name="Date Placeholder 2">
            <a:extLst>
              <a:ext uri="{FF2B5EF4-FFF2-40B4-BE49-F238E27FC236}">
                <a16:creationId xmlns:a16="http://schemas.microsoft.com/office/drawing/2014/main" id="{AD4568D3-94D2-D56D-A585-0C0C17417A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64D566-CA64-5949-A2A2-89A27A2D13CA}" type="datetimeFigureOut">
              <a:rPr lang="en-BR" smtClean="0"/>
              <a:t>07/27/2023</a:t>
            </a:fld>
            <a:endParaRPr lang="en-BR"/>
          </a:p>
        </p:txBody>
      </p:sp>
      <p:sp>
        <p:nvSpPr>
          <p:cNvPr id="4" name="Footer Placeholder 3">
            <a:extLst>
              <a:ext uri="{FF2B5EF4-FFF2-40B4-BE49-F238E27FC236}">
                <a16:creationId xmlns:a16="http://schemas.microsoft.com/office/drawing/2014/main" id="{F85989D8-2AEF-AC66-8BD6-D533E8A991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BR"/>
          </a:p>
        </p:txBody>
      </p:sp>
      <p:sp>
        <p:nvSpPr>
          <p:cNvPr id="5" name="Slide Number Placeholder 4">
            <a:extLst>
              <a:ext uri="{FF2B5EF4-FFF2-40B4-BE49-F238E27FC236}">
                <a16:creationId xmlns:a16="http://schemas.microsoft.com/office/drawing/2014/main" id="{747DB5CC-3F51-BF19-8D19-FE276A7FB6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C510DF-92C1-AB4F-B75F-7307B1E048AC}" type="slidenum">
              <a:rPr lang="en-BR" smtClean="0"/>
              <a:t>‹#›</a:t>
            </a:fld>
            <a:endParaRPr lang="en-BR"/>
          </a:p>
        </p:txBody>
      </p:sp>
    </p:spTree>
    <p:extLst>
      <p:ext uri="{BB962C8B-B14F-4D97-AF65-F5344CB8AC3E}">
        <p14:creationId xmlns:p14="http://schemas.microsoft.com/office/powerpoint/2010/main" val="3092956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11FDA6-839E-4709-AF2E-97FC44C6606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AC26C50-FDD1-403A-AFDC-FBCA44A9F56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itchFamily="34" charset="0"/>
              </a:defRPr>
            </a:lvl1pPr>
          </a:lstStyle>
          <a:p>
            <a:pPr>
              <a:defRPr/>
            </a:pPr>
            <a:fld id="{434579F1-7AC9-45C2-958D-CA052F3577F1}" type="datetimeFigureOut">
              <a:rPr lang="en-US"/>
              <a:pPr>
                <a:defRPr/>
              </a:pPr>
              <a:t>7/27/2023</a:t>
            </a:fld>
            <a:endParaRPr lang="en-US"/>
          </a:p>
        </p:txBody>
      </p:sp>
      <p:sp>
        <p:nvSpPr>
          <p:cNvPr id="4" name="Slide Image Placeholder 3">
            <a:extLst>
              <a:ext uri="{FF2B5EF4-FFF2-40B4-BE49-F238E27FC236}">
                <a16:creationId xmlns:a16="http://schemas.microsoft.com/office/drawing/2014/main" id="{C6D014DB-2DC5-47B3-A186-83E561398571}"/>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4489F86-1252-43F8-ACA7-A515880C1DA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4808398-9A7E-4F90-B953-0AB02986C6D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130DC6A6-58F3-4AE6-B5DA-518D7A99563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cs typeface="Arial" panose="020B0604020202020204" pitchFamily="34" charset="0"/>
              </a:defRPr>
            </a:lvl1pPr>
          </a:lstStyle>
          <a:p>
            <a:pPr>
              <a:defRPr/>
            </a:pPr>
            <a:fld id="{790270AE-4AE3-4A4B-9235-CAB52A97389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unhcr.org/publications/brochures/5fa018914/unhcr-policy-prevention-risk-mitigation-response-gender-based-violence.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bvims.com/gbv-case-management-guidelines/gbv-case-management-training-material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gbvguidelines.org/en/capacity-building/module-3-gbv-in-emergencies/"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unhcr.org/publications/manuals/5e5cd64a7/unhcr-gender-equality-toolkit.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unhcr.org/workingwithlgbtiq-sogiesc-trainingpackage.html" TargetMode="External"/><Relationship Id="rId5" Type="http://schemas.openxmlformats.org/officeDocument/2006/relationships/hyperlink" Target="https://www.refworld.org/docid/4e6073972.html" TargetMode="External"/><Relationship Id="rId4" Type="http://schemas.openxmlformats.org/officeDocument/2006/relationships/hyperlink" Target="https://www.unhcr.org/5aa13c0c7.pdf"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gbvims.com/gbvims-tools/classification-too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2preventvawg.org/evidence-hub/ending-violence-against-lgbtqi-people-report"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refworld.org/cgi-bin/texis/vtx/rwmain?page=search&amp;docid=4ee72aaf2&amp;skip=0&amp;query=need%20to%20know%20guidance%20older%20people" TargetMode="External"/><Relationship Id="rId4" Type="http://schemas.openxmlformats.org/officeDocument/2006/relationships/hyperlink" Target="https://interagencystandingcommittee.org/iasc-guidelines-on-inclusion-of-persons-with-disabilities-in-humanitarian-action-2019"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2preventvawg.org/evidence-hub/ending-violence-against-lgbtqi-people-report"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unhcr.org/workingwithlgbtiq-sogiesc-trainingpackage.html" TargetMode="External"/><Relationship Id="rId4" Type="http://schemas.openxmlformats.org/officeDocument/2006/relationships/hyperlink" Target="https://www.refworld.org/docid/4e6073972.htm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o02V6FBJy9c&amp;list=PLk83Ra7kAz5HQymFMdS79dryet14pn8YS&amp;index=2"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gbvguidelines.org/en/cash-voucher-assistance-and-gbv-compendium-training-module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nhcr.org/workingwithlgbtiq-sogiesc-trainingpackage.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gbvguidelines.or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Fk3pQyeobZE&amp;list=PLk83Ra7kAz5HQymFMdS79dryet14pn8YS&amp;index=4"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gbvguidelines.org/en/capacity-building/module-4-responding-to-gbv-incident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gbvguidelines.org/en/pocketguid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gbvaor.net/gbviem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gbvguidelines.org/en/pocketguid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gbvims.com/wp/wp-content/uploads/covid-guidance-on-remote-gbv-services-04012021.pdf"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www.gbvims.com/gbv-case-management-guidelines/gbv-case-management-training-materials/" TargetMode="External"/><Relationship Id="rId4" Type="http://schemas.openxmlformats.org/officeDocument/2006/relationships/hyperlink" Target="https://reliefweb.int/report/world/guidelines-mobile-and-remote-gender-based-violence-gbv-service-delivery-enmy"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gbvguidelines.org/en/capacity-building/module-4-responding-to-gbv-incident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gbvguidelines.org/en/pocketguide/"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gbvims.com/guidance-notes-for-gbvims-gbvims-and-case-management-during-covid-19/"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youtu.be/n_YhXzMv1E4"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gbvguidelines.org/en/pocketguide/"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youtu.be/Gq8mY0nGFJk"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gbvguidelines.org/en/pocketguide/"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youtu.be/y1hc9Dy_G6I"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gbvguidelines.org/en/pocketguide/"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interagencystandingcommittee.org/iasc-guidelines-on-inclusion-of-persons-with-disabilities-in-humanitarian-action-2019"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s://gbvguidelines.org/en/capacity-building/module-4-responding-to-gbv-incidents/" TargetMode="External"/><Relationship Id="rId5" Type="http://schemas.openxmlformats.org/officeDocument/2006/relationships/hyperlink" Target="https://reliefweb.int/report/world/your-guide-protection-case-management-field-test-version" TargetMode="External"/><Relationship Id="rId4" Type="http://schemas.openxmlformats.org/officeDocument/2006/relationships/hyperlink" Target="https://www.gbvims.com/gbv-case-management-guidelines/gbv-case-management-training-materials/"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gbvresponders.org/wp-content/uploads/2017/04/Interagency-GBV-Case-Management-Guidelines_Final_2017_Low-Res.pdf"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psea.interagencystandingcommittee.org/update/iasc-six-core-principles"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unhcr.org/igo-complaints.html" TargetMode="External"/><Relationship Id="rId2" Type="http://schemas.openxmlformats.org/officeDocument/2006/relationships/slide" Target="../slides/slide50.xml"/><Relationship Id="rId1" Type="http://schemas.openxmlformats.org/officeDocument/2006/relationships/notesMaster" Target="../notesMasters/notesMaster1.xml"/><Relationship Id="rId5" Type="http://schemas.openxmlformats.org/officeDocument/2006/relationships/hyperlink" Target="https://help.unhcr.org/" TargetMode="External"/><Relationship Id="rId4" Type="http://schemas.openxmlformats.org/officeDocument/2006/relationships/hyperlink" Target="https://intranet.unhcr.org/en/about/ethics-office/speakup.html"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gbvguidelines.org/en/pocketguide/"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gbvguidelines.org/en/pocketguide/" TargetMode="External"/><Relationship Id="rId2" Type="http://schemas.openxmlformats.org/officeDocument/2006/relationships/slide" Target="../slides/slide55.xml"/><Relationship Id="rId1" Type="http://schemas.openxmlformats.org/officeDocument/2006/relationships/notesMaster" Target="../notesMasters/notesMaster1.xml"/><Relationship Id="rId4" Type="http://schemas.openxmlformats.org/officeDocument/2006/relationships/hyperlink" Target="https://www.gbvims.com/gbv-case-management-guidelines/gbv-case-management-training-materials/" TargetMode="Externa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gbvresponders.org/response/caring-child-survivors/#CCSTrainingMaterials"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refworld.org/docid/51a84b5e4.html" TargetMode="External"/><Relationship Id="rId2" Type="http://schemas.openxmlformats.org/officeDocument/2006/relationships/slide" Target="../slides/slide61.xml"/><Relationship Id="rId1" Type="http://schemas.openxmlformats.org/officeDocument/2006/relationships/notesMaster" Target="../notesMasters/notesMaster1.xml"/><Relationship Id="rId4" Type="http://schemas.openxmlformats.org/officeDocument/2006/relationships/hyperlink" Target="https://www.refworld.org/docid/5c18d7254.html" TargetMode="Externa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resourcecentre.savethechildren.net/document/inter-agency-guidelines-case-management-and-child-protection/"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gbvguidelines.org/en/pocketguide/"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s://sheltercluster.s3.eu-central-1.amazonaws.com/public/docs/constant_companion-_english-_v6.pdf"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s://sheltercluster.s3.eu-central-1.amazonaws.com/public/docs/constant_companion-_english-_v6.pdf"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gbvguidelines.org/en/pocketguide/"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s://gbvguidelines.org/en/pocketguide/" TargetMode="External"/><Relationship Id="rId7" Type="http://schemas.openxmlformats.org/officeDocument/2006/relationships/hyperlink" Target="https://unhcr365.sharepoint.com/sites/GSCB-GBVLearning" TargetMode="External"/><Relationship Id="rId2" Type="http://schemas.openxmlformats.org/officeDocument/2006/relationships/slide" Target="../slides/slide84.xml"/><Relationship Id="rId1" Type="http://schemas.openxmlformats.org/officeDocument/2006/relationships/notesMaster" Target="../notesMasters/notesMaster1.xml"/><Relationship Id="rId6" Type="http://schemas.openxmlformats.org/officeDocument/2006/relationships/hyperlink" Target="https://gbvguidelines.org/" TargetMode="External"/><Relationship Id="rId5" Type="http://schemas.openxmlformats.org/officeDocument/2006/relationships/hyperlink" Target="https://intranet.unhcr.org/en/policy-guidance/policies/unhcr-hcp-2020-01-unhcr-policy-on-the-prevention-of--risk-mitiga.html" TargetMode="External"/><Relationship Id="rId4" Type="http://schemas.openxmlformats.org/officeDocument/2006/relationships/hyperlink" Target="https://play.google.com/store/apps/details?id=com.gbvpocketguide&amp;hl=en" TargetMode="Externa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R"/>
          </a:p>
        </p:txBody>
      </p:sp>
      <p:sp>
        <p:nvSpPr>
          <p:cNvPr id="4" name="Slide Number Placeholder 3"/>
          <p:cNvSpPr>
            <a:spLocks noGrp="1"/>
          </p:cNvSpPr>
          <p:nvPr>
            <p:ph type="sldNum" sz="quarter" idx="5"/>
          </p:nvPr>
        </p:nvSpPr>
        <p:spPr/>
        <p:txBody>
          <a:bodyPr/>
          <a:lstStyle/>
          <a:p>
            <a:pPr>
              <a:defRPr/>
            </a:pPr>
            <a:fld id="{790270AE-4AE3-4A4B-9235-CAB52A973894}" type="slidenum">
              <a:rPr lang="en-US" altLang="en-US" smtClean="0"/>
              <a:pPr>
                <a:defRPr/>
              </a:pPr>
              <a:t>1</a:t>
            </a:fld>
            <a:endParaRPr lang="en-US" altLang="en-US"/>
          </a:p>
        </p:txBody>
      </p:sp>
    </p:spTree>
    <p:extLst>
      <p:ext uri="{BB962C8B-B14F-4D97-AF65-F5344CB8AC3E}">
        <p14:creationId xmlns:p14="http://schemas.microsoft.com/office/powerpoint/2010/main" val="1941151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134940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pPr marL="0" marR="0">
              <a:spcBef>
                <a:spcPts val="0"/>
              </a:spcBef>
              <a:spcAft>
                <a:spcPts val="0"/>
              </a:spcAft>
            </a:pPr>
            <a:endParaRPr lang="en-US" b="0" u="none">
              <a:effectLst/>
              <a:latin typeface="Lato" panose="020F0502020204030203" pitchFamily="34" charset="77"/>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R">
                <a:latin typeface="Lato" panose="020F0502020204030203" pitchFamily="34" charset="77"/>
              </a:rPr>
              <a:t>Expected duration: 20 mins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R">
                <a:latin typeface="Lato" panose="020F0502020204030203" pitchFamily="34" charset="77"/>
              </a:rPr>
              <a:t>Objective: debunk common myths about GBV and reinforce correct understanding of basic GBV concepts</a:t>
            </a:r>
          </a:p>
          <a:p>
            <a:pPr marL="0" marR="0">
              <a:spcBef>
                <a:spcPts val="0"/>
              </a:spcBef>
              <a:spcAft>
                <a:spcPts val="0"/>
              </a:spcAft>
            </a:pPr>
            <a:endParaRPr lang="en-US" b="0" u="none">
              <a:effectLst/>
              <a:latin typeface="Lato" panose="020F0502020204030203" pitchFamily="34" charset="77"/>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a:effectLst/>
                <a:latin typeface="Lato" panose="020F0502020204030203" pitchFamily="34" charset="77"/>
                <a:ea typeface="MS Mincho" panose="02020609040205080304" pitchFamily="49" charset="-128"/>
                <a:cs typeface="Arial" panose="020B0604020202020204" pitchFamily="34" charset="0"/>
              </a:rPr>
              <a:t>Inform participants that they are going to do a GBV quiz. </a:t>
            </a:r>
          </a:p>
          <a:p>
            <a:pPr marL="342900" marR="0" lvl="0" indent="-342900">
              <a:spcBef>
                <a:spcPts val="0"/>
              </a:spcBef>
              <a:spcAft>
                <a:spcPts val="0"/>
              </a:spcAft>
              <a:buFont typeface="Symbol" panose="05050102010706020507" pitchFamily="18" charset="2"/>
              <a:buChar char=""/>
            </a:pPr>
            <a:r>
              <a:rPr lang="en-US">
                <a:effectLst/>
                <a:latin typeface="Lato" panose="020F0502020204030203" pitchFamily="34" charset="77"/>
                <a:ea typeface="MS Mincho" panose="02020609040205080304" pitchFamily="49" charset="-128"/>
                <a:cs typeface="Arial" panose="020B0604020202020204" pitchFamily="34" charset="0"/>
              </a:rPr>
              <a:t>Read a statement after which participants will indicate whether they think the statement is true or false.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a:effectLst/>
                <a:latin typeface="Lato" panose="020F0502020204030203" pitchFamily="34" charset="77"/>
                <a:ea typeface="MS Mincho" panose="02020609040205080304" pitchFamily="49" charset="-128"/>
                <a:cs typeface="Arial" panose="020B0604020202020204" pitchFamily="34" charset="0"/>
              </a:rPr>
              <a:t>If there is </a:t>
            </a:r>
            <a:r>
              <a:rPr lang="en-US" b="1">
                <a:effectLst/>
                <a:latin typeface="Lato" panose="020F0502020204030203" pitchFamily="34" charset="77"/>
                <a:ea typeface="MS Mincho" panose="02020609040205080304" pitchFamily="49" charset="-128"/>
                <a:cs typeface="Arial" panose="020B0604020202020204" pitchFamily="34" charset="0"/>
              </a:rPr>
              <a:t>enough space </a:t>
            </a:r>
            <a:r>
              <a:rPr lang="en-US">
                <a:effectLst/>
                <a:latin typeface="Lato" panose="020F0502020204030203" pitchFamily="34" charset="77"/>
                <a:ea typeface="MS Mincho" panose="02020609040205080304" pitchFamily="49" charset="-128"/>
                <a:cs typeface="Arial" panose="020B0604020202020204" pitchFamily="34" charset="0"/>
              </a:rPr>
              <a:t>and not too many people: </a:t>
            </a:r>
            <a:r>
              <a:rPr lang="en-US">
                <a:effectLst/>
                <a:latin typeface="Lato" panose="020F0502020204030203" pitchFamily="34" charset="77"/>
                <a:ea typeface="MS Mincho"/>
                <a:cs typeface="Times New Roman" panose="02020603050405020304" pitchFamily="18" charset="0"/>
              </a:rPr>
              <a:t>put two signs on the wall in different corners of the room: “true” and “false”. Ask participants to move to the sign reflecting their opinion about the statement on the slide.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a:effectLst/>
                <a:latin typeface="Lato" panose="020F0502020204030203" pitchFamily="34" charset="77"/>
                <a:ea typeface="MS Mincho" panose="02020609040205080304" pitchFamily="49" charset="-128"/>
                <a:cs typeface="Arial" panose="020B0604020202020204" pitchFamily="34" charset="0"/>
              </a:rPr>
              <a:t>If there is </a:t>
            </a:r>
            <a:r>
              <a:rPr lang="en-US" b="1">
                <a:effectLst/>
                <a:latin typeface="Lato" panose="020F0502020204030203" pitchFamily="34" charset="77"/>
                <a:ea typeface="MS Mincho" panose="02020609040205080304" pitchFamily="49" charset="-128"/>
                <a:cs typeface="Arial" panose="020B0604020202020204" pitchFamily="34" charset="0"/>
              </a:rPr>
              <a:t>not adequate space </a:t>
            </a:r>
            <a:r>
              <a:rPr lang="en-US">
                <a:effectLst/>
                <a:latin typeface="Lato" panose="020F0502020204030203" pitchFamily="34" charset="77"/>
                <a:ea typeface="MS Mincho" panose="02020609040205080304" pitchFamily="49" charset="-128"/>
                <a:cs typeface="Arial" panose="020B0604020202020204" pitchFamily="34" charset="0"/>
              </a:rPr>
              <a:t>or too many people: ask participants to stand up when they think the statement is true and remain seated if they think the statement is “false”.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a:effectLst/>
                <a:latin typeface="Lato" panose="020F0502020204030203" pitchFamily="34" charset="77"/>
                <a:ea typeface="MS Mincho" panose="02020609040205080304" pitchFamily="49" charset="-128"/>
                <a:cs typeface="Arial" panose="020B0604020202020204" pitchFamily="34" charset="0"/>
              </a:rPr>
              <a:t>Facilitate a discussion between “true” and “false” groups for 3 minutes. After each statement, explain why the statement is “true” or “false”. Make the next statement appear on the slide after each discussion.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US">
              <a:effectLst/>
              <a:latin typeface="Lato" panose="020F0502020204030203" pitchFamily="34" charset="77"/>
              <a:ea typeface="MS Mincho" panose="02020609040205080304" pitchFamily="49" charset="-128"/>
              <a:cs typeface="Arial" panose="020B0604020202020204" pitchFamily="34" charset="0"/>
            </a:endParaRPr>
          </a:p>
          <a:p>
            <a:pPr marL="0" marR="0">
              <a:spcBef>
                <a:spcPts val="0"/>
              </a:spcBef>
              <a:spcAft>
                <a:spcPts val="0"/>
              </a:spcAft>
            </a:pPr>
            <a:r>
              <a:rPr lang="en-US" u="sng">
                <a:effectLst/>
                <a:latin typeface="Lato" panose="020F0502020204030203" pitchFamily="34" charset="77"/>
                <a:ea typeface="MS Mincho" panose="02020609040205080304" pitchFamily="49" charset="-128"/>
                <a:cs typeface="Arial" panose="020B0604020202020204" pitchFamily="34" charset="0"/>
              </a:rPr>
              <a:t>Statements:</a:t>
            </a:r>
            <a:endParaRPr lang="en-US">
              <a:effectLst/>
              <a:latin typeface="Lato" panose="020F0502020204030203" pitchFamily="34" charset="77"/>
              <a:ea typeface="MS Mincho" panose="02020609040205080304" pitchFamily="49" charset="-128"/>
              <a:cs typeface="Arial" panose="020B0604020202020204" pitchFamily="34" charset="0"/>
            </a:endParaRPr>
          </a:p>
          <a:p>
            <a:pPr marL="342900" marR="0" lvl="0" indent="-342900">
              <a:spcBef>
                <a:spcPts val="0"/>
              </a:spcBef>
              <a:spcAft>
                <a:spcPts val="0"/>
              </a:spcAft>
              <a:buFont typeface="+mj-lt"/>
              <a:buAutoNum type="arabicPeriod"/>
              <a:tabLst>
                <a:tab pos="457200" algn="l"/>
              </a:tabLst>
            </a:pPr>
            <a:r>
              <a:rPr lang="en-US">
                <a:effectLst/>
                <a:latin typeface="Lato" panose="020F0502020204030203" pitchFamily="34" charset="77"/>
                <a:ea typeface="MS Mincho" panose="02020609040205080304" pitchFamily="49" charset="-128"/>
                <a:cs typeface="Arial" panose="020B0604020202020204" pitchFamily="34" charset="0"/>
              </a:rPr>
              <a:t>GBV is about rape and sexual violence.</a:t>
            </a:r>
          </a:p>
          <a:p>
            <a:pPr marL="800100" marR="0" lvl="1" indent="-342900">
              <a:spcBef>
                <a:spcPts val="0"/>
              </a:spcBef>
              <a:spcAft>
                <a:spcPts val="0"/>
              </a:spcAft>
              <a:buFont typeface="Arial" panose="020B0604020202020204" pitchFamily="34" charset="0"/>
              <a:buChar char="•"/>
              <a:tabLst>
                <a:tab pos="457200" algn="l"/>
              </a:tabLst>
            </a:pPr>
            <a:r>
              <a:rPr lang="en-US">
                <a:effectLst/>
                <a:latin typeface="Lato" panose="020F0502020204030203" pitchFamily="34" charset="77"/>
                <a:ea typeface="MS Mincho" panose="02020609040205080304" pitchFamily="49" charset="-128"/>
                <a:cs typeface="Arial" panose="020B0604020202020204" pitchFamily="34" charset="0"/>
              </a:rPr>
              <a:t>FALSE: There are </a:t>
            </a:r>
            <a:r>
              <a:rPr lang="en-US" b="1">
                <a:effectLst/>
                <a:latin typeface="Lato" panose="020F0502020204030203" pitchFamily="34" charset="77"/>
                <a:ea typeface="MS Mincho" panose="02020609040205080304" pitchFamily="49" charset="-128"/>
                <a:cs typeface="Arial" panose="020B0604020202020204" pitchFamily="34" charset="0"/>
              </a:rPr>
              <a:t>different types of GBV</a:t>
            </a:r>
            <a:r>
              <a:rPr lang="en-US">
                <a:effectLst/>
                <a:latin typeface="Lato" panose="020F0502020204030203" pitchFamily="34" charset="77"/>
                <a:ea typeface="MS Mincho" panose="02020609040205080304" pitchFamily="49" charset="-128"/>
                <a:cs typeface="Arial" panose="020B0604020202020204" pitchFamily="34" charset="0"/>
              </a:rPr>
              <a:t>, including but not limited to rape and sexual violence, which will be discussed in more detail shortly. </a:t>
            </a:r>
          </a:p>
          <a:p>
            <a:pPr marL="342900" marR="0" lvl="0" indent="-342900">
              <a:spcBef>
                <a:spcPts val="0"/>
              </a:spcBef>
              <a:spcAft>
                <a:spcPts val="0"/>
              </a:spcAft>
              <a:buFont typeface="+mj-lt"/>
              <a:buAutoNum type="arabicPeriod"/>
              <a:tabLst>
                <a:tab pos="457200" algn="l"/>
              </a:tabLst>
            </a:pPr>
            <a:r>
              <a:rPr lang="en-US">
                <a:effectLst/>
                <a:latin typeface="Lato" panose="020F0502020204030203" pitchFamily="34" charset="77"/>
                <a:ea typeface="MS Mincho" panose="02020609040205080304" pitchFamily="49" charset="-128"/>
                <a:cs typeface="Arial" panose="020B0604020202020204" pitchFamily="34" charset="0"/>
              </a:rPr>
              <a:t>GBV can be perpetrated against boys and men.</a:t>
            </a:r>
          </a:p>
          <a:p>
            <a:pPr marL="742950" lvl="1" indent="-285750">
              <a:buFont typeface="Arial" panose="020B0604020202020204" pitchFamily="34" charset="0"/>
              <a:buChar char="•"/>
            </a:pPr>
            <a:r>
              <a:rPr lang="en-US">
                <a:effectLst/>
                <a:latin typeface="Lato" panose="020F0502020204030203" pitchFamily="34" charset="77"/>
                <a:ea typeface="MS Mincho" panose="02020609040205080304" pitchFamily="49" charset="-128"/>
                <a:cs typeface="Arial" panose="020B0604020202020204" pitchFamily="34" charset="0"/>
              </a:rPr>
              <a:t>TRUE: GBV can be perpetrated against boys and men. However, the vast majority of survivors are women and girls due to gender inequality and power imbalance between males and females.</a:t>
            </a:r>
            <a:r>
              <a:rPr lang="en-US" b="0" i="0">
                <a:solidFill>
                  <a:srgbClr val="000000"/>
                </a:solidFill>
                <a:effectLst/>
                <a:latin typeface="Lato" panose="020F0502020204030203" pitchFamily="34" charset="77"/>
                <a:ea typeface="MS PGothic"/>
                <a:cs typeface="Calibri"/>
              </a:rPr>
              <a:t> GBV is understood as predominantly men’s violence against women and girls, however it also includes some forms of violence against men and boys. At the heart of this interpretation is the understanding that </a:t>
            </a:r>
            <a:r>
              <a:rPr lang="en-US" b="1" i="0">
                <a:solidFill>
                  <a:srgbClr val="000000"/>
                </a:solidFill>
                <a:effectLst/>
                <a:latin typeface="Lato" panose="020F0502020204030203" pitchFamily="34" charset="77"/>
                <a:ea typeface="MS PGothic"/>
                <a:cs typeface="Calibri"/>
              </a:rPr>
              <a:t>violence is used with the view of reinforcing dominant forms of masculinity </a:t>
            </a:r>
            <a:r>
              <a:rPr lang="en-US" b="0" i="0">
                <a:solidFill>
                  <a:srgbClr val="000000"/>
                </a:solidFill>
                <a:effectLst/>
                <a:latin typeface="Lato" panose="020F0502020204030203" pitchFamily="34" charset="77"/>
                <a:ea typeface="MS PGothic"/>
                <a:cs typeface="Calibri"/>
              </a:rPr>
              <a:t>and their position of power in society. GBV includes physical, psychological, sexual and socio-economic violence against women and girls, and/or various types of violence targeting persons with diverse </a:t>
            </a:r>
            <a:r>
              <a:rPr lang="en-GB" b="0" i="0" u="none" strike="noStrike">
                <a:solidFill>
                  <a:srgbClr val="202124"/>
                </a:solidFill>
                <a:effectLst/>
                <a:latin typeface="Lato" panose="020F0502020204030203" pitchFamily="34" charset="77"/>
                <a:ea typeface="MS PGothic"/>
                <a:cs typeface="arial"/>
              </a:rPr>
              <a:t>sexual orientation, gender identity, gender expression and sex characteristics </a:t>
            </a:r>
            <a:r>
              <a:rPr lang="en-GB" b="0" i="0" u="none" strike="noStrike">
                <a:solidFill>
                  <a:srgbClr val="202124"/>
                </a:solidFill>
                <a:effectLst/>
                <a:latin typeface="Lato" panose="020F0502020204030203" pitchFamily="34" charset="77"/>
                <a:ea typeface="MS PGothic"/>
                <a:cs typeface="Helvetica"/>
              </a:rPr>
              <a:t>(</a:t>
            </a:r>
            <a:r>
              <a:rPr lang="en-GB" b="0">
                <a:effectLst/>
                <a:latin typeface="Lato" panose="020F0502020204030203" pitchFamily="34" charset="77"/>
                <a:ea typeface="MS PGothic"/>
                <a:cs typeface="Helvetica"/>
              </a:rPr>
              <a:t>SOGIESC) </a:t>
            </a:r>
            <a:r>
              <a:rPr lang="en-US" b="0" i="0">
                <a:solidFill>
                  <a:srgbClr val="000000"/>
                </a:solidFill>
                <a:effectLst/>
                <a:latin typeface="Lato" panose="020F0502020204030203" pitchFamily="34" charset="77"/>
                <a:ea typeface="MS PGothic"/>
                <a:cs typeface="Calibri"/>
              </a:rPr>
              <a:t>that do not </a:t>
            </a:r>
            <a:r>
              <a:rPr lang="en-GB">
                <a:effectLst/>
                <a:latin typeface="Lato" panose="020F0502020204030203" pitchFamily="34" charset="77"/>
                <a:ea typeface="MS PGothic"/>
              </a:rPr>
              <a:t>conform to prevailing sociocultural norms</a:t>
            </a:r>
            <a:r>
              <a:rPr lang="en-US" b="0" i="0">
                <a:solidFill>
                  <a:srgbClr val="000000"/>
                </a:solidFill>
                <a:effectLst/>
                <a:latin typeface="Lato" panose="020F0502020204030203" pitchFamily="34" charset="77"/>
                <a:ea typeface="MS PGothic"/>
                <a:cs typeface="Calibri"/>
              </a:rPr>
              <a:t>, as well as sexual violence against men and boys. This Package will refer to the female pronoun (“she”/”her”) when referring to GBV survivors (excepts in parts that specifically refer to men/boys/non-binary gender identities), given that</a:t>
            </a:r>
            <a:r>
              <a:rPr lang="en-GB">
                <a:effectLst/>
                <a:latin typeface="Lato" panose="020F0502020204030203" pitchFamily="34" charset="77"/>
              </a:rPr>
              <a:t> structural and systemic gender inequality and discrimination puts women and girls are higher risk of GBV, while having less access to services and humanitarian assistance. </a:t>
            </a:r>
            <a:endParaRPr lang="en-US">
              <a:effectLst/>
              <a:latin typeface="Lato" panose="020F0502020204030203" pitchFamily="34" charset="77"/>
              <a:ea typeface="MS Mincho" panose="02020609040205080304" pitchFamily="49" charset="-128"/>
              <a:cs typeface="Arial" panose="020B0604020202020204" pitchFamily="34" charset="0"/>
            </a:endParaRPr>
          </a:p>
          <a:p>
            <a:pPr marL="342900" marR="0" lvl="0" indent="-342900">
              <a:spcBef>
                <a:spcPts val="0"/>
              </a:spcBef>
              <a:spcAft>
                <a:spcPts val="0"/>
              </a:spcAft>
              <a:buFont typeface="+mj-lt"/>
              <a:buAutoNum type="arabicPeriod"/>
              <a:tabLst>
                <a:tab pos="457200" algn="l"/>
              </a:tabLst>
            </a:pPr>
            <a:r>
              <a:rPr lang="en-US">
                <a:effectLst/>
                <a:latin typeface="Lato" panose="020F0502020204030203" pitchFamily="34" charset="77"/>
                <a:ea typeface="MS Mincho" panose="02020609040205080304" pitchFamily="49" charset="-128"/>
                <a:cs typeface="Arial" panose="020B0604020202020204" pitchFamily="34" charset="0"/>
              </a:rPr>
              <a:t>Culture needs to be always respected even if it is harmful for women and girls.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US">
                <a:effectLst/>
                <a:latin typeface="Lato" panose="020F0502020204030203" pitchFamily="34" charset="77"/>
                <a:ea typeface="MS Mincho" panose="02020609040205080304" pitchFamily="49" charset="-128"/>
                <a:cs typeface="Arial" panose="020B0604020202020204" pitchFamily="34" charset="0"/>
              </a:rPr>
              <a:t>FALSE: </a:t>
            </a:r>
            <a:r>
              <a:rPr lang="en-US" b="1">
                <a:effectLst/>
                <a:latin typeface="Lato" panose="020F0502020204030203" pitchFamily="34" charset="77"/>
                <a:ea typeface="MS Mincho" panose="02020609040205080304" pitchFamily="49" charset="-128"/>
                <a:cs typeface="Arial" panose="020B0604020202020204" pitchFamily="34" charset="0"/>
              </a:rPr>
              <a:t>Harmful practices </a:t>
            </a:r>
            <a:r>
              <a:rPr lang="en-US">
                <a:effectLst/>
                <a:latin typeface="Lato" panose="020F0502020204030203" pitchFamily="34" charset="77"/>
                <a:ea typeface="MS Mincho" panose="02020609040205080304" pitchFamily="49" charset="-128"/>
                <a:cs typeface="Arial" panose="020B0604020202020204" pitchFamily="34" charset="0"/>
              </a:rPr>
              <a:t>such as child marriage and female genital mutilation (FGM) cause negative impact to the survivor, family and community. These harmful practices need to be addressed even if it is a part of the culture of the society. </a:t>
            </a:r>
            <a:r>
              <a:rPr lang="en-US">
                <a:latin typeface="Lato" panose="020F0502020204030203" pitchFamily="34" charset="77"/>
              </a:rPr>
              <a:t>Many aspects of culture are highly contested within the culture itself and cultural consensus should not be assumed; some segments of society may be keen to change a cultural practice while others, particularly those who benefit from it, may fight to maintain it. </a:t>
            </a:r>
            <a:r>
              <a:rPr lang="en-US">
                <a:effectLst/>
                <a:latin typeface="Lato" panose="020F0502020204030203" pitchFamily="34" charset="77"/>
                <a:ea typeface="MS Mincho" panose="02020609040205080304" pitchFamily="49" charset="-128"/>
                <a:cs typeface="Arial" panose="020B0604020202020204" pitchFamily="34" charset="0"/>
              </a:rPr>
              <a:t>Moreover, inequality of women and girls </a:t>
            </a:r>
            <a:r>
              <a:rPr lang="en-US">
                <a:effectLst/>
                <a:latin typeface="Lato" panose="020F0502020204030203" pitchFamily="34" charset="77"/>
                <a:ea typeface="MS Mincho" panose="02020609040205080304" pitchFamily="49" charset="-128"/>
                <a:cs typeface="Times New Roman" panose="02020603050405020304" pitchFamily="18" charset="0"/>
              </a:rPr>
              <a:t>in itself is deeply rooted in a society’s notions of how women and men “should be” and “should behave”. These “</a:t>
            </a:r>
            <a:r>
              <a:rPr lang="en-US" b="1">
                <a:effectLst/>
                <a:latin typeface="Lato" panose="020F0502020204030203" pitchFamily="34" charset="77"/>
                <a:ea typeface="MS Mincho" panose="02020609040205080304" pitchFamily="49" charset="-128"/>
                <a:cs typeface="Times New Roman" panose="02020603050405020304" pitchFamily="18" charset="0"/>
              </a:rPr>
              <a:t>gender norms</a:t>
            </a:r>
            <a:r>
              <a:rPr lang="en-US">
                <a:effectLst/>
                <a:latin typeface="Lato" panose="020F0502020204030203" pitchFamily="34" charset="77"/>
                <a:ea typeface="MS Mincho" panose="02020609040205080304" pitchFamily="49" charset="-128"/>
                <a:cs typeface="Times New Roman" panose="02020603050405020304" pitchFamily="18" charset="0"/>
              </a:rPr>
              <a:t>” are influenced by history, tradition, culture and religion, all of which change over time.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r>
              <a:rPr lang="en-US">
                <a:effectLst/>
                <a:latin typeface="Lato" panose="020F0502020204030203" pitchFamily="34" charset="77"/>
                <a:ea typeface="MS Mincho" panose="02020609040205080304" pitchFamily="49" charset="-128"/>
                <a:cs typeface="Times New Roman" panose="02020603050405020304" pitchFamily="18" charset="0"/>
              </a:rPr>
              <a:t>4.     </a:t>
            </a:r>
            <a:r>
              <a:rPr lang="en-US">
                <a:latin typeface="Lato" panose="020F0502020204030203" pitchFamily="34" charset="77"/>
              </a:rPr>
              <a:t>GBV is always the fault of the perpetrator.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US">
                <a:latin typeface="Lato" panose="020F0502020204030203" pitchFamily="34" charset="77"/>
              </a:rPr>
              <a:t>TRUE: GBV is a choice made by the perpetrator to use his power over another person. It is </a:t>
            </a:r>
            <a:r>
              <a:rPr lang="en-US" b="1">
                <a:latin typeface="Lato" panose="020F0502020204030203" pitchFamily="34" charset="77"/>
              </a:rPr>
              <a:t>never the fault of the survivor</a:t>
            </a:r>
            <a:r>
              <a:rPr lang="en-US">
                <a:latin typeface="Lato" panose="020F0502020204030203" pitchFamily="34" charset="77"/>
              </a:rPr>
              <a:t>. Common excuses of perpetrators are that they were provoked by the survivors, e.g. by the way the survivor dressed or behaved – this is called survivor-blaming and it is a harmful attitude. It is important to remember that ats of GBV are always the fault of the perpetrator.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r>
              <a:rPr lang="en-US">
                <a:latin typeface="Lato" panose="020F0502020204030203" pitchFamily="34" charset="77"/>
              </a:rPr>
              <a:t>5.     Intimate partner violence </a:t>
            </a:r>
            <a:r>
              <a:rPr lang="en-US">
                <a:effectLst/>
                <a:latin typeface="Lato" panose="020F0502020204030203" pitchFamily="34" charset="77"/>
                <a:ea typeface="MS Mincho" panose="02020609040205080304" pitchFamily="49" charset="-128"/>
                <a:cs typeface="Arial" panose="020B0604020202020204" pitchFamily="34" charset="0"/>
              </a:rPr>
              <a:t>is the result of poverty and lack of education.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US">
                <a:effectLst/>
                <a:latin typeface="Lato" panose="020F0502020204030203" pitchFamily="34" charset="77"/>
                <a:ea typeface="MS Mincho" panose="02020609040205080304" pitchFamily="49" charset="-128"/>
                <a:cs typeface="Arial" panose="020B0604020202020204" pitchFamily="34" charset="0"/>
              </a:rPr>
              <a:t>FALSE: I</a:t>
            </a:r>
            <a:r>
              <a:rPr lang="en-US">
                <a:latin typeface="Lato" panose="020F0502020204030203" pitchFamily="34" charset="77"/>
              </a:rPr>
              <a:t>ntimate partner violence </a:t>
            </a:r>
            <a:r>
              <a:rPr lang="en-US">
                <a:effectLst/>
                <a:latin typeface="Lato" panose="020F0502020204030203" pitchFamily="34" charset="77"/>
                <a:ea typeface="MS Mincho" panose="02020609040205080304" pitchFamily="49" charset="-128"/>
                <a:cs typeface="Arial" panose="020B0604020202020204" pitchFamily="34" charset="0"/>
              </a:rPr>
              <a:t>does not occur in all families of which its members are poor and have limited educational background. I</a:t>
            </a:r>
            <a:r>
              <a:rPr lang="en-US">
                <a:latin typeface="Lato" panose="020F0502020204030203" pitchFamily="34" charset="77"/>
              </a:rPr>
              <a:t>ntimate partner violence </a:t>
            </a:r>
            <a:r>
              <a:rPr lang="en-US">
                <a:effectLst/>
                <a:latin typeface="Lato" panose="020F0502020204030203" pitchFamily="34" charset="77"/>
                <a:ea typeface="MS Mincho" panose="02020609040205080304" pitchFamily="49" charset="-128"/>
                <a:cs typeface="Arial" panose="020B0604020202020204" pitchFamily="34" charset="0"/>
              </a:rPr>
              <a:t>can also happen within a wealthy and educated family. Poverty and the lack of education are only </a:t>
            </a:r>
            <a:r>
              <a:rPr lang="en-US" b="1">
                <a:effectLst/>
                <a:latin typeface="Lato" panose="020F0502020204030203" pitchFamily="34" charset="77"/>
                <a:ea typeface="MS Mincho" panose="02020609040205080304" pitchFamily="49" charset="-128"/>
                <a:cs typeface="Arial" panose="020B0604020202020204" pitchFamily="34" charset="0"/>
              </a:rPr>
              <a:t>contributing factors</a:t>
            </a:r>
            <a:r>
              <a:rPr lang="en-US">
                <a:effectLst/>
                <a:latin typeface="Lato" panose="020F0502020204030203" pitchFamily="34" charset="77"/>
                <a:ea typeface="MS Mincho" panose="02020609040205080304" pitchFamily="49" charset="-128"/>
                <a:cs typeface="Arial" panose="020B0604020202020204" pitchFamily="34" charset="0"/>
              </a:rPr>
              <a:t>. I</a:t>
            </a:r>
            <a:r>
              <a:rPr lang="en-US">
                <a:latin typeface="Lato" panose="020F0502020204030203" pitchFamily="34" charset="77"/>
              </a:rPr>
              <a:t>ntimate partner violence </a:t>
            </a:r>
            <a:r>
              <a:rPr lang="en-US">
                <a:effectLst/>
                <a:latin typeface="Lato" panose="020F0502020204030203" pitchFamily="34" charset="77"/>
                <a:ea typeface="MS Mincho" panose="02020609040205080304" pitchFamily="49" charset="-128"/>
                <a:cs typeface="Arial" panose="020B0604020202020204" pitchFamily="34" charset="0"/>
              </a:rPr>
              <a:t>happens because of the gender inequality and power imbalance between males and females.</a:t>
            </a:r>
          </a:p>
        </p:txBody>
      </p:sp>
    </p:spTree>
    <p:extLst>
      <p:ext uri="{BB962C8B-B14F-4D97-AF65-F5344CB8AC3E}">
        <p14:creationId xmlns:p14="http://schemas.microsoft.com/office/powerpoint/2010/main" val="1667575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49463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pPr>
              <a:defRPr/>
            </a:pPr>
            <a:endParaRPr lang="en-US">
              <a:effectLst/>
              <a:latin typeface="Lato" panose="020F0502020204030203" pitchFamily="34" charset="77"/>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a:effectLst/>
                <a:latin typeface="Lato" panose="020F0502020204030203" pitchFamily="34" charset="77"/>
                <a:ea typeface="MS Mincho" panose="02020609040205080304" pitchFamily="49" charset="-128"/>
                <a:cs typeface="Arial" panose="020B0604020202020204" pitchFamily="34" charset="0"/>
              </a:rPr>
              <a:t>Ask participants if anyone can explain what they believe is </a:t>
            </a:r>
            <a:r>
              <a:rPr lang="en-US" i="1">
                <a:effectLst/>
                <a:latin typeface="Lato" panose="020F0502020204030203" pitchFamily="34" charset="77"/>
                <a:ea typeface="MS Mincho" panose="02020609040205080304" pitchFamily="49" charset="-128"/>
                <a:cs typeface="Arial" panose="020B0604020202020204" pitchFamily="34" charset="0"/>
              </a:rPr>
              <a:t>gender</a:t>
            </a:r>
            <a:r>
              <a:rPr lang="en-US">
                <a:effectLst/>
                <a:latin typeface="Lato" panose="020F0502020204030203" pitchFamily="34" charset="77"/>
                <a:ea typeface="MS Mincho" panose="02020609040205080304" pitchFamily="49" charset="-128"/>
                <a:cs typeface="Arial" panose="020B0604020202020204" pitchFamily="34" charset="0"/>
              </a:rPr>
              <a:t> and what is </a:t>
            </a:r>
            <a:r>
              <a:rPr lang="en-US" i="1">
                <a:effectLst/>
                <a:latin typeface="Lato" panose="020F0502020204030203" pitchFamily="34" charset="77"/>
                <a:ea typeface="MS Mincho" panose="02020609040205080304" pitchFamily="49" charset="-128"/>
                <a:cs typeface="Arial" panose="020B0604020202020204" pitchFamily="34" charset="0"/>
              </a:rPr>
              <a:t>GBV</a:t>
            </a:r>
            <a:r>
              <a:rPr lang="en-US">
                <a:effectLst/>
                <a:latin typeface="Lato" panose="020F0502020204030203" pitchFamily="34" charset="77"/>
                <a:ea typeface="MS Mincho" panose="02020609040205080304" pitchFamily="49" charset="-128"/>
                <a:cs typeface="Arial" panose="020B0604020202020204" pitchFamily="34" charset="0"/>
              </a:rPr>
              <a:t> – before making the content of the slide appear.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a:effectLst/>
                <a:latin typeface="Lato" panose="020F0502020204030203" pitchFamily="34" charset="77"/>
                <a:ea typeface="MS Mincho" panose="02020609040205080304" pitchFamily="49" charset="-128"/>
                <a:cs typeface="Arial" panose="020B0604020202020204" pitchFamily="34" charset="0"/>
              </a:rPr>
              <a:t>Emphasize that GBV is based on </a:t>
            </a:r>
            <a:r>
              <a:rPr lang="en-GB">
                <a:solidFill>
                  <a:srgbClr val="3F3F3F"/>
                </a:solidFill>
                <a:effectLst/>
                <a:latin typeface="Lato" panose="020F0502020204030203" pitchFamily="34" charset="77"/>
              </a:rPr>
              <a:t>based on </a:t>
            </a:r>
            <a:r>
              <a:rPr lang="en-GB" b="1" u="none">
                <a:solidFill>
                  <a:srgbClr val="3F3F3F"/>
                </a:solidFill>
                <a:effectLst/>
                <a:latin typeface="Lato" panose="020F0502020204030203" pitchFamily="34" charset="77"/>
              </a:rPr>
              <a:t>unequal power relations </a:t>
            </a:r>
            <a:r>
              <a:rPr lang="en-GB" b="0" u="none">
                <a:solidFill>
                  <a:srgbClr val="3F3F3F"/>
                </a:solidFill>
                <a:effectLst/>
                <a:latin typeface="Lato" panose="020F0502020204030203" pitchFamily="34" charset="77"/>
              </a:rPr>
              <a:t>between men and women </a:t>
            </a:r>
            <a:r>
              <a:rPr lang="en-GB" u="none">
                <a:solidFill>
                  <a:srgbClr val="3F3F3F"/>
                </a:solidFill>
                <a:effectLst/>
                <a:latin typeface="Lato" panose="020F0502020204030203" pitchFamily="34" charset="77"/>
              </a:rPr>
              <a:t>and </a:t>
            </a:r>
            <a:r>
              <a:rPr lang="en-GB" b="1" u="none">
                <a:solidFill>
                  <a:srgbClr val="3F3F3F"/>
                </a:solidFill>
                <a:effectLst/>
                <a:latin typeface="Lato" panose="020F0502020204030203" pitchFamily="34" charset="77"/>
              </a:rPr>
              <a:t>gender inequality</a:t>
            </a:r>
            <a:r>
              <a:rPr lang="en-GB" u="none">
                <a:solidFill>
                  <a:srgbClr val="3F3F3F"/>
                </a:solidFill>
                <a:effectLst/>
                <a:latin typeface="Lato" panose="020F0502020204030203" pitchFamily="34" charset="77"/>
              </a:rPr>
              <a:t>.  </a:t>
            </a:r>
            <a:endParaRPr lang="en-US" u="none">
              <a:effectLst/>
              <a:latin typeface="Lato" panose="020F0502020204030203" pitchFamily="34" charset="77"/>
              <a:ea typeface="MS Mincho" panose="02020609040205080304" pitchFamily="49" charset="-128"/>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a:effectLst/>
                <a:latin typeface="Lato" panose="020F0502020204030203" pitchFamily="34" charset="77"/>
                <a:ea typeface="MS Mincho" panose="02020609040205080304" pitchFamily="49" charset="-128"/>
                <a:cs typeface="Arial" panose="020B0604020202020204" pitchFamily="34" charset="0"/>
              </a:rPr>
              <a:t>It is important that the participants understand the key elements of the GBV definition:</a:t>
            </a:r>
          </a:p>
          <a:p>
            <a:pPr marL="800100" marR="0" lvl="1" indent="-342900">
              <a:spcBef>
                <a:spcPts val="0"/>
              </a:spcBef>
              <a:spcAft>
                <a:spcPts val="0"/>
              </a:spcAft>
              <a:buFont typeface="Calibri" panose="020F0502020204030204" pitchFamily="34" charset="0"/>
              <a:buChar char="-"/>
            </a:pPr>
            <a:r>
              <a:rPr lang="en-US" b="1">
                <a:effectLst/>
                <a:latin typeface="Lato" panose="020F0502020204030203" pitchFamily="34" charset="77"/>
                <a:ea typeface="MS Mincho" panose="02020609040205080304" pitchFamily="49" charset="-128"/>
                <a:cs typeface="Arial" panose="020B0604020202020204" pitchFamily="34" charset="0"/>
              </a:rPr>
              <a:t>Harmful act:</a:t>
            </a:r>
            <a:r>
              <a:rPr lang="en-US">
                <a:effectLst/>
                <a:latin typeface="Lato" panose="020F0502020204030203" pitchFamily="34" charset="77"/>
                <a:ea typeface="MS Mincho" panose="02020609040205080304" pitchFamily="49" charset="-128"/>
                <a:cs typeface="Arial" panose="020B0604020202020204" pitchFamily="34" charset="0"/>
              </a:rPr>
              <a:t> this could be sexual, physical, socio-economic or psychological - often a combination of these. </a:t>
            </a:r>
          </a:p>
          <a:p>
            <a:pPr marL="800100" lvl="1" indent="-342900">
              <a:spcBef>
                <a:spcPts val="0"/>
              </a:spcBef>
              <a:spcAft>
                <a:spcPts val="0"/>
              </a:spcAft>
              <a:buFont typeface="Calibri" panose="020F0502020204030204" pitchFamily="34" charset="0"/>
              <a:buChar char="-"/>
            </a:pPr>
            <a:r>
              <a:rPr lang="en-US" b="1">
                <a:effectLst/>
                <a:latin typeface="Lato"/>
                <a:ea typeface="MS Mincho"/>
                <a:cs typeface="Lato"/>
              </a:rPr>
              <a:t>Against a person’s will:</a:t>
            </a:r>
            <a:r>
              <a:rPr lang="en-US">
                <a:effectLst/>
                <a:latin typeface="Lato"/>
                <a:ea typeface="MS Mincho"/>
                <a:cs typeface="Lato"/>
              </a:rPr>
              <a:t> this is about lack of consent; a person needs to be informed about consequences and be able to freely make choices to give consent. Children cannot give consent, and</a:t>
            </a:r>
            <a:r>
              <a:rPr lang="en-US">
                <a:latin typeface="Lato"/>
                <a:ea typeface="MS Mincho"/>
                <a:cs typeface="Lato"/>
              </a:rPr>
              <a:t> </a:t>
            </a:r>
            <a:r>
              <a:rPr lang="en-US">
                <a:effectLst/>
                <a:latin typeface="Lato"/>
                <a:ea typeface="MS Mincho"/>
                <a:cs typeface="Lato"/>
              </a:rPr>
              <a:t> there may be power dynamics which put children at risk even if they appear mature enough to give consent. Consent can be given and taken away, if consent is given once for sex in a relationship, it does not mean that it cannot be taken away. In case facilitators would want to further elaborate on the concept of consent, the following video may be used when contextually appropriate</a:t>
            </a:r>
            <a:r>
              <a:rPr lang="en-US">
                <a:latin typeface="Lato"/>
                <a:ea typeface="MS Mincho"/>
                <a:cs typeface="Lato"/>
              </a:rPr>
              <a:t> and is available in different languages </a:t>
            </a:r>
            <a:r>
              <a:rPr lang="en-US">
                <a:effectLst/>
                <a:latin typeface="Lato"/>
                <a:ea typeface="MS Mincho"/>
                <a:cs typeface="Lato"/>
              </a:rPr>
              <a:t>: </a:t>
            </a:r>
            <a:r>
              <a:rPr lang="en-US" u="sng" baseline="0">
                <a:solidFill>
                  <a:srgbClr val="1A00FF"/>
                </a:solidFill>
                <a:effectLst/>
                <a:latin typeface="Lato"/>
                <a:ea typeface="MS Mincho"/>
                <a:cs typeface="Lato"/>
              </a:rPr>
              <a:t>https://</a:t>
            </a:r>
            <a:r>
              <a:rPr lang="en-US" u="sng" baseline="0" err="1">
                <a:solidFill>
                  <a:srgbClr val="1A00FF"/>
                </a:solidFill>
                <a:effectLst/>
                <a:latin typeface="Lato"/>
                <a:ea typeface="MS Mincho"/>
                <a:cs typeface="Lato"/>
              </a:rPr>
              <a:t>www.youtube.com</a:t>
            </a:r>
            <a:r>
              <a:rPr lang="en-US" u="sng" baseline="0">
                <a:solidFill>
                  <a:srgbClr val="1A00FF"/>
                </a:solidFill>
                <a:effectLst/>
                <a:latin typeface="Lato"/>
                <a:ea typeface="MS Mincho"/>
                <a:cs typeface="Lato"/>
              </a:rPr>
              <a:t>/</a:t>
            </a:r>
            <a:r>
              <a:rPr lang="en-US" u="sng" baseline="0" err="1">
                <a:solidFill>
                  <a:srgbClr val="1A00FF"/>
                </a:solidFill>
                <a:effectLst/>
                <a:latin typeface="Lato"/>
                <a:ea typeface="MS Mincho"/>
                <a:cs typeface="Lato"/>
              </a:rPr>
              <a:t>watch?v</a:t>
            </a:r>
            <a:r>
              <a:rPr lang="en-US" u="sng" baseline="0">
                <a:solidFill>
                  <a:srgbClr val="1A00FF"/>
                </a:solidFill>
                <a:effectLst/>
                <a:latin typeface="Lato"/>
                <a:ea typeface="MS Mincho"/>
                <a:cs typeface="Lato"/>
              </a:rPr>
              <a:t>=fGoWLWS4-kU</a:t>
            </a:r>
            <a:r>
              <a:rPr lang="en-US" u="sng">
                <a:solidFill>
                  <a:srgbClr val="1A00FF"/>
                </a:solidFill>
                <a:latin typeface="Lato"/>
                <a:ea typeface="MS Mincho"/>
                <a:cs typeface="Lato"/>
              </a:rPr>
              <a:t> </a:t>
            </a:r>
            <a:r>
              <a:rPr lang="en-US" u="sng" baseline="0">
                <a:solidFill>
                  <a:srgbClr val="1A00FF"/>
                </a:solidFill>
                <a:effectLst/>
                <a:latin typeface="Lato"/>
                <a:ea typeface="MS Mincho"/>
                <a:cs typeface="Lato"/>
              </a:rPr>
              <a:t> / https://</a:t>
            </a:r>
            <a:r>
              <a:rPr lang="en-US" u="sng" baseline="0" err="1">
                <a:solidFill>
                  <a:srgbClr val="1A00FF"/>
                </a:solidFill>
                <a:effectLst/>
                <a:latin typeface="Lato"/>
                <a:ea typeface="MS Mincho"/>
                <a:cs typeface="Lato"/>
              </a:rPr>
              <a:t>www.youtube.com</a:t>
            </a:r>
            <a:r>
              <a:rPr lang="en-US" u="sng" baseline="0">
                <a:solidFill>
                  <a:srgbClr val="1A00FF"/>
                </a:solidFill>
                <a:effectLst/>
                <a:latin typeface="Lato"/>
                <a:ea typeface="MS Mincho"/>
                <a:cs typeface="Lato"/>
              </a:rPr>
              <a:t>/</a:t>
            </a:r>
            <a:r>
              <a:rPr lang="en-US" u="sng" baseline="0" err="1">
                <a:solidFill>
                  <a:srgbClr val="1A00FF"/>
                </a:solidFill>
                <a:effectLst/>
                <a:latin typeface="Lato"/>
                <a:ea typeface="MS Mincho"/>
                <a:cs typeface="Lato"/>
              </a:rPr>
              <a:t>playlist?list</a:t>
            </a:r>
            <a:r>
              <a:rPr lang="en-US" u="sng" baseline="0">
                <a:solidFill>
                  <a:srgbClr val="1A00FF"/>
                </a:solidFill>
                <a:effectLst/>
                <a:latin typeface="Lato"/>
                <a:ea typeface="MS Mincho"/>
                <a:cs typeface="Lato"/>
              </a:rPr>
              <a:t>=PL31mb_Z-mPI82axgO7apljYMUOSwgjU9J  </a:t>
            </a:r>
            <a:r>
              <a:rPr lang="en-US">
                <a:effectLst/>
                <a:latin typeface="Lato"/>
                <a:ea typeface="MS Mincho"/>
                <a:cs typeface="Lato"/>
              </a:rPr>
              <a:t>(“Tea Consent” </a:t>
            </a:r>
            <a:r>
              <a:rPr lang="en-GB" b="0" i="0" u="none" strike="noStrike">
                <a:solidFill>
                  <a:srgbClr val="0F0F0F"/>
                </a:solidFill>
                <a:effectLst/>
                <a:latin typeface="Roboto"/>
                <a:ea typeface="MS PGothic"/>
                <a:cs typeface="Roboto"/>
              </a:rPr>
              <a:t>©2015 Emmeline May and Blue Seat Studios).</a:t>
            </a:r>
            <a:r>
              <a:rPr lang="en-GB">
                <a:solidFill>
                  <a:srgbClr val="0F0F0F"/>
                </a:solidFill>
                <a:latin typeface="Roboto"/>
                <a:ea typeface="MS PGothic"/>
                <a:cs typeface="Roboto"/>
              </a:rPr>
              <a:t> </a:t>
            </a:r>
            <a:endParaRPr lang="en-US">
              <a:effectLst/>
              <a:latin typeface="Lato" panose="020F0502020204030203" pitchFamily="34" charset="77"/>
              <a:ea typeface="MS Mincho" panose="02020609040205080304" pitchFamily="49" charset="-128"/>
              <a:cs typeface="Arial" panose="020B0604020202020204" pitchFamily="34" charset="0"/>
            </a:endParaRPr>
          </a:p>
          <a:p>
            <a:pPr marL="800100" marR="0" lvl="1" indent="-342900">
              <a:spcBef>
                <a:spcPts val="0"/>
              </a:spcBef>
              <a:spcAft>
                <a:spcPts val="0"/>
              </a:spcAft>
              <a:buFont typeface="Calibri" panose="020F0502020204030204" pitchFamily="34" charset="0"/>
              <a:buChar char="-"/>
            </a:pPr>
            <a:r>
              <a:rPr lang="en-US" b="1">
                <a:effectLst/>
                <a:latin typeface="Lato" panose="020F0502020204030203" pitchFamily="34" charset="77"/>
                <a:ea typeface="MS Mincho" panose="02020609040205080304" pitchFamily="49" charset="-128"/>
                <a:cs typeface="Arial" panose="020B0604020202020204" pitchFamily="34" charset="0"/>
              </a:rPr>
              <a:t>Bases on socially ascribed gender differences:</a:t>
            </a:r>
            <a:r>
              <a:rPr lang="en-US">
                <a:effectLst/>
                <a:latin typeface="Lato" panose="020F0502020204030203" pitchFamily="34" charset="77"/>
                <a:ea typeface="MS Mincho" panose="02020609040205080304" pitchFamily="49" charset="-128"/>
                <a:cs typeface="Arial" panose="020B0604020202020204" pitchFamily="34" charset="0"/>
              </a:rPr>
              <a:t> this is not about the biological difference between male and female but the social and cultural difference between men and women which come from society and are marked by </a:t>
            </a:r>
            <a:r>
              <a:rPr lang="en-US" b="1" u="none">
                <a:effectLst/>
                <a:latin typeface="Lato" panose="020F0502020204030203" pitchFamily="34" charset="77"/>
                <a:ea typeface="MS Mincho" panose="02020609040205080304" pitchFamily="49" charset="-128"/>
                <a:cs typeface="Arial" panose="020B0604020202020204" pitchFamily="34" charset="0"/>
              </a:rPr>
              <a:t>unequal power relationships</a:t>
            </a:r>
            <a:r>
              <a:rPr lang="en-US" u="none">
                <a:effectLst/>
                <a:latin typeface="Lato" panose="020F0502020204030203" pitchFamily="34" charset="77"/>
                <a:ea typeface="MS Mincho" panose="02020609040205080304" pitchFamily="49" charset="-128"/>
                <a:cs typeface="Arial" panose="020B0604020202020204" pitchFamily="34" charset="0"/>
              </a:rPr>
              <a:t> </a:t>
            </a:r>
            <a:r>
              <a:rPr lang="en-US" b="0" u="none">
                <a:effectLst/>
                <a:latin typeface="Lato" panose="020F0502020204030203" pitchFamily="34" charset="77"/>
                <a:ea typeface="MS Mincho" panose="02020609040205080304" pitchFamily="49" charset="-128"/>
                <a:cs typeface="Arial" panose="020B0604020202020204" pitchFamily="34" charset="0"/>
              </a:rPr>
              <a:t>and </a:t>
            </a:r>
            <a:r>
              <a:rPr lang="en-US" b="1" u="none">
                <a:effectLst/>
                <a:latin typeface="Lato" panose="020F0502020204030203" pitchFamily="34" charset="77"/>
                <a:ea typeface="MS Mincho" panose="02020609040205080304" pitchFamily="49" charset="-128"/>
                <a:cs typeface="Arial" panose="020B0604020202020204" pitchFamily="34" charset="0"/>
              </a:rPr>
              <a:t>gender inequality </a:t>
            </a:r>
            <a:r>
              <a:rPr lang="en-US" u="none">
                <a:effectLst/>
                <a:latin typeface="Lato" panose="020F0502020204030203" pitchFamily="34" charset="77"/>
                <a:ea typeface="MS Mincho" panose="02020609040205080304" pitchFamily="49" charset="-128"/>
                <a:cs typeface="Arial" panose="020B0604020202020204" pitchFamily="34" charset="0"/>
              </a:rPr>
              <a:t>between </a:t>
            </a:r>
            <a:r>
              <a:rPr lang="en-US">
                <a:effectLst/>
                <a:latin typeface="Lato" panose="020F0502020204030203" pitchFamily="34" charset="77"/>
                <a:ea typeface="MS Mincho" panose="02020609040205080304" pitchFamily="49" charset="-128"/>
                <a:cs typeface="Arial" panose="020B0604020202020204" pitchFamily="34" charset="0"/>
              </a:rPr>
              <a:t>men and women. </a:t>
            </a:r>
          </a:p>
          <a:p>
            <a:pPr marL="342900" marR="0" lvl="0" indent="-342900">
              <a:spcBef>
                <a:spcPts val="0"/>
              </a:spcBef>
              <a:spcAft>
                <a:spcPts val="0"/>
              </a:spcAft>
              <a:buFont typeface="Symbol" panose="05050102010706020507" pitchFamily="18" charset="2"/>
              <a:buChar char=""/>
            </a:pPr>
            <a:r>
              <a:rPr lang="en-US">
                <a:effectLst/>
                <a:latin typeface="Lato" panose="020F0502020204030203" pitchFamily="34" charset="77"/>
                <a:ea typeface="MS Mincho" panose="02020609040205080304" pitchFamily="49" charset="-128"/>
                <a:cs typeface="Arial" panose="020B0604020202020204" pitchFamily="34" charset="0"/>
              </a:rPr>
              <a:t>If time allows, use the optional “power walk” activity to explain the concept of unequal power relationships as well as the gender equality discussion – see next slides</a:t>
            </a:r>
            <a:r>
              <a:rPr lang="en-US" sz="1800">
                <a:effectLst/>
                <a:latin typeface="Calibri" panose="020F0502020204030204" pitchFamily="34" charset="0"/>
                <a:ea typeface="MS Mincho" panose="02020609040205080304" pitchFamily="49" charset="-128"/>
                <a:cs typeface="Arial" panose="020B0604020202020204" pitchFamily="34" charset="0"/>
              </a:rPr>
              <a:t>. </a:t>
            </a:r>
          </a:p>
          <a:p>
            <a:pPr marL="342900" indent="-342900">
              <a:spcBef>
                <a:spcPts val="0"/>
              </a:spcBef>
              <a:spcAft>
                <a:spcPts val="0"/>
              </a:spcAft>
              <a:buFont typeface="Symbol" panose="05050102010706020507" pitchFamily="18" charset="2"/>
              <a:buChar char=""/>
              <a:defRPr/>
            </a:pPr>
            <a:r>
              <a:rPr lang="en-US" sz="1800">
                <a:effectLst/>
                <a:latin typeface="Calibri"/>
                <a:ea typeface="MS Mincho"/>
                <a:cs typeface="Calibri"/>
              </a:rPr>
              <a:t>Resource: </a:t>
            </a:r>
            <a:r>
              <a:rPr lang="en-US" sz="1800">
                <a:solidFill>
                  <a:srgbClr val="0070C0"/>
                </a:solidFill>
                <a:latin typeface="Lato Light"/>
                <a:ea typeface="MS PGothic"/>
                <a:cs typeface="Lato Light"/>
              </a:rPr>
              <a:t>Inter-Agency Standing Committee (IASC), Guidelines for GBV Interventions in Humanitarian Emergencies, 2005 (</a:t>
            </a:r>
            <a:r>
              <a:rPr lang="en-US" sz="1800" u="sng">
                <a:solidFill>
                  <a:srgbClr val="0070C0"/>
                </a:solidFill>
                <a:latin typeface="Lato Light"/>
                <a:ea typeface="MS PGothic"/>
                <a:cs typeface="Lato Light"/>
              </a:rPr>
              <a:t>https://</a:t>
            </a:r>
            <a:r>
              <a:rPr lang="en-US" sz="1800" u="sng" err="1">
                <a:solidFill>
                  <a:srgbClr val="0070C0"/>
                </a:solidFill>
                <a:latin typeface="Lato Light"/>
                <a:ea typeface="MS PGothic"/>
                <a:cs typeface="Lato Light"/>
              </a:rPr>
              <a:t>interagencystandingcommittee.org</a:t>
            </a:r>
            <a:r>
              <a:rPr lang="en-US" sz="1800" u="sng">
                <a:solidFill>
                  <a:srgbClr val="0070C0"/>
                </a:solidFill>
                <a:latin typeface="Lato Light"/>
                <a:ea typeface="MS PGothic"/>
                <a:cs typeface="Lato Light"/>
              </a:rPr>
              <a:t>/</a:t>
            </a:r>
            <a:r>
              <a:rPr lang="en-US" sz="1800" u="sng" err="1">
                <a:solidFill>
                  <a:srgbClr val="0070C0"/>
                </a:solidFill>
                <a:latin typeface="Lato Light"/>
                <a:ea typeface="MS PGothic"/>
                <a:cs typeface="Lato Light"/>
              </a:rPr>
              <a:t>iasc</a:t>
            </a:r>
            <a:r>
              <a:rPr lang="en-US" sz="1800" u="sng">
                <a:solidFill>
                  <a:srgbClr val="0070C0"/>
                </a:solidFill>
                <a:latin typeface="Lato Light"/>
                <a:ea typeface="MS PGothic"/>
                <a:cs typeface="Lato Light"/>
              </a:rPr>
              <a:t>-sub-working-group-gender-and-humanitarian-action/iasc-guidelines-gender-based-violence-interventions-humanitarian-settings-2005</a:t>
            </a:r>
            <a:r>
              <a:rPr lang="en-US" sz="1800">
                <a:solidFill>
                  <a:srgbClr val="0070C0"/>
                </a:solidFill>
                <a:latin typeface="Lato Light"/>
                <a:ea typeface="MS PGothic"/>
                <a:cs typeface="Lato Light"/>
              </a:rPr>
              <a:t>). </a:t>
            </a:r>
            <a:endParaRPr lang="en-US" sz="1800">
              <a:solidFill>
                <a:srgbClr val="0070C0"/>
              </a:solidFill>
              <a:latin typeface="Lato Light" panose="020F0302020204030203" pitchFamily="34" charset="77"/>
              <a:cs typeface="Lato Light"/>
            </a:endParaRPr>
          </a:p>
          <a:p>
            <a:pPr marL="342900" marR="0" lvl="0" indent="-342900">
              <a:spcBef>
                <a:spcPts val="0"/>
              </a:spcBef>
              <a:spcAft>
                <a:spcPts val="0"/>
              </a:spcAft>
              <a:buFont typeface="Symbol" panose="05050102010706020507" pitchFamily="18" charset="2"/>
              <a:buChar char=""/>
            </a:pPr>
            <a:endParaRPr lang="en-US" sz="1800">
              <a:effectLst/>
              <a:latin typeface="Calibri" panose="020F050202020403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1200017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46283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sz="1600"/>
          </a:p>
          <a:p>
            <a:r>
              <a:rPr lang="en-GB">
                <a:effectLst/>
                <a:latin typeface="Lato" panose="020F0502020204030203" pitchFamily="34" charset="77"/>
              </a:rPr>
              <a:t>Introduce the </a:t>
            </a:r>
            <a:r>
              <a:rPr lang="en-US" b="1" i="0">
                <a:effectLst/>
                <a:latin typeface="Lato" panose="020F0502020204030203" pitchFamily="34" charset="77"/>
              </a:rPr>
              <a:t>UNHCR Policy on the Prevention of, Risk Mitigation, and Response to Gender-based Violence, </a:t>
            </a:r>
            <a:r>
              <a:rPr lang="en-US" b="0" i="0">
                <a:effectLst/>
                <a:latin typeface="Lato" panose="020F0502020204030203" pitchFamily="34" charset="77"/>
              </a:rPr>
              <a:t>2020 (hereafter referred to as the GBV Policy, available at </a:t>
            </a:r>
            <a:r>
              <a:rPr lang="en-GB">
                <a:latin typeface="Lato" panose="020F0502020204030203" pitchFamily="34" charset="77"/>
                <a:hlinkClick r:id="rId3"/>
              </a:rPr>
              <a:t>https://www.unhcr.org/publications/brochures/5fa018914/unhcr-policy-prevention-risk-mitigation-response-gender-based-violence.html</a:t>
            </a:r>
            <a:r>
              <a:rPr lang="en-GB">
                <a:latin typeface="Lato" panose="020F0502020204030203" pitchFamily="34" charset="77"/>
              </a:rPr>
              <a:t>), as </a:t>
            </a:r>
            <a:r>
              <a:rPr lang="en-US">
                <a:latin typeface="Lato" panose="020F0502020204030203" pitchFamily="34" charset="77"/>
              </a:rPr>
              <a:t>the </a:t>
            </a:r>
            <a:r>
              <a:rPr lang="en-US" b="0" i="0" u="none" strike="noStrike">
                <a:effectLst/>
                <a:latin typeface="Lato" panose="020F0502020204030203" pitchFamily="34" charset="0"/>
                <a:ea typeface="Lato" panose="020F0502020204030203" pitchFamily="34" charset="0"/>
                <a:cs typeface="Lato" panose="020F0502020204030203" pitchFamily="34" charset="0"/>
              </a:rPr>
              <a:t>overarching framework for how UNHCR works on GBV prevention, risk mitigation and response. </a:t>
            </a:r>
            <a:r>
              <a:rPr lang="en-US" kern="1200">
                <a:effectLst/>
                <a:latin typeface="Lato" panose="020F0502020204030203" pitchFamily="34" charset="0"/>
                <a:ea typeface="Lato" panose="020F0502020204030203" pitchFamily="34" charset="0"/>
                <a:cs typeface="Lato" panose="020F0502020204030203" pitchFamily="34" charset="0"/>
              </a:rPr>
              <a:t>The GBV Policy reflects the long-standing work of UNHCR and partners on addressing GBV. </a:t>
            </a:r>
            <a:r>
              <a:rPr lang="en-GB">
                <a:effectLst/>
                <a:latin typeface="Lato" panose="020F0502020204030203" pitchFamily="34" charset="0"/>
                <a:ea typeface="Lato" panose="020F0502020204030203" pitchFamily="34" charset="0"/>
                <a:cs typeface="Lato" panose="020F0502020204030203" pitchFamily="34" charset="0"/>
              </a:rPr>
              <a:t>It further institutionalizes UNHCR’s work on GBV, which is a collective accountability across the organization and requires the commitment and support of all members of the workforce.</a:t>
            </a:r>
            <a:endParaRPr lang="en-US" kern="1200">
              <a:effectLst/>
              <a:latin typeface="Lato" panose="020F0502020204030203" pitchFamily="34" charset="0"/>
              <a:ea typeface="Lato" panose="020F0502020204030203" pitchFamily="34" charset="0"/>
              <a:cs typeface="Lato" panose="020F0502020204030203" pitchFamily="34" charset="0"/>
            </a:endParaRPr>
          </a:p>
          <a:p>
            <a:pPr>
              <a:defRPr/>
            </a:pPr>
            <a:endParaRPr lang="en-GR" b="0" i="0" u="none" strike="noStrike">
              <a:effectLst/>
              <a:latin typeface="Lato" panose="020F0502020204030203" pitchFamily="34" charset="77"/>
              <a:ea typeface="MS PGothic"/>
            </a:endParaRPr>
          </a:p>
          <a:p>
            <a:pPr>
              <a:defRPr/>
            </a:pPr>
            <a:r>
              <a:rPr lang="en-GB" b="0" i="0" u="none" strike="noStrike">
                <a:effectLst/>
                <a:latin typeface="Lato" panose="020F0502020204030203" pitchFamily="34" charset="77"/>
                <a:ea typeface="MS PGothic"/>
              </a:rPr>
              <a:t>Use this slide to explain why UNHCR is engaged in addressing GBV. </a:t>
            </a:r>
            <a:endParaRPr lang="en-GR" b="0" i="0" u="none" strike="noStrike">
              <a:effectLst/>
              <a:latin typeface="Lato" panose="020F0502020204030203" pitchFamily="34" charset="77"/>
              <a:ea typeface="MS PGothic"/>
            </a:endParaRPr>
          </a:p>
        </p:txBody>
      </p:sp>
    </p:spTree>
    <p:extLst>
      <p:ext uri="{BB962C8B-B14F-4D97-AF65-F5344CB8AC3E}">
        <p14:creationId xmlns:p14="http://schemas.microsoft.com/office/powerpoint/2010/main" val="156278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8"/>
            <a:ext cx="5486400" cy="270775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pPr>
              <a:defRPr/>
            </a:pPr>
            <a:endParaRPr lang="en-US">
              <a:effectLst/>
              <a:latin typeface="Lato" panose="020F0502020204030203" pitchFamily="34" charset="77"/>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R">
                <a:latin typeface="Lato" panose="020F0502020204030203" pitchFamily="34" charset="77"/>
              </a:rPr>
              <a:t>Expected duration: </a:t>
            </a:r>
            <a:r>
              <a:rPr lang="en-US">
                <a:latin typeface="Lato" panose="020F0502020204030203" pitchFamily="34" charset="77"/>
              </a:rPr>
              <a:t>40</a:t>
            </a:r>
            <a:r>
              <a:rPr lang="en-GR">
                <a:latin typeface="Lato" panose="020F0502020204030203" pitchFamily="34" charset="77"/>
              </a:rPr>
              <a:t> mins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R">
                <a:latin typeface="Lato" panose="020F0502020204030203" pitchFamily="34" charset="77"/>
              </a:rPr>
              <a:t>Objective: </a:t>
            </a:r>
            <a:r>
              <a:rPr lang="en-US">
                <a:latin typeface="Lato" panose="020F0502020204030203" pitchFamily="34" charset="77"/>
                <a:ea typeface="MS PGothic"/>
                <a:cs typeface="Calibri"/>
              </a:rPr>
              <a:t>enhance participants’ understanding of </a:t>
            </a:r>
            <a:r>
              <a:rPr lang="en-US" kern="1200">
                <a:solidFill>
                  <a:schemeClr val="tx1"/>
                </a:solidFill>
                <a:effectLst/>
                <a:latin typeface="Lato" panose="020F0502020204030203" pitchFamily="34" charset="77"/>
                <a:ea typeface="+mn-ea"/>
                <a:cs typeface="+mn-cs"/>
              </a:rPr>
              <a:t>unequal power relations and differences in control over decision-making and access to opportunities, services and resources</a:t>
            </a:r>
            <a:endParaRPr lang="en-GR">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Lato" panose="020F0502020204030203" pitchFamily="34" charset="77"/>
            </a:endParaRPr>
          </a:p>
          <a:p>
            <a:pPr marL="0" indent="0">
              <a:buFont typeface="Arial" panose="020B0604020202020204" pitchFamily="34" charset="0"/>
              <a:buNone/>
              <a:defRPr/>
            </a:pPr>
            <a:r>
              <a:rPr lang="en-US" b="0" baseline="0">
                <a:latin typeface="Lato" panose="020F0502020204030203" pitchFamily="34" charset="77"/>
              </a:rPr>
              <a:t>NB: </a:t>
            </a:r>
            <a:r>
              <a:rPr lang="en-US">
                <a:latin typeface="Lato" panose="020F0502020204030203" pitchFamily="34" charset="77"/>
                <a:ea typeface="Calibri"/>
                <a:cs typeface="Calibri"/>
              </a:rPr>
              <a:t>remove the optional icon when the slide is used. </a:t>
            </a:r>
          </a:p>
          <a:p>
            <a:pPr marL="0" indent="0">
              <a:buFont typeface="Arial" panose="020B0604020202020204" pitchFamily="34" charset="0"/>
              <a:buNone/>
              <a:defRPr/>
            </a:pPr>
            <a:endParaRPr lang="en-US">
              <a:solidFill>
                <a:schemeClr val="bg1"/>
              </a:solidFill>
              <a:latin typeface="Lato" panose="020F0502020204030203" pitchFamily="34" charset="77"/>
              <a:ea typeface="Calibri"/>
              <a:cs typeface="Calibri"/>
            </a:endParaRPr>
          </a:p>
          <a:p>
            <a:pPr marL="171450" indent="-171450">
              <a:buFont typeface="Arial" panose="020B0604020202020204" pitchFamily="34" charset="0"/>
              <a:buChar char="•"/>
              <a:defRPr/>
            </a:pPr>
            <a:r>
              <a:rPr lang="en-US" b="0" baseline="0">
                <a:latin typeface="Lato" panose="020F0502020204030203" pitchFamily="34" charset="77"/>
              </a:rPr>
              <a:t>It is recommended to adjust the character cards and statements (see below and in the Activity Sheet) based on the local context. </a:t>
            </a:r>
          </a:p>
          <a:p>
            <a:pPr marL="171450" indent="-171450">
              <a:buFont typeface="Arial" panose="020B0604020202020204" pitchFamily="34" charset="0"/>
              <a:buChar char="•"/>
              <a:defRPr/>
            </a:pPr>
            <a:r>
              <a:rPr lang="en-US" b="0" baseline="0">
                <a:latin typeface="Lato" panose="020F0502020204030203" pitchFamily="34" charset="77"/>
              </a:rPr>
              <a:t>Move participants to an area with enough space for them to line up in one row across the room or space, next to each other. </a:t>
            </a:r>
          </a:p>
          <a:p>
            <a:pPr marL="171450" indent="-171450">
              <a:buFont typeface="Arial" panose="020B0604020202020204" pitchFamily="34" charset="0"/>
              <a:buChar char="•"/>
              <a:defRPr/>
            </a:pPr>
            <a:r>
              <a:rPr lang="en-US" b="0" baseline="0">
                <a:latin typeface="Lato" panose="020F0502020204030203" pitchFamily="34" charset="77"/>
              </a:rPr>
              <a:t>Give each participant a character card. </a:t>
            </a:r>
          </a:p>
          <a:p>
            <a:pPr marL="171450" indent="-171450">
              <a:buFont typeface="Arial" panose="020B0604020202020204" pitchFamily="34" charset="0"/>
              <a:buChar char="•"/>
              <a:defRPr/>
            </a:pPr>
            <a:r>
              <a:rPr lang="en-US" b="0" kern="1200">
                <a:solidFill>
                  <a:schemeClr val="tx1"/>
                </a:solidFill>
                <a:effectLst/>
                <a:latin typeface="Lato" panose="020F0502020204030203" pitchFamily="34" charset="77"/>
                <a:ea typeface="+mn-ea"/>
                <a:cs typeface="+mn-cs"/>
              </a:rPr>
              <a:t>If the group is mixed, hand out women’s cards to men, and men’s cards to women. </a:t>
            </a:r>
          </a:p>
          <a:p>
            <a:pPr marL="171450" indent="-171450">
              <a:buFont typeface="Arial" panose="020B0604020202020204" pitchFamily="34" charset="0"/>
              <a:buChar char="•"/>
              <a:defRPr/>
            </a:pPr>
            <a:r>
              <a:rPr lang="en-US" b="0" kern="1200">
                <a:solidFill>
                  <a:schemeClr val="tx1"/>
                </a:solidFill>
                <a:effectLst/>
                <a:latin typeface="Lato" panose="020F0502020204030203" pitchFamily="34" charset="77"/>
                <a:ea typeface="+mn-ea"/>
                <a:cs typeface="+mn-cs"/>
              </a:rPr>
              <a:t>If possible, ask</a:t>
            </a:r>
            <a:r>
              <a:rPr lang="en-US" b="0" kern="1200" baseline="0">
                <a:solidFill>
                  <a:schemeClr val="tx1"/>
                </a:solidFill>
                <a:effectLst/>
                <a:latin typeface="Lato" panose="020F0502020204030203" pitchFamily="34" charset="77"/>
                <a:ea typeface="+mn-ea"/>
                <a:cs typeface="+mn-cs"/>
              </a:rPr>
              <a:t> participants to attach the character card where others can see it.</a:t>
            </a:r>
          </a:p>
          <a:p>
            <a:pPr marL="171450" indent="-171450">
              <a:buFont typeface="Arial" panose="020B0604020202020204" pitchFamily="34" charset="0"/>
              <a:buChar char="•"/>
              <a:defRPr/>
            </a:pPr>
            <a:r>
              <a:rPr lang="en-US" b="0" kern="1200" baseline="0">
                <a:solidFill>
                  <a:schemeClr val="tx1"/>
                </a:solidFill>
                <a:effectLst/>
                <a:latin typeface="Lato" panose="020F0502020204030203" pitchFamily="34" charset="77"/>
                <a:ea typeface="+mn-ea"/>
                <a:cs typeface="+mn-cs"/>
              </a:rPr>
              <a:t>Read </a:t>
            </a:r>
            <a:r>
              <a:rPr lang="en-US" kern="1200">
                <a:solidFill>
                  <a:schemeClr val="tx1"/>
                </a:solidFill>
                <a:effectLst/>
                <a:latin typeface="Lato" panose="020F0502020204030203" pitchFamily="34" charset="77"/>
                <a:ea typeface="+mn-ea"/>
                <a:cs typeface="+mn-cs"/>
              </a:rPr>
              <a:t>out a series of statements – see below. </a:t>
            </a:r>
          </a:p>
          <a:p>
            <a:pPr marL="171450" indent="-171450">
              <a:buFont typeface="Arial" panose="020B0604020202020204" pitchFamily="34" charset="0"/>
              <a:buChar char="•"/>
              <a:defRPr/>
            </a:pPr>
            <a:r>
              <a:rPr lang="en-US" kern="1200">
                <a:solidFill>
                  <a:schemeClr val="tx1"/>
                </a:solidFill>
                <a:effectLst/>
                <a:latin typeface="Lato" panose="020F0502020204030203" pitchFamily="34" charset="77"/>
                <a:ea typeface="+mn-ea"/>
                <a:cs typeface="+mn-cs"/>
              </a:rPr>
              <a:t>Explain that if the statement is (expected to be) true for the character on their card, participants may</a:t>
            </a:r>
            <a:r>
              <a:rPr lang="en-US" kern="1200" baseline="0">
                <a:solidFill>
                  <a:schemeClr val="tx1"/>
                </a:solidFill>
                <a:effectLst/>
                <a:latin typeface="Lato" panose="020F0502020204030203" pitchFamily="34" charset="77"/>
                <a:ea typeface="+mn-ea"/>
                <a:cs typeface="+mn-cs"/>
              </a:rPr>
              <a:t> take one step forward. If it is not (expected to be) true, they remain where they are. </a:t>
            </a:r>
          </a:p>
          <a:p>
            <a:pPr marL="171450" indent="-171450">
              <a:buFont typeface="Arial" panose="020B0604020202020204" pitchFamily="34" charset="0"/>
              <a:buChar char="•"/>
              <a:defRPr/>
            </a:pPr>
            <a:r>
              <a:rPr lang="en-US" kern="1200">
                <a:solidFill>
                  <a:schemeClr val="tx1"/>
                </a:solidFill>
                <a:effectLst/>
                <a:latin typeface="Lato" panose="020F0502020204030203" pitchFamily="34" charset="77"/>
                <a:ea typeface="+mn-ea"/>
                <a:cs typeface="+mn-cs"/>
              </a:rPr>
              <a:t>Encourage women to challenge men who step forward inappropriately (as their women characters) - this can be powerful for men in understanding the challenges faced by women, and for women in being able to experience a taste of the freedoms of men.</a:t>
            </a:r>
            <a:endParaRPr lang="en-GB" b="0" kern="1200">
              <a:solidFill>
                <a:schemeClr val="tx1"/>
              </a:solidFill>
              <a:effectLst/>
              <a:latin typeface="Lato" panose="020F0502020204030203" pitchFamily="34" charset="77"/>
              <a:ea typeface="+mn-ea"/>
              <a:cs typeface="+mn-cs"/>
            </a:endParaRPr>
          </a:p>
          <a:p>
            <a:pPr marL="171450" indent="-171450">
              <a:buFont typeface="Arial" panose="020B0604020202020204" pitchFamily="34" charset="0"/>
              <a:buChar char="•"/>
              <a:defRPr/>
            </a:pPr>
            <a:endParaRPr lang="en-GB" b="0" kern="1200">
              <a:solidFill>
                <a:schemeClr val="tx1"/>
              </a:solidFill>
              <a:effectLst/>
              <a:latin typeface="Lato" panose="020F0502020204030203" pitchFamily="34" charset="77"/>
              <a:ea typeface="+mn-ea"/>
              <a:cs typeface="+mn-cs"/>
            </a:endParaRPr>
          </a:p>
          <a:p>
            <a:pPr marL="0" indent="0">
              <a:buFontTx/>
              <a:buNone/>
              <a:defRPr/>
            </a:pPr>
            <a:r>
              <a:rPr lang="en-US" b="1" kern="1200">
                <a:solidFill>
                  <a:schemeClr val="tx1"/>
                </a:solidFill>
                <a:effectLst/>
                <a:latin typeface="Lato" panose="020F0502020204030203" pitchFamily="34" charset="77"/>
                <a:ea typeface="+mn-ea"/>
                <a:cs typeface="+mn-cs"/>
              </a:rPr>
              <a:t>Character cards </a:t>
            </a:r>
          </a:p>
          <a:p>
            <a:pPr marL="285750" lvl="0" indent="-285750" algn="just">
              <a:lnSpc>
                <a:spcPct val="115000"/>
              </a:lnSpc>
              <a:spcBef>
                <a:spcPts val="1000"/>
              </a:spcBef>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Young girl head of household with 2 younger siblings</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285750" lvl="0" indent="-285750" algn="just">
              <a:lnSpc>
                <a:spcPct val="115000"/>
              </a:lnSpc>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Unemployed man</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285750" lvl="0" indent="-285750" algn="just">
              <a:lnSpc>
                <a:spcPct val="115000"/>
              </a:lnSpc>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Adolescent girl</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285750" lvl="0" indent="-285750" algn="just">
              <a:lnSpc>
                <a:spcPct val="115000"/>
              </a:lnSpc>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Religious leader (male)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285750" lvl="0" indent="-285750" algn="just">
              <a:lnSpc>
                <a:spcPct val="115000"/>
              </a:lnSpc>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Woman engaged in the sale and exchange of sex</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285750" lvl="0" indent="-285750" algn="just">
              <a:lnSpc>
                <a:spcPct val="115000"/>
              </a:lnSpc>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Market shop owner (male)</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285750" lvl="0" indent="-285750" algn="just">
              <a:lnSpc>
                <a:spcPct val="115000"/>
              </a:lnSpc>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School teacher (male)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285750" lvl="0" indent="-285750" algn="just">
              <a:lnSpc>
                <a:spcPct val="115000"/>
              </a:lnSpc>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Social worker of a local NGO (female)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285750" lvl="0" indent="-285750" algn="just">
              <a:lnSpc>
                <a:spcPct val="115000"/>
              </a:lnSpc>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Homosexual man</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285750" lvl="0" indent="-285750" algn="just">
              <a:lnSpc>
                <a:spcPct val="115000"/>
              </a:lnSpc>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Host community member (female)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285750" lvl="0" indent="-285750" algn="just">
              <a:lnSpc>
                <a:spcPct val="115000"/>
              </a:lnSpc>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Man living with HIV/AIDS</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285750" lvl="0" indent="-285750" algn="just">
              <a:lnSpc>
                <a:spcPct val="115000"/>
              </a:lnSpc>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Widow with 2 children</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285750" lvl="0" indent="-285750" algn="just">
              <a:lnSpc>
                <a:spcPct val="115000"/>
              </a:lnSpc>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Pregnant woman</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285750" lvl="0" indent="-285750" algn="just">
              <a:lnSpc>
                <a:spcPct val="115000"/>
              </a:lnSpc>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Breast-feeding woman</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285750" lvl="0" indent="-285750" algn="just">
              <a:lnSpc>
                <a:spcPct val="115000"/>
              </a:lnSpc>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NGO director (male)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285750" lvl="0" indent="-285750" algn="just">
              <a:lnSpc>
                <a:spcPct val="115000"/>
              </a:lnSpc>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Female survivor of intimate partner violence</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285750" lvl="0" indent="-285750" algn="just">
              <a:lnSpc>
                <a:spcPct val="115000"/>
              </a:lnSpc>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International humanitarian worker (female)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285750" lvl="0" indent="-285750" algn="just">
              <a:lnSpc>
                <a:spcPct val="115000"/>
              </a:lnSpc>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Police officer (male)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285750" lvl="0" indent="-285750" algn="just">
              <a:lnSpc>
                <a:spcPct val="115000"/>
              </a:lnSpc>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An adolescent girl recently married to male adult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285750" lvl="0" indent="-285750" algn="just">
              <a:lnSpc>
                <a:spcPct val="115000"/>
              </a:lnSpc>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Military/soldier (male)</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285750" lvl="0" indent="-285750" algn="just">
              <a:lnSpc>
                <a:spcPct val="115000"/>
              </a:lnSpc>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Out-of-school youth (male)</a:t>
            </a:r>
          </a:p>
          <a:p>
            <a:pPr marL="285750" lvl="0" indent="-285750" algn="just">
              <a:lnSpc>
                <a:spcPct val="115000"/>
              </a:lnSpc>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Transgender woman</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285750" lvl="0" indent="-285750" algn="just">
              <a:lnSpc>
                <a:spcPct val="115000"/>
              </a:lnSpc>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Older woman with children in her care</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285750" lvl="0" indent="-285750" algn="just">
              <a:lnSpc>
                <a:spcPct val="115000"/>
              </a:lnSpc>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A man living with a physical disability</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285750" lvl="0" indent="-285750" algn="just">
              <a:lnSpc>
                <a:spcPct val="115000"/>
              </a:lnSpc>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National authority managing the camp (male)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285750" lvl="0" indent="-285750" algn="just">
              <a:lnSpc>
                <a:spcPct val="115000"/>
              </a:lnSpc>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Truck driver of food distribution agency (male)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285750" lvl="0" indent="-285750" algn="just">
              <a:lnSpc>
                <a:spcPct val="115000"/>
              </a:lnSpc>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Minority group member (male)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285750" lvl="0" indent="-285750" algn="just">
              <a:lnSpc>
                <a:spcPct val="115000"/>
              </a:lnSpc>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10-year old boy</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285750" lvl="0" indent="-285750" algn="just">
              <a:lnSpc>
                <a:spcPct val="115000"/>
              </a:lnSpc>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Doctor (male)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285750" lvl="0" indent="-285750" algn="just">
              <a:lnSpc>
                <a:spcPct val="115000"/>
              </a:lnSpc>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WASH committee member (male)</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285750" lvl="0" indent="-285750" algn="just">
              <a:lnSpc>
                <a:spcPct val="115000"/>
              </a:lnSpc>
              <a:spcAft>
                <a:spcPts val="1000"/>
              </a:spcAft>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Camp leader (male)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0" indent="0">
              <a:buFontTx/>
              <a:buNone/>
              <a:defRPr/>
            </a:pPr>
            <a:endParaRPr lang="en-US" b="0" kern="1200">
              <a:solidFill>
                <a:schemeClr val="tx1"/>
              </a:solidFill>
              <a:effectLst/>
              <a:latin typeface="Lato" panose="020F0502020204030203" pitchFamily="34" charset="77"/>
              <a:ea typeface="+mn-ea"/>
              <a:cs typeface="+mn-cs"/>
            </a:endParaRPr>
          </a:p>
          <a:p>
            <a:pPr marL="0" indent="0">
              <a:buFontTx/>
              <a:buNone/>
              <a:defRPr/>
            </a:pPr>
            <a:r>
              <a:rPr lang="en-US" b="1" kern="1200">
                <a:solidFill>
                  <a:schemeClr val="tx1"/>
                </a:solidFill>
                <a:effectLst/>
                <a:latin typeface="Lato" panose="020F0502020204030203" pitchFamily="34" charset="77"/>
                <a:ea typeface="+mn-ea"/>
                <a:cs typeface="+mn-cs"/>
              </a:rPr>
              <a:t>Statements</a:t>
            </a:r>
          </a:p>
          <a:p>
            <a:pPr marL="171450" indent="-171450">
              <a:buFont typeface="Arial" panose="020B0604020202020204" pitchFamily="34" charset="0"/>
              <a:buChar char="•"/>
              <a:defRPr/>
            </a:pPr>
            <a:r>
              <a:rPr lang="en-US" kern="1200">
                <a:solidFill>
                  <a:schemeClr val="tx1"/>
                </a:solidFill>
                <a:effectLst/>
                <a:latin typeface="Lato" panose="020F0502020204030203" pitchFamily="34" charset="77"/>
                <a:ea typeface="+mn-ea"/>
                <a:cs typeface="+mn-cs"/>
              </a:rPr>
              <a:t>I control the money that I earn.</a:t>
            </a:r>
            <a:endParaRPr lang="en-GB" kern="1200">
              <a:solidFill>
                <a:schemeClr val="tx1"/>
              </a:solidFill>
              <a:effectLst/>
              <a:latin typeface="Lato" panose="020F0502020204030203" pitchFamily="34" charset="77"/>
              <a:ea typeface="+mn-ea"/>
              <a:cs typeface="+mn-cs"/>
            </a:endParaRPr>
          </a:p>
          <a:p>
            <a:pPr marL="171450" indent="-171450">
              <a:buFont typeface="Arial" panose="020B0604020202020204" pitchFamily="34" charset="0"/>
              <a:buChar char="•"/>
            </a:pPr>
            <a:r>
              <a:rPr lang="en-US" kern="1200">
                <a:solidFill>
                  <a:schemeClr val="tx1"/>
                </a:solidFill>
                <a:effectLst/>
                <a:latin typeface="Lato" panose="020F0502020204030203" pitchFamily="34" charset="77"/>
                <a:ea typeface="+mn-ea"/>
                <a:cs typeface="+mn-cs"/>
              </a:rPr>
              <a:t>My work is paid and generally well-considered.</a:t>
            </a:r>
            <a:endParaRPr lang="en-GB" kern="1200">
              <a:solidFill>
                <a:schemeClr val="tx1"/>
              </a:solidFill>
              <a:effectLst/>
              <a:latin typeface="Lato" panose="020F0502020204030203" pitchFamily="34" charset="77"/>
              <a:ea typeface="+mn-ea"/>
              <a:cs typeface="+mn-cs"/>
            </a:endParaRPr>
          </a:p>
          <a:p>
            <a:pPr marL="171450" indent="-171450">
              <a:buFont typeface="Arial" panose="020B0604020202020204" pitchFamily="34" charset="0"/>
              <a:buChar char="•"/>
            </a:pPr>
            <a:r>
              <a:rPr lang="en-US" kern="1200">
                <a:solidFill>
                  <a:schemeClr val="tx1"/>
                </a:solidFill>
                <a:effectLst/>
                <a:latin typeface="Lato" panose="020F0502020204030203" pitchFamily="34" charset="77"/>
                <a:ea typeface="+mn-ea"/>
                <a:cs typeface="+mn-cs"/>
              </a:rPr>
              <a:t>I can travel around the camp/settlement/community easily.</a:t>
            </a:r>
            <a:endParaRPr lang="en-GB" kern="1200">
              <a:solidFill>
                <a:schemeClr val="tx1"/>
              </a:solidFill>
              <a:effectLst/>
              <a:latin typeface="Lato" panose="020F0502020204030203" pitchFamily="34" charset="77"/>
              <a:ea typeface="+mn-ea"/>
              <a:cs typeface="+mn-cs"/>
            </a:endParaRPr>
          </a:p>
          <a:p>
            <a:pPr marL="171450" indent="-171450">
              <a:buFont typeface="Arial" panose="020B0604020202020204" pitchFamily="34" charset="0"/>
              <a:buChar char="•"/>
            </a:pPr>
            <a:r>
              <a:rPr lang="en-US" kern="1200">
                <a:solidFill>
                  <a:schemeClr val="tx1"/>
                </a:solidFill>
                <a:effectLst/>
                <a:latin typeface="Lato" panose="020F0502020204030203" pitchFamily="34" charset="77"/>
                <a:ea typeface="+mn-ea"/>
                <a:cs typeface="+mn-cs"/>
              </a:rPr>
              <a:t>I do not fear for my safety if I move around after dark.</a:t>
            </a:r>
          </a:p>
          <a:p>
            <a:pPr marL="171450" indent="-171450">
              <a:buFont typeface="Arial" panose="020B0604020202020204" pitchFamily="34" charset="0"/>
              <a:buChar char="•"/>
            </a:pPr>
            <a:r>
              <a:rPr lang="en-US" kern="1200">
                <a:solidFill>
                  <a:schemeClr val="tx1"/>
                </a:solidFill>
                <a:effectLst/>
                <a:latin typeface="Lato" panose="020F0502020204030203" pitchFamily="34" charset="77"/>
                <a:ea typeface="+mn-ea"/>
                <a:cs typeface="+mn-cs"/>
              </a:rPr>
              <a:t>I have leisure time.</a:t>
            </a:r>
            <a:endParaRPr lang="en-GB" kern="1200">
              <a:solidFill>
                <a:schemeClr val="tx1"/>
              </a:solidFill>
              <a:effectLst/>
              <a:latin typeface="Lato" panose="020F0502020204030203" pitchFamily="34" charset="77"/>
              <a:ea typeface="+mn-ea"/>
              <a:cs typeface="+mn-cs"/>
            </a:endParaRPr>
          </a:p>
          <a:p>
            <a:pPr marL="171450" indent="-171450">
              <a:buFont typeface="Arial" panose="020B0604020202020204" pitchFamily="34" charset="0"/>
              <a:buChar char="•"/>
            </a:pPr>
            <a:r>
              <a:rPr lang="en-US" kern="1200">
                <a:solidFill>
                  <a:schemeClr val="tx1"/>
                </a:solidFill>
                <a:effectLst/>
                <a:latin typeface="Lato" panose="020F0502020204030203" pitchFamily="34" charset="77"/>
                <a:ea typeface="+mn-ea"/>
                <a:cs typeface="+mn-cs"/>
              </a:rPr>
              <a:t>I am among</a:t>
            </a:r>
            <a:r>
              <a:rPr lang="en-US" kern="1200" baseline="0">
                <a:solidFill>
                  <a:schemeClr val="tx1"/>
                </a:solidFill>
                <a:effectLst/>
                <a:latin typeface="Lato" panose="020F0502020204030203" pitchFamily="34" charset="77"/>
                <a:ea typeface="+mn-ea"/>
                <a:cs typeface="+mn-cs"/>
              </a:rPr>
              <a:t> </a:t>
            </a:r>
            <a:r>
              <a:rPr lang="en-US" kern="1200">
                <a:solidFill>
                  <a:schemeClr val="tx1"/>
                </a:solidFill>
                <a:effectLst/>
                <a:latin typeface="Lato" panose="020F0502020204030203" pitchFamily="34" charset="77"/>
                <a:ea typeface="+mn-ea"/>
                <a:cs typeface="+mn-cs"/>
              </a:rPr>
              <a:t>the first to speak in meetings.</a:t>
            </a:r>
            <a:endParaRPr lang="en-GB" kern="1200">
              <a:solidFill>
                <a:schemeClr val="tx1"/>
              </a:solidFill>
              <a:effectLst/>
              <a:latin typeface="Lato" panose="020F0502020204030203" pitchFamily="34" charset="77"/>
              <a:ea typeface="+mn-ea"/>
              <a:cs typeface="+mn-cs"/>
            </a:endParaRPr>
          </a:p>
          <a:p>
            <a:pPr marL="171450" indent="-171450">
              <a:buFont typeface="Arial" panose="020B0604020202020204" pitchFamily="34" charset="0"/>
              <a:buChar char="•"/>
            </a:pPr>
            <a:r>
              <a:rPr lang="en-US" kern="1200">
                <a:solidFill>
                  <a:schemeClr val="tx1"/>
                </a:solidFill>
                <a:effectLst/>
                <a:latin typeface="Lato" panose="020F0502020204030203" pitchFamily="34" charset="77"/>
                <a:ea typeface="+mn-ea"/>
                <a:cs typeface="+mn-cs"/>
              </a:rPr>
              <a:t>My children have my family’s name.</a:t>
            </a:r>
            <a:endParaRPr lang="en-GB" kern="1200">
              <a:solidFill>
                <a:schemeClr val="tx1"/>
              </a:solidFill>
              <a:effectLst/>
              <a:latin typeface="Lato" panose="020F0502020204030203" pitchFamily="34" charset="77"/>
              <a:ea typeface="+mn-ea"/>
              <a:cs typeface="+mn-cs"/>
            </a:endParaRPr>
          </a:p>
          <a:p>
            <a:pPr marL="171450" indent="-171450">
              <a:buFont typeface="Arial" panose="020B0604020202020204" pitchFamily="34" charset="0"/>
              <a:buChar char="•"/>
            </a:pPr>
            <a:r>
              <a:rPr lang="en-US" kern="1200">
                <a:solidFill>
                  <a:schemeClr val="tx1"/>
                </a:solidFill>
                <a:effectLst/>
                <a:latin typeface="Lato" panose="020F0502020204030203" pitchFamily="34" charset="77"/>
                <a:ea typeface="+mn-ea"/>
                <a:cs typeface="+mn-cs"/>
              </a:rPr>
              <a:t>I am not generally afraid of being sexually assaulted or raped</a:t>
            </a:r>
          </a:p>
          <a:p>
            <a:pPr marL="171450" indent="-171450">
              <a:buFont typeface="Arial" panose="020B0604020202020204" pitchFamily="34" charset="0"/>
              <a:buChar char="•"/>
            </a:pPr>
            <a:r>
              <a:rPr lang="en-US" kern="1200">
                <a:solidFill>
                  <a:schemeClr val="tx1"/>
                </a:solidFill>
                <a:effectLst/>
                <a:latin typeface="Lato" panose="020F0502020204030203" pitchFamily="34" charset="77"/>
                <a:ea typeface="+mn-ea"/>
                <a:cs typeface="+mn-cs"/>
              </a:rPr>
              <a:t>My spouse (or someone else) looks after my children.</a:t>
            </a:r>
            <a:endParaRPr lang="en-GB" kern="1200">
              <a:solidFill>
                <a:schemeClr val="tx1"/>
              </a:solidFill>
              <a:effectLst/>
              <a:latin typeface="Lato" panose="020F0502020204030203" pitchFamily="34" charset="77"/>
              <a:ea typeface="+mn-ea"/>
              <a:cs typeface="+mn-cs"/>
            </a:endParaRPr>
          </a:p>
          <a:p>
            <a:pPr marL="171450" indent="-171450">
              <a:buFont typeface="Arial" panose="020B0604020202020204" pitchFamily="34" charset="0"/>
              <a:buChar char="•"/>
            </a:pPr>
            <a:r>
              <a:rPr lang="en-US" kern="1200">
                <a:solidFill>
                  <a:schemeClr val="tx1"/>
                </a:solidFill>
                <a:effectLst/>
                <a:latin typeface="Lato" panose="020F0502020204030203" pitchFamily="34" charset="77"/>
                <a:ea typeface="+mn-ea"/>
                <a:cs typeface="+mn-cs"/>
              </a:rPr>
              <a:t>I can wear any clothes I like without fear of sexual assault.</a:t>
            </a:r>
            <a:endParaRPr lang="en-GB" kern="1200">
              <a:solidFill>
                <a:schemeClr val="tx1"/>
              </a:solidFill>
              <a:effectLst/>
              <a:latin typeface="Lato" panose="020F0502020204030203" pitchFamily="34" charset="77"/>
              <a:ea typeface="+mn-ea"/>
              <a:cs typeface="+mn-cs"/>
            </a:endParaRPr>
          </a:p>
          <a:p>
            <a:pPr marL="171450" indent="-171450">
              <a:buFont typeface="Arial" panose="020B0604020202020204" pitchFamily="34" charset="0"/>
              <a:buChar char="•"/>
            </a:pPr>
            <a:r>
              <a:rPr lang="en-US" kern="1200">
                <a:solidFill>
                  <a:schemeClr val="tx1"/>
                </a:solidFill>
                <a:effectLst/>
                <a:latin typeface="Lato" panose="020F0502020204030203" pitchFamily="34" charset="77"/>
                <a:ea typeface="+mn-ea"/>
                <a:cs typeface="+mn-cs"/>
              </a:rPr>
              <a:t>I am of the same sex as the police, community leaders and religious leaders.</a:t>
            </a:r>
            <a:endParaRPr lang="en-GB" kern="1200">
              <a:solidFill>
                <a:schemeClr val="tx1"/>
              </a:solidFill>
              <a:effectLst/>
              <a:latin typeface="Lato" panose="020F0502020204030203" pitchFamily="34" charset="77"/>
              <a:ea typeface="+mn-ea"/>
              <a:cs typeface="+mn-cs"/>
            </a:endParaRPr>
          </a:p>
          <a:p>
            <a:pPr marL="171450" indent="-171450">
              <a:buFont typeface="Arial" panose="020B0604020202020204" pitchFamily="34" charset="0"/>
              <a:buChar char="•"/>
            </a:pPr>
            <a:r>
              <a:rPr lang="en-US" kern="1200">
                <a:solidFill>
                  <a:schemeClr val="tx1"/>
                </a:solidFill>
                <a:effectLst/>
                <a:latin typeface="Lato" panose="020F0502020204030203" pitchFamily="34" charset="77"/>
                <a:ea typeface="+mn-ea"/>
                <a:cs typeface="+mn-cs"/>
              </a:rPr>
              <a:t>I have had the opportunity to be educated.</a:t>
            </a:r>
            <a:endParaRPr lang="en-GB" kern="1200">
              <a:solidFill>
                <a:schemeClr val="tx1"/>
              </a:solidFill>
              <a:effectLst/>
              <a:latin typeface="Lato" panose="020F0502020204030203" pitchFamily="34" charset="77"/>
              <a:ea typeface="+mn-ea"/>
              <a:cs typeface="+mn-cs"/>
            </a:endParaRPr>
          </a:p>
          <a:p>
            <a:pPr marL="171450" indent="-171450">
              <a:buFont typeface="Arial" panose="020B0604020202020204" pitchFamily="34" charset="0"/>
              <a:buChar char="•"/>
            </a:pPr>
            <a:r>
              <a:rPr lang="en-US" kern="1200">
                <a:solidFill>
                  <a:schemeClr val="tx1"/>
                </a:solidFill>
                <a:effectLst/>
                <a:latin typeface="Lato" panose="020F0502020204030203" pitchFamily="34" charset="77"/>
                <a:ea typeface="+mn-ea"/>
                <a:cs typeface="+mn-cs"/>
              </a:rPr>
              <a:t>I decide when to have sexual relations with my partner.</a:t>
            </a:r>
            <a:endParaRPr lang="en-GB" kern="1200">
              <a:solidFill>
                <a:schemeClr val="tx1"/>
              </a:solidFill>
              <a:effectLst/>
              <a:latin typeface="Lato" panose="020F0502020204030203" pitchFamily="34" charset="77"/>
              <a:ea typeface="+mn-ea"/>
              <a:cs typeface="+mn-cs"/>
            </a:endParaRPr>
          </a:p>
          <a:p>
            <a:pPr marL="171450" indent="-171450">
              <a:buFont typeface="Arial" panose="020B0604020202020204" pitchFamily="34" charset="0"/>
              <a:buChar char="•"/>
            </a:pPr>
            <a:r>
              <a:rPr lang="en-US" kern="1200">
                <a:solidFill>
                  <a:schemeClr val="tx1"/>
                </a:solidFill>
                <a:effectLst/>
                <a:latin typeface="Lato" panose="020F0502020204030203" pitchFamily="34" charset="77"/>
                <a:ea typeface="+mn-ea"/>
                <a:cs typeface="+mn-cs"/>
              </a:rPr>
              <a:t>I can get access to services without being forced to engage in sexual acts.</a:t>
            </a:r>
            <a:endParaRPr lang="en-GB" kern="1200">
              <a:solidFill>
                <a:schemeClr val="tx1"/>
              </a:solidFill>
              <a:effectLst/>
              <a:latin typeface="Lato" panose="020F0502020204030203" pitchFamily="34" charset="77"/>
              <a:ea typeface="+mn-ea"/>
              <a:cs typeface="+mn-cs"/>
            </a:endParaRPr>
          </a:p>
          <a:p>
            <a:pPr marL="171450" indent="-171450">
              <a:buFont typeface="Arial" panose="020B0604020202020204" pitchFamily="34" charset="0"/>
              <a:buChar char="•"/>
            </a:pPr>
            <a:r>
              <a:rPr lang="en-US" kern="1200">
                <a:solidFill>
                  <a:schemeClr val="tx1"/>
                </a:solidFill>
                <a:effectLst/>
                <a:latin typeface="Lato" panose="020F0502020204030203" pitchFamily="34" charset="77"/>
                <a:ea typeface="+mn-ea"/>
                <a:cs typeface="+mn-cs"/>
              </a:rPr>
              <a:t>I do not have to account to my partner for where I have been or how I spend my time.</a:t>
            </a:r>
            <a:endParaRPr lang="en-GB" kern="1200">
              <a:solidFill>
                <a:schemeClr val="tx1"/>
              </a:solidFill>
              <a:effectLst/>
              <a:latin typeface="Lato" panose="020F0502020204030203" pitchFamily="34" charset="77"/>
              <a:ea typeface="+mn-ea"/>
              <a:cs typeface="+mn-cs"/>
            </a:endParaRPr>
          </a:p>
          <a:p>
            <a:pPr marL="171450" indent="-171450">
              <a:buFont typeface="Arial" panose="020B0604020202020204" pitchFamily="34" charset="0"/>
              <a:buChar char="•"/>
            </a:pPr>
            <a:r>
              <a:rPr lang="en-US" kern="1200">
                <a:solidFill>
                  <a:schemeClr val="tx1"/>
                </a:solidFill>
                <a:effectLst/>
                <a:latin typeface="Lato" panose="020F0502020204030203" pitchFamily="34" charset="77"/>
                <a:ea typeface="+mn-ea"/>
                <a:cs typeface="+mn-cs"/>
              </a:rPr>
              <a:t>I am generally listened to by the leaders in my community.</a:t>
            </a:r>
            <a:endParaRPr lang="en-GB" kern="1200">
              <a:solidFill>
                <a:schemeClr val="tx1"/>
              </a:solidFill>
              <a:effectLst/>
              <a:latin typeface="Lato" panose="020F0502020204030203" pitchFamily="34" charset="77"/>
              <a:ea typeface="+mn-ea"/>
              <a:cs typeface="+mn-cs"/>
            </a:endParaRPr>
          </a:p>
          <a:p>
            <a:pPr marL="171450" indent="-171450">
              <a:buFont typeface="Arial" panose="020B0604020202020204" pitchFamily="34" charset="0"/>
              <a:buChar char="•"/>
            </a:pPr>
            <a:r>
              <a:rPr lang="en-US" kern="1200">
                <a:solidFill>
                  <a:schemeClr val="tx1"/>
                </a:solidFill>
                <a:effectLst/>
                <a:latin typeface="Lato" panose="020F0502020204030203" pitchFamily="34" charset="77"/>
                <a:ea typeface="+mn-ea"/>
                <a:cs typeface="+mn-cs"/>
              </a:rPr>
              <a:t>I can determine when and how many children I have.</a:t>
            </a:r>
            <a:endParaRPr lang="en-GB" kern="1200">
              <a:solidFill>
                <a:schemeClr val="tx1"/>
              </a:solidFill>
              <a:effectLst/>
              <a:latin typeface="Lato" panose="020F0502020204030203" pitchFamily="34" charset="77"/>
              <a:ea typeface="+mn-ea"/>
              <a:cs typeface="+mn-cs"/>
            </a:endParaRPr>
          </a:p>
          <a:p>
            <a:pPr marL="171450" indent="-171450">
              <a:buFont typeface="Arial" panose="020B0604020202020204" pitchFamily="34" charset="0"/>
              <a:buChar char="•"/>
            </a:pPr>
            <a:r>
              <a:rPr lang="en-US" kern="1200">
                <a:solidFill>
                  <a:schemeClr val="tx1"/>
                </a:solidFill>
                <a:effectLst/>
                <a:latin typeface="Lato" panose="020F0502020204030203" pitchFamily="34" charset="77"/>
                <a:ea typeface="+mn-ea"/>
                <a:cs typeface="+mn-cs"/>
              </a:rPr>
              <a:t>I can go to the police, be treated respectfully and not be worried about being threatened with arrest or violence.</a:t>
            </a:r>
            <a:endParaRPr lang="en-GB" kern="1200">
              <a:solidFill>
                <a:schemeClr val="tx1"/>
              </a:solidFill>
              <a:effectLst/>
              <a:latin typeface="Lato" panose="020F0502020204030203" pitchFamily="34" charset="77"/>
              <a:ea typeface="+mn-ea"/>
              <a:cs typeface="+mn-cs"/>
            </a:endParaRPr>
          </a:p>
          <a:p>
            <a:pPr marL="171450" indent="-171450">
              <a:buFont typeface="Arial" panose="020B0604020202020204" pitchFamily="34" charset="0"/>
              <a:buChar char="•"/>
            </a:pPr>
            <a:r>
              <a:rPr lang="en-US" kern="1200">
                <a:solidFill>
                  <a:schemeClr val="tx1"/>
                </a:solidFill>
                <a:effectLst/>
                <a:latin typeface="Lato" panose="020F0502020204030203" pitchFamily="34" charset="77"/>
                <a:ea typeface="+mn-ea"/>
                <a:cs typeface="+mn-cs"/>
              </a:rPr>
              <a:t>I can travel anywhere I like without an escort.</a:t>
            </a:r>
            <a:endParaRPr lang="en-GB" kern="1200">
              <a:solidFill>
                <a:schemeClr val="tx1"/>
              </a:solidFill>
              <a:effectLst/>
              <a:latin typeface="Lato" panose="020F0502020204030203" pitchFamily="34" charset="77"/>
              <a:ea typeface="+mn-ea"/>
              <a:cs typeface="+mn-cs"/>
            </a:endParaRPr>
          </a:p>
          <a:p>
            <a:r>
              <a:rPr lang="en-US" kern="1200">
                <a:solidFill>
                  <a:schemeClr val="tx1"/>
                </a:solidFill>
                <a:effectLst/>
                <a:latin typeface="Lato" panose="020F0502020204030203" pitchFamily="34" charset="77"/>
                <a:ea typeface="+mn-ea"/>
                <a:cs typeface="+mn-cs"/>
              </a:rPr>
              <a:t> </a:t>
            </a:r>
            <a:endParaRPr lang="en-GB" kern="1200">
              <a:solidFill>
                <a:schemeClr val="tx1"/>
              </a:solidFill>
              <a:effectLst/>
              <a:latin typeface="Lato" panose="020F0502020204030203" pitchFamily="34" charset="77"/>
              <a:ea typeface="+mn-ea"/>
              <a:cs typeface="+mn-cs"/>
            </a:endParaRPr>
          </a:p>
          <a:p>
            <a:r>
              <a:rPr lang="en-US" b="1" kern="1200">
                <a:solidFill>
                  <a:schemeClr val="tx1"/>
                </a:solidFill>
                <a:effectLst/>
                <a:latin typeface="Lato" panose="020F0502020204030203" pitchFamily="34" charset="77"/>
                <a:ea typeface="+mn-ea"/>
                <a:cs typeface="+mn-cs"/>
              </a:rPr>
              <a:t>Discussion</a:t>
            </a:r>
          </a:p>
          <a:p>
            <a:pPr marL="171450" indent="-171450">
              <a:buFont typeface="Arial" panose="020B0604020202020204" pitchFamily="34" charset="0"/>
              <a:buChar char="•"/>
            </a:pPr>
            <a:r>
              <a:rPr lang="en-US" b="0" kern="1200">
                <a:solidFill>
                  <a:schemeClr val="tx1"/>
                </a:solidFill>
                <a:effectLst/>
                <a:latin typeface="Lato" panose="020F0502020204030203" pitchFamily="34" charset="77"/>
                <a:ea typeface="+mn-ea"/>
                <a:cs typeface="+mn-cs"/>
              </a:rPr>
              <a:t>Lead a debrief using the following discussion questions.</a:t>
            </a:r>
            <a:endParaRPr lang="en-GB" b="0" i="0" kern="1200">
              <a:solidFill>
                <a:schemeClr val="tx1"/>
              </a:solidFill>
              <a:effectLst/>
              <a:latin typeface="Lato" panose="020F0502020204030203" pitchFamily="34" charset="77"/>
              <a:ea typeface="+mn-ea"/>
              <a:cs typeface="+mn-cs"/>
            </a:endParaRPr>
          </a:p>
          <a:p>
            <a:pPr marL="628650" lvl="1" indent="-171450">
              <a:buFont typeface="Courier New" panose="02070309020205020404" pitchFamily="49" charset="0"/>
              <a:buChar char="o"/>
            </a:pPr>
            <a:r>
              <a:rPr lang="en-US" i="1" kern="1200">
                <a:solidFill>
                  <a:schemeClr val="tx1"/>
                </a:solidFill>
                <a:effectLst/>
                <a:latin typeface="Lato" panose="020F0502020204030203" pitchFamily="34" charset="77"/>
                <a:ea typeface="+mn-ea"/>
                <a:cs typeface="+mn-cs"/>
              </a:rPr>
              <a:t>What do we see at the end of this exercise? </a:t>
            </a:r>
          </a:p>
          <a:p>
            <a:pPr marL="628650" lvl="1" indent="-171450">
              <a:buFont typeface="Courier New" panose="02070309020205020404" pitchFamily="49" charset="0"/>
              <a:buChar char="o"/>
            </a:pPr>
            <a:r>
              <a:rPr lang="en-US" i="1" kern="1200">
                <a:solidFill>
                  <a:schemeClr val="tx1"/>
                </a:solidFill>
                <a:effectLst/>
                <a:latin typeface="Lato" panose="020F0502020204030203" pitchFamily="34" charset="77"/>
                <a:ea typeface="+mn-ea"/>
                <a:cs typeface="+mn-cs"/>
              </a:rPr>
              <a:t>Who is in front? Who is behind?</a:t>
            </a:r>
            <a:r>
              <a:rPr lang="en-GB" i="0" kern="1200" baseline="0">
                <a:solidFill>
                  <a:schemeClr val="tx1"/>
                </a:solidFill>
                <a:effectLst/>
                <a:latin typeface="Lato" panose="020F0502020204030203" pitchFamily="34" charset="77"/>
                <a:ea typeface="+mn-ea"/>
                <a:cs typeface="+mn-cs"/>
              </a:rPr>
              <a:t> </a:t>
            </a:r>
          </a:p>
          <a:p>
            <a:pPr marL="628650" lvl="1" indent="-171450">
              <a:buFont typeface="Courier New" panose="02070309020205020404" pitchFamily="49" charset="0"/>
              <a:buChar char="o"/>
            </a:pPr>
            <a:r>
              <a:rPr lang="en-US" i="1" kern="1200">
                <a:solidFill>
                  <a:schemeClr val="tx1"/>
                </a:solidFill>
                <a:effectLst/>
                <a:latin typeface="Lato" panose="020F0502020204030203" pitchFamily="34" charset="77"/>
                <a:ea typeface="+mn-ea"/>
                <a:cs typeface="+mn-cs"/>
              </a:rPr>
              <a:t>What did it feel like to move forward? What did it feel like to stay behind? </a:t>
            </a:r>
          </a:p>
          <a:p>
            <a:pPr marL="628650" lvl="1" indent="-171450">
              <a:buFont typeface="Courier New" panose="02070309020205020404" pitchFamily="49" charset="0"/>
              <a:buChar char="o"/>
            </a:pPr>
            <a:r>
              <a:rPr lang="en-US" i="1" kern="1200">
                <a:solidFill>
                  <a:schemeClr val="tx1"/>
                </a:solidFill>
                <a:effectLst/>
                <a:latin typeface="Lato" panose="020F0502020204030203" pitchFamily="34" charset="77"/>
                <a:ea typeface="+mn-ea"/>
                <a:cs typeface="+mn-cs"/>
              </a:rPr>
              <a:t>What differences did you notice between women and between men? </a:t>
            </a:r>
          </a:p>
          <a:p>
            <a:pPr marL="628650" lvl="1" indent="-171450">
              <a:buFont typeface="Courier New" panose="02070309020205020404" pitchFamily="49" charset="0"/>
              <a:buChar char="o"/>
            </a:pPr>
            <a:r>
              <a:rPr lang="en-US" i="1" kern="1200">
                <a:solidFill>
                  <a:schemeClr val="tx1"/>
                </a:solidFill>
                <a:effectLst/>
                <a:latin typeface="Lato" panose="020F0502020204030203" pitchFamily="34" charset="77"/>
                <a:ea typeface="+mn-ea"/>
                <a:cs typeface="+mn-cs"/>
              </a:rPr>
              <a:t>What does this difference mean to you? </a:t>
            </a:r>
          </a:p>
          <a:p>
            <a:pPr marL="628650" lvl="1" indent="-171450">
              <a:buFont typeface="Courier New" panose="02070309020205020404" pitchFamily="49" charset="0"/>
              <a:buChar char="o"/>
            </a:pPr>
            <a:r>
              <a:rPr lang="en-US" i="1" kern="1200">
                <a:solidFill>
                  <a:schemeClr val="tx1"/>
                </a:solidFill>
                <a:effectLst/>
                <a:latin typeface="Lato" panose="020F0502020204030203" pitchFamily="34" charset="77"/>
                <a:ea typeface="+mn-ea"/>
                <a:cs typeface="+mn-cs"/>
              </a:rPr>
              <a:t>Who has a card with a humanitarian worker? Are they in the front or the back? </a:t>
            </a:r>
            <a:endParaRPr lang="en-GB" kern="1200">
              <a:solidFill>
                <a:schemeClr val="tx1"/>
              </a:solidFill>
              <a:effectLst/>
              <a:latin typeface="Lato" panose="020F0502020204030203" pitchFamily="34" charset="77"/>
              <a:ea typeface="+mn-ea"/>
              <a:cs typeface="+mn-cs"/>
            </a:endParaRPr>
          </a:p>
          <a:p>
            <a:r>
              <a:rPr lang="en-US" kern="1200">
                <a:solidFill>
                  <a:schemeClr val="tx1"/>
                </a:solidFill>
                <a:effectLst/>
                <a:latin typeface="Lato" panose="020F0502020204030203" pitchFamily="34" charset="77"/>
                <a:ea typeface="+mn-ea"/>
                <a:cs typeface="+mn-cs"/>
              </a:rPr>
              <a:t> </a:t>
            </a:r>
            <a:endParaRPr lang="en-GB" kern="1200">
              <a:solidFill>
                <a:schemeClr val="tx1"/>
              </a:solidFill>
              <a:effectLst/>
              <a:latin typeface="Lato" panose="020F0502020204030203" pitchFamily="34" charset="77"/>
              <a:ea typeface="+mn-ea"/>
              <a:cs typeface="+mn-cs"/>
            </a:endParaRPr>
          </a:p>
          <a:p>
            <a:r>
              <a:rPr lang="en-US" b="1" kern="1200">
                <a:solidFill>
                  <a:schemeClr val="tx1"/>
                </a:solidFill>
                <a:effectLst/>
                <a:latin typeface="Lato" panose="020F0502020204030203" pitchFamily="34" charset="77"/>
                <a:ea typeface="+mn-ea"/>
                <a:cs typeface="+mn-cs"/>
              </a:rPr>
              <a:t>Key considerations</a:t>
            </a:r>
          </a:p>
          <a:p>
            <a:pPr marL="171450" indent="-171450">
              <a:buFont typeface="Arial" panose="020B0604020202020204" pitchFamily="34" charset="0"/>
              <a:buChar char="•"/>
            </a:pPr>
            <a:r>
              <a:rPr lang="en-US" kern="1200">
                <a:solidFill>
                  <a:schemeClr val="tx1"/>
                </a:solidFill>
                <a:effectLst/>
                <a:latin typeface="Lato" panose="020F0502020204030203" pitchFamily="34" charset="77"/>
                <a:ea typeface="+mn-ea"/>
                <a:cs typeface="+mn-cs"/>
              </a:rPr>
              <a:t>This exercise is about the </a:t>
            </a:r>
            <a:r>
              <a:rPr lang="en-US" b="1" kern="1200">
                <a:solidFill>
                  <a:schemeClr val="tx1"/>
                </a:solidFill>
                <a:effectLst/>
                <a:latin typeface="Lato" panose="020F0502020204030203" pitchFamily="34" charset="77"/>
                <a:ea typeface="+mn-ea"/>
                <a:cs typeface="+mn-cs"/>
              </a:rPr>
              <a:t>power and privilege that men enjoy </a:t>
            </a:r>
            <a:r>
              <a:rPr lang="en-US" kern="1200">
                <a:solidFill>
                  <a:schemeClr val="tx1"/>
                </a:solidFill>
                <a:effectLst/>
                <a:latin typeface="Lato" panose="020F0502020204030203" pitchFamily="34" charset="77"/>
                <a:ea typeface="+mn-ea"/>
                <a:cs typeface="+mn-cs"/>
              </a:rPr>
              <a:t>in most societies simply by virtue of the unequal status and power afforded to them at birth. </a:t>
            </a:r>
          </a:p>
          <a:p>
            <a:pPr marL="171450" indent="-171450">
              <a:buFont typeface="Arial" panose="020B0604020202020204" pitchFamily="34" charset="0"/>
              <a:buChar char="•"/>
            </a:pPr>
            <a:r>
              <a:rPr lang="en-US" kern="1200">
                <a:solidFill>
                  <a:schemeClr val="tx1"/>
                </a:solidFill>
                <a:effectLst/>
                <a:latin typeface="Lato" panose="020F0502020204030203" pitchFamily="34" charset="77"/>
                <a:ea typeface="+mn-ea"/>
                <a:cs typeface="+mn-cs"/>
              </a:rPr>
              <a:t>These differences are not based on skill or experience, but </a:t>
            </a:r>
            <a:r>
              <a:rPr lang="en-US" b="1" kern="1200">
                <a:solidFill>
                  <a:schemeClr val="tx1"/>
                </a:solidFill>
                <a:effectLst/>
                <a:latin typeface="Lato" panose="020F0502020204030203" pitchFamily="34" charset="77"/>
                <a:ea typeface="+mn-ea"/>
                <a:cs typeface="+mn-cs"/>
              </a:rPr>
              <a:t>socialized power inequality</a:t>
            </a:r>
            <a:r>
              <a:rPr lang="en-US" kern="1200">
                <a:solidFill>
                  <a:schemeClr val="tx1"/>
                </a:solidFill>
                <a:effectLst/>
                <a:latin typeface="Lato" panose="020F0502020204030203" pitchFamily="34" charset="77"/>
                <a:ea typeface="+mn-ea"/>
                <a:cs typeface="+mn-cs"/>
              </a:rPr>
              <a:t>, perpetuated by cultures and norms. </a:t>
            </a:r>
          </a:p>
          <a:p>
            <a:pPr marL="171450" indent="-171450">
              <a:buFont typeface="Arial" panose="020B0604020202020204" pitchFamily="34" charset="0"/>
              <a:buChar char="•"/>
            </a:pPr>
            <a:r>
              <a:rPr lang="en-US" b="1" kern="1200">
                <a:solidFill>
                  <a:schemeClr val="tx1"/>
                </a:solidFill>
                <a:effectLst/>
                <a:latin typeface="Lato" panose="020F0502020204030203" pitchFamily="34" charset="77"/>
                <a:ea typeface="+mn-ea"/>
                <a:cs typeface="+mn-cs"/>
              </a:rPr>
              <a:t>Women experience this inequality throughout their lives</a:t>
            </a:r>
            <a:r>
              <a:rPr lang="en-US" kern="1200">
                <a:solidFill>
                  <a:schemeClr val="tx1"/>
                </a:solidFill>
                <a:effectLst/>
                <a:latin typeface="Lato" panose="020F0502020204030203" pitchFamily="34" charset="77"/>
                <a:ea typeface="+mn-ea"/>
                <a:cs typeface="+mn-cs"/>
              </a:rPr>
              <a:t>, and it is the foundation upon which violence develops and is perpetuated. </a:t>
            </a:r>
          </a:p>
          <a:p>
            <a:pPr marL="171450" indent="-171450">
              <a:buFont typeface="Arial" panose="020B0604020202020204" pitchFamily="34" charset="0"/>
              <a:buChar char="•"/>
            </a:pPr>
            <a:r>
              <a:rPr lang="en-US" kern="1200">
                <a:solidFill>
                  <a:schemeClr val="tx1"/>
                </a:solidFill>
                <a:effectLst/>
                <a:latin typeface="Lato" panose="020F0502020204030203" pitchFamily="34" charset="77"/>
                <a:ea typeface="+mn-ea"/>
                <a:cs typeface="+mn-cs"/>
              </a:rPr>
              <a:t>Of course, not all men are the same, and not all women are the same. Even </a:t>
            </a:r>
            <a:r>
              <a:rPr lang="en-US" b="1" kern="1200">
                <a:solidFill>
                  <a:schemeClr val="tx1"/>
                </a:solidFill>
                <a:effectLst/>
                <a:latin typeface="Lato" panose="020F0502020204030203" pitchFamily="34" charset="77"/>
                <a:ea typeface="+mn-ea"/>
                <a:cs typeface="+mn-cs"/>
              </a:rPr>
              <a:t>within those groups, there are significant differences of power and privilege – associated with status, physical ability, education, wealth</a:t>
            </a:r>
            <a:r>
              <a:rPr lang="en-US" kern="1200">
                <a:solidFill>
                  <a:schemeClr val="tx1"/>
                </a:solidFill>
                <a:effectLst/>
                <a:latin typeface="Lato" panose="020F0502020204030203" pitchFamily="34" charset="77"/>
                <a:ea typeface="+mn-ea"/>
                <a:cs typeface="+mn-cs"/>
              </a:rPr>
              <a:t>, etc. However, even with those differences it is obvious that men are in general much further ahead than women.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effectLst/>
                <a:latin typeface="Lato" panose="020F0502020204030203" pitchFamily="34" charset="77"/>
                <a:ea typeface="MS Mincho" panose="02020609040205080304" pitchFamily="49" charset="-128"/>
                <a:cs typeface="Arial" panose="020B0604020202020204" pitchFamily="34" charset="0"/>
              </a:rPr>
              <a:t>It is critical for participants to understand </a:t>
            </a:r>
            <a:r>
              <a:rPr lang="en-US" b="1">
                <a:effectLst/>
                <a:latin typeface="Lato" panose="020F0502020204030203" pitchFamily="34" charset="77"/>
                <a:ea typeface="MS Mincho" panose="02020609040205080304" pitchFamily="49" charset="-128"/>
                <a:cs typeface="Arial" panose="020B0604020202020204" pitchFamily="34" charset="0"/>
              </a:rPr>
              <a:t>power imbalance between humanitarians and the persons we serve, </a:t>
            </a:r>
            <a:r>
              <a:rPr lang="en-US">
                <a:effectLst/>
                <a:latin typeface="Lato" panose="020F0502020204030203" pitchFamily="34" charset="77"/>
                <a:ea typeface="MS Mincho" panose="02020609040205080304" pitchFamily="49" charset="-128"/>
                <a:cs typeface="Arial" panose="020B0604020202020204" pitchFamily="34" charset="0"/>
              </a:rPr>
              <a:t>as it explains how difficult it could be for them to approach humanitarian workers to seek help. </a:t>
            </a:r>
            <a:endParaRPr lang="en-GB" kern="1200">
              <a:solidFill>
                <a:schemeClr val="tx1"/>
              </a:solidFill>
              <a:effectLst/>
              <a:latin typeface="Lato" panose="020F0502020204030203" pitchFamily="34" charset="77"/>
              <a:ea typeface="+mn-ea"/>
              <a:cs typeface="+mn-cs"/>
            </a:endParaRPr>
          </a:p>
          <a:p>
            <a:endParaRPr lang="en-US">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Lato" panose="020F0502020204030203" pitchFamily="34" charset="77"/>
                <a:ea typeface="MS PGothic"/>
                <a:cs typeface="Calibri"/>
              </a:rPr>
              <a:t>Activity derived and adjusted from the </a:t>
            </a:r>
            <a:r>
              <a:rPr lang="en-US">
                <a:latin typeface="Lato" panose="020F0502020204030203" pitchFamily="34" charset="77"/>
              </a:rPr>
              <a:t>Inter-Agency GBV Case Management Training Package (</a:t>
            </a:r>
            <a:r>
              <a:rPr lang="en-US">
                <a:latin typeface="Lato" panose="020F0502020204030203" pitchFamily="34" charset="77"/>
                <a:hlinkClick r:id="rId3"/>
              </a:rPr>
              <a:t>https://www.gbvims.com/gbv-case-management-guidelines/gbv-case-management-training-materials/</a:t>
            </a:r>
            <a:r>
              <a:rPr lang="en-US">
                <a:latin typeface="Lato" panose="020F0502020204030203" pitchFamily="34" charset="77"/>
              </a:rPr>
              <a:t>) and the </a:t>
            </a:r>
            <a:r>
              <a:rPr lang="en-GB">
                <a:latin typeface="Lato" panose="020F0502020204030203" pitchFamily="34" charset="77"/>
              </a:rPr>
              <a:t>IASC Guidelines Training Package, Module 3, 2015 (</a:t>
            </a:r>
            <a:r>
              <a:rPr lang="en-GB">
                <a:latin typeface="Lato" panose="020F0502020204030203" pitchFamily="34" charset="77"/>
                <a:hlinkClick r:id="rId4"/>
              </a:rPr>
              <a:t>https://gbvguidelines.org/en/capacity-building/module-3-gbv-in-emergencies/</a:t>
            </a:r>
            <a:r>
              <a:rPr lang="en-GB">
                <a:latin typeface="Lato" panose="020F0502020204030203" pitchFamily="34" charset="77"/>
              </a:rPr>
              <a:t>). </a:t>
            </a:r>
            <a:endParaRPr lang="en-GR">
              <a:latin typeface="Lato" panose="020F0502020204030203" pitchFamily="34" charset="77"/>
            </a:endParaRPr>
          </a:p>
        </p:txBody>
      </p:sp>
    </p:spTree>
    <p:extLst>
      <p:ext uri="{BB962C8B-B14F-4D97-AF65-F5344CB8AC3E}">
        <p14:creationId xmlns:p14="http://schemas.microsoft.com/office/powerpoint/2010/main" val="2111713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12645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pPr marL="0" marR="0">
              <a:spcBef>
                <a:spcPts val="0"/>
              </a:spcBef>
              <a:spcAft>
                <a:spcPts val="0"/>
              </a:spcAft>
            </a:pPr>
            <a:endParaRPr lang="en-US" b="0" u="none">
              <a:effectLst/>
              <a:latin typeface="Lato" panose="020F0502020204030203" pitchFamily="34" charset="77"/>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R">
                <a:latin typeface="Lato" panose="020F0502020204030203" pitchFamily="34" charset="77"/>
              </a:rPr>
              <a:t>Expected duration: </a:t>
            </a:r>
            <a:r>
              <a:rPr lang="en-US">
                <a:latin typeface="Lato" panose="020F0502020204030203" pitchFamily="34" charset="77"/>
              </a:rPr>
              <a:t>10</a:t>
            </a:r>
            <a:r>
              <a:rPr lang="en-GR">
                <a:latin typeface="Lato" panose="020F0502020204030203" pitchFamily="34" charset="77"/>
              </a:rPr>
              <a:t> mins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R">
                <a:latin typeface="Lato" panose="020F0502020204030203" pitchFamily="34" charset="77"/>
              </a:rPr>
              <a:t>Objective: increase awareness of gender inequalities in own context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a:latin typeface="Lato" panose="020F0502020204030203" pitchFamily="34" charset="77"/>
              </a:rPr>
              <a:t>NB: </a:t>
            </a:r>
            <a:r>
              <a:rPr lang="en-US">
                <a:latin typeface="Lato" panose="020F0502020204030203" pitchFamily="34" charset="77"/>
                <a:ea typeface="Calibri"/>
                <a:cs typeface="Calibri"/>
              </a:rPr>
              <a:t>remove the optional icon when the slide is used.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latin typeface="Lato" panose="020F0502020204030203" pitchFamily="34" charset="7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atin typeface="Lato" panose="020F0502020204030203" pitchFamily="34" charset="77"/>
              </a:rPr>
              <a:t>Invite participants to share their reflections on the question in plenary.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Lato" panose="020F0502020204030203" pitchFamily="34" charset="77"/>
                <a:ea typeface="Lato" panose="020F0502020204030203" pitchFamily="34" charset="0"/>
                <a:cs typeface="Lato" panose="020F0502020204030203" pitchFamily="34" charset="0"/>
              </a:rPr>
              <a:t>Encourage participants to discuss what society expects of men and women, their roles, privileges and limitations. </a:t>
            </a:r>
            <a:endParaRPr lang="en-GR">
              <a:latin typeface="Lato" panose="020F0502020204030203" pitchFamily="34" charset="77"/>
              <a:ea typeface="Lato" panose="020F0502020204030203" pitchFamily="34" charset="0"/>
              <a:cs typeface="Lato" panose="020F0502020204030203" pitchFamily="34" charset="0"/>
            </a:endParaRPr>
          </a:p>
          <a:p>
            <a:pPr marL="0" indent="0">
              <a:buFont typeface="Arial" panose="020B0604020202020204" pitchFamily="34" charset="0"/>
              <a:buNone/>
              <a:defRPr/>
            </a:pPr>
            <a:endParaRPr lang="en-US">
              <a:solidFill>
                <a:schemeClr val="bg1"/>
              </a:solidFill>
              <a:latin typeface="Lato" panose="020F0502020204030203" pitchFamily="34" charset="77"/>
              <a:ea typeface="Calibri"/>
              <a:cs typeface="Calibri"/>
            </a:endParaRPr>
          </a:p>
          <a:p>
            <a:pPr marL="0" indent="0">
              <a:buFont typeface="Arial" panose="020B0604020202020204" pitchFamily="34" charset="0"/>
              <a:buNone/>
              <a:defRPr/>
            </a:pPr>
            <a:r>
              <a:rPr lang="en-US" b="1">
                <a:latin typeface="Lato" panose="020F0502020204030203" pitchFamily="34" charset="77"/>
                <a:ea typeface="Calibri"/>
                <a:cs typeface="Calibri"/>
              </a:rPr>
              <a:t>Key considerations</a:t>
            </a:r>
          </a:p>
          <a:p>
            <a:pPr marL="171450" indent="-171450">
              <a:buFont typeface="Arial" panose="020B0604020202020204" pitchFamily="34" charset="0"/>
              <a:buChar char="•"/>
              <a:defRPr/>
            </a:pPr>
            <a:r>
              <a:rPr lang="en-GB" b="1">
                <a:latin typeface="Lato" panose="020F0502020204030203" pitchFamily="34" charset="77"/>
              </a:rPr>
              <a:t>Gender </a:t>
            </a:r>
            <a:r>
              <a:rPr lang="en-GB">
                <a:latin typeface="Lato" panose="020F0502020204030203" pitchFamily="34" charset="77"/>
              </a:rPr>
              <a:t>refers to the social differences between males and females. </a:t>
            </a:r>
            <a:endParaRPr lang="en-GB">
              <a:latin typeface="Lato" panose="020F0502020204030203" pitchFamily="34" charset="77"/>
              <a:sym typeface="Calibri"/>
            </a:endParaRPr>
          </a:p>
          <a:p>
            <a:pPr marL="171450" indent="-171450">
              <a:buFont typeface="Arial" panose="020B0604020202020204" pitchFamily="34" charset="0"/>
              <a:buChar char="•"/>
              <a:defRPr/>
            </a:pPr>
            <a:r>
              <a:rPr lang="en-GB">
                <a:latin typeface="Lato" panose="020F0502020204030203" pitchFamily="34" charset="77"/>
              </a:rPr>
              <a:t>It is determined by social factors – history, culture, tradition, societal norms, and religion – all of which </a:t>
            </a:r>
            <a:r>
              <a:rPr lang="en-GB" b="1">
                <a:latin typeface="Lato" panose="020F0502020204030203" pitchFamily="34" charset="77"/>
              </a:rPr>
              <a:t>change over time</a:t>
            </a:r>
            <a:r>
              <a:rPr lang="en-GB">
                <a:latin typeface="Lato" panose="020F0502020204030203" pitchFamily="34" charset="77"/>
              </a:rPr>
              <a:t>.  </a:t>
            </a:r>
            <a:endParaRPr lang="en-GR">
              <a:latin typeface="Lato" panose="020F0502020204030203" pitchFamily="34" charset="7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Lato" panose="020F0502020204030203" pitchFamily="34" charset="77"/>
              </a:rPr>
              <a:t>These preconceptions determine wha</a:t>
            </a:r>
            <a:r>
              <a:rPr lang="en-US" b="1">
                <a:latin typeface="Lato" panose="020F0502020204030203" pitchFamily="34" charset="77"/>
              </a:rPr>
              <a:t>t society expects </a:t>
            </a:r>
            <a:r>
              <a:rPr lang="en-US">
                <a:latin typeface="Lato" panose="020F0502020204030203" pitchFamily="34" charset="77"/>
              </a:rPr>
              <a:t>of men and women, their roles, privileges and limitations.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Lato" panose="020F0502020204030203" pitchFamily="34" charset="77"/>
              </a:rPr>
              <a:t>If asked: </a:t>
            </a:r>
            <a:r>
              <a:rPr lang="en-GB" b="1">
                <a:latin typeface="Lato" panose="020F0502020204030203" pitchFamily="34" charset="77"/>
                <a:cs typeface="Calibri"/>
                <a:sym typeface="Calibri"/>
              </a:rPr>
              <a:t>s</a:t>
            </a:r>
            <a:r>
              <a:rPr lang="en-GB" b="1">
                <a:latin typeface="Lato" panose="020F0502020204030203" pitchFamily="34" charset="77"/>
                <a:ea typeface="Calibri"/>
                <a:cs typeface="Calibri"/>
                <a:sym typeface="Calibri"/>
              </a:rPr>
              <a:t>ex</a:t>
            </a:r>
            <a:r>
              <a:rPr lang="en-GB">
                <a:latin typeface="Lato" panose="020F0502020204030203" pitchFamily="34" charset="77"/>
                <a:ea typeface="Calibri"/>
                <a:cs typeface="Calibri"/>
                <a:sym typeface="Calibri"/>
              </a:rPr>
              <a:t> refers to </a:t>
            </a:r>
            <a:r>
              <a:rPr lang="en-GB">
                <a:solidFill>
                  <a:schemeClr val="dk1"/>
                </a:solidFill>
                <a:latin typeface="Lato" panose="020F0502020204030203" pitchFamily="34" charset="77"/>
                <a:ea typeface="Calibri"/>
                <a:cs typeface="Calibri"/>
                <a:sym typeface="Calibri"/>
              </a:rPr>
              <a:t>the physical and biological characteristics that distinguish males and females. It refers to a person’s anatomy and physical attributes</a:t>
            </a:r>
            <a:r>
              <a:rPr lang="en-US">
                <a:solidFill>
                  <a:schemeClr val="dk1"/>
                </a:solidFill>
                <a:latin typeface="Lato" panose="020F0502020204030203" pitchFamily="34" charset="77"/>
                <a:ea typeface="Calibri"/>
                <a:cs typeface="Calibri"/>
                <a:sym typeface="Calibri"/>
              </a:rPr>
              <a:t>.</a:t>
            </a:r>
            <a:endParaRPr lang="en-US">
              <a:latin typeface="Lato" panose="020F0502020204030203" pitchFamily="34" charset="77"/>
            </a:endParaRPr>
          </a:p>
          <a:p>
            <a:pPr marL="171450" indent="-171450">
              <a:buFont typeface="Arial" panose="020B0604020202020204" pitchFamily="34" charset="0"/>
              <a:buChar char="•"/>
              <a:defRPr/>
            </a:pPr>
            <a:r>
              <a:rPr lang="en-US" b="1">
                <a:latin typeface="Lato" panose="020F0502020204030203" pitchFamily="34" charset="77"/>
              </a:rPr>
              <a:t>Gender inequality</a:t>
            </a:r>
            <a:r>
              <a:rPr lang="en-US">
                <a:latin typeface="Lato" panose="020F0502020204030203" pitchFamily="34" charset="77"/>
              </a:rPr>
              <a:t> is deeply rooted in a society’s notions of how women and men “should be” and “should behave” in one’s culture. </a:t>
            </a:r>
          </a:p>
          <a:p>
            <a:pPr marL="171450" indent="-171450">
              <a:buFont typeface="Arial" panose="020B0604020202020204" pitchFamily="34" charset="0"/>
              <a:buChar char="•"/>
              <a:defRPr/>
            </a:pPr>
            <a:r>
              <a:rPr lang="en-US">
                <a:latin typeface="Lato" panose="020F0502020204030203" pitchFamily="34" charset="77"/>
              </a:rPr>
              <a:t>It is this gender inequality and these often-rigid gender norms that are considered a </a:t>
            </a:r>
            <a:r>
              <a:rPr lang="en-US" b="1">
                <a:latin typeface="Lato" panose="020F0502020204030203" pitchFamily="34" charset="77"/>
              </a:rPr>
              <a:t>root cause </a:t>
            </a:r>
            <a:r>
              <a:rPr lang="en-US">
                <a:latin typeface="Lato" panose="020F0502020204030203" pitchFamily="34" charset="77"/>
              </a:rPr>
              <a:t>of GBV.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Lato" panose="020F0502020204030203" pitchFamily="34" charset="77"/>
                <a:sym typeface="Calibri"/>
              </a:rPr>
              <a:t>The slide refers to gender inequality between women and men, however it is important to note that this may or may not include </a:t>
            </a:r>
            <a:r>
              <a:rPr lang="en-GB">
                <a:latin typeface="Lato" panose="020F0502020204030203" pitchFamily="34" charset="77"/>
                <a:ea typeface="Lato"/>
                <a:cs typeface="Lato"/>
              </a:rPr>
              <a:t>persons with diverse </a:t>
            </a:r>
            <a:r>
              <a:rPr lang="en-GB" b="1">
                <a:latin typeface="Lato" panose="020F0502020204030203" pitchFamily="34" charset="77"/>
                <a:ea typeface="Lato"/>
                <a:cs typeface="Lato"/>
              </a:rPr>
              <a:t>sexual orientation, gender identity, gender expression and/or sex characteristics </a:t>
            </a:r>
            <a:r>
              <a:rPr lang="en-GB">
                <a:latin typeface="Lato" panose="020F0502020204030203" pitchFamily="34" charset="77"/>
                <a:ea typeface="Lato"/>
                <a:cs typeface="Lato"/>
              </a:rPr>
              <a:t>(SOGIESC). By not conforming to prevailing social and gender norms, this group is of </a:t>
            </a:r>
            <a:r>
              <a:rPr lang="en-GB" b="1">
                <a:latin typeface="Lato" panose="020F0502020204030203" pitchFamily="34" charset="77"/>
                <a:ea typeface="Lato"/>
                <a:cs typeface="Lato"/>
              </a:rPr>
              <a:t>increased risk of exposure to GBV</a:t>
            </a:r>
            <a:r>
              <a:rPr lang="en-GB">
                <a:latin typeface="Lato" panose="020F0502020204030203" pitchFamily="34" charset="77"/>
                <a:ea typeface="Lato"/>
                <a:cs typeface="Lato"/>
              </a:rPr>
              <a:t>, rooted in gender inequality and discrimination.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a:latin typeface="Lato" panose="020F0502020204030203" pitchFamily="34" charset="77"/>
              <a:ea typeface="MS PGothic"/>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latin typeface="Lato" panose="020F0502020204030203" pitchFamily="34" charset="77"/>
              </a:rPr>
              <a:t>Examples</a:t>
            </a:r>
            <a:endParaRPr lang="en-GR">
              <a:latin typeface="Lato" panose="020F0502020204030203" pitchFamily="34" charset="77"/>
            </a:endParaRPr>
          </a:p>
          <a:p>
            <a:pPr marL="342900" marR="72390" lvl="0" indent="-342900">
              <a:lnSpc>
                <a:spcPct val="115000"/>
              </a:lnSpc>
              <a:spcAft>
                <a:spcPts val="195"/>
              </a:spcAft>
              <a:buFont typeface="Wingdings" pitchFamily="2" charset="2"/>
              <a:buChar char=""/>
            </a:pPr>
            <a:r>
              <a:rPr lang="en-US">
                <a:latin typeface="Lato" panose="020F0502020204030203" pitchFamily="34" charset="77"/>
              </a:rPr>
              <a:t>The belief that boys should receive preferential access to education over girls. </a:t>
            </a:r>
            <a:endParaRPr lang="en-GR">
              <a:latin typeface="Lato" panose="020F0502020204030203" pitchFamily="34" charset="77"/>
            </a:endParaRPr>
          </a:p>
          <a:p>
            <a:pPr marL="342900" marR="72390" lvl="0" indent="-342900">
              <a:lnSpc>
                <a:spcPct val="115000"/>
              </a:lnSpc>
              <a:spcAft>
                <a:spcPts val="195"/>
              </a:spcAft>
              <a:buFont typeface="Wingdings" pitchFamily="2" charset="2"/>
              <a:buChar char=""/>
            </a:pPr>
            <a:r>
              <a:rPr lang="en-US">
                <a:latin typeface="Lato" panose="020F0502020204030203" pitchFamily="34" charset="77"/>
              </a:rPr>
              <a:t>The belief that men should have decision-making power over women.</a:t>
            </a:r>
          </a:p>
          <a:p>
            <a:pPr marL="342900" marR="72390" lvl="0" indent="-342900">
              <a:lnSpc>
                <a:spcPct val="115000"/>
              </a:lnSpc>
              <a:spcAft>
                <a:spcPts val="195"/>
              </a:spcAft>
              <a:buFont typeface="Wingdings" pitchFamily="2" charset="2"/>
              <a:buChar char=""/>
            </a:pPr>
            <a:r>
              <a:rPr lang="en-US">
                <a:latin typeface="Lato" panose="020F0502020204030203" pitchFamily="34" charset="77"/>
              </a:rPr>
              <a:t>Rigid gender roles that define masculinity in terms of </a:t>
            </a:r>
            <a:r>
              <a:rPr lang="en-US" err="1">
                <a:latin typeface="Lato" panose="020F0502020204030203" pitchFamily="34" charset="77"/>
              </a:rPr>
              <a:t>honour</a:t>
            </a:r>
            <a:r>
              <a:rPr lang="en-US">
                <a:latin typeface="Lato" panose="020F0502020204030203" pitchFamily="34" charset="77"/>
              </a:rPr>
              <a:t>, dominance and aggression and ask that men be family protectors and decision-makers.</a:t>
            </a:r>
            <a:endParaRPr lang="en-GR">
              <a:latin typeface="Lato" panose="020F0502020204030203" pitchFamily="34" charset="77"/>
            </a:endParaRPr>
          </a:p>
          <a:p>
            <a:pPr marL="342900" marR="72390" lvl="0" indent="-342900">
              <a:lnSpc>
                <a:spcPct val="115000"/>
              </a:lnSpc>
              <a:spcAft>
                <a:spcPts val="195"/>
              </a:spcAft>
              <a:buFont typeface="Wingdings" pitchFamily="2" charset="2"/>
              <a:buChar char=""/>
            </a:pPr>
            <a:r>
              <a:rPr lang="en-US">
                <a:latin typeface="Lato" panose="020F0502020204030203" pitchFamily="34" charset="77"/>
              </a:rPr>
              <a:t>Rigid ideas which impose that women stay at home, take care of the house and children and are main caregivers also of older persons or persons with disabilities.</a:t>
            </a:r>
            <a:endParaRPr lang="en-GR">
              <a:latin typeface="Lato" panose="020F0502020204030203" pitchFamily="34" charset="77"/>
            </a:endParaRPr>
          </a:p>
          <a:p>
            <a:pPr marL="342900" marR="72390" lvl="0" indent="-342900">
              <a:lnSpc>
                <a:spcPct val="115000"/>
              </a:lnSpc>
              <a:spcAft>
                <a:spcPts val="195"/>
              </a:spcAft>
              <a:buFont typeface="Wingdings" pitchFamily="2" charset="2"/>
              <a:buChar char=""/>
            </a:pPr>
            <a:r>
              <a:rPr lang="en-US">
                <a:latin typeface="Lato" panose="020F0502020204030203" pitchFamily="34" charset="77"/>
              </a:rPr>
              <a:t>National legislation that supports child and forced marriage and does not recognize intimate partner violence. </a:t>
            </a:r>
            <a:endParaRPr lang="en-GR">
              <a:latin typeface="Lato" panose="020F0502020204030203" pitchFamily="34" charset="77"/>
            </a:endParaRPr>
          </a:p>
          <a:p>
            <a:pPr marL="342900" marR="72390" lvl="0" indent="-342900">
              <a:lnSpc>
                <a:spcPct val="115000"/>
              </a:lnSpc>
              <a:spcAft>
                <a:spcPts val="195"/>
              </a:spcAft>
              <a:buFont typeface="Wingdings" pitchFamily="2" charset="2"/>
              <a:buChar char=""/>
            </a:pPr>
            <a:r>
              <a:rPr lang="en-US">
                <a:latin typeface="Lato" panose="020F0502020204030203" pitchFamily="34" charset="77"/>
              </a:rPr>
              <a:t>Beliefs and practices, including laws, that blame the survivor.</a:t>
            </a:r>
          </a:p>
          <a:p>
            <a:pPr marL="342900" marR="72390" lvl="0" indent="-342900">
              <a:lnSpc>
                <a:spcPct val="115000"/>
              </a:lnSpc>
              <a:spcAft>
                <a:spcPts val="195"/>
              </a:spcAft>
              <a:buFont typeface="Wingdings" pitchFamily="2" charset="2"/>
              <a:buChar char=""/>
            </a:pPr>
            <a:r>
              <a:rPr lang="en-US">
                <a:latin typeface="Lato" panose="020F0502020204030203" pitchFamily="34" charset="77"/>
              </a:rPr>
              <a:t>Beliefs and practices that limit adolescent girls' mobility. </a:t>
            </a:r>
            <a:endParaRPr lang="en-GR">
              <a:latin typeface="Lato" panose="020F0502020204030203" pitchFamily="34" charset="77"/>
            </a:endParaRPr>
          </a:p>
          <a:p>
            <a:pPr marL="342900" marR="72390" lvl="0" indent="-342900">
              <a:lnSpc>
                <a:spcPct val="115000"/>
              </a:lnSpc>
              <a:spcAft>
                <a:spcPts val="195"/>
              </a:spcAft>
              <a:buFont typeface="Wingdings" pitchFamily="2" charset="2"/>
              <a:buChar char=""/>
            </a:pPr>
            <a:r>
              <a:rPr lang="en-US">
                <a:latin typeface="Lato" panose="020F0502020204030203" pitchFamily="34" charset="77"/>
              </a:rPr>
              <a:t>A perceived lack of value for women’s work and their contribution to society.</a:t>
            </a:r>
            <a:endParaRPr lang="en-GR">
              <a:latin typeface="Lato" panose="020F0502020204030203" pitchFamily="34" charset="77"/>
            </a:endParaRPr>
          </a:p>
          <a:p>
            <a:pPr marL="342900" marR="72390" lvl="0" indent="-342900">
              <a:lnSpc>
                <a:spcPct val="115000"/>
              </a:lnSpc>
              <a:spcAft>
                <a:spcPts val="195"/>
              </a:spcAft>
              <a:buFont typeface="Wingdings" pitchFamily="2" charset="2"/>
              <a:buChar char=""/>
            </a:pPr>
            <a:r>
              <a:rPr lang="en-US">
                <a:latin typeface="Lato" panose="020F0502020204030203" pitchFamily="34" charset="77"/>
              </a:rPr>
              <a:t>Discriminatory land, inheritance and property rights.</a:t>
            </a:r>
          </a:p>
          <a:p>
            <a:pPr marL="342900" marR="72390" lvl="0" indent="-342900">
              <a:lnSpc>
                <a:spcPct val="115000"/>
              </a:lnSpc>
              <a:spcAft>
                <a:spcPts val="195"/>
              </a:spcAft>
              <a:buFont typeface="Wingdings" pitchFamily="2" charset="2"/>
              <a:buChar char=""/>
            </a:pPr>
            <a:r>
              <a:rPr lang="en-GB" sz="1800">
                <a:effectLst/>
                <a:latin typeface="Lato" panose="020F0502020204030203" pitchFamily="34" charset="0"/>
                <a:ea typeface="Wingdings" pitchFamily="2" charset="2"/>
                <a:cs typeface="Arial" panose="020B0604020202020204" pitchFamily="34" charset="0"/>
              </a:rPr>
              <a:t>Self-perceived lack of capacities (or lack of self-confidence) of women to engage in economic opportunities due to established power dynamics. </a:t>
            </a:r>
            <a:endParaRPr lang="en-US">
              <a:latin typeface="Lato" panose="020F0502020204030203" pitchFamily="34" charset="77"/>
            </a:endParaRPr>
          </a:p>
          <a:p>
            <a:pPr marL="342900" marR="72390" lvl="0" indent="-342900">
              <a:lnSpc>
                <a:spcPct val="115000"/>
              </a:lnSpc>
              <a:spcAft>
                <a:spcPts val="195"/>
              </a:spcAft>
              <a:buFont typeface="Wingdings" pitchFamily="2" charset="2"/>
              <a:buChar char=""/>
            </a:pPr>
            <a:endParaRPr lang="en-US">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a:latin typeface="Lato" panose="020F0502020204030203" pitchFamily="34" charset="77"/>
                <a:ea typeface="Lato"/>
                <a:cs typeface="Lato"/>
              </a:rPr>
              <a:t>Key resources</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kern="1200">
                <a:solidFill>
                  <a:schemeClr val="tx1"/>
                </a:solidFill>
                <a:effectLst/>
                <a:latin typeface="Lato" panose="020F0502020204030203" pitchFamily="34" charset="77"/>
                <a:ea typeface="Lato" panose="020F0502020204030203" pitchFamily="34" charset="0"/>
                <a:cs typeface="Lato" panose="020F0502020204030203" pitchFamily="34" charset="0"/>
              </a:rPr>
              <a:t>UNHCR Gender Equality Toolkit (</a:t>
            </a:r>
            <a:r>
              <a:rPr lang="en-GB" u="sng" kern="1200">
                <a:solidFill>
                  <a:schemeClr val="tx1"/>
                </a:solidFill>
                <a:effectLst/>
                <a:latin typeface="Lato" panose="020F0502020204030203" pitchFamily="34" charset="77"/>
                <a:ea typeface="Lato" panose="020F0502020204030203" pitchFamily="34" charset="0"/>
                <a:cs typeface="Lato" panose="020F0502020204030203" pitchFamily="34" charset="0"/>
                <a:hlinkClick r:id="rId3"/>
              </a:rPr>
              <a:t>https://www.unhcr.org/publications/manuals/5e5cd64a7/unhcr-gender-equality-toolkit.html</a:t>
            </a:r>
            <a:r>
              <a:rPr lang="en-GB" u="sng" kern="1200">
                <a:solidFill>
                  <a:schemeClr val="tx1"/>
                </a:solidFill>
                <a:effectLst/>
                <a:latin typeface="Lato" panose="020F0502020204030203" pitchFamily="34" charset="77"/>
                <a:ea typeface="Lato" panose="020F0502020204030203" pitchFamily="34" charset="0"/>
                <a:cs typeface="Lato" panose="020F0502020204030203" pitchFamily="34" charset="0"/>
              </a:rPr>
              <a:t>)</a:t>
            </a:r>
            <a:r>
              <a:rPr lang="en-GB" u="none" kern="1200">
                <a:solidFill>
                  <a:schemeClr val="tx1"/>
                </a:solidFill>
                <a:effectLst/>
                <a:latin typeface="Lato" panose="020F0502020204030203" pitchFamily="34" charset="77"/>
                <a:ea typeface="Lato" panose="020F0502020204030203" pitchFamily="34" charset="0"/>
                <a:cs typeface="Lato" panose="020F0502020204030203"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u="none" kern="1200">
                <a:solidFill>
                  <a:schemeClr val="tx1"/>
                </a:solidFill>
                <a:effectLst/>
                <a:latin typeface="Lato" panose="020F0502020204030203" pitchFamily="34" charset="77"/>
                <a:ea typeface="Lato" panose="020F0502020204030203" pitchFamily="34" charset="0"/>
                <a:cs typeface="Lato" panose="020F0502020204030203" pitchFamily="34" charset="0"/>
              </a:rPr>
              <a:t>UNHCR Policy on Age, Gender and Diversity, 2018 (</a:t>
            </a:r>
            <a:r>
              <a:rPr lang="en-GB" sz="1200">
                <a:solidFill>
                  <a:schemeClr val="tx1"/>
                </a:solidFill>
                <a:latin typeface="Lato" panose="020F0502020204030203" pitchFamily="34" charset="77"/>
                <a:hlinkClick r:id="rId4"/>
              </a:rPr>
              <a:t>https://www.unhcr.org/5aa13c0c7.pdf</a:t>
            </a:r>
            <a:r>
              <a:rPr lang="en-GB" sz="1200">
                <a:solidFill>
                  <a:schemeClr val="tx1"/>
                </a:solidFill>
                <a:latin typeface="Lato" panose="020F0502020204030203" pitchFamily="34" charset="77"/>
              </a:rPr>
              <a:t> </a:t>
            </a:r>
            <a:r>
              <a:rPr lang="en-GB" u="none" kern="1200">
                <a:solidFill>
                  <a:schemeClr val="tx1"/>
                </a:solidFill>
                <a:effectLst/>
                <a:latin typeface="Lato" panose="020F0502020204030203" pitchFamily="34" charset="77"/>
                <a:ea typeface="Lato" panose="020F0502020204030203" pitchFamily="34" charset="0"/>
                <a:cs typeface="Lato" panose="020F0502020204030203"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a:latin typeface="Lato" panose="020F0502020204030203" pitchFamily="34" charset="77"/>
                <a:ea typeface="Lato"/>
                <a:cs typeface="Lato"/>
              </a:rPr>
              <a:t>UNHCR, Need to Know Guidance: Working with Lesbian, Gay, Bisexual, Transgender, Intersex and Queer Persons in Forced Displacement, 2021 </a:t>
            </a:r>
            <a:r>
              <a:rPr lang="en-US">
                <a:latin typeface="Lato" panose="020F0502020204030203" pitchFamily="34" charset="77"/>
                <a:ea typeface="MS Mincho"/>
                <a:cs typeface="Calibri"/>
              </a:rPr>
              <a:t>(</a:t>
            </a:r>
            <a:r>
              <a:rPr lang="en-US" sz="1200">
                <a:latin typeface="Lato" panose="020F0502020204030203" pitchFamily="34" charset="77"/>
                <a:ea typeface="MS Mincho"/>
                <a:cs typeface="Calibri"/>
                <a:hlinkClick r:id="rId5"/>
              </a:rPr>
              <a:t>https://www.refworld.org/docid/4e6073972.html</a:t>
            </a:r>
            <a:r>
              <a:rPr lang="en-US" sz="1200">
                <a:latin typeface="Lato" panose="020F0502020204030203" pitchFamily="34" charset="77"/>
                <a:ea typeface="MS Mincho"/>
                <a:cs typeface="Calibri"/>
              </a:rPr>
              <a:t>); </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altLang="en-US">
                <a:latin typeface="Lato" panose="020F0502020204030203" pitchFamily="34" charset="77"/>
                <a:ea typeface="MS PGothic"/>
                <a:cs typeface="Calibri"/>
              </a:rPr>
              <a:t>UNHCR/IOM, </a:t>
            </a:r>
            <a:r>
              <a:rPr lang="en-US">
                <a:latin typeface="Lato" panose="020F0502020204030203" pitchFamily="34" charset="77"/>
                <a:ea typeface="MS PGothic"/>
                <a:cs typeface="Calibri"/>
              </a:rPr>
              <a:t>Training package: SOGIESC and working with LGBTIQ+ persons in forced displacement, 2021 (</a:t>
            </a:r>
            <a:r>
              <a:rPr lang="en-US">
                <a:latin typeface="Lato" panose="020F0502020204030203" pitchFamily="34" charset="77"/>
                <a:ea typeface="MS PGothic"/>
                <a:cs typeface="Calibri"/>
                <a:hlinkClick r:id="rId6"/>
              </a:rPr>
              <a:t>https://www.unhcr.org/workingwithlgbtiq-sogiesc-trainingpackage.html</a:t>
            </a:r>
            <a:r>
              <a:rPr lang="en-US">
                <a:latin typeface="Lato" panose="020F0502020204030203" pitchFamily="34" charset="77"/>
                <a:ea typeface="MS PGothic"/>
                <a:cs typeface="Calibri"/>
              </a:rPr>
              <a:t>).</a:t>
            </a:r>
          </a:p>
          <a:p>
            <a:pPr marL="342900" marR="72390" lvl="0" indent="-342900">
              <a:lnSpc>
                <a:spcPct val="115000"/>
              </a:lnSpc>
              <a:spcAft>
                <a:spcPts val="195"/>
              </a:spcAft>
              <a:buFont typeface="Wingdings" pitchFamily="2" charset="2"/>
              <a:buChar char=""/>
            </a:pPr>
            <a:endParaRPr lang="en-GR">
              <a:latin typeface="Lato" panose="020F0502020204030203" pitchFamily="34" charset="77"/>
            </a:endParaRPr>
          </a:p>
        </p:txBody>
      </p:sp>
    </p:spTree>
    <p:extLst>
      <p:ext uri="{BB962C8B-B14F-4D97-AF65-F5344CB8AC3E}">
        <p14:creationId xmlns:p14="http://schemas.microsoft.com/office/powerpoint/2010/main" val="3813769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110026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pPr marL="0" marR="0">
              <a:spcBef>
                <a:spcPts val="0"/>
              </a:spcBef>
              <a:spcAft>
                <a:spcPts val="0"/>
              </a:spcAft>
            </a:pPr>
            <a:endParaRPr lang="en-US" b="0" u="none">
              <a:effectLst/>
              <a:latin typeface="Lato" panose="020F0502020204030203" pitchFamily="34" charset="77"/>
              <a:ea typeface="MS Mincho" panose="02020609040205080304" pitchFamily="49" charset="-128"/>
              <a:cs typeface="Arial" panose="020B0604020202020204" pitchFamily="34" charset="0"/>
            </a:endParaRPr>
          </a:p>
          <a:p>
            <a:pPr marL="0" indent="0">
              <a:buFont typeface="Arial" panose="020B0604020202020204" pitchFamily="34" charset="0"/>
              <a:buNone/>
            </a:pPr>
            <a:r>
              <a:rPr lang="en-GB" b="0" i="0" u="none" strike="noStrike" kern="1200" baseline="0">
                <a:solidFill>
                  <a:schemeClr val="tx1"/>
                </a:solidFill>
                <a:latin typeface="Lato" panose="020F0502020204030203" pitchFamily="34" charset="77"/>
                <a:ea typeface="+mn-ea"/>
                <a:cs typeface="+mn-cs"/>
              </a:rPr>
              <a:t>Expected duration: 10 mins</a:t>
            </a:r>
          </a:p>
          <a:p>
            <a:pPr marL="0" indent="0">
              <a:buFont typeface="Arial" panose="020B0604020202020204" pitchFamily="34" charset="0"/>
              <a:buNone/>
            </a:pPr>
            <a:r>
              <a:rPr lang="en-GB" b="0" i="0" u="none" strike="noStrike" kern="1200" baseline="0">
                <a:solidFill>
                  <a:schemeClr val="tx1"/>
                </a:solidFill>
                <a:latin typeface="Lato" panose="020F0502020204030203" pitchFamily="34" charset="77"/>
                <a:ea typeface="+mn-ea"/>
                <a:cs typeface="+mn-cs"/>
              </a:rPr>
              <a:t>Objective: participants acknowledge that different forms of sexual, physical, psychological and socio-economic violence are considered GBV</a:t>
            </a:r>
          </a:p>
          <a:p>
            <a:pPr marL="0" indent="0">
              <a:buFont typeface="Arial" panose="020B0604020202020204" pitchFamily="34" charset="0"/>
              <a:buNone/>
            </a:pPr>
            <a:endParaRPr lang="en-GB" b="0" i="0" u="none" strike="noStrike" kern="1200" baseline="0">
              <a:solidFill>
                <a:schemeClr val="tx1"/>
              </a:solidFill>
              <a:latin typeface="Lato" panose="020F0502020204030203" pitchFamily="34" charset="77"/>
              <a:ea typeface="+mn-ea"/>
              <a:cs typeface="+mn-cs"/>
            </a:endParaRPr>
          </a:p>
          <a:p>
            <a:pPr marL="228600" indent="-228600">
              <a:buFont typeface="Arial" panose="020B0604020202020204" pitchFamily="34" charset="0"/>
              <a:buChar char="•"/>
            </a:pPr>
            <a:r>
              <a:rPr lang="en-GB" b="0" i="0" u="none" strike="noStrike" kern="1200" baseline="0">
                <a:solidFill>
                  <a:schemeClr val="tx1"/>
                </a:solidFill>
                <a:latin typeface="Lato" panose="020F0502020204030203" pitchFamily="34" charset="77"/>
                <a:ea typeface="+mn-ea"/>
                <a:cs typeface="+mn-cs"/>
              </a:rPr>
              <a:t>Explain to the participants that GBV can take different  </a:t>
            </a:r>
            <a:r>
              <a:rPr lang="en-GB" b="1" i="0" u="none" strike="noStrike" kern="1200" baseline="0">
                <a:solidFill>
                  <a:schemeClr val="tx1"/>
                </a:solidFill>
                <a:latin typeface="Lato" panose="020F0502020204030203" pitchFamily="34" charset="77"/>
                <a:ea typeface="+mn-ea"/>
                <a:cs typeface="+mn-cs"/>
              </a:rPr>
              <a:t>forms</a:t>
            </a:r>
            <a:r>
              <a:rPr lang="en-GB" b="0" i="0" u="none" strike="noStrike" kern="1200" baseline="0">
                <a:solidFill>
                  <a:schemeClr val="tx1"/>
                </a:solidFill>
                <a:latin typeface="Lato" panose="020F0502020204030203" pitchFamily="34" charset="77"/>
                <a:ea typeface="+mn-ea"/>
                <a:cs typeface="+mn-cs"/>
              </a:rPr>
              <a:t>, highlighting the four categories in the circle diagram.</a:t>
            </a:r>
          </a:p>
          <a:p>
            <a:pPr marL="228600" indent="-228600">
              <a:buFont typeface="Arial" panose="020B0604020202020204" pitchFamily="34" charset="0"/>
              <a:buChar char="•"/>
            </a:pPr>
            <a:r>
              <a:rPr lang="en-GB" b="0" i="0" u="none" strike="noStrike" kern="1200" baseline="0">
                <a:solidFill>
                  <a:schemeClr val="tx1"/>
                </a:solidFill>
                <a:latin typeface="Lato" panose="020F0502020204030203" pitchFamily="34" charset="77"/>
                <a:ea typeface="+mn-ea"/>
                <a:cs typeface="+mn-cs"/>
              </a:rPr>
              <a:t>Explain that </a:t>
            </a:r>
            <a:r>
              <a:rPr lang="en-GB" b="1" i="0" u="none" strike="noStrike" kern="1200" baseline="0">
                <a:solidFill>
                  <a:schemeClr val="tx1"/>
                </a:solidFill>
                <a:latin typeface="Lato" panose="020F0502020204030203" pitchFamily="34" charset="77"/>
                <a:ea typeface="+mn-ea"/>
                <a:cs typeface="+mn-cs"/>
              </a:rPr>
              <a:t>GBV survivors often experience a combination of different forms </a:t>
            </a:r>
            <a:r>
              <a:rPr lang="en-GB" b="0" i="0" u="none" strike="noStrike" kern="1200" baseline="0">
                <a:solidFill>
                  <a:schemeClr val="tx1"/>
                </a:solidFill>
                <a:latin typeface="Lato" panose="020F0502020204030203" pitchFamily="34" charset="77"/>
                <a:ea typeface="+mn-ea"/>
                <a:cs typeface="+mn-cs"/>
              </a:rPr>
              <a:t>of GBV. For instance, intimate partner violence could take many forms and is often a combination of psychological, physical, sexual and socio-economic violence.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u="none" strike="noStrike" kern="1200" baseline="0">
                <a:solidFill>
                  <a:schemeClr val="tx1"/>
                </a:solidFill>
                <a:latin typeface="Lato" panose="020F0502020204030203" pitchFamily="34" charset="77"/>
                <a:ea typeface="+mn-ea"/>
                <a:cs typeface="+mn-cs"/>
              </a:rPr>
              <a:t>Ask participants for </a:t>
            </a:r>
            <a:r>
              <a:rPr lang="en-GB" b="1" i="0" u="none" strike="noStrike" kern="1200" baseline="0">
                <a:solidFill>
                  <a:schemeClr val="tx1"/>
                </a:solidFill>
                <a:latin typeface="Lato" panose="020F0502020204030203" pitchFamily="34" charset="77"/>
                <a:ea typeface="+mn-ea"/>
                <a:cs typeface="+mn-cs"/>
              </a:rPr>
              <a:t>some examples of GBV that are prevalent in the context where they work. </a:t>
            </a:r>
            <a:r>
              <a:rPr lang="en-GB" b="0" i="0" u="none" strike="noStrike" kern="1200" baseline="0">
                <a:solidFill>
                  <a:schemeClr val="tx1"/>
                </a:solidFill>
                <a:latin typeface="Lato" panose="020F0502020204030203" pitchFamily="34" charset="77"/>
                <a:ea typeface="+mn-ea"/>
                <a:cs typeface="+mn-cs"/>
              </a:rPr>
              <a:t>Encourage participants to consider the different forms of GBV</a:t>
            </a:r>
            <a:r>
              <a:rPr lang="en-GB" b="1" i="0" u="none" strike="noStrike" kern="1200" baseline="0">
                <a:solidFill>
                  <a:schemeClr val="tx1"/>
                </a:solidFill>
                <a:latin typeface="Lato" panose="020F0502020204030203" pitchFamily="34" charset="77"/>
                <a:ea typeface="+mn-ea"/>
                <a:cs typeface="+mn-cs"/>
              </a:rPr>
              <a:t>. </a:t>
            </a:r>
            <a:r>
              <a:rPr lang="en-GB" b="0" i="0" u="none" strike="noStrike" kern="1200" baseline="0">
                <a:solidFill>
                  <a:schemeClr val="tx1"/>
                </a:solidFill>
                <a:latin typeface="Lato" panose="020F0502020204030203" pitchFamily="34" charset="77"/>
                <a:ea typeface="+mn-ea"/>
                <a:cs typeface="+mn-cs"/>
              </a:rPr>
              <a:t>Refer to the examples below and highlight that this is not an exhaustive list.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u="none" strike="noStrike" kern="1200" baseline="0">
                <a:solidFill>
                  <a:schemeClr val="tx1"/>
                </a:solidFill>
                <a:latin typeface="Lato" panose="020F0502020204030203" pitchFamily="34" charset="77"/>
                <a:ea typeface="+mn-ea"/>
                <a:cs typeface="+mn-cs"/>
              </a:rPr>
              <a:t>Emphasize that it is </a:t>
            </a:r>
            <a:r>
              <a:rPr lang="en-GB">
                <a:effectLst/>
                <a:latin typeface="Lato" panose="020F0502020204030203" pitchFamily="34" charset="77"/>
              </a:rPr>
              <a:t>crucial to understand that </a:t>
            </a:r>
            <a:r>
              <a:rPr lang="en-GB" b="1">
                <a:effectLst/>
                <a:latin typeface="Lato" panose="020F0502020204030203" pitchFamily="34" charset="77"/>
              </a:rPr>
              <a:t>GBV happens everywhere and is underreported worldwide </a:t>
            </a:r>
            <a:r>
              <a:rPr lang="en-GB">
                <a:effectLst/>
                <a:latin typeface="Lato" panose="020F0502020204030203" pitchFamily="34" charset="77"/>
              </a:rPr>
              <a:t>for many reasons, including fear of stigma or retaliation, shame, limited availability or accessibility of trusted service providers, impunity for perpetrators, and lack of awareness of the benefits of seeking care. Recorded cases represent only a small fraction of the overall incident total, and it should always be assumed that GBV is occurring.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i="0" u="sng" strike="noStrike" kern="1200" baseline="0">
              <a:solidFill>
                <a:schemeClr val="tx1"/>
              </a:solidFill>
              <a:latin typeface="Lato" panose="020F0502020204030203" pitchFamily="34" charset="77"/>
              <a:ea typeface="+mn-ea"/>
              <a:cs typeface="+mn-cs"/>
            </a:endParaRPr>
          </a:p>
          <a:p>
            <a:pPr marL="342900" indent="-342900">
              <a:buFont typeface="+mj-lt"/>
              <a:buAutoNum type="arabicPeriod"/>
            </a:pPr>
            <a:r>
              <a:rPr lang="en-GB" b="1">
                <a:effectLst/>
                <a:latin typeface="Lato" panose="020F0502020204030203" pitchFamily="34" charset="77"/>
              </a:rPr>
              <a:t>Rape</a:t>
            </a:r>
            <a:r>
              <a:rPr lang="en-GB">
                <a:effectLst/>
                <a:latin typeface="Lato" panose="020F0502020204030203" pitchFamily="34" charset="77"/>
              </a:rPr>
              <a:t>: non-consensual penetration (however slight) of the vagina, anus or mouth with a penis or other body part. Also includes penetration of the vagina or anus with an object. </a:t>
            </a:r>
          </a:p>
          <a:p>
            <a:pPr marL="342900" indent="-342900">
              <a:buFont typeface="+mj-lt"/>
              <a:buAutoNum type="arabicPeriod"/>
            </a:pPr>
            <a:r>
              <a:rPr lang="en-GB" b="1">
                <a:effectLst/>
                <a:latin typeface="Lato" panose="020F0502020204030203" pitchFamily="34" charset="77"/>
              </a:rPr>
              <a:t>Sexual assault</a:t>
            </a:r>
            <a:r>
              <a:rPr lang="en-GB">
                <a:effectLst/>
                <a:latin typeface="Lato" panose="020F0502020204030203" pitchFamily="34" charset="77"/>
              </a:rPr>
              <a:t>: any form of non-consensual sexual contact that does not result in or include penetration. Examples include: attempted rape, as well as unwanted kissing, fondling, or touching of genitalia and buttocks. Female genital mutilation (FGM) is an act of violence that impacts sexual organs, and as such should be classified as sexual assault. </a:t>
            </a:r>
            <a:r>
              <a:rPr lang="en-US">
                <a:latin typeface="Lato" panose="020F0502020204030203" pitchFamily="34" charset="77"/>
              </a:rPr>
              <a:t>Sexual slavery is defined by the circumstances during which multiple acts and various forms of sexual violence are perpetrated over a period of time. </a:t>
            </a:r>
            <a:endParaRPr lang="en-GB">
              <a:effectLst/>
              <a:latin typeface="Lato" panose="020F0502020204030203" pitchFamily="34" charset="77"/>
            </a:endParaRPr>
          </a:p>
          <a:p>
            <a:pPr marL="342900" indent="-342900">
              <a:buFont typeface="+mj-lt"/>
              <a:buAutoNum type="arabicPeriod"/>
            </a:pPr>
            <a:r>
              <a:rPr lang="en-GB" b="1">
                <a:effectLst/>
                <a:latin typeface="Lato" panose="020F0502020204030203" pitchFamily="34" charset="77"/>
              </a:rPr>
              <a:t>Physical assault</a:t>
            </a:r>
            <a:r>
              <a:rPr lang="en-GB">
                <a:effectLst/>
                <a:latin typeface="Lato" panose="020F0502020204030203" pitchFamily="34" charset="77"/>
              </a:rPr>
              <a:t>: an act of physical violence that is not sexual in nature. Examples include: hitting, slapping, choking, cutting, shoving, burning, shooting or use of any weapons, acid attacks or any other act that </a:t>
            </a:r>
            <a:r>
              <a:rPr lang="en-GB" i="0">
                <a:effectLst/>
                <a:latin typeface="Lato" panose="020F0502020204030203" pitchFamily="34" charset="77"/>
              </a:rPr>
              <a:t>results</a:t>
            </a:r>
            <a:r>
              <a:rPr lang="en-GB" i="1">
                <a:effectLst/>
                <a:latin typeface="Lato" panose="020F0502020204030203" pitchFamily="34" charset="77"/>
              </a:rPr>
              <a:t> </a:t>
            </a:r>
            <a:r>
              <a:rPr lang="en-GB">
                <a:effectLst/>
                <a:latin typeface="Lato" panose="020F0502020204030203" pitchFamily="34" charset="77"/>
              </a:rPr>
              <a:t>in pain, discomfort or injury. </a:t>
            </a:r>
            <a:endParaRPr lang="en-GB" b="0" i="1">
              <a:effectLst/>
              <a:latin typeface="Lato" panose="020F0502020204030203" pitchFamily="34" charset="77"/>
            </a:endParaRPr>
          </a:p>
          <a:p>
            <a:pPr marL="342900" indent="-342900">
              <a:buFont typeface="+mj-lt"/>
              <a:buAutoNum type="arabicPeriod"/>
            </a:pPr>
            <a:r>
              <a:rPr lang="en-GB" b="1">
                <a:effectLst/>
                <a:latin typeface="Lato" panose="020F0502020204030203" pitchFamily="34" charset="77"/>
              </a:rPr>
              <a:t>Forced marriage</a:t>
            </a:r>
            <a:r>
              <a:rPr lang="en-GB">
                <a:effectLst/>
                <a:latin typeface="Lato" panose="020F0502020204030203" pitchFamily="34" charset="77"/>
              </a:rPr>
              <a:t>: the marriage of an individual against her will. </a:t>
            </a:r>
          </a:p>
          <a:p>
            <a:pPr marL="342900" indent="-342900">
              <a:buFont typeface="+mj-lt"/>
              <a:buAutoNum type="arabicPeriod"/>
            </a:pPr>
            <a:r>
              <a:rPr lang="en-GB" b="1">
                <a:effectLst/>
                <a:latin typeface="Lato" panose="020F0502020204030203" pitchFamily="34" charset="77"/>
              </a:rPr>
              <a:t>Denial of resources, opportunities or services: </a:t>
            </a:r>
            <a:r>
              <a:rPr lang="en-GB">
                <a:effectLst/>
                <a:latin typeface="Lato" panose="020F0502020204030203" pitchFamily="34" charset="77"/>
              </a:rPr>
              <a:t>denial of rightful access to economic resources/assets or livelihood opportunities, education, health or other social services. Examples include: a widow prevented from receiving an inheritance, earnings forcibly taken by an intimate partner or family member, a woman prevented from using contraceptives, a girl prevented from attending school, etc. </a:t>
            </a:r>
          </a:p>
          <a:p>
            <a:pPr marL="342900" indent="-342900">
              <a:buFont typeface="+mj-lt"/>
              <a:buAutoNum type="arabicPeriod"/>
            </a:pPr>
            <a:r>
              <a:rPr lang="en-GB" b="1">
                <a:effectLst/>
                <a:latin typeface="Lato" panose="020F0502020204030203" pitchFamily="34" charset="77"/>
              </a:rPr>
              <a:t>Psychological / emotional abuse: </a:t>
            </a:r>
            <a:r>
              <a:rPr lang="en-GB">
                <a:effectLst/>
                <a:latin typeface="Lato" panose="020F0502020204030203" pitchFamily="34" charset="77"/>
              </a:rPr>
              <a:t>infliction of mental or emotional pain or injury. Examples include: threats of physical or sexual violence, intimidation, humiliation, forced isolation, stalking, harassment, unwanted attention, remarks, gestures or written words of a sexual and/or menacing nature, destruction of cherished things, etc.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u="none" strike="noStrike" kern="1200" baseline="0">
              <a:solidFill>
                <a:schemeClr val="tx1"/>
              </a:solidFill>
              <a:latin typeface="Lato" panose="020F0502020204030203" pitchFamily="34" charset="77"/>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atin typeface="Lato" panose="020F0502020204030203" pitchFamily="34" charset="77"/>
              </a:rPr>
              <a:t>Six</a:t>
            </a:r>
            <a:r>
              <a:rPr lang="en-GB" b="0" i="0" u="none" strike="noStrike" kern="1200" baseline="0">
                <a:solidFill>
                  <a:schemeClr val="tx1"/>
                </a:solidFill>
                <a:latin typeface="Lato" panose="020F0502020204030203" pitchFamily="34" charset="77"/>
                <a:ea typeface="+mn-ea"/>
                <a:cs typeface="+mn-cs"/>
              </a:rPr>
              <a:t> core types of GBV derived from the GBVIMS Classification Tool (</a:t>
            </a:r>
            <a:r>
              <a:rPr lang="en-GB" b="0" i="0" u="none" strike="noStrike" kern="1200" baseline="0">
                <a:solidFill>
                  <a:schemeClr val="tx1"/>
                </a:solidFill>
                <a:latin typeface="Lato" panose="020F0502020204030203" pitchFamily="34" charset="77"/>
                <a:ea typeface="+mn-ea"/>
                <a:cs typeface="+mn-cs"/>
                <a:hlinkClick r:id="rId3"/>
              </a:rPr>
              <a:t>https://www.gbvims.com/gbvims-tools/classification-tool/</a:t>
            </a:r>
            <a:r>
              <a:rPr lang="en-GB" b="0" i="0" u="none" strike="noStrike" kern="1200" baseline="0">
                <a:solidFill>
                  <a:schemeClr val="tx1"/>
                </a:solidFill>
                <a:latin typeface="Lato" panose="020F0502020204030203" pitchFamily="34" charset="77"/>
                <a:ea typeface="+mn-ea"/>
                <a:cs typeface="+mn-cs"/>
              </a:rPr>
              <a:t>). </a:t>
            </a:r>
            <a:endParaRPr lang="en-GR">
              <a:latin typeface="Lato" panose="020F0502020204030203" pitchFamily="34" charset="77"/>
            </a:endParaRPr>
          </a:p>
        </p:txBody>
      </p:sp>
    </p:spTree>
    <p:extLst>
      <p:ext uri="{BB962C8B-B14F-4D97-AF65-F5344CB8AC3E}">
        <p14:creationId xmlns:p14="http://schemas.microsoft.com/office/powerpoint/2010/main" val="4175862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95846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a:effectLst/>
                <a:latin typeface="Lato" panose="020F0502020204030203" pitchFamily="34" charset="77"/>
                <a:ea typeface="Calibri" panose="020F0502020204030204" pitchFamily="34" charset="0"/>
                <a:cs typeface="Times New Roman" panose="02020603050405020304" pitchFamily="18" charset="0"/>
              </a:rPr>
              <a:t>Explain to participants that </a:t>
            </a:r>
            <a:r>
              <a:rPr lang="en-US" b="1">
                <a:effectLst/>
                <a:latin typeface="Lato" panose="020F0502020204030203" pitchFamily="34" charset="77"/>
                <a:ea typeface="Calibri" panose="020F0502020204030204" pitchFamily="34" charset="0"/>
                <a:cs typeface="Times New Roman" panose="02020603050405020304" pitchFamily="18" charset="0"/>
              </a:rPr>
              <a:t>men</a:t>
            </a:r>
            <a:r>
              <a:rPr lang="en-US">
                <a:effectLst/>
                <a:latin typeface="Lato" panose="020F0502020204030203" pitchFamily="34" charset="77"/>
                <a:ea typeface="Calibri" panose="020F0502020204030204" pitchFamily="34" charset="0"/>
                <a:cs typeface="Times New Roman" panose="02020603050405020304" pitchFamily="18" charset="0"/>
              </a:rPr>
              <a:t> have </a:t>
            </a:r>
            <a:r>
              <a:rPr lang="en-US" b="1">
                <a:effectLst/>
                <a:latin typeface="Lato" panose="020F0502020204030203" pitchFamily="34" charset="77"/>
                <a:ea typeface="Calibri" panose="020F0502020204030204" pitchFamily="34" charset="0"/>
                <a:cs typeface="Times New Roman" panose="02020603050405020304" pitchFamily="18" charset="0"/>
              </a:rPr>
              <a:t>more power </a:t>
            </a:r>
            <a:r>
              <a:rPr lang="en-US">
                <a:effectLst/>
                <a:latin typeface="Lato" panose="020F0502020204030203" pitchFamily="34" charset="77"/>
                <a:ea typeface="Calibri" panose="020F0502020204030204" pitchFamily="34" charset="0"/>
                <a:cs typeface="Times New Roman" panose="02020603050405020304" pitchFamily="18" charset="0"/>
              </a:rPr>
              <a:t>in </a:t>
            </a:r>
            <a:r>
              <a:rPr lang="en-US" b="1">
                <a:effectLst/>
                <a:latin typeface="Lato" panose="020F0502020204030203" pitchFamily="34" charset="77"/>
                <a:ea typeface="Calibri" panose="020F0502020204030204" pitchFamily="34" charset="0"/>
                <a:cs typeface="Times New Roman" panose="02020603050405020304" pitchFamily="18" charset="0"/>
              </a:rPr>
              <a:t>most societies </a:t>
            </a:r>
            <a:r>
              <a:rPr lang="en-US">
                <a:effectLst/>
                <a:latin typeface="Lato" panose="020F0502020204030203" pitchFamily="34" charset="77"/>
                <a:ea typeface="Calibri" panose="020F0502020204030204" pitchFamily="34" charset="0"/>
                <a:cs typeface="Times New Roman" panose="02020603050405020304" pitchFamily="18" charset="0"/>
              </a:rPr>
              <a:t>simply by virtue of the unequal status and power afforded to them at birth. Refer back to the ”power walk” activity if this was done.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effectLst/>
              <a:latin typeface="Lato" panose="020F0502020204030203" pitchFamily="34" charset="77"/>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a:effectLst/>
                <a:latin typeface="Lato" panose="020F0502020204030203" pitchFamily="34" charset="77"/>
                <a:ea typeface="Calibri" panose="020F0502020204030204" pitchFamily="34" charset="0"/>
                <a:cs typeface="Times New Roman" panose="02020603050405020304" pitchFamily="18" charset="0"/>
              </a:rPr>
              <a:t>Women experience this inequality throughout their lives</a:t>
            </a:r>
            <a:r>
              <a:rPr lang="en-US">
                <a:effectLst/>
                <a:latin typeface="Lato" panose="020F0502020204030203" pitchFamily="34" charset="77"/>
                <a:ea typeface="Calibri" panose="020F0502020204030204" pitchFamily="34" charset="0"/>
                <a:cs typeface="Times New Roman" panose="02020603050405020304" pitchFamily="18" charset="0"/>
              </a:rPr>
              <a:t>, and it is the foundation upon which violence develops and is perpetuated. Of course, not all men are the same, and not all women are the same. Even within those groups, there are significant differences of power and privilege – associated with status, age, physical ability, wealth, etc. However, men are in general much further ahead than women.</a:t>
            </a:r>
            <a:endParaRPr lang="en-US">
              <a:latin typeface="Lato" panose="020F0502020204030203" pitchFamily="34" charset="77"/>
              <a:ea typeface="MS PGothic"/>
              <a:cs typeface="Calibri"/>
            </a:endParaRPr>
          </a:p>
          <a:p>
            <a:endParaRPr lang="en-US">
              <a:latin typeface="Lato" panose="020F0502020204030203" pitchFamily="34" charset="77"/>
              <a:ea typeface="MS PGothic"/>
              <a:cs typeface="Calibri"/>
            </a:endParaRPr>
          </a:p>
          <a:p>
            <a:r>
              <a:rPr lang="en-US" b="0" i="0">
                <a:effectLst/>
                <a:latin typeface="Lato" panose="020F0502020204030203" pitchFamily="34" charset="77"/>
              </a:rPr>
              <a:t>UNHCR fully recognizes that </a:t>
            </a:r>
            <a:r>
              <a:rPr lang="en-US" b="1" i="0">
                <a:effectLst/>
                <a:latin typeface="Lato" panose="020F0502020204030203" pitchFamily="34" charset="77"/>
              </a:rPr>
              <a:t>women and girls are disproportionately affected </a:t>
            </a:r>
            <a:r>
              <a:rPr lang="en-US" b="0" i="0">
                <a:effectLst/>
                <a:latin typeface="Lato" panose="020F0502020204030203" pitchFamily="34" charset="77"/>
              </a:rPr>
              <a:t>by GBV and that individuals with </a:t>
            </a:r>
            <a:r>
              <a:rPr lang="en-US" b="1" i="0">
                <a:effectLst/>
                <a:latin typeface="Lato" panose="020F0502020204030203" pitchFamily="34" charset="77"/>
              </a:rPr>
              <a:t>diverse</a:t>
            </a:r>
            <a:r>
              <a:rPr lang="en-US" b="0" i="0">
                <a:effectLst/>
                <a:latin typeface="Lato" panose="020F0502020204030203" pitchFamily="34" charset="77"/>
              </a:rPr>
              <a:t> </a:t>
            </a:r>
            <a:r>
              <a:rPr lang="en-GB" b="1">
                <a:latin typeface="Lato" panose="020F0502020204030203" pitchFamily="34" charset="77"/>
              </a:rPr>
              <a:t>sexual orientation, gender identity, gender expression and/or sex characteristics </a:t>
            </a:r>
            <a:r>
              <a:rPr lang="en-GB">
                <a:latin typeface="Lato" panose="020F0502020204030203" pitchFamily="34" charset="77"/>
              </a:rPr>
              <a:t>(</a:t>
            </a:r>
            <a:r>
              <a:rPr lang="en-GB" b="1">
                <a:effectLst/>
                <a:latin typeface="Lato" panose="020F0502020204030203" pitchFamily="34" charset="77"/>
              </a:rPr>
              <a:t>SOGIESC) </a:t>
            </a:r>
            <a:r>
              <a:rPr lang="en-GB" b="0">
                <a:effectLst/>
                <a:latin typeface="Lato" panose="020F0502020204030203" pitchFamily="34" charset="77"/>
              </a:rPr>
              <a:t>are also at </a:t>
            </a:r>
            <a:r>
              <a:rPr lang="en-GB" b="1">
                <a:effectLst/>
                <a:latin typeface="Lato" panose="020F0502020204030203" pitchFamily="34" charset="77"/>
              </a:rPr>
              <a:t>increased risk of GBV</a:t>
            </a:r>
            <a:r>
              <a:rPr lang="en-GB" b="0">
                <a:effectLst/>
                <a:latin typeface="Lato" panose="020F0502020204030203" pitchFamily="34" charset="77"/>
              </a:rPr>
              <a:t>. </a:t>
            </a:r>
            <a:r>
              <a:rPr lang="en-US" b="0" i="0">
                <a:effectLst/>
                <a:latin typeface="Lato" panose="020F0502020204030203" pitchFamily="34" charset="77"/>
              </a:rPr>
              <a:t>Across their lifetime, 1 in 3 women are subjected to physical or sexual violence by an intimate partner or sexual violence from a non-partner – a number that has remained largely unchanged over the past decade (WHO). </a:t>
            </a:r>
            <a:r>
              <a:rPr lang="en-GB">
                <a:effectLst/>
                <a:latin typeface="Lato" panose="020F0502020204030203" pitchFamily="34" charset="77"/>
              </a:rPr>
              <a:t>Evidence suggests that people who experience multiple forms of marginalisation are at increased risk of violence, and that </a:t>
            </a:r>
            <a:r>
              <a:rPr lang="en-GB" b="1">
                <a:effectLst/>
                <a:latin typeface="Lato" panose="020F0502020204030203" pitchFamily="34" charset="77"/>
              </a:rPr>
              <a:t>LBQ women, trans people, non-binary people and intersex people </a:t>
            </a:r>
            <a:r>
              <a:rPr lang="en-GB">
                <a:effectLst/>
                <a:latin typeface="Lato" panose="020F0502020204030203" pitchFamily="34" charset="77"/>
              </a:rPr>
              <a:t>face particularly high rates of violence (</a:t>
            </a:r>
            <a:r>
              <a:rPr lang="en-US">
                <a:latin typeface="Lato" panose="020F0502020204030203" pitchFamily="34" charset="77"/>
                <a:ea typeface="MS PGothic"/>
                <a:cs typeface="Calibri"/>
              </a:rPr>
              <a:t>What Works to Prevent Violence Against Women and Girls, </a:t>
            </a:r>
            <a:r>
              <a:rPr lang="en-GB" b="0">
                <a:effectLst/>
                <a:latin typeface="Lato" panose="020F0502020204030203" pitchFamily="34" charset="77"/>
              </a:rPr>
              <a:t>Ending Violence Against LGBTQI+ People, Global evidence and emerging insights into what works, 2022</a:t>
            </a:r>
            <a:r>
              <a:rPr lang="en-GB" b="0">
                <a:solidFill>
                  <a:srgbClr val="9926AD"/>
                </a:solidFill>
                <a:effectLst/>
                <a:latin typeface="Lato" panose="020F0502020204030203" pitchFamily="34" charset="77"/>
              </a:rPr>
              <a:t> </a:t>
            </a:r>
            <a:r>
              <a:rPr lang="en-US">
                <a:latin typeface="Lato" panose="020F0502020204030203" pitchFamily="34" charset="77"/>
                <a:ea typeface="MS PGothic"/>
                <a:cs typeface="Calibri"/>
              </a:rPr>
              <a:t>(</a:t>
            </a:r>
            <a:r>
              <a:rPr lang="en-US">
                <a:latin typeface="Lato" panose="020F0502020204030203" pitchFamily="34" charset="77"/>
                <a:ea typeface="MS PGothic"/>
                <a:cs typeface="Calibri"/>
                <a:hlinkClick r:id="rId3"/>
              </a:rPr>
              <a:t>https://ww2preventvawg.org/evidence-hub/ending-violence-against-lgbtqi-people-report</a:t>
            </a:r>
            <a:r>
              <a:rPr lang="en-US">
                <a:latin typeface="Lato" panose="020F0502020204030203" pitchFamily="34" charset="77"/>
                <a:ea typeface="MS PGothic"/>
                <a:cs typeface="Calibri"/>
              </a:rPr>
              <a:t>)). </a:t>
            </a:r>
            <a:r>
              <a:rPr lang="en-GB" b="0" u="none">
                <a:effectLst/>
                <a:latin typeface="Lato" panose="020F0502020204030203" pitchFamily="34" charset="77"/>
                <a:ea typeface="MS PGothic"/>
                <a:cs typeface="Calibri"/>
              </a:rPr>
              <a:t>“</a:t>
            </a:r>
            <a:r>
              <a:rPr lang="en-GB">
                <a:effectLst/>
                <a:latin typeface="Lato" panose="020F0502020204030203" pitchFamily="34" charset="77"/>
                <a:ea typeface="MS PGothic"/>
                <a:cs typeface="Calibri"/>
              </a:rPr>
              <a:t>Persons with diverse SOGIESC” is often used to describe LGBTIQ+ persons. </a:t>
            </a:r>
            <a:r>
              <a:rPr lang="en-GB" b="1">
                <a:effectLst/>
                <a:latin typeface="Lato" panose="020F0502020204030203" pitchFamily="34" charset="77"/>
                <a:ea typeface="MS PGothic"/>
                <a:cs typeface="Calibri"/>
              </a:rPr>
              <a:t>Remember! </a:t>
            </a:r>
            <a:r>
              <a:rPr lang="en-GB">
                <a:effectLst/>
                <a:latin typeface="Lato" panose="020F0502020204030203" pitchFamily="34" charset="77"/>
                <a:ea typeface="MS PGothic"/>
                <a:cs typeface="Calibri"/>
              </a:rPr>
              <a:t>everybody has SOGIESC.</a:t>
            </a:r>
            <a:endParaRPr lang="en-GB" b="0">
              <a:effectLst/>
              <a:latin typeface="Lato" panose="020F0502020204030203" pitchFamily="34" charset="77"/>
            </a:endParaRPr>
          </a:p>
          <a:p>
            <a:pPr algn="just" rtl="0" fontAlgn="base"/>
            <a:endParaRPr lang="en-US" b="1" i="0">
              <a:solidFill>
                <a:srgbClr val="000000"/>
              </a:solidFill>
              <a:effectLst/>
              <a:latin typeface="Lato" panose="020F0502020204030203" pitchFamily="34" charset="77"/>
              <a:ea typeface="MS PGothic"/>
              <a:cs typeface="Calibri"/>
            </a:endParaRPr>
          </a:p>
          <a:p>
            <a:pPr algn="just" rtl="0" fontAlgn="base"/>
            <a:r>
              <a:rPr lang="en-US" b="0" i="0">
                <a:solidFill>
                  <a:srgbClr val="000000"/>
                </a:solidFill>
                <a:effectLst/>
                <a:latin typeface="Lato" panose="020F0502020204030203" pitchFamily="34" charset="77"/>
                <a:ea typeface="MS PGothic"/>
                <a:cs typeface="Calibri"/>
              </a:rPr>
              <a:t>Referring back to the GBV quiz opening this session</a:t>
            </a:r>
            <a:r>
              <a:rPr lang="en-US" b="1" i="0">
                <a:solidFill>
                  <a:srgbClr val="000000"/>
                </a:solidFill>
                <a:effectLst/>
                <a:latin typeface="Lato" panose="020F0502020204030203" pitchFamily="34" charset="77"/>
                <a:ea typeface="MS PGothic"/>
                <a:cs typeface="Calibri"/>
              </a:rPr>
              <a:t>, </a:t>
            </a:r>
            <a:r>
              <a:rPr lang="en-US" b="0" i="0">
                <a:solidFill>
                  <a:srgbClr val="000000"/>
                </a:solidFill>
                <a:effectLst/>
                <a:latin typeface="Lato" panose="020F0502020204030203" pitchFamily="34" charset="77"/>
                <a:ea typeface="MS PGothic"/>
                <a:cs typeface="Calibri"/>
              </a:rPr>
              <a:t>remind participants that </a:t>
            </a:r>
            <a:r>
              <a:rPr lang="en-US" b="1" i="0">
                <a:solidFill>
                  <a:srgbClr val="000000"/>
                </a:solidFill>
                <a:effectLst/>
                <a:latin typeface="Lato" panose="020F0502020204030203" pitchFamily="34" charset="77"/>
                <a:ea typeface="MS PGothic"/>
                <a:cs typeface="Calibri"/>
              </a:rPr>
              <a:t>men and boys can be subjected to sexual violence</a:t>
            </a:r>
            <a:r>
              <a:rPr lang="en-US" b="0" i="0">
                <a:solidFill>
                  <a:srgbClr val="000000"/>
                </a:solidFill>
                <a:effectLst/>
                <a:latin typeface="Lato" panose="020F0502020204030203" pitchFamily="34" charset="77"/>
                <a:ea typeface="MS PGothic"/>
                <a:cs typeface="Calibri"/>
              </a:rPr>
              <a:t>. </a:t>
            </a:r>
            <a:r>
              <a:rPr lang="en-US" b="0">
                <a:latin typeface="Lato" panose="020F0502020204030203" pitchFamily="34" charset="77"/>
                <a:ea typeface="MS PGothic"/>
                <a:cs typeface="Calibri"/>
              </a:rPr>
              <a:t>Men and boys may be targeted for abuse </a:t>
            </a:r>
            <a:r>
              <a:rPr lang="en-US" b="1">
                <a:latin typeface="Lato" panose="020F0502020204030203" pitchFamily="34" charset="77"/>
                <a:ea typeface="MS PGothic"/>
                <a:cs typeface="Calibri"/>
              </a:rPr>
              <a:t>because of reduced power and status based</a:t>
            </a:r>
            <a:r>
              <a:rPr lang="en-US">
                <a:latin typeface="Lato" panose="020F0502020204030203" pitchFamily="34" charset="77"/>
                <a:ea typeface="MS PGothic"/>
                <a:cs typeface="Calibri"/>
              </a:rPr>
              <a:t> on age, disability, sexual orientation, </a:t>
            </a:r>
            <a:r>
              <a:rPr lang="en-US" b="0">
                <a:latin typeface="Lato" panose="020F0502020204030203" pitchFamily="34" charset="77"/>
                <a:ea typeface="MS PGothic"/>
                <a:cs typeface="Calibri"/>
              </a:rPr>
              <a:t>gender identity and other inequalities (e.g. men and boys in detention, unaccompanied boys, men and boys with diverse SOGIESC etc.). </a:t>
            </a:r>
            <a:endParaRPr lang="en-GB" b="0">
              <a:effectLst/>
              <a:latin typeface="Lato" panose="020F0502020204030203" pitchFamily="34" charset="77"/>
            </a:endParaRPr>
          </a:p>
          <a:p>
            <a:endParaRPr lang="en-GB" b="0">
              <a:effectLst/>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a:effectLst/>
                <a:latin typeface="Lato" panose="020F0502020204030203" pitchFamily="34" charset="77"/>
              </a:rPr>
              <a:t>Disabilities refer to long term sensory, </a:t>
            </a:r>
            <a:r>
              <a:rPr lang="en-GB" b="0">
                <a:effectLst/>
                <a:latin typeface="Lato" panose="020F0502020204030203" pitchFamily="34" charset="77"/>
              </a:rPr>
              <a:t>physical</a:t>
            </a:r>
            <a:r>
              <a:rPr lang="en-GB">
                <a:effectLst/>
                <a:latin typeface="Lato" panose="020F0502020204030203" pitchFamily="34" charset="77"/>
              </a:rPr>
              <a:t>, psychosocial, and/or intellectual impairments. </a:t>
            </a:r>
            <a:r>
              <a:rPr lang="en-US" b="1">
                <a:effectLst/>
                <a:latin typeface="Lato" panose="020F0502020204030203" pitchFamily="34" charset="77"/>
              </a:rPr>
              <a:t>Women with disabilities</a:t>
            </a:r>
            <a:r>
              <a:rPr lang="en-US">
                <a:effectLst/>
                <a:latin typeface="Lato" panose="020F0502020204030203" pitchFamily="34" charset="77"/>
              </a:rPr>
              <a:t> are twice as frequently subjected to IPV as other women. "Women and girls with disabilities, and particularly women and girls with psychosocial, hearing and intellectual disabilities, are at higher risk of sexual violence and other forms of GBV. Repeated and regular rape by multiple perpetrators is the most common form of GBV reported</a:t>
            </a:r>
            <a:r>
              <a:rPr lang="en-GB" b="0">
                <a:effectLst/>
                <a:latin typeface="Lato" panose="020F0502020204030203" pitchFamily="34" charset="77"/>
              </a:rPr>
              <a:t>” </a:t>
            </a:r>
            <a:r>
              <a:rPr lang="en-US">
                <a:effectLst/>
                <a:latin typeface="Lato" panose="020F0502020204030203" pitchFamily="34" charset="77"/>
              </a:rPr>
              <a:t>(</a:t>
            </a:r>
            <a:r>
              <a:rPr lang="en-GB" b="0" i="0" u="none" strike="noStrike">
                <a:effectLst/>
                <a:latin typeface="Lato" panose="020F0502020204030203" pitchFamily="34" charset="77"/>
              </a:rPr>
              <a:t>IASC Guidelines, Inclusion of Persons with Disabilities in Humanitarian Action, 2019, </a:t>
            </a:r>
            <a:r>
              <a:rPr lang="en-US">
                <a:effectLst/>
                <a:latin typeface="Lato" panose="020F0502020204030203" pitchFamily="34" charset="77"/>
                <a:hlinkClick r:id="rId4"/>
              </a:rPr>
              <a:t>https://interagencystandingcommittee.org/iasc-guidelines-on-inclusion-of-persons-with-disabilities-in-humanitarian-action-2019</a:t>
            </a:r>
            <a:r>
              <a:rPr lang="en-US">
                <a:effectLst/>
                <a:latin typeface="Lato" panose="020F0502020204030203" pitchFamily="34" charset="77"/>
              </a:rPr>
              <a:t>). </a:t>
            </a:r>
            <a:endParaRPr lang="en-GB" b="0">
              <a:effectLst/>
              <a:latin typeface="Lato" panose="020F0502020204030203" pitchFamily="34" charset="77"/>
            </a:endParaRPr>
          </a:p>
          <a:p>
            <a:endParaRPr lang="en-GB" b="0">
              <a:effectLst/>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1" i="0" u="none" strike="noStrike">
                <a:solidFill>
                  <a:srgbClr val="000000"/>
                </a:solidFill>
                <a:effectLst/>
                <a:latin typeface="Calibri" panose="020F0502020204030204" pitchFamily="34" charset="0"/>
              </a:rPr>
              <a:t>Older women</a:t>
            </a:r>
            <a:r>
              <a:rPr lang="en-GB" b="0" i="0" u="none" strike="noStrike">
                <a:solidFill>
                  <a:srgbClr val="000000"/>
                </a:solidFill>
                <a:effectLst/>
                <a:latin typeface="Calibri" panose="020F0502020204030204" pitchFamily="34" charset="0"/>
              </a:rPr>
              <a:t> may have less access to GBV information and services, while also facing risks of GBV. All forms of elder abuse, including GBV are under-reported, largely because they are often perpetrated by family members, a carer, or other people on whom the older person may depend. The shame and stigma attached to sexual abuse or GBV may prevent survivors from reporting it (UNHCR, Working with Older Persons in Displacement, 2021 (</a:t>
            </a:r>
            <a:r>
              <a:rPr lang="en-GB">
                <a:hlinkClick r:id="rId5"/>
              </a:rPr>
              <a:t>https://www.refworld.org/cgi-bin/texis/vtx/rwmain?page=search&amp;docid=4ee72aaf2&amp;skip=0&amp;query=need%20to%20know%20guidance%20older%20people</a:t>
            </a:r>
            <a:r>
              <a:rPr lang="en-GB" b="0" i="0" u="none" strike="noStrike">
                <a:solidFill>
                  <a:srgbClr val="000000"/>
                </a:solidFill>
                <a:effectLst/>
                <a:latin typeface="Calibri" panose="020F0502020204030204" pitchFamily="34" charset="0"/>
              </a:rPr>
              <a:t>)). </a:t>
            </a:r>
            <a:endParaRPr lang="en-GB" b="0" u="sng">
              <a:effectLst/>
              <a:latin typeface="Lato" panose="020F0502020204030203" pitchFamily="34" charset="77"/>
            </a:endParaRPr>
          </a:p>
          <a:p>
            <a:endParaRPr lang="en-GB" b="0" u="sng">
              <a:effectLst/>
              <a:latin typeface="Lato" panose="020F0502020204030203" pitchFamily="34" charset="77"/>
            </a:endParaRPr>
          </a:p>
          <a:p>
            <a:r>
              <a:rPr lang="en-GB" b="0" u="none">
                <a:effectLst/>
                <a:latin typeface="Lato" panose="020F0502020204030203" pitchFamily="34" charset="77"/>
              </a:rPr>
              <a:t>Remind</a:t>
            </a:r>
            <a:r>
              <a:rPr lang="en-GB" b="0" u="sng">
                <a:effectLst/>
                <a:latin typeface="Lato" panose="020F0502020204030203" pitchFamily="34" charset="77"/>
              </a:rPr>
              <a:t> </a:t>
            </a:r>
            <a:r>
              <a:rPr lang="en-GB" sz="1200" b="0" u="none" kern="1200">
                <a:solidFill>
                  <a:schemeClr val="tx1"/>
                </a:solidFill>
                <a:effectLst/>
                <a:latin typeface="Lato" panose="020F0502020204030203" pitchFamily="34" charset="77"/>
                <a:ea typeface="MS PGothic" pitchFamily="34" charset="-128"/>
              </a:rPr>
              <a:t>participants of the </a:t>
            </a:r>
            <a:r>
              <a:rPr lang="en-GB" sz="1200" b="1" u="none" kern="1200">
                <a:solidFill>
                  <a:schemeClr val="tx1"/>
                </a:solidFill>
                <a:effectLst/>
                <a:latin typeface="Lato" panose="020F0502020204030203" pitchFamily="34" charset="77"/>
                <a:ea typeface="MS PGothic" pitchFamily="34" charset="-128"/>
              </a:rPr>
              <a:t>linkages between persons at heightened risk of GBV and displacement</a:t>
            </a:r>
            <a:r>
              <a:rPr lang="en-GB" sz="1200" b="0" u="none" kern="1200">
                <a:solidFill>
                  <a:schemeClr val="tx1"/>
                </a:solidFill>
                <a:effectLst/>
                <a:latin typeface="Lato" panose="020F0502020204030203" pitchFamily="34" charset="77"/>
                <a:ea typeface="MS PGothic" pitchFamily="34" charset="-128"/>
              </a:rPr>
              <a:t>. </a:t>
            </a:r>
            <a:r>
              <a:rPr lang="en-GB" sz="1200" b="0" u="none" kern="1200">
                <a:solidFill>
                  <a:schemeClr val="tx1"/>
                </a:solidFill>
                <a:effectLst/>
                <a:latin typeface="Lato" panose="020F0502020204030203" pitchFamily="34" charset="77"/>
                <a:ea typeface="MS PGothic" pitchFamily="34" charset="-128"/>
                <a:cs typeface="Lato" panose="020F0502020204030203" pitchFamily="34" charset="0"/>
              </a:rPr>
              <a:t>GBV can be the impetus that compels people to flee; it also occurs during flight and refuge. </a:t>
            </a:r>
            <a:r>
              <a:rPr lang="en-GB" sz="1200">
                <a:solidFill>
                  <a:srgbClr val="0070C0"/>
                </a:solidFill>
                <a:latin typeface="Lato" panose="020F0502020204030203" pitchFamily="34" charset="0"/>
                <a:ea typeface="Lato" panose="020F0502020204030203" pitchFamily="34" charset="0"/>
                <a:cs typeface="Lato" panose="020F0502020204030203" pitchFamily="34" charset="0"/>
              </a:rPr>
              <a:t>Regardless of the reason for displacement, the risk of GBV is heightened, especially for women and girls. </a:t>
            </a:r>
            <a:endParaRPr lang="en-GB" sz="1200" b="0" u="none" kern="1200">
              <a:solidFill>
                <a:schemeClr val="tx1"/>
              </a:solidFill>
              <a:effectLst/>
              <a:latin typeface="Lato" panose="020F0502020204030203" pitchFamily="34" charset="77"/>
              <a:ea typeface="MS PGothic" pitchFamily="34" charset="-128"/>
            </a:endParaRPr>
          </a:p>
        </p:txBody>
      </p:sp>
    </p:spTree>
    <p:extLst>
      <p:ext uri="{BB962C8B-B14F-4D97-AF65-F5344CB8AC3E}">
        <p14:creationId xmlns:p14="http://schemas.microsoft.com/office/powerpoint/2010/main" val="967982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spcBef>
                <a:spcPct val="30000"/>
              </a:spcBef>
              <a:spcAft>
                <a:spcPct val="0"/>
              </a:spcAft>
              <a:buClrTx/>
              <a:buSzTx/>
              <a:buFontTx/>
              <a:buNone/>
              <a:tabLst/>
              <a:defRPr/>
            </a:pPr>
            <a:r>
              <a:rPr lang="en-GR" sz="1500" b="1">
                <a:latin typeface="Lato" panose="020F0502020204030203" pitchFamily="34" charset="77"/>
              </a:rPr>
              <a:t>FACILITATOR NOTES</a:t>
            </a:r>
          </a:p>
          <a:p>
            <a:endParaRPr lang="es-ES" altLang="en-US" sz="1300">
              <a:latin typeface="Lato" panose="020F0502020204030203" pitchFamily="34" charset="77"/>
            </a:endParaRPr>
          </a:p>
          <a:p>
            <a:pPr>
              <a:defRPr/>
            </a:pPr>
            <a:r>
              <a:rPr lang="en-GB">
                <a:effectLst/>
                <a:latin typeface="Lato" panose="020F0502020204030203" pitchFamily="34" charset="77"/>
                <a:ea typeface="MS PGothic"/>
                <a:cs typeface="Helvetica"/>
              </a:rPr>
              <a:t>Please note the </a:t>
            </a:r>
            <a:r>
              <a:rPr lang="en-GB" u="sng">
                <a:effectLst/>
                <a:latin typeface="Lato" panose="020F0502020204030203" pitchFamily="34" charset="77"/>
                <a:ea typeface="MS PGothic"/>
                <a:cs typeface="Helvetica"/>
              </a:rPr>
              <a:t>terminology</a:t>
            </a:r>
            <a:r>
              <a:rPr lang="en-GB">
                <a:effectLst/>
                <a:latin typeface="Lato" panose="020F0502020204030203" pitchFamily="34" charset="77"/>
                <a:ea typeface="MS PGothic"/>
                <a:cs typeface="Helvetica"/>
              </a:rPr>
              <a:t>: the acronym </a:t>
            </a:r>
            <a:r>
              <a:rPr lang="en-GB">
                <a:effectLst/>
                <a:latin typeface="Lato" panose="020F0502020204030203" pitchFamily="34" charset="77"/>
                <a:ea typeface="MS PGothic"/>
              </a:rPr>
              <a:t>SOGIESC (</a:t>
            </a:r>
            <a:r>
              <a:rPr lang="en-GB" sz="1200" b="1">
                <a:solidFill>
                  <a:srgbClr val="0070C0"/>
                </a:solidFill>
                <a:latin typeface="Lato"/>
                <a:ea typeface="Lato"/>
                <a:cs typeface="Lato"/>
              </a:rPr>
              <a:t>sexual orientation, gender identity, gender expression and/or sex characteristics) </a:t>
            </a:r>
            <a:r>
              <a:rPr lang="en-GB">
                <a:effectLst/>
                <a:latin typeface="Lato" panose="020F0502020204030203" pitchFamily="34" charset="77"/>
                <a:ea typeface="MS PGothic"/>
              </a:rPr>
              <a:t>is the </a:t>
            </a:r>
            <a:r>
              <a:rPr lang="en-GB">
                <a:effectLst/>
                <a:latin typeface="Lato" panose="020F0502020204030203" pitchFamily="34" charset="77"/>
                <a:ea typeface="MS PGothic"/>
                <a:cs typeface="Calibri"/>
              </a:rPr>
              <a:t>most updated to use (see the resource in the slide, referenced below), instead of SOGI as stated in the UNHCR GBV Policy. “Persons with diverse SOGIESC” is often used to describe LGBTIQ+ persons. </a:t>
            </a:r>
            <a:r>
              <a:rPr lang="en-GB" b="1">
                <a:effectLst/>
                <a:latin typeface="Lato" panose="020F0502020204030203" pitchFamily="34" charset="77"/>
                <a:ea typeface="MS PGothic"/>
                <a:cs typeface="Calibri"/>
              </a:rPr>
              <a:t>Remember! </a:t>
            </a:r>
            <a:r>
              <a:rPr lang="en-GB">
                <a:effectLst/>
                <a:latin typeface="Lato" panose="020F0502020204030203" pitchFamily="34" charset="77"/>
                <a:ea typeface="MS PGothic"/>
                <a:cs typeface="Calibri"/>
              </a:rPr>
              <a:t>everybody has SOGIESC.</a:t>
            </a:r>
            <a:r>
              <a:rPr lang="en-GB">
                <a:latin typeface="Lato" panose="020F0502020204030203" pitchFamily="34" charset="77"/>
                <a:ea typeface="MS PGothic"/>
                <a:cs typeface="Calibri"/>
              </a:rPr>
              <a:t> </a:t>
            </a:r>
          </a:p>
          <a:p>
            <a:pPr>
              <a:defRPr/>
            </a:pPr>
            <a:endParaRPr lang="en-GB">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effectLst/>
                <a:latin typeface="Lato" panose="020F0502020204030203" pitchFamily="34" charset="77"/>
                <a:ea typeface="MS PGothic"/>
              </a:rPr>
              <a:t>Studies from all over the world reveal </a:t>
            </a:r>
            <a:r>
              <a:rPr lang="en-GB" b="1">
                <a:effectLst/>
                <a:latin typeface="Lato" panose="020F0502020204030203" pitchFamily="34" charset="77"/>
                <a:ea typeface="MS PGothic"/>
              </a:rPr>
              <a:t>high rates of GBV </a:t>
            </a:r>
            <a:r>
              <a:rPr lang="en-GB">
                <a:effectLst/>
                <a:latin typeface="Lato" panose="020F0502020204030203" pitchFamily="34" charset="77"/>
                <a:ea typeface="MS PGothic"/>
              </a:rPr>
              <a:t>based on SOGIESC targeting LGBTIQ+ people. Experiences of GBV often start in childhood and continue throughout life – at home, in school, in communities, in institutions, and in cyberspace.</a:t>
            </a:r>
            <a:r>
              <a:rPr lang="en-GB">
                <a:latin typeface="Lato" panose="020F0502020204030203" pitchFamily="34" charset="77"/>
                <a:ea typeface="MS PGothic"/>
              </a:rPr>
              <a:t> (</a:t>
            </a:r>
            <a:r>
              <a:rPr lang="en-GB">
                <a:latin typeface="Lato" panose="020F0502020204030203" pitchFamily="34" charset="77"/>
                <a:ea typeface="MS PGothic"/>
                <a:cs typeface="Calibri"/>
              </a:rPr>
              <a:t>Source: </a:t>
            </a:r>
            <a:r>
              <a:rPr lang="en-US">
                <a:latin typeface="Lato" panose="020F0502020204030203" pitchFamily="34" charset="77"/>
                <a:ea typeface="MS PGothic"/>
                <a:cs typeface="Calibri"/>
              </a:rPr>
              <a:t>What Works to Prevent Violence Against Women and Girls, </a:t>
            </a:r>
            <a:r>
              <a:rPr lang="en-GB">
                <a:latin typeface="Lato" panose="020F0502020204030203" pitchFamily="34" charset="77"/>
                <a:ea typeface="MS PGothic"/>
                <a:cs typeface="Calibri"/>
              </a:rPr>
              <a:t>Ending Violence Against LGBTQI+ People, Global evidence and emerging insights into what works, 2022 </a:t>
            </a:r>
            <a:r>
              <a:rPr lang="en-US">
                <a:latin typeface="Lato" panose="020F0502020204030203" pitchFamily="34" charset="77"/>
                <a:ea typeface="MS PGothic"/>
                <a:cs typeface="Calibri"/>
              </a:rPr>
              <a:t>(</a:t>
            </a:r>
            <a:r>
              <a:rPr lang="en-US" sz="1200">
                <a:latin typeface="Lato" panose="020F0502020204030203" pitchFamily="34" charset="77"/>
                <a:ea typeface="MS PGothic"/>
                <a:cs typeface="Calibri"/>
                <a:hlinkClick r:id="rId3"/>
              </a:rPr>
              <a:t>https://ww2preventvawg.org/evidence-hub/ending-violence-against-lgbtqi-people-report</a:t>
            </a:r>
            <a:r>
              <a:rPr lang="en-US">
                <a:latin typeface="Lato" panose="020F0502020204030203" pitchFamily="34" charset="77"/>
                <a:ea typeface="MS PGothic"/>
                <a:cs typeface="Calibri"/>
              </a:rPr>
              <a:t>))</a:t>
            </a:r>
            <a:endParaRPr lang="en-US">
              <a:effectLst/>
              <a:latin typeface="Lato" panose="020F0502020204030203" pitchFamily="34" charset="77"/>
              <a:ea typeface="MS PGothic"/>
              <a:cs typeface="Calibri"/>
            </a:endParaRPr>
          </a:p>
          <a:p>
            <a:pPr marL="0" marR="0" lvl="0" indent="0" algn="l" defTabSz="914400" rtl="0" eaLnBrk="0" fontAlgn="base" latinLnBrk="0" hangingPunct="0">
              <a:spcBef>
                <a:spcPct val="30000"/>
              </a:spcBef>
              <a:spcAft>
                <a:spcPct val="0"/>
              </a:spcAft>
              <a:buClrTx/>
              <a:buSzTx/>
              <a:buFontTx/>
              <a:buNone/>
              <a:tabLst/>
              <a:defRPr/>
            </a:pPr>
            <a:endParaRPr lang="en-US">
              <a:latin typeface="Lato" panose="020F0502020204030203" pitchFamily="34" charset="77"/>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effectLst/>
                <a:latin typeface="Lato" panose="020F0502020204030203" pitchFamily="34" charset="77"/>
                <a:ea typeface="MS PGothic"/>
                <a:cs typeface="Helvetica"/>
              </a:rPr>
              <a:t>Use the illustration to highlight that LGBTIQ+ persons are </a:t>
            </a:r>
            <a:r>
              <a:rPr lang="en-GB" b="1">
                <a:effectLst/>
                <a:latin typeface="Lato" panose="020F0502020204030203" pitchFamily="34" charset="77"/>
                <a:ea typeface="MS PGothic"/>
                <a:cs typeface="Helvetica"/>
              </a:rPr>
              <a:t>not a homogenous group and their risks of experiencing GBV are distinct</a:t>
            </a:r>
            <a:r>
              <a:rPr lang="en-GB">
                <a:effectLst/>
                <a:latin typeface="Lato" panose="020F0502020204030203" pitchFamily="34" charset="77"/>
                <a:ea typeface="MS PGothic"/>
                <a:cs typeface="Helvetica"/>
              </a:rPr>
              <a:t>. </a:t>
            </a:r>
            <a:r>
              <a:rPr kumimoji="0" lang="en-US" altLang="en-US" b="0" i="0" u="none" strike="noStrike" kern="1200" cap="none" spc="0" normalizeH="0" baseline="0" noProof="0">
                <a:ln>
                  <a:noFill/>
                </a:ln>
                <a:effectLst/>
                <a:uLnTx/>
                <a:uFillTx/>
                <a:latin typeface="Lato" panose="020F0502020204030203" pitchFamily="34" charset="77"/>
                <a:ea typeface="MS PGothic"/>
                <a:cs typeface="Calibri"/>
              </a:rPr>
              <a:t>Sexual orientation, gender identity, gender expression and sex characteristics are </a:t>
            </a:r>
            <a:r>
              <a:rPr kumimoji="0" lang="en-US" altLang="en-US" b="1" i="0" u="none" strike="noStrike" kern="1200" cap="none" spc="0" normalizeH="0" baseline="0" noProof="0">
                <a:ln>
                  <a:noFill/>
                </a:ln>
                <a:effectLst/>
                <a:uLnTx/>
                <a:uFillTx/>
                <a:latin typeface="Lato" panose="020F0502020204030203" pitchFamily="34" charset="77"/>
                <a:ea typeface="MS PGothic"/>
                <a:cs typeface="Calibri"/>
              </a:rPr>
              <a:t>separate</a:t>
            </a:r>
            <a:r>
              <a:rPr kumimoji="0" lang="en-US" altLang="en-US" b="0" i="0" u="none" strike="noStrike" kern="1200" cap="none" spc="0" normalizeH="0" baseline="0" noProof="0">
                <a:ln>
                  <a:noFill/>
                </a:ln>
                <a:effectLst/>
                <a:uLnTx/>
                <a:uFillTx/>
                <a:latin typeface="Lato" panose="020F0502020204030203" pitchFamily="34" charset="77"/>
                <a:ea typeface="MS PGothic"/>
                <a:cs typeface="Calibri"/>
              </a:rPr>
              <a:t> components of the SOGIESC acronym, and we cannot make assumptions about individuals based on our knowledge of some of the components.</a:t>
            </a:r>
            <a:r>
              <a:rPr lang="en-US" altLang="en-US">
                <a:latin typeface="Lato" panose="020F0502020204030203" pitchFamily="34" charset="77"/>
                <a:ea typeface="MS PGothic"/>
                <a:cs typeface="Calibri"/>
              </a:rPr>
              <a:t> </a:t>
            </a:r>
            <a:r>
              <a:rPr kumimoji="0" lang="en-US" altLang="en-US" b="0" i="0" u="none" strike="noStrike" kern="1200" cap="none" spc="0" normalizeH="0" baseline="0" noProof="0">
                <a:ln>
                  <a:noFill/>
                </a:ln>
                <a:effectLst/>
                <a:uLnTx/>
                <a:uFillTx/>
                <a:latin typeface="Lato" panose="020F0502020204030203" pitchFamily="34" charset="77"/>
                <a:ea typeface="MS PGothic"/>
                <a:cs typeface="Calibri"/>
              </a:rPr>
              <a:t> </a:t>
            </a:r>
            <a:r>
              <a:rPr lang="en-GB">
                <a:effectLst/>
                <a:latin typeface="Lato" panose="020F0502020204030203" pitchFamily="34" charset="77"/>
                <a:ea typeface="MS PGothic"/>
                <a:cs typeface="Helvetica"/>
              </a:rPr>
              <a:t>Although LGBTIQ+ people may share some experiences, their needs and GBV risks are also quite distinct, depending on </a:t>
            </a:r>
            <a:r>
              <a:rPr lang="en-GB" b="0">
                <a:effectLst/>
                <a:latin typeface="Lato" panose="020F0502020204030203" pitchFamily="34" charset="77"/>
                <a:ea typeface="MS PGothic"/>
                <a:cs typeface="Helvetica"/>
              </a:rPr>
              <a:t>their SOGIESC</a:t>
            </a:r>
            <a:r>
              <a:rPr lang="en-GB" b="1">
                <a:effectLst/>
                <a:latin typeface="Lato" panose="020F0502020204030203" pitchFamily="34" charset="77"/>
                <a:ea typeface="MS PGothic"/>
                <a:cs typeface="Helvetica"/>
              </a:rPr>
              <a:t> </a:t>
            </a:r>
            <a:r>
              <a:rPr lang="en-GB">
                <a:effectLst/>
                <a:latin typeface="Lato" panose="020F0502020204030203" pitchFamily="34" charset="77"/>
                <a:ea typeface="MS PGothic"/>
                <a:cs typeface="Helvetica"/>
              </a:rPr>
              <a:t>and on other age, gender and diversity factors such as their nationality, ethnicity, faith, socioeconomic background, level of education, physical appearance and disability. </a:t>
            </a:r>
          </a:p>
          <a:p>
            <a:endParaRPr lang="en-GB">
              <a:effectLst/>
              <a:latin typeface="Lato" panose="020F0502020204030203" pitchFamily="34" charset="77"/>
            </a:endParaRPr>
          </a:p>
          <a:p>
            <a:pPr>
              <a:defRPr/>
            </a:pPr>
            <a:r>
              <a:rPr lang="en-GB">
                <a:effectLst/>
                <a:latin typeface="Lato" panose="020F0502020204030203" pitchFamily="34" charset="77"/>
                <a:ea typeface="MS PGothic"/>
                <a:cs typeface="Helvetica"/>
              </a:rPr>
              <a:t>Remind participants that “</a:t>
            </a:r>
            <a:r>
              <a:rPr lang="en-GB" b="1">
                <a:effectLst/>
                <a:latin typeface="Lato" panose="020F0502020204030203" pitchFamily="34" charset="77"/>
                <a:ea typeface="MS PGothic"/>
                <a:cs typeface="Helvetica"/>
              </a:rPr>
              <a:t>Women and girls at risk</a:t>
            </a:r>
            <a:r>
              <a:rPr lang="en-GB">
                <a:effectLst/>
                <a:latin typeface="Lato" panose="020F0502020204030203" pitchFamily="34" charset="77"/>
                <a:ea typeface="MS PGothic"/>
                <a:cs typeface="Helvetica"/>
              </a:rPr>
              <a:t>” includes women and girls with diverse SOGIESC.</a:t>
            </a:r>
            <a:r>
              <a:rPr lang="en-GB">
                <a:latin typeface="Lato" panose="020F0502020204030203" pitchFamily="34" charset="77"/>
                <a:ea typeface="MS PGothic"/>
                <a:cs typeface="Helvetica"/>
              </a:rPr>
              <a:t> </a:t>
            </a:r>
            <a:endParaRPr lang="en-GB">
              <a:effectLst/>
              <a:latin typeface="Lato" panose="020F0502020204030203" pitchFamily="34" charset="77"/>
              <a:cs typeface="Helvetica"/>
            </a:endParaRPr>
          </a:p>
          <a:p>
            <a:endParaRPr lang="en-GB">
              <a:effectLst/>
              <a:latin typeface="Lato" panose="020F0502020204030203" pitchFamily="34" charset="77"/>
              <a:cs typeface="Helvetica"/>
            </a:endParaRPr>
          </a:p>
          <a:p>
            <a:r>
              <a:rPr lang="en-GB">
                <a:effectLst/>
                <a:latin typeface="Lato" panose="020F0502020204030203" pitchFamily="34" charset="77"/>
                <a:ea typeface="MS PGothic"/>
                <a:cs typeface="Helvetica"/>
              </a:rPr>
              <a:t>Resources:</a:t>
            </a:r>
            <a:r>
              <a:rPr lang="en-GB">
                <a:latin typeface="Lato" panose="020F0502020204030203" pitchFamily="34" charset="77"/>
                <a:ea typeface="MS PGothic"/>
                <a:cs typeface="Helvetica"/>
              </a:rPr>
              <a:t> </a:t>
            </a:r>
            <a:endParaRPr lang="en-GB">
              <a:effectLst/>
              <a:latin typeface="Lato" panose="020F0502020204030203" pitchFamily="34" charset="77"/>
              <a:ea typeface="MS PGothic"/>
              <a:cs typeface="Helvetica"/>
            </a:endParaRPr>
          </a:p>
          <a:p>
            <a:pPr marL="285750" marR="0" lvl="0" indent="-285750" algn="l" defTabSz="914400" rtl="0" eaLnBrk="0" fontAlgn="base" latinLnBrk="0" hangingPunct="0">
              <a:lnSpc>
                <a:spcPct val="100000"/>
              </a:lnSpc>
              <a:spcBef>
                <a:spcPct val="30000"/>
              </a:spcBef>
              <a:spcAft>
                <a:spcPct val="0"/>
              </a:spcAft>
              <a:buClr>
                <a:schemeClr val="tx1"/>
              </a:buClr>
              <a:buSzTx/>
              <a:buFont typeface="Arial" panose="020B0604020202020204" pitchFamily="34" charset="0"/>
              <a:buChar char="•"/>
              <a:tabLst/>
              <a:defRPr/>
            </a:pPr>
            <a:r>
              <a:rPr lang="en-US" sz="1200">
                <a:latin typeface="Lato" panose="020F0502020204030203" pitchFamily="34" charset="77"/>
                <a:ea typeface="MS Mincho"/>
                <a:cs typeface="Calibri"/>
                <a:hlinkClick r:id="rId4"/>
              </a:rPr>
              <a:t>UNHCR, </a:t>
            </a:r>
            <a:r>
              <a:rPr lang="en-GB" sz="1200">
                <a:latin typeface="Lato" panose="020F0502020204030203" pitchFamily="34" charset="77"/>
                <a:ea typeface="MS Mincho"/>
                <a:cs typeface="Calibri"/>
                <a:hlinkClick r:id="rId4"/>
              </a:rPr>
              <a:t>Need to Know Guidance: Working with Lesbian, Gay, Bisexual, Transgender, Intersex and Queer Persons in Forced Displacement</a:t>
            </a:r>
            <a:r>
              <a:rPr lang="en-US" sz="1200">
                <a:latin typeface="Lato" panose="020F0502020204030203" pitchFamily="34" charset="77"/>
                <a:ea typeface="MS Mincho"/>
                <a:cs typeface="Calibri"/>
                <a:hlinkClick r:id="rId4"/>
              </a:rPr>
              <a:t>, 2021</a:t>
            </a:r>
            <a:r>
              <a:rPr lang="en-US" sz="1200">
                <a:latin typeface="Lato" panose="020F0502020204030203" pitchFamily="34" charset="77"/>
                <a:ea typeface="MS Mincho"/>
                <a:cs typeface="Calibri"/>
              </a:rPr>
              <a:t> </a:t>
            </a:r>
            <a:r>
              <a:rPr lang="en-US">
                <a:latin typeface="Lato" panose="020F0502020204030203" pitchFamily="34" charset="77"/>
                <a:ea typeface="MS Mincho"/>
                <a:cs typeface="Calibri"/>
              </a:rPr>
              <a:t>(</a:t>
            </a:r>
            <a:r>
              <a:rPr lang="en-US" sz="1200">
                <a:latin typeface="Lato" panose="020F0502020204030203" pitchFamily="34" charset="77"/>
                <a:ea typeface="MS Mincho"/>
                <a:cs typeface="Calibri"/>
                <a:hlinkClick r:id="rId4"/>
              </a:rPr>
              <a:t>https://www.refworld.org/docid/4e6073972.html</a:t>
            </a:r>
            <a:r>
              <a:rPr lang="en-US">
                <a:latin typeface="Lato" panose="020F0502020204030203" pitchFamily="34" charset="77"/>
                <a:ea typeface="MS Mincho"/>
                <a:cs typeface="Calibri"/>
              </a:rPr>
              <a:t>). </a:t>
            </a:r>
          </a:p>
          <a:p>
            <a:pPr marL="285750" marR="0" lvl="0" indent="-285750" algn="l" defTabSz="914400" rtl="0" eaLnBrk="0" fontAlgn="base" latinLnBrk="0" hangingPunct="0">
              <a:lnSpc>
                <a:spcPct val="100000"/>
              </a:lnSpc>
              <a:spcBef>
                <a:spcPct val="30000"/>
              </a:spcBef>
              <a:spcAft>
                <a:spcPct val="0"/>
              </a:spcAft>
              <a:buClr>
                <a:schemeClr val="tx1"/>
              </a:buClr>
              <a:buSzTx/>
              <a:buFont typeface="Arial" panose="020B0604020202020204" pitchFamily="34" charset="0"/>
              <a:buChar char="•"/>
              <a:tabLst/>
              <a:defRPr/>
            </a:pPr>
            <a:r>
              <a:rPr lang="en-US">
                <a:latin typeface="Lato" panose="020F0502020204030203" pitchFamily="34" charset="77"/>
                <a:ea typeface="MS Mincho"/>
                <a:cs typeface="Calibri"/>
              </a:rPr>
              <a:t>Image derived from </a:t>
            </a:r>
            <a:r>
              <a:rPr lang="en-US" altLang="en-US">
                <a:latin typeface="Lato" panose="020F0502020204030203" pitchFamily="34" charset="77"/>
                <a:ea typeface="MS PGothic"/>
                <a:cs typeface="Calibri"/>
              </a:rPr>
              <a:t>Slide derived and adjusted from the UNHCR/IOM, </a:t>
            </a:r>
            <a:r>
              <a:rPr lang="en-US">
                <a:latin typeface="Lato" panose="020F0502020204030203" pitchFamily="34" charset="77"/>
                <a:ea typeface="MS PGothic"/>
                <a:cs typeface="Calibri"/>
              </a:rPr>
              <a:t>Training package: SOGIESC and working with LGBTIQ+ persons in forced displacement, 2021 (</a:t>
            </a:r>
            <a:r>
              <a:rPr lang="en-US" sz="1200">
                <a:latin typeface="Lato" panose="020F0502020204030203" pitchFamily="34" charset="77"/>
                <a:ea typeface="MS PGothic"/>
                <a:cs typeface="Calibri"/>
                <a:hlinkClick r:id="rId5"/>
              </a:rPr>
              <a:t>https://www.unhcr.org/workingwithlgbtiq-sogiesc-trainingpackage.html</a:t>
            </a:r>
            <a:r>
              <a:rPr lang="en-US">
                <a:latin typeface="Lato" panose="020F0502020204030203" pitchFamily="34" charset="77"/>
                <a:ea typeface="MS PGothic"/>
                <a:cs typeface="Calibri"/>
              </a:rPr>
              <a:t>). </a:t>
            </a:r>
          </a:p>
        </p:txBody>
      </p:sp>
    </p:spTree>
    <p:extLst>
      <p:ext uri="{BB962C8B-B14F-4D97-AF65-F5344CB8AC3E}">
        <p14:creationId xmlns:p14="http://schemas.microsoft.com/office/powerpoint/2010/main" val="3296128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GB">
              <a:latin typeface="Lato" panose="020F0502020204030203" pitchFamily="34" charset="77"/>
            </a:endParaRPr>
          </a:p>
          <a:p>
            <a:r>
              <a:rPr lang="en-GB">
                <a:effectLst/>
                <a:latin typeface="Lato" panose="020F0502020204030203" pitchFamily="34" charset="77"/>
                <a:hlinkClick r:id="rId3"/>
              </a:rPr>
              <a:t>https://www.youtube.com/watch?v=o02V6FBJy9c&amp;list=PLk83Ra7kAz5HQymFMdS79dryet14pn8YS&amp;index=2</a:t>
            </a:r>
            <a:endParaRPr lang="en-GB">
              <a:effectLst/>
              <a:latin typeface="Lato" panose="020F0502020204030203" pitchFamily="34" charset="77"/>
            </a:endParaRPr>
          </a:p>
          <a:p>
            <a:r>
              <a:rPr lang="en-GB">
                <a:latin typeface="Lato" panose="020F0502020204030203" pitchFamily="34" charset="77"/>
              </a:rPr>
              <a:t>Duration: 5.02 mins</a:t>
            </a:r>
            <a:endParaRPr lang="en-GR">
              <a:latin typeface="Lato" panose="020F0502020204030203" pitchFamily="34" charset="77"/>
            </a:endParaRPr>
          </a:p>
        </p:txBody>
      </p:sp>
    </p:spTree>
    <p:extLst>
      <p:ext uri="{BB962C8B-B14F-4D97-AF65-F5344CB8AC3E}">
        <p14:creationId xmlns:p14="http://schemas.microsoft.com/office/powerpoint/2010/main" val="3238760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65763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sz="160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a:latin typeface="Lato" panose="020F0502020204030203" pitchFamily="34" charset="77"/>
                <a:ea typeface="Lato" panose="020F0502020204030203" pitchFamily="34" charset="0"/>
                <a:cs typeface="Lato" panose="020F0502020204030203" pitchFamily="34" charset="0"/>
              </a:rPr>
              <a:t>Refer back to the GBV-tree in the video when explaining the differences between prevention, risk mitigation and response. Ask participants </a:t>
            </a:r>
            <a:r>
              <a:rPr lang="en-US" b="0" i="0">
                <a:latin typeface="Lato" panose="020F0502020204030203" pitchFamily="34" charset="77"/>
                <a:ea typeface="Lato" panose="020F0502020204030203" pitchFamily="34" charset="0"/>
                <a:cs typeface="Lato" panose="020F0502020204030203" pitchFamily="34" charset="0"/>
              </a:rPr>
              <a:t>for</a:t>
            </a:r>
            <a:r>
              <a:rPr lang="en-US" b="0" i="0" baseline="0">
                <a:latin typeface="Lato" panose="020F0502020204030203" pitchFamily="34" charset="77"/>
                <a:ea typeface="Lato" panose="020F0502020204030203" pitchFamily="34" charset="0"/>
                <a:cs typeface="Lato" panose="020F0502020204030203" pitchFamily="34" charset="0"/>
              </a:rPr>
              <a:t> 1-2 examples of activities under each category:</a:t>
            </a:r>
          </a:p>
          <a:p>
            <a:pPr marL="342900" lvl="0" indent="-342900" algn="just" fontAlgn="base">
              <a:lnSpc>
                <a:spcPct val="115000"/>
              </a:lnSpc>
              <a:spcAft>
                <a:spcPts val="505"/>
              </a:spcAft>
              <a:buClr>
                <a:srgbClr val="943E67"/>
              </a:buClr>
              <a:buSzPts val="1100"/>
              <a:buFont typeface="System Font Regular"/>
              <a:buChar char="-"/>
            </a:pPr>
            <a:r>
              <a:rPr lang="en-GB" b="1">
                <a:latin typeface="Lato" panose="020F0502020204030203" pitchFamily="34" charset="77"/>
              </a:rPr>
              <a:t>Prevention</a:t>
            </a:r>
            <a:r>
              <a:rPr lang="en-GB">
                <a:latin typeface="Lato" panose="020F0502020204030203" pitchFamily="34" charset="77"/>
              </a:rPr>
              <a:t>: </a:t>
            </a:r>
            <a:r>
              <a:rPr lang="en-GB" b="0" u="none" strike="noStrike">
                <a:solidFill>
                  <a:srgbClr val="000000"/>
                </a:solidFill>
                <a:effectLst/>
                <a:uFill>
                  <a:solidFill>
                    <a:srgbClr val="000000"/>
                  </a:solidFill>
                </a:uFill>
                <a:latin typeface="Lato" panose="020F0502020204030203" pitchFamily="34" charset="77"/>
                <a:ea typeface="MS Mincho"/>
                <a:cs typeface="Calibri"/>
              </a:rPr>
              <a:t>l</a:t>
            </a:r>
            <a:r>
              <a:rPr lang="en-GB" b="0" u="none" strike="noStrike">
                <a:solidFill>
                  <a:srgbClr val="000000"/>
                </a:solidFill>
                <a:effectLst/>
                <a:uFill>
                  <a:solidFill>
                    <a:srgbClr val="000000"/>
                  </a:solidFill>
                </a:uFill>
                <a:latin typeface="Lato" panose="020F0502020204030203" pitchFamily="34" charset="77"/>
                <a:ea typeface="Calibri"/>
                <a:cs typeface="Calibri"/>
              </a:rPr>
              <a:t>ife-skills for adolescent boys and girls; gender dialogues; transformative gender work to challenge negative gender norms (e.g. workshops with men and women, or group training for couples on shared decision making and non-violent behaviour); empowerment activities for women and girls and/or LGBTIQI+ persons; introducing gender-transformative school curricula etc. </a:t>
            </a:r>
          </a:p>
          <a:p>
            <a:pPr marL="342900" lvl="0" indent="-342900" algn="just" fontAlgn="base">
              <a:lnSpc>
                <a:spcPct val="115000"/>
              </a:lnSpc>
              <a:spcAft>
                <a:spcPts val="505"/>
              </a:spcAft>
              <a:buClr>
                <a:srgbClr val="943E67"/>
              </a:buClr>
              <a:buSzPts val="1100"/>
              <a:buFont typeface="System Font Regular"/>
              <a:buChar char="-"/>
            </a:pPr>
            <a:r>
              <a:rPr lang="en-GB" b="1" kern="1200">
                <a:solidFill>
                  <a:schemeClr val="tx1"/>
                </a:solidFill>
                <a:effectLst/>
                <a:latin typeface="Lato" panose="020F0502020204030203" pitchFamily="34" charset="77"/>
                <a:ea typeface="+mn-ea"/>
                <a:cs typeface="+mn-cs"/>
              </a:rPr>
              <a:t>Risk mitigation: </a:t>
            </a:r>
            <a:r>
              <a:rPr lang="en-GB" b="0" kern="1200">
                <a:solidFill>
                  <a:schemeClr val="tx1"/>
                </a:solidFill>
                <a:effectLst/>
                <a:latin typeface="Lato" panose="020F0502020204030203" pitchFamily="34" charset="77"/>
                <a:ea typeface="+mn-ea"/>
                <a:cs typeface="+mn-cs"/>
              </a:rPr>
              <a:t>ensuring women, girls and other other at-risk groups are consulted and participate throughout the programme cycle; training of frontline workforce on how to handle safe disclosures; specific actions to ensure programmes do not expose displaced and stateless persons to additional and/or new risks to GBV (e.g. gender-disaggregated and lockable toilets in a safe location; privacy measures in shelters;</a:t>
            </a:r>
            <a:r>
              <a:rPr lang="en-US">
                <a:effectLst/>
                <a:latin typeface="Lato" panose="020F0502020204030203" pitchFamily="34" charset="77"/>
                <a:ea typeface="MS Mincho"/>
                <a:cs typeface="Times New Roman" panose="02020603050405020304" pitchFamily="18" charset="0"/>
              </a:rPr>
              <a:t> providing adequate lights in camps</a:t>
            </a:r>
            <a:r>
              <a:rPr lang="en-GB" b="0" kern="1200">
                <a:solidFill>
                  <a:schemeClr val="tx1"/>
                </a:solidFill>
                <a:effectLst/>
                <a:latin typeface="Lato" panose="020F0502020204030203" pitchFamily="34" charset="77"/>
                <a:ea typeface="+mn-ea"/>
                <a:cs typeface="+mn-cs"/>
              </a:rPr>
              <a:t>; </a:t>
            </a:r>
            <a:r>
              <a:rPr lang="en-US">
                <a:effectLst/>
                <a:latin typeface="Lato" panose="020F0502020204030203" pitchFamily="34" charset="77"/>
                <a:ea typeface="MS Mincho"/>
                <a:cs typeface="Times New Roman" panose="02020603050405020304" pitchFamily="18" charset="0"/>
              </a:rPr>
              <a:t>fuel-efficient stoves; </a:t>
            </a:r>
            <a:r>
              <a:rPr lang="en-GB" b="0" u="none" strike="noStrike">
                <a:solidFill>
                  <a:srgbClr val="000000"/>
                </a:solidFill>
                <a:effectLst/>
                <a:uFill>
                  <a:solidFill>
                    <a:srgbClr val="000000"/>
                  </a:solidFill>
                </a:uFill>
                <a:latin typeface="Lato" panose="020F0502020204030203" pitchFamily="34" charset="77"/>
                <a:ea typeface="MS Mincho"/>
                <a:cs typeface="Calibri"/>
              </a:rPr>
              <a:t>b</a:t>
            </a:r>
            <a:r>
              <a:rPr lang="en-GB" b="0" u="none" strike="noStrike">
                <a:solidFill>
                  <a:srgbClr val="000000"/>
                </a:solidFill>
                <a:effectLst/>
                <a:uFill>
                  <a:solidFill>
                    <a:srgbClr val="000000"/>
                  </a:solidFill>
                </a:uFill>
                <a:latin typeface="Lato" panose="020F0502020204030203" pitchFamily="34" charset="77"/>
                <a:ea typeface="Calibri"/>
                <a:cs typeface="Calibri"/>
              </a:rPr>
              <a:t>uilding schools and play areas in safe locations</a:t>
            </a:r>
            <a:r>
              <a:rPr lang="en-GR" b="1" u="none" strike="noStrike">
                <a:solidFill>
                  <a:srgbClr val="000000"/>
                </a:solidFill>
                <a:effectLst/>
                <a:uFill>
                  <a:solidFill>
                    <a:srgbClr val="000000"/>
                  </a:solidFill>
                </a:uFill>
                <a:latin typeface="Lato" panose="020F0502020204030203" pitchFamily="34" charset="77"/>
                <a:ea typeface="Calibri"/>
                <a:cs typeface="Calibri"/>
              </a:rPr>
              <a:t>; </a:t>
            </a:r>
            <a:r>
              <a:rPr lang="en-GR" b="0" u="none" strike="noStrike">
                <a:solidFill>
                  <a:srgbClr val="000000"/>
                </a:solidFill>
                <a:effectLst/>
                <a:uFill>
                  <a:solidFill>
                    <a:srgbClr val="000000"/>
                  </a:solidFill>
                </a:uFill>
                <a:latin typeface="Lato" panose="020F0502020204030203" pitchFamily="34" charset="77"/>
                <a:ea typeface="Calibri"/>
                <a:cs typeface="Calibri"/>
              </a:rPr>
              <a:t>m</a:t>
            </a:r>
            <a:r>
              <a:rPr lang="en-GB" b="0" u="none" strike="noStrike">
                <a:solidFill>
                  <a:srgbClr val="000000"/>
                </a:solidFill>
                <a:effectLst/>
                <a:uFill>
                  <a:solidFill>
                    <a:srgbClr val="000000"/>
                  </a:solidFill>
                </a:uFill>
                <a:latin typeface="Lato" panose="020F0502020204030203" pitchFamily="34" charset="77"/>
                <a:ea typeface="Calibri"/>
                <a:cs typeface="Calibri"/>
              </a:rPr>
              <a:t>monitoring school premises; engaging the community in organizing security patrols or community watch groups </a:t>
            </a:r>
            <a:r>
              <a:rPr lang="en-GB" b="0" kern="1200">
                <a:solidFill>
                  <a:schemeClr val="tx1"/>
                </a:solidFill>
                <a:effectLst/>
                <a:latin typeface="Lato" panose="020F0502020204030203" pitchFamily="34" charset="77"/>
                <a:ea typeface="+mn-ea"/>
                <a:cs typeface="+mn-cs"/>
              </a:rPr>
              <a:t>etc.) etc. Note that </a:t>
            </a:r>
            <a:r>
              <a:rPr lang="en-GB" b="1" kern="1200">
                <a:solidFill>
                  <a:schemeClr val="tx1"/>
                </a:solidFill>
                <a:effectLst/>
                <a:latin typeface="Lato" panose="020F0502020204030203" pitchFamily="34" charset="77"/>
                <a:ea typeface="+mn-ea"/>
                <a:cs typeface="+mn-cs"/>
              </a:rPr>
              <a:t>GBV risk mitigation will be discussed in more detail in the next slides. </a:t>
            </a:r>
          </a:p>
          <a:p>
            <a:pPr marL="342900" lvl="0" indent="-342900" algn="just" fontAlgn="base">
              <a:lnSpc>
                <a:spcPct val="115000"/>
              </a:lnSpc>
              <a:spcAft>
                <a:spcPts val="505"/>
              </a:spcAft>
              <a:buClr>
                <a:srgbClr val="943E67"/>
              </a:buClr>
              <a:buSzPts val="1100"/>
              <a:buFont typeface="System Font Regular"/>
              <a:buChar char="-"/>
            </a:pPr>
            <a:r>
              <a:rPr lang="en-GB" b="1" kern="1200">
                <a:solidFill>
                  <a:schemeClr val="tx1"/>
                </a:solidFill>
                <a:effectLst/>
                <a:latin typeface="Lato" panose="020F0502020204030203" pitchFamily="34" charset="77"/>
                <a:ea typeface="+mn-ea"/>
                <a:cs typeface="+mn-cs"/>
              </a:rPr>
              <a:t>Response: </a:t>
            </a:r>
            <a:r>
              <a:rPr lang="en-GB" b="0" kern="1200">
                <a:solidFill>
                  <a:schemeClr val="tx1"/>
                </a:solidFill>
                <a:effectLst/>
                <a:latin typeface="Lato" panose="020F0502020204030203" pitchFamily="34" charset="77"/>
                <a:ea typeface="+mn-ea"/>
                <a:cs typeface="+mn-cs"/>
              </a:rPr>
              <a:t>GBV case management; psychosocial support; clinical care; safe house/shelter; legal aid; economic reintegration etc. </a:t>
            </a:r>
            <a:endParaRPr lang="en-GB" b="1" i="0" kern="1200">
              <a:solidFill>
                <a:schemeClr val="tx1"/>
              </a:solidFill>
              <a:effectLst/>
              <a:latin typeface="Lato" panose="020F0502020204030203" pitchFamily="34"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System Font Regular"/>
              <a:buNone/>
              <a:tabLst/>
              <a:defRPr/>
            </a:pPr>
            <a:endParaRPr lang="en-US" i="1">
              <a:latin typeface="Lato" panose="020F0502020204030203" pitchFamily="34" charset="77"/>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0">
                <a:latin typeface="Lato" panose="020F0502020204030203" pitchFamily="34" charset="77"/>
                <a:ea typeface="+mn-ea"/>
                <a:cs typeface="Calibri" panose="020F0502020204030204"/>
              </a:rPr>
              <a:t>Content derived and adjusted from </a:t>
            </a:r>
            <a:r>
              <a:rPr lang="en-US" i="0">
                <a:latin typeface="Lato" panose="020F0502020204030203" pitchFamily="34" charset="77"/>
                <a:ea typeface="Lato" panose="020F0502020204030203" pitchFamily="34" charset="0"/>
                <a:cs typeface="Lato" panose="020F0502020204030203" pitchFamily="34" charset="0"/>
              </a:rPr>
              <a:t>CVA &amp; GBV Compendium: Practical Guidance for Humanitarian Practitioners: A Companion Guide to the IASC GBV Guidelines, 2019 (</a:t>
            </a:r>
            <a:r>
              <a:rPr lang="en-US" i="0">
                <a:latin typeface="Lato" panose="020F0502020204030203" pitchFamily="34" charset="77"/>
                <a:ea typeface="Lato" panose="020F0502020204030203" pitchFamily="34" charset="0"/>
                <a:cs typeface="Lato" panose="020F0502020204030203" pitchFamily="34" charset="0"/>
                <a:hlinkClick r:id="rId3"/>
              </a:rPr>
              <a:t>https://gbvguidelines.org/en/cash-voucher-assistance-and-gbv-compendium-training-modules</a:t>
            </a:r>
            <a:r>
              <a:rPr lang="en-US" i="0">
                <a:latin typeface="Lato" panose="020F0502020204030203" pitchFamily="34" charset="77"/>
                <a:ea typeface="Lato" panose="020F0502020204030203" pitchFamily="34" charset="0"/>
                <a:cs typeface="Lato" panose="020F0502020204030203" pitchFamily="34" charset="0"/>
              </a:rPr>
              <a:t>). </a:t>
            </a:r>
            <a:endParaRPr lang="en-US">
              <a:latin typeface="Lato" panose="020F0502020204030203" pitchFamily="34" charset="77"/>
            </a:endParaRPr>
          </a:p>
        </p:txBody>
      </p:sp>
    </p:spTree>
    <p:extLst>
      <p:ext uri="{BB962C8B-B14F-4D97-AF65-F5344CB8AC3E}">
        <p14:creationId xmlns:p14="http://schemas.microsoft.com/office/powerpoint/2010/main" val="2192925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a:latin typeface="Lato" panose="020F0502020204030203" pitchFamily="34" charset="77"/>
                <a:ea typeface="MS PGothic"/>
                <a:cs typeface="Calibri"/>
              </a:rPr>
              <a:t>NB: Slide adjusted from the UNHCR/IOM, </a:t>
            </a:r>
            <a:r>
              <a:rPr lang="en-US">
                <a:latin typeface="Lato" panose="020F0502020204030203" pitchFamily="34" charset="77"/>
                <a:ea typeface="MS PGothic"/>
                <a:cs typeface="Calibri"/>
              </a:rPr>
              <a:t>Training Package: SOGIESC and working with LGBTIQ+ persons in forced displacement, 2021, available from (</a:t>
            </a:r>
            <a:r>
              <a:rPr lang="en-US">
                <a:latin typeface="Lato" panose="020F0502020204030203" pitchFamily="34" charset="77"/>
                <a:ea typeface="MS PGothic"/>
                <a:cs typeface="Calibri"/>
                <a:hlinkClick r:id="rId3"/>
              </a:rPr>
              <a:t>https://www.unhcr.org/workingwithlgbtiq-sogiesc-trainingpackage.html</a:t>
            </a:r>
            <a:r>
              <a:rPr lang="en-US">
                <a:latin typeface="Lato" panose="020F0502020204030203" pitchFamily="34" charset="77"/>
                <a:ea typeface="MS PGothic"/>
                <a:cs typeface="Calibri"/>
              </a:rPr>
              <a:t>)</a:t>
            </a:r>
            <a:endParaRPr lang="en-US">
              <a:latin typeface="Lato" panose="020F0502020204030203" pitchFamily="34" charset="77"/>
              <a:cs typeface="Calibri"/>
            </a:endParaRPr>
          </a:p>
          <a:p>
            <a:endParaRPr lang="en-BR"/>
          </a:p>
        </p:txBody>
      </p:sp>
      <p:sp>
        <p:nvSpPr>
          <p:cNvPr id="4" name="Slide Number Placeholder 3"/>
          <p:cNvSpPr>
            <a:spLocks noGrp="1"/>
          </p:cNvSpPr>
          <p:nvPr>
            <p:ph type="sldNum" sz="quarter" idx="5"/>
          </p:nvPr>
        </p:nvSpPr>
        <p:spPr/>
        <p:txBody>
          <a:bodyPr/>
          <a:lstStyle/>
          <a:p>
            <a:pPr>
              <a:defRPr/>
            </a:pPr>
            <a:fld id="{790270AE-4AE3-4A4B-9235-CAB52A973894}" type="slidenum">
              <a:rPr lang="en-US" altLang="en-US" smtClean="0"/>
              <a:pPr>
                <a:defRPr/>
              </a:pPr>
              <a:t>2</a:t>
            </a:fld>
            <a:endParaRPr lang="en-US" altLang="en-US"/>
          </a:p>
        </p:txBody>
      </p:sp>
    </p:spTree>
    <p:extLst>
      <p:ext uri="{BB962C8B-B14F-4D97-AF65-F5344CB8AC3E}">
        <p14:creationId xmlns:p14="http://schemas.microsoft.com/office/powerpoint/2010/main" val="1852899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46283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pPr>
              <a:defRPr/>
            </a:pPr>
            <a:endParaRPr lang="en-GR" b="0" i="0" u="none" strike="noStrike">
              <a:effectLst/>
              <a:latin typeface="Lato" panose="020F0502020204030203" pitchFamily="34" charset="77"/>
              <a:ea typeface="MS PGothic"/>
            </a:endParaRPr>
          </a:p>
          <a:p>
            <a:pPr>
              <a:defRPr/>
            </a:pPr>
            <a:r>
              <a:rPr lang="en-GR" b="0" i="0" u="none" strike="noStrike">
                <a:effectLst/>
                <a:latin typeface="Lato" panose="020F0502020204030203" pitchFamily="34" charset="77"/>
                <a:ea typeface="MS PGothic"/>
              </a:rPr>
              <a:t>Recall the GBV Policy introduced earlier in this session. As part of the GBV Policy’s commitment to GBV risk mitigation, emphasize that it is </a:t>
            </a:r>
            <a:r>
              <a:rPr lang="en-GR" b="1" i="0" u="none" strike="noStrike">
                <a:effectLst/>
                <a:latin typeface="Lato" panose="020F0502020204030203" pitchFamily="34" charset="77"/>
                <a:ea typeface="MS PGothic"/>
              </a:rPr>
              <a:t>mandatory according to the Policy that all UNHCR workforce and partners are trained on how to safely handle a disclosure on GBV</a:t>
            </a:r>
            <a:r>
              <a:rPr lang="en-GR" b="0" i="0" u="none" strike="noStrike">
                <a:effectLst/>
                <a:latin typeface="Lato" panose="020F0502020204030203" pitchFamily="34" charset="77"/>
                <a:ea typeface="MS PGothic"/>
              </a:rPr>
              <a:t>, this is why we are here today. </a:t>
            </a:r>
          </a:p>
          <a:p>
            <a:pPr>
              <a:defRPr/>
            </a:pPr>
            <a:endParaRPr lang="en-GR" b="0" i="0" u="none" strike="noStrike">
              <a:effectLst/>
              <a:latin typeface="Lato" panose="020F0502020204030203" pitchFamily="34" charset="77"/>
              <a:ea typeface="MS PGothic"/>
            </a:endParaRPr>
          </a:p>
          <a:p>
            <a:pPr>
              <a:defRPr/>
            </a:pPr>
            <a:r>
              <a:rPr lang="en-US">
                <a:latin typeface="Lato" panose="020F0502020204030203" pitchFamily="34" charset="77"/>
              </a:rPr>
              <a:t> </a:t>
            </a:r>
            <a:endParaRPr lang="en-GB">
              <a:effectLst/>
              <a:latin typeface="Lato" panose="020F0502020204030203" pitchFamily="34" charset="77"/>
            </a:endParaRPr>
          </a:p>
        </p:txBody>
      </p:sp>
    </p:spTree>
    <p:extLst>
      <p:ext uri="{BB962C8B-B14F-4D97-AF65-F5344CB8AC3E}">
        <p14:creationId xmlns:p14="http://schemas.microsoft.com/office/powerpoint/2010/main" val="1025852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a:effectLst/>
                <a:latin typeface="Lato" panose="020F0502020204030203" pitchFamily="34" charset="77"/>
              </a:rPr>
              <a:t>GBV risk mitigation specifically refers to </a:t>
            </a:r>
            <a:r>
              <a:rPr lang="en-GB" b="1" i="0" u="none" strike="noStrike">
                <a:effectLst/>
                <a:latin typeface="Lato" panose="020F0502020204030203" pitchFamily="34" charset="77"/>
              </a:rPr>
              <a:t>reducing the risk of exposure of GBV</a:t>
            </a:r>
            <a:r>
              <a:rPr lang="en-GB" b="0" i="0" u="none" strike="noStrike">
                <a:effectLst/>
                <a:latin typeface="Lato" panose="020F0502020204030203" pitchFamily="34" charset="77"/>
              </a:rPr>
              <a:t>. </a:t>
            </a:r>
            <a:r>
              <a:rPr lang="en-GB" b="0" i="0" u="none" strike="noStrike">
                <a:solidFill>
                  <a:srgbClr val="000000"/>
                </a:solidFill>
                <a:effectLst/>
                <a:latin typeface="Lato" panose="020F0502020204030203" pitchFamily="34" charset="77"/>
              </a:rPr>
              <a:t>Explain the two areas of GBV risk mitigation, emphasizing the role of all workforce to address GBV.</a:t>
            </a:r>
            <a:r>
              <a:rPr lang="en-US" b="0" i="0" u="none" strike="noStrike">
                <a:solidFill>
                  <a:srgbClr val="444444"/>
                </a:solidFill>
                <a:effectLst/>
                <a:latin typeface="Lato" panose="020F0502020204030203" pitchFamily="34" charset="77"/>
              </a:rPr>
              <a:t>​</a:t>
            </a:r>
          </a:p>
          <a:p>
            <a:pPr algn="l" rtl="0" fontAlgn="base"/>
            <a:r>
              <a:rPr lang="en-GB" b="0" i="0" u="none" strike="noStrike">
                <a:solidFill>
                  <a:srgbClr val="444444"/>
                </a:solidFill>
                <a:effectLst/>
                <a:latin typeface="Lato" panose="020F0502020204030203" pitchFamily="34" charset="77"/>
              </a:rPr>
              <a:t>​</a:t>
            </a:r>
          </a:p>
          <a:p>
            <a:pPr algn="l" rtl="0" fontAlgn="base"/>
            <a:r>
              <a:rPr lang="en-US" b="0" i="0" u="none" strike="noStrike">
                <a:solidFill>
                  <a:srgbClr val="000000"/>
                </a:solidFill>
                <a:effectLst/>
                <a:latin typeface="Lato" panose="020F0502020204030203" pitchFamily="34" charset="77"/>
              </a:rPr>
              <a:t>Mainstreaming </a:t>
            </a:r>
            <a:r>
              <a:rPr lang="en-US" b="1" i="0" u="none" strike="noStrike">
                <a:solidFill>
                  <a:srgbClr val="000000"/>
                </a:solidFill>
                <a:effectLst/>
                <a:latin typeface="Lato" panose="020F0502020204030203" pitchFamily="34" charset="77"/>
              </a:rPr>
              <a:t>does</a:t>
            </a:r>
            <a:r>
              <a:rPr lang="en-US" b="0" i="0" u="none" strike="noStrike">
                <a:solidFill>
                  <a:srgbClr val="000000"/>
                </a:solidFill>
                <a:effectLst/>
                <a:latin typeface="Lato" panose="020F0502020204030203" pitchFamily="34" charset="77"/>
              </a:rPr>
              <a:t> </a:t>
            </a:r>
            <a:r>
              <a:rPr lang="en-US" b="1" i="0" u="none" strike="noStrike">
                <a:solidFill>
                  <a:srgbClr val="000000"/>
                </a:solidFill>
                <a:effectLst/>
                <a:latin typeface="Lato" panose="020F0502020204030203" pitchFamily="34" charset="77"/>
              </a:rPr>
              <a:t>not</a:t>
            </a:r>
            <a:r>
              <a:rPr lang="en-US" b="0" i="0" u="none" strike="noStrike">
                <a:solidFill>
                  <a:srgbClr val="000000"/>
                </a:solidFill>
                <a:effectLst/>
                <a:latin typeface="Lato" panose="020F0502020204030203" pitchFamily="34" charset="77"/>
              </a:rPr>
              <a:t> </a:t>
            </a:r>
            <a:r>
              <a:rPr lang="en-US" b="1" i="0" u="none" strike="noStrike">
                <a:solidFill>
                  <a:srgbClr val="000000"/>
                </a:solidFill>
                <a:effectLst/>
                <a:latin typeface="Lato" panose="020F0502020204030203" pitchFamily="34" charset="77"/>
              </a:rPr>
              <a:t>replace</a:t>
            </a:r>
            <a:r>
              <a:rPr lang="en-US" b="0" i="0" u="none" strike="noStrike">
                <a:solidFill>
                  <a:srgbClr val="000000"/>
                </a:solidFill>
                <a:effectLst/>
                <a:latin typeface="Lato" panose="020F0502020204030203" pitchFamily="34" charset="77"/>
              </a:rPr>
              <a:t> GBV specialized programming (i.e. prevention and response); rather it ensures mainstreaming of GBV risk mitigation across all stages of the </a:t>
            </a:r>
            <a:r>
              <a:rPr lang="en-US" b="0" i="0" u="none" strike="noStrike" err="1">
                <a:solidFill>
                  <a:srgbClr val="000000"/>
                </a:solidFill>
                <a:effectLst/>
                <a:latin typeface="Lato" panose="020F0502020204030203" pitchFamily="34" charset="77"/>
              </a:rPr>
              <a:t>programme</a:t>
            </a:r>
            <a:r>
              <a:rPr lang="en-US" b="0" i="0" u="none" strike="noStrike">
                <a:solidFill>
                  <a:srgbClr val="000000"/>
                </a:solidFill>
                <a:effectLst/>
                <a:latin typeface="Lato" panose="020F0502020204030203" pitchFamily="34" charset="77"/>
              </a:rPr>
              <a:t> cycle across all sectors and all functional levels. </a:t>
            </a:r>
            <a:endParaRPr lang="en-US" b="0" i="0" u="none" strike="noStrike">
              <a:solidFill>
                <a:srgbClr val="444444"/>
              </a:solidFill>
              <a:effectLst/>
              <a:latin typeface="Lato" panose="020F0502020204030203" pitchFamily="34" charset="77"/>
            </a:endParaRPr>
          </a:p>
          <a:p>
            <a:endParaRPr lang="en-US">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a:effectLst/>
                <a:latin typeface="Lato" panose="020F0502020204030203" pitchFamily="34" charset="77"/>
              </a:rPr>
              <a:t>An important resource on GBV risk mitigation is the </a:t>
            </a:r>
            <a:r>
              <a:rPr lang="en-GB" b="1" u="none">
                <a:latin typeface="Lato" panose="020F0502020204030203" pitchFamily="34" charset="77"/>
              </a:rPr>
              <a:t>IASC </a:t>
            </a:r>
            <a:r>
              <a:rPr lang="en-US" b="1" u="none">
                <a:latin typeface="Lato" panose="020F0502020204030203" pitchFamily="34" charset="77"/>
              </a:rPr>
              <a:t>Guidelines for Integrating Gender-Based Violence Interventions in Humanitarian Action</a:t>
            </a:r>
            <a:r>
              <a:rPr lang="en-US" u="none">
                <a:latin typeface="Lato" panose="020F0502020204030203" pitchFamily="34" charset="77"/>
              </a:rPr>
              <a:t>, 2015</a:t>
            </a:r>
            <a:r>
              <a:rPr lang="en-GB" u="none">
                <a:latin typeface="Lato" panose="020F0502020204030203" pitchFamily="34" charset="77"/>
              </a:rPr>
              <a:t> (</a:t>
            </a:r>
            <a:r>
              <a:rPr lang="en-GB" u="none">
                <a:latin typeface="Lato" panose="020F0502020204030203" pitchFamily="34" charset="77"/>
                <a:hlinkClick r:id="rId3"/>
              </a:rPr>
              <a:t>https://gbvguidelines.org</a:t>
            </a:r>
            <a:r>
              <a:rPr lang="en-GB" u="none">
                <a:latin typeface="Lato" panose="020F0502020204030203" pitchFamily="34" charset="77"/>
              </a:rPr>
              <a:t>)</a:t>
            </a:r>
            <a:r>
              <a:rPr lang="en-GB" b="0" i="0" u="none" strike="noStrike">
                <a:effectLst/>
                <a:latin typeface="Lato" panose="020F0502020204030203" pitchFamily="34" charset="77"/>
              </a:rPr>
              <a:t>. These guidelines provide sector-specific guidance for integrating </a:t>
            </a:r>
            <a:r>
              <a:rPr lang="en-GB" b="0" i="0" u="none" strike="noStrike">
                <a:solidFill>
                  <a:srgbClr val="000000"/>
                </a:solidFill>
                <a:effectLst/>
                <a:latin typeface="Lato" panose="020F0502020204030203" pitchFamily="34" charset="77"/>
              </a:rPr>
              <a:t>risk mitigation into interventions that apply to IDP settings and could also be used mixed and refugee settings. This is of particular importance to UNHCR-led/co-led clusters/sectors which have particular responsibilities in this regard.</a:t>
            </a:r>
            <a:endParaRPr lang="en-US">
              <a:latin typeface="Lato" panose="020F0502020204030203" pitchFamily="34" charset="77"/>
            </a:endParaRPr>
          </a:p>
        </p:txBody>
      </p:sp>
    </p:spTree>
    <p:extLst>
      <p:ext uri="{BB962C8B-B14F-4D97-AF65-F5344CB8AC3E}">
        <p14:creationId xmlns:p14="http://schemas.microsoft.com/office/powerpoint/2010/main" val="3742928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sz="1600"/>
          </a:p>
        </p:txBody>
      </p:sp>
    </p:spTree>
    <p:extLst>
      <p:ext uri="{BB962C8B-B14F-4D97-AF65-F5344CB8AC3E}">
        <p14:creationId xmlns:p14="http://schemas.microsoft.com/office/powerpoint/2010/main" val="738047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2638313"/>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R" sz="1500" b="1">
                <a:latin typeface="Lato" panose="020F0502020204030203" pitchFamily="34" charset="77"/>
                <a:ea typeface="MS PGothic"/>
                <a:cs typeface="Calibri"/>
              </a:rPr>
              <a:t>FACILITATOR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atin typeface="Lato" panose="020F0502020204030203" pitchFamily="34" charset="77"/>
            </a:endParaRPr>
          </a:p>
          <a:p>
            <a:pPr marL="0" marR="0" lvl="0" indent="0">
              <a:lnSpc>
                <a:spcPct val="107000"/>
              </a:lnSpc>
              <a:spcBef>
                <a:spcPts val="0"/>
              </a:spcBef>
              <a:spcAft>
                <a:spcPts val="800"/>
              </a:spcAft>
              <a:buFont typeface="+mj-lt"/>
              <a:buNone/>
            </a:pPr>
            <a:r>
              <a:rPr lang="en-US">
                <a:latin typeface="Lato" panose="020F0502020204030203" pitchFamily="34" charset="77"/>
                <a:ea typeface="MS PGothic"/>
                <a:cs typeface="Calibri"/>
              </a:rPr>
              <a:t>Expected duration of session: </a:t>
            </a:r>
          </a:p>
          <a:p>
            <a:pPr marL="342900" marR="0" lvl="0" indent="-342900">
              <a:lnSpc>
                <a:spcPct val="107000"/>
              </a:lnSpc>
              <a:spcBef>
                <a:spcPts val="0"/>
              </a:spcBef>
              <a:spcAft>
                <a:spcPts val="800"/>
              </a:spcAft>
              <a:buFont typeface="+mj-lt"/>
              <a:buAutoNum type="alphaUcPeriod"/>
            </a:pPr>
            <a:r>
              <a:rPr lang="en-US" b="1">
                <a:effectLst/>
                <a:latin typeface="Lato" panose="020F0502020204030203" pitchFamily="34" charset="77"/>
                <a:ea typeface="Times New Roman" panose="02020603050405020304" pitchFamily="18" charset="0"/>
                <a:cs typeface="Times New Roman" panose="02020603050405020304" pitchFamily="18" charset="0"/>
              </a:rPr>
              <a:t>60 mins </a:t>
            </a:r>
            <a:r>
              <a:rPr lang="en-US">
                <a:effectLst/>
                <a:latin typeface="Lato" panose="020F0502020204030203" pitchFamily="34" charset="77"/>
                <a:ea typeface="Times New Roman" panose="02020603050405020304" pitchFamily="18" charset="0"/>
                <a:cs typeface="Times New Roman" panose="02020603050405020304" pitchFamily="18" charset="0"/>
              </a:rPr>
              <a:t>(core content)</a:t>
            </a:r>
          </a:p>
          <a:p>
            <a:pPr marL="342900" marR="0" lvl="0" indent="-342900">
              <a:lnSpc>
                <a:spcPct val="107000"/>
              </a:lnSpc>
              <a:spcBef>
                <a:spcPts val="0"/>
              </a:spcBef>
              <a:spcAft>
                <a:spcPts val="600"/>
              </a:spcAft>
              <a:buFont typeface="+mj-lt"/>
              <a:buAutoNum type="alphaUcPeriod"/>
            </a:pPr>
            <a:r>
              <a:rPr lang="en-US" b="1">
                <a:effectLst/>
                <a:latin typeface="Lato" panose="020F0502020204030203" pitchFamily="34" charset="77"/>
                <a:ea typeface="Times New Roman" panose="02020603050405020304" pitchFamily="18" charset="0"/>
                <a:cs typeface="Times New Roman" panose="02020603050405020304" pitchFamily="18" charset="0"/>
              </a:rPr>
              <a:t>60 + 65 mins </a:t>
            </a:r>
            <a:r>
              <a:rPr lang="en-US">
                <a:effectLst/>
                <a:latin typeface="Lato" panose="020F0502020204030203" pitchFamily="34" charset="77"/>
                <a:ea typeface="Times New Roman" panose="02020603050405020304" pitchFamily="18" charset="0"/>
                <a:cs typeface="Times New Roman" panose="02020603050405020304" pitchFamily="18" charset="0"/>
              </a:rPr>
              <a:t>(optional content)</a:t>
            </a:r>
            <a:r>
              <a:rPr lang="en-US" b="1">
                <a:effectLst/>
                <a:latin typeface="Lato" panose="020F0502020204030203" pitchFamily="34" charset="77"/>
                <a:ea typeface="Times New Roman" panose="02020603050405020304" pitchFamily="18" charset="0"/>
                <a:cs typeface="Times New Roman" panose="02020603050405020304" pitchFamily="18" charset="0"/>
              </a:rPr>
              <a:t> </a:t>
            </a:r>
            <a:endParaRPr lang="en-US">
              <a:effectLst/>
              <a:latin typeface="Lato" panose="020F0502020204030203" pitchFamily="34" charset="77"/>
              <a:ea typeface="Times New Roman" panose="02020603050405020304" pitchFamily="18" charset="0"/>
              <a:cs typeface="Times New Roman" panose="02020603050405020304" pitchFamily="18" charset="0"/>
            </a:endParaRPr>
          </a:p>
          <a:p>
            <a:endParaRPr lang="en-US">
              <a:latin typeface="Lato" panose="020F0502020204030203" pitchFamily="34" charset="77"/>
            </a:endParaRPr>
          </a:p>
          <a:p>
            <a:r>
              <a:rPr lang="en-US" b="1">
                <a:latin typeface="Lato" panose="020F0502020204030203" pitchFamily="34" charset="77"/>
                <a:ea typeface="MS PGothic"/>
                <a:cs typeface="Calibri"/>
              </a:rPr>
              <a:t>Explain the learning objectives: </a:t>
            </a:r>
          </a:p>
          <a:p>
            <a:pPr marL="285750" marR="0" indent="-285750">
              <a:spcBef>
                <a:spcPts val="0"/>
              </a:spcBef>
              <a:spcAft>
                <a:spcPts val="0"/>
              </a:spcAft>
              <a:buFont typeface="Arial" panose="020B0604020202020204" pitchFamily="34" charset="0"/>
              <a:buChar char="•"/>
            </a:pPr>
            <a:r>
              <a:rPr lang="en-US">
                <a:effectLst/>
                <a:latin typeface="Lato" panose="020F0502020204030203" pitchFamily="34" charset="77"/>
                <a:ea typeface="Times New Roman" panose="02020603050405020304" pitchFamily="18" charset="0"/>
                <a:cs typeface="Times New Roman" panose="02020603050405020304" pitchFamily="18" charset="0"/>
              </a:rPr>
              <a:t>Be familiar with the GBV guiding principles.</a:t>
            </a:r>
          </a:p>
          <a:p>
            <a:pPr marL="285750" marR="0" indent="-285750">
              <a:spcBef>
                <a:spcPts val="0"/>
              </a:spcBef>
              <a:spcAft>
                <a:spcPts val="0"/>
              </a:spcAft>
              <a:buFont typeface="Arial" panose="020B0604020202020204" pitchFamily="34" charset="0"/>
              <a:buChar char="•"/>
            </a:pPr>
            <a:r>
              <a:rPr lang="en-US">
                <a:effectLst/>
                <a:latin typeface="Lato" panose="020F0502020204030203" pitchFamily="34" charset="77"/>
                <a:ea typeface="Times New Roman" panose="02020603050405020304" pitchFamily="18" charset="0"/>
                <a:cs typeface="Times New Roman" panose="02020603050405020304" pitchFamily="18" charset="0"/>
              </a:rPr>
              <a:t>Understand what the survivor-</a:t>
            </a:r>
            <a:r>
              <a:rPr lang="en-US" err="1">
                <a:effectLst/>
                <a:latin typeface="Lato" panose="020F0502020204030203" pitchFamily="34" charset="77"/>
                <a:ea typeface="Times New Roman" panose="02020603050405020304" pitchFamily="18" charset="0"/>
                <a:cs typeface="Times New Roman" panose="02020603050405020304" pitchFamily="18" charset="0"/>
              </a:rPr>
              <a:t>centred</a:t>
            </a:r>
            <a:r>
              <a:rPr lang="en-US">
                <a:effectLst/>
                <a:latin typeface="Lato" panose="020F0502020204030203" pitchFamily="34" charset="77"/>
                <a:ea typeface="Times New Roman" panose="02020603050405020304" pitchFamily="18" charset="0"/>
                <a:cs typeface="Times New Roman" panose="02020603050405020304" pitchFamily="18" charset="0"/>
              </a:rPr>
              <a:t> approach means in practice.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effectLst/>
                <a:latin typeface="Lato" panose="020F0502020204030203" pitchFamily="34" charset="77"/>
                <a:ea typeface="Times New Roman" panose="02020603050405020304" pitchFamily="18" charset="0"/>
                <a:cs typeface="Times New Roman" panose="02020603050405020304" pitchFamily="18" charset="0"/>
              </a:rPr>
              <a:t>Understand the role of GBV case management services. </a:t>
            </a:r>
          </a:p>
          <a:p>
            <a:pPr marL="285750" marR="0" indent="-285750">
              <a:spcBef>
                <a:spcPts val="0"/>
              </a:spcBef>
              <a:spcAft>
                <a:spcPts val="0"/>
              </a:spcAft>
              <a:buFont typeface="Arial" panose="020B0604020202020204" pitchFamily="34" charset="0"/>
              <a:buChar char="•"/>
            </a:pPr>
            <a:r>
              <a:rPr lang="en-US">
                <a:effectLst/>
                <a:latin typeface="Lato" panose="020F0502020204030203" pitchFamily="34" charset="77"/>
                <a:ea typeface="Times New Roman" panose="02020603050405020304" pitchFamily="18" charset="0"/>
                <a:cs typeface="Times New Roman" panose="02020603050405020304" pitchFamily="18" charset="0"/>
              </a:rPr>
              <a:t>Understand what a GBV referral pathway is. </a:t>
            </a:r>
          </a:p>
          <a:p>
            <a:pPr marL="285750" marR="0" indent="-285750">
              <a:spcBef>
                <a:spcPts val="0"/>
              </a:spcBef>
              <a:spcAft>
                <a:spcPts val="0"/>
              </a:spcAft>
              <a:buFont typeface="Arial" panose="020B0604020202020204" pitchFamily="34" charset="0"/>
              <a:buChar char="•"/>
            </a:pPr>
            <a:r>
              <a:rPr lang="en-US">
                <a:effectLst/>
                <a:latin typeface="Lato" panose="020F0502020204030203" pitchFamily="34" charset="77"/>
                <a:ea typeface="Times New Roman" panose="02020603050405020304" pitchFamily="18" charset="0"/>
                <a:cs typeface="Times New Roman" panose="02020603050405020304" pitchFamily="18" charset="0"/>
              </a:rPr>
              <a:t>Be familiar with the local GBV referral pathway. </a:t>
            </a:r>
          </a:p>
        </p:txBody>
      </p:sp>
    </p:spTree>
    <p:extLst>
      <p:ext uri="{BB962C8B-B14F-4D97-AF65-F5344CB8AC3E}">
        <p14:creationId xmlns:p14="http://schemas.microsoft.com/office/powerpoint/2010/main" val="1158199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r>
              <a:rPr lang="en-GB">
                <a:latin typeface="Lato" panose="020F0502020204030203" pitchFamily="34" charset="77"/>
                <a:hlinkClick r:id="rId3"/>
              </a:rPr>
              <a:t>https://www.youtube.com/watch?v=Fk3pQyeobZE&amp;list=PLk83Ra7kAz5HQymFMdS79dryet14pn8YS&amp;index=4</a:t>
            </a:r>
            <a:endParaRPr lang="en-GB">
              <a:latin typeface="Lato" panose="020F0502020204030203" pitchFamily="34" charset="77"/>
            </a:endParaRPr>
          </a:p>
          <a:p>
            <a:r>
              <a:rPr lang="en-GB">
                <a:latin typeface="Lato" panose="020F0502020204030203" pitchFamily="34" charset="77"/>
              </a:rPr>
              <a:t>Duration: 4.38 mins</a:t>
            </a:r>
          </a:p>
        </p:txBody>
      </p:sp>
    </p:spTree>
    <p:extLst>
      <p:ext uri="{BB962C8B-B14F-4D97-AF65-F5344CB8AC3E}">
        <p14:creationId xmlns:p14="http://schemas.microsoft.com/office/powerpoint/2010/main" val="520540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6099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Lato" panose="020F0502020204030203" pitchFamily="34" charset="77"/>
              </a:rPr>
              <a:t>Build on the video, repeating that a survivor-</a:t>
            </a:r>
            <a:r>
              <a:rPr lang="en-US" err="1">
                <a:latin typeface="Lato" panose="020F0502020204030203" pitchFamily="34" charset="77"/>
              </a:rPr>
              <a:t>centred</a:t>
            </a:r>
            <a:r>
              <a:rPr lang="en-US">
                <a:latin typeface="Lato" panose="020F0502020204030203" pitchFamily="34" charset="77"/>
              </a:rPr>
              <a:t> approach </a:t>
            </a:r>
            <a:r>
              <a:rPr lang="en-US" b="1">
                <a:latin typeface="Lato" panose="020F0502020204030203" pitchFamily="34" charset="77"/>
              </a:rPr>
              <a:t>creates a supportive environment in which the survivors’ rights and wishes are respected, their safety is ensured, and they are treated with dignity and respect. </a:t>
            </a:r>
          </a:p>
          <a:p>
            <a:endParaRPr lang="en-US">
              <a:latin typeface="Lato" panose="020F0502020204030203" pitchFamily="34" charset="77"/>
            </a:endParaRPr>
          </a:p>
          <a:p>
            <a:r>
              <a:rPr lang="en-US">
                <a:latin typeface="Lato" panose="020F0502020204030203" pitchFamily="34" charset="77"/>
              </a:rPr>
              <a:t>Remind participants that the survivor-</a:t>
            </a:r>
            <a:r>
              <a:rPr lang="en-US" err="1">
                <a:latin typeface="Lato" panose="020F0502020204030203" pitchFamily="34" charset="77"/>
              </a:rPr>
              <a:t>centred</a:t>
            </a:r>
            <a:r>
              <a:rPr lang="en-US">
                <a:latin typeface="Lato" panose="020F0502020204030203" pitchFamily="34" charset="77"/>
              </a:rPr>
              <a:t> approach is based on the following guiding principles: </a:t>
            </a:r>
          </a:p>
          <a:p>
            <a:pPr marL="171450" indent="-171450">
              <a:buFont typeface="Arial" panose="020B0604020202020204" pitchFamily="34" charset="0"/>
              <a:buChar char="•"/>
            </a:pPr>
            <a:r>
              <a:rPr lang="en-US" b="1">
                <a:latin typeface="Lato" panose="020F0502020204030203" pitchFamily="34" charset="77"/>
              </a:rPr>
              <a:t>Safety: </a:t>
            </a:r>
            <a:r>
              <a:rPr lang="en-US">
                <a:latin typeface="Lato" panose="020F0502020204030203" pitchFamily="34" charset="77"/>
              </a:rPr>
              <a:t>The safety and security of survivors and their children (if any) are the primary considerations (safety is to be considered as both physical and emotional safety).</a:t>
            </a:r>
          </a:p>
          <a:p>
            <a:pPr marL="171450" indent="-171450">
              <a:buFont typeface="Arial" panose="020B0604020202020204" pitchFamily="34" charset="0"/>
              <a:buChar char="•"/>
            </a:pPr>
            <a:r>
              <a:rPr lang="en-US" b="1">
                <a:latin typeface="Lato" panose="020F0502020204030203" pitchFamily="34" charset="77"/>
              </a:rPr>
              <a:t>Confidentiality: </a:t>
            </a:r>
            <a:r>
              <a:rPr lang="en-US">
                <a:latin typeface="Lato" panose="020F0502020204030203" pitchFamily="34" charset="77"/>
              </a:rPr>
              <a:t>Survivors have the right to choose to whom they will or will not tell their story, and any information about them should only be shared with their informed consent. </a:t>
            </a:r>
          </a:p>
          <a:p>
            <a:pPr marL="171450" indent="-171450">
              <a:buFont typeface="Arial" panose="020B0604020202020204" pitchFamily="34" charset="0"/>
              <a:buChar char="•"/>
            </a:pPr>
            <a:r>
              <a:rPr lang="en-US" b="1">
                <a:latin typeface="Lato" panose="020F0502020204030203" pitchFamily="34" charset="77"/>
              </a:rPr>
              <a:t>Respect</a:t>
            </a:r>
            <a:r>
              <a:rPr lang="en-US">
                <a:latin typeface="Lato" panose="020F0502020204030203" pitchFamily="34" charset="77"/>
              </a:rPr>
              <a:t>: All actions taken should be guided by respect for the choices, wishes, rights and dignity of the survivor. The role of helpers is to facilitate recovery and provide resources to aid the survivor. </a:t>
            </a:r>
          </a:p>
          <a:p>
            <a:pPr marL="171450" indent="-171450">
              <a:buFont typeface="Arial" panose="020B0604020202020204" pitchFamily="34" charset="0"/>
              <a:buChar char="•"/>
            </a:pPr>
            <a:r>
              <a:rPr lang="en-US" b="1">
                <a:latin typeface="Lato" panose="020F0502020204030203" pitchFamily="34" charset="77"/>
              </a:rPr>
              <a:t>Non-discrimination</a:t>
            </a:r>
            <a:r>
              <a:rPr lang="en-US">
                <a:latin typeface="Lato" panose="020F0502020204030203" pitchFamily="34" charset="77"/>
              </a:rPr>
              <a:t>: Survivors should receive equal and fair treatment regardless of their age, disability, gender identity, religion, nationality, ethnicity, sexual orientation or any other characteristic.</a:t>
            </a:r>
          </a:p>
          <a:p>
            <a:pPr marL="171450" indent="-171450">
              <a:buFont typeface="Arial" panose="020B0604020202020204" pitchFamily="34" charset="0"/>
              <a:buChar char="•"/>
            </a:pPr>
            <a:endParaRPr lang="en-US">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atin typeface="Lato" panose="020F0502020204030203" pitchFamily="34" charset="77"/>
              </a:rPr>
              <a:t>The </a:t>
            </a:r>
            <a:r>
              <a:rPr lang="en-US" b="1">
                <a:latin typeface="Lato" panose="020F0502020204030203" pitchFamily="34" charset="77"/>
              </a:rPr>
              <a:t>best interests of the child </a:t>
            </a:r>
            <a:r>
              <a:rPr lang="en-US" b="0">
                <a:latin typeface="Lato" panose="020F0502020204030203" pitchFamily="34" charset="77"/>
              </a:rPr>
              <a:t>principle</a:t>
            </a:r>
            <a:r>
              <a:rPr lang="en-US" b="1">
                <a:latin typeface="Lato" panose="020F0502020204030203" pitchFamily="34" charset="77"/>
              </a:rPr>
              <a:t> </a:t>
            </a:r>
            <a:r>
              <a:rPr lang="en-US">
                <a:latin typeface="Lato" panose="020F0502020204030203" pitchFamily="34" charset="77"/>
              </a:rPr>
              <a:t>will be discussed in more detail in the session on handling the disclosures of child survivors of GBV.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latin typeface="Lato" panose="020F0502020204030203" pitchFamily="34" charset="77"/>
              </a:rPr>
              <a:t>Reflect on the table comparing the survivor-centred approach with victim-blaming attitudes, derived from the IASC Guidelines </a:t>
            </a:r>
            <a:r>
              <a:rPr lang="en-US" b="0" u="none">
                <a:latin typeface="Lato" panose="020F0502020204030203" pitchFamily="34" charset="77"/>
              </a:rPr>
              <a:t>for Integrating Gender-Based Violence Interventions in Humanitarian Action - </a:t>
            </a:r>
            <a:r>
              <a:rPr lang="en-GB" b="0">
                <a:latin typeface="Lato" panose="020F0502020204030203" pitchFamily="34" charset="77"/>
              </a:rPr>
              <a:t>Traini</a:t>
            </a:r>
            <a:r>
              <a:rPr lang="en-GB">
                <a:latin typeface="Lato" panose="020F0502020204030203" pitchFamily="34" charset="77"/>
              </a:rPr>
              <a:t>ng Package, Module 4, 2015 (</a:t>
            </a:r>
            <a:r>
              <a:rPr lang="en-GB">
                <a:latin typeface="Lato" panose="020F0502020204030203" pitchFamily="34" charset="77"/>
                <a:hlinkClick r:id="rId3"/>
              </a:rPr>
              <a:t>https://gbvguidelines.org/en/capacity-building/module-4-responding-to-gbv-incidents/</a:t>
            </a:r>
            <a:r>
              <a:rPr lang="en-GB">
                <a:latin typeface="Lato" panose="020F0502020204030203" pitchFamily="34" charset="77"/>
              </a:rPr>
              <a:t>). </a:t>
            </a:r>
            <a:endParaRPr lang="en-GR">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atin typeface="Lato" panose="020F0502020204030203" pitchFamily="34" charset="77"/>
            </a:endParaRPr>
          </a:p>
        </p:txBody>
      </p:sp>
    </p:spTree>
    <p:extLst>
      <p:ext uri="{BB962C8B-B14F-4D97-AF65-F5344CB8AC3E}">
        <p14:creationId xmlns:p14="http://schemas.microsoft.com/office/powerpoint/2010/main" val="647584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213393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pPr>
              <a:defRPr/>
            </a:pPr>
            <a:endParaRPr lang="en-US">
              <a:effectLst/>
              <a:latin typeface="Lato" panose="020F0502020204030203" pitchFamily="34" charset="77"/>
              <a:ea typeface="MS Mincho" panose="02020609040205080304" pitchFamily="49" charset="-128"/>
              <a:cs typeface="Arial" panose="020B0604020202020204" pitchFamily="34" charset="0"/>
            </a:endParaRPr>
          </a:p>
          <a:p>
            <a:pPr>
              <a:defRPr/>
            </a:pPr>
            <a:r>
              <a:rPr lang="en-US">
                <a:latin typeface="Lato" panose="020F0502020204030203" pitchFamily="34" charset="77"/>
              </a:rPr>
              <a:t>Estimated duration: 25 mins</a:t>
            </a:r>
          </a:p>
          <a:p>
            <a:pPr>
              <a:defRPr/>
            </a:pPr>
            <a:r>
              <a:rPr lang="en-US">
                <a:latin typeface="Lato" panose="020F0502020204030203" pitchFamily="34" charset="77"/>
              </a:rPr>
              <a:t>Objective: enhance participants’ understanding of survivor-</a:t>
            </a:r>
            <a:r>
              <a:rPr lang="en-US" err="1">
                <a:latin typeface="Lato" panose="020F0502020204030203" pitchFamily="34" charset="77"/>
              </a:rPr>
              <a:t>centred</a:t>
            </a:r>
            <a:r>
              <a:rPr lang="en-US">
                <a:latin typeface="Lato" panose="020F0502020204030203" pitchFamily="34" charset="77"/>
              </a:rPr>
              <a:t> attitudes and beliefs</a:t>
            </a:r>
          </a:p>
          <a:p>
            <a:pPr marL="0" indent="0">
              <a:buFont typeface="Arial" panose="020B0604020202020204" pitchFamily="34" charset="0"/>
              <a:buNone/>
              <a:defRPr/>
            </a:pPr>
            <a:endParaRPr lang="en-US">
              <a:latin typeface="Lato" panose="020F0502020204030203" pitchFamily="34" charset="77"/>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R">
                <a:latin typeface="Lato" panose="020F0502020204030203" pitchFamily="34" charset="77"/>
                <a:ea typeface="MS PGothic"/>
                <a:cs typeface="Calibri"/>
              </a:rPr>
              <a:t>Divide the participants in groups. </a:t>
            </a:r>
            <a:endParaRPr lang="en-GR">
              <a:latin typeface="Lato" panose="020F0502020204030203" pitchFamily="34" charset="77"/>
              <a:cs typeface="Calibri"/>
            </a:endParaRPr>
          </a:p>
          <a:p>
            <a:pPr marL="171450" indent="-171450">
              <a:buFont typeface="Arial" panose="020B0604020202020204" pitchFamily="34" charset="0"/>
              <a:buChar char="•"/>
              <a:defRPr/>
            </a:pPr>
            <a:r>
              <a:rPr lang="en-US">
                <a:latin typeface="Lato" panose="020F0502020204030203" pitchFamily="34" charset="77"/>
              </a:rPr>
              <a:t>Distribute a set of attitude cards to each of the groups – see Activity Sheet (copied also below), as well as tape and two flipcharts. </a:t>
            </a:r>
          </a:p>
          <a:p>
            <a:pPr marL="171450" indent="-171450">
              <a:buFont typeface="Arial" panose="020B0604020202020204" pitchFamily="34" charset="0"/>
              <a:buChar char="•"/>
              <a:defRPr/>
            </a:pPr>
            <a:r>
              <a:rPr lang="en-US">
                <a:latin typeface="Lato" panose="020F0502020204030203" pitchFamily="34" charset="77"/>
              </a:rPr>
              <a:t>Ask the groups to stick on one flipchart the negative attitudes and beliefs, and on the other the supportive attitudes and beliefs. </a:t>
            </a:r>
          </a:p>
          <a:p>
            <a:pPr marL="171450" indent="-171450">
              <a:buFont typeface="Arial" panose="020B0604020202020204" pitchFamily="34" charset="0"/>
              <a:buChar char="•"/>
              <a:defRPr/>
            </a:pPr>
            <a:r>
              <a:rPr lang="en-US">
                <a:latin typeface="Lato" panose="020F0502020204030203" pitchFamily="34" charset="77"/>
              </a:rPr>
              <a:t>Check the flipcharts as the groups are discussing (no plenary debrief). </a:t>
            </a:r>
          </a:p>
          <a:p>
            <a:pPr marL="171450" indent="-171450">
              <a:buFont typeface="Arial" panose="020B0604020202020204" pitchFamily="34" charset="0"/>
              <a:buChar char="•"/>
              <a:defRPr/>
            </a:pPr>
            <a:r>
              <a:rPr lang="en-US">
                <a:latin typeface="Lato" panose="020F0502020204030203" pitchFamily="34" charset="77"/>
              </a:rPr>
              <a:t>At the end of the activity, ask the groups if they had any doubts and repeat key considerations below. </a:t>
            </a:r>
          </a:p>
          <a:p>
            <a:pPr marL="171450" indent="-171450">
              <a:buFont typeface="Arial" panose="020B0604020202020204" pitchFamily="34" charset="0"/>
              <a:buChar char="•"/>
              <a:defRPr/>
            </a:pPr>
            <a:endParaRPr lang="en-US">
              <a:latin typeface="Lato" panose="020F0502020204030203" pitchFamily="34" charset="77"/>
            </a:endParaRPr>
          </a:p>
          <a:p>
            <a:pPr marL="0" indent="0">
              <a:buFont typeface="Arial" panose="020B0604020202020204" pitchFamily="34" charset="0"/>
              <a:buNone/>
              <a:defRPr/>
            </a:pPr>
            <a:r>
              <a:rPr lang="en-US" b="1">
                <a:latin typeface="Lato" panose="020F0502020204030203" pitchFamily="34" charset="77"/>
              </a:rPr>
              <a:t>Key considerations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Lato" panose="020F0502020204030203" pitchFamily="34" charset="77"/>
              </a:rPr>
              <a:t>We all bring our own attitudes and beliefs to this work, and some of these attitudes may be harmful to survivors without us knowing it. It is important to recognize and begin to challenge our own attitudes</a:t>
            </a:r>
            <a:r>
              <a:rPr lang="en-US" b="1">
                <a:latin typeface="Lato" panose="020F0502020204030203" pitchFamily="34" charset="77"/>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a:latin typeface="Lato" panose="020F0502020204030203" pitchFamily="34" charset="77"/>
              </a:rPr>
              <a:t>Survivor-blaming </a:t>
            </a:r>
            <a:r>
              <a:rPr lang="en-US">
                <a:latin typeface="Lato" panose="020F0502020204030203" pitchFamily="34" charset="77"/>
              </a:rPr>
              <a:t>is common in many communities and is something that we must actively strive to avoid and counter in our work with survivors.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a:latin typeface="Lato" panose="020F0502020204030203" pitchFamily="34" charset="77"/>
              </a:rPr>
              <a:t>Survivors are never responsible for the violence they experience.</a:t>
            </a:r>
            <a:r>
              <a:rPr lang="en-US">
                <a:latin typeface="Lato" panose="020F0502020204030203" pitchFamily="34" charset="77"/>
              </a:rPr>
              <a:t> The use of violence is always a choice made by perpetrators.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a:latin typeface="Lato" panose="020F0502020204030203" pitchFamily="34" charset="77"/>
              </a:rPr>
              <a:t>This is an essential tenet for ensuring the safety and recovery of GBV survivors and avoiding causing further harm. </a:t>
            </a:r>
            <a:r>
              <a:rPr lang="en-US">
                <a:latin typeface="Lato" panose="020F0502020204030203" pitchFamily="34" charset="77"/>
              </a:rPr>
              <a:t>Survivor-</a:t>
            </a:r>
            <a:r>
              <a:rPr lang="en-US" err="1">
                <a:latin typeface="Lato" panose="020F0502020204030203" pitchFamily="34" charset="77"/>
              </a:rPr>
              <a:t>centred</a:t>
            </a:r>
            <a:r>
              <a:rPr lang="en-US">
                <a:latin typeface="Lato" panose="020F0502020204030203" pitchFamily="34" charset="77"/>
              </a:rPr>
              <a:t> attitudes involve putting the best interests of the survivor first, ensuring that all work is based on what the survivor wants and needs rather than our own opinion of what they want and need</a:t>
            </a:r>
          </a:p>
          <a:p>
            <a:pPr>
              <a:defRPr/>
            </a:pPr>
            <a:endParaRPr lang="en-US">
              <a:latin typeface="Lato" panose="020F0502020204030203" pitchFamily="34" charset="77"/>
            </a:endParaRPr>
          </a:p>
          <a:p>
            <a:pPr>
              <a:defRPr/>
            </a:pPr>
            <a:r>
              <a:rPr lang="en-US" b="1">
                <a:latin typeface="Lato" panose="020F0502020204030203" pitchFamily="34" charset="77"/>
              </a:rPr>
              <a:t>Negative attitudes and beliefs: </a:t>
            </a:r>
          </a:p>
          <a:p>
            <a:pPr marL="171450" indent="-171450">
              <a:buFont typeface="Arial" panose="020B0604020202020204" pitchFamily="34" charset="0"/>
              <a:buChar char="•"/>
              <a:defRPr/>
            </a:pPr>
            <a:r>
              <a:rPr lang="en-US">
                <a:latin typeface="Lato" panose="020F0502020204030203" pitchFamily="34" charset="77"/>
              </a:rPr>
              <a:t>If women and girls who behave inappropriately are raped, it is their fault. </a:t>
            </a:r>
          </a:p>
          <a:p>
            <a:pPr marL="171450" indent="-171450">
              <a:buFont typeface="Arial" panose="020B0604020202020204" pitchFamily="34" charset="0"/>
              <a:buChar char="•"/>
              <a:defRPr/>
            </a:pPr>
            <a:r>
              <a:rPr lang="en-US">
                <a:latin typeface="Lato" panose="020F0502020204030203" pitchFamily="34" charset="77"/>
              </a:rPr>
              <a:t>If a survivor can’t answer the questions asked during an interview, they are making up the incident. </a:t>
            </a:r>
          </a:p>
          <a:p>
            <a:pPr marL="171450" indent="-171450">
              <a:buFont typeface="Arial" panose="020B0604020202020204" pitchFamily="34" charset="0"/>
              <a:buChar char="•"/>
              <a:defRPr/>
            </a:pPr>
            <a:r>
              <a:rPr lang="en-US">
                <a:latin typeface="Lato" panose="020F0502020204030203" pitchFamily="34" charset="77"/>
              </a:rPr>
              <a:t>A woman causes her husband’s violence because of her own behavior. </a:t>
            </a:r>
          </a:p>
          <a:p>
            <a:pPr marL="171450" indent="-171450">
              <a:buFont typeface="Arial" panose="020B0604020202020204" pitchFamily="34" charset="0"/>
              <a:buChar char="•"/>
              <a:defRPr/>
            </a:pPr>
            <a:r>
              <a:rPr lang="en-US">
                <a:latin typeface="Lato" panose="020F0502020204030203" pitchFamily="34" charset="77"/>
              </a:rPr>
              <a:t>A person who forces another person to have sex is just someone who cannot control their sexual desire. </a:t>
            </a:r>
          </a:p>
          <a:p>
            <a:pPr marL="171450" indent="-171450">
              <a:buFont typeface="Arial" panose="020B0604020202020204" pitchFamily="34" charset="0"/>
              <a:buChar char="•"/>
              <a:defRPr/>
            </a:pPr>
            <a:r>
              <a:rPr lang="en-US">
                <a:latin typeface="Lato" panose="020F0502020204030203" pitchFamily="34" charset="77"/>
              </a:rPr>
              <a:t>Intimate partner violence is a family matter and should be handled within the family. </a:t>
            </a:r>
          </a:p>
          <a:p>
            <a:pPr marL="171450" indent="-171450">
              <a:buFont typeface="Arial" panose="020B0604020202020204" pitchFamily="34" charset="0"/>
              <a:buChar char="•"/>
              <a:defRPr/>
            </a:pPr>
            <a:r>
              <a:rPr lang="en-US">
                <a:latin typeface="Lato" panose="020F0502020204030203" pitchFamily="34" charset="77"/>
              </a:rPr>
              <a:t>Most men beat their wives only after they have been drinking or using drugs.  </a:t>
            </a:r>
          </a:p>
          <a:p>
            <a:pPr marL="171450" indent="-171450">
              <a:buFont typeface="Arial" panose="020B0604020202020204" pitchFamily="34" charset="0"/>
              <a:buChar char="•"/>
              <a:defRPr/>
            </a:pPr>
            <a:r>
              <a:rPr lang="en-GB">
                <a:effectLst/>
                <a:latin typeface="Lato" panose="020F0502020204030203" pitchFamily="34" charset="77"/>
              </a:rPr>
              <a:t>A GBV survivor should always report their case to the police or other justice authorities.</a:t>
            </a:r>
          </a:p>
          <a:p>
            <a:pPr marL="171450" indent="-171450">
              <a:buFont typeface="Arial" panose="020B0604020202020204" pitchFamily="34" charset="0"/>
              <a:buChar char="•"/>
              <a:defRPr/>
            </a:pPr>
            <a:r>
              <a:rPr lang="en-GB">
                <a:effectLst/>
                <a:latin typeface="Lato" panose="020F0502020204030203" pitchFamily="34" charset="77"/>
              </a:rPr>
              <a:t>A man cannot rape his wife. </a:t>
            </a:r>
          </a:p>
          <a:p>
            <a:pPr marL="171450" indent="-171450">
              <a:buFont typeface="Arial" panose="020B0604020202020204" pitchFamily="34" charset="0"/>
              <a:buChar char="•"/>
              <a:defRPr/>
            </a:pPr>
            <a:r>
              <a:rPr lang="en-GB">
                <a:effectLst/>
                <a:latin typeface="Lato" panose="020F0502020204030203" pitchFamily="34" charset="77"/>
              </a:rPr>
              <a:t>It is the job of a humanitarian worker to determine whether a survivor is telling the truth. </a:t>
            </a:r>
          </a:p>
          <a:p>
            <a:pPr marL="171450" indent="-171450">
              <a:buFont typeface="Arial" panose="020B0604020202020204" pitchFamily="34" charset="0"/>
              <a:buChar char="•"/>
              <a:defRPr/>
            </a:pPr>
            <a:r>
              <a:rPr lang="en-GB">
                <a:effectLst/>
                <a:latin typeface="Lato" panose="020F0502020204030203" pitchFamily="34" charset="77"/>
              </a:rPr>
              <a:t>Women are raped if they wear the wrong clothes or go to the wrong places.</a:t>
            </a:r>
          </a:p>
          <a:p>
            <a:pPr marL="171450" indent="-171450">
              <a:buFont typeface="Arial" panose="020B0604020202020204" pitchFamily="34" charset="0"/>
              <a:buChar char="•"/>
              <a:defRPr/>
            </a:pPr>
            <a:r>
              <a:rPr lang="en-GB">
                <a:effectLst/>
                <a:latin typeface="Lato" panose="020F0502020204030203" pitchFamily="34" charset="77"/>
              </a:rPr>
              <a:t>Women often lie about being raped.</a:t>
            </a:r>
          </a:p>
          <a:p>
            <a:pPr marL="171450" indent="-171450">
              <a:buFont typeface="Arial" panose="020B0604020202020204" pitchFamily="34" charset="0"/>
              <a:buChar char="•"/>
              <a:defRPr/>
            </a:pPr>
            <a:r>
              <a:rPr lang="en-GB">
                <a:effectLst/>
                <a:latin typeface="Lato" panose="020F0502020204030203" pitchFamily="34" charset="77"/>
              </a:rPr>
              <a:t>Rape only occurs outside, at night when the victim is alone</a:t>
            </a:r>
          </a:p>
          <a:p>
            <a:pPr marL="171450" indent="-171450">
              <a:buFont typeface="Arial" panose="020B0604020202020204" pitchFamily="34" charset="0"/>
              <a:buChar char="•"/>
              <a:defRPr/>
            </a:pPr>
            <a:r>
              <a:rPr lang="en-GB">
                <a:effectLst/>
                <a:latin typeface="Lato" panose="020F0502020204030203" pitchFamily="34" charset="77"/>
              </a:rPr>
              <a:t>If a person doesn’t “fight back” she was not really raped.</a:t>
            </a:r>
          </a:p>
          <a:p>
            <a:pPr marL="171450" indent="-171450">
              <a:buFont typeface="Arial" panose="020B0604020202020204" pitchFamily="34" charset="0"/>
              <a:buChar char="•"/>
              <a:defRPr/>
            </a:pPr>
            <a:r>
              <a:rPr lang="en-GB">
                <a:effectLst/>
                <a:latin typeface="Lato" panose="020F0502020204030203" pitchFamily="34" charset="77"/>
              </a:rPr>
              <a:t>If a survivor does not show physical injuries from the rape, she was not raped.</a:t>
            </a:r>
          </a:p>
          <a:p>
            <a:pPr marL="171450" indent="-171450">
              <a:buFont typeface="Arial" panose="020B0604020202020204" pitchFamily="34" charset="0"/>
              <a:buChar char="•"/>
              <a:defRPr/>
            </a:pPr>
            <a:r>
              <a:rPr lang="en-GB">
                <a:effectLst/>
                <a:latin typeface="Lato" panose="020F0502020204030203" pitchFamily="34" charset="77"/>
              </a:rPr>
              <a:t>Incest (rape or sexual abuse by family members) is rare.</a:t>
            </a:r>
          </a:p>
          <a:p>
            <a:pPr marL="171450" indent="-171450">
              <a:buFont typeface="Arial" panose="020B0604020202020204" pitchFamily="34" charset="0"/>
              <a:buChar char="•"/>
              <a:defRPr/>
            </a:pPr>
            <a:r>
              <a:rPr lang="en-GB">
                <a:effectLst/>
                <a:latin typeface="Lato" panose="020F0502020204030203" pitchFamily="34" charset="77"/>
              </a:rPr>
              <a:t>Sexual assault usually occurs between strangers.</a:t>
            </a:r>
          </a:p>
          <a:p>
            <a:pPr marL="171450" indent="-171450">
              <a:buFont typeface="Arial" panose="020B0604020202020204" pitchFamily="34" charset="0"/>
              <a:buChar char="•"/>
              <a:defRPr/>
            </a:pPr>
            <a:r>
              <a:rPr lang="en-US" b="0" i="0">
                <a:effectLst/>
                <a:latin typeface="Lato" panose="020F0502020204030203" pitchFamily="34" charset="77"/>
              </a:rPr>
              <a:t>People who sell or exchange sex</a:t>
            </a:r>
            <a:r>
              <a:rPr lang="en-GB" b="0">
                <a:effectLst/>
                <a:latin typeface="Lato" panose="020F0502020204030203" pitchFamily="34" charset="77"/>
              </a:rPr>
              <a:t> cannot be raped. </a:t>
            </a:r>
            <a:endParaRPr lang="en-US" b="0">
              <a:effectLst/>
              <a:latin typeface="Lato" panose="020F0502020204030203" pitchFamily="34" charset="77"/>
            </a:endParaRPr>
          </a:p>
          <a:p>
            <a:pPr marL="171450" indent="-171450">
              <a:buFont typeface="Arial" panose="020B0604020202020204" pitchFamily="34" charset="0"/>
              <a:buChar char="•"/>
              <a:defRPr/>
            </a:pPr>
            <a:r>
              <a:rPr lang="en-GB">
                <a:effectLst/>
                <a:latin typeface="Lato" panose="020F0502020204030203" pitchFamily="34" charset="77"/>
              </a:rPr>
              <a:t>A survivor should not think too much about the violence she has experienced. She should “forget it.”</a:t>
            </a:r>
          </a:p>
          <a:p>
            <a:pPr marL="171450" indent="-171450">
              <a:buFont typeface="Arial" panose="020B0604020202020204" pitchFamily="34" charset="0"/>
              <a:buChar char="•"/>
              <a:defRPr/>
            </a:pPr>
            <a:endParaRPr lang="en-US">
              <a:latin typeface="Lato" panose="020F0502020204030203" pitchFamily="34" charset="77"/>
            </a:endParaRPr>
          </a:p>
          <a:p>
            <a:pPr>
              <a:defRPr/>
            </a:pPr>
            <a:r>
              <a:rPr lang="en-US" b="1">
                <a:latin typeface="Lato" panose="020F0502020204030203" pitchFamily="34" charset="77"/>
              </a:rPr>
              <a:t>Supportive attitudes and beliefs: </a:t>
            </a:r>
          </a:p>
          <a:p>
            <a:pPr marL="171450" indent="-171450">
              <a:buFont typeface="Arial" panose="020B0604020202020204" pitchFamily="34" charset="0"/>
              <a:buChar char="•"/>
              <a:defRPr/>
            </a:pPr>
            <a:r>
              <a:rPr lang="en-US" b="0">
                <a:latin typeface="Lato" panose="020F0502020204030203" pitchFamily="34" charset="77"/>
              </a:rPr>
              <a:t>Rape is choice made by the perpetrator to use his power over another person. It is never the fault of the survivor. Acts of GBV are always the fault of the perpetrator.</a:t>
            </a:r>
          </a:p>
          <a:p>
            <a:pPr marL="171450" indent="-171450">
              <a:buFont typeface="Arial" panose="020B0604020202020204" pitchFamily="34" charset="0"/>
              <a:buChar char="•"/>
              <a:defRPr/>
            </a:pPr>
            <a:r>
              <a:rPr lang="en-US" b="0">
                <a:latin typeface="Lato" panose="020F0502020204030203" pitchFamily="34" charset="77"/>
              </a:rPr>
              <a:t>The psychological and physical responses to trauma may lead a survivor to be confused and unable to answer questions about the event. </a:t>
            </a:r>
          </a:p>
          <a:p>
            <a:pPr marL="171450" indent="-171450">
              <a:buFont typeface="Arial" panose="020B0604020202020204" pitchFamily="34" charset="0"/>
              <a:buChar char="•"/>
              <a:defRPr/>
            </a:pPr>
            <a:r>
              <a:rPr lang="en-US" b="0">
                <a:latin typeface="Lato" panose="020F0502020204030203" pitchFamily="34" charset="77"/>
              </a:rPr>
              <a:t>Violence is a choice of the perpetrator and it never is justified to use in relationships. </a:t>
            </a:r>
          </a:p>
          <a:p>
            <a:pPr marL="171450" indent="-171450">
              <a:buFont typeface="Arial" panose="020B0604020202020204" pitchFamily="34" charset="0"/>
              <a:buChar char="•"/>
              <a:defRPr/>
            </a:pPr>
            <a:r>
              <a:rPr lang="en-US" b="0">
                <a:latin typeface="Lato" panose="020F0502020204030203" pitchFamily="34" charset="77"/>
              </a:rPr>
              <a:t>Most rapists are motivated by power, anger, and control not the desire to have sex. Men can control their sexual impulses. Most rapes are planned in advance – the man is in control when he rapes. </a:t>
            </a:r>
          </a:p>
          <a:p>
            <a:pPr marL="171450" indent="-171450">
              <a:buFont typeface="Arial" panose="020B0604020202020204" pitchFamily="34" charset="0"/>
              <a:buChar char="•"/>
              <a:defRPr/>
            </a:pPr>
            <a:r>
              <a:rPr lang="en-US">
                <a:latin typeface="Lato" panose="020F0502020204030203" pitchFamily="34" charset="77"/>
              </a:rPr>
              <a:t>Intimate partner violence should be a significant safety and health concern for a community and is a crime in many countries. Thousands of women are killed every year due to intimate partner violence. Intimate partner violence survivors require community support. </a:t>
            </a:r>
          </a:p>
          <a:p>
            <a:pPr marL="171450" indent="-171450">
              <a:buFont typeface="Arial" panose="020B0604020202020204" pitchFamily="34" charset="0"/>
              <a:buChar char="•"/>
              <a:defRPr/>
            </a:pPr>
            <a:r>
              <a:rPr lang="en-GB">
                <a:effectLst/>
                <a:latin typeface="Lato" panose="020F0502020204030203" pitchFamily="34" charset="77"/>
              </a:rPr>
              <a:t>Survivors should be able to choose who knows about their case.</a:t>
            </a:r>
          </a:p>
          <a:p>
            <a:pPr marL="171450" indent="-171450">
              <a:buFont typeface="Arial" panose="020B0604020202020204" pitchFamily="34" charset="0"/>
              <a:buChar char="•"/>
              <a:defRPr/>
            </a:pPr>
            <a:r>
              <a:rPr lang="en-GB">
                <a:effectLst/>
                <a:latin typeface="Lato" panose="020F0502020204030203" pitchFamily="34" charset="77"/>
              </a:rPr>
              <a:t>It is the job of humanitarian workers to support survivors and believe them.</a:t>
            </a:r>
          </a:p>
          <a:p>
            <a:pPr marL="171450" indent="-171450">
              <a:buFont typeface="Arial" panose="020B0604020202020204" pitchFamily="34" charset="0"/>
              <a:buChar char="•"/>
              <a:defRPr/>
            </a:pPr>
            <a:r>
              <a:rPr lang="en-GB">
                <a:effectLst/>
                <a:latin typeface="Lato" panose="020F0502020204030203" pitchFamily="34" charset="77"/>
              </a:rPr>
              <a:t>Global research shows that, similar to report of other serious crimes, a very low percentage of rape reports are given falsely. This is the same as for other serious violent crimes.</a:t>
            </a:r>
          </a:p>
          <a:p>
            <a:pPr marL="171450" indent="-171450">
              <a:buFont typeface="Arial" panose="020B0604020202020204" pitchFamily="34" charset="0"/>
              <a:buChar char="•"/>
              <a:defRPr/>
            </a:pPr>
            <a:r>
              <a:rPr lang="en-GB">
                <a:effectLst/>
                <a:latin typeface="Lato" panose="020F0502020204030203" pitchFamily="34" charset="77"/>
              </a:rPr>
              <a:t>Rape can and does occur anytime and anyplace. Many rapes occur during the day and in the survivors’ homes, e.g. girls and women with disabilities can be raped when they are left at home alone. In addition, often women or girls know the perpetrator (their stepfather, uncle etc.) These rapes often occur in the home.</a:t>
            </a:r>
          </a:p>
          <a:p>
            <a:pPr marL="171450" indent="-171450">
              <a:buFont typeface="Arial" panose="020B0604020202020204" pitchFamily="34" charset="0"/>
              <a:buChar char="•"/>
              <a:defRPr/>
            </a:pPr>
            <a:r>
              <a:rPr lang="en-GB">
                <a:effectLst/>
                <a:latin typeface="Lato" panose="020F0502020204030203" pitchFamily="34" charset="77"/>
              </a:rPr>
              <a:t>Rape is potentially life-threatening. Whatever a person does to survive the assault is the appropriate action. This may include not fighting because of fear.</a:t>
            </a:r>
          </a:p>
          <a:p>
            <a:pPr marL="171450" indent="-171450">
              <a:buFont typeface="Arial" panose="020B0604020202020204" pitchFamily="34" charset="0"/>
              <a:buChar char="•"/>
              <a:defRPr/>
            </a:pPr>
            <a:r>
              <a:rPr lang="en-GB">
                <a:effectLst/>
                <a:latin typeface="Lato" panose="020F0502020204030203" pitchFamily="34" charset="77"/>
              </a:rPr>
              <a:t>Incest is common and happens in every community.</a:t>
            </a:r>
          </a:p>
          <a:p>
            <a:pPr marL="171450" indent="-171450">
              <a:buFont typeface="Arial" panose="020B0604020202020204" pitchFamily="34" charset="0"/>
              <a:buChar char="•"/>
              <a:defRPr/>
            </a:pPr>
            <a:r>
              <a:rPr lang="en-GB">
                <a:effectLst/>
                <a:latin typeface="Lato" panose="020F0502020204030203" pitchFamily="34" charset="77"/>
              </a:rPr>
              <a:t>Survivors who are not allowed to talk about the violence they experienced have a much more difficult time recovering from it. All survivors should be offered the opportunity to talk about the assault with those personally close to them if they wish to do so.</a:t>
            </a:r>
          </a:p>
          <a:p>
            <a:pPr marL="171450" indent="-171450">
              <a:buFont typeface="Arial" panose="020B0604020202020204" pitchFamily="34" charset="0"/>
              <a:buChar char="•"/>
              <a:defRPr/>
            </a:pPr>
            <a:endParaRPr lang="en-US">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atin typeface="Lato" panose="020F0502020204030203" pitchFamily="34" charset="77"/>
              </a:rPr>
              <a:t>Content derived and adjusted from </a:t>
            </a:r>
            <a:r>
              <a:rPr lang="en-US" baseline="0">
                <a:latin typeface="Lato" panose="020F0502020204030203" pitchFamily="34" charset="77"/>
                <a:ea typeface="Lato" panose="020F0502020204030203" pitchFamily="34" charset="0"/>
                <a:cs typeface="Lato" panose="020F0502020204030203" pitchFamily="34" charset="0"/>
              </a:rPr>
              <a:t>the </a:t>
            </a:r>
            <a:r>
              <a:rPr lang="en-US">
                <a:latin typeface="Lato" panose="020F0502020204030203" pitchFamily="34" charset="77"/>
              </a:rPr>
              <a:t>IASC Pocket Guide – How to support survivors of GBV when a GBV actor is not available in your area – User Guide, 2018 (</a:t>
            </a:r>
            <a:r>
              <a:rPr lang="en-US" b="0" baseline="0">
                <a:latin typeface="Lato" panose="020F0502020204030203" pitchFamily="34" charset="77"/>
                <a:ea typeface="Lato" panose="020F0502020204030203" pitchFamily="34" charset="0"/>
                <a:cs typeface="Lato" panose="020F0502020204030203" pitchFamily="34" charset="0"/>
                <a:hlinkClick r:id="rId3"/>
              </a:rPr>
              <a:t>https://gbvguidelines.org/en/pocketguide/</a:t>
            </a:r>
            <a:r>
              <a:rPr lang="en-US" b="0" baseline="0">
                <a:latin typeface="Lato" panose="020F0502020204030203" pitchFamily="34" charset="77"/>
                <a:ea typeface="Lato" panose="020F0502020204030203" pitchFamily="34" charset="0"/>
                <a:cs typeface="Lato" panose="020F0502020204030203" pitchFamily="34" charset="0"/>
              </a:rPr>
              <a:t>). </a:t>
            </a:r>
            <a:endParaRPr lang="en-US">
              <a:latin typeface="Lato" panose="020F0502020204030203" pitchFamily="34" charset="77"/>
            </a:endParaRPr>
          </a:p>
        </p:txBody>
      </p:sp>
    </p:spTree>
    <p:extLst>
      <p:ext uri="{BB962C8B-B14F-4D97-AF65-F5344CB8AC3E}">
        <p14:creationId xmlns:p14="http://schemas.microsoft.com/office/powerpoint/2010/main" val="2308129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r>
              <a:rPr lang="en-GR" b="0">
                <a:latin typeface="Lato" panose="020F0502020204030203" pitchFamily="34" charset="77"/>
              </a:rPr>
              <a:t>Ask participants what services a GBV survivor may need before making the images appear.</a:t>
            </a:r>
            <a:r>
              <a:rPr lang="en-GR">
                <a:latin typeface="Lato" panose="020F0502020204030203" pitchFamily="34" charset="77"/>
              </a:rPr>
              <a:t> </a:t>
            </a:r>
            <a:endParaRPr lang="en-GR" b="0">
              <a:latin typeface="Lato" panose="020F0502020204030203" pitchFamily="34" charset="77"/>
              <a:cs typeface="Calibri"/>
            </a:endParaRPr>
          </a:p>
          <a:p>
            <a:endParaRPr lang="en-GR" b="0">
              <a:latin typeface="Lato" panose="020F0502020204030203" pitchFamily="34" charset="77"/>
            </a:endParaRPr>
          </a:p>
          <a:p>
            <a:r>
              <a:rPr lang="en-GR" b="0">
                <a:latin typeface="Lato" panose="020F0502020204030203" pitchFamily="34" charset="77"/>
              </a:rPr>
              <a:t>Remind participants of the </a:t>
            </a:r>
            <a:r>
              <a:rPr lang="en-GR" b="1">
                <a:latin typeface="Lato" panose="020F0502020204030203" pitchFamily="34" charset="77"/>
              </a:rPr>
              <a:t>consequences of GBV </a:t>
            </a:r>
            <a:r>
              <a:rPr lang="en-GR" b="0">
                <a:latin typeface="Lato" panose="020F0502020204030203" pitchFamily="34" charset="77"/>
              </a:rPr>
              <a:t>covered in the video in the earlier session (physical, psychological or economic, social stigma, isolation and rejection, discrimination etc.) and link them with the response services. </a:t>
            </a:r>
            <a:r>
              <a:rPr lang="en-US">
                <a:effectLst/>
                <a:latin typeface="Lato" panose="020F0502020204030203" pitchFamily="34" charset="77"/>
                <a:ea typeface="MS Mincho"/>
                <a:cs typeface="Calibri"/>
              </a:rPr>
              <a:t>The consequences of GBV are different depending on the type of violence perpetrated, the age, capacity and protection mechanism available to the survivor. Each person has a different reaction to the experience of violence and should be respected for it.</a:t>
            </a:r>
            <a:r>
              <a:rPr lang="en-US">
                <a:latin typeface="Lato" panose="020F0502020204030203" pitchFamily="34" charset="77"/>
                <a:ea typeface="MS Mincho"/>
                <a:cs typeface="Calibri"/>
              </a:rPr>
              <a:t> </a:t>
            </a:r>
            <a:endParaRPr lang="en-GR" b="0">
              <a:latin typeface="Lato" panose="020F0502020204030203" pitchFamily="34" charset="77"/>
            </a:endParaRPr>
          </a:p>
          <a:p>
            <a:endParaRPr lang="en-GR" b="0">
              <a:latin typeface="Lato" panose="020F0502020204030203" pitchFamily="34" charset="77"/>
            </a:endParaRPr>
          </a:p>
          <a:p>
            <a:r>
              <a:rPr lang="en-GR" b="0">
                <a:latin typeface="Lato" panose="020F0502020204030203" pitchFamily="34" charset="77"/>
              </a:rPr>
              <a:t>Emphasize that the impact of violence on survivors varies from persons to person, each survivor react</a:t>
            </a:r>
            <a:r>
              <a:rPr lang="en-US" b="0">
                <a:latin typeface="Lato" panose="020F0502020204030203" pitchFamily="34" charset="77"/>
              </a:rPr>
              <a:t>s</a:t>
            </a:r>
            <a:r>
              <a:rPr lang="en-GR" b="0">
                <a:latin typeface="Lato" panose="020F0502020204030203" pitchFamily="34" charset="77"/>
              </a:rPr>
              <a:t> differently and has </a:t>
            </a:r>
            <a:r>
              <a:rPr lang="en-GR" b="1">
                <a:latin typeface="Lato" panose="020F0502020204030203" pitchFamily="34" charset="77"/>
              </a:rPr>
              <a:t>different needs</a:t>
            </a:r>
            <a:r>
              <a:rPr lang="en-GR" b="0">
                <a:latin typeface="Lato" panose="020F0502020204030203" pitchFamily="34" charset="77"/>
              </a:rPr>
              <a:t>. In line with the survivor-</a:t>
            </a:r>
            <a:r>
              <a:rPr lang="en-GB" b="0">
                <a:latin typeface="Lato" panose="020F0502020204030203" pitchFamily="34" charset="77"/>
              </a:rPr>
              <a:t>centred</a:t>
            </a:r>
            <a:r>
              <a:rPr lang="en-GR" b="0">
                <a:latin typeface="Lato" panose="020F0502020204030203" pitchFamily="34" charset="77"/>
              </a:rPr>
              <a:t> which approach, </a:t>
            </a:r>
            <a:r>
              <a:rPr lang="en-GR">
                <a:latin typeface="Lato" panose="020F0502020204030203" pitchFamily="34" charset="77"/>
              </a:rPr>
              <a:t>survivors</a:t>
            </a:r>
            <a:r>
              <a:rPr lang="en-GR" b="0">
                <a:latin typeface="Lato" panose="020F0502020204030203" pitchFamily="34" charset="77"/>
              </a:rPr>
              <a:t> have the right to chose which services they wish to receive.</a:t>
            </a:r>
            <a:r>
              <a:rPr lang="en-GR">
                <a:latin typeface="Lato" panose="020F0502020204030203" pitchFamily="34" charset="77"/>
              </a:rPr>
              <a:t> </a:t>
            </a:r>
            <a:endParaRPr lang="en-GR" b="0">
              <a:latin typeface="Lato" panose="020F0502020204030203" pitchFamily="34" charset="77"/>
              <a:cs typeface="Calibri"/>
            </a:endParaRPr>
          </a:p>
          <a:p>
            <a:endParaRPr lang="en-GR" b="0">
              <a:latin typeface="Lato" panose="020F0502020204030203" pitchFamily="34" charset="77"/>
            </a:endParaRPr>
          </a:p>
          <a:p>
            <a:r>
              <a:rPr lang="en-GR" b="0">
                <a:latin typeface="Lato" panose="020F0502020204030203" pitchFamily="34" charset="77"/>
              </a:rPr>
              <a:t>GBV response services include:</a:t>
            </a:r>
            <a:r>
              <a:rPr lang="en-GR">
                <a:latin typeface="Lato" panose="020F0502020204030203" pitchFamily="34" charset="77"/>
              </a:rPr>
              <a:t> </a:t>
            </a:r>
            <a:endParaRPr lang="en-GR" b="0">
              <a:latin typeface="Lato" panose="020F0502020204030203" pitchFamily="34" charset="77"/>
              <a:cs typeface="Calibri"/>
            </a:endParaRPr>
          </a:p>
          <a:p>
            <a:pPr marL="171450" indent="-171450">
              <a:buFont typeface="Arial" panose="020B0604020202020204" pitchFamily="34" charset="0"/>
              <a:buChar char="•"/>
            </a:pPr>
            <a:r>
              <a:rPr lang="en-GR" b="1">
                <a:latin typeface="Lato" panose="020F0502020204030203" pitchFamily="34" charset="77"/>
              </a:rPr>
              <a:t>Health services: </a:t>
            </a:r>
            <a:r>
              <a:rPr lang="en-GR" b="0">
                <a:latin typeface="Lato" panose="020F0502020204030203" pitchFamily="34" charset="77"/>
              </a:rPr>
              <a:t>life-saving clinical care for rape, sexual violence and other forms of </a:t>
            </a:r>
            <a:r>
              <a:rPr lang="en-US" b="0">
                <a:latin typeface="Lato" panose="020F0502020204030203" pitchFamily="34" charset="77"/>
              </a:rPr>
              <a:t>physical and phycological </a:t>
            </a:r>
            <a:r>
              <a:rPr lang="en-GR" b="0">
                <a:latin typeface="Lato" panose="020F0502020204030203" pitchFamily="34" charset="77"/>
              </a:rPr>
              <a:t>violence, that can prevent </a:t>
            </a:r>
            <a:r>
              <a:rPr lang="en-GB">
                <a:effectLst/>
                <a:latin typeface="Lato" panose="020F0502020204030203" pitchFamily="34" charset="77"/>
                <a:cs typeface="Helvetica"/>
              </a:rPr>
              <a:t>that illness, trauma, disability and death. This includes first-line support/psychological first aid, the provision of emergency contraception, HIV post-exposure prophylaxis, treatment of sexually transmitted infections, Hepatitis B immunization, clinical management of rape (CMR), and assessment and management of mental health conditions such as depression, suicidal thoughts or attempts, and post-traumatic stress disorder, addressing the health needs of survivors of child marriage and complications related to female genital mutilation (FGM). More information on how to refer survivors with urgent medical needs covered in the next session.</a:t>
            </a:r>
            <a:r>
              <a:rPr lang="en-GB">
                <a:latin typeface="Lato" panose="020F0502020204030203" pitchFamily="34" charset="77"/>
                <a:cs typeface="Helvetica"/>
              </a:rPr>
              <a:t> </a:t>
            </a:r>
            <a:endParaRPr lang="en-GB">
              <a:effectLst/>
              <a:latin typeface="Lato" panose="020F0502020204030203" pitchFamily="34" charset="77"/>
              <a:cs typeface="Helvetica"/>
            </a:endParaRPr>
          </a:p>
          <a:p>
            <a:pPr marL="171450" indent="-171450">
              <a:buFont typeface="Arial" panose="020B0604020202020204" pitchFamily="34" charset="0"/>
              <a:buChar char="•"/>
            </a:pPr>
            <a:endParaRPr lang="en-GB">
              <a:effectLst/>
              <a:latin typeface="Lato" panose="020F0502020204030203" pitchFamily="34" charset="77"/>
            </a:endParaRPr>
          </a:p>
          <a:p>
            <a:pPr marL="171450" indent="-171450">
              <a:buFont typeface="Arial" panose="020B0604020202020204" pitchFamily="34" charset="0"/>
              <a:buChar char="•"/>
            </a:pPr>
            <a:r>
              <a:rPr lang="en-GR" b="1">
                <a:latin typeface="Lato" panose="020F0502020204030203" pitchFamily="34" charset="77"/>
              </a:rPr>
              <a:t>Psychosocial support: </a:t>
            </a:r>
            <a:r>
              <a:rPr lang="en-GB">
                <a:effectLst/>
                <a:latin typeface="Lato" panose="020F0502020204030203" pitchFamily="34" charset="77"/>
                <a:cs typeface="Helvetica"/>
              </a:rPr>
              <a:t>aims to protect or promote psychosocial well-being and mental health, falling across the health and protection sectors. As a critical intervention that contributes to survivors’ safety, healing and recovery, it ranges from basic support by first responders, such as psychological first aid to survivors and families, to more focused case management support (to be discussed shortly), including psychological interventions provided by non-mental health specialists.</a:t>
            </a:r>
          </a:p>
          <a:p>
            <a:pPr marL="171450" indent="-171450">
              <a:buFont typeface="Arial" panose="020B0604020202020204" pitchFamily="34" charset="0"/>
              <a:buChar char="•"/>
            </a:pPr>
            <a:endParaRPr lang="en-GR" b="1">
              <a:latin typeface="Lato" panose="020F0502020204030203" pitchFamily="34" charset="77"/>
            </a:endParaRPr>
          </a:p>
          <a:p>
            <a:pPr marL="171450" indent="-171450">
              <a:buFont typeface="Arial" panose="020B0604020202020204" pitchFamily="34" charset="0"/>
              <a:buChar char="•"/>
            </a:pPr>
            <a:r>
              <a:rPr lang="en-GR" b="1">
                <a:latin typeface="Lato" panose="020F0502020204030203" pitchFamily="34" charset="77"/>
              </a:rPr>
              <a:t>Security and protection: </a:t>
            </a:r>
            <a:r>
              <a:rPr lang="en-GR" b="0">
                <a:latin typeface="Lato" panose="020F0502020204030203" pitchFamily="34" charset="77"/>
              </a:rPr>
              <a:t>responds to the immediate safety needs of the survivor, includinging particularly s</a:t>
            </a:r>
            <a:r>
              <a:rPr lang="en-GB" err="1">
                <a:effectLst/>
                <a:latin typeface="Lato" panose="020F0502020204030203" pitchFamily="34" charset="77"/>
                <a:cs typeface="Helvetica"/>
              </a:rPr>
              <a:t>afe</a:t>
            </a:r>
            <a:r>
              <a:rPr lang="en-GB">
                <a:effectLst/>
                <a:latin typeface="Lato" panose="020F0502020204030203" pitchFamily="34" charset="77"/>
                <a:cs typeface="Helvetica"/>
              </a:rPr>
              <a:t> houses/shelters. This service is meant for GBV survivors who are in imminent danger, providing immediate security, temporary refuge, and support to survivors who are escaping violent or abusive situations.</a:t>
            </a:r>
            <a:r>
              <a:rPr lang="en-GB">
                <a:latin typeface="Lato" panose="020F0502020204030203" pitchFamily="34" charset="77"/>
                <a:cs typeface="Helvetica"/>
              </a:rPr>
              <a:t> </a:t>
            </a:r>
            <a:endParaRPr lang="en-GR" b="1">
              <a:latin typeface="Lato" panose="020F0502020204030203" pitchFamily="34" charset="77"/>
            </a:endParaRPr>
          </a:p>
          <a:p>
            <a:pPr marL="171450" indent="-171450">
              <a:buFont typeface="Arial" panose="020B0604020202020204" pitchFamily="34" charset="0"/>
              <a:buChar char="•"/>
            </a:pPr>
            <a:endParaRPr lang="en-GR" b="1">
              <a:latin typeface="Lato" panose="020F0502020204030203" pitchFamily="34" charset="77"/>
            </a:endParaRPr>
          </a:p>
          <a:p>
            <a:pPr marL="171450" indent="-171450">
              <a:buFont typeface="Arial" panose="020B0604020202020204" pitchFamily="34" charset="0"/>
              <a:buChar char="•"/>
            </a:pPr>
            <a:r>
              <a:rPr lang="en-GR" b="1">
                <a:latin typeface="Lato" panose="020F0502020204030203" pitchFamily="34" charset="77"/>
              </a:rPr>
              <a:t>Legal/justice: </a:t>
            </a:r>
            <a:r>
              <a:rPr lang="en-GB" b="0">
                <a:effectLst/>
                <a:latin typeface="Lato" panose="020F0502020204030203" pitchFamily="34" charset="77"/>
                <a:cs typeface="Helvetica"/>
              </a:rPr>
              <a:t>l</a:t>
            </a:r>
            <a:r>
              <a:rPr lang="en-GB">
                <a:effectLst/>
                <a:latin typeface="Lato" panose="020F0502020204030203" pitchFamily="34" charset="77"/>
                <a:cs typeface="Helvetica"/>
              </a:rPr>
              <a:t>egal and justice sectors support GBV survivors to access safe and survivor-centred legal services that protect their rights and promote their access to justice. Access to legal aid is fundamental to safeguarding fair, equal and meaningful access to justice. In humanitarian settings, informal justice mechanisms (e.g. negotiated settlements between families, judgments by religious and community leaders) are sometimes utilized by communities to settle what are perceived as “private” matters including GBV incidents. These informal justice mechanisms may pose many risks to women and girl GBV survivors.</a:t>
            </a:r>
          </a:p>
          <a:p>
            <a:pPr marL="171450" indent="-171450">
              <a:buFont typeface="Arial" panose="020B0604020202020204" pitchFamily="34" charset="0"/>
              <a:buChar char="•"/>
            </a:pPr>
            <a:endParaRPr lang="en-GR" b="1">
              <a:latin typeface="Lato" panose="020F0502020204030203" pitchFamily="34" charset="77"/>
            </a:endParaRPr>
          </a:p>
          <a:p>
            <a:pPr marL="171450" indent="-171450">
              <a:buFont typeface="Arial" panose="020B0604020202020204" pitchFamily="34" charset="0"/>
              <a:buChar char="•"/>
            </a:pPr>
            <a:r>
              <a:rPr lang="en-GR" b="1">
                <a:latin typeface="Lato" panose="020F0502020204030203" pitchFamily="34" charset="77"/>
              </a:rPr>
              <a:t>Economic reintegration support: </a:t>
            </a:r>
            <a:r>
              <a:rPr lang="en-GB" b="0">
                <a:effectLst/>
                <a:latin typeface="Lato" panose="020F0502020204030203" pitchFamily="34" charset="77"/>
              </a:rPr>
              <a:t>p</a:t>
            </a:r>
            <a:r>
              <a:rPr lang="en-GB">
                <a:effectLst/>
                <a:latin typeface="Lato" panose="020F0502020204030203" pitchFamily="34" charset="77"/>
                <a:cs typeface="Helvetica"/>
              </a:rPr>
              <a:t>articipation in economic empowerment and livelihood programmes for women reduces the risk of reoccurrence of GBV, including sexual exploitation and abuse. However, it is important to note that GBV survivors should not be the sole participants of a specific livelihood programme, as this can increase stigma and compromise confidentiality, safety and security.</a:t>
            </a:r>
          </a:p>
          <a:p>
            <a:pPr marL="171450" indent="-171450">
              <a:buFont typeface="Arial" panose="020B0604020202020204" pitchFamily="34" charset="0"/>
              <a:buChar char="•"/>
            </a:pPr>
            <a:endParaRPr lang="en-GB">
              <a:effectLst/>
              <a:latin typeface="Lato" panose="020F0502020204030203" pitchFamily="34" charset="77"/>
              <a:cs typeface="Helvetica"/>
            </a:endParaRPr>
          </a:p>
          <a:p>
            <a:pPr marL="171450" indent="-171450">
              <a:buFont typeface="Arial" panose="020B0604020202020204" pitchFamily="34" charset="0"/>
              <a:buChar char="•"/>
            </a:pPr>
            <a:r>
              <a:rPr lang="en-GB" b="1">
                <a:effectLst/>
                <a:latin typeface="Lato" panose="020F0502020204030203" pitchFamily="34" charset="77"/>
                <a:cs typeface="Helvetica"/>
              </a:rPr>
              <a:t>Registration services: </a:t>
            </a:r>
            <a:r>
              <a:rPr lang="en-GB" b="0">
                <a:effectLst/>
                <a:latin typeface="Lato" panose="020F0502020204030203" pitchFamily="34" charset="77"/>
                <a:cs typeface="Helvetica"/>
              </a:rPr>
              <a:t>it is recommended that the facilitator adjusts/removes the reference to registration services based on the operational context. Some forms of GBV, including particularly intimate partner violence, may have an impact on the family composition, which depending on the wishes of the survivor may have implications for the registration group that the survivor (and her children) are in, in particular in order for the survivor to continue to have access to assistance and/or durable solutions (e.g. by splitting the registration group). </a:t>
            </a:r>
            <a:endParaRPr lang="en-GB" b="1">
              <a:effectLst/>
              <a:latin typeface="Lato" panose="020F0502020204030203" pitchFamily="34" charset="77"/>
              <a:cs typeface="Helvetica"/>
            </a:endParaRPr>
          </a:p>
          <a:p>
            <a:pPr marL="171450" indent="-171450">
              <a:buFont typeface="Arial" panose="020B0604020202020204" pitchFamily="34" charset="0"/>
              <a:buChar char="•"/>
            </a:pPr>
            <a:endParaRPr lang="en-GR" b="1">
              <a:latin typeface="Lato" panose="020F0502020204030203" pitchFamily="34" charset="77"/>
            </a:endParaRPr>
          </a:p>
          <a:p>
            <a:pPr marL="0" indent="0">
              <a:buFont typeface="Arial" panose="020B0604020202020204" pitchFamily="34" charset="0"/>
              <a:buNone/>
            </a:pPr>
            <a:r>
              <a:rPr lang="en-GR" b="0">
                <a:latin typeface="Lato" panose="020F0502020204030203" pitchFamily="34" charset="77"/>
              </a:rPr>
              <a:t>Note that these services </a:t>
            </a:r>
            <a:r>
              <a:rPr lang="en-GR" b="1">
                <a:latin typeface="Lato" panose="020F0502020204030203" pitchFamily="34" charset="77"/>
              </a:rPr>
              <a:t>may not be offered by UNHCR</a:t>
            </a:r>
            <a:r>
              <a:rPr lang="en-GR" b="0">
                <a:latin typeface="Lato" panose="020F0502020204030203" pitchFamily="34" charset="77"/>
              </a:rPr>
              <a:t>, but could be offered by public services, (operational) partners, private service providers or others. </a:t>
            </a:r>
          </a:p>
          <a:p>
            <a:pPr marL="0" indent="0">
              <a:buFont typeface="Arial" panose="020B0604020202020204" pitchFamily="34" charset="0"/>
              <a:buNone/>
            </a:pPr>
            <a:endParaRPr lang="en-GR" b="1">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R" i="0">
                <a:latin typeface="Lato" panose="020F0502020204030203" pitchFamily="34" charset="77"/>
                <a:ea typeface="MS PGothic"/>
                <a:cs typeface="Calibri"/>
              </a:rPr>
              <a:t>Content derived and adjusted from the </a:t>
            </a:r>
            <a:r>
              <a:rPr lang="en-GB" b="0" i="0" u="none" strike="noStrike">
                <a:effectLst/>
                <a:latin typeface="Lato" panose="020F0502020204030203" pitchFamily="34" charset="77"/>
              </a:rPr>
              <a:t>Inter-Agency Minimum Standards for GBV in Emergencies Programming, 2019</a:t>
            </a:r>
            <a:r>
              <a:rPr lang="en-US">
                <a:latin typeface="Lato" panose="020F0502020204030203" pitchFamily="34" charset="77"/>
                <a:ea typeface="MS PGothic"/>
                <a:cs typeface="Calibri"/>
              </a:rPr>
              <a:t> (</a:t>
            </a:r>
            <a:r>
              <a:rPr lang="en-US">
                <a:latin typeface="Lato" panose="020F0502020204030203" pitchFamily="34" charset="77"/>
                <a:ea typeface="MS PGothic"/>
                <a:cs typeface="Calibri"/>
                <a:hlinkClick r:id="rId3"/>
              </a:rPr>
              <a:t>https://gbvaor.net/gbviems</a:t>
            </a:r>
            <a:r>
              <a:rPr lang="en-US">
                <a:latin typeface="Lato" panose="020F0502020204030203" pitchFamily="34" charset="77"/>
                <a:ea typeface="MS PGothic"/>
                <a:cs typeface="Calibri"/>
              </a:rPr>
              <a:t>). </a:t>
            </a:r>
            <a:endParaRPr lang="en-GR" b="0" i="0">
              <a:latin typeface="Lato" panose="020F0502020204030203" pitchFamily="34" charset="77"/>
              <a:cs typeface="Calibri"/>
            </a:endParaRPr>
          </a:p>
          <a:p>
            <a:endParaRPr lang="en-GR" sz="1600" b="1">
              <a:cs typeface="Calibri"/>
            </a:endParaRPr>
          </a:p>
        </p:txBody>
      </p:sp>
    </p:spTree>
    <p:extLst>
      <p:ext uri="{BB962C8B-B14F-4D97-AF65-F5344CB8AC3E}">
        <p14:creationId xmlns:p14="http://schemas.microsoft.com/office/powerpoint/2010/main" val="3654898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53836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b="1">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R">
                <a:latin typeface="Lato" panose="020F0502020204030203" pitchFamily="34" charset="77"/>
              </a:rPr>
              <a:t>Expected duration: 15 mins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R" b="0">
                <a:latin typeface="Lato" panose="020F0502020204030203" pitchFamily="34" charset="77"/>
              </a:rPr>
              <a:t>Objective: understand the benefits and risks associated with a survivor seeking support</a:t>
            </a:r>
            <a:endParaRPr lang="en-US" b="0">
              <a:latin typeface="Lato" panose="020F0502020204030203" pitchFamily="34" charset="77"/>
            </a:endParaRPr>
          </a:p>
          <a:p>
            <a:endParaRPr lang="en-US">
              <a:latin typeface="Lato" panose="020F0502020204030203" pitchFamily="34" charset="77"/>
              <a:cs typeface="Calibri"/>
            </a:endParaRPr>
          </a:p>
          <a:p>
            <a:pPr marL="0" indent="0">
              <a:buFont typeface="Arial" panose="020B0604020202020204" pitchFamily="34" charset="0"/>
              <a:buNone/>
              <a:defRPr/>
            </a:pPr>
            <a:r>
              <a:rPr lang="en-US" b="0" baseline="0">
                <a:latin typeface="Lato" panose="020F0502020204030203" pitchFamily="34" charset="77"/>
              </a:rPr>
              <a:t>NB: </a:t>
            </a:r>
            <a:r>
              <a:rPr lang="en-US">
                <a:latin typeface="Lato" panose="020F0502020204030203" pitchFamily="34" charset="77"/>
                <a:ea typeface="Calibri"/>
                <a:cs typeface="Calibri"/>
              </a:rPr>
              <a:t>remove the optional icon when the slide is used. </a:t>
            </a:r>
          </a:p>
          <a:p>
            <a:endParaRPr lang="en-US">
              <a:latin typeface="Lato" panose="020F0502020204030203" pitchFamily="34" charset="77"/>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R">
                <a:latin typeface="Lato" panose="020F0502020204030203" pitchFamily="34" charset="77"/>
                <a:ea typeface="MS PGothic"/>
                <a:cs typeface="Calibri"/>
              </a:rPr>
              <a:t>Divide the participants in groups.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R">
                <a:latin typeface="Lato" panose="020F0502020204030203" pitchFamily="34" charset="77"/>
                <a:ea typeface="MS PGothic"/>
                <a:cs typeface="Calibri"/>
              </a:rPr>
              <a:t>Assign half of the groups to discuss the question regarding the benefits of seeking support and the other half to discuss the risks. Emphasize that the groups should consider these questions from the perspective of a survivor.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R">
                <a:latin typeface="Lato" panose="020F0502020204030203" pitchFamily="34" charset="77"/>
                <a:ea typeface="MS PGothic"/>
                <a:cs typeface="Calibri"/>
              </a:rPr>
              <a:t>Request one group for each question to debrief in plenary and ask if the other groups have anything to add.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R">
                <a:latin typeface="Lato" panose="020F0502020204030203" pitchFamily="34" charset="77"/>
                <a:ea typeface="MS PGothic"/>
                <a:cs typeface="Calibri"/>
              </a:rPr>
              <a:t>Reinforce key considerations below. </a:t>
            </a:r>
            <a:endParaRPr lang="en-GR">
              <a:latin typeface="Lato" panose="020F0502020204030203" pitchFamily="34" charset="77"/>
              <a:cs typeface="Calibri"/>
            </a:endParaRPr>
          </a:p>
          <a:p>
            <a:endParaRPr lang="en-US">
              <a:latin typeface="Lato" panose="020F0502020204030203" pitchFamily="34" charset="77"/>
            </a:endParaRPr>
          </a:p>
          <a:p>
            <a:r>
              <a:rPr lang="en-US">
                <a:latin typeface="Lato" panose="020F0502020204030203" pitchFamily="34" charset="77"/>
              </a:rPr>
              <a:t>Possible </a:t>
            </a:r>
            <a:r>
              <a:rPr lang="en-US" b="1">
                <a:latin typeface="Lato" panose="020F0502020204030203" pitchFamily="34" charset="77"/>
              </a:rPr>
              <a:t>benefits </a:t>
            </a:r>
            <a:r>
              <a:rPr lang="en-US">
                <a:latin typeface="Lato" panose="020F0502020204030203" pitchFamily="34" charset="77"/>
              </a:rPr>
              <a:t>for a survivor to seek support:</a:t>
            </a:r>
          </a:p>
          <a:p>
            <a:pPr marL="171450" indent="-171450">
              <a:buFont typeface="Arial" panose="020B0604020202020204" pitchFamily="34" charset="0"/>
              <a:buChar char="•"/>
            </a:pPr>
            <a:r>
              <a:rPr lang="en-US">
                <a:latin typeface="Lato" panose="020F0502020204030203" pitchFamily="34" charset="77"/>
              </a:rPr>
              <a:t>Access to life-saving support when in distress.</a:t>
            </a:r>
          </a:p>
          <a:p>
            <a:pPr marL="171450" indent="-171450">
              <a:buFont typeface="Arial" panose="020B0604020202020204" pitchFamily="34" charset="0"/>
              <a:buChar char="•"/>
            </a:pPr>
            <a:r>
              <a:rPr lang="en-US">
                <a:latin typeface="Lato" panose="020F0502020204030203" pitchFamily="34" charset="77"/>
              </a:rPr>
              <a:t>Access to safe, confidential and professional medical care in a timely manner that could prevent HIV and unwanted pregnancy.</a:t>
            </a:r>
          </a:p>
          <a:p>
            <a:pPr marL="171450" indent="-171450">
              <a:buFont typeface="Arial" panose="020B0604020202020204" pitchFamily="34" charset="0"/>
              <a:buChar char="•"/>
            </a:pPr>
            <a:r>
              <a:rPr lang="en-US">
                <a:latin typeface="Lato" panose="020F0502020204030203" pitchFamily="34" charset="77"/>
              </a:rPr>
              <a:t>Access to other services that provide more dignity and comfort, including options for safety and psychosocial support. </a:t>
            </a:r>
          </a:p>
          <a:p>
            <a:pPr marL="171450" indent="-171450">
              <a:buFont typeface="Arial" panose="020B0604020202020204" pitchFamily="34" charset="0"/>
              <a:buChar char="•"/>
            </a:pPr>
            <a:r>
              <a:rPr lang="en-US">
                <a:latin typeface="Lato" panose="020F0502020204030203" pitchFamily="34" charset="77"/>
              </a:rPr>
              <a:t>Access to support that may prevent further violence from occurring.</a:t>
            </a:r>
          </a:p>
          <a:p>
            <a:endParaRPr lang="en-US">
              <a:latin typeface="Lato" panose="020F0502020204030203" pitchFamily="34" charset="77"/>
            </a:endParaRPr>
          </a:p>
          <a:p>
            <a:r>
              <a:rPr lang="en-US">
                <a:latin typeface="Lato" panose="020F0502020204030203" pitchFamily="34" charset="77"/>
              </a:rPr>
              <a:t>Possible </a:t>
            </a:r>
            <a:r>
              <a:rPr lang="en-US" b="1">
                <a:latin typeface="Lato" panose="020F0502020204030203" pitchFamily="34" charset="77"/>
              </a:rPr>
              <a:t>risks for a survivor</a:t>
            </a:r>
            <a:r>
              <a:rPr lang="en-US">
                <a:latin typeface="Lato" panose="020F0502020204030203" pitchFamily="34" charset="77"/>
              </a:rPr>
              <a:t> to seek support, i.e. </a:t>
            </a:r>
            <a:r>
              <a:rPr lang="en-US" b="1">
                <a:latin typeface="Lato" panose="020F0502020204030203" pitchFamily="34" charset="77"/>
              </a:rPr>
              <a:t>some of the barriers for survivors to report GBV incidents: </a:t>
            </a:r>
          </a:p>
          <a:p>
            <a:pPr marL="171450" indent="-171450">
              <a:buFont typeface="Arial" panose="020B0604020202020204" pitchFamily="34" charset="0"/>
              <a:buChar char="•"/>
            </a:pPr>
            <a:r>
              <a:rPr lang="en-US">
                <a:latin typeface="Lato" panose="020F0502020204030203" pitchFamily="34" charset="77"/>
              </a:rPr>
              <a:t>Possibility that the survivor’s friends, family and/or community will find out, which can lead to being stigmatized, kicked out of their home or community, and/or exposed to more violence.</a:t>
            </a:r>
          </a:p>
          <a:p>
            <a:pPr marL="171450" indent="-171450">
              <a:buFont typeface="Arial" panose="020B0604020202020204" pitchFamily="34" charset="0"/>
              <a:buChar char="•"/>
            </a:pPr>
            <a:r>
              <a:rPr lang="en-US">
                <a:latin typeface="Lato" panose="020F0502020204030203" pitchFamily="34" charset="77"/>
              </a:rPr>
              <a:t>Possibility that the perpetrator(s) finds out other people know what happened, leading to retaliation by harming or even killing the survivor.</a:t>
            </a:r>
          </a:p>
          <a:p>
            <a:pPr marL="171450" indent="-171450">
              <a:buFont typeface="Arial" panose="020B0604020202020204" pitchFamily="34" charset="0"/>
              <a:buChar char="•"/>
            </a:pPr>
            <a:r>
              <a:rPr lang="en-US">
                <a:latin typeface="Lato" panose="020F0502020204030203" pitchFamily="34" charset="77"/>
              </a:rPr>
              <a:t>Possibility that service providers are exposed to threats and violence by the perpetrator or community if they are seen as helping a survivor.</a:t>
            </a:r>
          </a:p>
          <a:p>
            <a:pPr marL="171450" indent="-171450">
              <a:buFont typeface="Arial" panose="020B0604020202020204" pitchFamily="34" charset="0"/>
              <a:buChar char="•"/>
            </a:pPr>
            <a:r>
              <a:rPr lang="en-US">
                <a:latin typeface="Lato" panose="020F0502020204030203" pitchFamily="34" charset="77"/>
              </a:rPr>
              <a:t>Possible insensitive response by service providers/justice actors if they are not trained properly. </a:t>
            </a:r>
          </a:p>
          <a:p>
            <a:pPr marL="171450" indent="-171450">
              <a:buFont typeface="Arial" panose="020B0604020202020204" pitchFamily="34" charset="0"/>
              <a:buChar char="•"/>
            </a:pPr>
            <a:r>
              <a:rPr lang="en-US">
                <a:latin typeface="Lato" panose="020F0502020204030203" pitchFamily="34" charset="77"/>
              </a:rPr>
              <a:t>Besides these risks, </a:t>
            </a:r>
            <a:r>
              <a:rPr lang="en-US" b="1">
                <a:latin typeface="Lato" panose="020F0502020204030203" pitchFamily="34" charset="77"/>
              </a:rPr>
              <a:t>other common barriers for reporting </a:t>
            </a:r>
            <a:r>
              <a:rPr lang="en-US">
                <a:latin typeface="Lato" panose="020F0502020204030203" pitchFamily="34" charset="77"/>
              </a:rPr>
              <a:t>could be lack of awareness about services, shame, cultural beliefs, </a:t>
            </a:r>
            <a:r>
              <a:rPr lang="en-GB" b="0" i="0" u="none" strike="noStrike">
                <a:effectLst/>
                <a:latin typeface="Lato" panose="020F0502020204030203" pitchFamily="34" charset="77"/>
              </a:rPr>
              <a:t>belief that the violence is normal or not serious enough to report, </a:t>
            </a:r>
            <a:r>
              <a:rPr lang="en-US">
                <a:latin typeface="Lato" panose="020F0502020204030203" pitchFamily="34" charset="77"/>
              </a:rPr>
              <a:t>financial barriers, lack of transportation, fear of losing children, </a:t>
            </a:r>
            <a:r>
              <a:rPr lang="en-GB" b="0" i="0" u="none" strike="noStrike">
                <a:effectLst/>
                <a:latin typeface="Lato" panose="020F0502020204030203" pitchFamily="34" charset="77"/>
              </a:rPr>
              <a:t>fear of getting the offender in trouble etc. </a:t>
            </a:r>
          </a:p>
          <a:p>
            <a:endParaRPr lang="en-US">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Lato" panose="020F0502020204030203" pitchFamily="34" charset="77"/>
              </a:rPr>
              <a:t>Content derived from the IASC Pocket Guide – How to support survivors of GBV when a GBV actor is not available in your area – Training Package, 2018 (</a:t>
            </a:r>
            <a:r>
              <a:rPr lang="en-US" b="0" baseline="0">
                <a:latin typeface="Lato" panose="020F0502020204030203" pitchFamily="34" charset="77"/>
                <a:ea typeface="Lato" panose="020F0502020204030203" pitchFamily="34" charset="0"/>
                <a:cs typeface="Lato" panose="020F0502020204030203" pitchFamily="34" charset="0"/>
                <a:hlinkClick r:id="rId3"/>
              </a:rPr>
              <a:t>https://gbvguidelines.org/en/pocketguide/</a:t>
            </a:r>
            <a:r>
              <a:rPr lang="en-US" b="0" baseline="0">
                <a:latin typeface="Lato" panose="020F0502020204030203" pitchFamily="34" charset="77"/>
                <a:ea typeface="Lato" panose="020F0502020204030203" pitchFamily="34" charset="0"/>
                <a:cs typeface="Lato" panose="020F0502020204030203" pitchFamily="34" charset="0"/>
              </a:rPr>
              <a:t>). </a:t>
            </a:r>
            <a:endParaRPr lang="en-US">
              <a:latin typeface="Lato" panose="020F0502020204030203" pitchFamily="34" charset="77"/>
            </a:endParaRPr>
          </a:p>
        </p:txBody>
      </p:sp>
    </p:spTree>
    <p:extLst>
      <p:ext uri="{BB962C8B-B14F-4D97-AF65-F5344CB8AC3E}">
        <p14:creationId xmlns:p14="http://schemas.microsoft.com/office/powerpoint/2010/main" val="1091445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latin typeface="Lato" panose="020F0502020204030203" pitchFamily="34" charset="77"/>
              </a:rPr>
              <a:t>The </a:t>
            </a:r>
            <a:r>
              <a:rPr lang="en-US" b="1" baseline="0">
                <a:latin typeface="Lato" panose="020F0502020204030203" pitchFamily="34" charset="77"/>
              </a:rPr>
              <a:t>case manager/case worker </a:t>
            </a:r>
            <a:r>
              <a:rPr lang="en-US" baseline="0">
                <a:latin typeface="Lato" panose="020F0502020204030203" pitchFamily="34" charset="77"/>
              </a:rPr>
              <a:t>listens to the survivor’s story and discusses what the person needs to help the person recover. They will </a:t>
            </a:r>
            <a:r>
              <a:rPr lang="en-US" b="1" baseline="0">
                <a:latin typeface="Lato" panose="020F0502020204030203" pitchFamily="34" charset="77"/>
              </a:rPr>
              <a:t>help the survivor develop a plan to meet their needs</a:t>
            </a:r>
            <a:r>
              <a:rPr lang="en-US" baseline="0">
                <a:latin typeface="Lato" panose="020F0502020204030203" pitchFamily="34" charset="77"/>
              </a:rPr>
              <a:t>, make appropriate referrals to services, and support her in accessing these services. Throughout the various steps of the GBV case management process, the GBV case manager/case worker is also instrumental in supporting the </a:t>
            </a:r>
            <a:r>
              <a:rPr lang="en-US" b="1" baseline="0">
                <a:latin typeface="Lato" panose="020F0502020204030203" pitchFamily="34" charset="77"/>
              </a:rPr>
              <a:t>survivor’s emotional recovery.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Lato" panose="020F0502020204030203" pitchFamily="34" charset="77"/>
              </a:rPr>
              <a:t>The role of frontline workers is to refer a survivor (with consent) to the GBV case management services as the </a:t>
            </a:r>
            <a:r>
              <a:rPr lang="en-US" b="1">
                <a:latin typeface="Lato" panose="020F0502020204030203" pitchFamily="34" charset="77"/>
              </a:rPr>
              <a:t>entry point</a:t>
            </a:r>
            <a:r>
              <a:rPr lang="en-US">
                <a:latin typeface="Lato" panose="020F0502020204030203" pitchFamily="34" charset="77"/>
              </a:rPr>
              <a:t> and the case manager/case worker worker will connect the survivor with the other services she wishes to access. More details on the role of frontline workers will be provided in the next session. Remind participants that the term </a:t>
            </a:r>
            <a:r>
              <a:rPr lang="en-US" b="1">
                <a:latin typeface="Lato" panose="020F0502020204030203" pitchFamily="34" charset="77"/>
              </a:rPr>
              <a:t>frontline worker </a:t>
            </a:r>
            <a:r>
              <a:rPr lang="en-US">
                <a:latin typeface="Lato" panose="020F0502020204030203" pitchFamily="34" charset="77"/>
              </a:rPr>
              <a:t>applies to any GBV and non-GBV specialists who are in direct contact with displaced and stateless persons, this could include non-technical colleagues as well such as drivers and security guards. </a:t>
            </a:r>
            <a:endParaRPr lang="en-US" baseline="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latin typeface="Lato" panose="020F0502020204030203" pitchFamily="34" charset="77"/>
              </a:rPr>
              <a:t>Note that the concept of </a:t>
            </a:r>
            <a:r>
              <a:rPr lang="en-US" b="1" baseline="0">
                <a:latin typeface="Lato" panose="020F0502020204030203" pitchFamily="34" charset="77"/>
              </a:rPr>
              <a:t>informed consent</a:t>
            </a:r>
            <a:r>
              <a:rPr lang="en-US" baseline="0">
                <a:latin typeface="Lato" panose="020F0502020204030203" pitchFamily="34" charset="77"/>
              </a:rPr>
              <a:t>, what it means and how to obtain it, will also be discussed in the next session.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latin typeface="Lato" panose="020F0502020204030203" pitchFamily="34" charset="77"/>
            </a:endParaRPr>
          </a:p>
          <a:p>
            <a:pPr eaLnBrk="1" fontAlgn="auto" hangingPunct="1">
              <a:spcBef>
                <a:spcPts val="0"/>
              </a:spcBef>
              <a:spcAft>
                <a:spcPts val="0"/>
              </a:spcAft>
              <a:defRPr/>
            </a:pPr>
            <a:r>
              <a:rPr lang="en-US" sz="1200" b="0" baseline="0">
                <a:solidFill>
                  <a:schemeClr val="tx1"/>
                </a:solidFill>
                <a:latin typeface="Lato"/>
                <a:ea typeface="Lato"/>
                <a:cs typeface="Lato"/>
              </a:rPr>
              <a:t>In some contexts, </a:t>
            </a:r>
            <a:r>
              <a:rPr lang="en-US" sz="1200" b="1" baseline="0">
                <a:solidFill>
                  <a:schemeClr val="tx1"/>
                </a:solidFill>
                <a:latin typeface="Lato"/>
                <a:ea typeface="Lato"/>
                <a:cs typeface="Lato"/>
              </a:rPr>
              <a:t>remote case management services </a:t>
            </a:r>
            <a:r>
              <a:rPr lang="en-US" sz="1200" b="0" baseline="0">
                <a:solidFill>
                  <a:schemeClr val="tx1"/>
                </a:solidFill>
                <a:latin typeface="Lato"/>
                <a:ea typeface="Lato"/>
                <a:cs typeface="Lato"/>
              </a:rPr>
              <a:t>may be offered, e.g. in case of security restrictions, movement restrictions related to a pandemic, limited availability of local GBV specialized services. This is mainly offered through </a:t>
            </a:r>
            <a:r>
              <a:rPr lang="en-GB" sz="1200" b="0">
                <a:solidFill>
                  <a:schemeClr val="tx1"/>
                </a:solidFill>
                <a:effectLst/>
                <a:latin typeface="Lato"/>
                <a:ea typeface="Lato"/>
                <a:cs typeface="Lato"/>
              </a:rPr>
              <a:t>phone-based case management, which is defined as case management that case managers/case workers provide over the phone to clients </a:t>
            </a:r>
            <a:r>
              <a:rPr lang="en-GB">
                <a:latin typeface="Lato"/>
                <a:ea typeface="Lato"/>
                <a:cs typeface="Lato"/>
              </a:rPr>
              <a:t>. </a:t>
            </a:r>
            <a:r>
              <a:rPr lang="en-GB" sz="1200" b="0">
                <a:solidFill>
                  <a:schemeClr val="tx1"/>
                </a:solidFill>
                <a:effectLst/>
                <a:latin typeface="Lato"/>
                <a:ea typeface="Lato"/>
                <a:cs typeface="Lato"/>
              </a:rPr>
              <a:t> (Inter-Agency COVID-19 Guidance on Remote GBV Services Focusing on Phone-based Case Management and Hotlines, 2021 (</a:t>
            </a:r>
            <a:r>
              <a:rPr lang="en-GB" sz="1200" b="0">
                <a:solidFill>
                  <a:schemeClr val="tx1"/>
                </a:solidFill>
                <a:effectLst/>
                <a:latin typeface="Lato"/>
                <a:ea typeface="Lato"/>
                <a:cs typeface="Lato"/>
                <a:hlinkClick r:id="rId3"/>
              </a:rPr>
              <a:t>https://www.gbvims.com/wp/wp-content/uploads/covid-guidance-on-remote-gbv-services-04012021.pdf</a:t>
            </a:r>
            <a:r>
              <a:rPr lang="en-GB">
                <a:latin typeface="Lato"/>
                <a:ea typeface="Lato"/>
                <a:cs typeface="Lato"/>
              </a:rPr>
              <a:t>)). Also in some contexts </a:t>
            </a:r>
            <a:r>
              <a:rPr lang="en-GB" b="1">
                <a:latin typeface="Lato"/>
                <a:ea typeface="Lato"/>
                <a:cs typeface="Lato"/>
              </a:rPr>
              <a:t>case management may be mobile,</a:t>
            </a:r>
            <a:r>
              <a:rPr lang="en-GB">
                <a:latin typeface="Lato"/>
                <a:ea typeface="Lato"/>
                <a:cs typeface="Lato"/>
              </a:rPr>
              <a:t> with services provided in different locations according to a fixed schedule. However, such services would always be provided in safe spaces, by trained case managers/case workers, and meet the same quality standards at static case management services which are provided in a fixed location. (Guidelines for Mobile and Remote GBV Service Delivery IRC </a:t>
            </a:r>
            <a:r>
              <a:rPr lang="en-GB">
                <a:ea typeface="MS PGothic"/>
                <a:cs typeface="Calibri"/>
                <a:hlinkClick r:id="rId4"/>
              </a:rPr>
              <a:t>https://reliefweb.int/report/world/guidelines-mobile-and-remote-gender-based-violence-gbv-service-delivery-enmy</a:t>
            </a:r>
            <a:r>
              <a:rPr lang="en-GB">
                <a:ea typeface="MS PGothic"/>
                <a:cs typeface="Calibri"/>
              </a:rPr>
              <a:t>). </a:t>
            </a:r>
            <a:endParaRPr lang="en-GB" b="0">
              <a:effectLst/>
              <a:cs typeface="Calibri"/>
            </a:endParaRPr>
          </a:p>
          <a:p>
            <a:endParaRPr lang="en-GB">
              <a:latin typeface="Lato" panose="020F0502020204030203" pitchFamily="34" charset="77"/>
            </a:endParaRPr>
          </a:p>
          <a:p>
            <a:r>
              <a:rPr lang="en-US">
                <a:latin typeface="Lato" panose="020F0502020204030203" pitchFamily="34" charset="77"/>
              </a:rPr>
              <a:t>Content derived and adjusted from the Inter-Agency GBV Case Management Training Package (</a:t>
            </a:r>
            <a:r>
              <a:rPr lang="en-US">
                <a:latin typeface="Lato" panose="020F0502020204030203" pitchFamily="34" charset="77"/>
                <a:hlinkClick r:id="rId5"/>
              </a:rPr>
              <a:t>https://www.gbvims.com/gbv-case-management-guidelines/gbv-case-management-training-materials/</a:t>
            </a:r>
            <a:r>
              <a:rPr lang="en-US">
                <a:latin typeface="Lato" panose="020F0502020204030203" pitchFamily="34" charset="77"/>
              </a:rPr>
              <a:t>). </a:t>
            </a:r>
            <a:endParaRPr lang="en-GB">
              <a:latin typeface="Lato" panose="020F0502020204030203" pitchFamily="34" charset="77"/>
            </a:endParaRPr>
          </a:p>
        </p:txBody>
      </p:sp>
    </p:spTree>
    <p:extLst>
      <p:ext uri="{BB962C8B-B14F-4D97-AF65-F5344CB8AC3E}">
        <p14:creationId xmlns:p14="http://schemas.microsoft.com/office/powerpoint/2010/main" val="724804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a typeface="MS PGothic"/>
                <a:cs typeface="Calibri"/>
              </a:rPr>
              <a:t>When using the images/illustrations for other purposes than in the context of the Facilitation Package, please make sure to accredit the graphic designer </a:t>
            </a:r>
            <a:r>
              <a:rPr lang="en-US" i="1" dirty="0">
                <a:ea typeface="MS PGothic"/>
                <a:cs typeface="Calibri"/>
              </a:rPr>
              <a:t>REC Design. </a:t>
            </a:r>
            <a:endParaRPr lang="en-US" dirty="0">
              <a:ea typeface="MS PGothic"/>
              <a:cs typeface="Calibri"/>
            </a:endParaRPr>
          </a:p>
          <a:p>
            <a:endParaRPr lang="en-GR" dirty="0">
              <a:cs typeface="Calibri"/>
            </a:endParaRPr>
          </a:p>
        </p:txBody>
      </p:sp>
    </p:spTree>
    <p:extLst>
      <p:ext uri="{BB962C8B-B14F-4D97-AF65-F5344CB8AC3E}">
        <p14:creationId xmlns:p14="http://schemas.microsoft.com/office/powerpoint/2010/main" val="2417835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pPr marL="0" lvl="0" indent="0" algn="l" rtl="0">
              <a:spcBef>
                <a:spcPts val="0"/>
              </a:spcBef>
              <a:spcAft>
                <a:spcPts val="0"/>
              </a:spcAft>
              <a:buNone/>
            </a:pPr>
            <a:r>
              <a:rPr lang="en-US">
                <a:latin typeface="Lato" panose="020F0502020204030203" pitchFamily="34" charset="77"/>
              </a:rPr>
              <a:t>Provide participants with a handout of the </a:t>
            </a:r>
            <a:r>
              <a:rPr lang="en-US" b="1">
                <a:latin typeface="Lato" panose="020F0502020204030203" pitchFamily="34" charset="77"/>
              </a:rPr>
              <a:t>GBV referral pathway of the relevant context </a:t>
            </a:r>
            <a:r>
              <a:rPr lang="en-US">
                <a:latin typeface="Lato" panose="020F0502020204030203" pitchFamily="34" charset="77"/>
              </a:rPr>
              <a:t>(field location specific, if available) or an example of one from elsewhere if a local referral pathway does not exist (yet), in order to illustrate how a GBV referral pathway looks like. Note that we will look into the local referral pathway in more detail shortly.</a:t>
            </a:r>
          </a:p>
          <a:p>
            <a:pPr marL="0" lvl="0" indent="0" algn="l" rtl="0">
              <a:spcBef>
                <a:spcPts val="0"/>
              </a:spcBef>
              <a:spcAft>
                <a:spcPts val="0"/>
              </a:spcAft>
              <a:buNone/>
            </a:pPr>
            <a:endParaRPr lang="en-US">
              <a:latin typeface="Lato" panose="020F0502020204030203" pitchFamily="34" charset="77"/>
            </a:endParaRPr>
          </a:p>
          <a:p>
            <a:pPr marL="0" lvl="0" indent="0" algn="l" rtl="0">
              <a:spcBef>
                <a:spcPts val="0"/>
              </a:spcBef>
              <a:spcAft>
                <a:spcPts val="0"/>
              </a:spcAft>
              <a:buNone/>
            </a:pPr>
            <a:r>
              <a:rPr lang="en-US">
                <a:latin typeface="Lato" panose="020F0502020204030203" pitchFamily="34" charset="77"/>
              </a:rPr>
              <a:t>The aim of a referral pathway is to: </a:t>
            </a:r>
          </a:p>
          <a:p>
            <a:pPr marL="171450" indent="-171450">
              <a:buFont typeface="Arial" panose="020B0604020202020204" pitchFamily="34" charset="0"/>
              <a:buChar char="•"/>
            </a:pPr>
            <a:r>
              <a:rPr lang="en-US">
                <a:effectLst/>
                <a:latin typeface="Lato" panose="020F0502020204030203" pitchFamily="34" charset="77"/>
              </a:rPr>
              <a:t>Coordinate service delivery;</a:t>
            </a:r>
          </a:p>
          <a:p>
            <a:pPr marL="171450" indent="-171450">
              <a:buFont typeface="Arial" panose="020B0604020202020204" pitchFamily="34" charset="0"/>
              <a:buChar char="•"/>
            </a:pPr>
            <a:r>
              <a:rPr lang="en-US">
                <a:effectLst/>
                <a:latin typeface="Lato" panose="020F0502020204030203" pitchFamily="34" charset="77"/>
              </a:rPr>
              <a:t>Improve safe and timely access to quality services for survivors of GBV;</a:t>
            </a:r>
          </a:p>
          <a:p>
            <a:pPr marL="171450" indent="-171450">
              <a:buFont typeface="Arial" panose="020B0604020202020204" pitchFamily="34" charset="0"/>
              <a:buChar char="•"/>
            </a:pPr>
            <a:r>
              <a:rPr lang="en-US">
                <a:effectLst/>
                <a:latin typeface="Lato" panose="020F0502020204030203" pitchFamily="34" charset="77"/>
              </a:rPr>
              <a:t>Prioritize survivor safety and confidentiality, and respect survivors’ choices; and</a:t>
            </a:r>
          </a:p>
          <a:p>
            <a:pPr marL="171450" indent="-171450">
              <a:buFont typeface="Arial" panose="020B0604020202020204" pitchFamily="34" charset="0"/>
              <a:buChar char="•"/>
            </a:pPr>
            <a:r>
              <a:rPr lang="en-US">
                <a:effectLst/>
                <a:latin typeface="Lato" panose="020F0502020204030203" pitchFamily="34" charset="77"/>
              </a:rPr>
              <a:t>Ensure that survivors are active participants in defining their needs and deciding what response and support options best meet those needs.</a:t>
            </a:r>
          </a:p>
          <a:p>
            <a:pPr marL="171450" indent="-171450">
              <a:buFont typeface="Arial" panose="020B0604020202020204" pitchFamily="34" charset="0"/>
              <a:buChar char="•"/>
            </a:pPr>
            <a:endParaRPr lang="en-US">
              <a:effectLst/>
              <a:latin typeface="Lato" panose="020F0502020204030203" pitchFamily="34" charset="77"/>
            </a:endParaRPr>
          </a:p>
          <a:p>
            <a:pPr marL="0" indent="0">
              <a:buFont typeface="Arial" panose="020B0604020202020204" pitchFamily="34" charset="0"/>
              <a:buNone/>
            </a:pPr>
            <a:r>
              <a:rPr lang="en-US">
                <a:effectLst/>
                <a:latin typeface="Lato" panose="020F0502020204030203" pitchFamily="34" charset="77"/>
              </a:rPr>
              <a:t>Emphasize that it is the </a:t>
            </a:r>
            <a:r>
              <a:rPr lang="en-US" b="1">
                <a:effectLst/>
                <a:latin typeface="Lato" panose="020F0502020204030203" pitchFamily="34" charset="77"/>
              </a:rPr>
              <a:t>role of GBV specialists </a:t>
            </a:r>
            <a:r>
              <a:rPr lang="en-US">
                <a:effectLst/>
                <a:latin typeface="Lato" panose="020F0502020204030203" pitchFamily="34" charset="77"/>
              </a:rPr>
              <a:t>to map GBV services, </a:t>
            </a:r>
            <a:r>
              <a:rPr lang="en-US" b="1">
                <a:effectLst/>
                <a:latin typeface="Lato" panose="020F0502020204030203" pitchFamily="34" charset="77"/>
              </a:rPr>
              <a:t>develop a GBV referral pathway </a:t>
            </a:r>
            <a:r>
              <a:rPr lang="en-US">
                <a:effectLst/>
                <a:latin typeface="Lato" panose="020F0502020204030203" pitchFamily="34" charset="77"/>
              </a:rPr>
              <a:t>at inter-agency level, and support with strengthening the capacity of GBV services as well as advocating for the accessibility of GBV services for displaced and stateless persons. </a:t>
            </a:r>
          </a:p>
          <a:p>
            <a:pPr marL="0" indent="0">
              <a:buFont typeface="Arial" panose="020B0604020202020204" pitchFamily="34" charset="0"/>
              <a:buNone/>
            </a:pPr>
            <a:endParaRPr lang="en-US">
              <a:effectLst/>
              <a:latin typeface="Lato" panose="020F0502020204030203" pitchFamily="34" charset="77"/>
            </a:endParaRPr>
          </a:p>
          <a:p>
            <a:pPr marL="0" indent="0">
              <a:buFont typeface="Arial" panose="020B0604020202020204" pitchFamily="34" charset="0"/>
              <a:buNone/>
            </a:pPr>
            <a:r>
              <a:rPr lang="en-US">
                <a:effectLst/>
                <a:latin typeface="Lato" panose="020F0502020204030203" pitchFamily="34" charset="77"/>
              </a:rPr>
              <a:t>Remind participants that the </a:t>
            </a:r>
            <a:r>
              <a:rPr lang="en-US" b="1">
                <a:effectLst/>
                <a:latin typeface="Lato" panose="020F0502020204030203" pitchFamily="34" charset="77"/>
              </a:rPr>
              <a:t>role of frontline workers </a:t>
            </a:r>
            <a:r>
              <a:rPr lang="en-US">
                <a:effectLst/>
                <a:latin typeface="Lato" panose="020F0502020204030203" pitchFamily="34" charset="77"/>
              </a:rPr>
              <a:t>is to refer and facilitate the survivor’s access to services, with </a:t>
            </a:r>
            <a:r>
              <a:rPr lang="en-US" b="1">
                <a:effectLst/>
                <a:latin typeface="Lato" panose="020F0502020204030203" pitchFamily="34" charset="77"/>
              </a:rPr>
              <a:t>GBV case management services as the main entry point</a:t>
            </a:r>
            <a:r>
              <a:rPr lang="en-US">
                <a:effectLst/>
                <a:latin typeface="Lato" panose="020F0502020204030203" pitchFamily="34" charset="77"/>
              </a:rPr>
              <a:t>. </a:t>
            </a:r>
          </a:p>
        </p:txBody>
      </p:sp>
    </p:spTree>
    <p:extLst>
      <p:ext uri="{BB962C8B-B14F-4D97-AF65-F5344CB8AC3E}">
        <p14:creationId xmlns:p14="http://schemas.microsoft.com/office/powerpoint/2010/main" val="3724559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8"/>
            <a:ext cx="5486400" cy="333325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pPr>
              <a:defRPr/>
            </a:pPr>
            <a:endParaRPr lang="en-US">
              <a:effectLst/>
              <a:latin typeface="Lato" panose="020F0502020204030203" pitchFamily="34" charset="77"/>
              <a:ea typeface="MS Mincho" panose="02020609040205080304" pitchFamily="49" charset="-128"/>
              <a:cs typeface="Arial" panose="020B0604020202020204" pitchFamily="34" charset="0"/>
            </a:endParaRPr>
          </a:p>
          <a:p>
            <a:r>
              <a:rPr lang="en-US">
                <a:latin typeface="Lato" panose="020F0502020204030203" pitchFamily="34" charset="77"/>
              </a:rPr>
              <a:t>Expected duration: 25 mins</a:t>
            </a:r>
          </a:p>
          <a:p>
            <a:r>
              <a:rPr lang="en-US">
                <a:latin typeface="Lato" panose="020F0502020204030203" pitchFamily="34" charset="77"/>
              </a:rPr>
              <a:t>Objective: </a:t>
            </a:r>
            <a:r>
              <a:rPr lang="en-US">
                <a:effectLst/>
                <a:latin typeface="Lato" panose="020F0502020204030203" pitchFamily="34" charset="77"/>
                <a:ea typeface="MS Mincho" panose="02020609040205080304" pitchFamily="49" charset="-128"/>
                <a:cs typeface="Univers LT Std"/>
              </a:rPr>
              <a:t>identify aspects of referral mechanisms that may compromise a survivor-</a:t>
            </a:r>
            <a:r>
              <a:rPr lang="en-US" err="1">
                <a:effectLst/>
                <a:latin typeface="Lato" panose="020F0502020204030203" pitchFamily="34" charset="77"/>
                <a:ea typeface="MS Mincho" panose="02020609040205080304" pitchFamily="49" charset="-128"/>
                <a:cs typeface="Univers LT Std"/>
              </a:rPr>
              <a:t>centred</a:t>
            </a:r>
            <a:r>
              <a:rPr lang="en-US">
                <a:effectLst/>
                <a:latin typeface="Lato" panose="020F0502020204030203" pitchFamily="34" charset="77"/>
                <a:ea typeface="MS Mincho" panose="02020609040205080304" pitchFamily="49" charset="-128"/>
                <a:cs typeface="Univers LT Std"/>
              </a:rPr>
              <a:t> response</a:t>
            </a:r>
            <a:r>
              <a:rPr lang="en-GR">
                <a:effectLst/>
                <a:latin typeface="Lato" panose="020F0502020204030203" pitchFamily="34" charset="77"/>
              </a:rPr>
              <a:t> </a:t>
            </a:r>
          </a:p>
          <a:p>
            <a:endParaRPr lang="en-GR">
              <a:effectLst/>
              <a:latin typeface="Lato" panose="020F0502020204030203" pitchFamily="34" charset="77"/>
            </a:endParaRPr>
          </a:p>
          <a:p>
            <a:pPr marL="0" indent="0">
              <a:buFont typeface="Arial" panose="020B0604020202020204" pitchFamily="34" charset="0"/>
              <a:buNone/>
              <a:defRPr/>
            </a:pPr>
            <a:r>
              <a:rPr lang="en-US" b="0" baseline="0">
                <a:latin typeface="Lato" panose="020F0502020204030203" pitchFamily="34" charset="77"/>
              </a:rPr>
              <a:t>NB: </a:t>
            </a:r>
            <a:r>
              <a:rPr lang="en-US">
                <a:latin typeface="Lato" panose="020F0502020204030203" pitchFamily="34" charset="77"/>
                <a:ea typeface="Calibri"/>
                <a:cs typeface="Calibri"/>
              </a:rPr>
              <a:t>remove the optional icon when the slide is used. </a:t>
            </a:r>
          </a:p>
          <a:p>
            <a:pPr marL="0" indent="0">
              <a:buFont typeface="Arial" panose="020B0604020202020204" pitchFamily="34" charset="0"/>
              <a:buNone/>
              <a:defRPr/>
            </a:pPr>
            <a:endParaRPr lang="en-US">
              <a:latin typeface="Lato" panose="020F0502020204030203" pitchFamily="34" charset="77"/>
              <a:ea typeface="Calibri"/>
              <a:cs typeface="Calibri"/>
            </a:endParaRPr>
          </a:p>
          <a:p>
            <a:pPr marL="285750" indent="-285750">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It is recommended to adjust the activity prior to the session, ensuring that the roles are appropriate to the context, using names of local service providers and adapting the script to the context. </a:t>
            </a:r>
          </a:p>
          <a:p>
            <a:pPr marL="285750" indent="-285750">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Item required: ball of wool/yarn.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effectLst/>
                <a:latin typeface="Lato" panose="020F0502020204030203" pitchFamily="34" charset="77"/>
                <a:ea typeface="Calibri" panose="020F0502020204030204" pitchFamily="34" charset="0"/>
                <a:cs typeface="Univers LT Std"/>
              </a:rPr>
              <a:t>Ask for volunteers to play the roles of different individuals. Distribute the pre-made “service provider” name tags to the appropriate number of people. Ask these individuals to play the role of the person noted on their name tag. </a:t>
            </a:r>
            <a:endParaRPr lang="en-GR">
              <a:effectLst/>
              <a:latin typeface="Lato" panose="020F0502020204030203" pitchFamily="34" charset="77"/>
              <a:ea typeface="Calibri" panose="020F0502020204030204" pitchFamily="34" charset="0"/>
              <a:cs typeface="Univers LT Std"/>
            </a:endParaRPr>
          </a:p>
          <a:p>
            <a:pPr marL="285750" indent="-285750">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Sample of </a:t>
            </a:r>
            <a:r>
              <a:rPr lang="en-US" b="1">
                <a:effectLst/>
                <a:latin typeface="Lato" panose="020F0502020204030203" pitchFamily="34" charset="77"/>
                <a:ea typeface="MS Mincho" panose="02020609040205080304" pitchFamily="49" charset="-128"/>
                <a:cs typeface="Times New Roman" panose="02020603050405020304" pitchFamily="18" charset="0"/>
              </a:rPr>
              <a:t>service provider name tags</a:t>
            </a:r>
            <a:r>
              <a:rPr lang="en-US">
                <a:effectLst/>
                <a:latin typeface="Lato" panose="020F0502020204030203" pitchFamily="34" charset="77"/>
                <a:ea typeface="MS Mincho" panose="02020609040205080304" pitchFamily="49" charset="-128"/>
                <a:cs typeface="Times New Roman" panose="02020603050405020304" pitchFamily="18" charset="0"/>
              </a:rPr>
              <a:t>: </a:t>
            </a:r>
          </a:p>
          <a:p>
            <a:pPr marL="800100" lvl="1" indent="-342900">
              <a:lnSpc>
                <a:spcPct val="115000"/>
              </a:lnSpc>
              <a:spcBef>
                <a:spcPts val="1000"/>
              </a:spcBef>
              <a:buFont typeface="Courier New" panose="02070309020205020404" pitchFamily="49" charset="0"/>
              <a:buChar char="o"/>
            </a:pPr>
            <a:r>
              <a:rPr lang="en-US">
                <a:effectLst/>
                <a:latin typeface="Lato" panose="020F0502020204030203" pitchFamily="34" charset="77"/>
                <a:ea typeface="MS Mincho" panose="02020609040205080304" pitchFamily="49" charset="-128"/>
                <a:cs typeface="Univers LT Std"/>
              </a:rPr>
              <a:t>Mother</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800100" lvl="1" indent="-342900">
              <a:lnSpc>
                <a:spcPct val="115000"/>
              </a:lnSpc>
              <a:buFont typeface="Courier New" panose="02070309020205020404" pitchFamily="49" charset="0"/>
              <a:buChar char="o"/>
            </a:pPr>
            <a:r>
              <a:rPr lang="en-US">
                <a:effectLst/>
                <a:latin typeface="Lato" panose="020F0502020204030203" pitchFamily="34" charset="77"/>
                <a:ea typeface="MS Mincho" panose="02020609040205080304" pitchFamily="49" charset="-128"/>
                <a:cs typeface="Univers LT Std"/>
              </a:rPr>
              <a:t>Community leader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800100" lvl="1" indent="-342900">
              <a:lnSpc>
                <a:spcPct val="115000"/>
              </a:lnSpc>
              <a:buFont typeface="Courier New" panose="02070309020205020404" pitchFamily="49" charset="0"/>
              <a:buChar char="o"/>
            </a:pPr>
            <a:r>
              <a:rPr lang="en-US">
                <a:effectLst/>
                <a:latin typeface="Lato" panose="020F0502020204030203" pitchFamily="34" charset="77"/>
                <a:ea typeface="MS Mincho" panose="02020609040205080304" pitchFamily="49" charset="-128"/>
                <a:cs typeface="Univers LT Std"/>
              </a:rPr>
              <a:t>Traditional birth attendant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800100" lvl="1" indent="-342900">
              <a:lnSpc>
                <a:spcPct val="115000"/>
              </a:lnSpc>
              <a:buFont typeface="Courier New" panose="02070309020205020404" pitchFamily="49" charset="0"/>
              <a:buChar char="o"/>
            </a:pPr>
            <a:r>
              <a:rPr lang="en-US">
                <a:effectLst/>
                <a:latin typeface="Lato" panose="020F0502020204030203" pitchFamily="34" charset="77"/>
                <a:ea typeface="MS Mincho" panose="02020609040205080304" pitchFamily="49" charset="-128"/>
                <a:cs typeface="Univers LT Std"/>
              </a:rPr>
              <a:t>Midwife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800100" lvl="1" indent="-342900">
              <a:lnSpc>
                <a:spcPct val="115000"/>
              </a:lnSpc>
              <a:buFont typeface="Courier New" panose="02070309020205020404" pitchFamily="49" charset="0"/>
              <a:buChar char="o"/>
            </a:pPr>
            <a:r>
              <a:rPr lang="en-US">
                <a:effectLst/>
                <a:latin typeface="Lato" panose="020F0502020204030203" pitchFamily="34" charset="77"/>
                <a:ea typeface="MS Mincho" panose="02020609040205080304" pitchFamily="49" charset="-128"/>
                <a:cs typeface="Univers LT Std"/>
              </a:rPr>
              <a:t>Doctor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800100" lvl="1" indent="-342900">
              <a:lnSpc>
                <a:spcPct val="115000"/>
              </a:lnSpc>
              <a:buFont typeface="Courier New" panose="02070309020205020404" pitchFamily="49" charset="0"/>
              <a:buChar char="o"/>
            </a:pPr>
            <a:r>
              <a:rPr lang="en-US">
                <a:effectLst/>
                <a:latin typeface="Lato" panose="020F0502020204030203" pitchFamily="34" charset="77"/>
                <a:ea typeface="MS Mincho" panose="02020609040205080304" pitchFamily="49" charset="-128"/>
                <a:cs typeface="Univers LT Std"/>
              </a:rPr>
              <a:t>Community Services Worker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800100" lvl="1" indent="-342900">
              <a:lnSpc>
                <a:spcPct val="115000"/>
              </a:lnSpc>
              <a:buFont typeface="Courier New" panose="02070309020205020404" pitchFamily="49" charset="0"/>
              <a:buChar char="o"/>
            </a:pPr>
            <a:r>
              <a:rPr lang="en-US">
                <a:effectLst/>
                <a:latin typeface="Lato" panose="020F0502020204030203" pitchFamily="34" charset="77"/>
                <a:ea typeface="MS Mincho" panose="02020609040205080304" pitchFamily="49" charset="-128"/>
                <a:cs typeface="Times New Roman" panose="02020603050405020304" pitchFamily="18" charset="0"/>
              </a:rPr>
              <a:t>C</a:t>
            </a:r>
            <a:r>
              <a:rPr lang="en-US">
                <a:effectLst/>
                <a:latin typeface="Lato" panose="020F0502020204030203" pitchFamily="34" charset="77"/>
                <a:ea typeface="MS Mincho" panose="02020609040205080304" pitchFamily="49" charset="-128"/>
                <a:cs typeface="Univers LT Std"/>
              </a:rPr>
              <a:t>ommunity Services Officer of the </a:t>
            </a:r>
            <a:r>
              <a:rPr lang="en-US">
                <a:effectLst/>
                <a:latin typeface="Lato" panose="020F0502020204030203" pitchFamily="34" charset="77"/>
                <a:ea typeface="MS Mincho" panose="02020609040205080304" pitchFamily="49" charset="-128"/>
                <a:cs typeface="Times New Roman" panose="02020603050405020304" pitchFamily="18" charset="0"/>
              </a:rPr>
              <a:t>Department of Social Welfare and Development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800100" lvl="1" indent="-342900">
              <a:lnSpc>
                <a:spcPct val="115000"/>
              </a:lnSpc>
              <a:buFont typeface="Courier New" panose="02070309020205020404" pitchFamily="49" charset="0"/>
              <a:buChar char="o"/>
            </a:pPr>
            <a:r>
              <a:rPr lang="en-US">
                <a:effectLst/>
                <a:latin typeface="Lato" panose="020F0502020204030203" pitchFamily="34" charset="77"/>
                <a:ea typeface="MS Mincho" panose="02020609040205080304" pitchFamily="49" charset="-128"/>
                <a:cs typeface="Times New Roman" panose="02020603050405020304" pitchFamily="18" charset="0"/>
              </a:rPr>
              <a:t>P</a:t>
            </a:r>
            <a:r>
              <a:rPr lang="en-US">
                <a:effectLst/>
                <a:latin typeface="Lato" panose="020F0502020204030203" pitchFamily="34" charset="77"/>
                <a:ea typeface="MS Mincho" panose="02020609040205080304" pitchFamily="49" charset="-128"/>
                <a:cs typeface="Univers LT Std"/>
              </a:rPr>
              <a:t>rotection Officer of the </a:t>
            </a:r>
            <a:r>
              <a:rPr lang="en-US">
                <a:effectLst/>
                <a:latin typeface="Lato" panose="020F0502020204030203" pitchFamily="34" charset="77"/>
                <a:ea typeface="MS Mincho" panose="02020609040205080304" pitchFamily="49" charset="-128"/>
                <a:cs typeface="Times New Roman" panose="02020603050405020304" pitchFamily="18" charset="0"/>
              </a:rPr>
              <a:t>Department of Social Welfare and Development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800100" lvl="1" indent="-342900">
              <a:lnSpc>
                <a:spcPct val="115000"/>
              </a:lnSpc>
              <a:buFont typeface="Courier New" panose="02070309020205020404" pitchFamily="49" charset="0"/>
              <a:buChar char="o"/>
            </a:pPr>
            <a:r>
              <a:rPr lang="en-US">
                <a:effectLst/>
                <a:latin typeface="Lato" panose="020F0502020204030203" pitchFamily="34" charset="77"/>
                <a:ea typeface="MS Mincho" panose="02020609040205080304" pitchFamily="49" charset="-128"/>
                <a:cs typeface="Univers LT Std"/>
              </a:rPr>
              <a:t>Police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800100" lvl="1" indent="-342900">
              <a:lnSpc>
                <a:spcPct val="115000"/>
              </a:lnSpc>
              <a:buFont typeface="Courier New" panose="02070309020205020404" pitchFamily="49" charset="0"/>
              <a:buChar char="o"/>
            </a:pPr>
            <a:r>
              <a:rPr lang="en-US">
                <a:effectLst/>
                <a:latin typeface="Lato" panose="020F0502020204030203" pitchFamily="34" charset="77"/>
                <a:ea typeface="MS Mincho" panose="02020609040205080304" pitchFamily="49" charset="-128"/>
                <a:cs typeface="Univers LT Std"/>
              </a:rPr>
              <a:t>Lawyer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800100" lvl="1" indent="-342900">
              <a:lnSpc>
                <a:spcPct val="115000"/>
              </a:lnSpc>
              <a:buFont typeface="Courier New" panose="02070309020205020404" pitchFamily="49" charset="0"/>
              <a:buChar char="o"/>
            </a:pPr>
            <a:r>
              <a:rPr lang="en-US">
                <a:effectLst/>
                <a:latin typeface="Lato" panose="020F0502020204030203" pitchFamily="34" charset="77"/>
                <a:ea typeface="MS Mincho" panose="02020609040205080304" pitchFamily="49" charset="-128"/>
                <a:cs typeface="Univers LT Std"/>
              </a:rPr>
              <a:t>Social worker</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800100" lvl="1" indent="-342900">
              <a:lnSpc>
                <a:spcPct val="115000"/>
              </a:lnSpc>
              <a:spcAft>
                <a:spcPts val="1000"/>
              </a:spcAft>
              <a:buFont typeface="Courier New" panose="02070309020205020404" pitchFamily="49" charset="0"/>
              <a:buChar char="o"/>
            </a:pPr>
            <a:r>
              <a:rPr lang="en-US">
                <a:effectLst/>
                <a:latin typeface="Lato" panose="020F0502020204030203" pitchFamily="34" charset="77"/>
                <a:ea typeface="MS Mincho" panose="02020609040205080304" pitchFamily="49" charset="-128"/>
                <a:cs typeface="Univers LT Std"/>
              </a:rPr>
              <a:t>Prosecutor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342900" lvl="0" indent="-342900">
              <a:buFont typeface="Arial" panose="020B0604020202020204" pitchFamily="34" charset="0"/>
              <a:buChar char="•"/>
            </a:pPr>
            <a:r>
              <a:rPr lang="en-US">
                <a:effectLst/>
                <a:latin typeface="Lato" panose="020F0502020204030203" pitchFamily="34" charset="77"/>
                <a:ea typeface="Calibri" panose="020F0502020204030204" pitchFamily="34" charset="0"/>
                <a:cs typeface="Univers LT Std"/>
              </a:rPr>
              <a:t>Seat the service providers in a circle. Ask the remainder of participants to stand on the outside of the circle so they can easily see the activity. </a:t>
            </a:r>
            <a:endParaRPr lang="en-GR">
              <a:effectLst/>
              <a:latin typeface="Lato" panose="020F0502020204030203" pitchFamily="34" charset="77"/>
              <a:ea typeface="Calibri" panose="020F0502020204030204" pitchFamily="34" charset="0"/>
              <a:cs typeface="Univers LT Std"/>
            </a:endParaRPr>
          </a:p>
          <a:p>
            <a:pPr marL="342900" lvl="0" indent="-342900">
              <a:buFont typeface="Arial" panose="020B0604020202020204" pitchFamily="34" charset="0"/>
              <a:buChar char="•"/>
            </a:pPr>
            <a:r>
              <a:rPr lang="en-US">
                <a:effectLst/>
                <a:latin typeface="Lato" panose="020F0502020204030203" pitchFamily="34" charset="77"/>
                <a:ea typeface="Calibri" panose="020F0502020204030204" pitchFamily="34" charset="0"/>
                <a:cs typeface="Univers LT Std"/>
              </a:rPr>
              <a:t>Explain that the ball of wool/yarn represents a 20-year-old woman who was sexually assaulted. Confirm with participants that everyone understands what that means. </a:t>
            </a:r>
            <a:endParaRPr lang="en-GR">
              <a:effectLst/>
              <a:latin typeface="Lato" panose="020F0502020204030203" pitchFamily="34" charset="77"/>
              <a:ea typeface="Calibri" panose="020F0502020204030204" pitchFamily="34" charset="0"/>
              <a:cs typeface="Univers LT Std"/>
            </a:endParaRPr>
          </a:p>
          <a:p>
            <a:pPr marL="342900" lvl="0" indent="-342900">
              <a:buFont typeface="Arial" panose="020B0604020202020204" pitchFamily="34" charset="0"/>
              <a:buChar char="•"/>
            </a:pPr>
            <a:r>
              <a:rPr lang="en-US">
                <a:effectLst/>
                <a:latin typeface="Lato" panose="020F0502020204030203" pitchFamily="34" charset="77"/>
                <a:ea typeface="Calibri" panose="020F0502020204030204" pitchFamily="34" charset="0"/>
                <a:cs typeface="Univers LT Std"/>
              </a:rPr>
              <a:t>As the facilitator, stand outside the circle and give the ball to the Mother. Explain that the woman has told her mother about the incident. </a:t>
            </a:r>
            <a:endParaRPr lang="en-GR">
              <a:effectLst/>
              <a:latin typeface="Lato" panose="020F0502020204030203" pitchFamily="34" charset="77"/>
              <a:ea typeface="Calibri" panose="020F0502020204030204" pitchFamily="34" charset="0"/>
              <a:cs typeface="Univers LT Std"/>
            </a:endParaRPr>
          </a:p>
          <a:p>
            <a:pPr marL="342900" lvl="0" indent="-342900">
              <a:lnSpc>
                <a:spcPct val="115000"/>
              </a:lnSpc>
              <a:spcBef>
                <a:spcPts val="1000"/>
              </a:spcBef>
              <a:buFont typeface="Arial" panose="020B0604020202020204" pitchFamily="34" charset="0"/>
              <a:buChar char="•"/>
            </a:pPr>
            <a:r>
              <a:rPr lang="en-US">
                <a:effectLst/>
                <a:latin typeface="Lato" panose="020F0502020204030203" pitchFamily="34" charset="77"/>
                <a:ea typeface="MS Mincho" panose="02020609040205080304" pitchFamily="49" charset="-128"/>
                <a:cs typeface="Univers LT Std"/>
              </a:rPr>
              <a:t>Instruct Mother to hold the end of the string firmly.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342900" lvl="0" indent="-342900">
              <a:lnSpc>
                <a:spcPct val="115000"/>
              </a:lnSpc>
              <a:buFont typeface="Arial" panose="020B0604020202020204" pitchFamily="34" charset="0"/>
              <a:buChar char="•"/>
            </a:pPr>
            <a:r>
              <a:rPr lang="en-US">
                <a:effectLst/>
                <a:latin typeface="Lato" panose="020F0502020204030203" pitchFamily="34" charset="77"/>
                <a:ea typeface="MS Mincho" panose="02020609040205080304" pitchFamily="49" charset="-128"/>
                <a:cs typeface="Univers LT Std"/>
              </a:rPr>
              <a:t>Tell the story according to the below, of what happens to this woman. Each time an actor is involved, the ball of wool/tarn is tossed across the circle to that actor. Each actor who receives the ball will wrap it around a finger and then toss the ball to the next actor as instructed.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342900" lvl="0" indent="-342900">
              <a:lnSpc>
                <a:spcPct val="115000"/>
              </a:lnSpc>
              <a:buFont typeface="Arial" panose="020B0604020202020204" pitchFamily="34" charset="0"/>
              <a:buChar char="•"/>
            </a:pPr>
            <a:r>
              <a:rPr lang="en-US">
                <a:effectLst/>
                <a:latin typeface="Lato" panose="020F0502020204030203" pitchFamily="34" charset="77"/>
                <a:ea typeface="MS Mincho" panose="02020609040205080304" pitchFamily="49" charset="-128"/>
                <a:cs typeface="Univers LT Std"/>
              </a:rPr>
              <a:t>Stop the game when the script is completed.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en-US">
                <a:effectLst/>
                <a:latin typeface="Lato" panose="020F0502020204030203" pitchFamily="34" charset="77"/>
                <a:ea typeface="MS Mincho" panose="02020609040205080304" pitchFamily="49" charset="-128"/>
                <a:cs typeface="Univers LT Std"/>
              </a:rPr>
              <a:t>At the end of the game, there will be a large web in the center of the circle, with each actor holding parts of the string and facilitate a discussion. </a:t>
            </a:r>
          </a:p>
          <a:p>
            <a:pPr marL="342900" lvl="0" indent="-342900">
              <a:lnSpc>
                <a:spcPct val="115000"/>
              </a:lnSpc>
              <a:spcAft>
                <a:spcPts val="1000"/>
              </a:spcAft>
              <a:buFont typeface="Symbol" pitchFamily="2" charset="2"/>
              <a:buChar char=""/>
            </a:pPr>
            <a:endParaRPr lang="en-US">
              <a:effectLst/>
              <a:latin typeface="Lato" panose="020F0502020204030203" pitchFamily="34" charset="77"/>
              <a:ea typeface="MS Mincho" panose="02020609040205080304" pitchFamily="49" charset="-128"/>
              <a:cs typeface="Times New Roman" panose="02020603050405020304" pitchFamily="18" charset="0"/>
            </a:endParaRPr>
          </a:p>
          <a:p>
            <a:pPr>
              <a:lnSpc>
                <a:spcPct val="115000"/>
              </a:lnSpc>
              <a:spcBef>
                <a:spcPts val="1000"/>
              </a:spcBef>
              <a:spcAft>
                <a:spcPts val="1000"/>
              </a:spcAft>
            </a:pPr>
            <a:r>
              <a:rPr lang="en-US" b="1" u="none">
                <a:effectLst/>
                <a:latin typeface="Lato" panose="020F0502020204030203" pitchFamily="34" charset="77"/>
                <a:ea typeface="MS Mincho" panose="02020609040205080304" pitchFamily="49" charset="-128"/>
                <a:cs typeface="Univers LT Std"/>
              </a:rPr>
              <a:t>Discussion </a:t>
            </a:r>
          </a:p>
          <a:p>
            <a:pPr>
              <a:lnSpc>
                <a:spcPct val="115000"/>
              </a:lnSpc>
              <a:spcBef>
                <a:spcPts val="1000"/>
              </a:spcBef>
              <a:spcAft>
                <a:spcPts val="1000"/>
              </a:spcAft>
            </a:pPr>
            <a:r>
              <a:rPr lang="en-US">
                <a:effectLst/>
                <a:latin typeface="Lato" panose="020F0502020204030203" pitchFamily="34" charset="77"/>
                <a:ea typeface="MS Mincho" panose="02020609040205080304" pitchFamily="49" charset="-128"/>
                <a:cs typeface="Univers LT Std"/>
              </a:rPr>
              <a:t>Pause to look at the web and ask some questions to generate discussion: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171450" lvl="0" indent="-171450">
              <a:lnSpc>
                <a:spcPct val="115000"/>
              </a:lnSpc>
              <a:spcBef>
                <a:spcPts val="1000"/>
              </a:spcBef>
              <a:buFont typeface="Arial" panose="020B0604020202020204" pitchFamily="34" charset="0"/>
              <a:buChar char="•"/>
            </a:pPr>
            <a:r>
              <a:rPr lang="en-US">
                <a:effectLst/>
                <a:latin typeface="Lato" panose="020F0502020204030203" pitchFamily="34" charset="77"/>
                <a:ea typeface="MS Mincho" panose="02020609040205080304" pitchFamily="49" charset="-128"/>
                <a:cs typeface="Univers LT Std"/>
              </a:rPr>
              <a:t>What do you see in the middle of this circle?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171450" lvl="0" indent="-171450">
              <a:lnSpc>
                <a:spcPct val="115000"/>
              </a:lnSpc>
              <a:buFont typeface="Arial" panose="020B0604020202020204" pitchFamily="34" charset="0"/>
              <a:buChar char="•"/>
            </a:pPr>
            <a:r>
              <a:rPr lang="en-US">
                <a:effectLst/>
                <a:latin typeface="Lato" panose="020F0502020204030203" pitchFamily="34" charset="77"/>
                <a:ea typeface="MS Mincho" panose="02020609040205080304" pitchFamily="49" charset="-128"/>
                <a:cs typeface="Univers LT Std"/>
              </a:rPr>
              <a:t>Was all of this helpful for the survivor? Traumatic?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171450" lvl="0" indent="-171450">
              <a:lnSpc>
                <a:spcPct val="115000"/>
              </a:lnSpc>
              <a:buFont typeface="Arial" panose="020B0604020202020204" pitchFamily="34" charset="0"/>
              <a:buChar char="•"/>
            </a:pPr>
            <a:r>
              <a:rPr lang="en-US">
                <a:effectLst/>
                <a:latin typeface="Lato" panose="020F0502020204030203" pitchFamily="34" charset="77"/>
                <a:ea typeface="MS Mincho" panose="02020609040205080304" pitchFamily="49" charset="-128"/>
                <a:cs typeface="Univers LT Std"/>
              </a:rPr>
              <a:t>Observers: How many times did the girl have to repeat her story?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171450" lvl="0" indent="-171450">
              <a:lnSpc>
                <a:spcPct val="115000"/>
              </a:lnSpc>
              <a:buFont typeface="Arial" panose="020B0604020202020204" pitchFamily="34" charset="0"/>
              <a:buChar char="•"/>
            </a:pPr>
            <a:r>
              <a:rPr lang="en-US">
                <a:effectLst/>
                <a:latin typeface="Lato" panose="020F0502020204030203" pitchFamily="34" charset="77"/>
                <a:ea typeface="MS Mincho" panose="02020609040205080304" pitchFamily="49" charset="-128"/>
                <a:cs typeface="Univers LT Std"/>
              </a:rPr>
              <a:t>Might a situation like this happen in your setting?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171450" lvl="0" indent="-171450">
              <a:lnSpc>
                <a:spcPct val="115000"/>
              </a:lnSpc>
              <a:spcAft>
                <a:spcPts val="1000"/>
              </a:spcAft>
              <a:buFont typeface="Arial" panose="020B0604020202020204" pitchFamily="34" charset="0"/>
              <a:buChar char="•"/>
            </a:pPr>
            <a:r>
              <a:rPr lang="en-US">
                <a:effectLst/>
                <a:latin typeface="Lato" panose="020F0502020204030203" pitchFamily="34" charset="77"/>
                <a:ea typeface="MS Mincho" panose="02020609040205080304" pitchFamily="49" charset="-128"/>
                <a:cs typeface="Univers LT Std"/>
              </a:rPr>
              <a:t>What could have been done to avoid making this web of string?</a:t>
            </a:r>
          </a:p>
          <a:p>
            <a:pPr marL="342900" lvl="0" indent="-342900">
              <a:lnSpc>
                <a:spcPct val="115000"/>
              </a:lnSpc>
              <a:spcAft>
                <a:spcPts val="1000"/>
              </a:spcAft>
              <a:buFont typeface="Symbol" pitchFamily="2" charset="2"/>
              <a:buChar char=""/>
            </a:pPr>
            <a:endParaRPr lang="en-GR" b="1" u="sng" kern="1200">
              <a:effectLst/>
              <a:latin typeface="Lato" panose="020F0502020204030203" pitchFamily="34" charset="77"/>
              <a:ea typeface="MS Mincho" panose="02020609040205080304" pitchFamily="49" charset="-128"/>
              <a:cs typeface="Times New Roman" panose="02020603050405020304" pitchFamily="18" charset="0"/>
            </a:endParaRPr>
          </a:p>
          <a:p>
            <a:pPr marL="0" lvl="0" indent="0" algn="l" defTabSz="914400" rtl="0" eaLnBrk="1" latinLnBrk="0" hangingPunct="1">
              <a:lnSpc>
                <a:spcPct val="115000"/>
              </a:lnSpc>
              <a:spcBef>
                <a:spcPts val="1000"/>
              </a:spcBef>
              <a:spcAft>
                <a:spcPts val="1000"/>
              </a:spcAft>
              <a:buFont typeface="Symbol" pitchFamily="2" charset="2"/>
              <a:buNone/>
            </a:pPr>
            <a:r>
              <a:rPr lang="en-GB" b="1" u="none" kern="1200">
                <a:effectLst/>
                <a:latin typeface="Lato" panose="020F0502020204030203" pitchFamily="34" charset="77"/>
                <a:ea typeface="MS Mincho" panose="02020609040205080304" pitchFamily="49" charset="-128"/>
                <a:cs typeface="Times New Roman" panose="02020603050405020304" pitchFamily="18" charset="0"/>
              </a:rPr>
              <a:t>K</a:t>
            </a:r>
            <a:r>
              <a:rPr lang="en-GR" b="1" u="none" kern="1200">
                <a:effectLst/>
                <a:latin typeface="Lato" panose="020F0502020204030203" pitchFamily="34" charset="77"/>
                <a:ea typeface="MS Mincho" panose="02020609040205080304" pitchFamily="49" charset="-128"/>
                <a:cs typeface="Times New Roman" panose="02020603050405020304" pitchFamily="18" charset="0"/>
              </a:rPr>
              <a:t>ey considerations</a:t>
            </a:r>
          </a:p>
          <a:p>
            <a:pPr marL="342900" lvl="0" indent="-342900">
              <a:lnSpc>
                <a:spcPct val="115000"/>
              </a:lnSpc>
              <a:spcBef>
                <a:spcPts val="1000"/>
              </a:spcBef>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This activity provides an example of the </a:t>
            </a:r>
            <a:r>
              <a:rPr lang="en-US" b="1">
                <a:effectLst/>
                <a:latin typeface="Lato" panose="020F0502020204030203" pitchFamily="34" charset="77"/>
                <a:ea typeface="MS Mincho" panose="02020609040205080304" pitchFamily="49" charset="-128"/>
                <a:cs typeface="Times New Roman" panose="02020603050405020304" pitchFamily="18" charset="0"/>
              </a:rPr>
              <a:t>challenges a survivor of GBV often experiences</a:t>
            </a:r>
            <a:r>
              <a:rPr lang="en-US">
                <a:effectLst/>
                <a:latin typeface="Lato" panose="020F0502020204030203" pitchFamily="34" charset="77"/>
                <a:ea typeface="MS Mincho" panose="02020609040205080304" pitchFamily="49" charset="-128"/>
                <a:cs typeface="Times New Roman" panose="02020603050405020304" pitchFamily="18" charset="0"/>
              </a:rPr>
              <a:t>, reliving the traumatic event more than once due to unorganized response.</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It is critical to </a:t>
            </a:r>
            <a:r>
              <a:rPr lang="en-US" b="1">
                <a:effectLst/>
                <a:latin typeface="Lato" panose="020F0502020204030203" pitchFamily="34" charset="77"/>
                <a:ea typeface="MS Mincho" panose="02020609040205080304" pitchFamily="49" charset="-128"/>
                <a:cs typeface="Times New Roman" panose="02020603050405020304" pitchFamily="18" charset="0"/>
              </a:rPr>
              <a:t>efficiently coordinate and communicate </a:t>
            </a:r>
            <a:r>
              <a:rPr lang="en-US">
                <a:effectLst/>
                <a:latin typeface="Lato" panose="020F0502020204030203" pitchFamily="34" charset="77"/>
                <a:ea typeface="MS Mincho" panose="02020609040205080304" pitchFamily="49" charset="-128"/>
                <a:cs typeface="Times New Roman" panose="02020603050405020304" pitchFamily="18" charset="0"/>
              </a:rPr>
              <a:t>with other actors in order to protect the wellbeing of survivors.</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All frontline workers are responsible for being aware of and reinforcing a functional referral mechanism in which </a:t>
            </a:r>
            <a:r>
              <a:rPr lang="en-US" b="1">
                <a:effectLst/>
                <a:latin typeface="Lato" panose="020F0502020204030203" pitchFamily="34" charset="77"/>
                <a:ea typeface="MS Mincho" panose="02020609040205080304" pitchFamily="49" charset="-128"/>
                <a:cs typeface="Times New Roman" panose="02020603050405020304" pitchFamily="18" charset="0"/>
              </a:rPr>
              <a:t>survivors’ care and support can be streamlined in accordance with survivor-</a:t>
            </a:r>
            <a:r>
              <a:rPr lang="en-US" b="1" err="1">
                <a:effectLst/>
                <a:latin typeface="Lato" panose="020F0502020204030203" pitchFamily="34" charset="77"/>
                <a:ea typeface="MS Mincho" panose="02020609040205080304" pitchFamily="49" charset="-128"/>
                <a:cs typeface="Times New Roman" panose="02020603050405020304" pitchFamily="18" charset="0"/>
              </a:rPr>
              <a:t>centred</a:t>
            </a:r>
            <a:r>
              <a:rPr lang="en-US" b="1">
                <a:effectLst/>
                <a:latin typeface="Lato" panose="020F0502020204030203" pitchFamily="34" charset="77"/>
                <a:ea typeface="MS Mincho" panose="02020609040205080304" pitchFamily="49" charset="-128"/>
                <a:cs typeface="Times New Roman" panose="02020603050405020304" pitchFamily="18" charset="0"/>
              </a:rPr>
              <a:t> practices</a:t>
            </a:r>
            <a:r>
              <a:rPr lang="en-US">
                <a:effectLst/>
                <a:latin typeface="Lato" panose="020F0502020204030203" pitchFamily="34" charset="77"/>
                <a:ea typeface="MS Mincho" panose="02020609040205080304" pitchFamily="49" charset="-128"/>
                <a:cs typeface="Times New Roman" panose="02020603050405020304" pitchFamily="18" charset="0"/>
              </a:rPr>
              <a:t>.</a:t>
            </a:r>
            <a:r>
              <a:rPr lang="en-GR">
                <a:effectLst/>
                <a:latin typeface="Lato" panose="020F0502020204030203" pitchFamily="34" charset="77"/>
              </a:rPr>
              <a:t> </a:t>
            </a:r>
          </a:p>
          <a:p>
            <a:pPr marL="342900" lvl="0" indent="-342900">
              <a:lnSpc>
                <a:spcPct val="115000"/>
              </a:lnSpc>
              <a:spcAft>
                <a:spcPts val="1000"/>
              </a:spcAft>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A </a:t>
            </a:r>
            <a:r>
              <a:rPr lang="en-US" b="1">
                <a:effectLst/>
                <a:latin typeface="Lato" panose="020F0502020204030203" pitchFamily="34" charset="77"/>
                <a:ea typeface="MS Mincho" panose="02020609040205080304" pitchFamily="49" charset="-128"/>
                <a:cs typeface="Times New Roman" panose="02020603050405020304" pitchFamily="18" charset="0"/>
              </a:rPr>
              <a:t>functional referral mechanisms </a:t>
            </a:r>
            <a:r>
              <a:rPr lang="en-US">
                <a:effectLst/>
                <a:latin typeface="Lato" panose="020F0502020204030203" pitchFamily="34" charset="77"/>
                <a:ea typeface="MS Mincho" panose="02020609040205080304" pitchFamily="49" charset="-128"/>
                <a:cs typeface="Times New Roman" panose="02020603050405020304" pitchFamily="18" charset="0"/>
              </a:rPr>
              <a:t>ensures the safety and confidentiality of survivors; one way to do this is to limit the number of times a survivor needs to access services, and when accessing services to be able to do so in an informed way with appropriate support. For this reason, </a:t>
            </a:r>
            <a:r>
              <a:rPr lang="en-US" b="1">
                <a:effectLst/>
                <a:latin typeface="Lato" panose="020F0502020204030203" pitchFamily="34" charset="77"/>
                <a:ea typeface="MS Mincho" panose="02020609040205080304" pitchFamily="49" charset="-128"/>
                <a:cs typeface="Times New Roman" panose="02020603050405020304" pitchFamily="18" charset="0"/>
              </a:rPr>
              <a:t>case managers/case workers play a critical role in the management of response services</a:t>
            </a:r>
            <a:r>
              <a:rPr lang="en-US">
                <a:effectLst/>
                <a:latin typeface="Lato" panose="020F0502020204030203" pitchFamily="34" charset="77"/>
                <a:ea typeface="MS Mincho" panose="02020609040205080304" pitchFamily="49" charset="-128"/>
                <a:cs typeface="Times New Roman" panose="02020603050405020304" pitchFamily="18" charset="0"/>
              </a:rPr>
              <a:t>, providing information both to the survivor and to other professionals (abiding by ethical protocols and ensuring the security of the survivor). </a:t>
            </a:r>
          </a:p>
          <a:p>
            <a:pPr marL="342900" lvl="0" indent="-342900">
              <a:lnSpc>
                <a:spcPct val="115000"/>
              </a:lnSpc>
              <a:spcAft>
                <a:spcPts val="1000"/>
              </a:spcAft>
              <a:buFont typeface="Arial" panose="020B0604020202020204" pitchFamily="34" charset="0"/>
              <a:buChar char="•"/>
            </a:pPr>
            <a:endParaRPr lang="en-GR">
              <a:effectLst/>
              <a:latin typeface="Lato" panose="020F0502020204030203" pitchFamily="34" charset="77"/>
            </a:endParaRPr>
          </a:p>
          <a:p>
            <a:pPr>
              <a:lnSpc>
                <a:spcPct val="115000"/>
              </a:lnSpc>
              <a:spcBef>
                <a:spcPts val="1000"/>
              </a:spcBef>
              <a:spcAft>
                <a:spcPts val="1000"/>
              </a:spcAft>
            </a:pPr>
            <a:r>
              <a:rPr lang="en-US" b="1" u="none">
                <a:effectLst/>
                <a:latin typeface="Lato" panose="020F0502020204030203" pitchFamily="34" charset="77"/>
                <a:ea typeface="MS Mincho" panose="02020609040205080304" pitchFamily="49" charset="-128"/>
                <a:cs typeface="Univers LT Std"/>
              </a:rPr>
              <a:t>Script</a:t>
            </a:r>
            <a:endParaRPr lang="en-GR" b="1" u="none">
              <a:effectLst/>
              <a:latin typeface="Lato" panose="020F0502020204030203" pitchFamily="34" charset="77"/>
              <a:ea typeface="MS Mincho" panose="02020609040205080304" pitchFamily="49" charset="-128"/>
              <a:cs typeface="Times New Roman" panose="02020603050405020304" pitchFamily="18" charset="0"/>
            </a:endParaRPr>
          </a:p>
          <a:p>
            <a:pPr>
              <a:lnSpc>
                <a:spcPct val="115000"/>
              </a:lnSpc>
              <a:spcBef>
                <a:spcPts val="1000"/>
              </a:spcBef>
              <a:spcAft>
                <a:spcPts val="1000"/>
              </a:spcAft>
            </a:pPr>
            <a:r>
              <a:rPr lang="en-US">
                <a:effectLst/>
                <a:latin typeface="Lato" panose="020F0502020204030203" pitchFamily="34" charset="77"/>
                <a:ea typeface="MS Mincho" panose="02020609040205080304" pitchFamily="49" charset="-128"/>
                <a:cs typeface="Univers LT Std"/>
              </a:rPr>
              <a:t>A 20-year-old woman was sexually assaulted by a man just outside an evacuation center, and she tells her mother: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342900" lvl="0" indent="-342900">
              <a:lnSpc>
                <a:spcPct val="115000"/>
              </a:lnSpc>
              <a:spcBef>
                <a:spcPts val="1000"/>
              </a:spcBef>
              <a:buFont typeface="Symbol" pitchFamily="2" charset="2"/>
              <a:buChar char=""/>
            </a:pPr>
            <a:r>
              <a:rPr lang="en-US" b="1">
                <a:effectLst/>
                <a:latin typeface="Lato" panose="020F0502020204030203" pitchFamily="34" charset="77"/>
                <a:ea typeface="MS Mincho" panose="02020609040205080304" pitchFamily="49" charset="-128"/>
                <a:cs typeface="Univers LT Std"/>
              </a:rPr>
              <a:t>Mother </a:t>
            </a:r>
            <a:r>
              <a:rPr lang="en-US">
                <a:effectLst/>
                <a:latin typeface="Lato" panose="020F0502020204030203" pitchFamily="34" charset="77"/>
                <a:ea typeface="MS Mincho" panose="02020609040205080304" pitchFamily="49" charset="-128"/>
                <a:cs typeface="Univers LT Std"/>
              </a:rPr>
              <a:t>takes the survivor to </a:t>
            </a:r>
            <a:r>
              <a:rPr lang="en-US" b="1">
                <a:effectLst/>
                <a:latin typeface="Lato" panose="020F0502020204030203" pitchFamily="34" charset="77"/>
                <a:ea typeface="MS Mincho" panose="02020609040205080304" pitchFamily="49" charset="-128"/>
                <a:cs typeface="Univers LT Std"/>
              </a:rPr>
              <a:t>Community leader </a:t>
            </a:r>
            <a:r>
              <a:rPr lang="en-US">
                <a:effectLst/>
                <a:latin typeface="Lato" panose="020F0502020204030203" pitchFamily="34" charset="77"/>
                <a:ea typeface="MS Mincho" panose="02020609040205080304" pitchFamily="49" charset="-128"/>
                <a:cs typeface="Univers LT Std"/>
              </a:rPr>
              <a:t>in order to report what has happened.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en-US">
                <a:effectLst/>
                <a:latin typeface="Lato" panose="020F0502020204030203" pitchFamily="34" charset="77"/>
                <a:ea typeface="MS Mincho" panose="02020609040205080304" pitchFamily="49" charset="-128"/>
                <a:cs typeface="Univers LT Std"/>
              </a:rPr>
              <a:t>Community leader refers the survivor to the </a:t>
            </a:r>
            <a:r>
              <a:rPr lang="en-US" b="1">
                <a:effectLst/>
                <a:latin typeface="Lato" panose="020F0502020204030203" pitchFamily="34" charset="77"/>
                <a:ea typeface="MS Mincho" panose="02020609040205080304" pitchFamily="49" charset="-128"/>
                <a:cs typeface="Univers LT Std"/>
              </a:rPr>
              <a:t>Traditional birth attendant </a:t>
            </a:r>
            <a:r>
              <a:rPr lang="en-US">
                <a:effectLst/>
                <a:latin typeface="Lato" panose="020F0502020204030203" pitchFamily="34" charset="77"/>
                <a:ea typeface="MS Mincho" panose="02020609040205080304" pitchFamily="49" charset="-128"/>
                <a:cs typeface="Univers LT Std"/>
              </a:rPr>
              <a:t>because he is concerned about her medical condition.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en-US">
                <a:effectLst/>
                <a:latin typeface="Lato" panose="020F0502020204030203" pitchFamily="34" charset="77"/>
                <a:ea typeface="MS Mincho" panose="02020609040205080304" pitchFamily="49" charset="-128"/>
                <a:cs typeface="Univers LT Std"/>
              </a:rPr>
              <a:t>The Traditional birth attendant helps, but the survivor needs immediate medical care for injuries. The Traditional birth attendant asks the woman to go see her close colleague—the </a:t>
            </a:r>
            <a:r>
              <a:rPr lang="en-US" b="1">
                <a:effectLst/>
                <a:latin typeface="Lato" panose="020F0502020204030203" pitchFamily="34" charset="77"/>
                <a:ea typeface="MS Mincho" panose="02020609040205080304" pitchFamily="49" charset="-128"/>
                <a:cs typeface="Univers LT Std"/>
              </a:rPr>
              <a:t>Midwife.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en-US">
                <a:effectLst/>
                <a:latin typeface="Lato" panose="020F0502020204030203" pitchFamily="34" charset="77"/>
                <a:ea typeface="MS Mincho" panose="02020609040205080304" pitchFamily="49" charset="-128"/>
                <a:cs typeface="Univers LT Std"/>
              </a:rPr>
              <a:t>The Midwife realizes that the survivor should be seen by a doctor, so she immediately contacts the </a:t>
            </a:r>
            <a:r>
              <a:rPr lang="en-US" b="1">
                <a:effectLst/>
                <a:latin typeface="Lato" panose="020F0502020204030203" pitchFamily="34" charset="77"/>
                <a:ea typeface="MS Mincho" panose="02020609040205080304" pitchFamily="49" charset="-128"/>
                <a:cs typeface="Univers LT Std"/>
              </a:rPr>
              <a:t>Doctor</a:t>
            </a:r>
            <a:r>
              <a:rPr lang="en-US">
                <a:effectLst/>
                <a:latin typeface="Lato" panose="020F0502020204030203" pitchFamily="34" charset="77"/>
                <a:ea typeface="MS Mincho" panose="02020609040205080304" pitchFamily="49" charset="-128"/>
                <a:cs typeface="Univers LT Std"/>
              </a:rPr>
              <a:t>.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en-US">
                <a:effectLst/>
                <a:latin typeface="Lato" panose="020F0502020204030203" pitchFamily="34" charset="77"/>
                <a:ea typeface="MS Mincho" panose="02020609040205080304" pitchFamily="49" charset="-128"/>
                <a:cs typeface="Univers LT Std"/>
              </a:rPr>
              <a:t>The Doctor provides treatment for injuries and a general check-up, and sends the survivor back to Midwife hoping that the </a:t>
            </a:r>
            <a:r>
              <a:rPr lang="en-US" b="1">
                <a:effectLst/>
                <a:latin typeface="Lato" panose="020F0502020204030203" pitchFamily="34" charset="77"/>
                <a:ea typeface="MS Mincho" panose="02020609040205080304" pitchFamily="49" charset="-128"/>
                <a:cs typeface="Univers LT Std"/>
              </a:rPr>
              <a:t>Midwife </a:t>
            </a:r>
            <a:r>
              <a:rPr lang="en-US">
                <a:effectLst/>
                <a:latin typeface="Lato" panose="020F0502020204030203" pitchFamily="34" charset="77"/>
                <a:ea typeface="MS Mincho" panose="02020609040205080304" pitchFamily="49" charset="-128"/>
                <a:cs typeface="Univers LT Std"/>
              </a:rPr>
              <a:t>might provide some extra support.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en-US">
                <a:effectLst/>
                <a:latin typeface="Lato" panose="020F0502020204030203" pitchFamily="34" charset="77"/>
                <a:ea typeface="MS Mincho" panose="02020609040205080304" pitchFamily="49" charset="-128"/>
                <a:cs typeface="Univers LT Std"/>
              </a:rPr>
              <a:t>The Midwife knows the survivor may need psychosocial care and refers her to the </a:t>
            </a:r>
            <a:r>
              <a:rPr lang="en-US" b="1">
                <a:effectLst/>
                <a:latin typeface="Lato" panose="020F0502020204030203" pitchFamily="34" charset="77"/>
                <a:ea typeface="MS Mincho" panose="02020609040205080304" pitchFamily="49" charset="-128"/>
                <a:cs typeface="Univers LT Std"/>
              </a:rPr>
              <a:t>Community Services Worker.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en-US">
                <a:effectLst/>
                <a:latin typeface="Lato" panose="020F0502020204030203" pitchFamily="34" charset="77"/>
                <a:ea typeface="MS Mincho" panose="02020609040205080304" pitchFamily="49" charset="-128"/>
                <a:cs typeface="Univers LT Std"/>
              </a:rPr>
              <a:t>The Community Services Worker promises the Midwife and the Mother to help, and to make sure that the survivor receives all the services that she should. The Community Services Worker provides emotional support and refers the survivor to the </a:t>
            </a:r>
            <a:r>
              <a:rPr lang="en-US" b="1">
                <a:effectLst/>
                <a:latin typeface="Lato" panose="020F0502020204030203" pitchFamily="34" charset="77"/>
                <a:ea typeface="MS Mincho" panose="02020609040205080304" pitchFamily="49" charset="-128"/>
                <a:cs typeface="Univers LT Std"/>
              </a:rPr>
              <a:t>Community Services Officer of the </a:t>
            </a:r>
            <a:r>
              <a:rPr lang="en-US" b="1">
                <a:effectLst/>
                <a:latin typeface="Lato" panose="020F0502020204030203" pitchFamily="34" charset="77"/>
                <a:ea typeface="MS Mincho" panose="02020609040205080304" pitchFamily="49" charset="-128"/>
                <a:cs typeface="Times New Roman" panose="02020603050405020304" pitchFamily="18" charset="0"/>
              </a:rPr>
              <a:t>Department of Social Welfare and Development </a:t>
            </a:r>
            <a:r>
              <a:rPr lang="en-US">
                <a:effectLst/>
                <a:latin typeface="Lato" panose="020F0502020204030203" pitchFamily="34" charset="77"/>
                <a:ea typeface="MS Mincho" panose="02020609040205080304" pitchFamily="49" charset="-128"/>
                <a:cs typeface="Univers LT Std"/>
              </a:rPr>
              <a:t>for an assessment, and asks about other </a:t>
            </a:r>
            <a:r>
              <a:rPr lang="en-US" err="1">
                <a:effectLst/>
                <a:latin typeface="Lato" panose="020F0502020204030203" pitchFamily="34" charset="77"/>
                <a:ea typeface="MS Mincho" panose="02020609040205080304" pitchFamily="49" charset="-128"/>
                <a:cs typeface="Univers LT Std"/>
              </a:rPr>
              <a:t>programmes</a:t>
            </a:r>
            <a:r>
              <a:rPr lang="en-US">
                <a:effectLst/>
                <a:latin typeface="Lato" panose="020F0502020204030203" pitchFamily="34" charset="77"/>
                <a:ea typeface="MS Mincho" panose="02020609040205080304" pitchFamily="49" charset="-128"/>
                <a:cs typeface="Univers LT Std"/>
              </a:rPr>
              <a:t> or services that the survivor should access.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en-US">
                <a:effectLst/>
                <a:latin typeface="Lato" panose="020F0502020204030203" pitchFamily="34" charset="77"/>
                <a:ea typeface="MS Mincho" panose="02020609040205080304" pitchFamily="49" charset="-128"/>
                <a:cs typeface="Univers LT Std"/>
              </a:rPr>
              <a:t>The </a:t>
            </a:r>
            <a:r>
              <a:rPr lang="en-US" b="0">
                <a:effectLst/>
                <a:latin typeface="Lato" panose="020F0502020204030203" pitchFamily="34" charset="77"/>
                <a:ea typeface="MS Mincho" panose="02020609040205080304" pitchFamily="49" charset="-128"/>
                <a:cs typeface="Times New Roman" panose="02020603050405020304" pitchFamily="18" charset="0"/>
              </a:rPr>
              <a:t>Department of Social Welfare and Development </a:t>
            </a:r>
            <a:r>
              <a:rPr lang="en-US" b="0">
                <a:effectLst/>
                <a:latin typeface="Lato" panose="020F0502020204030203" pitchFamily="34" charset="77"/>
                <a:ea typeface="MS Mincho" panose="02020609040205080304" pitchFamily="49" charset="-128"/>
                <a:cs typeface="Univers LT Std"/>
              </a:rPr>
              <a:t>Community Services Officer </a:t>
            </a:r>
            <a:r>
              <a:rPr lang="en-US">
                <a:effectLst/>
                <a:latin typeface="Lato" panose="020F0502020204030203" pitchFamily="34" charset="77"/>
                <a:ea typeface="MS Mincho" panose="02020609040205080304" pitchFamily="49" charset="-128"/>
                <a:cs typeface="Univers LT Std"/>
              </a:rPr>
              <a:t>talks with the survivor and discovers the survivor wants to involve the police. Knowing this is time sensitive, the survivor is immediately referred to the </a:t>
            </a:r>
            <a:r>
              <a:rPr lang="en-US" b="1">
                <a:effectLst/>
                <a:latin typeface="Lato" panose="020F0502020204030203" pitchFamily="34" charset="77"/>
                <a:ea typeface="MS Mincho" panose="02020609040205080304" pitchFamily="49" charset="-128"/>
                <a:cs typeface="Univers LT Std"/>
              </a:rPr>
              <a:t>Protection Officer of the </a:t>
            </a:r>
            <a:r>
              <a:rPr lang="en-US" b="1">
                <a:effectLst/>
                <a:latin typeface="Lato" panose="020F0502020204030203" pitchFamily="34" charset="77"/>
                <a:ea typeface="MS Mincho" panose="02020609040205080304" pitchFamily="49" charset="-128"/>
                <a:cs typeface="Times New Roman" panose="02020603050405020304" pitchFamily="18" charset="0"/>
              </a:rPr>
              <a:t>Department of Social Welfare and Development</a:t>
            </a:r>
            <a:r>
              <a:rPr lang="en-US" b="1">
                <a:effectLst/>
                <a:latin typeface="Lato" panose="020F0502020204030203" pitchFamily="34" charset="77"/>
                <a:ea typeface="MS Mincho" panose="02020609040205080304" pitchFamily="49" charset="-128"/>
                <a:cs typeface="Univers LT Std"/>
              </a:rPr>
              <a:t>.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en-US">
                <a:effectLst/>
                <a:latin typeface="Lato" panose="020F0502020204030203" pitchFamily="34" charset="77"/>
                <a:ea typeface="MS Mincho" panose="02020609040205080304" pitchFamily="49" charset="-128"/>
                <a:cs typeface="Univers LT Std"/>
              </a:rPr>
              <a:t>The Protection Officers of the </a:t>
            </a:r>
            <a:r>
              <a:rPr lang="en-US" b="0">
                <a:effectLst/>
                <a:latin typeface="Lato" panose="020F0502020204030203" pitchFamily="34" charset="77"/>
                <a:ea typeface="MS Mincho" panose="02020609040205080304" pitchFamily="49" charset="-128"/>
                <a:cs typeface="Times New Roman" panose="02020603050405020304" pitchFamily="18" charset="0"/>
              </a:rPr>
              <a:t>Department of Social Welfare and Development</a:t>
            </a:r>
            <a:r>
              <a:rPr lang="en-US">
                <a:effectLst/>
                <a:latin typeface="Lato" panose="020F0502020204030203" pitchFamily="34" charset="77"/>
                <a:ea typeface="MS Mincho" panose="02020609040205080304" pitchFamily="49" charset="-128"/>
                <a:cs typeface="Univers LT Std"/>
              </a:rPr>
              <a:t> meets the survivor and takes her report. However, a medical report is needed for the report, and so the survivor is referred back to the </a:t>
            </a:r>
            <a:r>
              <a:rPr lang="en-US" b="1">
                <a:effectLst/>
                <a:latin typeface="Lato" panose="020F0502020204030203" pitchFamily="34" charset="77"/>
                <a:ea typeface="MS Mincho" panose="02020609040205080304" pitchFamily="49" charset="-128"/>
                <a:cs typeface="Univers LT Std"/>
              </a:rPr>
              <a:t>Doctor.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en-US">
                <a:effectLst/>
                <a:latin typeface="Lato" panose="020F0502020204030203" pitchFamily="34" charset="77"/>
                <a:ea typeface="MS Mincho" panose="02020609040205080304" pitchFamily="49" charset="-128"/>
                <a:cs typeface="Univers LT Std"/>
              </a:rPr>
              <a:t>The Doctor completes the medical documentation and sends the woman back to the </a:t>
            </a:r>
            <a:r>
              <a:rPr lang="en-US" b="1">
                <a:effectLst/>
                <a:latin typeface="Lato" panose="020F0502020204030203" pitchFamily="34" charset="77"/>
                <a:ea typeface="MS Mincho" panose="02020609040205080304" pitchFamily="49" charset="-128"/>
                <a:cs typeface="Univers LT Std"/>
              </a:rPr>
              <a:t>Protection Officer of the </a:t>
            </a:r>
            <a:r>
              <a:rPr lang="en-US" b="1">
                <a:effectLst/>
                <a:latin typeface="Lato" panose="020F0502020204030203" pitchFamily="34" charset="77"/>
                <a:ea typeface="MS Mincho" panose="02020609040205080304" pitchFamily="49" charset="-128"/>
                <a:cs typeface="Times New Roman" panose="02020603050405020304" pitchFamily="18" charset="0"/>
              </a:rPr>
              <a:t>Department of Social Welfare and Development</a:t>
            </a:r>
            <a:r>
              <a:rPr lang="en-US" b="1">
                <a:effectLst/>
                <a:latin typeface="Lato" panose="020F0502020204030203" pitchFamily="34" charset="77"/>
                <a:ea typeface="MS Mincho" panose="02020609040205080304" pitchFamily="49" charset="-128"/>
                <a:cs typeface="Univers LT Std"/>
              </a:rPr>
              <a:t>.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en-US">
                <a:effectLst/>
                <a:latin typeface="Lato" panose="020F0502020204030203" pitchFamily="34" charset="77"/>
                <a:ea typeface="MS Mincho" panose="02020609040205080304" pitchFamily="49" charset="-128"/>
                <a:cs typeface="Univers LT Std"/>
              </a:rPr>
              <a:t>The Protection Officer of the </a:t>
            </a:r>
            <a:r>
              <a:rPr lang="en-US" b="0">
                <a:effectLst/>
                <a:latin typeface="Lato" panose="020F0502020204030203" pitchFamily="34" charset="77"/>
                <a:ea typeface="MS Mincho" panose="02020609040205080304" pitchFamily="49" charset="-128"/>
                <a:cs typeface="Times New Roman" panose="02020603050405020304" pitchFamily="18" charset="0"/>
              </a:rPr>
              <a:t>Department of Social Welfare and Development</a:t>
            </a:r>
            <a:r>
              <a:rPr lang="en-US">
                <a:effectLst/>
                <a:latin typeface="Lato" panose="020F0502020204030203" pitchFamily="34" charset="77"/>
                <a:ea typeface="MS Mincho" panose="02020609040205080304" pitchFamily="49" charset="-128"/>
                <a:cs typeface="Univers LT Std"/>
              </a:rPr>
              <a:t> sends the survivor to the </a:t>
            </a:r>
            <a:r>
              <a:rPr lang="en-US" b="1">
                <a:effectLst/>
                <a:latin typeface="Lato" panose="020F0502020204030203" pitchFamily="34" charset="77"/>
                <a:ea typeface="MS Mincho" panose="02020609040205080304" pitchFamily="49" charset="-128"/>
                <a:cs typeface="Univers LT Std"/>
              </a:rPr>
              <a:t>Police </a:t>
            </a:r>
            <a:r>
              <a:rPr lang="en-US">
                <a:effectLst/>
                <a:latin typeface="Lato" panose="020F0502020204030203" pitchFamily="34" charset="77"/>
                <a:ea typeface="MS Mincho" panose="02020609040205080304" pitchFamily="49" charset="-128"/>
                <a:cs typeface="Univers LT Std"/>
              </a:rPr>
              <a:t>with the medical file.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en-US">
                <a:effectLst/>
                <a:latin typeface="Lato" panose="020F0502020204030203" pitchFamily="34" charset="77"/>
                <a:ea typeface="MS Mincho" panose="02020609040205080304" pitchFamily="49" charset="-128"/>
                <a:cs typeface="Univers LT Std"/>
              </a:rPr>
              <a:t>The Police take a full report of the incident. However, in order to protect the survivor once the report is filed, they refer her to a </a:t>
            </a:r>
            <a:r>
              <a:rPr lang="en-US" b="1">
                <a:effectLst/>
                <a:latin typeface="Lato" panose="020F0502020204030203" pitchFamily="34" charset="77"/>
                <a:ea typeface="MS Mincho" panose="02020609040205080304" pitchFamily="49" charset="-128"/>
                <a:cs typeface="Univers LT Std"/>
              </a:rPr>
              <a:t>Lawyer </a:t>
            </a:r>
            <a:r>
              <a:rPr lang="en-US">
                <a:effectLst/>
                <a:latin typeface="Lato" panose="020F0502020204030203" pitchFamily="34" charset="77"/>
                <a:ea typeface="MS Mincho" panose="02020609040205080304" pitchFamily="49" charset="-128"/>
                <a:cs typeface="Univers LT Std"/>
              </a:rPr>
              <a:t>to ensure that she is represented.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en-US">
                <a:effectLst/>
                <a:latin typeface="Lato" panose="020F0502020204030203" pitchFamily="34" charset="77"/>
                <a:ea typeface="MS Mincho" panose="02020609040205080304" pitchFamily="49" charset="-128"/>
                <a:cs typeface="Univers LT Std"/>
              </a:rPr>
              <a:t>The Lawyer would like to discuss the case with the Prosecutor, so he/she contacts the </a:t>
            </a:r>
            <a:r>
              <a:rPr lang="en-US" b="1">
                <a:effectLst/>
                <a:latin typeface="Lato" panose="020F0502020204030203" pitchFamily="34" charset="77"/>
                <a:ea typeface="MS Mincho" panose="02020609040205080304" pitchFamily="49" charset="-128"/>
                <a:cs typeface="Univers LT Std"/>
              </a:rPr>
              <a:t>Prosecutor </a:t>
            </a:r>
            <a:r>
              <a:rPr lang="en-US">
                <a:effectLst/>
                <a:latin typeface="Lato" panose="020F0502020204030203" pitchFamily="34" charset="77"/>
                <a:ea typeface="MS Mincho" panose="02020609040205080304" pitchFamily="49" charset="-128"/>
                <a:cs typeface="Univers LT Std"/>
              </a:rPr>
              <a:t>to speak with the survivor.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en-US">
                <a:effectLst/>
                <a:latin typeface="Lato" panose="020F0502020204030203" pitchFamily="34" charset="77"/>
                <a:ea typeface="MS Mincho" panose="02020609040205080304" pitchFamily="49" charset="-128"/>
                <a:cs typeface="Univers LT Std"/>
              </a:rPr>
              <a:t>The Prosecutor calls the Doctor about the survivor to get information about the medical exam. The </a:t>
            </a:r>
            <a:r>
              <a:rPr lang="en-US" b="1">
                <a:effectLst/>
                <a:latin typeface="Lato" panose="020F0502020204030203" pitchFamily="34" charset="77"/>
                <a:ea typeface="MS Mincho" panose="02020609040205080304" pitchFamily="49" charset="-128"/>
                <a:cs typeface="Univers LT Std"/>
              </a:rPr>
              <a:t>Doctor </a:t>
            </a:r>
            <a:r>
              <a:rPr lang="en-US">
                <a:effectLst/>
                <a:latin typeface="Lato" panose="020F0502020204030203" pitchFamily="34" charset="77"/>
                <a:ea typeface="MS Mincho" panose="02020609040205080304" pitchFamily="49" charset="-128"/>
                <a:cs typeface="Univers LT Std"/>
              </a:rPr>
              <a:t>asks to see the survivor again because he/she forgot to collect a needed sample during the exam.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en-US">
                <a:effectLst/>
                <a:latin typeface="Lato" panose="020F0502020204030203" pitchFamily="34" charset="77"/>
                <a:ea typeface="MS Mincho" panose="02020609040205080304" pitchFamily="49" charset="-128"/>
                <a:cs typeface="Univers LT Std"/>
              </a:rPr>
              <a:t>The Doctor refers the survivor to a </a:t>
            </a:r>
            <a:r>
              <a:rPr lang="en-US" b="1">
                <a:effectLst/>
                <a:latin typeface="Lato" panose="020F0502020204030203" pitchFamily="34" charset="77"/>
                <a:ea typeface="MS Mincho" panose="02020609040205080304" pitchFamily="49" charset="-128"/>
                <a:cs typeface="Univers LT Std"/>
              </a:rPr>
              <a:t>Social Worker </a:t>
            </a:r>
            <a:r>
              <a:rPr lang="en-US">
                <a:effectLst/>
                <a:latin typeface="Lato" panose="020F0502020204030203" pitchFamily="34" charset="77"/>
                <a:ea typeface="MS Mincho" panose="02020609040205080304" pitchFamily="49" charset="-128"/>
                <a:cs typeface="Univers LT Std"/>
              </a:rPr>
              <a:t>for psychosocial support.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en-US">
                <a:effectLst/>
                <a:latin typeface="Lato" panose="020F0502020204030203" pitchFamily="34" charset="77"/>
                <a:ea typeface="MS Mincho" panose="02020609040205080304" pitchFamily="49" charset="-128"/>
                <a:cs typeface="Univers LT Std"/>
              </a:rPr>
              <a:t>The Social Worker meets routinely with the survivor and sends her back to the Doctor for a check-up, and then to the </a:t>
            </a:r>
            <a:r>
              <a:rPr lang="en-US" b="1">
                <a:effectLst/>
                <a:latin typeface="Lato" panose="020F0502020204030203" pitchFamily="34" charset="77"/>
                <a:ea typeface="MS Mincho" panose="02020609040205080304" pitchFamily="49" charset="-128"/>
                <a:cs typeface="Univers LT Std"/>
              </a:rPr>
              <a:t>Protection Officer of the </a:t>
            </a:r>
            <a:r>
              <a:rPr lang="en-US" b="1">
                <a:effectLst/>
                <a:latin typeface="Lato" panose="020F0502020204030203" pitchFamily="34" charset="77"/>
                <a:ea typeface="MS Mincho" panose="02020609040205080304" pitchFamily="49" charset="-128"/>
                <a:cs typeface="Times New Roman" panose="02020603050405020304" pitchFamily="18" charset="0"/>
              </a:rPr>
              <a:t>Department of Social Welfare and Development</a:t>
            </a:r>
            <a:r>
              <a:rPr lang="en-US" b="1">
                <a:effectLst/>
                <a:latin typeface="Lato" panose="020F0502020204030203" pitchFamily="34" charset="77"/>
                <a:ea typeface="MS Mincho" panose="02020609040205080304" pitchFamily="49" charset="-128"/>
                <a:cs typeface="Univers LT Std"/>
              </a:rPr>
              <a:t> </a:t>
            </a:r>
            <a:r>
              <a:rPr lang="en-US">
                <a:effectLst/>
                <a:latin typeface="Lato" panose="020F0502020204030203" pitchFamily="34" charset="77"/>
                <a:ea typeface="MS Mincho" panose="02020609040205080304" pitchFamily="49" charset="-128"/>
                <a:cs typeface="Univers LT Std"/>
              </a:rPr>
              <a:t>to make sure that the case is progressing.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en-US">
                <a:effectLst/>
                <a:latin typeface="Lato" panose="020F0502020204030203" pitchFamily="34" charset="77"/>
                <a:ea typeface="MS Mincho" panose="02020609040205080304" pitchFamily="49" charset="-128"/>
                <a:cs typeface="Univers LT Std"/>
              </a:rPr>
              <a:t>The survivor then goes to talk with the </a:t>
            </a:r>
            <a:r>
              <a:rPr lang="en-US" b="1">
                <a:effectLst/>
                <a:latin typeface="Lato" panose="020F0502020204030203" pitchFamily="34" charset="77"/>
                <a:ea typeface="MS Mincho" panose="02020609040205080304" pitchFamily="49" charset="-128"/>
                <a:cs typeface="Univers LT Std"/>
              </a:rPr>
              <a:t>Community Leader</a:t>
            </a:r>
            <a:r>
              <a:rPr lang="en-US">
                <a:effectLst/>
                <a:latin typeface="Lato" panose="020F0502020204030203" pitchFamily="34" charset="77"/>
                <a:ea typeface="MS Mincho" panose="02020609040205080304" pitchFamily="49" charset="-128"/>
                <a:cs typeface="Univers LT Std"/>
              </a:rPr>
              <a:t>, whom she first saw, because she is confused about the process.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en-US">
                <a:effectLst/>
                <a:latin typeface="Lato" panose="020F0502020204030203" pitchFamily="34" charset="77"/>
                <a:ea typeface="MS Mincho" panose="02020609040205080304" pitchFamily="49" charset="-128"/>
                <a:cs typeface="Univers LT Std"/>
              </a:rPr>
              <a:t>The Community Leader contacts the </a:t>
            </a:r>
            <a:r>
              <a:rPr lang="en-US" b="1">
                <a:effectLst/>
                <a:latin typeface="Lato" panose="020F0502020204030203" pitchFamily="34" charset="77"/>
                <a:ea typeface="MS Mincho" panose="02020609040205080304" pitchFamily="49" charset="-128"/>
                <a:cs typeface="Univers LT Std"/>
              </a:rPr>
              <a:t>Prosecutor </a:t>
            </a:r>
            <a:r>
              <a:rPr lang="en-US">
                <a:effectLst/>
                <a:latin typeface="Lato" panose="020F0502020204030203" pitchFamily="34" charset="77"/>
                <a:ea typeface="MS Mincho" panose="02020609040205080304" pitchFamily="49" charset="-128"/>
                <a:cs typeface="Univers LT Std"/>
              </a:rPr>
              <a:t>to find out the status of the case.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en-US">
                <a:effectLst/>
                <a:latin typeface="Lato" panose="020F0502020204030203" pitchFamily="34" charset="77"/>
                <a:ea typeface="MS Mincho" panose="02020609040205080304" pitchFamily="49" charset="-128"/>
                <a:cs typeface="Univers LT Std"/>
              </a:rPr>
              <a:t>The Prosecutor suggests that they contact the </a:t>
            </a:r>
            <a:r>
              <a:rPr lang="en-US" b="1">
                <a:effectLst/>
                <a:latin typeface="Lato" panose="020F0502020204030203" pitchFamily="34" charset="77"/>
                <a:ea typeface="MS Mincho" panose="02020609040205080304" pitchFamily="49" charset="-128"/>
                <a:cs typeface="Univers LT Std"/>
              </a:rPr>
              <a:t>Police </a:t>
            </a:r>
            <a:r>
              <a:rPr lang="en-US">
                <a:effectLst/>
                <a:latin typeface="Lato" panose="020F0502020204030203" pitchFamily="34" charset="77"/>
                <a:ea typeface="MS Mincho" panose="02020609040205080304" pitchFamily="49" charset="-128"/>
                <a:cs typeface="Univers LT Std"/>
              </a:rPr>
              <a:t>for a clear update.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342900" lvl="0" indent="-342900">
              <a:lnSpc>
                <a:spcPct val="115000"/>
              </a:lnSpc>
              <a:spcAft>
                <a:spcPts val="1000"/>
              </a:spcAft>
              <a:buFont typeface="Symbol" pitchFamily="2" charset="2"/>
              <a:buChar char=""/>
            </a:pPr>
            <a:r>
              <a:rPr lang="en-US">
                <a:effectLst/>
                <a:latin typeface="Lato" panose="020F0502020204030203" pitchFamily="34" charset="77"/>
                <a:ea typeface="MS Mincho" panose="02020609040205080304" pitchFamily="49" charset="-128"/>
                <a:cs typeface="Univers LT Std"/>
              </a:rPr>
              <a:t>The Police refer the Community Leader to the </a:t>
            </a:r>
            <a:r>
              <a:rPr lang="en-US" b="1">
                <a:effectLst/>
                <a:latin typeface="Lato" panose="020F0502020204030203" pitchFamily="34" charset="77"/>
                <a:ea typeface="MS Mincho" panose="02020609040205080304" pitchFamily="49" charset="-128"/>
                <a:cs typeface="Univers LT Std"/>
              </a:rPr>
              <a:t>Protection Officer of the </a:t>
            </a:r>
            <a:r>
              <a:rPr lang="en-US" b="1">
                <a:effectLst/>
                <a:latin typeface="Lato" panose="020F0502020204030203" pitchFamily="34" charset="77"/>
                <a:ea typeface="MS Mincho" panose="02020609040205080304" pitchFamily="49" charset="-128"/>
                <a:cs typeface="Times New Roman" panose="02020603050405020304" pitchFamily="18" charset="0"/>
              </a:rPr>
              <a:t>Department of Social Welfare and Development</a:t>
            </a:r>
            <a:r>
              <a:rPr lang="en-US" b="1">
                <a:effectLst/>
                <a:latin typeface="Lato" panose="020F0502020204030203" pitchFamily="34" charset="77"/>
                <a:ea typeface="MS Mincho" panose="02020609040205080304" pitchFamily="49" charset="-128"/>
                <a:cs typeface="Univers LT Std"/>
              </a:rPr>
              <a:t>. </a:t>
            </a:r>
            <a:endParaRPr lang="en-GR">
              <a:effectLst/>
              <a:latin typeface="Lato" panose="020F0502020204030203" pitchFamily="34" charset="77"/>
            </a:endParaRPr>
          </a:p>
          <a:p>
            <a:endParaRPr lang="en-GR">
              <a:effectLst/>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atin typeface="Lato" panose="020F0502020204030203" pitchFamily="34" charset="77"/>
              </a:rPr>
              <a:t>Derived and adjusted from the IASC Guidelines Training Package, Module 4, 2015 (</a:t>
            </a:r>
            <a:r>
              <a:rPr lang="en-GB">
                <a:latin typeface="Lato" panose="020F0502020204030203" pitchFamily="34" charset="77"/>
                <a:hlinkClick r:id="rId3"/>
              </a:rPr>
              <a:t>https://gbvguidelines.org/en/capacity-building/module-4-responding-to-gbv-incidents/</a:t>
            </a:r>
            <a:r>
              <a:rPr lang="en-GB">
                <a:latin typeface="Lato" panose="020F0502020204030203" pitchFamily="34" charset="77"/>
              </a:rPr>
              <a:t>). </a:t>
            </a:r>
            <a:endParaRPr lang="en-US">
              <a:latin typeface="Lato" panose="020F0502020204030203" pitchFamily="34" charset="77"/>
            </a:endParaRPr>
          </a:p>
        </p:txBody>
      </p:sp>
    </p:spTree>
    <p:extLst>
      <p:ext uri="{BB962C8B-B14F-4D97-AF65-F5344CB8AC3E}">
        <p14:creationId xmlns:p14="http://schemas.microsoft.com/office/powerpoint/2010/main" val="2140699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59137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b="1">
              <a:latin typeface="Lato" panose="020F0502020204030203" pitchFamily="34" charset="77"/>
            </a:endParaRPr>
          </a:p>
          <a:p>
            <a:r>
              <a:rPr lang="en-GR">
                <a:latin typeface="Lato" panose="020F0502020204030203" pitchFamily="34" charset="77"/>
              </a:rPr>
              <a:t>Estimated duration: 30 mins</a:t>
            </a:r>
          </a:p>
          <a:p>
            <a:r>
              <a:rPr lang="en-GR">
                <a:latin typeface="Lato" panose="020F0502020204030203" pitchFamily="34" charset="77"/>
              </a:rPr>
              <a:t>Objective: familiarize participants with the local referral pathway </a:t>
            </a:r>
          </a:p>
          <a:p>
            <a:endParaRPr lang="en-GR">
              <a:latin typeface="Lato" panose="020F0502020204030203" pitchFamily="34" charset="77"/>
            </a:endParaRPr>
          </a:p>
          <a:p>
            <a:r>
              <a:rPr lang="en-GR">
                <a:latin typeface="Lato" panose="020F0502020204030203" pitchFamily="34" charset="77"/>
              </a:rPr>
              <a:t>If available, it is recommended to </a:t>
            </a:r>
            <a:r>
              <a:rPr lang="en-GR" b="1" u="sng">
                <a:latin typeface="Lato" panose="020F0502020204030203" pitchFamily="34" charset="77"/>
              </a:rPr>
              <a:t>include a screenshot in the slide and provide a hand-out </a:t>
            </a:r>
            <a:r>
              <a:rPr lang="en-GR">
                <a:latin typeface="Lato" panose="020F0502020204030203" pitchFamily="34" charset="77"/>
              </a:rPr>
              <a:t>of the </a:t>
            </a:r>
            <a:r>
              <a:rPr lang="en-GR" b="1">
                <a:latin typeface="Lato" panose="020F0502020204030203" pitchFamily="34" charset="77"/>
              </a:rPr>
              <a:t>local referral pathway</a:t>
            </a:r>
            <a:r>
              <a:rPr lang="en-GR">
                <a:latin typeface="Lato" panose="020F0502020204030203" pitchFamily="34" charset="77"/>
              </a:rPr>
              <a:t> in order to go in detail through the available services of each of the different service providers – including how to handle </a:t>
            </a:r>
            <a:r>
              <a:rPr lang="en-US" b="0" i="0">
                <a:solidFill>
                  <a:srgbClr val="000000"/>
                </a:solidFill>
                <a:effectLst/>
                <a:latin typeface="Lato" panose="020F0502020204030203" pitchFamily="34" charset="77"/>
              </a:rPr>
              <a:t>urgent cases and/or cases after operating hours of GBV specialized services</a:t>
            </a:r>
            <a:r>
              <a:rPr lang="en-GR">
                <a:latin typeface="Lato" panose="020F0502020204030203" pitchFamily="34" charset="77"/>
              </a:rPr>
              <a:t>. Highlight that some service providers may not be offering services to male and/or LGBTIQ+ survivors, and flag which service providers can be used for the </a:t>
            </a:r>
            <a:r>
              <a:rPr lang="en-GR" b="1">
                <a:latin typeface="Lato" panose="020F0502020204030203" pitchFamily="34" charset="77"/>
              </a:rPr>
              <a:t>referral of male and LGBTIQ+ survivors</a:t>
            </a:r>
            <a:r>
              <a:rPr lang="en-GR">
                <a:latin typeface="Lato" panose="020F0502020204030203" pitchFamily="34" charset="77"/>
              </a:rPr>
              <a:t>. A separate referral pathway may exist for child survivors, this will be discussed in a dedicated session on child survivors. </a:t>
            </a:r>
          </a:p>
          <a:p>
            <a:endParaRPr lang="en-GR">
              <a:latin typeface="Lato" panose="020F0502020204030203" pitchFamily="34" charset="77"/>
            </a:endParaRPr>
          </a:p>
          <a:p>
            <a:r>
              <a:rPr lang="en-GR">
                <a:latin typeface="Lato" panose="020F0502020204030203" pitchFamily="34" charset="77"/>
              </a:rPr>
              <a:t>Ask participants: </a:t>
            </a:r>
          </a:p>
          <a:p>
            <a:pPr marL="342900" indent="-342900">
              <a:buFont typeface="Arial" panose="020B0604020202020204" pitchFamily="34" charset="0"/>
              <a:buChar char="•"/>
            </a:pPr>
            <a:r>
              <a:rPr lang="en-US">
                <a:latin typeface="Lato" panose="020F0502020204030203" pitchFamily="34" charset="77"/>
              </a:rPr>
              <a:t>Have they seen this referral pathway before? Have they used it before? If so, have they experienced any challenges in using it?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atin typeface="Lato" panose="020F0502020204030203" pitchFamily="34" charset="77"/>
              </a:rPr>
              <a:t>What do they know about these </a:t>
            </a:r>
            <a:r>
              <a:rPr kumimoji="0" lang="en-US" b="0" i="0" u="none" strike="noStrike" kern="1200" cap="none" spc="0" normalizeH="0" baseline="0" noProof="0">
                <a:ln>
                  <a:noFill/>
                </a:ln>
                <a:effectLst/>
                <a:uLnTx/>
                <a:uFillTx/>
                <a:latin typeface="Lato" panose="020F0502020204030203" pitchFamily="34" charset="77"/>
                <a:ea typeface="+mn-ea"/>
                <a:cs typeface="+mn-cs"/>
              </a:rPr>
              <a:t>services (focal points, location, time of opening, accessibility, possibility to do remote case management etc.)? </a:t>
            </a:r>
            <a:endParaRPr lang="en-US">
              <a:latin typeface="Lato" panose="020F0502020204030203" pitchFamily="34" charset="77"/>
            </a:endParaRPr>
          </a:p>
          <a:p>
            <a:pPr marL="342900" indent="-342900">
              <a:buFont typeface="Arial" panose="020B0604020202020204" pitchFamily="34" charset="0"/>
              <a:buChar char="•"/>
            </a:pPr>
            <a:r>
              <a:rPr lang="en-US">
                <a:latin typeface="Lato" panose="020F0502020204030203" pitchFamily="34" charset="77"/>
              </a:rPr>
              <a:t>Would they add additional service providers, based on the context? If additional service providers are mentioned, reinforce the key message to refer to GBV case management service providers as the preferred first point of referral for frontline workers. </a:t>
            </a:r>
          </a:p>
          <a:p>
            <a:pPr marL="342900" indent="-342900">
              <a:buFont typeface="Arial" panose="020B0604020202020204" pitchFamily="34" charset="0"/>
              <a:buChar char="•"/>
            </a:pPr>
            <a:r>
              <a:rPr lang="en-US">
                <a:latin typeface="Lato" panose="020F0502020204030203" pitchFamily="34" charset="77"/>
              </a:rPr>
              <a:t>Do they know the contact details of a GBV specialist to ask for an updated version of the referral pathway or consult them for advice for the referral of GBV survivors, if needed?</a:t>
            </a:r>
          </a:p>
          <a:p>
            <a:endParaRPr lang="en-GR">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R">
                <a:latin typeface="Lato" panose="020F0502020204030203" pitchFamily="34" charset="77"/>
              </a:rPr>
              <a:t>Remind participants that it is the </a:t>
            </a:r>
            <a:r>
              <a:rPr lang="en-GR" b="1">
                <a:latin typeface="Lato" panose="020F0502020204030203" pitchFamily="34" charset="77"/>
              </a:rPr>
              <a:t>role of GBV specialists </a:t>
            </a:r>
            <a:r>
              <a:rPr lang="en-GR">
                <a:latin typeface="Lato" panose="020F0502020204030203" pitchFamily="34" charset="77"/>
              </a:rPr>
              <a:t>to map these services and develop the referral pathway. </a:t>
            </a:r>
            <a:r>
              <a:rPr lang="en-GR" b="1">
                <a:latin typeface="Lato" panose="020F0502020204030203" pitchFamily="34" charset="77"/>
              </a:rPr>
              <a:t>Frontline workers </a:t>
            </a:r>
            <a:r>
              <a:rPr lang="en-GR">
                <a:latin typeface="Lato" panose="020F0502020204030203" pitchFamily="34" charset="77"/>
              </a:rPr>
              <a:t>should be fully familiar with the referral pathway and relevant details discussed earlier about the available services, making sure they have an up-to-date version of the pathway available.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R">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R">
                <a:latin typeface="Lato" panose="020F0502020204030203" pitchFamily="34" charset="77"/>
              </a:rPr>
              <a:t>Emphasize the </a:t>
            </a:r>
            <a:r>
              <a:rPr lang="en-GR" b="1">
                <a:latin typeface="Lato" panose="020F0502020204030203" pitchFamily="34" charset="77"/>
              </a:rPr>
              <a:t>difference </a:t>
            </a:r>
            <a:r>
              <a:rPr lang="en-US" b="1">
                <a:latin typeface="Lato" panose="020F0502020204030203" pitchFamily="34" charset="77"/>
              </a:rPr>
              <a:t>between this inter-agency </a:t>
            </a:r>
            <a:r>
              <a:rPr lang="en-GB" b="1">
                <a:effectLst/>
                <a:latin typeface="Lato" panose="020F0502020204030203" pitchFamily="34" charset="77"/>
              </a:rPr>
              <a:t>referral pathway</a:t>
            </a:r>
            <a:r>
              <a:rPr lang="en-GB">
                <a:effectLst/>
                <a:latin typeface="Lato" panose="020F0502020204030203" pitchFamily="34" charset="77"/>
              </a:rPr>
              <a:t>, which includes names and direct contact details of GBV service providers, that should be accessible only to frontline workers, versus </a:t>
            </a:r>
            <a:r>
              <a:rPr lang="en-GB" b="1">
                <a:effectLst/>
                <a:latin typeface="Lato" panose="020F0502020204030203" pitchFamily="34" charset="77"/>
              </a:rPr>
              <a:t>GBV </a:t>
            </a:r>
            <a:r>
              <a:rPr lang="en-GB" b="1">
                <a:latin typeface="Lato" panose="020F0502020204030203" pitchFamily="34" charset="77"/>
              </a:rPr>
              <a:t>information, </a:t>
            </a:r>
            <a:r>
              <a:rPr lang="en-GB" b="1">
                <a:effectLst/>
                <a:latin typeface="Lato" panose="020F0502020204030203" pitchFamily="34" charset="77"/>
              </a:rPr>
              <a:t>education, and communication (IEC) for communities </a:t>
            </a:r>
            <a:r>
              <a:rPr lang="en-GB">
                <a:effectLst/>
                <a:latin typeface="Lato" panose="020F0502020204030203" pitchFamily="34" charset="77"/>
              </a:rPr>
              <a:t>that would include hotlines of GBV services providers. It is recommended to show a sample of an IEC material on GBV services during the training as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effectLst/>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Lato" panose="020F0502020204030203" pitchFamily="34" charset="77"/>
              </a:rPr>
              <a:t>Highlight and </a:t>
            </a:r>
            <a:r>
              <a:rPr lang="en-US" b="1">
                <a:latin typeface="Lato" panose="020F0502020204030203" pitchFamily="34" charset="77"/>
              </a:rPr>
              <a:t>clarify the distinction between a GBV hotline and a generic hotline</a:t>
            </a:r>
            <a:r>
              <a:rPr lang="en-US">
                <a:latin typeface="Lato" panose="020F0502020204030203" pitchFamily="34" charset="77"/>
              </a:rPr>
              <a:t>, both of them not to be confused with phone-based remote GBV case management services.  A </a:t>
            </a:r>
            <a:r>
              <a:rPr lang="en-US" b="1">
                <a:latin typeface="Lato" panose="020F0502020204030203" pitchFamily="34" charset="77"/>
              </a:rPr>
              <a:t>GBV hotline </a:t>
            </a:r>
            <a:r>
              <a:rPr lang="en-US">
                <a:latin typeface="Lato" panose="020F0502020204030203" pitchFamily="34" charset="77"/>
              </a:rPr>
              <a:t>is an established phone service that provides crisis support and information to any survivor who calls. It is open to the general public and sometimes, but not always, for extended hours. The scope of the services may vary somewhat from hotline to hotline, but in general a GBV hotline will listen to callers and provide immediate psychological first aid (PFA) and crisis support; conduct safety planning and crisis management as is necessary; share information about available services for further support; and provide referrals to these services. Hotlines do not typically provide on-going care, support or GBV case management to callers, and it may not always be possible for a caller to speak to the same hotline operator if they call more than once. Even so, callers can certainly contact a hotline multiple times, whenever they are in crisis and/or need information about a potential referral.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effectLst/>
              <a:latin typeface="Lato" panose="020F0502020204030203" pitchFamily="34" charset="77"/>
            </a:endParaRPr>
          </a:p>
        </p:txBody>
      </p:sp>
    </p:spTree>
    <p:extLst>
      <p:ext uri="{BB962C8B-B14F-4D97-AF65-F5344CB8AC3E}">
        <p14:creationId xmlns:p14="http://schemas.microsoft.com/office/powerpoint/2010/main" val="21667968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723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pPr marL="0" indent="0">
              <a:buFont typeface="Arial" panose="020B0604020202020204" pitchFamily="34" charset="0"/>
              <a:buNone/>
              <a:defRPr/>
            </a:pPr>
            <a:r>
              <a:rPr lang="en-US">
                <a:latin typeface="Lato" panose="020F0502020204030203" pitchFamily="34" charset="77"/>
              </a:rPr>
              <a:t>This is an optional slide to be used </a:t>
            </a:r>
            <a:r>
              <a:rPr lang="en-US" u="sng">
                <a:latin typeface="Lato" panose="020F0502020204030203" pitchFamily="34" charset="77"/>
              </a:rPr>
              <a:t>ONLY</a:t>
            </a:r>
            <a:r>
              <a:rPr lang="en-US">
                <a:latin typeface="Lato" panose="020F0502020204030203" pitchFamily="34" charset="77"/>
              </a:rPr>
              <a:t> for contexts where there are no GBV specialized service providers available – in which case this slide should replace the previous slide. </a:t>
            </a:r>
            <a:r>
              <a:rPr lang="en-US" b="0" baseline="0">
                <a:latin typeface="Lato" panose="020F0502020204030203" pitchFamily="34" charset="77"/>
              </a:rPr>
              <a:t>NB: </a:t>
            </a:r>
            <a:r>
              <a:rPr lang="en-US">
                <a:solidFill>
                  <a:schemeClr val="bg1"/>
                </a:solidFill>
                <a:latin typeface="Lato" panose="020F0502020204030203" pitchFamily="34" charset="77"/>
                <a:ea typeface="Calibri"/>
                <a:cs typeface="Calibri"/>
              </a:rPr>
              <a:t>remove the optional icon when the slide is used. </a:t>
            </a:r>
          </a:p>
          <a:p>
            <a:pPr>
              <a:defRPr/>
            </a:pPr>
            <a:endParaRPr lang="en-US">
              <a:latin typeface="Lato" panose="020F0502020204030203" pitchFamily="34" charset="77"/>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Lato" panose="020F0502020204030203" pitchFamily="34" charset="77"/>
              </a:rPr>
              <a:t>It is recommended to </a:t>
            </a:r>
            <a:r>
              <a:rPr lang="en-GB" b="1">
                <a:latin typeface="Lato" panose="020F0502020204030203" pitchFamily="34" charset="77"/>
              </a:rPr>
              <a:t>include on the slide the relevant referral points/pathway </a:t>
            </a:r>
            <a:r>
              <a:rPr lang="en-GB">
                <a:latin typeface="Lato" panose="020F0502020204030203" pitchFamily="34" charset="77"/>
              </a:rPr>
              <a:t>for the location(s) where no GBV services are in place, e.g. referral to UNHCR or partner focal point, medical service providers and security actor. Any available hotline number can also be provided to survivors (more info below). </a:t>
            </a:r>
            <a:endParaRPr lang="en-US">
              <a:latin typeface="Lato" panose="020F0502020204030203" pitchFamily="34" charset="77"/>
            </a:endParaRPr>
          </a:p>
          <a:p>
            <a:r>
              <a:rPr lang="en-GR">
                <a:latin typeface="Lato" panose="020F0502020204030203" pitchFamily="34" charset="77"/>
              </a:rPr>
              <a:t>Ask participants: </a:t>
            </a:r>
            <a:endParaRPr lang="en-GR">
              <a:latin typeface="Lato" panose="020F0502020204030203" pitchFamily="34" charset="77"/>
              <a:cs typeface="Calibri"/>
            </a:endParaRPr>
          </a:p>
          <a:p>
            <a:pPr marL="342900" indent="-342900">
              <a:buFont typeface="Arial" panose="020B0604020202020204" pitchFamily="34" charset="0"/>
              <a:buChar char="•"/>
            </a:pPr>
            <a:r>
              <a:rPr lang="en-US">
                <a:latin typeface="Lato" panose="020F0502020204030203" pitchFamily="34" charset="77"/>
              </a:rPr>
              <a:t>Are they already aware of the service providers listed? </a:t>
            </a:r>
          </a:p>
          <a:p>
            <a:pPr marL="342900" indent="-342900">
              <a:buFont typeface="Arial" panose="020B0604020202020204" pitchFamily="34" charset="0"/>
              <a:buChar char="•"/>
              <a:defRPr/>
            </a:pPr>
            <a:r>
              <a:rPr lang="en-GB">
                <a:latin typeface="Lato" panose="020F0502020204030203" pitchFamily="34" charset="77"/>
              </a:rPr>
              <a:t>What do they know about these </a:t>
            </a:r>
            <a:r>
              <a:rPr kumimoji="0" lang="en-US" b="0" i="0" u="none" strike="noStrike" kern="1200" cap="none" spc="0" normalizeH="0" baseline="0" noProof="0">
                <a:ln>
                  <a:noFill/>
                </a:ln>
                <a:effectLst/>
                <a:uLnTx/>
                <a:uFillTx/>
                <a:latin typeface="Lato" panose="020F0502020204030203" pitchFamily="34" charset="77"/>
                <a:ea typeface="+mn-ea"/>
                <a:cs typeface="+mn-cs"/>
              </a:rPr>
              <a:t>services (focal points, location, time of opening, accessibility etc.)?</a:t>
            </a:r>
            <a:r>
              <a:rPr lang="en-US">
                <a:latin typeface="Lato" panose="020F0502020204030203" pitchFamily="34" charset="77"/>
              </a:rPr>
              <a:t> </a:t>
            </a:r>
          </a:p>
          <a:p>
            <a:pPr marL="342900" indent="-342900">
              <a:buFont typeface="Arial" panose="020B0604020202020204" pitchFamily="34" charset="0"/>
              <a:buChar char="•"/>
            </a:pPr>
            <a:r>
              <a:rPr lang="en-US">
                <a:latin typeface="Lato" panose="020F0502020204030203" pitchFamily="34" charset="77"/>
              </a:rPr>
              <a:t>Would they add additional service providers, based on the context? </a:t>
            </a:r>
          </a:p>
          <a:p>
            <a:pPr>
              <a:defRPr/>
            </a:pPr>
            <a:endParaRPr lang="en-US">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Lato" panose="020F0502020204030203" pitchFamily="34" charset="77"/>
              </a:rPr>
              <a:t>Highlight and </a:t>
            </a:r>
            <a:r>
              <a:rPr lang="en-US" b="1">
                <a:latin typeface="Lato" panose="020F0502020204030203" pitchFamily="34" charset="77"/>
              </a:rPr>
              <a:t>clarify the distinction between a GBV hotline and a generic hotline</a:t>
            </a:r>
            <a:r>
              <a:rPr lang="en-US">
                <a:latin typeface="Lato" panose="020F0502020204030203" pitchFamily="34" charset="77"/>
              </a:rPr>
              <a:t>, both of them not to be confused with phone-based remote GBV case management services.  A </a:t>
            </a:r>
            <a:r>
              <a:rPr lang="en-US" b="1">
                <a:latin typeface="Lato" panose="020F0502020204030203" pitchFamily="34" charset="77"/>
              </a:rPr>
              <a:t>GBV hotline </a:t>
            </a:r>
            <a:r>
              <a:rPr lang="en-US">
                <a:latin typeface="Lato" panose="020F0502020204030203" pitchFamily="34" charset="77"/>
              </a:rPr>
              <a:t>is an established phone service that provides crisis support and information to any survivor who calls. It is open to the general public and sometimes, but not always, for extended hours. The scope of the services may vary somewhat from hotline to hotline, but in general a GBV hotline will listen to callers and provide immediate psychological first aid (PFA) and crisis support; conduct safety planning and crisis management as is necessary; share information about available services for further support; and provide referrals to these services. Hotlines do not typically provide on-going care, support or GBV case management to callers, and it may not always be possible for a caller to speak to the same hotline operator if they call more than once. Even so, callers can certainly contact a hotline multiple times, whenever they are in crisis and/or need information about a potential referral.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Lato" panose="020F0502020204030203" pitchFamily="34" charset="77"/>
            </a:endParaRPr>
          </a:p>
          <a:p>
            <a:pPr>
              <a:buClr>
                <a:srgbClr val="0070C0"/>
              </a:buClr>
              <a:buFont typeface="Wingdings" pitchFamily="2" charset="2"/>
              <a:buNone/>
            </a:pPr>
            <a:r>
              <a:rPr lang="en-US">
                <a:latin typeface="Lato" panose="020F0502020204030203" pitchFamily="34" charset="77"/>
              </a:rPr>
              <a:t>Content derived and adjusted from the IASC Pocket Guide – How to support survivors of GBV when a GBV actor is not available in your area – Training Package, 2018 (</a:t>
            </a:r>
            <a:r>
              <a:rPr lang="en-US" b="0" baseline="0">
                <a:latin typeface="Lato" panose="020F0502020204030203" pitchFamily="34" charset="77"/>
                <a:ea typeface="Lato" panose="020F0502020204030203" pitchFamily="34" charset="0"/>
                <a:cs typeface="Lato" panose="020F0502020204030203" pitchFamily="34" charset="0"/>
                <a:hlinkClick r:id="rId3"/>
              </a:rPr>
              <a:t>https://gbvguidelines.org/en/pocketguide/</a:t>
            </a:r>
            <a:r>
              <a:rPr lang="en-US" b="0" baseline="0">
                <a:latin typeface="Lato" panose="020F0502020204030203" pitchFamily="34" charset="77"/>
                <a:ea typeface="Lato" panose="020F0502020204030203" pitchFamily="34" charset="0"/>
                <a:cs typeface="Lato" panose="020F0502020204030203" pitchFamily="34" charset="0"/>
              </a:rPr>
              <a:t>) </a:t>
            </a:r>
            <a:r>
              <a:rPr lang="en-US">
                <a:latin typeface="Lato" panose="020F0502020204030203" pitchFamily="34" charset="77"/>
              </a:rPr>
              <a:t>and </a:t>
            </a:r>
            <a:r>
              <a:rPr lang="en-US">
                <a:latin typeface="Lato" panose="020F0502020204030203" pitchFamily="34" charset="0"/>
                <a:ea typeface="Lato" panose="020F0502020204030203" pitchFamily="34" charset="0"/>
                <a:cs typeface="Lato" panose="020F0502020204030203" pitchFamily="34" charset="0"/>
              </a:rPr>
              <a:t>the </a:t>
            </a:r>
            <a:r>
              <a:rPr lang="en-GB" b="0" i="0" u="none" strike="noStrike">
                <a:solidFill>
                  <a:srgbClr val="552E5F"/>
                </a:solidFill>
                <a:effectLst/>
                <a:latin typeface="Lato" panose="020F0502020204030203" pitchFamily="34" charset="0"/>
                <a:ea typeface="Lato" panose="020F0502020204030203" pitchFamily="34" charset="0"/>
                <a:cs typeface="Lato" panose="020F0502020204030203" pitchFamily="34" charset="0"/>
              </a:rPr>
              <a:t>Guidance and Guidelines for GBVIMS, GBVIMS+ and Case Management during COVID-19, 2021 (</a:t>
            </a:r>
            <a:r>
              <a:rPr lang="en-US" sz="1200" b="0">
                <a:solidFill>
                  <a:srgbClr val="0070C0"/>
                </a:solidFill>
                <a:latin typeface="Lato" panose="020F0502020204030203" pitchFamily="34" charset="0"/>
                <a:ea typeface="Lato" panose="020F0502020204030203" pitchFamily="34" charset="0"/>
                <a:cs typeface="Lato" panose="020F0502020204030203" pitchFamily="34" charset="0"/>
                <a:hlinkClick r:id="rId4"/>
              </a:rPr>
              <a:t>https://www.gbvims.com/guidance-notes-for-gbvims-gbvims-and-case-management-during-covid-19/</a:t>
            </a:r>
            <a:r>
              <a:rPr lang="en-US" sz="1200" b="0">
                <a:solidFill>
                  <a:srgbClr val="0070C0"/>
                </a:solidFill>
                <a:latin typeface="Lato" panose="020F0502020204030203" pitchFamily="34" charset="0"/>
                <a:ea typeface="Lato" panose="020F0502020204030203" pitchFamily="34" charset="0"/>
                <a:cs typeface="Lato" panose="020F0502020204030203" pitchFamily="34" charset="0"/>
              </a:rPr>
              <a:t>).</a:t>
            </a:r>
          </a:p>
        </p:txBody>
      </p:sp>
    </p:spTree>
    <p:extLst>
      <p:ext uri="{BB962C8B-B14F-4D97-AF65-F5344CB8AC3E}">
        <p14:creationId xmlns:p14="http://schemas.microsoft.com/office/powerpoint/2010/main" val="7482940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sz="1600"/>
          </a:p>
        </p:txBody>
      </p:sp>
    </p:spTree>
    <p:extLst>
      <p:ext uri="{BB962C8B-B14F-4D97-AF65-F5344CB8AC3E}">
        <p14:creationId xmlns:p14="http://schemas.microsoft.com/office/powerpoint/2010/main" val="31668530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3965713"/>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R" sz="1500" b="1">
                <a:latin typeface="Lato" panose="020F0502020204030203" pitchFamily="34" charset="77"/>
                <a:ea typeface="MS PGothic"/>
                <a:cs typeface="Calibri"/>
              </a:rPr>
              <a:t>FACILITATOR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atin typeface="Lato" panose="020F0502020204030203" pitchFamily="34" charset="77"/>
            </a:endParaRPr>
          </a:p>
          <a:p>
            <a:pPr marL="0" marR="0" lvl="0" indent="0">
              <a:lnSpc>
                <a:spcPct val="107000"/>
              </a:lnSpc>
              <a:spcBef>
                <a:spcPts val="0"/>
              </a:spcBef>
              <a:spcAft>
                <a:spcPts val="800"/>
              </a:spcAft>
              <a:buFont typeface="+mj-lt"/>
              <a:buNone/>
            </a:pPr>
            <a:r>
              <a:rPr lang="en-US">
                <a:latin typeface="Lato" panose="020F0502020204030203" pitchFamily="34" charset="77"/>
                <a:ea typeface="MS PGothic"/>
                <a:cs typeface="Calibri"/>
              </a:rPr>
              <a:t>Expected duration of session: </a:t>
            </a:r>
          </a:p>
          <a:p>
            <a:pPr marL="342900" marR="0" lvl="0" indent="-342900">
              <a:lnSpc>
                <a:spcPct val="107000"/>
              </a:lnSpc>
              <a:spcBef>
                <a:spcPts val="0"/>
              </a:spcBef>
              <a:spcAft>
                <a:spcPts val="800"/>
              </a:spcAft>
              <a:buFont typeface="+mj-lt"/>
              <a:buAutoNum type="alphaUcPeriod"/>
            </a:pPr>
            <a:r>
              <a:rPr lang="en-US" b="1">
                <a:effectLst/>
                <a:latin typeface="Lato" panose="020F0502020204030203" pitchFamily="34" charset="77"/>
                <a:ea typeface="Times New Roman" panose="02020603050405020304" pitchFamily="18" charset="0"/>
                <a:cs typeface="Times New Roman" panose="02020603050405020304" pitchFamily="18" charset="0"/>
              </a:rPr>
              <a:t>80 mins </a:t>
            </a:r>
            <a:r>
              <a:rPr lang="en-US">
                <a:effectLst/>
                <a:latin typeface="Lato" panose="020F0502020204030203" pitchFamily="34" charset="77"/>
                <a:ea typeface="Times New Roman" panose="02020603050405020304" pitchFamily="18" charset="0"/>
                <a:cs typeface="Times New Roman" panose="02020603050405020304" pitchFamily="18" charset="0"/>
              </a:rPr>
              <a:t>(core content)</a:t>
            </a:r>
          </a:p>
          <a:p>
            <a:pPr marL="342900" marR="0" lvl="0" indent="-342900">
              <a:lnSpc>
                <a:spcPct val="107000"/>
              </a:lnSpc>
              <a:spcBef>
                <a:spcPts val="0"/>
              </a:spcBef>
              <a:spcAft>
                <a:spcPts val="800"/>
              </a:spcAft>
              <a:buFont typeface="+mj-lt"/>
              <a:buAutoNum type="alphaUcPeriod"/>
            </a:pPr>
            <a:r>
              <a:rPr lang="en-US" b="1">
                <a:effectLst/>
                <a:latin typeface="Lato" panose="020F0502020204030203" pitchFamily="34" charset="77"/>
                <a:ea typeface="Times New Roman" panose="02020603050405020304" pitchFamily="18" charset="0"/>
                <a:cs typeface="Times New Roman" panose="02020603050405020304" pitchFamily="18" charset="0"/>
              </a:rPr>
              <a:t>80 + 30 mins </a:t>
            </a:r>
            <a:r>
              <a:rPr lang="en-US" b="0">
                <a:effectLst/>
                <a:latin typeface="Lato" panose="020F0502020204030203" pitchFamily="34" charset="77"/>
                <a:ea typeface="Times New Roman" panose="02020603050405020304" pitchFamily="18" charset="0"/>
                <a:cs typeface="Times New Roman" panose="02020603050405020304" pitchFamily="18" charset="0"/>
              </a:rPr>
              <a:t>(core content + referral tool, if available) </a:t>
            </a:r>
            <a:endParaRPr lang="en-US" b="1">
              <a:effectLst/>
              <a:latin typeface="Lato" panose="020F0502020204030203" pitchFamily="34" charset="77"/>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600"/>
              </a:spcAft>
              <a:buFont typeface="+mj-lt"/>
              <a:buAutoNum type="alphaUcPeriod"/>
            </a:pPr>
            <a:r>
              <a:rPr lang="en-US" b="1">
                <a:effectLst/>
                <a:latin typeface="Lato" panose="020F0502020204030203" pitchFamily="34" charset="77"/>
                <a:ea typeface="Times New Roman" panose="02020603050405020304" pitchFamily="18" charset="0"/>
                <a:cs typeface="Times New Roman" panose="02020603050405020304" pitchFamily="18" charset="0"/>
              </a:rPr>
              <a:t>80 + 20 mins </a:t>
            </a:r>
            <a:r>
              <a:rPr lang="en-US">
                <a:effectLst/>
                <a:latin typeface="Lato" panose="020F0502020204030203" pitchFamily="34" charset="77"/>
                <a:ea typeface="Times New Roman" panose="02020603050405020304" pitchFamily="18" charset="0"/>
                <a:cs typeface="Times New Roman" panose="02020603050405020304" pitchFamily="18" charset="0"/>
              </a:rPr>
              <a:t>(optional content)</a:t>
            </a:r>
            <a:r>
              <a:rPr lang="en-US" b="1">
                <a:effectLst/>
                <a:latin typeface="Lato" panose="020F0502020204030203" pitchFamily="34" charset="77"/>
                <a:ea typeface="Times New Roman" panose="02020603050405020304" pitchFamily="18" charset="0"/>
                <a:cs typeface="Times New Roman" panose="02020603050405020304" pitchFamily="18" charset="0"/>
              </a:rPr>
              <a:t> </a:t>
            </a:r>
          </a:p>
          <a:p>
            <a:pPr marL="342900" marR="0" lvl="0" indent="-342900" algn="l" defTabSz="914400" rtl="0" eaLnBrk="1" fontAlgn="auto" latinLnBrk="0" hangingPunct="1">
              <a:lnSpc>
                <a:spcPct val="107000"/>
              </a:lnSpc>
              <a:spcBef>
                <a:spcPts val="0"/>
              </a:spcBef>
              <a:spcAft>
                <a:spcPts val="600"/>
              </a:spcAft>
              <a:buClrTx/>
              <a:buSzTx/>
              <a:buFont typeface="+mj-lt"/>
              <a:buAutoNum type="alphaUcPeriod"/>
              <a:tabLst/>
              <a:defRPr/>
            </a:pPr>
            <a:r>
              <a:rPr lang="en-US" b="1">
                <a:effectLst/>
                <a:latin typeface="Lato" panose="020F0502020204030203" pitchFamily="34" charset="77"/>
                <a:ea typeface="Times New Roman" panose="02020603050405020304" pitchFamily="18" charset="0"/>
                <a:cs typeface="Times New Roman" panose="02020603050405020304" pitchFamily="18" charset="0"/>
              </a:rPr>
              <a:t>80 + 30 + 20 mins </a:t>
            </a:r>
            <a:r>
              <a:rPr lang="en-US" b="0">
                <a:effectLst/>
                <a:latin typeface="Lato" panose="020F0502020204030203" pitchFamily="34" charset="77"/>
                <a:ea typeface="Times New Roman" panose="02020603050405020304" pitchFamily="18" charset="0"/>
                <a:cs typeface="Times New Roman" panose="02020603050405020304" pitchFamily="18" charset="0"/>
              </a:rPr>
              <a:t>(core content + referral tool, if available + </a:t>
            </a:r>
            <a:r>
              <a:rPr lang="en-US">
                <a:effectLst/>
                <a:latin typeface="Lato" panose="020F0502020204030203" pitchFamily="34" charset="77"/>
                <a:ea typeface="Times New Roman" panose="02020603050405020304" pitchFamily="18" charset="0"/>
                <a:cs typeface="Times New Roman" panose="02020603050405020304" pitchFamily="18" charset="0"/>
              </a:rPr>
              <a:t>optional content</a:t>
            </a:r>
            <a:r>
              <a:rPr lang="en-US" b="0">
                <a:effectLst/>
                <a:latin typeface="Lato" panose="020F0502020204030203" pitchFamily="34" charset="77"/>
                <a:ea typeface="Times New Roman" panose="02020603050405020304" pitchFamily="18" charset="0"/>
                <a:cs typeface="Times New Roman" panose="02020603050405020304" pitchFamily="18" charset="0"/>
              </a:rPr>
              <a:t>)</a:t>
            </a:r>
            <a:endParaRPr lang="en-US">
              <a:effectLst/>
              <a:latin typeface="Lato" panose="020F0502020204030203" pitchFamily="34" charset="77"/>
              <a:ea typeface="Times New Roman" panose="02020603050405020304" pitchFamily="18" charset="0"/>
              <a:cs typeface="Times New Roman" panose="02020603050405020304" pitchFamily="18" charset="0"/>
            </a:endParaRPr>
          </a:p>
          <a:p>
            <a:endParaRPr lang="en-US">
              <a:latin typeface="Lato" panose="020F0502020204030203" pitchFamily="34" charset="77"/>
            </a:endParaRPr>
          </a:p>
          <a:p>
            <a:r>
              <a:rPr lang="en-US" b="1">
                <a:latin typeface="Lato" panose="020F0502020204030203" pitchFamily="34" charset="77"/>
                <a:ea typeface="MS PGothic"/>
                <a:cs typeface="Calibri"/>
              </a:rPr>
              <a:t>Explain the learning objectives: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effectLst/>
                <a:latin typeface="Lato" panose="020F0502020204030203" pitchFamily="34" charset="77"/>
                <a:ea typeface="Times New Roman" panose="02020603050405020304" pitchFamily="18" charset="0"/>
                <a:cs typeface="Times New Roman" panose="02020603050405020304" pitchFamily="18" charset="0"/>
              </a:rPr>
              <a:t>Understand the role and responsibility of frontline workers when safely handling GBV disclosures.</a:t>
            </a:r>
          </a:p>
          <a:p>
            <a:pPr marL="285750" marR="0" indent="-285750">
              <a:spcBef>
                <a:spcPts val="0"/>
              </a:spcBef>
              <a:spcAft>
                <a:spcPts val="0"/>
              </a:spcAft>
              <a:buFont typeface="Arial" panose="020B0604020202020204" pitchFamily="34" charset="0"/>
              <a:buChar char="•"/>
            </a:pPr>
            <a:r>
              <a:rPr lang="en-US">
                <a:effectLst/>
                <a:latin typeface="Lato" panose="020F0502020204030203" pitchFamily="34" charset="77"/>
                <a:ea typeface="Times New Roman" panose="02020603050405020304" pitchFamily="18" charset="0"/>
                <a:cs typeface="Times New Roman" panose="02020603050405020304" pitchFamily="18" charset="0"/>
              </a:rPr>
              <a:t>Know how to refer a GBV survivor.</a:t>
            </a:r>
          </a:p>
          <a:p>
            <a:pPr marL="285750" marR="0" indent="-285750">
              <a:spcBef>
                <a:spcPts val="0"/>
              </a:spcBef>
              <a:spcAft>
                <a:spcPts val="0"/>
              </a:spcAft>
              <a:buFont typeface="Arial" panose="020B0604020202020204" pitchFamily="34" charset="0"/>
              <a:buChar char="•"/>
            </a:pPr>
            <a:r>
              <a:rPr lang="en-US">
                <a:effectLst/>
                <a:latin typeface="Lato" panose="020F0502020204030203" pitchFamily="34" charset="77"/>
                <a:ea typeface="Times New Roman" panose="02020603050405020304" pitchFamily="18" charset="0"/>
                <a:cs typeface="Times New Roman" panose="02020603050405020304" pitchFamily="18" charset="0"/>
              </a:rPr>
              <a:t>Understand how to apply the survivor-</a:t>
            </a:r>
            <a:r>
              <a:rPr lang="en-US" err="1">
                <a:effectLst/>
                <a:latin typeface="Lato" panose="020F0502020204030203" pitchFamily="34" charset="77"/>
                <a:ea typeface="Times New Roman" panose="02020603050405020304" pitchFamily="18" charset="0"/>
                <a:cs typeface="Times New Roman" panose="02020603050405020304" pitchFamily="18" charset="0"/>
              </a:rPr>
              <a:t>centred</a:t>
            </a:r>
            <a:r>
              <a:rPr lang="en-US">
                <a:effectLst/>
                <a:latin typeface="Lato" panose="020F0502020204030203" pitchFamily="34" charset="77"/>
                <a:ea typeface="Times New Roman" panose="02020603050405020304" pitchFamily="18" charset="0"/>
                <a:cs typeface="Times New Roman" panose="02020603050405020304" pitchFamily="18" charset="0"/>
              </a:rPr>
              <a:t> approach when responding to a GBV disclosure.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effectLst/>
                <a:latin typeface="Lato" panose="020F0502020204030203" pitchFamily="34" charset="77"/>
                <a:ea typeface="Times New Roman" panose="02020603050405020304" pitchFamily="18" charset="0"/>
                <a:cs typeface="Times New Roman" panose="02020603050405020304" pitchFamily="18" charset="0"/>
              </a:rPr>
              <a:t>Develop a basic understanding of psychological first aid. </a:t>
            </a:r>
          </a:p>
        </p:txBody>
      </p:sp>
    </p:spTree>
    <p:extLst>
      <p:ext uri="{BB962C8B-B14F-4D97-AF65-F5344CB8AC3E}">
        <p14:creationId xmlns:p14="http://schemas.microsoft.com/office/powerpoint/2010/main" val="19153731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a:latin typeface="Lato" panose="020F0502020204030203" pitchFamily="34" charset="77"/>
                <a:ea typeface="Lato" panose="020F0502020204030203" pitchFamily="34" charset="0"/>
                <a:cs typeface="Lato" panose="020F0502020204030203" pitchFamily="34" charset="0"/>
                <a:hlinkClick r:id="rId3"/>
              </a:rPr>
              <a:t>https://</a:t>
            </a:r>
            <a:r>
              <a:rPr lang="en-GB" baseline="0" noProof="0">
                <a:latin typeface="Lato" panose="020F0502020204030203" pitchFamily="34" charset="77"/>
                <a:ea typeface="Lato" panose="020F0502020204030203" pitchFamily="34" charset="0"/>
                <a:cs typeface="Lato" panose="020F0502020204030203" pitchFamily="34" charset="0"/>
                <a:hlinkClick r:id="rId3"/>
              </a:rPr>
              <a:t>youtu.be</a:t>
            </a:r>
            <a:r>
              <a:rPr lang="en-US" baseline="0">
                <a:latin typeface="Lato" panose="020F0502020204030203" pitchFamily="34" charset="77"/>
                <a:ea typeface="Lato" panose="020F0502020204030203" pitchFamily="34" charset="0"/>
                <a:cs typeface="Lato" panose="020F0502020204030203" pitchFamily="34" charset="0"/>
                <a:hlinkClick r:id="rId3"/>
              </a:rPr>
              <a:t>/n_YhXzMv1E4 </a:t>
            </a:r>
            <a:endParaRPr lang="en-US" baseline="0">
              <a:latin typeface="Lato" panose="020F0502020204030203" pitchFamily="34" charset="77"/>
              <a:ea typeface="Lato" panose="020F0502020204030203" pitchFamily="34" charset="0"/>
              <a:cs typeface="Lato" panose="020F0502020204030203" pitchFamily="34" charset="0"/>
            </a:endParaRPr>
          </a:p>
          <a:p>
            <a:r>
              <a:rPr lang="en-US">
                <a:latin typeface="Lato" panose="020F0502020204030203" pitchFamily="34" charset="77"/>
                <a:ea typeface="Lato" panose="020F0502020204030203" pitchFamily="34" charset="0"/>
                <a:cs typeface="Lato" panose="020F0502020204030203" pitchFamily="34" charset="0"/>
              </a:rPr>
              <a:t>Duration: 4 mins</a:t>
            </a:r>
          </a:p>
          <a:p>
            <a:endParaRPr lang="en-US" baseline="0">
              <a:latin typeface="Lato" panose="020F0502020204030203" pitchFamily="34" charset="77"/>
              <a:ea typeface="Lato" panose="020F0502020204030203" pitchFamily="34" charset="0"/>
              <a:cs typeface="Lato" panose="020F0502020204030203" pitchFamily="34" charset="0"/>
            </a:endParaRPr>
          </a:p>
          <a:p>
            <a:r>
              <a:rPr lang="en-US" baseline="0">
                <a:latin typeface="Lato" panose="020F0502020204030203" pitchFamily="34" charset="77"/>
                <a:ea typeface="Lato" panose="020F0502020204030203" pitchFamily="34" charset="0"/>
                <a:cs typeface="Lato" panose="020F0502020204030203" pitchFamily="34" charset="0"/>
              </a:rPr>
              <a:t>This video is developed by the International Organization for Migration (IOM) and the Global Shelter Cluster. Highlight that this video is an introduction to what will be discussed in this session. </a:t>
            </a:r>
            <a:endParaRPr lang="en-GB" b="0" i="0" u="none" strike="noStrike" kern="1200">
              <a:solidFill>
                <a:schemeClr val="tx1"/>
              </a:solidFill>
              <a:effectLst/>
              <a:latin typeface="Lato" panose="020F0502020204030203" pitchFamily="34" charset="77"/>
              <a:ea typeface="+mn-ea"/>
              <a:cs typeface="+mn-cs"/>
            </a:endParaRPr>
          </a:p>
        </p:txBody>
      </p:sp>
    </p:spTree>
    <p:extLst>
      <p:ext uri="{BB962C8B-B14F-4D97-AF65-F5344CB8AC3E}">
        <p14:creationId xmlns:p14="http://schemas.microsoft.com/office/powerpoint/2010/main" val="30835589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pPr marL="0" lvl="0" indent="0" algn="l" rtl="0">
              <a:spcBef>
                <a:spcPts val="0"/>
              </a:spcBef>
              <a:spcAft>
                <a:spcPts val="0"/>
              </a:spcAft>
              <a:buNone/>
            </a:pPr>
            <a:r>
              <a:rPr lang="en-US">
                <a:latin typeface="Lato" panose="020F0502020204030203" pitchFamily="34" charset="77"/>
              </a:rPr>
              <a:t>Ask the participants what they think their roles are before making the answers appear. </a:t>
            </a:r>
          </a:p>
          <a:p>
            <a:pPr marL="0" lvl="0" indent="0" algn="l" rtl="0">
              <a:spcBef>
                <a:spcPts val="0"/>
              </a:spcBef>
              <a:spcAft>
                <a:spcPts val="0"/>
              </a:spcAft>
              <a:buNone/>
            </a:pPr>
            <a:endParaRPr lang="en-US">
              <a:latin typeface="Lato" panose="020F0502020204030203" pitchFamily="34" charset="77"/>
            </a:endParaRPr>
          </a:p>
          <a:p>
            <a:pPr marL="0" lvl="0" indent="0" algn="l" rtl="0">
              <a:spcBef>
                <a:spcPts val="0"/>
              </a:spcBef>
              <a:spcAft>
                <a:spcPts val="0"/>
              </a:spcAft>
              <a:buNone/>
            </a:pPr>
            <a:r>
              <a:rPr lang="en-US">
                <a:latin typeface="Lato" panose="020F0502020204030203" pitchFamily="34" charset="77"/>
              </a:rPr>
              <a:t>Remind participants that the term </a:t>
            </a:r>
            <a:r>
              <a:rPr lang="en-US" b="1">
                <a:latin typeface="Lato" panose="020F0502020204030203" pitchFamily="34" charset="77"/>
              </a:rPr>
              <a:t>frontline worker </a:t>
            </a:r>
            <a:r>
              <a:rPr lang="en-US">
                <a:latin typeface="Lato" panose="020F0502020204030203" pitchFamily="34" charset="77"/>
              </a:rPr>
              <a:t>applies to any GBV and non-GBV specialists who are in direct contact with displaced and stateless persons, this could include non-technical colleagues as well such as drivers and security guards. </a:t>
            </a:r>
          </a:p>
          <a:p>
            <a:pPr marL="0" lvl="0" indent="0" algn="l" rtl="0">
              <a:spcBef>
                <a:spcPts val="0"/>
              </a:spcBef>
              <a:spcAft>
                <a:spcPts val="0"/>
              </a:spcAft>
              <a:buNone/>
            </a:pPr>
            <a:endParaRPr lang="en-US">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ffectLst/>
                <a:latin typeface="Lato" panose="020F0502020204030203" pitchFamily="34" charset="77"/>
                <a:ea typeface="MS Mincho" panose="02020609040205080304" pitchFamily="49" charset="-128"/>
                <a:cs typeface="Times New Roman" panose="02020603050405020304" pitchFamily="18" charset="0"/>
              </a:rPr>
              <a:t>Meeting these responsibilities </a:t>
            </a:r>
            <a:r>
              <a:rPr lang="en-US" b="1">
                <a:effectLst/>
                <a:latin typeface="Lato" panose="020F0502020204030203" pitchFamily="34" charset="77"/>
                <a:ea typeface="MS Mincho" panose="02020609040205080304" pitchFamily="49" charset="-128"/>
                <a:cs typeface="Times New Roman" panose="02020603050405020304" pitchFamily="18" charset="0"/>
              </a:rPr>
              <a:t>does not require professional counseling expertise</a:t>
            </a:r>
            <a:r>
              <a:rPr lang="en-US">
                <a:effectLst/>
                <a:latin typeface="Lato" panose="020F0502020204030203" pitchFamily="34" charset="77"/>
                <a:ea typeface="MS Mincho" panose="02020609040205080304" pitchFamily="49" charset="-128"/>
                <a:cs typeface="Times New Roman" panose="02020603050405020304" pitchFamily="18" charset="0"/>
              </a:rPr>
              <a:t>, but rather a </a:t>
            </a:r>
            <a:r>
              <a:rPr lang="en-US" b="0">
                <a:effectLst/>
                <a:latin typeface="Lato" panose="020F0502020204030203" pitchFamily="34" charset="77"/>
                <a:ea typeface="MS Mincho" panose="02020609040205080304" pitchFamily="49" charset="-128"/>
                <a:cs typeface="Times New Roman" panose="02020603050405020304" pitchFamily="18" charset="0"/>
              </a:rPr>
              <a:t>sensitivity to the needs of survivors, a commitment to confidentiality and other survivor-</a:t>
            </a:r>
            <a:r>
              <a:rPr lang="en-US" b="0" err="1">
                <a:effectLst/>
                <a:latin typeface="Lato" panose="020F0502020204030203" pitchFamily="34" charset="77"/>
                <a:ea typeface="MS Mincho" panose="02020609040205080304" pitchFamily="49" charset="-128"/>
                <a:cs typeface="Times New Roman" panose="02020603050405020304" pitchFamily="18" charset="0"/>
              </a:rPr>
              <a:t>centred</a:t>
            </a:r>
            <a:r>
              <a:rPr lang="en-US" b="0">
                <a:effectLst/>
                <a:latin typeface="Lato" panose="020F0502020204030203" pitchFamily="34" charset="77"/>
                <a:ea typeface="MS Mincho" panose="02020609040205080304" pitchFamily="49" charset="-128"/>
                <a:cs typeface="Times New Roman" panose="02020603050405020304" pitchFamily="18" charset="0"/>
              </a:rPr>
              <a:t> principles, and an awareness of referral options.</a:t>
            </a:r>
            <a:endParaRPr lang="en-US" b="0">
              <a:latin typeface="Lato" panose="020F0502020204030203" pitchFamily="34" charset="77"/>
            </a:endParaRPr>
          </a:p>
        </p:txBody>
      </p:sp>
    </p:spTree>
    <p:extLst>
      <p:ext uri="{BB962C8B-B14F-4D97-AF65-F5344CB8AC3E}">
        <p14:creationId xmlns:p14="http://schemas.microsoft.com/office/powerpoint/2010/main" val="2326151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b="1">
              <a:latin typeface="Lato" panose="020F0502020204030203" pitchFamily="34" charset="77"/>
            </a:endParaRPr>
          </a:p>
          <a:p>
            <a:pPr>
              <a:defRPr/>
            </a:pPr>
            <a:r>
              <a:rPr lang="en-US">
                <a:latin typeface="Lato" panose="020F0502020204030203" pitchFamily="34" charset="77"/>
              </a:rPr>
              <a:t>Estimated duration: 10 mins</a:t>
            </a:r>
          </a:p>
          <a:p>
            <a:pPr>
              <a:defRPr/>
            </a:pPr>
            <a:r>
              <a:rPr lang="en-US">
                <a:latin typeface="Lato" panose="020F0502020204030203" pitchFamily="34" charset="77"/>
              </a:rPr>
              <a:t>Objective: confirm participants’ understanding of why they need to know how to handle the disclosure of a GBV incident</a:t>
            </a:r>
          </a:p>
          <a:p>
            <a:pPr>
              <a:defRPr/>
            </a:pPr>
            <a:endParaRPr lang="en-US">
              <a:latin typeface="Lato" panose="020F0502020204030203" pitchFamily="34" charset="77"/>
            </a:endParaRPr>
          </a:p>
          <a:p>
            <a:pPr marL="171450" lvl="0" indent="-171450" algn="l" rtl="0">
              <a:spcBef>
                <a:spcPts val="0"/>
              </a:spcBef>
              <a:spcAft>
                <a:spcPts val="0"/>
              </a:spcAft>
              <a:buFont typeface="Arial" panose="020B0604020202020204" pitchFamily="34" charset="0"/>
              <a:buChar char="•"/>
            </a:pPr>
            <a:r>
              <a:rPr lang="en-US">
                <a:latin typeface="Lato" panose="020F0502020204030203" pitchFamily="34" charset="77"/>
              </a:rPr>
              <a:t>Divide the participants in groups. </a:t>
            </a:r>
          </a:p>
          <a:p>
            <a:pPr marL="171450" lvl="0" indent="-171450" algn="l" rtl="0">
              <a:spcBef>
                <a:spcPts val="0"/>
              </a:spcBef>
              <a:spcAft>
                <a:spcPts val="0"/>
              </a:spcAft>
              <a:buFont typeface="Arial" panose="020B0604020202020204" pitchFamily="34" charset="0"/>
              <a:buChar char="•"/>
            </a:pPr>
            <a:r>
              <a:rPr lang="en-US">
                <a:latin typeface="Lato" panose="020F0502020204030203" pitchFamily="34" charset="77"/>
              </a:rPr>
              <a:t>Invite them to discuss why they think they need to know how to handle a GBV disclosure. </a:t>
            </a:r>
          </a:p>
          <a:p>
            <a:pPr marL="171450" lvl="0" indent="-171450" algn="l" rtl="0">
              <a:spcBef>
                <a:spcPts val="0"/>
              </a:spcBef>
              <a:spcAft>
                <a:spcPts val="0"/>
              </a:spcAft>
              <a:buFont typeface="Arial" panose="020B0604020202020204" pitchFamily="34" charset="0"/>
              <a:buChar char="•"/>
            </a:pPr>
            <a:r>
              <a:rPr lang="en-US">
                <a:latin typeface="Lato" panose="020F0502020204030203" pitchFamily="34" charset="77"/>
              </a:rPr>
              <a:t>After a few minutes of group discussion, return to plenary and make the answers appear, whilst reinforcing key considerations below. </a:t>
            </a:r>
          </a:p>
          <a:p>
            <a:pPr marL="0" lvl="0" indent="0" algn="l" rtl="0">
              <a:spcBef>
                <a:spcPts val="0"/>
              </a:spcBef>
              <a:spcAft>
                <a:spcPts val="0"/>
              </a:spcAft>
              <a:buNone/>
            </a:pPr>
            <a:endParaRPr lang="en-US">
              <a:latin typeface="Lato" panose="020F0502020204030203" pitchFamily="34" charset="77"/>
            </a:endParaRPr>
          </a:p>
          <a:p>
            <a:pPr marL="0" lvl="0" indent="0" algn="l" rtl="0">
              <a:spcBef>
                <a:spcPts val="0"/>
              </a:spcBef>
              <a:spcAft>
                <a:spcPts val="0"/>
              </a:spcAft>
              <a:buNone/>
            </a:pPr>
            <a:r>
              <a:rPr lang="en-US" b="1">
                <a:latin typeface="Lato" panose="020F0502020204030203" pitchFamily="34" charset="77"/>
              </a:rPr>
              <a:t>Key considerations</a:t>
            </a:r>
          </a:p>
          <a:p>
            <a:pPr marL="171450" lvl="0" indent="-171450" algn="l" rtl="0">
              <a:spcBef>
                <a:spcPts val="0"/>
              </a:spcBef>
              <a:spcAft>
                <a:spcPts val="0"/>
              </a:spcAft>
              <a:buFont typeface="Arial" panose="020B0604020202020204" pitchFamily="34" charset="0"/>
              <a:buChar char="•"/>
            </a:pPr>
            <a:r>
              <a:rPr lang="en-US">
                <a:latin typeface="Lato" panose="020F0502020204030203" pitchFamily="34" charset="77"/>
              </a:rPr>
              <a:t>As frontline workers, participants are often in direct contact with displaced and stateless persons providing services, undertaking assessments or monitoring activities, consulting community members etc. Therefore, they may develop a relationship of trust, or they may be one of the few frontline workers that they know or are in direct contact with. Based on this, a person may decide to share information about GBV they themselves, or others in their family or community have been exposed to. </a:t>
            </a:r>
          </a:p>
          <a:p>
            <a:pPr marL="171450" lvl="0" indent="-171450" algn="l" rtl="0">
              <a:spcBef>
                <a:spcPts val="0"/>
              </a:spcBef>
              <a:spcAft>
                <a:spcPts val="0"/>
              </a:spcAft>
              <a:buFont typeface="Arial" panose="020B0604020202020204" pitchFamily="34" charset="0"/>
              <a:buChar char="•"/>
            </a:pPr>
            <a:r>
              <a:rPr lang="en-US">
                <a:latin typeface="Lato" panose="020F0502020204030203" pitchFamily="34" charset="77"/>
              </a:rPr>
              <a:t>This is a critical moment, and it may be the only moment that a survivor decides to seek support. If this turns out to be a negative experience for her, or she does not receive the information about needed services that she is looking for, she may not be willing to seek any further assistance or find again the strength to share this information</a:t>
            </a:r>
            <a:r>
              <a:rPr lang="en-US" sz="1800"/>
              <a:t>. </a:t>
            </a:r>
          </a:p>
        </p:txBody>
      </p:sp>
    </p:spTree>
    <p:extLst>
      <p:ext uri="{BB962C8B-B14F-4D97-AF65-F5344CB8AC3E}">
        <p14:creationId xmlns:p14="http://schemas.microsoft.com/office/powerpoint/2010/main" val="166067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Lato" panose="020F0502020204030203" pitchFamily="34" charset="77"/>
              </a:rPr>
              <a:t>Referring back to the video in the beginning of this session, recall the different types of disclosures displayed in the slide. Explain that </a:t>
            </a:r>
            <a:r>
              <a:rPr lang="en-GR">
                <a:latin typeface="Lato" panose="020F0502020204030203" pitchFamily="34" charset="77"/>
              </a:rPr>
              <a:t>we will look into the actions to take in </a:t>
            </a:r>
            <a:r>
              <a:rPr lang="en-US">
                <a:latin typeface="Lato" panose="020F0502020204030203" pitchFamily="34" charset="77"/>
              </a:rPr>
              <a:t>the two </a:t>
            </a:r>
            <a:r>
              <a:rPr lang="en-GR">
                <a:latin typeface="Lato" panose="020F0502020204030203" pitchFamily="34" charset="77"/>
              </a:rPr>
              <a:t>scenarios in the </a:t>
            </a:r>
            <a:r>
              <a:rPr lang="en-US">
                <a:latin typeface="Lato" panose="020F0502020204030203" pitchFamily="34" charset="77"/>
              </a:rPr>
              <a:t>next</a:t>
            </a:r>
            <a:r>
              <a:rPr lang="en-GR">
                <a:latin typeface="Lato" panose="020F0502020204030203" pitchFamily="34" charset="77"/>
              </a:rPr>
              <a:t> slides. </a:t>
            </a:r>
            <a:endParaRPr lang="en-US">
              <a:latin typeface="Lato" panose="020F0502020204030203" pitchFamily="34" charset="77"/>
            </a:endParaRPr>
          </a:p>
        </p:txBody>
      </p:sp>
    </p:spTree>
    <p:extLst>
      <p:ext uri="{BB962C8B-B14F-4D97-AF65-F5344CB8AC3E}">
        <p14:creationId xmlns:p14="http://schemas.microsoft.com/office/powerpoint/2010/main" val="795280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r>
              <a:rPr lang="en-US">
                <a:latin typeface="Lato" panose="020F0502020204030203" pitchFamily="34" charset="77"/>
              </a:rPr>
              <a:t>Read the objectives of the session to participants. </a:t>
            </a:r>
          </a:p>
          <a:p>
            <a:endParaRPr lang="en-US">
              <a:latin typeface="Lato" panose="020F0502020204030203" pitchFamily="34" charset="77"/>
            </a:endParaRPr>
          </a:p>
          <a:p>
            <a:r>
              <a:rPr lang="en-US">
                <a:latin typeface="Lato" panose="020F0502020204030203" pitchFamily="34" charset="77"/>
              </a:rPr>
              <a:t>Make sure that participants understand </a:t>
            </a:r>
            <a:r>
              <a:rPr lang="en-US" kern="1200">
                <a:solidFill>
                  <a:schemeClr val="tx1"/>
                </a:solidFill>
                <a:latin typeface="Lato" panose="020F0502020204030203" pitchFamily="34" charset="77"/>
              </a:rPr>
              <a:t>that a </a:t>
            </a:r>
            <a:r>
              <a:rPr lang="en-US" b="1" kern="1200">
                <a:solidFill>
                  <a:schemeClr val="tx1"/>
                </a:solidFill>
                <a:latin typeface="Lato" panose="020F0502020204030203" pitchFamily="34" charset="77"/>
              </a:rPr>
              <a:t>disclosure of GBV </a:t>
            </a:r>
            <a:r>
              <a:rPr lang="en-US" kern="1200">
                <a:solidFill>
                  <a:schemeClr val="tx1"/>
                </a:solidFill>
                <a:latin typeface="Lato" panose="020F0502020204030203" pitchFamily="34" charset="77"/>
              </a:rPr>
              <a:t>refers to the </a:t>
            </a:r>
            <a:r>
              <a:rPr lang="en-GB" kern="1200">
                <a:solidFill>
                  <a:schemeClr val="tx1"/>
                </a:solidFill>
                <a:latin typeface="Lato" panose="020F0502020204030203" pitchFamily="34" charset="77"/>
              </a:rPr>
              <a:t>sharing of information by a survivor or other person concerning an incident of GBV.</a:t>
            </a:r>
            <a:endParaRPr lang="en-US" kern="1200">
              <a:solidFill>
                <a:schemeClr val="tx1"/>
              </a:solidFill>
              <a:latin typeface="Lato" panose="020F0502020204030203" pitchFamily="34" charset="77"/>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pPr marL="0" lvl="0" indent="0" algn="l" rtl="0">
              <a:spcBef>
                <a:spcPts val="0"/>
              </a:spcBef>
              <a:spcAft>
                <a:spcPts val="0"/>
              </a:spcAft>
              <a:buNone/>
            </a:pPr>
            <a:r>
              <a:rPr lang="en-US">
                <a:latin typeface="Lato" panose="020F0502020204030203" pitchFamily="34" charset="77"/>
              </a:rPr>
              <a:t>This slide is to summarize the different steps in responding to a </a:t>
            </a:r>
            <a:r>
              <a:rPr lang="en-US" b="1">
                <a:latin typeface="Lato" panose="020F0502020204030203" pitchFamily="34" charset="77"/>
              </a:rPr>
              <a:t>direct disclosure </a:t>
            </a:r>
            <a:r>
              <a:rPr lang="en-US">
                <a:latin typeface="Lato" panose="020F0502020204030203" pitchFamily="34" charset="77"/>
              </a:rPr>
              <a:t>of GBV. The referral pathway/available services have already been discussed in the previous session (prepare) and the other steps (look, listen, link) will be described in detail in next slides. </a:t>
            </a:r>
          </a:p>
        </p:txBody>
      </p:sp>
    </p:spTree>
    <p:extLst>
      <p:ext uri="{BB962C8B-B14F-4D97-AF65-F5344CB8AC3E}">
        <p14:creationId xmlns:p14="http://schemas.microsoft.com/office/powerpoint/2010/main" val="8780732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Lato" panose="020F0502020204030203" pitchFamily="34" charset="77"/>
              </a:rPr>
              <a:t>Before looking in detail at the steps to respond to a direct disclosure of GBV, remind participants that they should </a:t>
            </a:r>
            <a:r>
              <a:rPr lang="en-US" b="1">
                <a:latin typeface="Lato" panose="020F0502020204030203" pitchFamily="34" charset="77"/>
              </a:rPr>
              <a:t>not </a:t>
            </a:r>
            <a:r>
              <a:rPr lang="en-US">
                <a:latin typeface="Lato" panose="020F0502020204030203" pitchFamily="34" charset="77"/>
              </a:rPr>
              <a:t>provide a referral in case of an indirect disclosure, but rather focus on the elements outlined on the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Lato" panose="020F0502020204030203" pitchFamily="34" charset="77"/>
              </a:rPr>
              <a:t>Content derived and adjusted from the IASC Pocket Guide – How to support survivors of GBV when a GBV actor is not available in your area – Training Package, 2018 (</a:t>
            </a:r>
            <a:r>
              <a:rPr lang="en-US" b="0" baseline="0">
                <a:latin typeface="Lato" panose="020F0502020204030203" pitchFamily="34" charset="77"/>
                <a:ea typeface="Lato" panose="020F0502020204030203" pitchFamily="34" charset="0"/>
                <a:cs typeface="Lato" panose="020F0502020204030203" pitchFamily="34" charset="0"/>
                <a:hlinkClick r:id="rId3"/>
              </a:rPr>
              <a:t>https://gbvguidelines.org/en/pocketguide/</a:t>
            </a:r>
            <a:r>
              <a:rPr lang="en-US" b="0" baseline="0">
                <a:latin typeface="Lato" panose="020F0502020204030203" pitchFamily="34" charset="77"/>
                <a:ea typeface="Lato" panose="020F0502020204030203" pitchFamily="34" charset="0"/>
                <a:cs typeface="Lato" panose="020F0502020204030203" pitchFamily="34" charset="0"/>
              </a:rPr>
              <a:t>). </a:t>
            </a:r>
            <a:endParaRPr lang="en-US">
              <a:latin typeface="Lato" panose="020F0502020204030203" pitchFamily="34" charset="77"/>
            </a:endParaRPr>
          </a:p>
        </p:txBody>
      </p:sp>
    </p:spTree>
    <p:extLst>
      <p:ext uri="{BB962C8B-B14F-4D97-AF65-F5344CB8AC3E}">
        <p14:creationId xmlns:p14="http://schemas.microsoft.com/office/powerpoint/2010/main" val="42168090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Lato" panose="020F0502020204030203" pitchFamily="34" charset="77"/>
              </a:rPr>
              <a:t>Explain that in some cases medical treatment may be urgent and the information can be life-saving.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Lato" panose="020F0502020204030203" pitchFamily="34" charset="77"/>
              </a:rPr>
              <a:t>It is important that frontline workers make sure that they have </a:t>
            </a:r>
            <a:r>
              <a:rPr lang="en-US" b="1">
                <a:latin typeface="Lato" panose="020F0502020204030203" pitchFamily="34" charset="77"/>
              </a:rPr>
              <a:t>up-to-date information and details on the medical services </a:t>
            </a:r>
            <a:r>
              <a:rPr lang="en-US">
                <a:latin typeface="Lato" panose="020F0502020204030203" pitchFamily="34" charset="77"/>
              </a:rPr>
              <a:t>available in their area.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Lato" panose="020F0502020204030203" pitchFamily="34" charset="77"/>
              </a:rPr>
              <a:t>Ask participants if they know whether these medical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Lato" panose="020F0502020204030203" pitchFamily="34" charset="77"/>
            </a:endParaRPr>
          </a:p>
          <a:p>
            <a:pPr marL="628650" marR="0" lvl="1" indent="-171450" algn="l" defTabSz="914400" rtl="0" eaLnBrk="1" fontAlgn="auto" latinLnBrk="0" hangingPunct="1">
              <a:lnSpc>
                <a:spcPct val="100000"/>
              </a:lnSpc>
              <a:spcBef>
                <a:spcPts val="0"/>
              </a:spcBef>
              <a:spcAft>
                <a:spcPts val="0"/>
              </a:spcAft>
              <a:buClrTx/>
              <a:buSzTx/>
              <a:buFont typeface="System Font Regular"/>
              <a:buChar char="-"/>
              <a:tabLst/>
              <a:defRPr/>
            </a:pPr>
            <a:r>
              <a:rPr lang="en-US">
                <a:latin typeface="Lato" panose="020F0502020204030203" pitchFamily="34" charset="77"/>
              </a:rPr>
              <a:t>Offer specialized medical services for persons who have been subject to rape or sexual abuse? </a:t>
            </a:r>
          </a:p>
          <a:p>
            <a:pPr marL="628650" marR="0" lvl="1" indent="-171450" algn="l" defTabSz="914400" rtl="0" eaLnBrk="1" fontAlgn="auto" latinLnBrk="0" hangingPunct="1">
              <a:lnSpc>
                <a:spcPct val="100000"/>
              </a:lnSpc>
              <a:spcBef>
                <a:spcPts val="0"/>
              </a:spcBef>
              <a:spcAft>
                <a:spcPts val="0"/>
              </a:spcAft>
              <a:buClrTx/>
              <a:buSzTx/>
              <a:buFont typeface="System Font Regular"/>
              <a:buChar char="-"/>
              <a:tabLst/>
              <a:defRPr/>
            </a:pPr>
            <a:r>
              <a:rPr lang="en-US">
                <a:latin typeface="Lato" panose="020F0502020204030203" pitchFamily="34" charset="77"/>
              </a:rPr>
              <a:t>Are free of charge? </a:t>
            </a:r>
          </a:p>
          <a:p>
            <a:pPr marL="628650" marR="0" lvl="1" indent="-171450" algn="l" defTabSz="914400" rtl="0" eaLnBrk="1" fontAlgn="auto" latinLnBrk="0" hangingPunct="1">
              <a:lnSpc>
                <a:spcPct val="100000"/>
              </a:lnSpc>
              <a:spcBef>
                <a:spcPts val="0"/>
              </a:spcBef>
              <a:spcAft>
                <a:spcPts val="0"/>
              </a:spcAft>
              <a:buClrTx/>
              <a:buSzTx/>
              <a:buFont typeface="System Font Regular"/>
              <a:buChar char="-"/>
              <a:tabLst/>
              <a:defRPr/>
            </a:pPr>
            <a:r>
              <a:rPr lang="en-US">
                <a:latin typeface="Lato" panose="020F0502020204030203" pitchFamily="34" charset="77"/>
              </a:rPr>
              <a:t>Require any documents required for admission of displaced or stateless persons?  </a:t>
            </a:r>
          </a:p>
          <a:p>
            <a:pPr marL="628650" marR="0" lvl="1" indent="-171450" algn="l" defTabSz="914400" rtl="0" eaLnBrk="1" fontAlgn="auto" latinLnBrk="0" hangingPunct="1">
              <a:lnSpc>
                <a:spcPct val="100000"/>
              </a:lnSpc>
              <a:spcBef>
                <a:spcPts val="0"/>
              </a:spcBef>
              <a:spcAft>
                <a:spcPts val="0"/>
              </a:spcAft>
              <a:buClrTx/>
              <a:buSzTx/>
              <a:buFont typeface="System Font Regular"/>
              <a:buChar char="-"/>
              <a:tabLst/>
              <a:defRPr/>
            </a:pPr>
            <a:r>
              <a:rPr lang="en-US">
                <a:latin typeface="Lato" panose="020F0502020204030203" pitchFamily="34" charset="77"/>
              </a:rPr>
              <a:t>Medical personnel is subject to any mandatory reporting requirements? I.e. medical personnel in some countries may be bound by legal obligations to report certain medical indications (e.g. rape, sexual assault, suspected child abuse etc.) to national authorities. NB: mandatory reporting will be discussed later in the session in more detail as well. </a:t>
            </a:r>
            <a:endParaRPr lang="en-US" b="1">
              <a:latin typeface="Lato" panose="020F0502020204030203" pitchFamily="34" charset="77"/>
            </a:endParaRPr>
          </a:p>
        </p:txBody>
      </p:sp>
    </p:spTree>
    <p:extLst>
      <p:ext uri="{BB962C8B-B14F-4D97-AF65-F5344CB8AC3E}">
        <p14:creationId xmlns:p14="http://schemas.microsoft.com/office/powerpoint/2010/main" val="1645074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pPr marL="0" lvl="0" indent="0" algn="l" rtl="0">
              <a:spcBef>
                <a:spcPts val="0"/>
              </a:spcBef>
              <a:spcAft>
                <a:spcPts val="0"/>
              </a:spcAft>
              <a:buNone/>
            </a:pPr>
            <a:r>
              <a:rPr lang="en-US">
                <a:latin typeface="Lato" panose="020F0502020204030203" pitchFamily="34" charset="77"/>
              </a:rPr>
              <a:t>Explain that frontline workers need to consider the </a:t>
            </a:r>
            <a:r>
              <a:rPr lang="en-US" b="1">
                <a:latin typeface="Lato" panose="020F0502020204030203" pitchFamily="34" charset="77"/>
              </a:rPr>
              <a:t>survivor’s and your own physical safety</a:t>
            </a:r>
            <a:r>
              <a:rPr lang="en-US">
                <a:latin typeface="Lato" panose="020F0502020204030203" pitchFamily="34" charset="77"/>
              </a:rPr>
              <a:t>, and whether the alleged perpetrator presents an urgent threat. It is also key to be alerted of any </a:t>
            </a:r>
            <a:r>
              <a:rPr lang="en-US" b="1">
                <a:latin typeface="Lato" panose="020F0502020204030203" pitchFamily="34" charset="77"/>
              </a:rPr>
              <a:t>self-harm risks</a:t>
            </a:r>
            <a:r>
              <a:rPr lang="en-US">
                <a:latin typeface="Lato" panose="020F0502020204030203" pitchFamily="34" charset="77"/>
              </a:rPr>
              <a:t>, or whereby survivors could form a </a:t>
            </a:r>
            <a:r>
              <a:rPr lang="en-US" b="1">
                <a:latin typeface="Lato" panose="020F0502020204030203" pitchFamily="34" charset="77"/>
              </a:rPr>
              <a:t>threat to others </a:t>
            </a:r>
            <a:r>
              <a:rPr lang="en-US">
                <a:latin typeface="Lato" panose="020F0502020204030203" pitchFamily="34" charset="77"/>
              </a:rPr>
              <a:t>(e.g. their children).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Lato" panose="020F0502020204030203" pitchFamily="34" charset="77"/>
            </a:endParaRPr>
          </a:p>
          <a:p>
            <a:pPr marL="0" lvl="0" indent="0" algn="l" rtl="0">
              <a:spcBef>
                <a:spcPts val="0"/>
              </a:spcBef>
              <a:spcAft>
                <a:spcPts val="0"/>
              </a:spcAft>
              <a:buNone/>
            </a:pPr>
            <a:r>
              <a:rPr lang="en-US">
                <a:latin typeface="Lato" panose="020F0502020204030203" pitchFamily="34" charset="77"/>
              </a:rPr>
              <a:t>Remind participants of the </a:t>
            </a:r>
            <a:r>
              <a:rPr lang="en-US" b="1">
                <a:latin typeface="Lato" panose="020F0502020204030203" pitchFamily="34" charset="77"/>
              </a:rPr>
              <a:t>survivor-</a:t>
            </a:r>
            <a:r>
              <a:rPr lang="en-US" b="1" err="1">
                <a:latin typeface="Lato" panose="020F0502020204030203" pitchFamily="34" charset="77"/>
              </a:rPr>
              <a:t>centred</a:t>
            </a:r>
            <a:r>
              <a:rPr lang="en-US" b="1">
                <a:latin typeface="Lato" panose="020F0502020204030203" pitchFamily="34" charset="77"/>
              </a:rPr>
              <a:t> approach, </a:t>
            </a:r>
            <a:r>
              <a:rPr lang="en-US" b="0">
                <a:latin typeface="Lato" panose="020F0502020204030203" pitchFamily="34" charset="77"/>
              </a:rPr>
              <a:t>which means also that they should</a:t>
            </a:r>
            <a:r>
              <a:rPr lang="en-US">
                <a:latin typeface="Lato" panose="020F0502020204030203" pitchFamily="34" charset="77"/>
              </a:rPr>
              <a:t> not involve the security actor in case there is a suspected risk that this may cause further harm to the survivor. </a:t>
            </a:r>
          </a:p>
          <a:p>
            <a:pPr marL="0" lvl="0" indent="0" algn="l" rtl="0">
              <a:spcBef>
                <a:spcPts val="0"/>
              </a:spcBef>
              <a:spcAft>
                <a:spcPts val="0"/>
              </a:spcAft>
              <a:buNone/>
            </a:pPr>
            <a:endParaRPr lang="en-US">
              <a:latin typeface="Lato" panose="020F0502020204030203" pitchFamily="34" charset="77"/>
            </a:endParaRPr>
          </a:p>
          <a:p>
            <a:pPr marL="0" lvl="0" indent="0" algn="l" rtl="0">
              <a:spcBef>
                <a:spcPts val="0"/>
              </a:spcBef>
              <a:spcAft>
                <a:spcPts val="0"/>
              </a:spcAft>
              <a:buNone/>
            </a:pPr>
            <a:r>
              <a:rPr lang="en-US">
                <a:latin typeface="Lato" panose="020F0502020204030203" pitchFamily="34" charset="77"/>
              </a:rPr>
              <a:t>In cases when the </a:t>
            </a:r>
            <a:r>
              <a:rPr lang="en-US" b="1">
                <a:latin typeface="Lato" panose="020F0502020204030203" pitchFamily="34" charset="77"/>
              </a:rPr>
              <a:t>threat is not imminent, yet there are reasons to believe that there may be a threat to the life of the survivor or others in the near future </a:t>
            </a:r>
            <a:r>
              <a:rPr lang="en-US" b="0">
                <a:latin typeface="Lato" panose="020F0502020204030203" pitchFamily="34" charset="77"/>
              </a:rPr>
              <a:t>(</a:t>
            </a:r>
            <a:r>
              <a:rPr lang="en-US">
                <a:latin typeface="Lato" panose="020F0502020204030203" pitchFamily="34" charset="77"/>
              </a:rPr>
              <a:t>e.g. in case a survivor of intimate partner violence who is expected to continue to be abused by her husband resulting in possibly life-threatening injuries; a survivor who is unstable and not able to take care of her children or a severely traumatized survivor with suicidal ideas etc.), it is recommended to consult a GBV specialist for advice without disclosing details that reveal the identity of the survivor, unless there is consent from the survivor or it is absolutely necessary.  </a:t>
            </a:r>
          </a:p>
        </p:txBody>
      </p:sp>
    </p:spTree>
    <p:extLst>
      <p:ext uri="{BB962C8B-B14F-4D97-AF65-F5344CB8AC3E}">
        <p14:creationId xmlns:p14="http://schemas.microsoft.com/office/powerpoint/2010/main" val="12026740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70004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endParaRPr lang="pt-BR" sz="1500" b="1">
              <a:latin typeface="Lato" panose="020F0502020204030203" pitchFamily="34" charset="77"/>
            </a:endParaRPr>
          </a:p>
          <a:p>
            <a:pPr>
              <a:defRPr/>
            </a:pPr>
            <a:endParaRPr lang="en-US" sz="1600"/>
          </a:p>
          <a:p>
            <a:pPr marL="0" indent="0">
              <a:buFont typeface="Arial" panose="020B0604020202020204" pitchFamily="34" charset="0"/>
              <a:buNone/>
            </a:pPr>
            <a:r>
              <a:rPr lang="en-GB" kern="1200">
                <a:solidFill>
                  <a:srgbClr val="000000"/>
                </a:solidFill>
                <a:effectLst/>
                <a:latin typeface="Lato" panose="020F0502020204030203" pitchFamily="34" charset="77"/>
                <a:ea typeface="+mn-ea"/>
                <a:cs typeface="+mn-cs"/>
                <a:hlinkClick r:id="rId3"/>
              </a:rPr>
              <a:t>https://youtu.be/Gq8mY0nGFJk</a:t>
            </a:r>
            <a:endParaRPr lang="en-GB" kern="1200">
              <a:solidFill>
                <a:srgbClr val="000000"/>
              </a:solidFill>
              <a:effectLst/>
              <a:latin typeface="Lato" panose="020F0502020204030203" pitchFamily="34"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kern="1200">
                <a:solidFill>
                  <a:srgbClr val="000000"/>
                </a:solidFill>
                <a:effectLst/>
                <a:latin typeface="Lato" panose="020F0502020204030203" pitchFamily="34" charset="77"/>
                <a:ea typeface="+mn-ea"/>
                <a:cs typeface="+mn-cs"/>
              </a:rPr>
              <a:t>Duration: 1.44 mins</a:t>
            </a:r>
            <a:endParaRPr lang="en-GB" kern="1200">
              <a:solidFill>
                <a:srgbClr val="000000"/>
              </a:solidFill>
              <a:effectLst/>
              <a:latin typeface="Lato" panose="020F0502020204030203" pitchFamily="34" charset="77"/>
              <a:ea typeface="+mn-ea"/>
              <a:cs typeface="+mn-cs"/>
            </a:endParaRPr>
          </a:p>
          <a:p>
            <a:endParaRPr lang="en-US" baseline="0">
              <a:latin typeface="Lato" panose="020F0502020204030203" pitchFamily="34" charset="77"/>
              <a:ea typeface="Lato" panose="020F0502020204030203" pitchFamily="34" charset="0"/>
              <a:cs typeface="Lato" panose="020F0502020204030203" pitchFamily="34" charset="0"/>
            </a:endParaRPr>
          </a:p>
          <a:p>
            <a:r>
              <a:rPr lang="en-US" baseline="0">
                <a:latin typeface="Lato" panose="020F0502020204030203" pitchFamily="34" charset="77"/>
                <a:ea typeface="Lato" panose="020F0502020204030203" pitchFamily="34" charset="0"/>
                <a:cs typeface="Lato" panose="020F0502020204030203" pitchFamily="34" charset="0"/>
              </a:rPr>
              <a:t>Video derived from the </a:t>
            </a:r>
            <a:r>
              <a:rPr lang="en-US">
                <a:latin typeface="Lato" panose="020F0502020204030203" pitchFamily="34" charset="77"/>
              </a:rPr>
              <a:t>IASC Pocket Guide – How to support survivors of GBV when a GBV actor is not available in your area – Training Package, 2018 (</a:t>
            </a:r>
            <a:r>
              <a:rPr lang="en-US" b="0" baseline="0">
                <a:latin typeface="Lato" panose="020F0502020204030203" pitchFamily="34" charset="77"/>
                <a:ea typeface="Lato" panose="020F0502020204030203" pitchFamily="34" charset="0"/>
                <a:cs typeface="Lato" panose="020F0502020204030203" pitchFamily="34" charset="0"/>
                <a:hlinkClick r:id="rId4"/>
              </a:rPr>
              <a:t>https://gbvguidelines.org/en/pocketguide/</a:t>
            </a:r>
            <a:r>
              <a:rPr lang="en-US" b="0" baseline="0">
                <a:latin typeface="Lato" panose="020F0502020204030203" pitchFamily="34" charset="77"/>
                <a:ea typeface="Lato" panose="020F0502020204030203" pitchFamily="34" charset="0"/>
                <a:cs typeface="Lato" panose="020F0502020204030203" pitchFamily="34" charset="0"/>
              </a:rPr>
              <a:t>).  In the video, </a:t>
            </a:r>
            <a:r>
              <a:rPr lang="en-US" kern="1200">
                <a:solidFill>
                  <a:srgbClr val="000000"/>
                </a:solidFill>
                <a:effectLst/>
                <a:latin typeface="Lato" panose="020F0502020204030203" pitchFamily="34" charset="77"/>
                <a:ea typeface="+mn-ea"/>
                <a:cs typeface="+mn-cs"/>
              </a:rPr>
              <a:t>Micah Williams (Senior GBV Advisor at International Medical Corps) shares examples of things you can say to a survivor when approached with a GBV disclosure, as an introduction to the provision of psychological first aid to survivors. </a:t>
            </a:r>
            <a:endParaRPr lang="en-GB" kern="1200">
              <a:solidFill>
                <a:srgbClr val="000000"/>
              </a:solidFill>
              <a:effectLst/>
              <a:latin typeface="Lato" panose="020F0502020204030203" pitchFamily="34" charset="77"/>
              <a:ea typeface="+mn-ea"/>
              <a:cs typeface="+mn-cs"/>
            </a:endParaRPr>
          </a:p>
          <a:p>
            <a:endParaRPr lang="en-GR">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i="0" u="none" strike="noStrike" kern="1200">
              <a:solidFill>
                <a:schemeClr val="tx1"/>
              </a:solidFill>
              <a:effectLst/>
              <a:latin typeface="+mn-lt"/>
              <a:ea typeface="+mn-ea"/>
              <a:cs typeface="+mn-cs"/>
            </a:endParaRPr>
          </a:p>
        </p:txBody>
      </p:sp>
    </p:spTree>
    <p:extLst>
      <p:ext uri="{BB962C8B-B14F-4D97-AF65-F5344CB8AC3E}">
        <p14:creationId xmlns:p14="http://schemas.microsoft.com/office/powerpoint/2010/main" val="29158377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70932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endParaRPr lang="pt-BR" sz="1500" b="1">
              <a:latin typeface="Lato" panose="020F0502020204030203" pitchFamily="34" charset="77"/>
            </a:endParaRPr>
          </a:p>
          <a:p>
            <a:pPr>
              <a:defRPr/>
            </a:pPr>
            <a:endParaRPr lang="en-US" sz="160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kern="1200">
                <a:solidFill>
                  <a:srgbClr val="000000"/>
                </a:solidFill>
                <a:effectLst/>
                <a:latin typeface="Lato" panose="020F0502020204030203" pitchFamily="34" charset="77"/>
                <a:ea typeface="+mn-ea"/>
                <a:cs typeface="+mn-cs"/>
                <a:hlinkClick r:id="rId3"/>
              </a:rPr>
              <a:t>https://youtu.be/y1hc9Dy_G6I</a:t>
            </a:r>
            <a:endParaRPr lang="en-GB" kern="1200">
              <a:solidFill>
                <a:srgbClr val="000000"/>
              </a:solidFill>
              <a:effectLst/>
              <a:latin typeface="Lato" panose="020F0502020204030203" pitchFamily="34"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kern="1200">
                <a:solidFill>
                  <a:srgbClr val="000000"/>
                </a:solidFill>
                <a:effectLst/>
                <a:latin typeface="Lato" panose="020F0502020204030203" pitchFamily="34" charset="77"/>
                <a:ea typeface="+mn-ea"/>
                <a:cs typeface="+mn-cs"/>
              </a:rPr>
              <a:t>Duration: 4.23 mins</a:t>
            </a:r>
            <a:endParaRPr lang="en-GB" kern="1200">
              <a:solidFill>
                <a:srgbClr val="000000"/>
              </a:solidFill>
              <a:effectLst/>
              <a:latin typeface="Lato" panose="020F0502020204030203" pitchFamily="34"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a:latin typeface="Lato" panose="020F0502020204030203" pitchFamily="34" charset="77"/>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a:latin typeface="Lato" panose="020F0502020204030203" pitchFamily="34" charset="77"/>
                <a:ea typeface="Lato" panose="020F0502020204030203" pitchFamily="34" charset="0"/>
                <a:cs typeface="Lato" panose="020F0502020204030203" pitchFamily="34" charset="0"/>
              </a:rPr>
              <a:t>Video derived from the </a:t>
            </a:r>
            <a:r>
              <a:rPr lang="en-US">
                <a:latin typeface="Lato" panose="020F0502020204030203" pitchFamily="34" charset="77"/>
              </a:rPr>
              <a:t>IASC Pocket Guide – How to support survivors of GBV when a GBV actor is not available in your area – Training Package, 2018 (</a:t>
            </a:r>
            <a:r>
              <a:rPr lang="en-US" b="0" baseline="0">
                <a:latin typeface="Lato" panose="020F0502020204030203" pitchFamily="34" charset="77"/>
                <a:ea typeface="Lato" panose="020F0502020204030203" pitchFamily="34" charset="0"/>
                <a:cs typeface="Lato" panose="020F0502020204030203" pitchFamily="34" charset="0"/>
                <a:hlinkClick r:id="rId4"/>
              </a:rPr>
              <a:t>https://gbvguidelines.org/en/pocketguide/</a:t>
            </a:r>
            <a:r>
              <a:rPr lang="en-US" b="0" baseline="0">
                <a:latin typeface="Lato" panose="020F0502020204030203" pitchFamily="34" charset="77"/>
                <a:ea typeface="Lato" panose="020F0502020204030203" pitchFamily="34" charset="0"/>
                <a:cs typeface="Lato" panose="020F0502020204030203" pitchFamily="34" charset="0"/>
              </a:rPr>
              <a:t>).  In the video, </a:t>
            </a:r>
            <a:r>
              <a:rPr lang="en-US" kern="1200">
                <a:solidFill>
                  <a:srgbClr val="000000"/>
                </a:solidFill>
                <a:effectLst/>
                <a:latin typeface="Lato" panose="020F0502020204030203" pitchFamily="34" charset="77"/>
                <a:ea typeface="+mn-ea"/>
                <a:cs typeface="+mn-cs"/>
              </a:rPr>
              <a:t>Micah Williams (Senior GBV Advisor at International Medical Corps) shares examples of things you should not to say to survivors of GBV when they disclose their experience with GBV to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kern="1200">
              <a:solidFill>
                <a:schemeClr val="tx1"/>
              </a:solidFill>
              <a:effectLst/>
              <a:latin typeface="Lato" panose="020F0502020204030203" pitchFamily="34" charset="77"/>
              <a:ea typeface="+mn-ea"/>
              <a:cs typeface="+mn-cs"/>
            </a:endParaRPr>
          </a:p>
          <a:p>
            <a:pPr marL="0" lvl="0" indent="0" algn="l" rtl="0">
              <a:spcBef>
                <a:spcPts val="0"/>
              </a:spcBef>
              <a:spcAft>
                <a:spcPts val="0"/>
              </a:spcAft>
              <a:buFont typeface="Arial" panose="020B0604020202020204" pitchFamily="34" charset="0"/>
              <a:buNone/>
            </a:pPr>
            <a:r>
              <a:rPr lang="en-US" b="1" u="none">
                <a:latin typeface="Lato" panose="020F0502020204030203" pitchFamily="34" charset="77"/>
              </a:rPr>
              <a:t>In case some key messages need to be reinforced, </a:t>
            </a:r>
            <a:r>
              <a:rPr lang="en-US" b="0" u="none">
                <a:latin typeface="Lato" panose="020F0502020204030203" pitchFamily="34" charset="77"/>
              </a:rPr>
              <a:t>remind participants that in case of disclosure one should: </a:t>
            </a:r>
          </a:p>
          <a:p>
            <a:pPr marL="171450" lvl="0" indent="-171450" algn="l" rtl="0">
              <a:spcBef>
                <a:spcPts val="0"/>
              </a:spcBef>
              <a:spcAft>
                <a:spcPts val="0"/>
              </a:spcAft>
              <a:buFont typeface="Arial" panose="020B0604020202020204" pitchFamily="34" charset="0"/>
              <a:buChar char="•"/>
            </a:pPr>
            <a:r>
              <a:rPr lang="en-US">
                <a:latin typeface="Lato" panose="020F0502020204030203" pitchFamily="34" charset="77"/>
              </a:rPr>
              <a:t>Find a safe, confidential and quiet space to talk. </a:t>
            </a:r>
          </a:p>
          <a:p>
            <a:pPr marL="171450" lvl="0" indent="-171450" algn="l" rtl="0">
              <a:spcBef>
                <a:spcPts val="0"/>
              </a:spcBef>
              <a:spcAft>
                <a:spcPts val="0"/>
              </a:spcAft>
              <a:buFont typeface="Arial" panose="020B0604020202020204" pitchFamily="34" charset="0"/>
              <a:buChar char="•"/>
            </a:pPr>
            <a:r>
              <a:rPr lang="en-US">
                <a:latin typeface="Lato" panose="020F0502020204030203" pitchFamily="34" charset="77"/>
              </a:rPr>
              <a:t>Ask if you can provide help. </a:t>
            </a:r>
          </a:p>
          <a:p>
            <a:pPr marL="171450" lvl="0" indent="-171450" algn="l" rtl="0">
              <a:spcBef>
                <a:spcPts val="0"/>
              </a:spcBef>
              <a:spcAft>
                <a:spcPts val="0"/>
              </a:spcAft>
              <a:buFont typeface="Arial" panose="020B0604020202020204" pitchFamily="34" charset="0"/>
              <a:buChar char="•"/>
            </a:pPr>
            <a:r>
              <a:rPr lang="en-US">
                <a:latin typeface="Lato" panose="020F0502020204030203" pitchFamily="34" charset="77"/>
              </a:rPr>
              <a:t>Don’t ask direct questions that may prompt disclosure, such as </a:t>
            </a:r>
            <a:r>
              <a:rPr lang="en-US" i="1">
                <a:latin typeface="Lato" panose="020F0502020204030203" pitchFamily="34" charset="77"/>
              </a:rPr>
              <a:t>“What happened to you?”. </a:t>
            </a:r>
          </a:p>
          <a:p>
            <a:pPr marL="171450" lvl="0" indent="-171450" algn="l" rtl="0">
              <a:spcBef>
                <a:spcPts val="0"/>
              </a:spcBef>
              <a:spcAft>
                <a:spcPts val="0"/>
              </a:spcAft>
              <a:buFont typeface="Arial" panose="020B0604020202020204" pitchFamily="34" charset="0"/>
              <a:buChar char="•"/>
            </a:pPr>
            <a:r>
              <a:rPr lang="en-US">
                <a:latin typeface="Lato" panose="020F0502020204030203" pitchFamily="34" charset="77"/>
              </a:rPr>
              <a:t>Listen actively: give your full attention, gently nod your head, make eye contact, use body language which shows that you are engaged with what they are saying (this may vary by culture, age, and sex). </a:t>
            </a:r>
          </a:p>
          <a:p>
            <a:pPr marL="171450" lvl="0" indent="-171450" algn="l" rtl="0">
              <a:spcBef>
                <a:spcPts val="0"/>
              </a:spcBef>
              <a:spcAft>
                <a:spcPts val="0"/>
              </a:spcAft>
              <a:buFont typeface="Arial" panose="020B0604020202020204" pitchFamily="34" charset="0"/>
              <a:buChar char="•"/>
            </a:pPr>
            <a:r>
              <a:rPr lang="en-US">
                <a:latin typeface="Lato" panose="020F0502020204030203" pitchFamily="34" charset="77"/>
              </a:rPr>
              <a:t>Help the person to feel comfortable, e.g. provide water if you can. Although some needs may be obvious, such as a blanket or covering for someone whose clothing is torn, always ask what people need and what their concerns are.</a:t>
            </a:r>
          </a:p>
          <a:p>
            <a:pPr marL="171450" lvl="0" indent="-171450" algn="l" rtl="0">
              <a:spcBef>
                <a:spcPts val="0"/>
              </a:spcBef>
              <a:spcAft>
                <a:spcPts val="0"/>
              </a:spcAft>
              <a:buFont typeface="Arial" panose="020B0604020202020204" pitchFamily="34" charset="0"/>
              <a:buChar char="•"/>
            </a:pPr>
            <a:r>
              <a:rPr lang="en-US">
                <a:latin typeface="Lato" panose="020F0502020204030203" pitchFamily="34" charset="77"/>
              </a:rPr>
              <a:t>Do not pressure the person to talk and do not expect her to display particular emotional reactions.</a:t>
            </a:r>
          </a:p>
          <a:p>
            <a:pPr marL="171450" lvl="0" indent="-171450" algn="l" rtl="0">
              <a:spcBef>
                <a:spcPts val="0"/>
              </a:spcBef>
              <a:spcAft>
                <a:spcPts val="0"/>
              </a:spcAft>
              <a:buFont typeface="Arial" panose="020B0604020202020204" pitchFamily="34" charset="0"/>
              <a:buChar char="•"/>
            </a:pPr>
            <a:r>
              <a:rPr lang="en-US">
                <a:latin typeface="Lato" panose="020F0502020204030203" pitchFamily="34" charset="77"/>
              </a:rPr>
              <a:t>Do not raise expectations – be honest and accurate (e.g. do not say: “</a:t>
            </a:r>
            <a:r>
              <a:rPr lang="en-US" i="1">
                <a:latin typeface="Lato" panose="020F0502020204030203" pitchFamily="34" charset="77"/>
              </a:rPr>
              <a:t>They will give you money</a:t>
            </a:r>
            <a:r>
              <a:rPr lang="en-US">
                <a:latin typeface="Lato" panose="020F0502020204030203" pitchFamily="34" charset="77"/>
              </a:rPr>
              <a:t>” or “</a:t>
            </a:r>
            <a:r>
              <a:rPr lang="en-US" i="1">
                <a:latin typeface="Lato" panose="020F0502020204030203" pitchFamily="34" charset="77"/>
              </a:rPr>
              <a:t>They will solve all your problems</a:t>
            </a:r>
            <a:r>
              <a:rPr lang="en-US">
                <a:latin typeface="Lato" panose="020F0502020204030203" pitchFamily="34" charset="77"/>
              </a:rPr>
              <a:t>”). </a:t>
            </a:r>
          </a:p>
        </p:txBody>
      </p:sp>
    </p:spTree>
    <p:extLst>
      <p:ext uri="{BB962C8B-B14F-4D97-AF65-F5344CB8AC3E}">
        <p14:creationId xmlns:p14="http://schemas.microsoft.com/office/powerpoint/2010/main" val="2571620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pPr marL="171450" indent="-171450">
              <a:buFont typeface="Arial" panose="020B0604020202020204" pitchFamily="34" charset="0"/>
              <a:buChar char="•"/>
            </a:pPr>
            <a:r>
              <a:rPr lang="en-GB" noProof="0">
                <a:latin typeface="Lato" panose="020F0502020204030203" pitchFamily="34" charset="77"/>
              </a:rPr>
              <a:t>Build on the video displayed in the beginning of the session, reminding participants what informed consent is. </a:t>
            </a:r>
          </a:p>
          <a:p>
            <a:pPr marL="171450" indent="-171450">
              <a:buFont typeface="Arial" panose="020B0604020202020204" pitchFamily="34" charset="0"/>
              <a:buChar char="•"/>
            </a:pPr>
            <a:r>
              <a:rPr lang="en-GB" noProof="0">
                <a:latin typeface="Lato" panose="020F0502020204030203" pitchFamily="34" charset="77"/>
              </a:rPr>
              <a:t>Make a </a:t>
            </a:r>
            <a:r>
              <a:rPr lang="en-GB" b="1" noProof="0">
                <a:latin typeface="Lato" panose="020F0502020204030203" pitchFamily="34" charset="77"/>
              </a:rPr>
              <a:t>link between informed consent and the survivor-centred approach </a:t>
            </a:r>
            <a:r>
              <a:rPr lang="en-GB" noProof="0">
                <a:latin typeface="Lato" panose="020F0502020204030203" pitchFamily="34" charset="77"/>
              </a:rPr>
              <a:t>(i.e. following the wishes of the survivor). </a:t>
            </a:r>
          </a:p>
          <a:p>
            <a:pPr marL="171450" indent="-171450">
              <a:buFont typeface="Arial" panose="020B0604020202020204" pitchFamily="34" charset="0"/>
              <a:buChar char="•"/>
            </a:pPr>
            <a:r>
              <a:rPr lang="en-GB" noProof="0">
                <a:latin typeface="Lato" panose="020F0502020204030203" pitchFamily="34" charset="77"/>
              </a:rPr>
              <a:t>GBV information must be maintained </a:t>
            </a:r>
            <a:r>
              <a:rPr lang="en-GB" b="1" u="sng" noProof="0">
                <a:latin typeface="Lato" panose="020F0502020204030203" pitchFamily="34" charset="77"/>
              </a:rPr>
              <a:t>strictly confidential </a:t>
            </a:r>
            <a:r>
              <a:rPr lang="en-GB" noProof="0">
                <a:latin typeface="Lato" panose="020F0502020204030203" pitchFamily="34" charset="77"/>
              </a:rPr>
              <a:t>at all times. </a:t>
            </a:r>
          </a:p>
          <a:p>
            <a:pPr marL="171450" indent="-171450">
              <a:buFont typeface="Arial" panose="020B0604020202020204" pitchFamily="34" charset="0"/>
              <a:buChar char="•"/>
            </a:pPr>
            <a:r>
              <a:rPr lang="en-GB" b="1" noProof="0">
                <a:latin typeface="Lato" panose="020F0502020204030203" pitchFamily="34" charset="77"/>
              </a:rPr>
              <a:t>Confidentiality</a:t>
            </a:r>
            <a:r>
              <a:rPr lang="en-GB" noProof="0">
                <a:latin typeface="Lato" panose="020F0502020204030203" pitchFamily="34" charset="77"/>
              </a:rPr>
              <a:t> reflects the right of people to choose to whom they will, or will not, tell their story.</a:t>
            </a:r>
          </a:p>
          <a:p>
            <a:pPr marL="171450" indent="-171450">
              <a:buFont typeface="Arial" panose="020B0604020202020204" pitchFamily="34" charset="0"/>
              <a:buChar char="•"/>
            </a:pPr>
            <a:r>
              <a:rPr lang="en-GB" noProof="0">
                <a:latin typeface="Lato" panose="020F0502020204030203" pitchFamily="34" charset="77"/>
              </a:rPr>
              <a:t>Misuse of information can have </a:t>
            </a:r>
            <a:r>
              <a:rPr lang="en-GB" b="1" noProof="0">
                <a:latin typeface="Lato" panose="020F0502020204030203" pitchFamily="34" charset="77"/>
              </a:rPr>
              <a:t>serious consequences </a:t>
            </a:r>
            <a:r>
              <a:rPr lang="en-GB" noProof="0">
                <a:latin typeface="Lato" panose="020F0502020204030203" pitchFamily="34" charset="77"/>
              </a:rPr>
              <a:t>for survivors, their families, communities, or even service providers. </a:t>
            </a:r>
          </a:p>
          <a:p>
            <a:pPr marL="171450" indent="-171450">
              <a:buFont typeface="Arial" panose="020B0604020202020204" pitchFamily="34" charset="0"/>
              <a:buChar char="•"/>
            </a:pPr>
            <a:r>
              <a:rPr lang="en-GB" noProof="0">
                <a:latin typeface="Lato" panose="020F0502020204030203" pitchFamily="34" charset="77"/>
              </a:rPr>
              <a:t>Maintaining confidentiality means </a:t>
            </a:r>
            <a:r>
              <a:rPr lang="en-GB" b="1" u="sng" noProof="0">
                <a:latin typeface="Lato" panose="020F0502020204030203" pitchFamily="34" charset="77"/>
              </a:rPr>
              <a:t>not disclosing </a:t>
            </a:r>
            <a:r>
              <a:rPr lang="en-GB" noProof="0">
                <a:latin typeface="Lato" panose="020F0502020204030203" pitchFamily="34" charset="77"/>
              </a:rPr>
              <a:t>any identifiable information at any time to any party without the informed consent of the person concerned.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a:latin typeface="Lato" panose="020F0502020204030203" pitchFamily="34" charset="77"/>
              </a:rPr>
              <a:t>The survivor should be given </a:t>
            </a:r>
            <a:r>
              <a:rPr lang="en-GB" b="1" noProof="0">
                <a:latin typeface="Lato" panose="020F0502020204030203" pitchFamily="34" charset="77"/>
              </a:rPr>
              <a:t>honest and complete information </a:t>
            </a:r>
            <a:r>
              <a:rPr lang="en-GB" noProof="0">
                <a:latin typeface="Lato" panose="020F0502020204030203" pitchFamily="34" charset="77"/>
              </a:rPr>
              <a:t>about referral to case management or other services, any risks or implications of sharing information about her situation, and any limits to confidentiality prior to obtaining consent (see next slides).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a:latin typeface="Lato" panose="020F0502020204030203" pitchFamily="34" charset="77"/>
              </a:rPr>
              <a:t>Survivors have the right to place </a:t>
            </a:r>
            <a:r>
              <a:rPr lang="en-GB" b="1" noProof="0">
                <a:latin typeface="Lato" panose="020F0502020204030203" pitchFamily="34" charset="77"/>
              </a:rPr>
              <a:t>limitations on the information to be shared</a:t>
            </a:r>
            <a:r>
              <a:rPr lang="en-GB" noProof="0">
                <a:latin typeface="Lato" panose="020F0502020204030203" pitchFamily="34" charset="77"/>
              </a:rPr>
              <a:t>, and to specify which organizations can and cannot be given the information.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a:latin typeface="Lato" panose="020F0502020204030203" pitchFamily="34" charset="77"/>
              </a:rPr>
              <a:t>Survivors have the </a:t>
            </a:r>
            <a:r>
              <a:rPr lang="en-GB" b="1" noProof="0">
                <a:latin typeface="Lato" panose="020F0502020204030203" pitchFamily="34" charset="77"/>
              </a:rPr>
              <a:t>right to withdraw consent </a:t>
            </a:r>
            <a:r>
              <a:rPr lang="en-GB" noProof="0">
                <a:latin typeface="Lato" panose="020F0502020204030203" pitchFamily="34" charset="77"/>
              </a:rPr>
              <a:t>at any time. </a:t>
            </a:r>
          </a:p>
        </p:txBody>
      </p:sp>
    </p:spTree>
    <p:extLst>
      <p:ext uri="{BB962C8B-B14F-4D97-AF65-F5344CB8AC3E}">
        <p14:creationId xmlns:p14="http://schemas.microsoft.com/office/powerpoint/2010/main" val="6579527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61920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R">
                <a:latin typeface="Lato" panose="020F0502020204030203" pitchFamily="34" charset="77"/>
              </a:rPr>
              <a:t>Remind participants that survivors should be able to make an informed decision about their referral to service providers, based the elements mentioned in the slide. This will be practiced in different role plays later on as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R">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R" b="1">
                <a:latin typeface="Lato" panose="020F0502020204030203" pitchFamily="34" charset="77"/>
              </a:rPr>
              <a:t>Mandatory reporting requirements </a:t>
            </a:r>
            <a:r>
              <a:rPr lang="en-GR">
                <a:latin typeface="Lato" panose="020F0502020204030203" pitchFamily="34" charset="77"/>
              </a:rPr>
              <a:t>will be explained in the next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R">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R">
                <a:latin typeface="Lato" panose="020F0502020204030203" pitchFamily="34" charset="77"/>
              </a:rPr>
              <a:t>Specific </a:t>
            </a:r>
            <a:r>
              <a:rPr lang="en-GR" b="1">
                <a:latin typeface="Lato" panose="020F0502020204030203" pitchFamily="34" charset="77"/>
              </a:rPr>
              <a:t>considerations with regards to the consent/assent of children and their parents or caregivers </a:t>
            </a:r>
            <a:r>
              <a:rPr lang="en-GR">
                <a:latin typeface="Lato" panose="020F0502020204030203" pitchFamily="34" charset="77"/>
              </a:rPr>
              <a:t>are discussed in the session on child survivors.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R">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effectLst/>
                <a:latin typeface="Lato" panose="020F0502020204030203" pitchFamily="34" charset="77"/>
              </a:rPr>
              <a:t>Persons with disabilities, particularly those with intellectual and psychosocial impairments</a:t>
            </a:r>
            <a:r>
              <a:rPr lang="en-GB">
                <a:effectLst/>
                <a:latin typeface="Lato" panose="020F0502020204030203" pitchFamily="34" charset="77"/>
              </a:rPr>
              <a:t>, are very often denied the right to express their consent. For referrals of </a:t>
            </a:r>
            <a:r>
              <a:rPr lang="en-GB" b="0">
                <a:effectLst/>
                <a:latin typeface="Lato" panose="020F0502020204030203" pitchFamily="34" charset="77"/>
              </a:rPr>
              <a:t>persons with disabilities including persons with intellectual and psychosocial disabilities, </a:t>
            </a:r>
            <a:r>
              <a:rPr lang="en-US" b="0">
                <a:effectLst/>
                <a:latin typeface="Lato" panose="020F0502020204030203" pitchFamily="34" charset="77"/>
              </a:rPr>
              <a:t>always</a:t>
            </a:r>
            <a:r>
              <a:rPr lang="en-GB">
                <a:effectLst/>
                <a:latin typeface="Lato" panose="020F0502020204030203" pitchFamily="34" charset="77"/>
              </a:rPr>
              <a:t> assume that a survivor can provide informed consent, but be sure to check for understanding throughout the process. </a:t>
            </a:r>
            <a:r>
              <a:rPr lang="en-GB">
                <a:solidFill>
                  <a:srgbClr val="0B0A0B"/>
                </a:solidFill>
                <a:effectLst/>
                <a:latin typeface="Lato" panose="020F0502020204030203" pitchFamily="34" charset="77"/>
              </a:rPr>
              <a:t>It may be necessary to allocate more time for explanation and arriving at a decision. Some persons with disabilities may wish to ask a trusted person to support them in making an informed decision. </a:t>
            </a:r>
            <a:r>
              <a:rPr lang="en-GB">
                <a:effectLst/>
                <a:latin typeface="Lato" panose="020F0502020204030203" pitchFamily="34" charset="77"/>
              </a:rPr>
              <a:t>Involving caregivers is important, but also carries a certain level of risk, given that caregivers can also be perpetrators. Pay attention to the dynamic between the survivor and caregiver. (</a:t>
            </a:r>
            <a:r>
              <a:rPr lang="en-GB" b="0" i="0" u="none" strike="noStrike">
                <a:effectLst/>
                <a:latin typeface="Lato" panose="020F0502020204030203" pitchFamily="34" charset="77"/>
              </a:rPr>
              <a:t>IASC Guidelines, Inclusion of Persons with Disabilities in Humanitarian Action, 2019, </a:t>
            </a:r>
            <a:r>
              <a:rPr lang="en-US">
                <a:effectLst/>
                <a:latin typeface="Lato" panose="020F0502020204030203" pitchFamily="34" charset="77"/>
                <a:hlinkClick r:id="rId3"/>
              </a:rPr>
              <a:t>https://interagencystandingcommittee.org/iasc-guidelines-on-inclusion-of-persons-with-disabilities-in-humanitarian-action-2019</a:t>
            </a:r>
            <a:r>
              <a:rPr lang="en-US">
                <a:effectLst/>
                <a:latin typeface="Lato" panose="020F0502020204030203" pitchFamily="34" charset="77"/>
              </a:rPr>
              <a:t> and </a:t>
            </a:r>
            <a:r>
              <a:rPr lang="en-US">
                <a:latin typeface="Lato" panose="020F0502020204030203" pitchFamily="34" charset="77"/>
                <a:ea typeface="MS PGothic"/>
                <a:cs typeface="Calibri"/>
              </a:rPr>
              <a:t>the </a:t>
            </a:r>
            <a:r>
              <a:rPr lang="en-US">
                <a:latin typeface="Lato" panose="020F0502020204030203" pitchFamily="34" charset="77"/>
              </a:rPr>
              <a:t>Inter-Agency GBV Case Management Training Package (</a:t>
            </a:r>
            <a:r>
              <a:rPr lang="en-US">
                <a:latin typeface="Lato" panose="020F0502020204030203" pitchFamily="34" charset="77"/>
                <a:hlinkClick r:id="rId4"/>
              </a:rPr>
              <a:t>https://www.gbvims.com/gbv-case-management-guidelines/gbv-case-management-training-materials/</a:t>
            </a:r>
            <a:r>
              <a:rPr lang="en-US">
                <a:latin typeface="Lato" panose="020F0502020204030203" pitchFamily="34" charset="77"/>
              </a:rPr>
              <a:t>). </a:t>
            </a:r>
            <a:r>
              <a:rPr lang="en-GB" noProof="0">
                <a:latin typeface="Lato" panose="020F0502020204030203" pitchFamily="34" charset="0"/>
                <a:ea typeface="Lato" panose="020F0502020204030203" pitchFamily="34" charset="0"/>
                <a:cs typeface="Lato" panose="020F0502020204030203" pitchFamily="34" charset="0"/>
              </a:rPr>
              <a:t>A </a:t>
            </a:r>
            <a:r>
              <a:rPr lang="en-GB"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practical tool to </a:t>
            </a:r>
            <a:r>
              <a:rPr lang="en-GB" b="1"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promote supported consent </a:t>
            </a:r>
            <a:r>
              <a:rPr lang="en-GB"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rPr>
              <a:t>(instead of substitute consent, when decisions are taken on behalf of persons with disabilities without their participation) is included in the UNHCR/IRC, Your Guide to Protection Case Management, 2021, p. 141 (</a:t>
            </a:r>
            <a:r>
              <a:rPr lang="en-GB" sz="1200">
                <a:hlinkClick r:id="rId5"/>
              </a:rPr>
              <a:t>https://reliefweb.int/report/world/your-guide-protection-case-management-field-test-version</a:t>
            </a:r>
            <a:r>
              <a:rPr lang="en-GB" sz="1200"/>
              <a:t>). </a:t>
            </a:r>
            <a:endParaRPr lang="en-US">
              <a:latin typeface="Lato" panose="020F0502020204030203" pitchFamily="34" charset="77"/>
            </a:endParaRPr>
          </a:p>
          <a:p>
            <a:endParaRPr lang="en-GR">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Lato" panose="020F0502020204030203" pitchFamily="34" charset="77"/>
              </a:rPr>
              <a:t>Content derived and adjusted from the IASC Guidelines Training Package, Module 4, 2015 (</a:t>
            </a:r>
            <a:r>
              <a:rPr lang="en-GB">
                <a:latin typeface="Lato" panose="020F0502020204030203" pitchFamily="34" charset="77"/>
                <a:hlinkClick r:id="rId6"/>
              </a:rPr>
              <a:t>https://gbvguidelines.org/en/capacity-building/module-4-responding-to-gbv-incidents/</a:t>
            </a:r>
            <a:r>
              <a:rPr lang="en-GB">
                <a:latin typeface="Lato" panose="020F0502020204030203" pitchFamily="34" charset="77"/>
              </a:rPr>
              <a:t>). </a:t>
            </a:r>
            <a:endParaRPr lang="en-GR">
              <a:latin typeface="Lato" panose="020F0502020204030203" pitchFamily="34" charset="77"/>
            </a:endParaRPr>
          </a:p>
        </p:txBody>
      </p:sp>
    </p:spTree>
    <p:extLst>
      <p:ext uri="{BB962C8B-B14F-4D97-AF65-F5344CB8AC3E}">
        <p14:creationId xmlns:p14="http://schemas.microsoft.com/office/powerpoint/2010/main" val="1986801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124736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r>
              <a:rPr lang="en-GB">
                <a:latin typeface="Lato" panose="020F0502020204030203" pitchFamily="34" charset="77"/>
              </a:rPr>
              <a:t>It is recommended to </a:t>
            </a:r>
            <a:r>
              <a:rPr lang="en-GB" b="1" u="none">
                <a:latin typeface="Lato" panose="020F0502020204030203" pitchFamily="34" charset="77"/>
              </a:rPr>
              <a:t>include the points of contact</a:t>
            </a:r>
            <a:r>
              <a:rPr lang="en-GB" u="none">
                <a:latin typeface="Lato" panose="020F0502020204030203" pitchFamily="34" charset="77"/>
              </a:rPr>
              <a:t> for the </a:t>
            </a:r>
            <a:r>
              <a:rPr lang="en-GB">
                <a:latin typeface="Lato" panose="020F0502020204030203" pitchFamily="34" charset="77"/>
              </a:rPr>
              <a:t>operation for the each of the cases displayed in the slide (e.g. security actor, GBV/child protection specialist). </a:t>
            </a:r>
          </a:p>
          <a:p>
            <a:endParaRPr lang="en-GB">
              <a:latin typeface="Lato" panose="020F0502020204030203" pitchFamily="34" charset="77"/>
            </a:endParaRPr>
          </a:p>
          <a:p>
            <a:r>
              <a:rPr lang="en-GB">
                <a:latin typeface="Lato" panose="020F0502020204030203" pitchFamily="34" charset="77"/>
              </a:rPr>
              <a:t>Explain that </a:t>
            </a:r>
            <a:r>
              <a:rPr lang="en-GB" b="1">
                <a:latin typeface="Lato" panose="020F0502020204030203" pitchFamily="34" charset="77"/>
              </a:rPr>
              <a:t>certain circumstances require us to disregard the consent of the survivor</a:t>
            </a:r>
            <a:r>
              <a:rPr lang="en-GB">
                <a:latin typeface="Lato" panose="020F0502020204030203" pitchFamily="34" charset="77"/>
              </a:rPr>
              <a:t>, either related to serious risks to the survivor/others, duty to report and/or mandatory reporting requirements. </a:t>
            </a:r>
          </a:p>
          <a:p>
            <a:endParaRPr lang="en-GB">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Lato" panose="020F0502020204030203" pitchFamily="34" charset="77"/>
              </a:rPr>
              <a:t>If there is an </a:t>
            </a:r>
            <a:r>
              <a:rPr lang="en-US" b="1">
                <a:latin typeface="Lato" panose="020F0502020204030203" pitchFamily="34" charset="77"/>
              </a:rPr>
              <a:t>imminent physical threat to the survivor, others and/or yourself, </a:t>
            </a:r>
            <a:r>
              <a:rPr lang="en-US" b="0">
                <a:latin typeface="Lato" panose="020F0502020204030203" pitchFamily="34" charset="77"/>
              </a:rPr>
              <a:t>frontline workers are </a:t>
            </a:r>
            <a:r>
              <a:rPr lang="en-US">
                <a:latin typeface="Lato" panose="020F0502020204030203" pitchFamily="34" charset="77"/>
              </a:rPr>
              <a:t>recommended to call the security actor. In case the threat is substantial, but not imminent, yet there are reasons to believe that there may be a threat to the life of the survivor or others in the near future (examples discussed above), the frontline worker is advised to consult a GBV specialist in their area. It is recommended to consult for advice without disclosing details that reveal the identity of the survivor, unless there is consent from the survivor or absolutely necessary. </a:t>
            </a:r>
            <a:endParaRPr lang="en-GB">
              <a:latin typeface="Lato" panose="020F0502020204030203" pitchFamily="34" charset="77"/>
            </a:endParaRPr>
          </a:p>
          <a:p>
            <a:endParaRPr lang="en-GB">
              <a:latin typeface="Lato" panose="020F0502020204030203" pitchFamily="34" charset="77"/>
            </a:endParaRPr>
          </a:p>
          <a:p>
            <a:r>
              <a:rPr lang="en-GB" b="1">
                <a:latin typeface="Lato" panose="020F0502020204030203" pitchFamily="34" charset="77"/>
              </a:rPr>
              <a:t>SEA</a:t>
            </a:r>
            <a:r>
              <a:rPr lang="en-GB">
                <a:latin typeface="Lato" panose="020F0502020204030203" pitchFamily="34" charset="77"/>
              </a:rPr>
              <a:t> will be discussed in more detail in the next slides. </a:t>
            </a:r>
          </a:p>
          <a:p>
            <a:endParaRPr lang="en-GB">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Lato" panose="020F0502020204030203" pitchFamily="34" charset="77"/>
              </a:rPr>
              <a:t>Most countries have </a:t>
            </a:r>
            <a:r>
              <a:rPr lang="en-GB" b="1">
                <a:latin typeface="Lato" panose="020F0502020204030203" pitchFamily="34" charset="77"/>
              </a:rPr>
              <a:t>national mandatory reporting laws regarding child abuse </a:t>
            </a:r>
            <a:r>
              <a:rPr lang="en-GB">
                <a:latin typeface="Lato" panose="020F0502020204030203" pitchFamily="34" charset="77"/>
              </a:rPr>
              <a:t>(e.g. </a:t>
            </a:r>
            <a:r>
              <a:rPr lang="en-US" b="0">
                <a:latin typeface="Lato" panose="020F0502020204030203" pitchFamily="34" charset="77"/>
              </a:rPr>
              <a:t>in some countries, if a person has information about a child at risk and does not report the case to the authorities, he/she can be charged and taken to court). </a:t>
            </a:r>
            <a:r>
              <a:rPr lang="en-GB">
                <a:latin typeface="Lato" panose="020F0502020204030203" pitchFamily="34" charset="77"/>
              </a:rPr>
              <a:t>More details on mandatory reporting of child abuse are included in the next session. </a:t>
            </a:r>
          </a:p>
          <a:p>
            <a:endParaRPr lang="en-GB" b="0">
              <a:latin typeface="Lato" panose="020F0502020204030203" pitchFamily="34" charset="77"/>
            </a:endParaRPr>
          </a:p>
          <a:p>
            <a:r>
              <a:rPr lang="en-GB">
                <a:latin typeface="Lato" panose="020F0502020204030203" pitchFamily="34" charset="77"/>
              </a:rPr>
              <a:t>In case there are </a:t>
            </a:r>
            <a:r>
              <a:rPr lang="en-GB" b="1">
                <a:latin typeface="Lato" panose="020F0502020204030203" pitchFamily="34" charset="77"/>
              </a:rPr>
              <a:t>other mandatory reporting requirements set out by the national legislation </a:t>
            </a:r>
            <a:r>
              <a:rPr lang="en-GB">
                <a:latin typeface="Lato" panose="020F0502020204030203" pitchFamily="34" charset="77"/>
              </a:rPr>
              <a:t>(e.g. in some countries, </a:t>
            </a:r>
            <a:r>
              <a:rPr lang="en-GB">
                <a:effectLst/>
                <a:latin typeface="Lato" panose="020F0502020204030203" pitchFamily="34" charset="77"/>
              </a:rPr>
              <a:t>survivors are required to report to the police before being able to access health care, or medical personnel is required to report all cases of sexual violence to the police)</a:t>
            </a:r>
            <a:r>
              <a:rPr lang="en-GB">
                <a:latin typeface="Lato" panose="020F0502020204030203" pitchFamily="34" charset="77"/>
              </a:rPr>
              <a:t>, the fourth point should be updated accordingly. </a:t>
            </a:r>
          </a:p>
          <a:p>
            <a:endParaRPr lang="en-GB">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effectLst/>
                <a:latin typeface="Lato" panose="020F0502020204030203" pitchFamily="34" charset="77"/>
              </a:rPr>
              <a:t>While mandatory reporting is often intended to protect survivors (particularly children), in some cases following mandatory reporting procedures </a:t>
            </a:r>
            <a:r>
              <a:rPr lang="en-GB" b="1">
                <a:effectLst/>
                <a:latin typeface="Lato" panose="020F0502020204030203" pitchFamily="34" charset="77"/>
              </a:rPr>
              <a:t>conflicts with the guiding principles </a:t>
            </a:r>
            <a:r>
              <a:rPr lang="en-GB">
                <a:effectLst/>
                <a:latin typeface="Lato" panose="020F0502020204030203" pitchFamily="34" charset="77"/>
              </a:rPr>
              <a:t>for working with survivors, including confidentiality and self-determination. It can also result in actions that are </a:t>
            </a:r>
            <a:r>
              <a:rPr lang="en-GB" b="1">
                <a:effectLst/>
                <a:latin typeface="Lato" panose="020F0502020204030203" pitchFamily="34" charset="77"/>
              </a:rPr>
              <a:t>not in the best interest of the survivor or against the best interest of the child</a:t>
            </a:r>
            <a:r>
              <a:rPr lang="en-GB">
                <a:effectLst/>
                <a:latin typeface="Lato" panose="020F0502020204030203" pitchFamily="34" charset="77"/>
              </a:rPr>
              <a:t>. For example, mandatory reporting of cases of sexual violence or intimate partner violence to the police can put the survivor at great risk of harm from the perpetrator, family members or community members or in certain contexts survivors may be imprisoned if they have been subject to sexual violence outside of the marriage.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effectLst/>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u="sng">
                <a:latin typeface="Lato" panose="020F0502020204030203" pitchFamily="34" charset="77"/>
              </a:rPr>
              <a:t>In case of mandatory reporting requirements, it is always recommended to consult a specialist first before proceeding with informing authorities! </a:t>
            </a:r>
            <a:r>
              <a:rPr lang="en-US" b="0" u="none">
                <a:latin typeface="Lato" panose="020F0502020204030203" pitchFamily="34" charset="77"/>
                <a:cs typeface="Calibri"/>
              </a:rPr>
              <a:t>The specialist can also help the survivor to mitigate some of the risks that mandatory reporting may entail for her and advise the survivor on how to navigate those requirements. </a:t>
            </a:r>
            <a:endParaRPr lang="en-GB">
              <a:latin typeface="Lato" panose="020F0502020204030203" pitchFamily="34" charset="77"/>
            </a:endParaRPr>
          </a:p>
          <a:p>
            <a:endParaRPr lang="en-GB">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Lato" panose="020F0502020204030203" pitchFamily="34" charset="77"/>
              </a:rPr>
              <a:t>Highlight to participants that in case any of these exceptions to informed consent and/or mandatory reporting requirements apply, they </a:t>
            </a:r>
            <a:r>
              <a:rPr lang="en-GB" b="1">
                <a:latin typeface="Lato" panose="020F0502020204030203" pitchFamily="34" charset="77"/>
              </a:rPr>
              <a:t>should inform the survivor </a:t>
            </a:r>
            <a:r>
              <a:rPr lang="en-GB">
                <a:latin typeface="Lato" panose="020F0502020204030203" pitchFamily="34" charset="77"/>
              </a:rPr>
              <a:t>accordingly. </a:t>
            </a:r>
            <a:r>
              <a:rPr lang="en-US">
                <a:solidFill>
                  <a:schemeClr val="tx1"/>
                </a:solidFill>
                <a:latin typeface="Lato" panose="020F0502020204030203" pitchFamily="34" charset="77"/>
              </a:rPr>
              <a:t>Remind them, that if the survivor shares information that they must report, explain what information they must share, who they will share it with, and what is likely to happen next.</a:t>
            </a:r>
            <a:endParaRPr lang="en-GB">
              <a:latin typeface="Lato" panose="020F0502020204030203" pitchFamily="34" charset="77"/>
            </a:endParaRPr>
          </a:p>
          <a:p>
            <a:endParaRPr lang="en-GB">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effectLst/>
                <a:latin typeface="Lato" panose="020F0502020204030203" pitchFamily="34" charset="77"/>
              </a:rPr>
              <a:t>Remember: when seeking the advice of a GBV specialist, do not disclose any identifiable information about the survivor without her consent.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effectLst/>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atin typeface="Lato" panose="020F0502020204030203" pitchFamily="34" charset="77"/>
              </a:rPr>
              <a:t>Content derived and adjusted from the Inter-Agency GBV Case Management Guidelines, 2017 (</a:t>
            </a:r>
            <a:r>
              <a:rPr lang="en-GB">
                <a:latin typeface="Lato" panose="020F0502020204030203" pitchFamily="34" charset="77"/>
                <a:hlinkClick r:id="rId3"/>
              </a:rPr>
              <a:t>https://gbvresponders.org/wp-content/uploads/2017/04/Interagency-GBV-Case-Management-Guidelines_Final_2017_Low-Res.pdf</a:t>
            </a:r>
            <a:r>
              <a:rPr lang="en-GB">
                <a:latin typeface="Lato" panose="020F0502020204030203" pitchFamily="34" charset="77"/>
              </a:rPr>
              <a:t>).</a:t>
            </a:r>
          </a:p>
        </p:txBody>
      </p:sp>
    </p:spTree>
    <p:extLst>
      <p:ext uri="{BB962C8B-B14F-4D97-AF65-F5344CB8AC3E}">
        <p14:creationId xmlns:p14="http://schemas.microsoft.com/office/powerpoint/2010/main" val="1944633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r>
              <a:rPr lang="en-GR">
                <a:latin typeface="Lato" panose="020F0502020204030203" pitchFamily="34" charset="77"/>
              </a:rPr>
              <a:t>Explain that this </a:t>
            </a:r>
            <a:r>
              <a:rPr lang="en-GB">
                <a:latin typeface="Lato" panose="020F0502020204030203" pitchFamily="34" charset="77"/>
              </a:rPr>
              <a:t>Facilitation Package</a:t>
            </a:r>
            <a:r>
              <a:rPr lang="en-GR">
                <a:latin typeface="Lato" panose="020F0502020204030203" pitchFamily="34" charset="77"/>
              </a:rPr>
              <a:t> will not go into detail on Protection from Sexual Exploitation and Abuse (PSEA) but is included here in order to ensure that participants are aware how to handle the disclosure of a</a:t>
            </a:r>
            <a:r>
              <a:rPr lang="en-US">
                <a:latin typeface="Lato" panose="020F0502020204030203" pitchFamily="34" charset="77"/>
              </a:rPr>
              <a:t> GBV incident that is also</a:t>
            </a:r>
            <a:r>
              <a:rPr lang="en-GR">
                <a:latin typeface="Lato" panose="020F0502020204030203" pitchFamily="34" charset="77"/>
              </a:rPr>
              <a:t> SEA.  </a:t>
            </a:r>
          </a:p>
          <a:p>
            <a:endParaRPr lang="en-GR">
              <a:latin typeface="Lato" panose="020F0502020204030203" pitchFamily="34" charset="77"/>
            </a:endParaRPr>
          </a:p>
          <a:p>
            <a:r>
              <a:rPr lang="en-US">
                <a:latin typeface="Lato" panose="020F0502020204030203" pitchFamily="34" charset="77"/>
              </a:rPr>
              <a:t>E</a:t>
            </a:r>
            <a:r>
              <a:rPr lang="en-GR">
                <a:latin typeface="Lato" panose="020F0502020204030203" pitchFamily="34" charset="77"/>
              </a:rPr>
              <a:t>xplain what SEA is: </a:t>
            </a:r>
          </a:p>
          <a:p>
            <a:pPr marL="171450" indent="-171450">
              <a:lnSpc>
                <a:spcPct val="80000"/>
              </a:lnSpc>
              <a:buFont typeface="Arial" panose="020B0604020202020204" pitchFamily="34" charset="0"/>
              <a:buChar char="•"/>
              <a:defRPr/>
            </a:pPr>
            <a:r>
              <a:rPr lang="en-US" b="1">
                <a:latin typeface="Lato" panose="020F0502020204030203" pitchFamily="34" charset="77"/>
              </a:rPr>
              <a:t>Sexual exploitation</a:t>
            </a:r>
            <a:r>
              <a:rPr lang="en-US">
                <a:latin typeface="Lato" panose="020F0502020204030203" pitchFamily="34" charset="77"/>
              </a:rPr>
              <a:t>: any actual or attempted abuse of a position of vulnerability, differential power, or trust, for sexual purposes, including, but not limited to profiting monetarily, socially, or politically from the sexual exploitation of another.</a:t>
            </a:r>
          </a:p>
          <a:p>
            <a:pPr marL="171450" indent="-171450">
              <a:lnSpc>
                <a:spcPct val="80000"/>
              </a:lnSpc>
              <a:buFont typeface="Arial" panose="020B0604020202020204" pitchFamily="34" charset="0"/>
              <a:buChar char="•"/>
              <a:defRPr/>
            </a:pPr>
            <a:r>
              <a:rPr lang="en-US" b="1">
                <a:latin typeface="Lato" panose="020F0502020204030203" pitchFamily="34" charset="77"/>
              </a:rPr>
              <a:t>Sexual abuse</a:t>
            </a:r>
            <a:r>
              <a:rPr lang="en-US">
                <a:latin typeface="Lato" panose="020F0502020204030203" pitchFamily="34" charset="77"/>
              </a:rPr>
              <a:t>: the actual or threatened physical intrusion of a sexual nature, which can occur by force, under unequal conditions, or under coercive conditions. </a:t>
            </a:r>
          </a:p>
          <a:p>
            <a:endParaRPr lang="en-GR">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latin typeface="Lato" panose="020F0502020204030203" pitchFamily="34" charset="77"/>
                <a:ea typeface="MS PGothic" pitchFamily="34" charset="-128"/>
              </a:rPr>
              <a:t>SEA can be perpetrated by humanitarian workers, development workers, government officials, and other persons involved in delivery of assistance.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a:solidFill>
                <a:schemeClr val="tx1"/>
              </a:solidFill>
              <a:latin typeface="Lato" panose="020F0502020204030203" pitchFamily="34" charset="77"/>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latin typeface="Lato" panose="020F0502020204030203" pitchFamily="34" charset="77"/>
                <a:ea typeface="MS PGothic" pitchFamily="34" charset="-128"/>
              </a:rPr>
              <a:t>Remind participants of the mandatory PSEA eLearning available through Workday for UNHCR workforce (</a:t>
            </a:r>
            <a:r>
              <a:rPr lang="en-US" sz="1200" u="sng" kern="1200">
                <a:solidFill>
                  <a:schemeClr val="tx1"/>
                </a:solidFill>
                <a:latin typeface="Lato" panose="020F0502020204030203" pitchFamily="34" charset="77"/>
                <a:ea typeface="MS PGothic" pitchFamily="34" charset="-128"/>
              </a:rPr>
              <a:t>https://wd3.myworkday.com/</a:t>
            </a:r>
            <a:r>
              <a:rPr lang="en-US" sz="1200" u="sng" kern="1200" err="1">
                <a:solidFill>
                  <a:schemeClr val="tx1"/>
                </a:solidFill>
                <a:latin typeface="Lato" panose="020F0502020204030203" pitchFamily="34" charset="77"/>
                <a:ea typeface="MS PGothic" pitchFamily="34" charset="-128"/>
              </a:rPr>
              <a:t>unhcr</a:t>
            </a:r>
            <a:r>
              <a:rPr lang="en-US" sz="1200" u="sng" kern="1200">
                <a:solidFill>
                  <a:schemeClr val="tx1"/>
                </a:solidFill>
                <a:latin typeface="Lato" panose="020F0502020204030203" pitchFamily="34" charset="77"/>
                <a:ea typeface="MS PGothic" pitchFamily="34" charset="-128"/>
              </a:rPr>
              <a:t>/learning/course/202b865e820710178637e98fc2890000?record=9253f6a1a836100160afbf7143e60000&amp;type=9882927d138b100019b928e75843018d</a:t>
            </a:r>
            <a:r>
              <a:rPr lang="en-US" sz="1200" kern="1200">
                <a:solidFill>
                  <a:schemeClr val="tx1"/>
                </a:solidFill>
                <a:latin typeface="Lato" panose="020F0502020204030203" pitchFamily="34" charset="77"/>
                <a:ea typeface="MS PGothic" pitchFamily="34" charset="-128"/>
              </a:rPr>
              <a:t>) and on Agora for partners (</a:t>
            </a:r>
            <a:r>
              <a:rPr lang="en-US" sz="1200" u="sng" kern="1200">
                <a:solidFill>
                  <a:schemeClr val="tx1"/>
                </a:solidFill>
                <a:latin typeface="Lato" panose="020F0502020204030203" pitchFamily="34" charset="77"/>
                <a:ea typeface="MS PGothic" pitchFamily="34" charset="-128"/>
              </a:rPr>
              <a:t>https://</a:t>
            </a:r>
            <a:r>
              <a:rPr lang="en-US" sz="1200" u="sng" kern="1200" err="1">
                <a:solidFill>
                  <a:schemeClr val="tx1"/>
                </a:solidFill>
                <a:latin typeface="Lato" panose="020F0502020204030203" pitchFamily="34" charset="77"/>
                <a:ea typeface="MS PGothic" pitchFamily="34" charset="-128"/>
              </a:rPr>
              <a:t>agora.unicef.org</a:t>
            </a:r>
            <a:r>
              <a:rPr lang="en-US" sz="1200" u="sng" kern="1200">
                <a:solidFill>
                  <a:schemeClr val="tx1"/>
                </a:solidFill>
                <a:latin typeface="Lato" panose="020F0502020204030203" pitchFamily="34" charset="77"/>
                <a:ea typeface="MS PGothic" pitchFamily="34" charset="-128"/>
              </a:rPr>
              <a:t>/course/</a:t>
            </a:r>
            <a:r>
              <a:rPr lang="en-US" sz="1200" u="sng" kern="1200" err="1">
                <a:solidFill>
                  <a:schemeClr val="tx1"/>
                </a:solidFill>
                <a:latin typeface="Lato" panose="020F0502020204030203" pitchFamily="34" charset="77"/>
                <a:ea typeface="MS PGothic" pitchFamily="34" charset="-128"/>
              </a:rPr>
              <a:t>info.php?id</a:t>
            </a:r>
            <a:r>
              <a:rPr lang="en-US" sz="1200" u="sng" kern="1200">
                <a:solidFill>
                  <a:schemeClr val="tx1"/>
                </a:solidFill>
                <a:latin typeface="Lato" panose="020F0502020204030203" pitchFamily="34" charset="77"/>
                <a:ea typeface="MS PGothic" pitchFamily="34" charset="-128"/>
              </a:rPr>
              <a:t>=7380</a:t>
            </a:r>
            <a:r>
              <a:rPr lang="en-US" sz="1200" kern="1200">
                <a:solidFill>
                  <a:schemeClr val="tx1"/>
                </a:solidFill>
                <a:latin typeface="Lato" panose="020F0502020204030203" pitchFamily="34" charset="77"/>
                <a:ea typeface="MS PGothic" pitchFamily="34" charset="-128"/>
              </a:rPr>
              <a:t>). </a:t>
            </a:r>
          </a:p>
          <a:p>
            <a:endParaRPr lang="en-GR">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R">
                <a:latin typeface="Lato" panose="020F0502020204030203" pitchFamily="34" charset="77"/>
              </a:rPr>
              <a:t>If required, highlight IASC PSEA core principles (</a:t>
            </a:r>
            <a:r>
              <a:rPr lang="en-GB">
                <a:latin typeface="Lato" panose="020F0502020204030203" pitchFamily="34" charset="77"/>
                <a:hlinkClick r:id="rId3"/>
              </a:rPr>
              <a:t>https://psea.interagencystandingcommittee.org/update/iasc-six-core-principles</a:t>
            </a:r>
            <a:r>
              <a:rPr lang="en-GB">
                <a:latin typeface="Lato" panose="020F0502020204030203" pitchFamily="34" charset="77"/>
              </a:rPr>
              <a:t>)</a:t>
            </a:r>
            <a:r>
              <a:rPr lang="en-GR">
                <a:latin typeface="Lato" panose="020F0502020204030203" pitchFamily="34" charset="77"/>
              </a:rPr>
              <a:t>: </a:t>
            </a:r>
          </a:p>
          <a:p>
            <a:pPr marL="457200" indent="-457200">
              <a:buFont typeface="+mj-lt"/>
              <a:buAutoNum type="arabicPeriod"/>
            </a:pPr>
            <a:r>
              <a:rPr lang="en-US">
                <a:latin typeface="Lato" panose="020F0502020204030203" pitchFamily="34" charset="77"/>
              </a:rPr>
              <a:t>SEA by aid workers constitute acts of </a:t>
            </a:r>
            <a:r>
              <a:rPr lang="en-US" b="1">
                <a:latin typeface="Lato" panose="020F0502020204030203" pitchFamily="34" charset="77"/>
              </a:rPr>
              <a:t>serious misconduct </a:t>
            </a:r>
            <a:r>
              <a:rPr lang="en-US">
                <a:latin typeface="Lato" panose="020F0502020204030203" pitchFamily="34" charset="77"/>
              </a:rPr>
              <a:t>and are therefore </a:t>
            </a:r>
            <a:r>
              <a:rPr lang="en-US" b="1">
                <a:latin typeface="Lato" panose="020F0502020204030203" pitchFamily="34" charset="77"/>
              </a:rPr>
              <a:t>grounds for termination of employment.</a:t>
            </a:r>
          </a:p>
          <a:p>
            <a:pPr marL="457200" indent="-457200">
              <a:buFont typeface="+mj-lt"/>
              <a:buAutoNum type="arabicPeriod"/>
            </a:pPr>
            <a:r>
              <a:rPr lang="en-US">
                <a:latin typeface="Lato" panose="020F0502020204030203" pitchFamily="34" charset="77"/>
              </a:rPr>
              <a:t>Sexual activity with </a:t>
            </a:r>
            <a:r>
              <a:rPr lang="en-US" b="1">
                <a:latin typeface="Lato" panose="020F0502020204030203" pitchFamily="34" charset="77"/>
              </a:rPr>
              <a:t>children </a:t>
            </a:r>
            <a:r>
              <a:rPr lang="en-US">
                <a:latin typeface="Lato" panose="020F0502020204030203" pitchFamily="34" charset="77"/>
              </a:rPr>
              <a:t>is prohibited </a:t>
            </a:r>
            <a:r>
              <a:rPr lang="en-US" b="1">
                <a:latin typeface="Lato" panose="020F0502020204030203" pitchFamily="34" charset="77"/>
              </a:rPr>
              <a:t>regardless of the age of majority or age of consent locally</a:t>
            </a:r>
            <a:r>
              <a:rPr lang="en-US">
                <a:latin typeface="Lato" panose="020F0502020204030203" pitchFamily="34" charset="77"/>
              </a:rPr>
              <a:t>. </a:t>
            </a:r>
            <a:r>
              <a:rPr lang="en-US" b="1">
                <a:latin typeface="Lato" panose="020F0502020204030203" pitchFamily="34" charset="77"/>
              </a:rPr>
              <a:t>Mistaken belief </a:t>
            </a:r>
            <a:r>
              <a:rPr lang="en-US">
                <a:latin typeface="Lato" panose="020F0502020204030203" pitchFamily="34" charset="77"/>
              </a:rPr>
              <a:t>in the age of a child </a:t>
            </a:r>
            <a:r>
              <a:rPr lang="en-US" b="1">
                <a:latin typeface="Lato" panose="020F0502020204030203" pitchFamily="34" charset="77"/>
              </a:rPr>
              <a:t>not a defense.</a:t>
            </a:r>
            <a:endParaRPr lang="en-US">
              <a:latin typeface="Lato" panose="020F0502020204030203" pitchFamily="34" charset="77"/>
            </a:endParaRPr>
          </a:p>
          <a:p>
            <a:pPr marL="457200" indent="-457200">
              <a:buFont typeface="+mj-lt"/>
              <a:buAutoNum type="arabicPeriod"/>
            </a:pPr>
            <a:r>
              <a:rPr lang="en-US">
                <a:latin typeface="Lato" panose="020F0502020204030203" pitchFamily="34" charset="77"/>
              </a:rPr>
              <a:t>Exchange of </a:t>
            </a:r>
            <a:r>
              <a:rPr lang="en-US" b="1">
                <a:latin typeface="Lato" panose="020F0502020204030203" pitchFamily="34" charset="77"/>
              </a:rPr>
              <a:t>money</a:t>
            </a:r>
            <a:r>
              <a:rPr lang="en-US">
                <a:latin typeface="Lato" panose="020F0502020204030203" pitchFamily="34" charset="77"/>
              </a:rPr>
              <a:t>, </a:t>
            </a:r>
            <a:r>
              <a:rPr lang="en-US" b="1">
                <a:latin typeface="Lato" panose="020F0502020204030203" pitchFamily="34" charset="77"/>
              </a:rPr>
              <a:t>employment</a:t>
            </a:r>
            <a:r>
              <a:rPr lang="en-US">
                <a:latin typeface="Lato" panose="020F0502020204030203" pitchFamily="34" charset="77"/>
              </a:rPr>
              <a:t>, </a:t>
            </a:r>
            <a:r>
              <a:rPr lang="en-US" b="1">
                <a:latin typeface="Lato" panose="020F0502020204030203" pitchFamily="34" charset="77"/>
              </a:rPr>
              <a:t>goods</a:t>
            </a:r>
            <a:r>
              <a:rPr lang="en-US">
                <a:latin typeface="Lato" panose="020F0502020204030203" pitchFamily="34" charset="77"/>
              </a:rPr>
              <a:t> </a:t>
            </a:r>
            <a:r>
              <a:rPr lang="en-US" b="1">
                <a:latin typeface="Lato" panose="020F0502020204030203" pitchFamily="34" charset="77"/>
              </a:rPr>
              <a:t>or</a:t>
            </a:r>
            <a:r>
              <a:rPr lang="en-US">
                <a:latin typeface="Lato" panose="020F0502020204030203" pitchFamily="34" charset="77"/>
              </a:rPr>
              <a:t> </a:t>
            </a:r>
            <a:r>
              <a:rPr lang="en-US" b="1">
                <a:latin typeface="Lato" panose="020F0502020204030203" pitchFamily="34" charset="77"/>
              </a:rPr>
              <a:t>services</a:t>
            </a:r>
            <a:r>
              <a:rPr lang="en-US">
                <a:latin typeface="Lato" panose="020F0502020204030203" pitchFamily="34" charset="77"/>
              </a:rPr>
              <a:t> for sex, including </a:t>
            </a:r>
            <a:r>
              <a:rPr lang="en-US" b="1">
                <a:latin typeface="Lato" panose="020F0502020204030203" pitchFamily="34" charset="77"/>
              </a:rPr>
              <a:t>sexual </a:t>
            </a:r>
            <a:r>
              <a:rPr lang="en-US" b="1" err="1">
                <a:latin typeface="Lato" panose="020F0502020204030203" pitchFamily="34" charset="77"/>
              </a:rPr>
              <a:t>favours</a:t>
            </a:r>
            <a:r>
              <a:rPr lang="en-US" b="1">
                <a:latin typeface="Lato" panose="020F0502020204030203" pitchFamily="34" charset="77"/>
              </a:rPr>
              <a:t> </a:t>
            </a:r>
            <a:r>
              <a:rPr lang="en-US">
                <a:latin typeface="Lato" panose="020F0502020204030203" pitchFamily="34" charset="77"/>
              </a:rPr>
              <a:t>or other forms of </a:t>
            </a:r>
            <a:r>
              <a:rPr lang="en-US" b="1">
                <a:latin typeface="Lato" panose="020F0502020204030203" pitchFamily="34" charset="77"/>
              </a:rPr>
              <a:t>humiliating</a:t>
            </a:r>
            <a:r>
              <a:rPr lang="en-US">
                <a:latin typeface="Lato" panose="020F0502020204030203" pitchFamily="34" charset="77"/>
              </a:rPr>
              <a:t>, </a:t>
            </a:r>
            <a:r>
              <a:rPr lang="en-US" b="1">
                <a:latin typeface="Lato" panose="020F0502020204030203" pitchFamily="34" charset="77"/>
              </a:rPr>
              <a:t>degrading</a:t>
            </a:r>
            <a:r>
              <a:rPr lang="en-US">
                <a:latin typeface="Lato" panose="020F0502020204030203" pitchFamily="34" charset="77"/>
              </a:rPr>
              <a:t> </a:t>
            </a:r>
            <a:r>
              <a:rPr lang="en-US" b="1">
                <a:latin typeface="Lato" panose="020F0502020204030203" pitchFamily="34" charset="77"/>
              </a:rPr>
              <a:t>or</a:t>
            </a:r>
            <a:r>
              <a:rPr lang="en-US">
                <a:latin typeface="Lato" panose="020F0502020204030203" pitchFamily="34" charset="77"/>
              </a:rPr>
              <a:t> </a:t>
            </a:r>
            <a:r>
              <a:rPr lang="en-US" b="1">
                <a:latin typeface="Lato" panose="020F0502020204030203" pitchFamily="34" charset="77"/>
              </a:rPr>
              <a:t>exploitative</a:t>
            </a:r>
            <a:r>
              <a:rPr lang="en-US">
                <a:latin typeface="Lato" panose="020F0502020204030203" pitchFamily="34" charset="77"/>
              </a:rPr>
              <a:t> behavior, is prohibited. This includes any exchange of </a:t>
            </a:r>
            <a:r>
              <a:rPr lang="en-US" b="1">
                <a:latin typeface="Lato" panose="020F0502020204030203" pitchFamily="34" charset="77"/>
              </a:rPr>
              <a:t>assistance that is due </a:t>
            </a:r>
            <a:r>
              <a:rPr lang="en-US">
                <a:latin typeface="Lato" panose="020F0502020204030203" pitchFamily="34" charset="77"/>
              </a:rPr>
              <a:t>to beneficiaries.</a:t>
            </a:r>
          </a:p>
          <a:p>
            <a:pPr marL="457200" indent="-457200">
              <a:buFont typeface="+mj-lt"/>
              <a:buAutoNum type="arabicPeriod"/>
            </a:pPr>
            <a:r>
              <a:rPr lang="en-US">
                <a:latin typeface="Lato" panose="020F0502020204030203" pitchFamily="34" charset="77"/>
              </a:rPr>
              <a:t>Any sexual relationship </a:t>
            </a:r>
            <a:r>
              <a:rPr lang="en-US" b="1">
                <a:latin typeface="Lato" panose="020F0502020204030203" pitchFamily="34" charset="77"/>
              </a:rPr>
              <a:t>between staff and beneficiaries </a:t>
            </a:r>
            <a:r>
              <a:rPr lang="en-US">
                <a:latin typeface="Lato" panose="020F0502020204030203" pitchFamily="34" charset="77"/>
              </a:rPr>
              <a:t>that involves improper use of rank or position </a:t>
            </a:r>
            <a:r>
              <a:rPr lang="en-US" b="1">
                <a:latin typeface="Lato" panose="020F0502020204030203" pitchFamily="34" charset="77"/>
              </a:rPr>
              <a:t>is prohibited</a:t>
            </a:r>
            <a:r>
              <a:rPr lang="en-US">
                <a:latin typeface="Lato" panose="020F0502020204030203" pitchFamily="34" charset="77"/>
              </a:rPr>
              <a:t>. Such relationships undermine the credibility and integrity of humanitarian aid work.</a:t>
            </a:r>
          </a:p>
          <a:p>
            <a:pPr marL="457200" indent="-457200">
              <a:buFont typeface="+mj-lt"/>
              <a:buAutoNum type="arabicPeriod"/>
            </a:pPr>
            <a:r>
              <a:rPr lang="en-US">
                <a:latin typeface="Lato" panose="020F0502020204030203" pitchFamily="34" charset="77"/>
              </a:rPr>
              <a:t>Where a humanitarian worker develops concerns or suspicions regarding SEA by a fellow worker, whether in the same agency or not, </a:t>
            </a:r>
            <a:r>
              <a:rPr lang="en-US" b="1">
                <a:latin typeface="Lato" panose="020F0502020204030203" pitchFamily="34" charset="77"/>
              </a:rPr>
              <a:t>he or she </a:t>
            </a:r>
            <a:r>
              <a:rPr lang="en-US" b="1" u="sng">
                <a:latin typeface="Lato" panose="020F0502020204030203" pitchFamily="34" charset="77"/>
              </a:rPr>
              <a:t>must</a:t>
            </a:r>
            <a:r>
              <a:rPr lang="en-US" b="1">
                <a:latin typeface="Lato" panose="020F0502020204030203" pitchFamily="34" charset="77"/>
              </a:rPr>
              <a:t> report</a:t>
            </a:r>
            <a:r>
              <a:rPr lang="en-US">
                <a:latin typeface="Lato" panose="020F0502020204030203" pitchFamily="34" charset="77"/>
              </a:rPr>
              <a:t> such concerns via established reporting mechanisms.</a:t>
            </a:r>
          </a:p>
          <a:p>
            <a:pPr marL="457200" indent="-457200">
              <a:buFont typeface="+mj-lt"/>
              <a:buAutoNum type="arabicPeriod"/>
            </a:pPr>
            <a:r>
              <a:rPr lang="en-US">
                <a:latin typeface="Lato" panose="020F0502020204030203" pitchFamily="34" charset="77"/>
              </a:rPr>
              <a:t>Aid workers are </a:t>
            </a:r>
            <a:r>
              <a:rPr lang="en-US" b="1">
                <a:latin typeface="Lato" panose="020F0502020204030203" pitchFamily="34" charset="77"/>
              </a:rPr>
              <a:t>obliged</a:t>
            </a:r>
            <a:r>
              <a:rPr lang="en-US">
                <a:latin typeface="Lato" panose="020F0502020204030203" pitchFamily="34" charset="77"/>
              </a:rPr>
              <a:t> to </a:t>
            </a:r>
            <a:r>
              <a:rPr lang="en-US" b="1">
                <a:latin typeface="Lato" panose="020F0502020204030203" pitchFamily="34" charset="77"/>
              </a:rPr>
              <a:t>create</a:t>
            </a:r>
            <a:r>
              <a:rPr lang="en-US">
                <a:latin typeface="Lato" panose="020F0502020204030203" pitchFamily="34" charset="77"/>
              </a:rPr>
              <a:t> and </a:t>
            </a:r>
            <a:r>
              <a:rPr lang="en-US" b="1">
                <a:latin typeface="Lato" panose="020F0502020204030203" pitchFamily="34" charset="77"/>
              </a:rPr>
              <a:t>maintain</a:t>
            </a:r>
            <a:r>
              <a:rPr lang="en-US">
                <a:latin typeface="Lato" panose="020F0502020204030203" pitchFamily="34" charset="77"/>
              </a:rPr>
              <a:t> an </a:t>
            </a:r>
            <a:r>
              <a:rPr lang="en-US" b="1">
                <a:latin typeface="Lato" panose="020F0502020204030203" pitchFamily="34" charset="77"/>
              </a:rPr>
              <a:t>environment</a:t>
            </a:r>
            <a:r>
              <a:rPr lang="en-US">
                <a:latin typeface="Lato" panose="020F0502020204030203" pitchFamily="34" charset="77"/>
              </a:rPr>
              <a:t> which </a:t>
            </a:r>
            <a:r>
              <a:rPr lang="en-US" b="1">
                <a:latin typeface="Lato" panose="020F0502020204030203" pitchFamily="34" charset="77"/>
              </a:rPr>
              <a:t>prevents</a:t>
            </a:r>
            <a:r>
              <a:rPr lang="en-US">
                <a:latin typeface="Lato" panose="020F0502020204030203" pitchFamily="34" charset="77"/>
              </a:rPr>
              <a:t> SEA and </a:t>
            </a:r>
            <a:r>
              <a:rPr lang="en-US" b="1">
                <a:latin typeface="Lato" panose="020F0502020204030203" pitchFamily="34" charset="77"/>
              </a:rPr>
              <a:t>promotes</a:t>
            </a:r>
            <a:r>
              <a:rPr lang="en-US">
                <a:latin typeface="Lato" panose="020F0502020204030203" pitchFamily="34" charset="77"/>
              </a:rPr>
              <a:t> the </a:t>
            </a:r>
            <a:r>
              <a:rPr lang="en-US" b="1">
                <a:latin typeface="Lato" panose="020F0502020204030203" pitchFamily="34" charset="77"/>
              </a:rPr>
              <a:t>implementation</a:t>
            </a:r>
            <a:r>
              <a:rPr lang="en-US">
                <a:latin typeface="Lato" panose="020F0502020204030203" pitchFamily="34" charset="77"/>
              </a:rPr>
              <a:t> of their code of conduct. </a:t>
            </a:r>
            <a:endParaRPr lang="en-US">
              <a:latin typeface="Lato" panose="020F0502020204030203" pitchFamily="34" charset="77"/>
              <a:cs typeface="Arial"/>
            </a:endParaRPr>
          </a:p>
        </p:txBody>
      </p:sp>
    </p:spTree>
    <p:extLst>
      <p:ext uri="{BB962C8B-B14F-4D97-AF65-F5344CB8AC3E}">
        <p14:creationId xmlns:p14="http://schemas.microsoft.com/office/powerpoint/2010/main" val="1055404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r>
              <a:rPr lang="en-US"/>
              <a:t>As the Safe Disclosure Package is intended for the broader UNHCR and partner workforce, and relates to our joint commitment to facilitate access to quality support for survivors of GBV, it is recommended that at the start of the session a </a:t>
            </a:r>
            <a:r>
              <a:rPr lang="en-US" b="1"/>
              <a:t>senior colleague from the operation, office, sector or </a:t>
            </a:r>
            <a:r>
              <a:rPr lang="en-US" b="1" err="1"/>
              <a:t>programme</a:t>
            </a:r>
            <a:r>
              <a:rPr lang="en-US" b="1"/>
              <a:t> management (</a:t>
            </a:r>
            <a:r>
              <a:rPr lang="en-US" b="1" err="1"/>
              <a:t>eg.</a:t>
            </a:r>
            <a:r>
              <a:rPr lang="en-US" b="1"/>
              <a:t> </a:t>
            </a:r>
            <a:r>
              <a:rPr lang="en-US" b="1">
                <a:ea typeface="MS PGothic"/>
                <a:cs typeface="Calibri"/>
              </a:rPr>
              <a:t>representative, head of office, head of sector/unit</a:t>
            </a:r>
            <a:r>
              <a:rPr lang="en-US" b="1"/>
              <a:t>) presents this slide and reinforces some key messages</a:t>
            </a:r>
            <a:r>
              <a:rPr lang="en-US"/>
              <a:t>. </a:t>
            </a:r>
            <a:r>
              <a:rPr lang="en-US">
                <a:ea typeface="MS PGothic"/>
                <a:cs typeface="Calibri"/>
              </a:rPr>
              <a:t>The advocacy and prioritization of management to integrating UNHCR GBV policy commitments into their work can help lead to outcomes for GBV prevention, risk reduction and response, as well as the outcomes of the operation or sector itself.  </a:t>
            </a:r>
          </a:p>
          <a:p>
            <a:endParaRPr lang="en-US">
              <a:ea typeface="MS PGothic"/>
              <a:cs typeface="Calibri"/>
            </a:endParaRPr>
          </a:p>
          <a:p>
            <a:r>
              <a:rPr lang="en-US">
                <a:ea typeface="MS PGothic"/>
                <a:cs typeface="Calibri"/>
              </a:rPr>
              <a:t>Below are some recommended key messages that </a:t>
            </a:r>
            <a:r>
              <a:rPr lang="en-US" b="0"/>
              <a:t>senior colleague from the operation, office, sector or </a:t>
            </a:r>
            <a:r>
              <a:rPr lang="en-US" b="0" err="1"/>
              <a:t>programme</a:t>
            </a:r>
            <a:r>
              <a:rPr lang="en-US" b="0"/>
              <a:t> management</a:t>
            </a:r>
            <a:r>
              <a:rPr lang="en-US" b="0">
                <a:ea typeface="MS PGothic"/>
                <a:cs typeface="Calibri"/>
              </a:rPr>
              <a:t> </a:t>
            </a:r>
            <a:r>
              <a:rPr lang="en-US">
                <a:ea typeface="MS PGothic"/>
                <a:cs typeface="Calibri"/>
              </a:rPr>
              <a:t>can share at the start of the session to engage the active participation, learning and commitment from all team members. The messages can be </a:t>
            </a:r>
            <a:r>
              <a:rPr lang="en-US" b="1">
                <a:ea typeface="MS PGothic"/>
                <a:cs typeface="Calibri"/>
              </a:rPr>
              <a:t>adapted to the context </a:t>
            </a:r>
            <a:r>
              <a:rPr lang="en-US">
                <a:ea typeface="MS PGothic"/>
                <a:cs typeface="Calibri"/>
              </a:rPr>
              <a:t>and the GBV specialist may be able to support with the adaptation.</a:t>
            </a:r>
          </a:p>
          <a:p>
            <a:endParaRPr lang="en-US">
              <a:ea typeface="MS PGothic"/>
              <a:cs typeface="Calibri"/>
            </a:endParaRPr>
          </a:p>
          <a:p>
            <a:r>
              <a:rPr lang="en-US">
                <a:ea typeface="MS PGothic"/>
                <a:cs typeface="Calibri"/>
              </a:rPr>
              <a:t>The office/operation can decide who best to select to present the messages, it should ideally be someone in a leadership role and/or that has management responsibilities for the participants, e.g. representative, head of office, head of sector/unit. When training partners it may also be appropriate for leadership/management from the partner </a:t>
            </a:r>
            <a:r>
              <a:rPr lang="en-US" err="1">
                <a:ea typeface="MS PGothic"/>
                <a:cs typeface="Calibri"/>
              </a:rPr>
              <a:t>organisation</a:t>
            </a:r>
            <a:r>
              <a:rPr lang="en-US">
                <a:ea typeface="MS PGothic"/>
                <a:cs typeface="Calibri"/>
              </a:rPr>
              <a:t> to engage participants with key messages, this is the choice of the operation based on what is best. </a:t>
            </a:r>
          </a:p>
          <a:p>
            <a:endParaRPr lang="en-US">
              <a:cs typeface="Calibri"/>
            </a:endParaRPr>
          </a:p>
          <a:p>
            <a:r>
              <a:rPr lang="en-US">
                <a:ea typeface="MS PGothic"/>
                <a:cs typeface="Calibri"/>
              </a:rPr>
              <a:t>It is recommended that beyond delivery of the key messages, </a:t>
            </a:r>
            <a:r>
              <a:rPr lang="en-US" b="1">
                <a:ea typeface="MS PGothic"/>
                <a:cs typeface="Calibri"/>
              </a:rPr>
              <a:t>leadership/management/sector leads also participate in the GBV Safe Disclosure learning session</a:t>
            </a:r>
            <a:r>
              <a:rPr lang="en-US">
                <a:ea typeface="MS PGothic"/>
                <a:cs typeface="Calibri"/>
              </a:rPr>
              <a:t>, supporting and reinforcing the facilitators messages where possible, also ensuring the active engagement and participation of staff. </a:t>
            </a:r>
          </a:p>
          <a:p>
            <a:endParaRPr lang="en-US">
              <a:cs typeface="Calibri"/>
            </a:endParaRPr>
          </a:p>
          <a:p>
            <a:r>
              <a:rPr lang="en-US" b="1">
                <a:ea typeface="MS PGothic"/>
                <a:cs typeface="Calibri"/>
              </a:rPr>
              <a:t>Recommended key messages:</a:t>
            </a:r>
          </a:p>
          <a:p>
            <a:pPr marL="285750" indent="-285750">
              <a:buFont typeface="Arial"/>
              <a:buChar char="•"/>
            </a:pPr>
            <a:r>
              <a:rPr lang="en-US">
                <a:ea typeface="MS PGothic"/>
                <a:cs typeface="Calibri"/>
              </a:rPr>
              <a:t>All of the work we do aims to contribute to the protection of forcibly displaced and stateless people, in particular those at most risk. </a:t>
            </a:r>
            <a:endParaRPr lang="en-US">
              <a:cs typeface="Calibri"/>
            </a:endParaRPr>
          </a:p>
          <a:p>
            <a:pPr marL="285750" indent="-285750">
              <a:buFont typeface="Arial"/>
              <a:buChar char="•"/>
            </a:pPr>
            <a:r>
              <a:rPr lang="en-US">
                <a:ea typeface="MS PGothic"/>
                <a:cs typeface="Calibri"/>
              </a:rPr>
              <a:t>GBV is a major concern in our context </a:t>
            </a:r>
            <a:r>
              <a:rPr lang="en-US" i="1">
                <a:ea typeface="MS PGothic"/>
                <a:cs typeface="Calibri"/>
              </a:rPr>
              <a:t>[insert contextual GBV risks/trends],</a:t>
            </a:r>
            <a:r>
              <a:rPr lang="en-US">
                <a:ea typeface="MS PGothic"/>
                <a:cs typeface="Calibri"/>
              </a:rPr>
              <a:t> it is critical for UNHCR’s protection mandate that we work collectively to address GBV. </a:t>
            </a:r>
            <a:endParaRPr lang="en-US">
              <a:cs typeface="Calibri"/>
            </a:endParaRPr>
          </a:p>
          <a:p>
            <a:pPr marL="285750" indent="-285750">
              <a:buFont typeface="Arial"/>
              <a:buChar char="•"/>
            </a:pPr>
            <a:r>
              <a:rPr lang="en-US">
                <a:ea typeface="MS PGothic"/>
                <a:cs typeface="Calibri"/>
              </a:rPr>
              <a:t>Our work </a:t>
            </a:r>
            <a:r>
              <a:rPr lang="en-US" i="1">
                <a:ea typeface="MS PGothic"/>
                <a:cs typeface="Calibri"/>
              </a:rPr>
              <a:t>[insert operation/sector/program]</a:t>
            </a:r>
            <a:r>
              <a:rPr lang="en-US">
                <a:ea typeface="MS PGothic"/>
                <a:cs typeface="Calibri"/>
              </a:rPr>
              <a:t> must be collaborative and know how to link survivors of GBV to support, this is part of the UNHCR GBV Policy which is a mandatory policy for us all. </a:t>
            </a:r>
            <a:endParaRPr lang="en-US">
              <a:cs typeface="Calibri"/>
            </a:endParaRPr>
          </a:p>
          <a:p>
            <a:pPr marL="285750" indent="-285750">
              <a:buFont typeface="Arial"/>
              <a:buChar char="•"/>
            </a:pPr>
            <a:r>
              <a:rPr lang="en-US">
                <a:ea typeface="MS PGothic"/>
                <a:cs typeface="Calibri"/>
              </a:rPr>
              <a:t>The learning session today is an opportunity for us gain important knowledge about how best to support GBV disclosure and link survivors with support, it is essential that we all know how to do this in a safe and survivor-centred way to avoid doing harm. </a:t>
            </a:r>
            <a:endParaRPr lang="en-US">
              <a:cs typeface="Calibri"/>
            </a:endParaRPr>
          </a:p>
          <a:p>
            <a:pPr marL="285750" indent="-285750">
              <a:buFont typeface="Arial"/>
              <a:buChar char="•"/>
            </a:pPr>
            <a:r>
              <a:rPr lang="en-US">
                <a:ea typeface="MS PGothic"/>
                <a:cs typeface="Calibri"/>
              </a:rPr>
              <a:t>We are not specialists, we would like to thank the facilitation of [</a:t>
            </a:r>
            <a:r>
              <a:rPr lang="en-US" i="1">
                <a:ea typeface="MS PGothic"/>
                <a:cs typeface="Calibri"/>
              </a:rPr>
              <a:t>insert GBV specialist details]</a:t>
            </a:r>
            <a:r>
              <a:rPr lang="en-US">
                <a:ea typeface="MS PGothic"/>
                <a:cs typeface="Calibri"/>
              </a:rPr>
              <a:t> who is the GBV specialist/focal point supporting us. This is a great opportunity for us to ask questions and clarify any doubts we may have. </a:t>
            </a:r>
            <a:r>
              <a:rPr lang="en-US" i="1">
                <a:ea typeface="MS PGothic"/>
                <a:cs typeface="Calibri"/>
              </a:rPr>
              <a:t>[Insert GBV specialist details]</a:t>
            </a:r>
            <a:r>
              <a:rPr lang="en-US">
                <a:ea typeface="MS PGothic"/>
                <a:cs typeface="Calibri"/>
              </a:rPr>
              <a:t> is available to guide and support you beyond this learning session. </a:t>
            </a:r>
            <a:endParaRPr lang="en-US">
              <a:cs typeface="Calibri"/>
            </a:endParaRPr>
          </a:p>
          <a:p>
            <a:pPr marL="285750" indent="-285750">
              <a:buFont typeface="Arial"/>
              <a:buChar char="•"/>
            </a:pPr>
            <a:r>
              <a:rPr lang="en-US">
                <a:ea typeface="MS PGothic"/>
                <a:cs typeface="Calibri"/>
              </a:rPr>
              <a:t>It is important we all focus well on the session, some of the concepts might be new ideas to us or different to what we might have thought before; all learning at UNHCR is a journey we take together to improve the way we support forcibly displaced and stateless people. </a:t>
            </a:r>
            <a:endParaRPr lang="en-US">
              <a:cs typeface="Calibri"/>
            </a:endParaRPr>
          </a:p>
          <a:p>
            <a:pPr marL="285750" indent="-285750">
              <a:buFont typeface="Arial"/>
              <a:buChar char="•"/>
            </a:pPr>
            <a:r>
              <a:rPr lang="en-US">
                <a:ea typeface="MS PGothic"/>
                <a:cs typeface="Calibri"/>
              </a:rPr>
              <a:t>Thank you for your participation.</a:t>
            </a:r>
          </a:p>
          <a:p>
            <a:endParaRPr lang="en-US">
              <a:latin typeface="Lato" panose="020F0502020204030203" pitchFamily="34" charset="77"/>
              <a:cs typeface="Lato"/>
            </a:endParaRPr>
          </a:p>
        </p:txBody>
      </p:sp>
    </p:spTree>
    <p:extLst>
      <p:ext uri="{BB962C8B-B14F-4D97-AF65-F5344CB8AC3E}">
        <p14:creationId xmlns:p14="http://schemas.microsoft.com/office/powerpoint/2010/main" val="12077199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50126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pPr>
              <a:defRPr/>
            </a:pPr>
            <a:r>
              <a:rPr lang="en-US">
                <a:latin typeface="Lato" panose="020F0502020204030203" pitchFamily="34" charset="77"/>
              </a:rPr>
              <a:t>It is recommended to to display the reporting channels/flowchart of the context on the slide. </a:t>
            </a:r>
          </a:p>
          <a:p>
            <a:pPr>
              <a:defRPr/>
            </a:pPr>
            <a:endParaRPr lang="en-US">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a:effectLst/>
                <a:latin typeface="Lato" panose="020F0502020204030203" pitchFamily="34" charset="77"/>
              </a:rPr>
              <a:t>All UNHCR workforce have a duty to report instances of SEA . The allegation can be made anonymous</a:t>
            </a:r>
            <a:r>
              <a:rPr lang="en-US">
                <a:latin typeface="Lato" panose="020F0502020204030203" pitchFamily="34" charset="77"/>
              </a:rPr>
              <a:t>. </a:t>
            </a:r>
            <a:r>
              <a:rPr lang="en-GR">
                <a:latin typeface="Lato" panose="020F0502020204030203" pitchFamily="34" charset="77"/>
              </a:rPr>
              <a:t>Possible reporting channels for SEA perpetrated by UNHCR workforce or partners include: </a:t>
            </a:r>
            <a:endParaRPr lang="en-GR">
              <a:latin typeface="Lato" panose="020F0502020204030203" pitchFamily="34" charset="77"/>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R">
                <a:latin typeface="Lato" panose="020F0502020204030203" pitchFamily="34" charset="77"/>
              </a:rPr>
              <a:t>UNHCR Inspector General Office (IGO, </a:t>
            </a:r>
            <a:r>
              <a:rPr lang="en-GB">
                <a:latin typeface="Lato" panose="020F0502020204030203" pitchFamily="34" charset="77"/>
                <a:hlinkClick r:id="rId3"/>
              </a:rPr>
              <a:t>https://www.unhcr.org/igo-complaints.html</a:t>
            </a:r>
            <a:r>
              <a:rPr lang="en-GB">
                <a:latin typeface="Lato" panose="020F0502020204030203" pitchFamily="34" charset="77"/>
              </a:rPr>
              <a:t>);</a:t>
            </a:r>
            <a:endParaRPr lang="en-GB">
              <a:latin typeface="Lato" panose="020F0502020204030203" pitchFamily="34" charset="77"/>
              <a:cs typeface="Calibri"/>
            </a:endParaRPr>
          </a:p>
          <a:p>
            <a:pPr marL="171450" indent="-171450">
              <a:buFont typeface="Arial" panose="020B0604020202020204" pitchFamily="34" charset="0"/>
              <a:buChar char="•"/>
              <a:defRPr/>
            </a:pPr>
            <a:r>
              <a:rPr lang="en-GB">
                <a:latin typeface="Lato" panose="020F0502020204030203" pitchFamily="34" charset="77"/>
              </a:rPr>
              <a:t>UNHCR </a:t>
            </a:r>
            <a:r>
              <a:rPr lang="en-GB" err="1">
                <a:latin typeface="Lato" panose="020F0502020204030203" pitchFamily="34" charset="77"/>
              </a:rPr>
              <a:t>SpeakUp</a:t>
            </a:r>
            <a:r>
              <a:rPr lang="en-GB">
                <a:latin typeface="Lato" panose="020F0502020204030203" pitchFamily="34" charset="77"/>
              </a:rPr>
              <a:t> helpline (</a:t>
            </a:r>
            <a:r>
              <a:rPr lang="en-US">
                <a:latin typeface="Lato" panose="020F0502020204030203" pitchFamily="34" charset="77"/>
                <a:hlinkClick r:id="rId4"/>
              </a:rPr>
              <a:t>https://intranet.unhcr.org/en/about/ethics-office/speakup.html</a:t>
            </a:r>
            <a:r>
              <a:rPr lang="en-US">
                <a:latin typeface="Lato" panose="020F0502020204030203" pitchFamily="34" charset="77"/>
              </a:rPr>
              <a:t> ). The </a:t>
            </a:r>
            <a:r>
              <a:rPr lang="en-US" err="1">
                <a:latin typeface="Lato" panose="020F0502020204030203" pitchFamily="34" charset="77"/>
              </a:rPr>
              <a:t>SpeakUp</a:t>
            </a:r>
            <a:r>
              <a:rPr lang="en-US">
                <a:latin typeface="Lato" panose="020F0502020204030203" pitchFamily="34" charset="77"/>
              </a:rPr>
              <a:t> Helpline is for UNHCR colleagues only and not for displaced and stateless persons. </a:t>
            </a:r>
            <a:endParaRPr lang="en-US">
              <a:latin typeface="Lato" panose="020F0502020204030203" pitchFamily="34" charset="77"/>
              <a:cs typeface="Calibri"/>
              <a:hlinkClick r:id="rId5"/>
            </a:endParaRPr>
          </a:p>
          <a:p>
            <a:pPr marL="171450" indent="-171450">
              <a:buFont typeface="Arial" panose="020B0604020202020204" pitchFamily="34" charset="0"/>
              <a:buChar char="•"/>
              <a:defRPr/>
            </a:pPr>
            <a:r>
              <a:rPr lang="en-US">
                <a:latin typeface="Lato" panose="020F0502020204030203" pitchFamily="34" charset="77"/>
              </a:rPr>
              <a:t>PSEA focal point: facilitator to share contact details of PSEA focal point depending on the audience and context (e.g. availability of inter-agency PSEA reporting mechanism, UNHCR PSEA focal point, reference to agency-specific reporting mechanism for mixed audience etc.). </a:t>
            </a:r>
            <a:endParaRPr lang="en-GR">
              <a:latin typeface="Lato" panose="020F0502020204030203" pitchFamily="34" charset="77"/>
            </a:endParaRPr>
          </a:p>
          <a:p>
            <a:endParaRPr lang="en-GB">
              <a:latin typeface="Lato" panose="020F0502020204030203" pitchFamily="34" charset="77"/>
            </a:endParaRPr>
          </a:p>
          <a:p>
            <a:r>
              <a:rPr lang="en-US">
                <a:effectLst/>
                <a:latin typeface="Lato" panose="020F0502020204030203" pitchFamily="34" charset="77"/>
              </a:rPr>
              <a:t>Remind participants that if frontline workers are unsure if the incident that was disclosed was SEA or GBV, they should not ask for more details or prompt the survivor for further information. Instead, they should consult a GBV specialist without sharing any identifiable information. </a:t>
            </a:r>
            <a:endParaRPr lang="en-GB">
              <a:latin typeface="Lato" panose="020F0502020204030203" pitchFamily="34" charset="77"/>
            </a:endParaRPr>
          </a:p>
        </p:txBody>
      </p:sp>
    </p:spTree>
    <p:extLst>
      <p:ext uri="{BB962C8B-B14F-4D97-AF65-F5344CB8AC3E}">
        <p14:creationId xmlns:p14="http://schemas.microsoft.com/office/powerpoint/2010/main" val="4814978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Lato" panose="020F0502020204030203" pitchFamily="34" charset="77"/>
              </a:rPr>
              <a:t>This slide </a:t>
            </a:r>
            <a:r>
              <a:rPr lang="en-GB" b="1">
                <a:latin typeface="Lato" panose="020F0502020204030203" pitchFamily="34" charset="77"/>
              </a:rPr>
              <a:t>summarizes the steps in linking a survivor to services </a:t>
            </a:r>
            <a:r>
              <a:rPr lang="en-GB">
                <a:latin typeface="Lato" panose="020F0502020204030203" pitchFamily="34" charset="77"/>
              </a:rPr>
              <a:t>– as discussed on in previous slides. It aims to look into </a:t>
            </a:r>
            <a:r>
              <a:rPr lang="en-GB" b="1">
                <a:latin typeface="Lato" panose="020F0502020204030203" pitchFamily="34" charset="77"/>
              </a:rPr>
              <a:t>more detail at how to facilitate the referral</a:t>
            </a:r>
            <a:r>
              <a:rPr lang="en-GB">
                <a:latin typeface="Lato" panose="020F0502020204030203" pitchFamily="34" charset="77"/>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Lato" panose="020F0502020204030203" pitchFamily="34" charset="77"/>
            </a:endParaRPr>
          </a:p>
          <a:p>
            <a:pPr marL="0" lvl="0" indent="0" algn="l" rtl="0">
              <a:spcBef>
                <a:spcPts val="0"/>
              </a:spcBef>
              <a:spcAft>
                <a:spcPts val="0"/>
              </a:spcAft>
              <a:buFont typeface="Arial" panose="020B0604020202020204" pitchFamily="34" charset="0"/>
              <a:buNone/>
            </a:pPr>
            <a:r>
              <a:rPr lang="en-US" b="1">
                <a:latin typeface="Lato" panose="020F0502020204030203" pitchFamily="34" charset="77"/>
              </a:rPr>
              <a:t>Provide information </a:t>
            </a:r>
          </a:p>
          <a:p>
            <a:pPr marL="171450" lvl="0" indent="-171450" algn="l" rtl="0">
              <a:spcBef>
                <a:spcPts val="0"/>
              </a:spcBef>
              <a:spcAft>
                <a:spcPts val="0"/>
              </a:spcAft>
              <a:buFontTx/>
              <a:buChar char="-"/>
            </a:pPr>
            <a:r>
              <a:rPr lang="en-US">
                <a:latin typeface="Lato" panose="020F0502020204030203" pitchFamily="34" charset="77"/>
              </a:rPr>
              <a:t>Inform the survivor about </a:t>
            </a:r>
            <a:r>
              <a:rPr lang="en-US" b="1">
                <a:latin typeface="Lato" panose="020F0502020204030203" pitchFamily="34" charset="77"/>
              </a:rPr>
              <a:t>GBV case management services</a:t>
            </a:r>
            <a:r>
              <a:rPr lang="en-US">
                <a:latin typeface="Lato" panose="020F0502020204030203" pitchFamily="34" charset="77"/>
              </a:rPr>
              <a:t>: briefly explain that case management service providers have specialized staff who assist persons who faced the same problem as her. The staff will listen to them and help the survivor in reaching the different types of assistance they may want, including psycho-social assistance, medical assistance, legal assistance, and assistance to find safe shelter if needed. Explain if these services are free of charge or not. </a:t>
            </a:r>
          </a:p>
          <a:p>
            <a:pPr marL="171450" lvl="0" indent="-171450" algn="l" rtl="0">
              <a:spcBef>
                <a:spcPts val="0"/>
              </a:spcBef>
              <a:spcAft>
                <a:spcPts val="0"/>
              </a:spcAft>
              <a:buFontTx/>
              <a:buChar char="-"/>
            </a:pPr>
            <a:r>
              <a:rPr lang="en-US">
                <a:latin typeface="Lato" panose="020F0502020204030203" pitchFamily="34" charset="77"/>
              </a:rPr>
              <a:t>Remember: the frontline worker </a:t>
            </a:r>
            <a:r>
              <a:rPr lang="en-US" b="1">
                <a:latin typeface="Lato" panose="020F0502020204030203" pitchFamily="34" charset="77"/>
              </a:rPr>
              <a:t>should not advise/encourage the survivor </a:t>
            </a:r>
            <a:r>
              <a:rPr lang="en-US">
                <a:latin typeface="Lato" panose="020F0502020204030203" pitchFamily="34" charset="77"/>
              </a:rPr>
              <a:t>to seek a certain types of services. Providing assistance to a survivor is about empowering survivors to make their own decisions about their own lives. It is up to the survivor to decide the best way to solve her problems. </a:t>
            </a:r>
          </a:p>
          <a:p>
            <a:pPr marL="0" lvl="0" indent="0" algn="l" rtl="0">
              <a:spcBef>
                <a:spcPts val="0"/>
              </a:spcBef>
              <a:spcAft>
                <a:spcPts val="0"/>
              </a:spcAft>
              <a:buFont typeface="Arial" panose="020B0604020202020204" pitchFamily="34" charset="0"/>
              <a:buNone/>
            </a:pPr>
            <a:endParaRPr lang="en-US" b="0" i="0">
              <a:latin typeface="Lato" panose="020F0502020204030203" pitchFamily="34" charset="77"/>
            </a:endParaRPr>
          </a:p>
          <a:p>
            <a:pPr marL="0" lvl="0" indent="0" algn="l" rtl="0">
              <a:spcBef>
                <a:spcPts val="0"/>
              </a:spcBef>
              <a:spcAft>
                <a:spcPts val="0"/>
              </a:spcAft>
              <a:buFont typeface="Arial" panose="020B0604020202020204" pitchFamily="34" charset="0"/>
              <a:buNone/>
            </a:pPr>
            <a:r>
              <a:rPr lang="en-US" b="1">
                <a:latin typeface="Lato" panose="020F0502020204030203" pitchFamily="34" charset="77"/>
              </a:rPr>
              <a:t>Obtain informed consent </a:t>
            </a:r>
          </a:p>
          <a:p>
            <a:pPr marL="171450" lvl="0" indent="-171450" algn="l" rtl="0">
              <a:spcBef>
                <a:spcPts val="0"/>
              </a:spcBef>
              <a:spcAft>
                <a:spcPts val="0"/>
              </a:spcAft>
              <a:buFontTx/>
              <a:buChar char="-"/>
            </a:pPr>
            <a:r>
              <a:rPr lang="en-US">
                <a:latin typeface="Lato" panose="020F0502020204030203" pitchFamily="34" charset="77"/>
              </a:rPr>
              <a:t>Ask the survivor if she gives you the </a:t>
            </a:r>
            <a:r>
              <a:rPr lang="en-US" b="1">
                <a:latin typeface="Lato" panose="020F0502020204030203" pitchFamily="34" charset="77"/>
              </a:rPr>
              <a:t>consent to contact other services </a:t>
            </a:r>
            <a:r>
              <a:rPr lang="en-US">
                <a:latin typeface="Lato" panose="020F0502020204030203" pitchFamily="34" charset="77"/>
              </a:rPr>
              <a:t>to give them her name and describe which information you will share. </a:t>
            </a:r>
          </a:p>
          <a:p>
            <a:pPr marL="171450" lvl="0" indent="-171450" algn="l" rtl="0">
              <a:spcBef>
                <a:spcPts val="0"/>
              </a:spcBef>
              <a:spcAft>
                <a:spcPts val="0"/>
              </a:spcAft>
              <a:buFontTx/>
              <a:buChar char="-"/>
            </a:pPr>
            <a:r>
              <a:rPr lang="en-US">
                <a:latin typeface="Lato" panose="020F0502020204030203" pitchFamily="34" charset="77"/>
              </a:rPr>
              <a:t>Remember: if the survivor is unwilling to be referred for assistance, you need to </a:t>
            </a:r>
            <a:r>
              <a:rPr lang="en-US" b="1">
                <a:latin typeface="Lato" panose="020F0502020204030203" pitchFamily="34" charset="77"/>
              </a:rPr>
              <a:t>respect her wishes </a:t>
            </a:r>
            <a:r>
              <a:rPr lang="en-US">
                <a:latin typeface="Lato" panose="020F0502020204030203" pitchFamily="34" charset="77"/>
              </a:rPr>
              <a:t>and can simply provide her with GBV hotline numbers if available, so she will be able to seek help whenever she feels ready.</a:t>
            </a:r>
          </a:p>
          <a:p>
            <a:pPr marL="0" lvl="0" indent="0" algn="l" rtl="0">
              <a:spcBef>
                <a:spcPts val="0"/>
              </a:spcBef>
              <a:spcAft>
                <a:spcPts val="0"/>
              </a:spcAft>
              <a:buFontTx/>
              <a:buNone/>
            </a:pPr>
            <a:endParaRPr lang="en-US">
              <a:latin typeface="Lato" panose="020F0502020204030203" pitchFamily="34" charset="77"/>
            </a:endParaRPr>
          </a:p>
          <a:p>
            <a:pPr marL="0" lvl="0" indent="0" algn="l" rtl="0">
              <a:spcBef>
                <a:spcPts val="0"/>
              </a:spcBef>
              <a:spcAft>
                <a:spcPts val="0"/>
              </a:spcAft>
              <a:buFont typeface="Arial" panose="020B0604020202020204" pitchFamily="34" charset="0"/>
              <a:buNone/>
            </a:pPr>
            <a:r>
              <a:rPr lang="en-US" b="1">
                <a:latin typeface="Lato" panose="020F0502020204030203" pitchFamily="34" charset="77"/>
              </a:rPr>
              <a:t>Facilitate referral</a:t>
            </a:r>
          </a:p>
          <a:p>
            <a:pPr marL="171450" lvl="0" indent="-171450" algn="l" rtl="0">
              <a:spcBef>
                <a:spcPts val="0"/>
              </a:spcBef>
              <a:spcAft>
                <a:spcPts val="0"/>
              </a:spcAft>
              <a:buFontTx/>
              <a:buChar char="-"/>
            </a:pPr>
            <a:r>
              <a:rPr lang="en-US">
                <a:latin typeface="Lato" panose="020F0502020204030203" pitchFamily="34" charset="77"/>
              </a:rPr>
              <a:t>How the survivor is referred will depend on the inter-agency referral pathway and tools agreed at inter-agency level. It is therefore recommended to </a:t>
            </a:r>
            <a:r>
              <a:rPr lang="en-US" b="1">
                <a:latin typeface="Lato" panose="020F0502020204030203" pitchFamily="34" charset="77"/>
              </a:rPr>
              <a:t>adjust the third point on the slide according to the context</a:t>
            </a:r>
            <a:r>
              <a:rPr lang="en-US">
                <a:latin typeface="Lato" panose="020F0502020204030203" pitchFamily="34" charset="77"/>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latin typeface="Lato" panose="020F0502020204030203" pitchFamily="34" charset="77"/>
              </a:rPr>
              <a:t>Remind participants, that frontline workers should refer survivors (with consent) to the </a:t>
            </a:r>
            <a:r>
              <a:rPr lang="en-US" b="1">
                <a:latin typeface="Lato" panose="020F0502020204030203" pitchFamily="34" charset="77"/>
              </a:rPr>
              <a:t>GBV case management services </a:t>
            </a:r>
            <a:r>
              <a:rPr lang="en-US">
                <a:latin typeface="Lato" panose="020F0502020204030203" pitchFamily="34" charset="77"/>
              </a:rPr>
              <a:t>as the </a:t>
            </a:r>
            <a:r>
              <a:rPr lang="en-US" b="1">
                <a:latin typeface="Lato" panose="020F0502020204030203" pitchFamily="34" charset="77"/>
              </a:rPr>
              <a:t>entry point</a:t>
            </a:r>
            <a:r>
              <a:rPr lang="en-US">
                <a:latin typeface="Lato" panose="020F0502020204030203" pitchFamily="34" charset="77"/>
              </a:rPr>
              <a:t> for connecting with other services.</a:t>
            </a:r>
            <a:endParaRPr lang="en-US" b="1">
              <a:latin typeface="Lato" panose="020F0502020204030203" pitchFamily="34" charset="77"/>
            </a:endParaRPr>
          </a:p>
          <a:p>
            <a:pPr marL="171450" lvl="0" indent="-171450" algn="l" rtl="0">
              <a:spcBef>
                <a:spcPts val="0"/>
              </a:spcBef>
              <a:spcAft>
                <a:spcPts val="0"/>
              </a:spcAft>
              <a:buFontTx/>
              <a:buChar char="-"/>
            </a:pPr>
            <a:r>
              <a:rPr lang="en-US" b="0">
                <a:latin typeface="Lato" panose="020F0502020204030203" pitchFamily="34" charset="77"/>
              </a:rPr>
              <a:t>It </a:t>
            </a:r>
            <a:r>
              <a:rPr lang="en-US">
                <a:latin typeface="Lato" panose="020F0502020204030203" pitchFamily="34" charset="77"/>
              </a:rPr>
              <a:t>is recommended that referrals by frontline workers are done </a:t>
            </a:r>
            <a:r>
              <a:rPr lang="en-US" b="1">
                <a:latin typeface="Lato" panose="020F0502020204030203" pitchFamily="34" charset="77"/>
              </a:rPr>
              <a:t>verbally</a:t>
            </a:r>
            <a:r>
              <a:rPr lang="en-US">
                <a:latin typeface="Lato" panose="020F0502020204030203" pitchFamily="34" charset="77"/>
              </a:rPr>
              <a:t>. For a verbal referral, the frontline worker identifies the GBV case management service provider closest to survivor’s area of residence as per the referral pathway, ensures that he/she is in a confidential environment (no one else can hear them), then call the service provider. </a:t>
            </a:r>
          </a:p>
          <a:p>
            <a:pPr marL="171450" lvl="0" indent="-171450" algn="l" rtl="0">
              <a:spcBef>
                <a:spcPts val="0"/>
              </a:spcBef>
              <a:spcAft>
                <a:spcPts val="0"/>
              </a:spcAft>
              <a:buFontTx/>
              <a:buChar char="-"/>
            </a:pPr>
            <a:r>
              <a:rPr lang="en-US">
                <a:latin typeface="Lato" panose="020F0502020204030203" pitchFamily="34" charset="77"/>
              </a:rPr>
              <a:t>Generally </a:t>
            </a:r>
            <a:r>
              <a:rPr lang="en-US" b="1">
                <a:latin typeface="Lato" panose="020F0502020204030203" pitchFamily="34" charset="77"/>
              </a:rPr>
              <a:t>using written documents for referrals by frontline workers is not advisable</a:t>
            </a:r>
            <a:r>
              <a:rPr lang="en-US">
                <a:latin typeface="Lato" panose="020F0502020204030203" pitchFamily="34" charset="77"/>
              </a:rPr>
              <a:t>, if confidentiality procedures are not known or cannot be followed. However, in some contexts written referral tools are agreed at inter-agency level. In this case, the next slide should be used to explain in detail how to use these tools and ensure data protection. </a:t>
            </a:r>
          </a:p>
          <a:p>
            <a:pPr marL="171450" lvl="0" indent="-171450" algn="l" rtl="0">
              <a:spcBef>
                <a:spcPts val="0"/>
              </a:spcBef>
              <a:spcAft>
                <a:spcPts val="0"/>
              </a:spcAft>
              <a:buFontTx/>
              <a:buChar char="-"/>
            </a:pPr>
            <a:r>
              <a:rPr lang="en-US">
                <a:latin typeface="Lato" panose="020F0502020204030203" pitchFamily="34" charset="77"/>
              </a:rPr>
              <a:t>In some contexts, referrals to certain services are not done via other service providers or frontline workers and </a:t>
            </a:r>
            <a:r>
              <a:rPr lang="en-US" b="1">
                <a:latin typeface="Lato" panose="020F0502020204030203" pitchFamily="34" charset="77"/>
              </a:rPr>
              <a:t>self-referral</a:t>
            </a:r>
            <a:r>
              <a:rPr lang="en-US">
                <a:latin typeface="Lato" panose="020F0502020204030203" pitchFamily="34" charset="77"/>
              </a:rPr>
              <a:t> is the common practice. In this case, after having been provided with relevant information, the survivor can </a:t>
            </a:r>
            <a:r>
              <a:rPr lang="en-GB">
                <a:effectLst/>
                <a:latin typeface="Lato" panose="020F0502020204030203" pitchFamily="34" charset="77"/>
              </a:rPr>
              <a:t>make a request for assistance to the needed service provider herself, either in person or by phone.</a:t>
            </a:r>
          </a:p>
          <a:p>
            <a:pPr marL="171450" lvl="0" indent="-171450" algn="l" rtl="0">
              <a:spcBef>
                <a:spcPts val="0"/>
              </a:spcBef>
              <a:spcAft>
                <a:spcPts val="0"/>
              </a:spcAft>
              <a:buFontTx/>
              <a:buChar char="-"/>
            </a:pPr>
            <a:r>
              <a:rPr lang="en-GB" b="1">
                <a:effectLst/>
                <a:latin typeface="Lato" panose="020F0502020204030203" pitchFamily="34" charset="77"/>
              </a:rPr>
              <a:t>Accompanying survivors</a:t>
            </a:r>
            <a:r>
              <a:rPr lang="en-GB" b="0">
                <a:effectLst/>
                <a:latin typeface="Lato" panose="020F0502020204030203" pitchFamily="34" charset="77"/>
              </a:rPr>
              <a:t>: the </a:t>
            </a:r>
            <a:r>
              <a:rPr lang="en-GB">
                <a:effectLst/>
                <a:latin typeface="Lato" panose="020F0502020204030203" pitchFamily="34" charset="77"/>
              </a:rPr>
              <a:t>survivor may want someone to accompany her to the other agencies or actors she will go to for help. It is not the role of the frontline worker to accompany the survivor, as this could put the survivor at further risk. In some settings, frontline workers are known in the community, so walking a survivor to a medical facility or a police station automatically raises curiosity and may inadvertently put the survivor at risk. Instead, the frontline worker should discuss with the survivor if there is anyone else she trusts who can accompany her. The frontline worker could always seek the advice of a GBV specialist in these situations. Remember: when seeking the advice of a GBV specialist do not disclose any identifiable information about the survivor without her consent.</a:t>
            </a:r>
          </a:p>
        </p:txBody>
      </p:sp>
    </p:spTree>
    <p:extLst>
      <p:ext uri="{BB962C8B-B14F-4D97-AF65-F5344CB8AC3E}">
        <p14:creationId xmlns:p14="http://schemas.microsoft.com/office/powerpoint/2010/main" val="38458852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r>
              <a:rPr lang="en-GR">
                <a:latin typeface="Lato" panose="020F0502020204030203" pitchFamily="34" charset="77"/>
              </a:rPr>
              <a:t>Expected duration: 30 mins (duration will vary according to the tool) </a:t>
            </a:r>
          </a:p>
          <a:p>
            <a:endParaRPr lang="en-GR">
              <a:latin typeface="Lato" panose="020F0502020204030203" pitchFamily="34" charset="77"/>
            </a:endParaRPr>
          </a:p>
          <a:p>
            <a:r>
              <a:rPr lang="en-US" b="0" baseline="0">
                <a:latin typeface="Lato" panose="020F0502020204030203" pitchFamily="34" charset="77"/>
              </a:rPr>
              <a:t>NB: </a:t>
            </a:r>
            <a:r>
              <a:rPr lang="en-US" sz="1200">
                <a:latin typeface="Lato" panose="020F0502020204030203" pitchFamily="34" charset="77"/>
                <a:ea typeface="Calibri"/>
                <a:cs typeface="Calibri"/>
              </a:rPr>
              <a:t>remove the optional icon when the slide is used. </a:t>
            </a:r>
            <a:endParaRPr lang="en-GR" sz="1200">
              <a:latin typeface="Lato" panose="020F0502020204030203" pitchFamily="34" charset="77"/>
              <a:ea typeface="Calibri"/>
              <a:cs typeface="Calibri"/>
            </a:endParaRPr>
          </a:p>
          <a:p>
            <a:endParaRPr lang="en-GR">
              <a:latin typeface="Lato" panose="020F0502020204030203" pitchFamily="34" charset="77"/>
            </a:endParaRPr>
          </a:p>
          <a:p>
            <a:r>
              <a:rPr lang="en-GR">
                <a:latin typeface="Lato" panose="020F0502020204030203" pitchFamily="34" charset="77"/>
              </a:rPr>
              <a:t>This slide should </a:t>
            </a:r>
            <a:r>
              <a:rPr lang="en-GR" u="sng">
                <a:latin typeface="Lato" panose="020F0502020204030203" pitchFamily="34" charset="77"/>
              </a:rPr>
              <a:t>ONLY</a:t>
            </a:r>
            <a:r>
              <a:rPr lang="en-GR">
                <a:latin typeface="Lato" panose="020F0502020204030203" pitchFamily="34" charset="77"/>
              </a:rPr>
              <a:t> be used if there is an agreement at inter-agency level that frontline workers should use an inter-agency referral tool and/or faciliate referrals in other forms of writing. In this case, it is recommended to include a screenshot and provide a hand-out of any </a:t>
            </a:r>
            <a:r>
              <a:rPr lang="en-GR" b="1">
                <a:latin typeface="Lato" panose="020F0502020204030203" pitchFamily="34" charset="77"/>
              </a:rPr>
              <a:t>referral tool that frontline workers may be expected to use </a:t>
            </a:r>
            <a:r>
              <a:rPr lang="en-GR">
                <a:latin typeface="Lato" panose="020F0502020204030203" pitchFamily="34" charset="77"/>
              </a:rPr>
              <a:t>(</a:t>
            </a:r>
            <a:r>
              <a:rPr lang="en-GB">
                <a:latin typeface="Lato" panose="020F0502020204030203" pitchFamily="34" charset="77"/>
              </a:rPr>
              <a:t>e.g.</a:t>
            </a:r>
            <a:r>
              <a:rPr lang="en-GR">
                <a:latin typeface="Lato" panose="020F0502020204030203" pitchFamily="34" charset="77"/>
              </a:rPr>
              <a:t>offline form, proGres v4 referral, Kobo etc.) in order to go in detail through the tool and make sure that participants are equi</a:t>
            </a:r>
            <a:r>
              <a:rPr lang="en-US">
                <a:latin typeface="Lato" panose="020F0502020204030203" pitchFamily="34" charset="77"/>
              </a:rPr>
              <a:t>p</a:t>
            </a:r>
            <a:r>
              <a:rPr lang="en-GR">
                <a:latin typeface="Lato" panose="020F0502020204030203" pitchFamily="34" charset="77"/>
              </a:rPr>
              <a:t>ped to use the tool, taking all </a:t>
            </a:r>
            <a:r>
              <a:rPr lang="en-GR" b="1">
                <a:latin typeface="Lato" panose="020F0502020204030203" pitchFamily="34" charset="77"/>
              </a:rPr>
              <a:t>data protection measures </a:t>
            </a:r>
            <a:r>
              <a:rPr lang="en-GR">
                <a:latin typeface="Lato" panose="020F0502020204030203" pitchFamily="34" charset="77"/>
              </a:rPr>
              <a:t>into consideration. If the tool includes a </a:t>
            </a:r>
            <a:r>
              <a:rPr lang="en-GR" b="1">
                <a:latin typeface="Lato" panose="020F0502020204030203" pitchFamily="34" charset="77"/>
              </a:rPr>
              <a:t>consent form</a:t>
            </a:r>
            <a:r>
              <a:rPr lang="en-GR">
                <a:latin typeface="Lato" panose="020F0502020204030203" pitchFamily="34" charset="77"/>
              </a:rPr>
              <a:t>, it is recommended to discuss </a:t>
            </a:r>
            <a:r>
              <a:rPr lang="en-US">
                <a:latin typeface="Lato" panose="020F0502020204030203" pitchFamily="34" charset="77"/>
              </a:rPr>
              <a:t>this in detail</a:t>
            </a:r>
            <a:r>
              <a:rPr lang="en-GR">
                <a:latin typeface="Lato" panose="020F0502020204030203" pitchFamily="34" charset="77"/>
              </a:rPr>
              <a:t> as well. </a:t>
            </a:r>
          </a:p>
          <a:p>
            <a:endParaRPr lang="en-GR">
              <a:latin typeface="Lato" panose="020F0502020204030203" pitchFamily="34" charset="77"/>
            </a:endParaRPr>
          </a:p>
          <a:p>
            <a:r>
              <a:rPr lang="en-GR">
                <a:latin typeface="Lato" panose="020F0502020204030203" pitchFamily="34" charset="77"/>
              </a:rPr>
              <a:t>Ask participants if they have used this referral tool before and what challenges they may have experienced with using the tool.</a:t>
            </a:r>
          </a:p>
        </p:txBody>
      </p:sp>
    </p:spTree>
    <p:extLst>
      <p:ext uri="{BB962C8B-B14F-4D97-AF65-F5344CB8AC3E}">
        <p14:creationId xmlns:p14="http://schemas.microsoft.com/office/powerpoint/2010/main" val="12075316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sz="1600">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Lato" panose="020F0502020204030203" pitchFamily="34" charset="77"/>
              </a:rPr>
              <a:t>This is an optional slide to be used </a:t>
            </a:r>
            <a:r>
              <a:rPr lang="en-US" u="sng">
                <a:latin typeface="Lato" panose="020F0502020204030203" pitchFamily="34" charset="77"/>
              </a:rPr>
              <a:t>ONLY</a:t>
            </a:r>
            <a:r>
              <a:rPr lang="en-US">
                <a:latin typeface="Lato" panose="020F0502020204030203" pitchFamily="34" charset="77"/>
              </a:rPr>
              <a:t> for contexts where there are no GBV specialized service providers available. </a:t>
            </a:r>
            <a:r>
              <a:rPr lang="en-US" b="0" baseline="0">
                <a:latin typeface="Lato" panose="020F0502020204030203" pitchFamily="34" charset="77"/>
              </a:rPr>
              <a:t>NB: </a:t>
            </a:r>
            <a:r>
              <a:rPr lang="en-US" sz="1200">
                <a:latin typeface="Lato" panose="020F0502020204030203" pitchFamily="34" charset="77"/>
                <a:ea typeface="Calibri"/>
                <a:cs typeface="Calibri"/>
              </a:rPr>
              <a:t>remove the optional icon when the slide is used. </a:t>
            </a:r>
          </a:p>
          <a:p>
            <a:endParaRPr lang="en-US">
              <a:latin typeface="Lato" panose="020F0502020204030203" pitchFamily="34" charset="77"/>
            </a:endParaRPr>
          </a:p>
          <a:p>
            <a:r>
              <a:rPr lang="en-US">
                <a:latin typeface="Lato" panose="020F0502020204030203" pitchFamily="34" charset="77"/>
              </a:rPr>
              <a:t>Emphasize that whilst there may be no GBV referral pathway in place, frontline workers should be </a:t>
            </a:r>
            <a:r>
              <a:rPr lang="en-US" b="1">
                <a:latin typeface="Lato" panose="020F0502020204030203" pitchFamily="34" charset="77"/>
              </a:rPr>
              <a:t>aware of information and details on other available services </a:t>
            </a:r>
            <a:r>
              <a:rPr lang="en-US">
                <a:latin typeface="Lato" panose="020F0502020204030203" pitchFamily="34" charset="77"/>
              </a:rPr>
              <a:t>– referring to the earlier discussion in the previous section (e.g. </a:t>
            </a:r>
            <a:r>
              <a:rPr lang="en-GB">
                <a:effectLst/>
                <a:latin typeface="Lato" panose="020F0502020204030203" pitchFamily="34" charset="77"/>
              </a:rPr>
              <a:t>how to access, possible mobile services, relevant times and locations, focal points at the service, safe transport options etc). </a:t>
            </a:r>
          </a:p>
          <a:p>
            <a:endParaRPr lang="en-US">
              <a:latin typeface="Lato" panose="020F0502020204030203" pitchFamily="34" charset="77"/>
            </a:endParaRPr>
          </a:p>
          <a:p>
            <a:r>
              <a:rPr lang="en-US">
                <a:latin typeface="Lato" panose="020F0502020204030203" pitchFamily="34" charset="77"/>
              </a:rPr>
              <a:t>Highlight the importance of frontline workers not to raise expectations and be honest with the survivor, provide comfort. </a:t>
            </a:r>
          </a:p>
          <a:p>
            <a:endParaRPr lang="en-US">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Lato" panose="020F0502020204030203" pitchFamily="34" charset="77"/>
              </a:rPr>
              <a:t>Content derived and adjusted from the IASC Pocket Guide – How to support survivors of GBV when a GBV actor is not available in your area – Training Package, 2018 (</a:t>
            </a:r>
            <a:r>
              <a:rPr lang="en-US" b="0" baseline="0">
                <a:latin typeface="Lato" panose="020F0502020204030203" pitchFamily="34" charset="77"/>
                <a:ea typeface="Lato" panose="020F0502020204030203" pitchFamily="34" charset="0"/>
                <a:cs typeface="Lato" panose="020F0502020204030203" pitchFamily="34" charset="0"/>
                <a:hlinkClick r:id="rId3"/>
              </a:rPr>
              <a:t>https://gbvguidelines.org/en/pocketguide/</a:t>
            </a:r>
            <a:r>
              <a:rPr lang="en-US" b="0" baseline="0">
                <a:latin typeface="Lato" panose="020F0502020204030203" pitchFamily="34" charset="77"/>
                <a:ea typeface="Lato" panose="020F0502020204030203" pitchFamily="34" charset="0"/>
                <a:cs typeface="Lato" panose="020F0502020204030203" pitchFamily="34" charset="0"/>
              </a:rPr>
              <a:t>). </a:t>
            </a:r>
            <a:endParaRPr lang="en-US">
              <a:latin typeface="Lato" panose="020F0502020204030203" pitchFamily="34" charset="77"/>
            </a:endParaRPr>
          </a:p>
        </p:txBody>
      </p:sp>
    </p:spTree>
    <p:extLst>
      <p:ext uri="{BB962C8B-B14F-4D97-AF65-F5344CB8AC3E}">
        <p14:creationId xmlns:p14="http://schemas.microsoft.com/office/powerpoint/2010/main" val="4920000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b="1">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R" noProof="0">
                <a:latin typeface="Lato" panose="020F0502020204030203" pitchFamily="34" charset="77"/>
              </a:rPr>
              <a:t>Expected duration: 10 mins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R" b="0" noProof="0">
                <a:latin typeface="Lato" panose="020F0502020204030203" pitchFamily="34" charset="77"/>
                <a:cs typeface="+mn-cs"/>
              </a:rPr>
              <a:t>Objective: reinforce correct understanding of the role of non-GBV specialists in handling GBV disclosures and address contextual challenges/gaps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R" b="0" noProof="0">
              <a:latin typeface="Lato" panose="020F0502020204030203" pitchFamily="34" charset="77"/>
              <a:cs typeface="+mn-cs"/>
            </a:endParaRPr>
          </a:p>
          <a:p>
            <a:pPr marL="0" indent="0">
              <a:buFont typeface="Arial" panose="020B0604020202020204" pitchFamily="34" charset="0"/>
              <a:buNone/>
              <a:defRPr/>
            </a:pPr>
            <a:r>
              <a:rPr lang="en-US" b="0" baseline="0" noProof="0">
                <a:latin typeface="Lato" panose="020F0502020204030203" pitchFamily="34" charset="77"/>
              </a:rPr>
              <a:t>NB: </a:t>
            </a:r>
            <a:r>
              <a:rPr lang="en-US" noProof="0">
                <a:latin typeface="Lato" panose="020F0502020204030203" pitchFamily="34" charset="77"/>
                <a:ea typeface="Calibri"/>
                <a:cs typeface="Calibri"/>
              </a:rPr>
              <a:t>remove the optional icon when the slide is used.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R" b="0" noProof="0">
              <a:latin typeface="Lato" panose="020F0502020204030203" pitchFamily="34" charset="77"/>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R" b="1" noProof="0">
                <a:latin typeface="Lato" panose="020F0502020204030203" pitchFamily="34" charset="77"/>
                <a:cs typeface="+mn-cs"/>
              </a:rPr>
              <a:t>Key considerations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R" b="0" kern="1200" noProof="0">
                <a:latin typeface="Lato" panose="020F0502020204030203" pitchFamily="34" charset="77"/>
                <a:ea typeface="+mn-ea"/>
                <a:cs typeface="+mn-cs"/>
              </a:rPr>
              <a:t>Remind participants that all frontline workers </a:t>
            </a:r>
            <a:r>
              <a:rPr lang="en-GR" b="1" kern="1200" noProof="0">
                <a:latin typeface="Lato" panose="020F0502020204030203" pitchFamily="34" charset="77"/>
                <a:ea typeface="+mn-ea"/>
                <a:cs typeface="+mn-cs"/>
              </a:rPr>
              <a:t>should be aware of the GBV referral pathway </a:t>
            </a:r>
            <a:r>
              <a:rPr lang="en-US" b="0" kern="1200" noProof="0">
                <a:latin typeface="Lato" panose="020F0502020204030203" pitchFamily="34" charset="77"/>
                <a:ea typeface="+mn-ea"/>
                <a:cs typeface="+mn-cs"/>
              </a:rPr>
              <a:t>and the services that are available in the area that they work 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kern="1200" noProof="0">
                <a:latin typeface="Lato" panose="020F0502020204030203" pitchFamily="34" charset="77"/>
                <a:ea typeface="+mn-ea"/>
                <a:cs typeface="+mn-cs"/>
              </a:rPr>
              <a:t>Their role is to </a:t>
            </a:r>
            <a:r>
              <a:rPr lang="en-US" b="1" kern="1200" noProof="0">
                <a:latin typeface="Lato" panose="020F0502020204030203" pitchFamily="34" charset="77"/>
                <a:ea typeface="+mn-ea"/>
                <a:cs typeface="+mn-cs"/>
              </a:rPr>
              <a:t>provide accurate, up-to-date information on available services </a:t>
            </a:r>
            <a:r>
              <a:rPr lang="en-US" b="0" kern="1200" noProof="0">
                <a:latin typeface="Lato" panose="020F0502020204030203" pitchFamily="34" charset="77"/>
                <a:ea typeface="+mn-ea"/>
                <a:cs typeface="+mn-cs"/>
              </a:rPr>
              <a:t>and </a:t>
            </a:r>
            <a:r>
              <a:rPr lang="en-US" b="1" kern="1200" noProof="0">
                <a:latin typeface="Lato" panose="020F0502020204030203" pitchFamily="34" charset="77"/>
                <a:ea typeface="+mn-ea"/>
                <a:cs typeface="+mn-cs"/>
              </a:rPr>
              <a:t>let the survivor make her own choices.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kern="1200" noProof="0">
                <a:latin typeface="Lato" panose="020F0502020204030203" pitchFamily="34" charset="77"/>
                <a:ea typeface="+mn-ea"/>
                <a:cs typeface="+mn-cs"/>
              </a:rPr>
              <a:t>When a survivor is not willing to be linked to services, </a:t>
            </a:r>
            <a:r>
              <a:rPr lang="en-US" b="1" kern="1200" noProof="0">
                <a:latin typeface="Lato" panose="020F0502020204030203" pitchFamily="34" charset="77"/>
                <a:ea typeface="+mn-ea"/>
                <a:cs typeface="+mn-cs"/>
              </a:rPr>
              <a:t>respect her choice</a:t>
            </a:r>
            <a:r>
              <a:rPr lang="en-US" b="0" kern="1200" noProof="0">
                <a:latin typeface="Lato" panose="020F0502020204030203" pitchFamily="34" charset="77"/>
                <a:ea typeface="+mn-ea"/>
                <a:cs typeface="+mn-cs"/>
              </a:rPr>
              <a:t>. It is recommended that available contact details and/or hotline numbers are shared with the survivor, should she change her mind in the future.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u="sng" noProof="0">
                <a:effectLst/>
                <a:latin typeface="Lato" panose="020F0502020204030203" pitchFamily="34" charset="77"/>
              </a:rPr>
              <a:t>The frontline worker’s role is not </a:t>
            </a:r>
            <a:r>
              <a:rPr lang="en-GB" b="0" noProof="0">
                <a:effectLst/>
                <a:latin typeface="Lato" panose="020F0502020204030203" pitchFamily="34" charset="77"/>
              </a:rPr>
              <a:t>to provide counselling, conduct an interview, understand what happened and the details, tell her what to do or give your own opinion.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noProof="0">
                <a:effectLst/>
                <a:latin typeface="Lato" panose="020F0502020204030203" pitchFamily="34" charset="77"/>
              </a:rPr>
              <a:t>Frontline workers should not engage in repeated sessions</a:t>
            </a:r>
            <a:r>
              <a:rPr lang="en-GB" b="0" noProof="0">
                <a:effectLst/>
                <a:latin typeface="Lato" panose="020F0502020204030203" pitchFamily="34" charset="77"/>
              </a:rPr>
              <a:t> or meetings with survivor, counselling or attempts to manage the survivor’s case. </a:t>
            </a:r>
            <a:endParaRPr lang="en-GR" b="0" kern="1200" noProof="0">
              <a:latin typeface="Lato" panose="020F0502020204030203" pitchFamily="34" charset="77"/>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R" b="0" noProof="0">
                <a:latin typeface="Lato" panose="020F0502020204030203" pitchFamily="34" charset="77"/>
                <a:cs typeface="+mn-cs"/>
              </a:rPr>
              <a:t>Ensure that participants do </a:t>
            </a:r>
            <a:r>
              <a:rPr lang="en-GR" b="1" u="sng" noProof="0">
                <a:latin typeface="Lato" panose="020F0502020204030203" pitchFamily="34" charset="77"/>
                <a:cs typeface="+mn-cs"/>
              </a:rPr>
              <a:t>not</a:t>
            </a:r>
            <a:r>
              <a:rPr lang="en-GR" b="0" noProof="0">
                <a:latin typeface="Lato" panose="020F0502020204030203" pitchFamily="34" charset="77"/>
                <a:cs typeface="+mn-cs"/>
              </a:rPr>
              <a:t> to share details about GBV disclosures they may have experienced as part of this discussion. </a:t>
            </a:r>
            <a:endParaRPr lang="en-US" b="0" noProof="0">
              <a:latin typeface="Lato" panose="020F0502020204030203" pitchFamily="34" charset="77"/>
              <a:cs typeface="+mn-cs"/>
            </a:endParaRPr>
          </a:p>
        </p:txBody>
      </p:sp>
    </p:spTree>
    <p:extLst>
      <p:ext uri="{BB962C8B-B14F-4D97-AF65-F5344CB8AC3E}">
        <p14:creationId xmlns:p14="http://schemas.microsoft.com/office/powerpoint/2010/main" val="7892075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pPr marL="171450" indent="-171450">
              <a:buFont typeface="Arial" panose="020B0604020202020204" pitchFamily="34" charset="0"/>
              <a:buChar char="•"/>
            </a:pPr>
            <a:r>
              <a:rPr lang="en-GB"/>
              <a:t>It is recommended to add details of staff care resources that may be available in country. </a:t>
            </a:r>
          </a:p>
          <a:p>
            <a:pPr marL="171450" indent="-171450">
              <a:buFont typeface="Arial" panose="020B0604020202020204" pitchFamily="34" charset="0"/>
              <a:buChar char="•"/>
            </a:pPr>
            <a:r>
              <a:rPr lang="en-GB"/>
              <a:t>Reassure participants, that whilst they can do everything right, the are not </a:t>
            </a:r>
            <a:r>
              <a:rPr lang="en-GB" b="1"/>
              <a:t>going to fix the survivor’s experience </a:t>
            </a:r>
            <a:r>
              <a:rPr lang="en-GB"/>
              <a:t>or take away her pain. </a:t>
            </a:r>
          </a:p>
          <a:p>
            <a:pPr marL="171450" indent="-171450">
              <a:buFont typeface="Arial" panose="020B0604020202020204" pitchFamily="34" charset="0"/>
              <a:buChar char="•"/>
            </a:pPr>
            <a:r>
              <a:rPr lang="en-GB"/>
              <a:t>Listening to and hearing other people’s experiences can expose them to her painful, traumatic or hurtful experience – also known as experiencing secondary trauma, or </a:t>
            </a:r>
            <a:r>
              <a:rPr lang="en-GB" b="1"/>
              <a:t>trigger memories </a:t>
            </a:r>
            <a:r>
              <a:rPr lang="en-GB"/>
              <a:t>of personal experiences. </a:t>
            </a:r>
            <a:r>
              <a:rPr lang="en-US" baseline="0"/>
              <a:t>While not common, </a:t>
            </a:r>
            <a:r>
              <a:rPr lang="en-US" b="1" baseline="0"/>
              <a:t>secondary </a:t>
            </a:r>
            <a:r>
              <a:rPr lang="en-US" b="1"/>
              <a:t>trauma </a:t>
            </a:r>
            <a:r>
              <a:rPr lang="en-US"/>
              <a:t>is a risk</a:t>
            </a:r>
            <a:r>
              <a:rPr lang="en-US" baseline="0"/>
              <a:t> of humanitarian work as we work closely with individuals who have been through traumatic experiences, and this may be particularly true when working with survivors of GBV.  It is important to know that vicarious trauma is a process – it does not happen after one encounter. Rather, it occurs when we begin to identify with persons in a way that changes our thoughts, feelings, and behaviors parallel those of the person who experienced the traumatic experience.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t>Encourage participants to think about about how to </a:t>
            </a:r>
            <a:r>
              <a:rPr lang="en-GB" b="1"/>
              <a:t>take care of themselves </a:t>
            </a:r>
            <a:r>
              <a:rPr lang="en-GB"/>
              <a:t>as these feelings come up.</a:t>
            </a:r>
            <a:r>
              <a:rPr lang="en-GB">
                <a:solidFill>
                  <a:srgbClr val="000000"/>
                </a:solidFill>
                <a:effectLst/>
                <a:latin typeface="Helvetica Neue" panose="02000503000000020004" pitchFamily="2" charset="0"/>
              </a:rPr>
              <a:t> Looking after ourselves can also help us to be in a better position to support others in the work we do.</a:t>
            </a:r>
            <a:endParaRPr lang="en-GB"/>
          </a:p>
          <a:p>
            <a:pPr marL="171450" indent="-171450">
              <a:buFont typeface="Arial" panose="020B0604020202020204" pitchFamily="34" charset="0"/>
              <a:buChar char="•"/>
            </a:pPr>
            <a:r>
              <a:rPr lang="en-GB"/>
              <a:t>Participants should reach out to their own </a:t>
            </a:r>
            <a:r>
              <a:rPr lang="en-GB" b="1"/>
              <a:t>support system </a:t>
            </a:r>
            <a:r>
              <a:rPr lang="en-GB"/>
              <a:t>and network, including colleagues, team leader or a GBV specialist, to de-brief on the exchange (keeping in mind the survivor’s confidentiality) and seek support.</a:t>
            </a:r>
          </a:p>
          <a:p>
            <a:pPr marL="171450" indent="-171450">
              <a:buFont typeface="Arial" panose="020B0604020202020204" pitchFamily="34" charset="0"/>
              <a:buChar char="•"/>
            </a:pPr>
            <a:endParaRPr lang="en-GB" b="1" u="sng">
              <a:latin typeface="Calibri"/>
              <a:cs typeface="Calibri"/>
            </a:endParaRPr>
          </a:p>
          <a:p>
            <a:pPr>
              <a:defRPr/>
            </a:pPr>
            <a:r>
              <a:rPr lang="en-GB" b="1" u="sng">
                <a:latin typeface="Calibri"/>
                <a:ea typeface="MS PGothic"/>
                <a:cs typeface="Calibri"/>
              </a:rPr>
              <a:t>There may be specific safe care resources available in your operation for self-care, </a:t>
            </a:r>
            <a:r>
              <a:rPr lang="en-GB" b="1" u="sng" err="1">
                <a:latin typeface="Calibri"/>
                <a:ea typeface="MS PGothic"/>
                <a:cs typeface="Calibri"/>
              </a:rPr>
              <a:t>e.g</a:t>
            </a:r>
            <a:r>
              <a:rPr lang="en-GB" b="1" u="sng">
                <a:latin typeface="Calibri"/>
                <a:ea typeface="MS PGothic"/>
                <a:cs typeface="Calibri"/>
              </a:rPr>
              <a:t> Staff Counsellor, online support, etc, you may want to share here. </a:t>
            </a:r>
            <a:endParaRPr lang="en-GB" u="sng">
              <a:latin typeface="Calibri"/>
              <a:cs typeface="Calibri"/>
            </a:endParaRPr>
          </a:p>
          <a:p>
            <a:pPr>
              <a:defRPr/>
            </a:pPr>
            <a:endParaRPr lang="en-US">
              <a:latin typeface="MS PGothic" pitchFamily="34" charset="-128"/>
              <a:cs typeface="Lato" panose="020F050202020403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a:latin typeface="Lato" panose="020F0502020204030203" pitchFamily="34" charset="77"/>
                <a:ea typeface="Lato" panose="020F0502020204030203" pitchFamily="34" charset="0"/>
                <a:cs typeface="Lato" panose="020F0502020204030203" pitchFamily="34" charset="0"/>
              </a:rPr>
              <a:t>Content derived and adjusted from the </a:t>
            </a:r>
            <a:r>
              <a:rPr lang="en-US">
                <a:latin typeface="Lato" panose="020F0502020204030203" pitchFamily="34" charset="77"/>
              </a:rPr>
              <a:t>IASC Pocket Guide – How to support survivors of GBV when a GBV actor is not available in your area – Training Package, 2018 (</a:t>
            </a:r>
            <a:r>
              <a:rPr lang="en-US" b="0" baseline="0">
                <a:latin typeface="Lato" panose="020F0502020204030203" pitchFamily="34" charset="77"/>
                <a:ea typeface="Lato" panose="020F0502020204030203" pitchFamily="34" charset="0"/>
                <a:cs typeface="Lato" panose="020F0502020204030203" pitchFamily="34" charset="0"/>
                <a:hlinkClick r:id="rId3"/>
              </a:rPr>
              <a:t>https://gbvguidelines.org/en/pocketguide/</a:t>
            </a:r>
            <a:r>
              <a:rPr lang="en-US" b="0" baseline="0">
                <a:latin typeface="Lato" panose="020F0502020204030203" pitchFamily="34" charset="77"/>
                <a:ea typeface="Lato" panose="020F0502020204030203" pitchFamily="34" charset="0"/>
                <a:cs typeface="Lato" panose="020F0502020204030203" pitchFamily="34" charset="0"/>
              </a:rPr>
              <a:t>) and the </a:t>
            </a:r>
            <a:r>
              <a:rPr lang="en-US">
                <a:latin typeface="Lato" panose="020F0502020204030203" pitchFamily="34" charset="77"/>
              </a:rPr>
              <a:t>Inter-Agency GBV Case Management Training Package (</a:t>
            </a:r>
            <a:r>
              <a:rPr lang="en-US">
                <a:latin typeface="Lato" panose="020F0502020204030203" pitchFamily="34" charset="77"/>
                <a:hlinkClick r:id="rId4"/>
              </a:rPr>
              <a:t>https://www.gbvims.com/gbv-case-management-guidelines/gbv-case-management-training-materials/</a:t>
            </a:r>
            <a:r>
              <a:rPr lang="en-US">
                <a:latin typeface="Lato" panose="020F0502020204030203" pitchFamily="34" charset="77"/>
              </a:rPr>
              <a:t>). </a:t>
            </a:r>
          </a:p>
          <a:p>
            <a:endParaRPr lang="en-US">
              <a:latin typeface="Lato" panose="020F0502020204030203" pitchFamily="34" charset="77"/>
            </a:endParaRPr>
          </a:p>
        </p:txBody>
      </p:sp>
    </p:spTree>
    <p:extLst>
      <p:ext uri="{BB962C8B-B14F-4D97-AF65-F5344CB8AC3E}">
        <p14:creationId xmlns:p14="http://schemas.microsoft.com/office/powerpoint/2010/main" val="12548193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sz="1600"/>
          </a:p>
        </p:txBody>
      </p:sp>
    </p:spTree>
    <p:extLst>
      <p:ext uri="{BB962C8B-B14F-4D97-AF65-F5344CB8AC3E}">
        <p14:creationId xmlns:p14="http://schemas.microsoft.com/office/powerpoint/2010/main" val="21179243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3170583"/>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R" sz="1500" b="1">
                <a:latin typeface="Lato"/>
                <a:ea typeface="MS PGothic"/>
                <a:cs typeface="Lato"/>
              </a:rPr>
              <a:t>FACILITATOR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atin typeface="Lato" panose="020F0502020204030203" pitchFamily="34" charset="77"/>
            </a:endParaRPr>
          </a:p>
          <a:p>
            <a:pPr>
              <a:lnSpc>
                <a:spcPct val="107000"/>
              </a:lnSpc>
              <a:spcBef>
                <a:spcPts val="0"/>
              </a:spcBef>
              <a:spcAft>
                <a:spcPts val="800"/>
              </a:spcAft>
            </a:pPr>
            <a:r>
              <a:rPr lang="en-US">
                <a:latin typeface="Lato"/>
                <a:ea typeface="MS PGothic"/>
                <a:cs typeface="Lato"/>
              </a:rPr>
              <a:t>Expected duration for session </a:t>
            </a:r>
          </a:p>
          <a:p>
            <a:pPr marL="0" marR="0" lvl="0" indent="0">
              <a:lnSpc>
                <a:spcPct val="107000"/>
              </a:lnSpc>
              <a:spcBef>
                <a:spcPts val="0"/>
              </a:spcBef>
              <a:spcAft>
                <a:spcPts val="800"/>
              </a:spcAft>
              <a:buFont typeface="+mj-lt"/>
              <a:buNone/>
            </a:pPr>
            <a:r>
              <a:rPr lang="en-US" b="1">
                <a:effectLst/>
                <a:latin typeface="Lato"/>
                <a:ea typeface="Times New Roman" panose="02020603050405020304" pitchFamily="18" charset="0"/>
                <a:cs typeface="Lato"/>
              </a:rPr>
              <a:t>60 mins</a:t>
            </a:r>
            <a:endParaRPr lang="en-US">
              <a:effectLst/>
              <a:latin typeface="Lato"/>
              <a:ea typeface="Times New Roman" panose="02020603050405020304" pitchFamily="18" charset="0"/>
              <a:cs typeface="Lato"/>
            </a:endParaRPr>
          </a:p>
          <a:p>
            <a:endParaRPr lang="en-US">
              <a:latin typeface="Lato" panose="020F0502020204030203" pitchFamily="34" charset="77"/>
            </a:endParaRPr>
          </a:p>
          <a:p>
            <a:r>
              <a:rPr lang="en-GB">
                <a:latin typeface="Lato"/>
                <a:ea typeface="Calibri"/>
                <a:cs typeface="Lato"/>
              </a:rPr>
              <a:t>This session could be co-facilitated with a child protection specialist, if needed. </a:t>
            </a:r>
            <a:endParaRPr lang="en-GB">
              <a:latin typeface="Lato" panose="020F0502020204030203" pitchFamily="34" charset="77"/>
              <a:cs typeface="Lato"/>
            </a:endParaRPr>
          </a:p>
          <a:p>
            <a:endParaRPr lang="en-GB">
              <a:latin typeface="Lato"/>
              <a:ea typeface="Calibri"/>
              <a:cs typeface="Lato"/>
            </a:endParaRPr>
          </a:p>
          <a:p>
            <a:r>
              <a:rPr lang="en-GB" b="0" u="none">
                <a:latin typeface="Lato"/>
                <a:ea typeface="Calibri"/>
                <a:cs typeface="Lato"/>
              </a:rPr>
              <a:t>Note: It is important to recall that this is not intended to be a child protection training, nor to share child protection core concepts and approaches, nor information on child protection activities/functions. Rather, the aim of this session is to provide guidance on handling disclosures of child survivors of GBV and safely referring them to access support. If a more focused training on child protection is required, this should be provided separately through connecting with child protection specialists. </a:t>
            </a:r>
            <a:endParaRPr lang="en-GB" b="0" u="none">
              <a:latin typeface="Lato" panose="020F0502020204030203" pitchFamily="34" charset="77"/>
              <a:cs typeface="Lato"/>
            </a:endParaRPr>
          </a:p>
          <a:p>
            <a:endParaRPr lang="en-US">
              <a:latin typeface="Lato" panose="020F0502020204030203" pitchFamily="34" charset="77"/>
            </a:endParaRPr>
          </a:p>
          <a:p>
            <a:r>
              <a:rPr lang="en-US" b="1">
                <a:latin typeface="Lato"/>
                <a:ea typeface="MS PGothic"/>
                <a:cs typeface="Lato"/>
              </a:rPr>
              <a:t>Explain the learning objectives: </a:t>
            </a:r>
          </a:p>
          <a:p>
            <a:pPr marL="285750" indent="-285750">
              <a:spcBef>
                <a:spcPts val="0"/>
              </a:spcBef>
              <a:spcAft>
                <a:spcPts val="0"/>
              </a:spcAft>
              <a:buFont typeface="Arial" panose="020B0604020202020204" pitchFamily="34" charset="0"/>
              <a:buChar char="•"/>
            </a:pPr>
            <a:r>
              <a:rPr lang="en-US">
                <a:effectLst/>
                <a:latin typeface="Lato"/>
                <a:ea typeface="Times New Roman" panose="02020603050405020304" pitchFamily="18" charset="0"/>
                <a:cs typeface="Lato"/>
              </a:rPr>
              <a:t>Understand the </a:t>
            </a:r>
            <a:r>
              <a:rPr lang="en-GB">
                <a:latin typeface="Lato"/>
                <a:ea typeface="MS PGothic"/>
                <a:cs typeface="Lato"/>
              </a:rPr>
              <a:t>key considerations for handling a disclosure involving a child survivor vs. adult survivor. </a:t>
            </a:r>
            <a:endParaRPr lang="en-GB">
              <a:latin typeface="Lato" panose="020F0502020204030203" pitchFamily="34" charset="77"/>
              <a:cs typeface="Lato"/>
            </a:endParaRPr>
          </a:p>
          <a:p>
            <a:pPr marL="285750" indent="-285750" eaLnBrk="1" fontAlgn="auto" hangingPunct="1">
              <a:spcBef>
                <a:spcPts val="0"/>
              </a:spcBef>
              <a:spcAft>
                <a:spcPts val="0"/>
              </a:spcAft>
              <a:buFont typeface="Arial" panose="020B0604020202020204" pitchFamily="34" charset="0"/>
              <a:buChar char="•"/>
              <a:defRPr/>
            </a:pPr>
            <a:r>
              <a:rPr lang="en-GB">
                <a:latin typeface="Lato"/>
                <a:ea typeface="MS PGothic"/>
                <a:cs typeface="Lato"/>
              </a:rPr>
              <a:t>Know how to refer a child survivor of GBV. </a:t>
            </a:r>
            <a:endParaRPr lang="en-GB">
              <a:latin typeface="Lato" panose="020F0502020204030203" pitchFamily="34" charset="77"/>
              <a:cs typeface="Lato"/>
            </a:endParaRPr>
          </a:p>
          <a:p>
            <a:pPr marL="285750" indent="-285750" eaLnBrk="1" fontAlgn="auto" hangingPunct="1">
              <a:spcBef>
                <a:spcPts val="0"/>
              </a:spcBef>
              <a:spcAft>
                <a:spcPts val="0"/>
              </a:spcAft>
              <a:buFont typeface="Arial" panose="020B0604020202020204" pitchFamily="34" charset="0"/>
              <a:buChar char="•"/>
              <a:defRPr/>
            </a:pPr>
            <a:r>
              <a:rPr lang="en-US">
                <a:effectLst/>
                <a:latin typeface="Lato"/>
                <a:ea typeface="Times New Roman" panose="02020603050405020304" pitchFamily="18" charset="0"/>
                <a:cs typeface="Lato"/>
              </a:rPr>
              <a:t>Be familiar with the the local GBV referral pathway for child survivors.</a:t>
            </a:r>
            <a:r>
              <a:rPr lang="en-US">
                <a:latin typeface="Lato"/>
                <a:ea typeface="Times New Roman" panose="02020603050405020304" pitchFamily="18" charset="0"/>
                <a:cs typeface="Lato"/>
              </a:rPr>
              <a:t> </a:t>
            </a:r>
            <a:endParaRPr lang="en-US">
              <a:effectLst/>
              <a:latin typeface="Lato" panose="020F0502020204030203" pitchFamily="34" charset="77"/>
              <a:ea typeface="Times New Roman" panose="02020603050405020304" pitchFamily="18" charset="0"/>
              <a:cs typeface="Lato"/>
            </a:endParaRPr>
          </a:p>
        </p:txBody>
      </p:sp>
    </p:spTree>
    <p:extLst>
      <p:ext uri="{BB962C8B-B14F-4D97-AF65-F5344CB8AC3E}">
        <p14:creationId xmlns:p14="http://schemas.microsoft.com/office/powerpoint/2010/main" val="23395422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74377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a:ea typeface="MS PGothic"/>
                <a:cs typeface="Lato"/>
              </a:rPr>
              <a:t>FACILITATOR NOTES</a:t>
            </a:r>
          </a:p>
          <a:p>
            <a:endParaRPr lang="en-US">
              <a:latin typeface="Lato" panose="020F0502020204030203" pitchFamily="34" charset="77"/>
            </a:endParaRPr>
          </a:p>
          <a:p>
            <a:pPr marL="171450" indent="-171450" algn="l">
              <a:buFont typeface="Arial" panose="020B0604020202020204" pitchFamily="34" charset="0"/>
              <a:buChar char="•"/>
            </a:pPr>
            <a:r>
              <a:rPr lang="en-US" b="0" i="0">
                <a:effectLst/>
                <a:latin typeface="Lato"/>
                <a:ea typeface="MS PGothic"/>
                <a:cs typeface="Lato"/>
              </a:rPr>
              <a:t>United Nations </a:t>
            </a:r>
            <a:r>
              <a:rPr lang="en-US" altLang="en-US">
                <a:latin typeface="Lato" panose="020F0502020204030203" pitchFamily="34" charset="77"/>
                <a:ea typeface="Verdana"/>
              </a:rPr>
              <a:t>Convention on the Rights of the Child </a:t>
            </a:r>
            <a:r>
              <a:rPr lang="en-US" altLang="en-US" b="0" i="0">
                <a:effectLst/>
                <a:latin typeface="Lato"/>
                <a:ea typeface="MS PGothic"/>
                <a:cs typeface="Lato"/>
              </a:rPr>
              <a:t>(</a:t>
            </a:r>
            <a:r>
              <a:rPr lang="en-US" b="0" i="0">
                <a:effectLst/>
                <a:latin typeface="Lato"/>
                <a:ea typeface="MS PGothic"/>
                <a:cs typeface="Lato"/>
              </a:rPr>
              <a:t>CRC) </a:t>
            </a:r>
            <a:r>
              <a:rPr lang="en-US" b="1" i="0">
                <a:effectLst/>
                <a:latin typeface="Lato"/>
                <a:ea typeface="MS PGothic"/>
                <a:cs typeface="Lato"/>
              </a:rPr>
              <a:t>definition of a child</a:t>
            </a:r>
            <a:r>
              <a:rPr lang="en-US" b="0" i="0">
                <a:effectLst/>
                <a:latin typeface="Lato"/>
                <a:ea typeface="MS PGothic"/>
                <a:cs typeface="Lato"/>
              </a:rPr>
              <a:t>: a child is any person under the age of 18.</a:t>
            </a:r>
          </a:p>
          <a:p>
            <a:pPr marL="171450" indent="-171450">
              <a:buFont typeface="Arial" panose="020B0604020202020204" pitchFamily="34" charset="0"/>
              <a:buChar char="•"/>
            </a:pPr>
            <a:r>
              <a:rPr lang="en-GB" b="0" i="0">
                <a:solidFill>
                  <a:srgbClr val="000000"/>
                </a:solidFill>
                <a:effectLst/>
                <a:latin typeface="Lato"/>
                <a:ea typeface="MS PGothic"/>
                <a:cs typeface="Lato"/>
              </a:rPr>
              <a:t>Remind participants of the </a:t>
            </a:r>
            <a:r>
              <a:rPr lang="en-GB" b="1" i="0">
                <a:solidFill>
                  <a:srgbClr val="000000"/>
                </a:solidFill>
                <a:effectLst/>
                <a:latin typeface="Lato"/>
                <a:ea typeface="MS PGothic"/>
                <a:cs typeface="Lato"/>
              </a:rPr>
              <a:t>types of GBV </a:t>
            </a:r>
            <a:r>
              <a:rPr lang="en-GB" b="0" i="0">
                <a:solidFill>
                  <a:srgbClr val="000000"/>
                </a:solidFill>
                <a:effectLst/>
                <a:latin typeface="Lato"/>
                <a:ea typeface="MS PGothic"/>
                <a:cs typeface="Lato"/>
              </a:rPr>
              <a:t>discussed in the first session. Ask participants whether they think these same types also affect children. Explain that GBV against children may be </a:t>
            </a:r>
            <a:r>
              <a:rPr lang="en-GB" b="1" i="0">
                <a:solidFill>
                  <a:srgbClr val="000000"/>
                </a:solidFill>
                <a:effectLst/>
                <a:latin typeface="Lato"/>
                <a:ea typeface="MS PGothic"/>
                <a:cs typeface="Lato"/>
              </a:rPr>
              <a:t>physical, psychological, sexual or socio-economic</a:t>
            </a:r>
            <a:r>
              <a:rPr lang="en-GB" b="0" i="0">
                <a:solidFill>
                  <a:srgbClr val="000000"/>
                </a:solidFill>
                <a:effectLst/>
                <a:latin typeface="Lato"/>
                <a:ea typeface="MS PGothic"/>
                <a:cs typeface="Lato"/>
              </a:rPr>
              <a:t>.</a:t>
            </a:r>
            <a:r>
              <a:rPr lang="en-GB">
                <a:solidFill>
                  <a:srgbClr val="000000"/>
                </a:solidFill>
                <a:latin typeface="Lato"/>
                <a:ea typeface="MS PGothic"/>
                <a:cs typeface="Lato"/>
              </a:rPr>
              <a:t> </a:t>
            </a:r>
          </a:p>
          <a:p>
            <a:pPr marL="171450" indent="-171450">
              <a:buFont typeface="Arial" panose="020B0604020202020204" pitchFamily="34" charset="0"/>
              <a:buChar char="•"/>
            </a:pPr>
            <a:r>
              <a:rPr lang="en-GB" sz="1200" b="1" i="0" kern="1200">
                <a:solidFill>
                  <a:srgbClr val="000000"/>
                </a:solidFill>
                <a:effectLst/>
                <a:latin typeface="Lato"/>
                <a:ea typeface="MS PGothic"/>
                <a:cs typeface="Lato"/>
              </a:rPr>
              <a:t>Children of all ages can be affected</a:t>
            </a:r>
            <a:r>
              <a:rPr lang="en-GB" sz="1200" b="0" i="0" kern="1200">
                <a:solidFill>
                  <a:srgbClr val="000000"/>
                </a:solidFill>
                <a:effectLst/>
                <a:latin typeface="Lato"/>
                <a:ea typeface="MS PGothic"/>
                <a:cs typeface="Lato"/>
              </a:rPr>
              <a:t>, sometimes infants. It is important never to assume that abuse is not happening because a child is very young. Younger children are often at high risk. The guidance in this session applies to infants and children of all ages. </a:t>
            </a:r>
          </a:p>
          <a:p>
            <a:pPr marL="171450" indent="-171450" algn="l">
              <a:buFont typeface="Arial" panose="020B0604020202020204" pitchFamily="34" charset="0"/>
              <a:buChar char="•"/>
            </a:pPr>
            <a:r>
              <a:rPr lang="en-GB" b="0" i="0">
                <a:solidFill>
                  <a:srgbClr val="000000"/>
                </a:solidFill>
                <a:effectLst/>
                <a:latin typeface="Lato"/>
                <a:ea typeface="MS PGothic"/>
                <a:cs typeface="Lato"/>
              </a:rPr>
              <a:t>Remind participants that GBV is rooted in gender inequality and that </a:t>
            </a:r>
            <a:r>
              <a:rPr lang="en-GB" b="1" i="0">
                <a:solidFill>
                  <a:srgbClr val="000000"/>
                </a:solidFill>
                <a:effectLst/>
                <a:latin typeface="Lato"/>
                <a:ea typeface="MS PGothic"/>
                <a:cs typeface="Lato"/>
              </a:rPr>
              <a:t>girls are disproportionately affected by GBV</a:t>
            </a:r>
            <a:r>
              <a:rPr lang="en-GB" b="0" i="0">
                <a:solidFill>
                  <a:srgbClr val="000000"/>
                </a:solidFill>
                <a:effectLst/>
                <a:latin typeface="Lato"/>
                <a:ea typeface="MS PGothic"/>
                <a:cs typeface="Lato"/>
              </a:rPr>
              <a:t>. Girls are at increased risk of GBV </a:t>
            </a:r>
            <a:r>
              <a:rPr lang="en-US">
                <a:latin typeface="Lato"/>
                <a:ea typeface="MS PGothic"/>
                <a:cs typeface="Lato"/>
              </a:rPr>
              <a:t>as they often have less access to information, services and resources, </a:t>
            </a:r>
            <a:r>
              <a:rPr lang="en-US" b="0" i="0">
                <a:solidFill>
                  <a:srgbClr val="000000"/>
                </a:solidFill>
                <a:effectLst/>
                <a:latin typeface="Lato"/>
                <a:ea typeface="MS PGothic"/>
                <a:cs typeface="Lato"/>
              </a:rPr>
              <a:t>Explain that some physical, psychological and socio-economic forms of GBV, are only considered GBV when perpetrated against girls or LGBTIQ+ children. When perpetrated against boys, this is considered a child protection risk and should be addressed by child protection actors.</a:t>
            </a:r>
            <a:endParaRPr lang="en-GB" b="0" i="0">
              <a:solidFill>
                <a:srgbClr val="000000"/>
              </a:solidFill>
              <a:effectLst/>
              <a:latin typeface="Lato"/>
              <a:ea typeface="MS PGothic"/>
              <a:cs typeface="Lato"/>
            </a:endParaRPr>
          </a:p>
          <a:p>
            <a:pPr marL="171450" indent="-171450">
              <a:buFont typeface="Arial" panose="020B0604020202020204" pitchFamily="34" charset="0"/>
              <a:buChar char="•"/>
            </a:pPr>
            <a:r>
              <a:rPr lang="en-GB" b="0" i="0">
                <a:solidFill>
                  <a:srgbClr val="000000"/>
                </a:solidFill>
                <a:effectLst/>
                <a:latin typeface="Lato"/>
                <a:ea typeface="MS PGothic"/>
                <a:cs typeface="Lato"/>
              </a:rPr>
              <a:t>Explain that children, particularly girls, can be affected by the same forms of GBV that affect adults, but that there also </a:t>
            </a:r>
            <a:r>
              <a:rPr lang="en-IE" b="0" i="0">
                <a:solidFill>
                  <a:srgbClr val="000000"/>
                </a:solidFill>
                <a:effectLst/>
                <a:latin typeface="Lato"/>
                <a:ea typeface="MS PGothic"/>
                <a:cs typeface="Lato"/>
              </a:rPr>
              <a:t>are</a:t>
            </a:r>
            <a:r>
              <a:rPr lang="en-GB" b="0" i="0">
                <a:solidFill>
                  <a:srgbClr val="000000"/>
                </a:solidFill>
                <a:effectLst/>
                <a:latin typeface="Lato"/>
                <a:ea typeface="MS PGothic"/>
                <a:cs typeface="Lato"/>
              </a:rPr>
              <a:t> some </a:t>
            </a:r>
            <a:r>
              <a:rPr lang="en-GB" b="1" i="0">
                <a:solidFill>
                  <a:srgbClr val="000000"/>
                </a:solidFill>
                <a:effectLst/>
                <a:latin typeface="Lato"/>
                <a:ea typeface="MS PGothic"/>
                <a:cs typeface="Lato"/>
              </a:rPr>
              <a:t>types of GBV that affect children specifically</a:t>
            </a:r>
            <a:r>
              <a:rPr lang="en-GB" b="0" i="0">
                <a:solidFill>
                  <a:srgbClr val="000000"/>
                </a:solidFill>
                <a:effectLst/>
                <a:latin typeface="Lato"/>
                <a:ea typeface="MS PGothic"/>
                <a:cs typeface="Lato"/>
              </a:rPr>
              <a:t>.</a:t>
            </a:r>
            <a:r>
              <a:rPr lang="en-GB">
                <a:solidFill>
                  <a:srgbClr val="000000"/>
                </a:solidFill>
                <a:latin typeface="Lato"/>
                <a:ea typeface="MS PGothic"/>
                <a:cs typeface="Lato"/>
              </a:rPr>
              <a:t> </a:t>
            </a:r>
          </a:p>
          <a:p>
            <a:pPr marL="171450" indent="-171450" algn="l">
              <a:buFont typeface="Arial" panose="020B0604020202020204" pitchFamily="34" charset="0"/>
              <a:buChar char="•"/>
            </a:pPr>
            <a:r>
              <a:rPr lang="en-GB" b="0" i="0">
                <a:solidFill>
                  <a:srgbClr val="000000"/>
                </a:solidFill>
                <a:effectLst/>
                <a:latin typeface="Lato"/>
                <a:ea typeface="MS PGothic"/>
                <a:cs typeface="Lato"/>
              </a:rPr>
              <a:t>Ask participants about the </a:t>
            </a:r>
            <a:r>
              <a:rPr lang="en-GB" b="1" i="0">
                <a:solidFill>
                  <a:srgbClr val="000000"/>
                </a:solidFill>
                <a:effectLst/>
                <a:latin typeface="Lato"/>
                <a:ea typeface="MS PGothic"/>
                <a:cs typeface="Lato"/>
              </a:rPr>
              <a:t>types of GBV that affect only children</a:t>
            </a:r>
            <a:r>
              <a:rPr lang="en-GB" b="0" i="0">
                <a:solidFill>
                  <a:srgbClr val="000000"/>
                </a:solidFill>
                <a:effectLst/>
                <a:latin typeface="Lato"/>
                <a:ea typeface="MS PGothic"/>
                <a:cs typeface="Lato"/>
              </a:rPr>
              <a:t>. Collect some answers and if participants have not mentioned </a:t>
            </a:r>
            <a:r>
              <a:rPr lang="en-US" b="0" i="0">
                <a:solidFill>
                  <a:srgbClr val="000000"/>
                </a:solidFill>
                <a:effectLst/>
                <a:latin typeface="Lato"/>
                <a:ea typeface="MS PGothic"/>
                <a:cs typeface="Lato"/>
              </a:rPr>
              <a:t>child marriage and female genital mutilation (FGM), remind them that these are also examples of GBV against children.</a:t>
            </a:r>
            <a:r>
              <a:rPr lang="en-US">
                <a:solidFill>
                  <a:srgbClr val="000000"/>
                </a:solidFill>
                <a:latin typeface="Lato"/>
                <a:ea typeface="MS PGothic"/>
                <a:cs typeface="Lato"/>
              </a:rPr>
              <a:t> </a:t>
            </a:r>
            <a:endParaRPr lang="en-US" b="0" i="0">
              <a:solidFill>
                <a:srgbClr val="000000"/>
              </a:solidFill>
              <a:effectLst/>
              <a:latin typeface="Lato" panose="020F0502020204030203" pitchFamily="34" charset="77"/>
              <a:cs typeface="Lato"/>
            </a:endParaRPr>
          </a:p>
          <a:p>
            <a:pPr marL="171450" indent="-171450">
              <a:buFont typeface="Arial" panose="020B0604020202020204" pitchFamily="34" charset="0"/>
              <a:buChar char="•"/>
            </a:pPr>
            <a:r>
              <a:rPr lang="en-GB">
                <a:latin typeface="Lato"/>
                <a:ea typeface="MS PGothic"/>
                <a:cs typeface="Lato"/>
              </a:rPr>
              <a:t>Explain that the </a:t>
            </a:r>
            <a:r>
              <a:rPr lang="en-US" i="0" kern="1200">
                <a:solidFill>
                  <a:schemeClr val="tx1"/>
                </a:solidFill>
                <a:effectLst/>
                <a:latin typeface="Lato"/>
                <a:ea typeface="Lato"/>
                <a:cs typeface="Lato"/>
              </a:rPr>
              <a:t>majority of GBV against children is </a:t>
            </a:r>
            <a:r>
              <a:rPr lang="en-US" b="1" i="0" kern="1200">
                <a:solidFill>
                  <a:schemeClr val="tx1"/>
                </a:solidFill>
                <a:effectLst/>
                <a:latin typeface="Lato"/>
                <a:ea typeface="Lato"/>
                <a:cs typeface="Lato"/>
              </a:rPr>
              <a:t>committed by men</a:t>
            </a:r>
            <a:r>
              <a:rPr lang="en-US" i="0" kern="1200">
                <a:solidFill>
                  <a:schemeClr val="tx1"/>
                </a:solidFill>
                <a:effectLst/>
                <a:latin typeface="Lato"/>
                <a:ea typeface="Lato"/>
                <a:cs typeface="Lato"/>
              </a:rPr>
              <a:t>, with </a:t>
            </a:r>
            <a:r>
              <a:rPr lang="en-US" b="1" i="0" kern="1200" noProof="0">
                <a:solidFill>
                  <a:schemeClr val="tx1"/>
                </a:solidFill>
                <a:effectLst/>
                <a:latin typeface="Lato"/>
                <a:ea typeface="Lato"/>
                <a:cs typeface="Lato"/>
              </a:rPr>
              <a:t>most of the</a:t>
            </a:r>
            <a:r>
              <a:rPr lang="en-US" b="1" noProof="0">
                <a:latin typeface="Lato"/>
                <a:ea typeface="MS PGothic"/>
                <a:cs typeface="Lato"/>
              </a:rPr>
              <a:t> perpetrators known to the children</a:t>
            </a:r>
            <a:r>
              <a:rPr lang="en-US" noProof="0">
                <a:latin typeface="Lato"/>
                <a:ea typeface="MS PGothic"/>
                <a:cs typeface="Lato"/>
              </a:rPr>
              <a:t>. </a:t>
            </a:r>
            <a:r>
              <a:rPr lang="en-US" i="0" kern="1200">
                <a:solidFill>
                  <a:schemeClr val="tx1"/>
                </a:solidFill>
                <a:effectLst/>
                <a:latin typeface="Lato"/>
                <a:ea typeface="Lato"/>
                <a:cs typeface="Lato"/>
              </a:rPr>
              <a:t>Because perpetrators are often known to children, children can be abused over a longer period of time and the abuse can happen more than once.</a:t>
            </a:r>
            <a:r>
              <a:rPr lang="en-US">
                <a:latin typeface="Lato"/>
                <a:ea typeface="Lato"/>
                <a:cs typeface="Lato"/>
              </a:rPr>
              <a:t> </a:t>
            </a:r>
            <a:endParaRPr lang="en-US" i="0" kern="1200">
              <a:solidFill>
                <a:schemeClr val="tx1"/>
              </a:solidFill>
              <a:effectLst/>
              <a:latin typeface="Lato" panose="020F0502020204030203" pitchFamily="34" charset="77"/>
              <a:ea typeface="Lato"/>
              <a:cs typeface="Lato"/>
            </a:endParaRPr>
          </a:p>
          <a:p>
            <a:pPr marL="171450" indent="-171450" algn="l">
              <a:buFont typeface="Arial" panose="020B0604020202020204" pitchFamily="34" charset="0"/>
              <a:buChar char="•"/>
            </a:pPr>
            <a:r>
              <a:rPr lang="en-US" i="0" kern="1200">
                <a:solidFill>
                  <a:schemeClr val="tx1"/>
                </a:solidFill>
                <a:effectLst/>
                <a:latin typeface="Lato"/>
                <a:ea typeface="Lato"/>
                <a:cs typeface="Lato"/>
              </a:rPr>
              <a:t>Explain that when it comes to </a:t>
            </a:r>
            <a:r>
              <a:rPr lang="en-US" b="1" i="0" kern="1200">
                <a:solidFill>
                  <a:schemeClr val="tx1"/>
                </a:solidFill>
                <a:effectLst/>
                <a:latin typeface="Lato"/>
                <a:ea typeface="Lato"/>
                <a:cs typeface="Lato"/>
              </a:rPr>
              <a:t>sexual abuse against children</a:t>
            </a:r>
            <a:r>
              <a:rPr lang="en-US" i="0" kern="1200">
                <a:solidFill>
                  <a:schemeClr val="tx1"/>
                </a:solidFill>
                <a:effectLst/>
                <a:latin typeface="Lato"/>
                <a:ea typeface="Lato"/>
                <a:cs typeface="Lato"/>
              </a:rPr>
              <a:t>, it is important to understand that physical force is not always used by perpetrators of child abuse. </a:t>
            </a:r>
            <a:r>
              <a:rPr lang="en-GB" b="0" i="0">
                <a:solidFill>
                  <a:srgbClr val="000000"/>
                </a:solidFill>
                <a:effectLst/>
                <a:latin typeface="Lato"/>
                <a:ea typeface="ヒラギノ角ゴ Pro W3"/>
                <a:cs typeface="Lato"/>
              </a:rPr>
              <a:t>The perpetrator may trick the child (e.g. give the child a gift or threaten the child) to ensure the child does not disclose the abuse.</a:t>
            </a:r>
            <a:endParaRPr lang="en-US" i="0" kern="1200">
              <a:solidFill>
                <a:schemeClr val="tx1"/>
              </a:solidFill>
              <a:effectLst/>
              <a:latin typeface="Lato"/>
              <a:ea typeface="+mn-ea"/>
              <a:cs typeface="Lato"/>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noProof="0">
              <a:latin typeface="Lato" panose="020F0502020204030203" pitchFamily="34" charset="77"/>
            </a:endParaRPr>
          </a:p>
          <a:p>
            <a:pPr eaLnBrk="1" fontAlgn="auto" hangingPunct="1">
              <a:spcBef>
                <a:spcPts val="0"/>
              </a:spcBef>
              <a:spcAft>
                <a:spcPts val="0"/>
              </a:spcAft>
              <a:defRPr/>
            </a:pPr>
            <a:r>
              <a:rPr lang="en-GB" noProof="0">
                <a:latin typeface="Lato"/>
                <a:ea typeface="MS PGothic"/>
                <a:cs typeface="Lato"/>
              </a:rPr>
              <a:t>Derived and adjusted from the </a:t>
            </a:r>
            <a:r>
              <a:rPr lang="en-US" b="0" u="none">
                <a:effectLst/>
                <a:latin typeface="Lato"/>
                <a:ea typeface="MS Mincho"/>
                <a:cs typeface="Lato"/>
              </a:rPr>
              <a:t>UNICEF/IRC, Guidelines Caring for Child Survivors of Sexual Abuse – Training Package, 2012 (</a:t>
            </a:r>
            <a:r>
              <a:rPr lang="en-US" b="0" u="none">
                <a:effectLst/>
                <a:latin typeface="Lato"/>
                <a:ea typeface="MS Mincho"/>
                <a:cs typeface="Lato"/>
                <a:hlinkClick r:id="rId3"/>
              </a:rPr>
              <a:t>https://gbvresponders.org/response/caring-child-survivors/#CCSTrainingMaterials</a:t>
            </a:r>
            <a:r>
              <a:rPr lang="en-US" b="0" u="none">
                <a:effectLst/>
                <a:latin typeface="Lato"/>
                <a:ea typeface="MS Mincho"/>
                <a:cs typeface="Lato"/>
              </a:rPr>
              <a:t>)</a:t>
            </a:r>
            <a:r>
              <a:rPr lang="en-US">
                <a:latin typeface="Lato"/>
                <a:ea typeface="MS PGothic"/>
                <a:cs typeface="Lato"/>
              </a:rPr>
              <a:t>. NB: an updated version of these guidelines is expected to be launched in 2023. </a:t>
            </a:r>
            <a:endParaRPr lang="en-US">
              <a:latin typeface="Lato" panose="020F0502020204030203" pitchFamily="34" charset="77"/>
              <a:cs typeface="Lato"/>
            </a:endParaRPr>
          </a:p>
        </p:txBody>
      </p:sp>
    </p:spTree>
    <p:extLst>
      <p:ext uri="{BB962C8B-B14F-4D97-AF65-F5344CB8AC3E}">
        <p14:creationId xmlns:p14="http://schemas.microsoft.com/office/powerpoint/2010/main" val="20559073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pPr marL="0" lvl="0" indent="0" rtl="0">
              <a:buClr>
                <a:srgbClr val="365F91"/>
              </a:buClr>
              <a:buSzPts val="1100"/>
              <a:buFont typeface="Symbol" panose="05050102010706020507" pitchFamily="18" charset="2"/>
              <a:buNone/>
            </a:pPr>
            <a:r>
              <a:rPr lang="en-GB">
                <a:effectLst/>
                <a:latin typeface="Lato" panose="020F0502020204030203" pitchFamily="34" charset="77"/>
                <a:ea typeface="Times New Roman" panose="02020603050405020304" pitchFamily="18" charset="0"/>
                <a:cs typeface="Times New Roman" panose="02020603050405020304" pitchFamily="18" charset="0"/>
              </a:rPr>
              <a:t>Explain that there are different ways that information about the occurrence of GBV against children is shared: </a:t>
            </a:r>
            <a:endParaRPr lang="en-CH">
              <a:effectLst/>
              <a:latin typeface="Lato" panose="020F0502020204030203" pitchFamily="34" charset="77"/>
              <a:ea typeface="Times New Roman" panose="02020603050405020304" pitchFamily="18" charset="0"/>
              <a:cs typeface="Times New Roman" panose="02020603050405020304" pitchFamily="18" charset="0"/>
            </a:endParaRPr>
          </a:p>
          <a:p>
            <a:pPr marL="171450" lvl="0" indent="-171450">
              <a:buClr>
                <a:srgbClr val="1F497D"/>
              </a:buClr>
              <a:buFont typeface="Arial" panose="020B0604020202020204" pitchFamily="34" charset="0"/>
              <a:buChar char="•"/>
            </a:pPr>
            <a:r>
              <a:rPr lang="en-GB">
                <a:effectLst/>
                <a:latin typeface="Lato" panose="020F0502020204030203" pitchFamily="34" charset="77"/>
                <a:ea typeface="Times New Roman" panose="02020603050405020304" pitchFamily="18" charset="0"/>
                <a:cs typeface="Times New Roman" panose="02020603050405020304" pitchFamily="18" charset="0"/>
              </a:rPr>
              <a:t>Sometimes children want the GBV to be disclosed (</a:t>
            </a:r>
            <a:r>
              <a:rPr lang="en-GB" b="1">
                <a:effectLst/>
                <a:latin typeface="Lato" panose="020F0502020204030203" pitchFamily="34" charset="77"/>
                <a:ea typeface="Times New Roman" panose="02020603050405020304" pitchFamily="18" charset="0"/>
                <a:cs typeface="Times New Roman" panose="02020603050405020304" pitchFamily="18" charset="0"/>
              </a:rPr>
              <a:t>voluntary</a:t>
            </a:r>
            <a:r>
              <a:rPr lang="en-GB">
                <a:effectLst/>
                <a:latin typeface="Lato" panose="020F0502020204030203" pitchFamily="34" charset="77"/>
                <a:ea typeface="Times New Roman" panose="02020603050405020304" pitchFamily="18" charset="0"/>
                <a:cs typeface="Times New Roman" panose="02020603050405020304" pitchFamily="18" charset="0"/>
              </a:rPr>
              <a:t>) and sometimes GBV is disclosed against the child’s  will (</a:t>
            </a:r>
            <a:r>
              <a:rPr lang="en-GB" b="1">
                <a:effectLst/>
                <a:latin typeface="Lato" panose="020F0502020204030203" pitchFamily="34" charset="77"/>
                <a:ea typeface="Times New Roman" panose="02020603050405020304" pitchFamily="18" charset="0"/>
                <a:cs typeface="Times New Roman" panose="02020603050405020304" pitchFamily="18" charset="0"/>
              </a:rPr>
              <a:t>involuntary</a:t>
            </a:r>
            <a:r>
              <a:rPr lang="en-GB">
                <a:effectLst/>
                <a:latin typeface="Lato" panose="020F0502020204030203" pitchFamily="34" charset="77"/>
                <a:ea typeface="Times New Roman" panose="02020603050405020304" pitchFamily="18" charset="0"/>
                <a:cs typeface="Times New Roman" panose="02020603050405020304" pitchFamily="18" charset="0"/>
              </a:rPr>
              <a:t>).</a:t>
            </a:r>
          </a:p>
          <a:p>
            <a:pPr marL="171450" lvl="0" indent="-171450">
              <a:buClr>
                <a:srgbClr val="1F497D"/>
              </a:buClr>
              <a:buFont typeface="Arial" panose="020B0604020202020204" pitchFamily="34" charset="0"/>
              <a:buChar char="•"/>
            </a:pPr>
            <a:r>
              <a:rPr lang="en-US" b="0" i="0">
                <a:solidFill>
                  <a:srgbClr val="000000"/>
                </a:solidFill>
                <a:effectLst/>
                <a:latin typeface="Lato" panose="020F0502020204030203" pitchFamily="34" charset="77"/>
              </a:rPr>
              <a:t>Note the difference between handling GBV incidents for adults that strictly follows the survivor-</a:t>
            </a:r>
            <a:r>
              <a:rPr lang="en-US" b="0" i="0" err="1">
                <a:solidFill>
                  <a:srgbClr val="000000"/>
                </a:solidFill>
                <a:effectLst/>
                <a:latin typeface="Lato" panose="020F0502020204030203" pitchFamily="34" charset="77"/>
              </a:rPr>
              <a:t>centred</a:t>
            </a:r>
            <a:r>
              <a:rPr lang="en-US" b="0" i="0">
                <a:solidFill>
                  <a:srgbClr val="000000"/>
                </a:solidFill>
                <a:effectLst/>
                <a:latin typeface="Lato" panose="020F0502020204030203" pitchFamily="34" charset="77"/>
              </a:rPr>
              <a:t> approach where identification should not be sought, and for </a:t>
            </a:r>
            <a:r>
              <a:rPr lang="en-US" b="1" i="0">
                <a:solidFill>
                  <a:srgbClr val="000000"/>
                </a:solidFill>
                <a:effectLst/>
                <a:latin typeface="Lato" panose="020F0502020204030203" pitchFamily="34" charset="77"/>
              </a:rPr>
              <a:t>children where identification is an important entry point for support</a:t>
            </a:r>
            <a:r>
              <a:rPr lang="en-US" b="0" i="0">
                <a:solidFill>
                  <a:srgbClr val="000000"/>
                </a:solidFill>
                <a:effectLst/>
                <a:latin typeface="Lato" panose="020F0502020204030203" pitchFamily="34" charset="77"/>
              </a:rPr>
              <a:t>. </a:t>
            </a:r>
          </a:p>
          <a:p>
            <a:pPr marL="171450" lvl="0" indent="-171450">
              <a:buClr>
                <a:srgbClr val="1F497D"/>
              </a:buClr>
              <a:buFont typeface="Arial" panose="020B0604020202020204" pitchFamily="34" charset="0"/>
              <a:buChar char="•"/>
            </a:pPr>
            <a:r>
              <a:rPr lang="en-US" b="1" i="0">
                <a:solidFill>
                  <a:srgbClr val="000000"/>
                </a:solidFill>
                <a:effectLst/>
                <a:latin typeface="Lato" panose="020F0502020204030203" pitchFamily="34" charset="77"/>
                <a:ea typeface="Times New Roman" panose="02020603050405020304" pitchFamily="18" charset="0"/>
                <a:cs typeface="Times New Roman" panose="02020603050405020304" pitchFamily="18" charset="0"/>
              </a:rPr>
              <a:t>Warning signs </a:t>
            </a:r>
            <a:r>
              <a:rPr lang="en-US" b="0" i="0">
                <a:solidFill>
                  <a:srgbClr val="000000"/>
                </a:solidFill>
                <a:effectLst/>
                <a:latin typeface="Lato" panose="020F0502020204030203" pitchFamily="34" charset="77"/>
                <a:ea typeface="Times New Roman" panose="02020603050405020304" pitchFamily="18" charset="0"/>
                <a:cs typeface="Times New Roman" panose="02020603050405020304" pitchFamily="18" charset="0"/>
              </a:rPr>
              <a:t>will be discussed in the next slide. </a:t>
            </a:r>
            <a:endParaRPr lang="en-GB">
              <a:effectLst/>
              <a:latin typeface="Lato" panose="020F0502020204030203" pitchFamily="34" charset="77"/>
              <a:ea typeface="Times New Roman" panose="02020603050405020304" pitchFamily="18" charset="0"/>
              <a:cs typeface="Times New Roman" panose="02020603050405020304" pitchFamily="18" charset="0"/>
            </a:endParaRPr>
          </a:p>
          <a:p>
            <a:pPr marL="0" lvl="0" indent="0">
              <a:buClr>
                <a:srgbClr val="1F497D"/>
              </a:buClr>
              <a:buFont typeface="Courier New" panose="02070309020205020404" pitchFamily="49" charset="0"/>
              <a:buNone/>
            </a:pPr>
            <a:endParaRPr lang="en-GB">
              <a:effectLst/>
              <a:latin typeface="Lato" panose="020F0502020204030203" pitchFamily="34" charset="77"/>
              <a:ea typeface="Times New Roman" panose="02020603050405020304" pitchFamily="18" charset="0"/>
              <a:cs typeface="Times New Roman" panose="02020603050405020304" pitchFamily="18" charset="0"/>
            </a:endParaRPr>
          </a:p>
          <a:p>
            <a:pPr marL="0" lvl="0" indent="0" rtl="0">
              <a:buFontTx/>
              <a:buNone/>
              <a:tabLst>
                <a:tab pos="291465" algn="l"/>
              </a:tabLst>
            </a:pPr>
            <a:r>
              <a:rPr lang="en-GB">
                <a:effectLst/>
                <a:latin typeface="Lato" panose="020F0502020204030203" pitchFamily="34" charset="77"/>
                <a:ea typeface="Times New Roman" panose="02020603050405020304" pitchFamily="18" charset="0"/>
                <a:cs typeface="Times New Roman" panose="02020603050405020304" pitchFamily="18" charset="0"/>
              </a:rPr>
              <a:t>Discuss with the participants some of the issues that prevent children from disclosing</a:t>
            </a:r>
            <a:r>
              <a:rPr lang="en-US">
                <a:effectLst/>
                <a:latin typeface="Lato" panose="020F0502020204030203" pitchFamily="34" charset="77"/>
                <a:ea typeface="Times New Roman" panose="02020603050405020304" pitchFamily="18" charset="0"/>
                <a:cs typeface="Times New Roman" panose="02020603050405020304" pitchFamily="18" charset="0"/>
              </a:rPr>
              <a:t>. As much as possible, focus on the specific issues r</a:t>
            </a:r>
            <a:r>
              <a:rPr lang="en-GB">
                <a:effectLst/>
                <a:latin typeface="Lato" panose="020F0502020204030203" pitchFamily="34" charset="77"/>
                <a:ea typeface="Times New Roman" panose="02020603050405020304" pitchFamily="18" charset="0"/>
              </a:rPr>
              <a:t>elating to the context-specific cultural and social norms. </a:t>
            </a:r>
          </a:p>
          <a:p>
            <a:pPr marL="0" lvl="0" indent="0" rtl="0">
              <a:buFontTx/>
              <a:buNone/>
              <a:tabLst>
                <a:tab pos="291465" algn="l"/>
              </a:tabLst>
            </a:pPr>
            <a:endParaRPr lang="en-GB" b="1" i="0">
              <a:solidFill>
                <a:srgbClr val="000000"/>
              </a:solidFill>
              <a:effectLst/>
              <a:latin typeface="Lato" panose="020F0502020204030203" pitchFamily="34" charset="77"/>
              <a:ea typeface="ヒラギノ角ゴ Pro W3"/>
              <a:cs typeface="Arial" panose="020B0604020202020204" pitchFamily="34" charset="0"/>
            </a:endParaRPr>
          </a:p>
          <a:p>
            <a:pPr marL="285750" lvl="0" indent="-285750" rtl="0">
              <a:buFont typeface="Arial" panose="020B0604020202020204" pitchFamily="34" charset="0"/>
              <a:buChar char="•"/>
              <a:tabLst>
                <a:tab pos="291465" algn="l"/>
              </a:tabLst>
            </a:pPr>
            <a:r>
              <a:rPr lang="en-GB" b="1" i="0">
                <a:solidFill>
                  <a:srgbClr val="000000"/>
                </a:solidFill>
                <a:effectLst/>
                <a:latin typeface="Lato" panose="020F0502020204030203" pitchFamily="34" charset="77"/>
                <a:ea typeface="ヒラギノ角ゴ Pro W3"/>
                <a:cs typeface="Arial" panose="020B0604020202020204" pitchFamily="34" charset="0"/>
              </a:rPr>
              <a:t>Fear:</a:t>
            </a:r>
            <a:r>
              <a:rPr lang="en-GB" b="0" i="0">
                <a:solidFill>
                  <a:srgbClr val="000000"/>
                </a:solidFill>
                <a:effectLst/>
                <a:latin typeface="Lato" panose="020F0502020204030203" pitchFamily="34" charset="77"/>
                <a:ea typeface="ヒラギノ角ゴ Pro W3"/>
                <a:cs typeface="Arial" panose="020B0604020202020204" pitchFamily="34" charset="0"/>
              </a:rPr>
              <a:t> many children are afraid to tell an adult about what they are going through. There are many reasons why children are afraid, e.g. the alleged perpetrator may have threatened the child; the child is afraid to be taken from the family and fear of where he/she will go, blamed for shaming the family or getting someone in trouble with the law if he/she speaks out. </a:t>
            </a:r>
          </a:p>
          <a:p>
            <a:pPr marL="285750" lvl="0" indent="-285750" rtl="0">
              <a:buFont typeface="Arial" panose="020B0604020202020204" pitchFamily="34" charset="0"/>
              <a:buChar char="•"/>
              <a:tabLst>
                <a:tab pos="291465" algn="l"/>
              </a:tabLst>
            </a:pPr>
            <a:r>
              <a:rPr lang="en-GB" b="1" i="0">
                <a:solidFill>
                  <a:srgbClr val="000000"/>
                </a:solidFill>
                <a:effectLst/>
                <a:latin typeface="Lato" panose="020F0502020204030203" pitchFamily="34" charset="77"/>
                <a:ea typeface="ヒラギノ角ゴ Pro W3"/>
                <a:cs typeface="Arial" panose="020B0604020202020204" pitchFamily="34" charset="0"/>
              </a:rPr>
              <a:t>Manipulation from the perpetrator</a:t>
            </a:r>
            <a:r>
              <a:rPr lang="en-GB" b="0" i="0">
                <a:solidFill>
                  <a:srgbClr val="000000"/>
                </a:solidFill>
                <a:effectLst/>
                <a:latin typeface="Lato" panose="020F0502020204030203" pitchFamily="34" charset="77"/>
                <a:ea typeface="ヒラギノ角ゴ Pro W3"/>
                <a:cs typeface="Arial" panose="020B0604020202020204" pitchFamily="34" charset="0"/>
              </a:rPr>
              <a:t>: children may be manipulated by the perpetrator. </a:t>
            </a:r>
            <a:endParaRPr lang="en-CH">
              <a:effectLst/>
              <a:latin typeface="Lato" panose="020F0502020204030203" pitchFamily="34" charset="77"/>
              <a:ea typeface="ヒラギノ角ゴ Pro W3"/>
              <a:cs typeface="Times New Roman" panose="02020603050405020304" pitchFamily="18" charset="0"/>
            </a:endParaRPr>
          </a:p>
          <a:p>
            <a:pPr marL="285750" lvl="0" indent="-285750" algn="just">
              <a:lnSpc>
                <a:spcPts val="1500"/>
              </a:lnSpc>
              <a:buClr>
                <a:srgbClr val="000000"/>
              </a:buClr>
              <a:buSzPts val="1100"/>
              <a:buFont typeface="System Font Regular"/>
              <a:buChar char="-"/>
              <a:tabLst>
                <a:tab pos="228600" algn="l"/>
              </a:tabLst>
            </a:pPr>
            <a:r>
              <a:rPr lang="en-GB" b="1" i="0">
                <a:solidFill>
                  <a:srgbClr val="000000"/>
                </a:solidFill>
                <a:effectLst/>
                <a:latin typeface="Lato" panose="020F0502020204030203" pitchFamily="34" charset="77"/>
                <a:ea typeface="ヒラギノ角ゴ Pro W3"/>
                <a:cs typeface="Arial" panose="020B0604020202020204" pitchFamily="34" charset="0"/>
              </a:rPr>
              <a:t>Expectation that they will not be believed:</a:t>
            </a:r>
            <a:r>
              <a:rPr lang="en-GB" b="0" i="0">
                <a:solidFill>
                  <a:srgbClr val="000000"/>
                </a:solidFill>
                <a:effectLst/>
                <a:latin typeface="Lato" panose="020F0502020204030203" pitchFamily="34" charset="77"/>
                <a:ea typeface="ヒラギノ角ゴ Pro W3"/>
                <a:cs typeface="Arial" panose="020B0604020202020204" pitchFamily="34" charset="0"/>
              </a:rPr>
              <a:t> children are often afraid adults will not believe them, especially in situations of sexual abuse. They are afraid that their parents, the community leaders, clan members, religious leaders and others will not believe them and they will not receive help. </a:t>
            </a:r>
            <a:endParaRPr lang="en-CH">
              <a:effectLst/>
              <a:latin typeface="Lato" panose="020F0502020204030203" pitchFamily="34" charset="77"/>
              <a:ea typeface="ヒラギノ角ゴ Pro W3"/>
              <a:cs typeface="Times New Roman" panose="02020603050405020304" pitchFamily="18" charset="0"/>
            </a:endParaRPr>
          </a:p>
          <a:p>
            <a:pPr marL="285750" lvl="0" indent="-285750" algn="just">
              <a:lnSpc>
                <a:spcPts val="1500"/>
              </a:lnSpc>
              <a:buClr>
                <a:srgbClr val="000000"/>
              </a:buClr>
              <a:buSzPts val="1100"/>
              <a:buFont typeface="System Font Regular"/>
              <a:buChar char="-"/>
              <a:tabLst>
                <a:tab pos="228600" algn="l"/>
              </a:tabLst>
            </a:pPr>
            <a:r>
              <a:rPr lang="en-GB" b="1" i="0">
                <a:solidFill>
                  <a:srgbClr val="000000"/>
                </a:solidFill>
                <a:effectLst/>
                <a:latin typeface="Lato" panose="020F0502020204030203" pitchFamily="34" charset="77"/>
                <a:ea typeface="ヒラギノ角ゴ Pro W3"/>
                <a:cs typeface="Arial" panose="020B0604020202020204" pitchFamily="34" charset="0"/>
              </a:rPr>
              <a:t>Personal blame:</a:t>
            </a:r>
            <a:r>
              <a:rPr lang="en-GB" b="0" i="0">
                <a:solidFill>
                  <a:srgbClr val="000000"/>
                </a:solidFill>
                <a:effectLst/>
                <a:latin typeface="Lato" panose="020F0502020204030203" pitchFamily="34" charset="77"/>
                <a:ea typeface="ヒラギノ角ゴ Pro W3"/>
                <a:cs typeface="Arial" panose="020B0604020202020204" pitchFamily="34" charset="0"/>
              </a:rPr>
              <a:t> children may believe it is their fault, or they think the abuse is normal. In situations of sexual abuse, sometimes the perpetrator tells the child that no one will believe him/her or that the child is responsible for the abuse and will be punished for it. </a:t>
            </a:r>
            <a:endParaRPr lang="en-CH">
              <a:effectLst/>
              <a:latin typeface="Lato" panose="020F0502020204030203" pitchFamily="34" charset="77"/>
              <a:ea typeface="ヒラギノ角ゴ Pro W3"/>
              <a:cs typeface="Times New Roman" panose="02020603050405020304" pitchFamily="18" charset="0"/>
            </a:endParaRPr>
          </a:p>
          <a:p>
            <a:pPr marL="285750" lvl="0" indent="-285750" algn="just">
              <a:lnSpc>
                <a:spcPts val="1500"/>
              </a:lnSpc>
              <a:buClr>
                <a:srgbClr val="000000"/>
              </a:buClr>
              <a:buSzPts val="1100"/>
              <a:buFont typeface="System Font Regular"/>
              <a:buChar char="-"/>
              <a:tabLst>
                <a:tab pos="228600" algn="l"/>
              </a:tabLst>
            </a:pPr>
            <a:r>
              <a:rPr lang="en-GB" b="1" i="0">
                <a:solidFill>
                  <a:srgbClr val="000000"/>
                </a:solidFill>
                <a:effectLst/>
                <a:latin typeface="Lato" panose="020F0502020204030203" pitchFamily="34" charset="77"/>
                <a:ea typeface="ヒラギノ角ゴ Pro W3"/>
                <a:cs typeface="Arial" panose="020B0604020202020204" pitchFamily="34" charset="0"/>
              </a:rPr>
              <a:t>Protect the perpetrator:</a:t>
            </a:r>
            <a:r>
              <a:rPr lang="en-GB" b="0" i="0">
                <a:solidFill>
                  <a:srgbClr val="000000"/>
                </a:solidFill>
                <a:effectLst/>
                <a:latin typeface="Lato" panose="020F0502020204030203" pitchFamily="34" charset="77"/>
                <a:ea typeface="ヒラギノ角ゴ Pro W3"/>
                <a:cs typeface="Arial" panose="020B0604020202020204" pitchFamily="34" charset="0"/>
              </a:rPr>
              <a:t> the child wants to protect the perpetrator and may feel bad about disclosing, especially because the perpetrator is often close to the child in some way. </a:t>
            </a:r>
            <a:endParaRPr lang="en-CH">
              <a:effectLst/>
              <a:latin typeface="Lato" panose="020F0502020204030203" pitchFamily="34" charset="77"/>
              <a:ea typeface="ヒラギノ角ゴ Pro W3"/>
              <a:cs typeface="Times New Roman" panose="02020603050405020304" pitchFamily="18" charset="0"/>
            </a:endParaRPr>
          </a:p>
          <a:p>
            <a:pPr marL="285750" lvl="0" indent="-285750" algn="just">
              <a:lnSpc>
                <a:spcPts val="1500"/>
              </a:lnSpc>
              <a:buClr>
                <a:srgbClr val="000000"/>
              </a:buClr>
              <a:buSzPts val="1100"/>
              <a:buFont typeface="System Font Regular"/>
              <a:buChar char="-"/>
              <a:tabLst>
                <a:tab pos="228600" algn="l"/>
              </a:tabLst>
            </a:pPr>
            <a:r>
              <a:rPr lang="en-GB" b="1" i="0">
                <a:solidFill>
                  <a:srgbClr val="000000"/>
                </a:solidFill>
                <a:effectLst/>
                <a:latin typeface="Lato" panose="020F0502020204030203" pitchFamily="34" charset="77"/>
                <a:ea typeface="ヒラギノ角ゴ Pro W3"/>
                <a:cs typeface="Arial" panose="020B0604020202020204" pitchFamily="34" charset="0"/>
              </a:rPr>
              <a:t>Protect parents:</a:t>
            </a:r>
            <a:r>
              <a:rPr lang="en-GB" b="0" i="0">
                <a:solidFill>
                  <a:srgbClr val="000000"/>
                </a:solidFill>
                <a:effectLst/>
                <a:latin typeface="Lato" panose="020F0502020204030203" pitchFamily="34" charset="77"/>
                <a:ea typeface="ヒラギノ角ゴ Pro W3"/>
                <a:cs typeface="Arial" panose="020B0604020202020204" pitchFamily="34" charset="0"/>
              </a:rPr>
              <a:t> children often do not disclose because they want to protect a non-abusive parent from being blamed. A child may feel that he/she allowed the GBV situation to continue and should have stopped it. </a:t>
            </a:r>
            <a:r>
              <a:rPr lang="en-GB" b="1" i="0">
                <a:solidFill>
                  <a:srgbClr val="000000"/>
                </a:solidFill>
                <a:effectLst/>
                <a:latin typeface="Lato" panose="020F0502020204030203" pitchFamily="34" charset="77"/>
                <a:ea typeface="ヒラギノ角ゴ Pro W3"/>
                <a:cs typeface="Arial" panose="020B0604020202020204" pitchFamily="34" charset="0"/>
              </a:rPr>
              <a:t>There are no situations where a child is responsible for any form of GBV.</a:t>
            </a:r>
            <a:endParaRPr lang="en-CH">
              <a:effectLst/>
              <a:latin typeface="Lato" panose="020F0502020204030203" pitchFamily="34" charset="77"/>
              <a:ea typeface="ヒラギノ角ゴ Pro W3"/>
              <a:cs typeface="Times New Roman" panose="02020603050405020304" pitchFamily="18" charset="0"/>
            </a:endParaRPr>
          </a:p>
          <a:p>
            <a:pPr marL="285750" lvl="0" indent="-285750" algn="just">
              <a:lnSpc>
                <a:spcPts val="1500"/>
              </a:lnSpc>
              <a:buClr>
                <a:srgbClr val="000000"/>
              </a:buClr>
              <a:buSzPts val="1100"/>
              <a:buFont typeface="System Font Regular"/>
              <a:buChar char="-"/>
              <a:tabLst>
                <a:tab pos="228600" algn="l"/>
              </a:tabLst>
            </a:pPr>
            <a:r>
              <a:rPr lang="en-GB" b="1" i="0">
                <a:solidFill>
                  <a:srgbClr val="000000"/>
                </a:solidFill>
                <a:effectLst/>
                <a:latin typeface="Lato" panose="020F0502020204030203" pitchFamily="34" charset="77"/>
                <a:ea typeface="ヒラギノ角ゴ Pro W3"/>
                <a:cs typeface="Arial" panose="020B0604020202020204" pitchFamily="34" charset="0"/>
              </a:rPr>
              <a:t>Shame/guilt:</a:t>
            </a:r>
            <a:r>
              <a:rPr lang="en-GB" b="0" i="0">
                <a:solidFill>
                  <a:srgbClr val="000000"/>
                </a:solidFill>
                <a:effectLst/>
                <a:latin typeface="Lato" panose="020F0502020204030203" pitchFamily="34" charset="77"/>
                <a:ea typeface="ヒラギノ角ゴ Pro W3"/>
                <a:cs typeface="Arial" panose="020B0604020202020204" pitchFamily="34" charset="0"/>
              </a:rPr>
              <a:t> the perpetrator will often make the child feel shameful, embarrassed or guilty about the situation, especially sexual abuse. Sometimes the perpetrator will blame the child, saying it is the child’s fault.  </a:t>
            </a:r>
            <a:endParaRPr lang="en-CH">
              <a:effectLst/>
              <a:latin typeface="Lato" panose="020F0502020204030203" pitchFamily="34" charset="77"/>
              <a:ea typeface="ヒラギノ角ゴ Pro W3"/>
              <a:cs typeface="Times New Roman" panose="02020603050405020304" pitchFamily="18" charset="0"/>
            </a:endParaRPr>
          </a:p>
        </p:txBody>
      </p:sp>
    </p:spTree>
    <p:extLst>
      <p:ext uri="{BB962C8B-B14F-4D97-AF65-F5344CB8AC3E}">
        <p14:creationId xmlns:p14="http://schemas.microsoft.com/office/powerpoint/2010/main" val="1817219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38646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spcBef>
                <a:spcPct val="30000"/>
              </a:spcBef>
              <a:spcAft>
                <a:spcPct val="0"/>
              </a:spcAft>
              <a:defRPr/>
            </a:pPr>
            <a:r>
              <a:rPr lang="en-GR" sz="1500" b="1">
                <a:latin typeface="Lato" panose="020F0502020204030203" pitchFamily="34" charset="77"/>
              </a:rPr>
              <a:t>FACILITATOR NOTES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a:solidFill>
                <a:srgbClr val="000000"/>
              </a:solidFill>
              <a:effectLst/>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R">
                <a:latin typeface="Lato" panose="020F0502020204030203" pitchFamily="34" charset="77"/>
              </a:rPr>
              <a:t>Facilitators should adjust the agenda tailored to </a:t>
            </a:r>
            <a:r>
              <a:rPr lang="en-US">
                <a:latin typeface="Lato" panose="020F0502020204030203" pitchFamily="34" charset="77"/>
              </a:rPr>
              <a:t>the </a:t>
            </a:r>
            <a:r>
              <a:rPr lang="en-GR">
                <a:latin typeface="Lato" panose="020F0502020204030203" pitchFamily="34" charset="77"/>
              </a:rPr>
              <a:t>delivery method </a:t>
            </a:r>
            <a:r>
              <a:rPr lang="en-US">
                <a:latin typeface="Lato" panose="020F0502020204030203" pitchFamily="34" charset="77"/>
              </a:rPr>
              <a:t>chosen and based on the </a:t>
            </a:r>
            <a:r>
              <a:rPr lang="en-GB" b="0" i="0" u="none" strike="noStrike">
                <a:effectLst/>
                <a:latin typeface="Lato" panose="020F0502020204030203" pitchFamily="34" charset="77"/>
              </a:rPr>
              <a:t>Facilitation Package adaptation made, depending on audience, contextual learning needs and priorities. Facilitators are recommended to build in breaks as required, to allow time for pause and reflection between the different sessions. </a:t>
            </a:r>
            <a:endParaRPr lang="en-GR">
              <a:latin typeface="Lato" panose="020F0502020204030203" pitchFamily="34" charset="77"/>
            </a:endParaRPr>
          </a:p>
        </p:txBody>
      </p:sp>
    </p:spTree>
    <p:extLst>
      <p:ext uri="{BB962C8B-B14F-4D97-AF65-F5344CB8AC3E}">
        <p14:creationId xmlns:p14="http://schemas.microsoft.com/office/powerpoint/2010/main" val="32882627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55029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00000"/>
                </a:solidFill>
                <a:effectLst/>
                <a:latin typeface="Lato" panose="020F0502020204030203" pitchFamily="34" charset="77"/>
              </a:rPr>
              <a:t>Show the slide and explain that in addition to direct or indirect disclosure of GBV incidents, </a:t>
            </a:r>
            <a:r>
              <a:rPr lang="en-US" b="1" i="0">
                <a:solidFill>
                  <a:srgbClr val="000000"/>
                </a:solidFill>
                <a:effectLst/>
                <a:latin typeface="Lato" panose="020F0502020204030203" pitchFamily="34" charset="77"/>
              </a:rPr>
              <a:t>frontline workers play a critical role in identifying children experiencing GBV.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a:solidFill>
                  <a:srgbClr val="000000"/>
                </a:solidFill>
                <a:effectLst/>
                <a:latin typeface="Lato" panose="020F0502020204030203" pitchFamily="34" charset="77"/>
              </a:rPr>
              <a:t>Go over the slide with different warning signs of GBV experienced by children, </a:t>
            </a:r>
            <a:r>
              <a:rPr lang="en-US" b="0" i="0">
                <a:solidFill>
                  <a:srgbClr val="000000"/>
                </a:solidFill>
                <a:effectLst/>
                <a:latin typeface="Lato" panose="020F0502020204030203" pitchFamily="34" charset="77"/>
              </a:rPr>
              <a:t>that may help identify a child experiencing GBV.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effectLst/>
                <a:latin typeface="Lato" panose="020F0502020204030203" pitchFamily="34" charset="77"/>
                <a:ea typeface="Times New Roman" panose="02020603050405020304" pitchFamily="18" charset="0"/>
                <a:cs typeface="Times New Roman" panose="02020603050405020304" pitchFamily="18" charset="0"/>
              </a:rPr>
              <a:t>It is important for frontline workers (particularly those in frequent contact with children) to be aware of these signs, so as to understand what they need to look out for </a:t>
            </a:r>
            <a:r>
              <a:rPr lang="en-US">
                <a:effectLst/>
                <a:latin typeface="Lato" panose="020F0502020204030203" pitchFamily="34" charset="77"/>
                <a:ea typeface="Times New Roman" panose="02020603050405020304" pitchFamily="18" charset="0"/>
                <a:cs typeface="Times New Roman" panose="02020603050405020304" pitchFamily="18" charset="0"/>
              </a:rPr>
              <a:t>with children of different age groups. </a:t>
            </a:r>
            <a:endParaRPr lang="en-US" b="0" i="0">
              <a:solidFill>
                <a:srgbClr val="000000"/>
              </a:solidFill>
              <a:effectLst/>
              <a:latin typeface="Lato" panose="020F0502020204030203" pitchFamily="34" charset="77"/>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00000"/>
                </a:solidFill>
                <a:effectLst/>
                <a:latin typeface="Lato" panose="020F0502020204030203" pitchFamily="34" charset="77"/>
              </a:rPr>
              <a:t>Explain that </a:t>
            </a:r>
            <a:r>
              <a:rPr lang="en-US" b="1" i="0">
                <a:solidFill>
                  <a:srgbClr val="000000"/>
                </a:solidFill>
                <a:effectLst/>
                <a:latin typeface="Lato" panose="020F0502020204030203" pitchFamily="34" charset="77"/>
              </a:rPr>
              <a:t>many children show no signs</a:t>
            </a:r>
            <a:r>
              <a:rPr lang="en-US" b="0" i="0">
                <a:solidFill>
                  <a:srgbClr val="000000"/>
                </a:solidFill>
                <a:effectLst/>
                <a:latin typeface="Lato" panose="020F0502020204030203" pitchFamily="34" charset="77"/>
              </a:rPr>
              <a:t>. For many children, it is often very difficult to disclose a GBV incident. Regularly, children displaying warning signs of GBV may not tell anyone, but rather are identified by others as being at-risk.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b="0" i="0" u="none">
                <a:solidFill>
                  <a:srgbClr val="000000"/>
                </a:solidFill>
                <a:effectLst/>
                <a:latin typeface="Lato" panose="020F0502020204030203" pitchFamily="34" charset="77"/>
                <a:ea typeface="MS Mincho" panose="02020609040205080304" pitchFamily="49" charset="-128"/>
                <a:cs typeface="Arial" panose="020B0604020202020204" pitchFamily="34" charset="0"/>
              </a:rPr>
              <a:t>Explain that m</a:t>
            </a:r>
            <a:r>
              <a:rPr lang="en-IE" b="0" i="0">
                <a:solidFill>
                  <a:srgbClr val="000000"/>
                </a:solidFill>
                <a:effectLst/>
                <a:latin typeface="Lato" panose="020F0502020204030203" pitchFamily="34" charset="77"/>
              </a:rPr>
              <a:t>any signs that make us worry about a child’s protection or well-being, </a:t>
            </a:r>
            <a:r>
              <a:rPr lang="en-GB" b="0" i="0">
                <a:solidFill>
                  <a:srgbClr val="000000"/>
                </a:solidFill>
                <a:effectLst/>
                <a:latin typeface="Lato" panose="020F0502020204030203" pitchFamily="34" charset="77"/>
              </a:rPr>
              <a:t>do not </a:t>
            </a:r>
            <a:r>
              <a:rPr lang="en-GB" b="1" i="0">
                <a:solidFill>
                  <a:srgbClr val="000000"/>
                </a:solidFill>
                <a:effectLst/>
                <a:latin typeface="Lato" panose="020F0502020204030203" pitchFamily="34" charset="77"/>
              </a:rPr>
              <a:t>“prove”</a:t>
            </a:r>
            <a:r>
              <a:rPr lang="en-GB" b="0" i="0">
                <a:solidFill>
                  <a:srgbClr val="000000"/>
                </a:solidFill>
                <a:effectLst/>
                <a:latin typeface="Lato" panose="020F0502020204030203" pitchFamily="34" charset="77"/>
              </a:rPr>
              <a:t> what exactly is going on, but they may help us </a:t>
            </a:r>
            <a:r>
              <a:rPr lang="en-GB" b="1" i="0">
                <a:solidFill>
                  <a:srgbClr val="000000"/>
                </a:solidFill>
                <a:effectLst/>
                <a:latin typeface="Lato" panose="020F0502020204030203" pitchFamily="34" charset="77"/>
              </a:rPr>
              <a:t>recognise something is wrong</a:t>
            </a:r>
            <a:r>
              <a:rPr lang="en-GB" b="0" i="0">
                <a:solidFill>
                  <a:srgbClr val="000000"/>
                </a:solidFill>
                <a:effectLst/>
                <a:latin typeface="Lato" panose="020F0502020204030203" pitchFamily="34" charset="77"/>
              </a:rPr>
              <a:t>. It is critical not to make assumptions and jump to conclusions too quickly; an assessment by a child protection/GBV specialist is often needed to understand a situation.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00000"/>
                </a:solidFill>
                <a:effectLst/>
                <a:latin typeface="Lato" panose="020F0502020204030203" pitchFamily="34" charset="77"/>
              </a:rPr>
              <a:t>Remind participants that our own attitudes and experiences can influence our perceptions which we also need to be mindful of (e.g. what we expect from children in different age groups or with disability as per our own culture).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00000"/>
                </a:solidFill>
                <a:effectLst/>
                <a:latin typeface="Lato" panose="020F0502020204030203" pitchFamily="34" charset="77"/>
              </a:rPr>
              <a:t>If one is not sure or feels worried about a child being sexually abused, it is always better to </a:t>
            </a:r>
            <a:r>
              <a:rPr lang="en-US" b="1" i="0">
                <a:solidFill>
                  <a:srgbClr val="000000"/>
                </a:solidFill>
                <a:effectLst/>
                <a:latin typeface="Lato" panose="020F0502020204030203" pitchFamily="34" charset="77"/>
              </a:rPr>
              <a:t>consult with a child protection/GBV specialist </a:t>
            </a:r>
            <a:r>
              <a:rPr lang="en-US" b="0" i="0">
                <a:solidFill>
                  <a:srgbClr val="000000"/>
                </a:solidFill>
                <a:effectLst/>
                <a:latin typeface="Lato" panose="020F0502020204030203" pitchFamily="34" charset="77"/>
              </a:rPr>
              <a:t>on what to do (</a:t>
            </a:r>
            <a:r>
              <a:rPr lang="en-GB" sz="1200" kern="1200">
                <a:solidFill>
                  <a:schemeClr val="tx1"/>
                </a:solidFill>
                <a:latin typeface="Lato"/>
                <a:ea typeface="Lato"/>
                <a:cs typeface="Lato"/>
              </a:rPr>
              <a:t>sharing only the information as guided/requested by the child protection/GBV specialist in order for them to provide support)</a:t>
            </a:r>
            <a:r>
              <a:rPr lang="en-US" b="0" i="0">
                <a:solidFill>
                  <a:srgbClr val="000000"/>
                </a:solidFill>
                <a:effectLst/>
                <a:latin typeface="Lato" panose="020F0502020204030203" pitchFamily="34" charset="77"/>
              </a:rPr>
              <a:t>. </a:t>
            </a:r>
          </a:p>
        </p:txBody>
      </p:sp>
    </p:spTree>
    <p:extLst>
      <p:ext uri="{BB962C8B-B14F-4D97-AF65-F5344CB8AC3E}">
        <p14:creationId xmlns:p14="http://schemas.microsoft.com/office/powerpoint/2010/main" val="399884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97436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pPr>
              <a:defRPr/>
            </a:pPr>
            <a:endParaRPr lang="en-US">
              <a:effectLst/>
              <a:latin typeface="Lato" panose="020F0502020204030203" pitchFamily="34" charset="77"/>
              <a:ea typeface="MS Mincho" panose="02020609040205080304" pitchFamily="49" charset="-128"/>
              <a:cs typeface="Arial" panose="020B0604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a:latin typeface="Lato" panose="020F0502020204030203" pitchFamily="34" charset="77"/>
                <a:ea typeface="Verdana"/>
              </a:rPr>
              <a:t>Remind participants of the </a:t>
            </a:r>
            <a:r>
              <a:rPr lang="en-US" altLang="en-US" b="1">
                <a:latin typeface="Lato" panose="020F0502020204030203" pitchFamily="34" charset="77"/>
                <a:ea typeface="Verdana"/>
              </a:rPr>
              <a:t>survivor-centered approach and guiding principles </a:t>
            </a:r>
            <a:r>
              <a:rPr lang="en-US" altLang="en-US">
                <a:latin typeface="Lato" panose="020F0502020204030203" pitchFamily="34" charset="77"/>
                <a:ea typeface="Verdana"/>
              </a:rPr>
              <a:t>discussed earlier in the second session.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a:latin typeface="Lato" panose="020F0502020204030203" pitchFamily="34" charset="77"/>
                <a:ea typeface="Verdana"/>
              </a:rPr>
              <a:t>Explain that when it comes to children, the </a:t>
            </a:r>
            <a:r>
              <a:rPr lang="en-US" altLang="en-US" b="1">
                <a:latin typeface="Lato" panose="020F0502020204030203" pitchFamily="34" charset="77"/>
                <a:ea typeface="Verdana"/>
              </a:rPr>
              <a:t>best interests principle has a primary consideration</a:t>
            </a:r>
            <a:r>
              <a:rPr lang="en-US" altLang="en-US">
                <a:latin typeface="Lato" panose="020F0502020204030203" pitchFamily="34" charset="77"/>
                <a:ea typeface="Verdana"/>
              </a:rPr>
              <a:t>.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a:latin typeface="Lato" panose="020F0502020204030203" pitchFamily="34" charset="77"/>
                <a:ea typeface="Verdana"/>
              </a:rPr>
              <a:t>According to the Convention on the Rights of the Child (CRC), the best interests principle forms the </a:t>
            </a:r>
            <a:r>
              <a:rPr lang="en-US" altLang="en-US" b="1">
                <a:latin typeface="Lato" panose="020F0502020204030203" pitchFamily="34" charset="77"/>
                <a:ea typeface="Verdana"/>
              </a:rPr>
              <a:t>basis for </a:t>
            </a:r>
            <a:r>
              <a:rPr lang="en-US" altLang="en-US" b="1" u="sng">
                <a:latin typeface="Lato" panose="020F0502020204030203" pitchFamily="34" charset="77"/>
                <a:ea typeface="Verdana"/>
              </a:rPr>
              <a:t>all</a:t>
            </a:r>
            <a:r>
              <a:rPr lang="en-US" altLang="en-US" b="1">
                <a:latin typeface="Lato" panose="020F0502020204030203" pitchFamily="34" charset="77"/>
                <a:ea typeface="Verdana"/>
              </a:rPr>
              <a:t> decision making/actions affecting children</a:t>
            </a:r>
            <a:r>
              <a:rPr lang="en-US" altLang="en-US">
                <a:latin typeface="Lato" panose="020F0502020204030203" pitchFamily="34" charset="77"/>
                <a:ea typeface="Verdana"/>
              </a:rPr>
              <a:t>.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1">
                <a:latin typeface="Lato" panose="020F0502020204030203" pitchFamily="34" charset="77"/>
                <a:ea typeface="Verdana"/>
              </a:rPr>
              <a:t>Ask participants </a:t>
            </a:r>
            <a:r>
              <a:rPr lang="en-GB">
                <a:latin typeface="Lato" panose="020F0502020204030203" pitchFamily="34" charset="77"/>
                <a:ea typeface="Verdana"/>
              </a:rPr>
              <a:t>what do they think we mean by the </a:t>
            </a:r>
            <a:r>
              <a:rPr lang="en-GB">
                <a:latin typeface="Lato" panose="020F0502020204030203" pitchFamily="34" charset="77"/>
              </a:rPr>
              <a:t>”</a:t>
            </a:r>
            <a:r>
              <a:rPr lang="en-GB">
                <a:latin typeface="Lato" panose="020F0502020204030203" pitchFamily="34" charset="77"/>
                <a:ea typeface="Verdana"/>
              </a:rPr>
              <a:t>best interests</a:t>
            </a:r>
            <a:r>
              <a:rPr lang="en-GB">
                <a:latin typeface="Lato" panose="020F0502020204030203" pitchFamily="34" charset="77"/>
              </a:rPr>
              <a:t>”</a:t>
            </a:r>
            <a:r>
              <a:rPr lang="en-GB">
                <a:latin typeface="Lato" panose="020F0502020204030203" pitchFamily="34" charset="77"/>
                <a:ea typeface="Verdana"/>
              </a:rPr>
              <a:t> of the child, before making the second part of the content on the slide appear.</a:t>
            </a:r>
            <a:endParaRPr lang="en-US" altLang="en-US">
              <a:latin typeface="Lato" panose="020F0502020204030203" pitchFamily="34" charset="77"/>
              <a:ea typeface="Verdana"/>
            </a:endParaRPr>
          </a:p>
          <a:p>
            <a:pPr marL="171450" indent="-171450" algn="just">
              <a:buFont typeface="Arial" panose="020B0604020202020204" pitchFamily="34" charset="0"/>
              <a:buChar char="•"/>
            </a:pPr>
            <a:r>
              <a:rPr lang="en-GB">
                <a:latin typeface="Lato" panose="020F0502020204030203" pitchFamily="34" charset="77"/>
                <a:ea typeface="Verdana"/>
              </a:rPr>
              <a:t>There is no common definition of what constitutes the best interests of a child, as this depends on a </a:t>
            </a:r>
            <a:r>
              <a:rPr lang="en-GB" b="1">
                <a:latin typeface="Lato" panose="020F0502020204030203" pitchFamily="34" charset="77"/>
                <a:ea typeface="Verdana"/>
              </a:rPr>
              <a:t>wide range of current and past factors</a:t>
            </a:r>
            <a:r>
              <a:rPr lang="en-GB">
                <a:latin typeface="Lato" panose="020F0502020204030203" pitchFamily="34" charset="77"/>
                <a:ea typeface="Verdana"/>
              </a:rPr>
              <a:t> and the individual situation of each child. </a:t>
            </a:r>
          </a:p>
          <a:p>
            <a:pPr marL="171450" indent="-171450" algn="just">
              <a:buFont typeface="Arial" panose="020B0604020202020204" pitchFamily="34" charset="0"/>
              <a:buChar char="•"/>
            </a:pPr>
            <a:r>
              <a:rPr lang="en-GB" b="1">
                <a:latin typeface="Lato" panose="020F0502020204030203" pitchFamily="34" charset="77"/>
                <a:ea typeface="Verdana"/>
              </a:rPr>
              <a:t>Each child is unique</a:t>
            </a:r>
            <a:r>
              <a:rPr lang="en-GB">
                <a:latin typeface="Lato" panose="020F0502020204030203" pitchFamily="34" charset="77"/>
                <a:ea typeface="Verdana"/>
              </a:rPr>
              <a:t>. However, there are important common factors that need to be considered when assessing/determining what is in the best interests of a child in a given situation. </a:t>
            </a:r>
          </a:p>
          <a:p>
            <a:pPr marL="171450" indent="-171450" algn="just">
              <a:buFont typeface="Arial" panose="020B0604020202020204" pitchFamily="34" charset="0"/>
              <a:buChar char="•"/>
            </a:pPr>
            <a:r>
              <a:rPr lang="en-GB">
                <a:latin typeface="Lato" panose="020F0502020204030203" pitchFamily="34" charset="77"/>
                <a:ea typeface="Verdana"/>
              </a:rPr>
              <a:t>This session focusses on </a:t>
            </a:r>
            <a:r>
              <a:rPr lang="en-GB" b="1">
                <a:latin typeface="Lato" panose="020F0502020204030203" pitchFamily="34" charset="77"/>
                <a:ea typeface="Verdana"/>
              </a:rPr>
              <a:t>how frontline workers are expected to consider the principle of the best interests of the child</a:t>
            </a:r>
            <a:r>
              <a:rPr lang="en-GB">
                <a:latin typeface="Lato" panose="020F0502020204030203" pitchFamily="34" charset="77"/>
                <a:ea typeface="Verdana"/>
              </a:rPr>
              <a:t>. </a:t>
            </a:r>
            <a:endParaRPr lang="fr-FR">
              <a:latin typeface="Lato" panose="020F0502020204030203" pitchFamily="34" charset="77"/>
              <a:ea typeface="Verdan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a:latin typeface="Lato" panose="020F0502020204030203" pitchFamily="34" charset="77"/>
            </a:endParaRPr>
          </a:p>
          <a:p>
            <a:pPr algn="just" eaLnBrk="1" hangingPunct="1">
              <a:buFontTx/>
              <a:buNone/>
            </a:pPr>
            <a:r>
              <a:rPr lang="en-GB" u="sng">
                <a:latin typeface="Lato" panose="020F0502020204030203" pitchFamily="34" charset="77"/>
              </a:rPr>
              <a:t>If asked (not mandatory)</a:t>
            </a:r>
            <a:r>
              <a:rPr lang="en-GB">
                <a:latin typeface="Lato" panose="020F0502020204030203" pitchFamily="34" charset="77"/>
              </a:rPr>
              <a:t>: </a:t>
            </a:r>
          </a:p>
          <a:p>
            <a:pPr marL="171450" indent="-171450" algn="just">
              <a:buFont typeface="Arial" panose="020B0604020202020204" pitchFamily="34" charset="0"/>
              <a:buChar char="•"/>
            </a:pPr>
            <a:r>
              <a:rPr lang="en-US" altLang="en-US">
                <a:latin typeface="Lato" panose="020F0502020204030203" pitchFamily="34" charset="77"/>
                <a:ea typeface="Verdana"/>
              </a:rPr>
              <a:t>In various countries around the world, the best interests principle in national law is specific only to custody disputes and adoption and is applied by judges based on reports of child-protection authorities and sometimes other experts. In other words, the CRC broadens the scope of the best interests of the child drastically, applying it to </a:t>
            </a:r>
            <a:r>
              <a:rPr lang="en-US" altLang="en-US" u="sng">
                <a:latin typeface="Lato" panose="020F0502020204030203" pitchFamily="34" charset="77"/>
                <a:ea typeface="Verdana"/>
              </a:rPr>
              <a:t>all</a:t>
            </a:r>
            <a:r>
              <a:rPr lang="en-US" altLang="en-US">
                <a:latin typeface="Lato" panose="020F0502020204030203" pitchFamily="34" charset="77"/>
                <a:ea typeface="Verdana"/>
              </a:rPr>
              <a:t> actions affecting children</a:t>
            </a:r>
            <a:r>
              <a:rPr lang="en-US" altLang="en-US">
                <a:latin typeface="Lato" panose="020F0502020204030203" pitchFamily="34" charset="77"/>
              </a:rPr>
              <a:t>’</a:t>
            </a:r>
            <a:r>
              <a:rPr lang="en-US" altLang="en-US">
                <a:latin typeface="Lato" panose="020F0502020204030203" pitchFamily="34" charset="77"/>
                <a:ea typeface="Verdana"/>
              </a:rPr>
              <a:t>s lives by </a:t>
            </a:r>
            <a:r>
              <a:rPr lang="en-US" altLang="en-US" u="sng">
                <a:latin typeface="Lato" panose="020F0502020204030203" pitchFamily="34" charset="77"/>
                <a:ea typeface="Verdana"/>
              </a:rPr>
              <a:t>all</a:t>
            </a:r>
            <a:r>
              <a:rPr lang="en-US" altLang="en-US">
                <a:latin typeface="Lato" panose="020F0502020204030203" pitchFamily="34" charset="77"/>
                <a:ea typeface="Verdana"/>
              </a:rPr>
              <a:t> the above parties.  </a:t>
            </a:r>
          </a:p>
          <a:p>
            <a:pPr marL="171450" marR="0" lvl="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effectLst/>
                <a:latin typeface="Lato" panose="020F0502020204030203" pitchFamily="34" charset="77"/>
              </a:rPr>
              <a:t>CRC Committee General Comment No.14, 2013 (</a:t>
            </a:r>
            <a:r>
              <a:rPr lang="en-GB">
                <a:effectLst/>
                <a:latin typeface="Lato" panose="020F0502020204030203" pitchFamily="34" charset="77"/>
                <a:hlinkClick r:id="rId3"/>
              </a:rPr>
              <a:t>https://www.refworld.org/docid/51a84b5e4.html</a:t>
            </a:r>
            <a:r>
              <a:rPr lang="en-GB">
                <a:effectLst/>
                <a:latin typeface="Lato" panose="020F0502020204030203" pitchFamily="34" charset="77"/>
              </a:rPr>
              <a:t>) explains the best interest principle as follows: </a:t>
            </a:r>
          </a:p>
          <a:p>
            <a:pPr marL="628650" lvl="1" indent="-171450" algn="just">
              <a:buFont typeface="System Font Regular"/>
              <a:buChar char="-"/>
            </a:pPr>
            <a:r>
              <a:rPr lang="en-GB">
                <a:effectLst/>
                <a:latin typeface="Lato" panose="020F0502020204030203" pitchFamily="34" charset="77"/>
              </a:rPr>
              <a:t>A substantive right – or the right of the child to have his or her best interests assessed and taken as primary consideration. </a:t>
            </a:r>
          </a:p>
          <a:p>
            <a:pPr marL="628650" lvl="1" indent="-171450" algn="just">
              <a:buFont typeface="System Font Regular"/>
              <a:buChar char="-"/>
            </a:pPr>
            <a:r>
              <a:rPr lang="en-GB">
                <a:effectLst/>
                <a:latin typeface="Lato" panose="020F0502020204030203" pitchFamily="34" charset="77"/>
              </a:rPr>
              <a:t>A legal principle  - meaning that if a legal provision is open to more than one interpretation, the interpretation which most effectively serves the child’s best interests should be chosen [example: if a child is at imminent risk, child protection/GBV specialists are not available and referral to the police will increase the risks for the child, the referral might be delayed until child protection/GBV specialists are available ]. </a:t>
            </a:r>
          </a:p>
          <a:p>
            <a:pPr marL="628650" lvl="1" indent="-171450" algn="just">
              <a:buFont typeface="System Font Regular"/>
              <a:buChar char="-"/>
            </a:pPr>
            <a:r>
              <a:rPr lang="en-GB">
                <a:effectLst/>
                <a:latin typeface="Lato" panose="020F0502020204030203" pitchFamily="34" charset="77"/>
              </a:rPr>
              <a:t>A rule of procedure – to the effect that whenever a decision is made that will affect a specific child, group of children or children in general, the decision-making process must include an evaluation of the possible impact (positive or negative) of the decision on the child concerned.</a:t>
            </a:r>
            <a:endParaRPr lang="fr-FR" altLang="en-US">
              <a:latin typeface="Lato" panose="020F0502020204030203" pitchFamily="34" charset="77"/>
              <a:cs typeface="+mn-cs"/>
            </a:endParaRPr>
          </a:p>
          <a:p>
            <a:pPr algn="just" eaLnBrk="1" hangingPunct="1">
              <a:buFontTx/>
              <a:buNone/>
            </a:pPr>
            <a:endParaRPr lang="en-GB">
              <a:latin typeface="Lato" panose="020F0502020204030203" pitchFamily="34" charset="77"/>
            </a:endParaRPr>
          </a:p>
          <a:p>
            <a:pPr marL="0" marR="0" lvl="0" indent="0" algn="just" defTabSz="914400" rtl="0" eaLnBrk="1" fontAlgn="base" latinLnBrk="0" hangingPunct="1">
              <a:lnSpc>
                <a:spcPct val="100000"/>
              </a:lnSpc>
              <a:spcBef>
                <a:spcPct val="30000"/>
              </a:spcBef>
              <a:spcAft>
                <a:spcPct val="0"/>
              </a:spcAft>
              <a:buClrTx/>
              <a:buSzTx/>
              <a:buFontTx/>
              <a:buNone/>
              <a:tabLst/>
              <a:defRPr/>
            </a:pPr>
            <a:r>
              <a:rPr lang="en-GB">
                <a:latin typeface="Lato" panose="020F0502020204030203" pitchFamily="34" charset="77"/>
                <a:ea typeface="Verdana"/>
              </a:rPr>
              <a:t>Content derived and adjusted from the UNHCR Best Interests Procedure Guidelines, 2021 (</a:t>
            </a:r>
            <a:r>
              <a:rPr lang="en-GB">
                <a:latin typeface="Lato" panose="020F0502020204030203" pitchFamily="34" charset="77"/>
                <a:ea typeface="Verdana"/>
                <a:hlinkClick r:id="rId4"/>
              </a:rPr>
              <a:t>https://www.refworld.org/docid/5c18d7254.html</a:t>
            </a:r>
            <a:r>
              <a:rPr lang="en-GB">
                <a:latin typeface="Lato" panose="020F0502020204030203" pitchFamily="34" charset="77"/>
                <a:ea typeface="Verdana"/>
              </a:rPr>
              <a:t>). </a:t>
            </a:r>
            <a:endParaRPr lang="fr-FR">
              <a:latin typeface="Lato" panose="020F0502020204030203" pitchFamily="34" charset="77"/>
              <a:ea typeface="Verdana"/>
            </a:endParaRPr>
          </a:p>
        </p:txBody>
      </p:sp>
    </p:spTree>
    <p:extLst>
      <p:ext uri="{BB962C8B-B14F-4D97-AF65-F5344CB8AC3E}">
        <p14:creationId xmlns:p14="http://schemas.microsoft.com/office/powerpoint/2010/main" val="10827721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a:ea typeface="MS PGothic"/>
                <a:cs typeface="Lato"/>
              </a:rPr>
              <a:t>FACILITATOR NOTES</a:t>
            </a:r>
          </a:p>
          <a:p>
            <a:endParaRPr lang="en-US">
              <a:latin typeface="Lato" panose="020F0502020204030203" pitchFamily="34" charset="77"/>
            </a:endParaRPr>
          </a:p>
          <a:p>
            <a:pPr marL="285750" indent="-285750">
              <a:buFont typeface="Arial" panose="020B0604020202020204" pitchFamily="34" charset="0"/>
              <a:buChar char="•"/>
            </a:pPr>
            <a:r>
              <a:rPr lang="en-US" b="0" i="0">
                <a:solidFill>
                  <a:srgbClr val="000000"/>
                </a:solidFill>
                <a:effectLst/>
                <a:latin typeface="Lato"/>
                <a:ea typeface="MS PGothic"/>
                <a:cs typeface="Lato"/>
              </a:rPr>
              <a:t>Explain that one of the most important things we must do when a possible situation of GBV against children is identified/disclosed, is to </a:t>
            </a:r>
            <a:r>
              <a:rPr lang="en-US" b="1" i="0">
                <a:solidFill>
                  <a:srgbClr val="000000"/>
                </a:solidFill>
                <a:effectLst/>
                <a:latin typeface="Lato"/>
                <a:ea typeface="MS PGothic"/>
                <a:cs typeface="Lato"/>
              </a:rPr>
              <a:t>consider the level of risk and urgency and whether the referral will serve the best interests of the child</a:t>
            </a:r>
            <a:r>
              <a:rPr lang="en-US" b="0" i="0">
                <a:solidFill>
                  <a:srgbClr val="000000"/>
                </a:solidFill>
                <a:effectLst/>
                <a:latin typeface="Lato"/>
                <a:ea typeface="MS PGothic"/>
                <a:cs typeface="Lato"/>
              </a:rPr>
              <a:t>. This is something that child protection/GBV specialist will carefully assess, but as the person identifying a child survivor or receiving a disclosure, we also must consider how urgent the situation seems and if the referral is in the best interest of the child</a:t>
            </a:r>
            <a:r>
              <a:rPr lang="en-US">
                <a:solidFill>
                  <a:srgbClr val="000000"/>
                </a:solidFill>
                <a:latin typeface="Lato"/>
                <a:ea typeface="MS PGothic"/>
                <a:cs typeface="Lato"/>
              </a:rPr>
              <a:t> </a:t>
            </a:r>
            <a:r>
              <a:rPr lang="en-US" b="0" i="0">
                <a:solidFill>
                  <a:srgbClr val="000000"/>
                </a:solidFill>
                <a:effectLst/>
                <a:latin typeface="Lato"/>
                <a:ea typeface="MS PGothic"/>
                <a:cs typeface="Lato"/>
              </a:rPr>
              <a:t> to help us decide on next steps. </a:t>
            </a:r>
          </a:p>
          <a:p>
            <a:pPr marL="285750" indent="-285750">
              <a:buFont typeface="Arial" panose="020B0604020202020204" pitchFamily="34" charset="0"/>
              <a:buChar char="•"/>
            </a:pPr>
            <a:r>
              <a:rPr lang="en-US">
                <a:latin typeface="Lato"/>
                <a:ea typeface="MS PGothic"/>
                <a:cs typeface="Lato"/>
              </a:rPr>
              <a:t>Recall the different factors that help assessing the best interests of the child that we saw in the previous slide. </a:t>
            </a:r>
            <a:r>
              <a:rPr lang="en-US" b="0" i="0">
                <a:solidFill>
                  <a:srgbClr val="000000"/>
                </a:solidFill>
                <a:effectLst/>
                <a:latin typeface="Lato"/>
                <a:ea typeface="MS PGothic"/>
                <a:cs typeface="Lato"/>
              </a:rPr>
              <a:t>Highlight that there are some </a:t>
            </a:r>
            <a:r>
              <a:rPr lang="en-US" b="1" i="0">
                <a:solidFill>
                  <a:srgbClr val="000000"/>
                </a:solidFill>
                <a:effectLst/>
                <a:latin typeface="Lato"/>
                <a:ea typeface="MS PGothic"/>
                <a:cs typeface="Lato"/>
              </a:rPr>
              <a:t>simple questions we can ask ourselves which will help us to take the best course of action</a:t>
            </a:r>
            <a:r>
              <a:rPr lang="en-US" b="0" i="0">
                <a:solidFill>
                  <a:srgbClr val="000000"/>
                </a:solidFill>
                <a:effectLst/>
                <a:latin typeface="Lato"/>
                <a:ea typeface="MS PGothic"/>
                <a:cs typeface="Lato"/>
              </a:rPr>
              <a:t>, </a:t>
            </a:r>
            <a:r>
              <a:rPr lang="en-GB" altLang="en-US">
                <a:latin typeface="Lato"/>
                <a:ea typeface="MS PGothic"/>
                <a:cs typeface="Lato"/>
              </a:rPr>
              <a:t>formulated around those different factors, highlighted in the slide. </a:t>
            </a:r>
            <a:endParaRPr lang="en-US" altLang="en-US" b="0" i="0">
              <a:solidFill>
                <a:srgbClr val="000000"/>
              </a:solidFill>
              <a:effectLst/>
              <a:latin typeface="Lato" panose="020F0502020204030203" pitchFamily="34" charset="77"/>
            </a:endParaRPr>
          </a:p>
          <a:p>
            <a:pPr marL="285750" indent="-285750">
              <a:buFont typeface="Arial" panose="020B0604020202020204" pitchFamily="34" charset="0"/>
              <a:buChar char="•"/>
            </a:pPr>
            <a:r>
              <a:rPr lang="en-US" b="0" i="0">
                <a:solidFill>
                  <a:srgbClr val="000000"/>
                </a:solidFill>
                <a:effectLst/>
                <a:latin typeface="Lato"/>
                <a:ea typeface="MS PGothic"/>
                <a:cs typeface="Lato"/>
              </a:rPr>
              <a:t>Conclude that </a:t>
            </a:r>
            <a:r>
              <a:rPr lang="en-US" b="1" i="0">
                <a:solidFill>
                  <a:srgbClr val="000000"/>
                </a:solidFill>
                <a:effectLst/>
                <a:latin typeface="Lato"/>
                <a:ea typeface="MS PGothic"/>
                <a:cs typeface="Lato"/>
              </a:rPr>
              <a:t>if there appears to be an immediate threat to the child’s life or well-being</a:t>
            </a:r>
            <a:r>
              <a:rPr lang="en-US" b="1">
                <a:solidFill>
                  <a:srgbClr val="000000"/>
                </a:solidFill>
                <a:latin typeface="Lato"/>
                <a:ea typeface="MS PGothic"/>
                <a:cs typeface="Lato"/>
              </a:rPr>
              <a:t> such as their </a:t>
            </a:r>
            <a:r>
              <a:rPr lang="en-US" b="1" u="none">
                <a:solidFill>
                  <a:srgbClr val="000000"/>
                </a:solidFill>
                <a:latin typeface="Lato"/>
                <a:ea typeface="MS PGothic"/>
                <a:cs typeface="Lato"/>
              </a:rPr>
              <a:t>physical and emotional safety</a:t>
            </a:r>
            <a:r>
              <a:rPr lang="en-US" b="1" i="0" u="none">
                <a:solidFill>
                  <a:srgbClr val="000000"/>
                </a:solidFill>
                <a:effectLst/>
                <a:latin typeface="Lato"/>
                <a:ea typeface="MS PGothic"/>
                <a:cs typeface="Lato"/>
              </a:rPr>
              <a:t>, </a:t>
            </a:r>
            <a:r>
              <a:rPr lang="en-US" b="1" i="0">
                <a:solidFill>
                  <a:srgbClr val="000000"/>
                </a:solidFill>
                <a:effectLst/>
                <a:latin typeface="Lato"/>
                <a:ea typeface="MS PGothic"/>
                <a:cs typeface="Lato"/>
              </a:rPr>
              <a:t>one should take immediate action and the child should not be left alone</a:t>
            </a:r>
            <a:r>
              <a:rPr lang="en-US" b="0" i="0">
                <a:solidFill>
                  <a:srgbClr val="000000"/>
                </a:solidFill>
                <a:effectLst/>
                <a:latin typeface="Lato"/>
                <a:ea typeface="MS PGothic"/>
                <a:cs typeface="Lato"/>
              </a:rPr>
              <a:t>.</a:t>
            </a:r>
            <a:r>
              <a:rPr lang="en-US">
                <a:solidFill>
                  <a:srgbClr val="000000"/>
                </a:solidFill>
                <a:latin typeface="Lato"/>
                <a:ea typeface="MS PGothic"/>
                <a:cs typeface="Lato"/>
              </a:rPr>
              <a:t> </a:t>
            </a:r>
            <a:endParaRPr lang="en-US" b="0" i="0">
              <a:solidFill>
                <a:srgbClr val="000000"/>
              </a:solidFill>
              <a:effectLst/>
              <a:latin typeface="Lato" panose="020F0502020204030203" pitchFamily="34" charset="77"/>
              <a:cs typeface="Lato"/>
            </a:endParaRPr>
          </a:p>
          <a:p>
            <a:pPr marL="285750" indent="-285750">
              <a:buFont typeface="Arial" panose="020B0604020202020204" pitchFamily="34" charset="0"/>
              <a:buChar char="•"/>
            </a:pPr>
            <a:r>
              <a:rPr lang="en-US" b="0" i="0">
                <a:solidFill>
                  <a:srgbClr val="000000"/>
                </a:solidFill>
                <a:effectLst/>
                <a:latin typeface="Lato"/>
                <a:ea typeface="MS PGothic"/>
                <a:cs typeface="Lato"/>
              </a:rPr>
              <a:t>Note that it is </a:t>
            </a:r>
            <a:r>
              <a:rPr lang="en-US" b="1" i="0" u="sng">
                <a:solidFill>
                  <a:srgbClr val="000000"/>
                </a:solidFill>
                <a:effectLst/>
                <a:latin typeface="Lato"/>
                <a:ea typeface="MS PGothic"/>
                <a:cs typeface="Lato"/>
              </a:rPr>
              <a:t>always</a:t>
            </a:r>
            <a:r>
              <a:rPr lang="en-US" b="0" i="0">
                <a:solidFill>
                  <a:srgbClr val="000000"/>
                </a:solidFill>
                <a:effectLst/>
                <a:latin typeface="Lato"/>
                <a:ea typeface="MS PGothic"/>
                <a:cs typeface="Lato"/>
              </a:rPr>
              <a:t> </a:t>
            </a:r>
            <a:r>
              <a:rPr lang="en-US" b="1" i="0">
                <a:solidFill>
                  <a:srgbClr val="000000"/>
                </a:solidFill>
                <a:effectLst/>
                <a:latin typeface="Lato"/>
                <a:ea typeface="MS PGothic"/>
                <a:cs typeface="Lato"/>
              </a:rPr>
              <a:t>recommended to consult a child protection/GBV specialist </a:t>
            </a:r>
            <a:r>
              <a:rPr lang="en-GB" b="0">
                <a:latin typeface="Lato"/>
                <a:ea typeface="Lato"/>
                <a:cs typeface="Lato"/>
              </a:rPr>
              <a:t>(</a:t>
            </a:r>
            <a:r>
              <a:rPr lang="en-GB" sz="1200" kern="1200">
                <a:solidFill>
                  <a:schemeClr val="tx1"/>
                </a:solidFill>
                <a:latin typeface="Lato"/>
                <a:ea typeface="Lato"/>
                <a:cs typeface="Lato"/>
              </a:rPr>
              <a:t>sharing only the information as guided/requested by the child protection/GBV specialist in order for them to provide support</a:t>
            </a:r>
            <a:r>
              <a:rPr lang="en-IE" b="0" i="0" u="none" strike="noStrike">
                <a:solidFill>
                  <a:srgbClr val="000000"/>
                </a:solidFill>
                <a:effectLst/>
                <a:latin typeface="Lato"/>
                <a:ea typeface="MS PGothic"/>
                <a:cs typeface="Lato"/>
              </a:rPr>
              <a:t>) </a:t>
            </a:r>
            <a:r>
              <a:rPr lang="en-US" b="0" i="0">
                <a:solidFill>
                  <a:srgbClr val="000000"/>
                </a:solidFill>
                <a:effectLst/>
                <a:latin typeface="Lato"/>
                <a:ea typeface="MS PGothic"/>
                <a:cs typeface="Lato"/>
              </a:rPr>
              <a:t>before referring to authorities as they have better knowledge of the system and its pros, cons and risks involved.</a:t>
            </a:r>
            <a:r>
              <a:rPr lang="en-US">
                <a:solidFill>
                  <a:srgbClr val="000000"/>
                </a:solidFill>
                <a:latin typeface="Lato"/>
                <a:ea typeface="MS PGothic"/>
                <a:cs typeface="Lato"/>
              </a:rPr>
              <a:t> </a:t>
            </a:r>
            <a:endParaRPr lang="en-US" b="0" i="0">
              <a:solidFill>
                <a:srgbClr val="000000"/>
              </a:solidFill>
              <a:effectLst/>
              <a:latin typeface="Lato" panose="020F0502020204030203" pitchFamily="34" charset="77"/>
              <a:cs typeface="Lato"/>
            </a:endParaRPr>
          </a:p>
          <a:p>
            <a:pPr marL="285750" indent="-285750">
              <a:buFont typeface="Arial" panose="020B0604020202020204" pitchFamily="34" charset="0"/>
              <a:buChar char="•"/>
            </a:pPr>
            <a:r>
              <a:rPr lang="en-US" b="0" i="0">
                <a:solidFill>
                  <a:srgbClr val="000000"/>
                </a:solidFill>
                <a:effectLst/>
                <a:latin typeface="Lato"/>
                <a:ea typeface="MS PGothic"/>
                <a:cs typeface="Lato"/>
              </a:rPr>
              <a:t>In case it is not possible to reach a child protection/GBV specialist, immediate action may include contacting </a:t>
            </a:r>
            <a:r>
              <a:rPr lang="en-US" b="1" i="0">
                <a:solidFill>
                  <a:srgbClr val="000000"/>
                </a:solidFill>
                <a:effectLst/>
                <a:latin typeface="Lato"/>
                <a:ea typeface="MS PGothic"/>
                <a:cs typeface="Lato"/>
              </a:rPr>
              <a:t>health services and/or a security actor – if this seems like a safe option and in the best interests of the child.</a:t>
            </a:r>
          </a:p>
        </p:txBody>
      </p:sp>
    </p:spTree>
    <p:extLst>
      <p:ext uri="{BB962C8B-B14F-4D97-AF65-F5344CB8AC3E}">
        <p14:creationId xmlns:p14="http://schemas.microsoft.com/office/powerpoint/2010/main" val="10517097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400"/>
            <a:ext cx="5486400" cy="571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Lato" panose="020F0502020204030203" pitchFamily="34" charset="77"/>
              </a:rPr>
              <a:t>Assent refers to </a:t>
            </a:r>
            <a:r>
              <a:rPr lang="en-GB">
                <a:effectLst/>
                <a:latin typeface="Lato" panose="020F0502020204030203" pitchFamily="34" charset="77"/>
              </a:rPr>
              <a:t>the expressed willingness by the child to participate in services. </a:t>
            </a:r>
            <a:r>
              <a:rPr lang="en-US">
                <a:latin typeface="Lato" panose="020F0502020204030203" pitchFamily="34" charset="77"/>
              </a:rPr>
              <a:t>While the </a:t>
            </a:r>
            <a:r>
              <a:rPr lang="en-US" b="1">
                <a:latin typeface="Lato" panose="020F0502020204030203" pitchFamily="34" charset="77"/>
              </a:rPr>
              <a:t>assent is not legally biding and based on the need to get the views of the child</a:t>
            </a:r>
            <a:r>
              <a:rPr lang="en-US">
                <a:latin typeface="Lato" panose="020F0502020204030203" pitchFamily="34" charset="77"/>
              </a:rPr>
              <a:t>, the </a:t>
            </a:r>
            <a:r>
              <a:rPr lang="en-US" b="1">
                <a:latin typeface="Lato" panose="020F0502020204030203" pitchFamily="34" charset="77"/>
              </a:rPr>
              <a:t>parents/ caregivers’ consent is legally biding</a:t>
            </a:r>
            <a:r>
              <a:rPr lang="en-US">
                <a:latin typeface="Lato" panose="020F0502020204030203" pitchFamily="34" charset="77"/>
              </a:rPr>
              <a:t>, and may lead to legal implications if not obtained (especially if referral is made to authorities).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Lato" panose="020F0502020204030203" pitchFamily="34" charset="77"/>
              </a:rPr>
              <a:t>In case a frontline worker is </a:t>
            </a:r>
            <a:r>
              <a:rPr lang="en-US" b="1">
                <a:latin typeface="Lato" panose="020F0502020204030203" pitchFamily="34" charset="77"/>
              </a:rPr>
              <a:t>considering not involving a parent/caregiver in providing consent or is unsure if they should</a:t>
            </a:r>
            <a:r>
              <a:rPr lang="en-US">
                <a:latin typeface="Lato" panose="020F0502020204030203" pitchFamily="34" charset="77"/>
              </a:rPr>
              <a:t>, it is recommended to immediately consult a child protection/GBV specialist </a:t>
            </a:r>
            <a:r>
              <a:rPr lang="en-GB" b="0">
                <a:latin typeface="Lato"/>
                <a:ea typeface="Lato"/>
                <a:cs typeface="Lato"/>
              </a:rPr>
              <a:t>(</a:t>
            </a:r>
            <a:r>
              <a:rPr lang="en-GB" sz="1200" kern="1200">
                <a:solidFill>
                  <a:schemeClr val="tx1"/>
                </a:solidFill>
                <a:latin typeface="Lato"/>
                <a:ea typeface="Lato"/>
                <a:cs typeface="Lato"/>
              </a:rPr>
              <a:t>sharing only the information as guided/requested by the child protection/GBV specialist in order for them to provide support)</a:t>
            </a:r>
            <a:r>
              <a:rPr lang="en-GB" b="0">
                <a:latin typeface="Lato"/>
                <a:ea typeface="Lato"/>
                <a:cs typeface="Lato"/>
              </a:rPr>
              <a:t>. </a:t>
            </a:r>
            <a:endParaRPr lang="en-US">
              <a:latin typeface="Lato" panose="020F0502020204030203" pitchFamily="34" charset="7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atin typeface="Lato" panose="020F0502020204030203" pitchFamily="34" charset="77"/>
              </a:rPr>
              <a:t>For more information on consent/assent, please refer to the </a:t>
            </a:r>
            <a:r>
              <a:rPr lang="en-GB" b="0" i="0" u="none" strike="noStrike">
                <a:solidFill>
                  <a:srgbClr val="222221"/>
                </a:solidFill>
                <a:effectLst/>
                <a:latin typeface="Lato" panose="020F0502020204030203" pitchFamily="34" charset="77"/>
              </a:rPr>
              <a:t>Inter Agency Guidelines for Case Management and Child Protection, 2014 (</a:t>
            </a:r>
            <a:r>
              <a:rPr lang="en-GB" b="0" i="0" u="none" strike="noStrike">
                <a:solidFill>
                  <a:srgbClr val="222221"/>
                </a:solidFill>
                <a:effectLst/>
                <a:latin typeface="Lato" panose="020F0502020204030203" pitchFamily="34" charset="77"/>
                <a:hlinkClick r:id="rId3"/>
              </a:rPr>
              <a:t>https://resourcecentre.savethechildren.net/document/inter-agency-guidelines-case-management-and-child-protection/</a:t>
            </a:r>
            <a:r>
              <a:rPr lang="en-GB" b="0" i="0" u="none" strike="noStrike">
                <a:solidFill>
                  <a:srgbClr val="222221"/>
                </a:solidFill>
                <a:effectLst/>
                <a:latin typeface="Lato" panose="020F0502020204030203" pitchFamily="34" charset="77"/>
              </a:rPr>
              <a:t>).</a:t>
            </a:r>
            <a:endParaRPr lang="en-US" b="0">
              <a:latin typeface="Lato" panose="020F0502020204030203" pitchFamily="34" charset="77"/>
            </a:endParaRPr>
          </a:p>
        </p:txBody>
      </p:sp>
    </p:spTree>
    <p:extLst>
      <p:ext uri="{BB962C8B-B14F-4D97-AF65-F5344CB8AC3E}">
        <p14:creationId xmlns:p14="http://schemas.microsoft.com/office/powerpoint/2010/main" val="8794606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r>
              <a:rPr lang="en-US" b="0">
                <a:latin typeface="Lato"/>
                <a:ea typeface="MS PGothic"/>
                <a:cs typeface="Lato"/>
              </a:rPr>
              <a:t>It is recommended to </a:t>
            </a:r>
            <a:r>
              <a:rPr lang="en-US" b="1">
                <a:latin typeface="Lato"/>
                <a:ea typeface="MS PGothic"/>
                <a:cs typeface="Lato"/>
              </a:rPr>
              <a:t>explain details about the mandatory reporting legislation and procedures on GBV against children in the specific context</a:t>
            </a:r>
            <a:r>
              <a:rPr lang="en-US">
                <a:latin typeface="Lato"/>
                <a:ea typeface="MS PGothic"/>
                <a:cs typeface="Lato"/>
              </a:rPr>
              <a:t>, a summary of which </a:t>
            </a:r>
            <a:r>
              <a:rPr lang="en-US" sz="1200" kern="1200">
                <a:solidFill>
                  <a:schemeClr val="tx1"/>
                </a:solidFill>
                <a:latin typeface="Lato"/>
                <a:ea typeface="MS PGothic"/>
                <a:cs typeface="Lato"/>
              </a:rPr>
              <a:t>should be added to the slide. </a:t>
            </a:r>
          </a:p>
          <a:p>
            <a:endParaRPr lang="en-US">
              <a:latin typeface="Lato" panose="020F0502020204030203" pitchFamily="34" charset="77"/>
            </a:endParaRPr>
          </a:p>
          <a:p>
            <a:pPr marL="0" lvl="1" indent="0">
              <a:spcBef>
                <a:spcPts val="750"/>
              </a:spcBef>
              <a:buNone/>
            </a:pPr>
            <a:r>
              <a:rPr lang="en-US" b="1">
                <a:latin typeface="Lato" panose="020F0502020204030203" pitchFamily="34" charset="77"/>
              </a:rPr>
              <a:t>Mandatory reporting can raise safety and ethical concerns</a:t>
            </a:r>
            <a:r>
              <a:rPr lang="en-US">
                <a:latin typeface="Lato" panose="020F0502020204030203" pitchFamily="34" charset="77"/>
              </a:rPr>
              <a:t>, in particular in emergency situations where protective systems may not be functional. Therefore, mandatory reporting, may not always be in child’s best interests, especially when:</a:t>
            </a:r>
          </a:p>
          <a:p>
            <a:pPr marL="800100" lvl="1" indent="-342900">
              <a:lnSpc>
                <a:spcPct val="110000"/>
              </a:lnSpc>
              <a:spcBef>
                <a:spcPts val="750"/>
              </a:spcBef>
              <a:buFont typeface="System Font Regular"/>
              <a:buChar char="-"/>
            </a:pPr>
            <a:r>
              <a:rPr lang="en-US">
                <a:latin typeface="Lato" panose="020F0502020204030203" pitchFamily="34" charset="77"/>
              </a:rPr>
              <a:t>Authorities lack clear procedures and/or guidelines for reporting;</a:t>
            </a:r>
          </a:p>
          <a:p>
            <a:pPr marL="800100" lvl="1" indent="-342900">
              <a:lnSpc>
                <a:spcPct val="110000"/>
              </a:lnSpc>
              <a:spcBef>
                <a:spcPts val="750"/>
              </a:spcBef>
              <a:buFont typeface="System Font Regular"/>
              <a:buChar char="-"/>
            </a:pPr>
            <a:r>
              <a:rPr lang="en-US">
                <a:latin typeface="Lato" panose="020F0502020204030203" pitchFamily="34" charset="77"/>
              </a:rPr>
              <a:t>Lack protection and/or legal support to respond suitably;</a:t>
            </a:r>
          </a:p>
          <a:p>
            <a:pPr marL="800100" lvl="1" indent="-342900">
              <a:lnSpc>
                <a:spcPct val="110000"/>
              </a:lnSpc>
              <a:spcBef>
                <a:spcPts val="750"/>
              </a:spcBef>
              <a:buFont typeface="System Font Regular"/>
              <a:buChar char="-"/>
            </a:pPr>
            <a:r>
              <a:rPr lang="en-US">
                <a:latin typeface="Lato" panose="020F0502020204030203" pitchFamily="34" charset="77"/>
              </a:rPr>
              <a:t>Reporting could risk the child’s safety. </a:t>
            </a:r>
          </a:p>
          <a:p>
            <a:pPr marL="800100" lvl="1" indent="-342900">
              <a:lnSpc>
                <a:spcPct val="110000"/>
              </a:lnSpc>
              <a:spcBef>
                <a:spcPts val="750"/>
              </a:spcBef>
              <a:buFont typeface="System Font Regular"/>
              <a:buChar char="-"/>
            </a:pPr>
            <a:endParaRPr lang="en-US">
              <a:latin typeface="Lato" panose="020F0502020204030203" pitchFamily="34" charset="77"/>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atin typeface="Lato" panose="020F0502020204030203" pitchFamily="34" charset="77"/>
              </a:rPr>
              <a:t>In general, but particular in these cases, </a:t>
            </a:r>
            <a:r>
              <a:rPr lang="en-IE" b="1" i="0" u="none" strike="noStrike">
                <a:solidFill>
                  <a:srgbClr val="000000"/>
                </a:solidFill>
                <a:effectLst/>
                <a:latin typeface="Lato" panose="020F0502020204030203" pitchFamily="34" charset="77"/>
              </a:rPr>
              <a:t>it is recommended to consult a child protection/GBV specialist </a:t>
            </a:r>
            <a:r>
              <a:rPr lang="en-GB" b="0">
                <a:latin typeface="Lato"/>
                <a:ea typeface="Lato"/>
                <a:cs typeface="Lato"/>
              </a:rPr>
              <a:t>(</a:t>
            </a:r>
            <a:r>
              <a:rPr lang="en-GB" sz="1200" kern="1200">
                <a:solidFill>
                  <a:schemeClr val="tx1"/>
                </a:solidFill>
                <a:latin typeface="Lato"/>
                <a:ea typeface="Lato"/>
                <a:cs typeface="Lato"/>
              </a:rPr>
              <a:t>sharing only the information as guided/requested by the child protection/GBV specialist in order for them to provide support)</a:t>
            </a:r>
            <a:r>
              <a:rPr lang="en-IE" b="0" i="0" u="none" strike="noStrike">
                <a:solidFill>
                  <a:srgbClr val="000000"/>
                </a:solidFill>
                <a:effectLst/>
                <a:latin typeface="Lato" panose="020F0502020204030203" pitchFamily="34" charset="77"/>
              </a:rPr>
              <a:t> before proceeding with reporting to authorities. </a:t>
            </a:r>
            <a:r>
              <a:rPr lang="en-US" sz="1200" b="0" i="0" u="none" strike="noStrike" kern="1200">
                <a:solidFill>
                  <a:srgbClr val="000000"/>
                </a:solidFill>
                <a:effectLst/>
                <a:latin typeface="Lato" panose="020F0502020204030203" pitchFamily="34" charset="77"/>
                <a:ea typeface="MS PGothic" pitchFamily="34" charset="-128"/>
                <a:cs typeface="Lato"/>
              </a:rPr>
              <a:t>Any information added in the slide regarding local mandatory reporting procedures should clarify who is responsible for making a report (e.g. child protection/GBV specialist). It is important that frontline workers understand their role, as mandatory reporting can sometimes be complex/sensitive and requires monitoring/follow-up on the best interests of the child. Therefore, it is not recommended that frontline workers are responsible for making these reports. Rather, child protection/GBV specialists should provide guidance and advice for these cases. </a:t>
            </a:r>
            <a:endParaRPr lang="en-CH">
              <a:latin typeface="Lato" panose="020F0502020204030203" pitchFamily="34" charset="77"/>
            </a:endParaRPr>
          </a:p>
        </p:txBody>
      </p:sp>
    </p:spTree>
    <p:extLst>
      <p:ext uri="{BB962C8B-B14F-4D97-AF65-F5344CB8AC3E}">
        <p14:creationId xmlns:p14="http://schemas.microsoft.com/office/powerpoint/2010/main" val="19318836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b="1">
              <a:latin typeface="Lato" panose="020F0502020204030203" pitchFamily="34" charset="77"/>
            </a:endParaRPr>
          </a:p>
          <a:p>
            <a:r>
              <a:rPr lang="en-GR">
                <a:latin typeface="Lato" panose="020F0502020204030203" pitchFamily="34" charset="77"/>
              </a:rPr>
              <a:t>Estimated duration: 15 mins</a:t>
            </a:r>
          </a:p>
          <a:p>
            <a:r>
              <a:rPr lang="en-GR">
                <a:latin typeface="Lato" panose="020F0502020204030203" pitchFamily="34" charset="77"/>
              </a:rPr>
              <a:t>Objective: familiarize participants with the local referral pathway for child survivors of GBV</a:t>
            </a:r>
          </a:p>
          <a:p>
            <a:endParaRPr lang="en-GR">
              <a:latin typeface="Lato" panose="020F0502020204030203" pitchFamily="34" charset="77"/>
            </a:endParaRPr>
          </a:p>
          <a:p>
            <a:r>
              <a:rPr lang="en-GR">
                <a:latin typeface="Lato" panose="020F0502020204030203" pitchFamily="34" charset="77"/>
              </a:rPr>
              <a:t>If available, it is recommended to </a:t>
            </a:r>
            <a:r>
              <a:rPr lang="en-GR" b="1" u="sng">
                <a:latin typeface="Lato" panose="020F0502020204030203" pitchFamily="34" charset="77"/>
              </a:rPr>
              <a:t>include a screenshot and provide a hand-out </a:t>
            </a:r>
            <a:r>
              <a:rPr lang="en-GR">
                <a:latin typeface="Lato" panose="020F0502020204030203" pitchFamily="34" charset="77"/>
              </a:rPr>
              <a:t>of the </a:t>
            </a:r>
            <a:r>
              <a:rPr lang="en-GR" b="1">
                <a:latin typeface="Lato" panose="020F0502020204030203" pitchFamily="34" charset="77"/>
              </a:rPr>
              <a:t>local referral pathway</a:t>
            </a:r>
            <a:r>
              <a:rPr lang="en-GR">
                <a:latin typeface="Lato" panose="020F0502020204030203" pitchFamily="34" charset="77"/>
              </a:rPr>
              <a:t> for child survivors of GBV in order to go in detail through the available services of each of the different service providers – including how to handle </a:t>
            </a:r>
            <a:r>
              <a:rPr lang="en-US" b="0" i="0">
                <a:solidFill>
                  <a:srgbClr val="000000"/>
                </a:solidFill>
                <a:effectLst/>
                <a:latin typeface="Lato" panose="020F0502020204030203" pitchFamily="34" charset="77"/>
              </a:rPr>
              <a:t>urgent cases and/or cases after operating hours of child protection/GBV specialized services. </a:t>
            </a:r>
            <a:endParaRPr lang="en-GR">
              <a:latin typeface="Lato" panose="020F0502020204030203" pitchFamily="34" charset="77"/>
            </a:endParaRPr>
          </a:p>
          <a:p>
            <a:endParaRPr lang="en-GR">
              <a:latin typeface="Lato" panose="020F0502020204030203" pitchFamily="34" charset="77"/>
            </a:endParaRPr>
          </a:p>
          <a:p>
            <a:r>
              <a:rPr lang="en-GR">
                <a:latin typeface="Lato" panose="020F0502020204030203" pitchFamily="34" charset="77"/>
              </a:rPr>
              <a:t>Ask participants: </a:t>
            </a:r>
          </a:p>
          <a:p>
            <a:pPr marL="342900" indent="-342900">
              <a:buFont typeface="Arial" panose="020B0604020202020204" pitchFamily="34" charset="0"/>
              <a:buChar char="•"/>
            </a:pPr>
            <a:r>
              <a:rPr lang="en-US">
                <a:latin typeface="Lato" panose="020F0502020204030203" pitchFamily="34" charset="77"/>
              </a:rPr>
              <a:t>Have they seen this referral pathway before?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Lato" panose="020F0502020204030203" pitchFamily="34" charset="77"/>
              </a:rPr>
              <a:t>What are the differences with the referral pathway for adult survivors of GBV?</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kern="1200">
              <a:solidFill>
                <a:schemeClr val="tx1"/>
              </a:solidFill>
              <a:latin typeface="Lato" panose="020F0502020204030203" pitchFamily="34" charset="77"/>
              <a:ea typeface="MS PGothic" pitchFamily="34" charset="-128"/>
              <a:cs typeface="Lato"/>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200" b="1" kern="1200">
                <a:solidFill>
                  <a:schemeClr val="tx1"/>
                </a:solidFill>
                <a:latin typeface="Lato" panose="020F0502020204030203" pitchFamily="34" charset="77"/>
                <a:ea typeface="MS PGothic" pitchFamily="34" charset="-128"/>
                <a:cs typeface="Lato"/>
              </a:rPr>
              <a:t>Key considerations: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R">
                <a:latin typeface="Lato" panose="020F0502020204030203" pitchFamily="34" charset="77"/>
              </a:rPr>
              <a:t>Remind participants that it is the </a:t>
            </a:r>
            <a:r>
              <a:rPr lang="en-GR" b="1">
                <a:latin typeface="Lato" panose="020F0502020204030203" pitchFamily="34" charset="77"/>
              </a:rPr>
              <a:t>role of child protection/GBV specialists </a:t>
            </a:r>
            <a:r>
              <a:rPr lang="en-GR">
                <a:latin typeface="Lato" panose="020F0502020204030203" pitchFamily="34" charset="77"/>
              </a:rPr>
              <a:t>to map these services and develop the referral pathway. </a:t>
            </a:r>
            <a:r>
              <a:rPr lang="en-GB" sz="1200" kern="1200">
                <a:solidFill>
                  <a:schemeClr val="tx1"/>
                </a:solidFill>
                <a:latin typeface="Lato" panose="020F0502020204030203" pitchFamily="34" charset="77"/>
                <a:ea typeface="MS PGothic" pitchFamily="34" charset="-128"/>
                <a:cs typeface="Lato"/>
              </a:rPr>
              <a:t>Frontline workers are expected to be </a:t>
            </a:r>
            <a:r>
              <a:rPr lang="en-GB" sz="1200" b="1" kern="1200">
                <a:solidFill>
                  <a:schemeClr val="tx1"/>
                </a:solidFill>
                <a:latin typeface="Lato" panose="020F0502020204030203" pitchFamily="34" charset="77"/>
                <a:ea typeface="MS PGothic" pitchFamily="34" charset="-128"/>
                <a:cs typeface="Lato"/>
              </a:rPr>
              <a:t>fully familiar with the referral pathway for child survivors </a:t>
            </a:r>
            <a:r>
              <a:rPr lang="en-GB" sz="1200" kern="1200">
                <a:solidFill>
                  <a:schemeClr val="tx1"/>
                </a:solidFill>
                <a:latin typeface="Lato" panose="020F0502020204030203" pitchFamily="34" charset="77"/>
                <a:ea typeface="MS PGothic" pitchFamily="34" charset="-128"/>
                <a:cs typeface="Lato"/>
              </a:rPr>
              <a:t>and have the contact details of child protection/GBV specialists available to seek support/advice (e.g. a colleague from the Protection team, from another office or a specialized partner).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a:solidFill>
                  <a:schemeClr val="tx1"/>
                </a:solidFill>
                <a:latin typeface="Lato" panose="020F0502020204030203" pitchFamily="34" charset="77"/>
                <a:ea typeface="MS PGothic" pitchFamily="34" charset="-128"/>
                <a:cs typeface="Lato"/>
              </a:rPr>
              <a:t>Frontline workers should be aware of the contact details, operating hours, locations, etc. of quality and reliable services available for child survivors on the referral pathway.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a:solidFill>
                  <a:schemeClr val="tx1"/>
                </a:solidFill>
                <a:latin typeface="Lato" panose="020F0502020204030203" pitchFamily="34" charset="77"/>
                <a:ea typeface="MS PGothic" pitchFamily="34" charset="-128"/>
                <a:cs typeface="Lato"/>
              </a:rPr>
              <a:t>It is recommended that all </a:t>
            </a:r>
            <a:r>
              <a:rPr lang="en-US" sz="1200" kern="1200" err="1">
                <a:solidFill>
                  <a:schemeClr val="tx1"/>
                </a:solidFill>
                <a:latin typeface="Lato" panose="020F0502020204030203" pitchFamily="34" charset="77"/>
                <a:ea typeface="MS PGothic" pitchFamily="34" charset="-128"/>
                <a:cs typeface="Lato"/>
              </a:rPr>
              <a:t>programmes</a:t>
            </a:r>
            <a:r>
              <a:rPr lang="en-US" sz="1200" kern="1200">
                <a:solidFill>
                  <a:schemeClr val="tx1"/>
                </a:solidFill>
                <a:latin typeface="Lato" panose="020F0502020204030203" pitchFamily="34" charset="77"/>
                <a:ea typeface="MS PGothic" pitchFamily="34" charset="-128"/>
                <a:cs typeface="Lato"/>
              </a:rPr>
              <a:t>/partners/offices have access to this basic information before starting to work with the community.  </a:t>
            </a:r>
            <a:endParaRPr lang="en-GB" sz="1200" kern="1200">
              <a:solidFill>
                <a:schemeClr val="tx1"/>
              </a:solidFill>
              <a:latin typeface="Lato" panose="020F0502020204030203" pitchFamily="34" charset="77"/>
              <a:ea typeface="MS PGothic" pitchFamily="34" charset="-128"/>
              <a:cs typeface="Lato"/>
            </a:endParaRP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a:latin typeface="Lato" panose="020F0502020204030203" pitchFamily="34" charset="77"/>
              </a:rPr>
              <a:t>If there is no referral pathway for child survivors of GBV, </a:t>
            </a:r>
            <a:r>
              <a:rPr lang="en-US">
                <a:latin typeface="Lato" panose="020F0502020204030203" pitchFamily="34" charset="77"/>
              </a:rPr>
              <a:t>the recommended course of action is always to contact a GBV/child protection specialist who can advise on the situation. Remember never to share any identifiable information about the child.</a:t>
            </a:r>
            <a:endParaRPr lang="en-GR">
              <a:latin typeface="Lato" panose="020F0502020204030203" pitchFamily="34" charset="77"/>
            </a:endParaRPr>
          </a:p>
        </p:txBody>
      </p:sp>
    </p:spTree>
    <p:extLst>
      <p:ext uri="{BB962C8B-B14F-4D97-AF65-F5344CB8AC3E}">
        <p14:creationId xmlns:p14="http://schemas.microsoft.com/office/powerpoint/2010/main" val="33260421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65631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a:ea typeface="MS PGothic"/>
                <a:cs typeface="Lato"/>
              </a:rPr>
              <a:t>FACILITATOR NOTES</a:t>
            </a:r>
          </a:p>
          <a:p>
            <a:endParaRPr lang="en-US">
              <a:latin typeface="Lato" panose="020F0502020204030203" pitchFamily="34" charset="77"/>
            </a:endParaRPr>
          </a:p>
          <a:p>
            <a:pPr marL="285750" indent="-285750">
              <a:buFont typeface="Arial" panose="020B0604020202020204" pitchFamily="34" charset="0"/>
              <a:buChar char="•"/>
            </a:pPr>
            <a:r>
              <a:rPr lang="en-US" b="0" i="0">
                <a:solidFill>
                  <a:srgbClr val="000000"/>
                </a:solidFill>
                <a:effectLst/>
                <a:latin typeface="Lato"/>
                <a:ea typeface="MS PGothic"/>
                <a:cs typeface="Lato"/>
              </a:rPr>
              <a:t>Review the slide that summarizes the </a:t>
            </a:r>
            <a:r>
              <a:rPr lang="en-US" b="1" i="0">
                <a:solidFill>
                  <a:srgbClr val="000000"/>
                </a:solidFill>
                <a:effectLst/>
                <a:latin typeface="Lato"/>
                <a:ea typeface="MS PGothic"/>
                <a:cs typeface="Lato"/>
              </a:rPr>
              <a:t>steps for referring a child survivor of GBV.</a:t>
            </a:r>
            <a:r>
              <a:rPr lang="en-US" b="1">
                <a:solidFill>
                  <a:srgbClr val="000000"/>
                </a:solidFill>
                <a:latin typeface="Lato"/>
                <a:ea typeface="MS PGothic"/>
                <a:cs typeface="Lato"/>
              </a:rPr>
              <a:t> </a:t>
            </a:r>
            <a:endParaRPr lang="en-US">
              <a:solidFill>
                <a:srgbClr val="000000"/>
              </a:solidFill>
              <a:latin typeface="Lato" panose="020F0502020204030203" pitchFamily="34" charset="77"/>
            </a:endParaRPr>
          </a:p>
          <a:p>
            <a:pPr marL="285750" indent="-285750">
              <a:buFont typeface="Arial" panose="020B0604020202020204" pitchFamily="34" charset="0"/>
              <a:buChar char="•"/>
            </a:pPr>
            <a:r>
              <a:rPr lang="en-GB" b="1" i="0" u="none" strike="noStrike">
                <a:solidFill>
                  <a:srgbClr val="000000"/>
                </a:solidFill>
                <a:effectLst/>
                <a:latin typeface="Lato"/>
                <a:ea typeface="MS PGothic"/>
                <a:cs typeface="Lato"/>
              </a:rPr>
              <a:t>Inform the child about available services and support</a:t>
            </a:r>
            <a:r>
              <a:rPr lang="en-GB" b="0" i="0" u="none" strike="noStrike">
                <a:solidFill>
                  <a:srgbClr val="000000"/>
                </a:solidFill>
                <a:effectLst/>
                <a:latin typeface="Lato"/>
                <a:ea typeface="MS PGothic"/>
                <a:cs typeface="Lato"/>
              </a:rPr>
              <a:t>: </a:t>
            </a:r>
            <a:r>
              <a:rPr lang="en-GB" b="0" i="1" u="none" strike="noStrike">
                <a:solidFill>
                  <a:srgbClr val="000000"/>
                </a:solidFill>
                <a:effectLst/>
                <a:latin typeface="Lato"/>
                <a:ea typeface="MS PGothic"/>
                <a:cs typeface="Lato"/>
              </a:rPr>
              <a:t>“I am not best placed to help you, but I know someone who helps children who have experienced this. Their job is to help children in these situations”. </a:t>
            </a:r>
            <a:endParaRPr lang="en-GB" b="0" i="1" u="none" strike="noStrike">
              <a:solidFill>
                <a:schemeClr val="tx1"/>
              </a:solidFill>
              <a:effectLst/>
              <a:latin typeface="Lato"/>
              <a:ea typeface="MS PGothic"/>
              <a:cs typeface="Lato"/>
            </a:endParaRPr>
          </a:p>
          <a:p>
            <a:pPr marL="285750" indent="-285750">
              <a:buFont typeface="Arial" panose="020B0604020202020204" pitchFamily="34" charset="0"/>
              <a:buChar char="•"/>
            </a:pPr>
            <a:r>
              <a:rPr lang="en-GB" b="1" i="0" u="none" strike="noStrike">
                <a:solidFill>
                  <a:srgbClr val="000000"/>
                </a:solidFill>
                <a:effectLst/>
                <a:latin typeface="Lato"/>
                <a:ea typeface="MS PGothic"/>
                <a:cs typeface="Lato"/>
              </a:rPr>
              <a:t>Obtain consent/assent for collecting and sharing the child’s information: </a:t>
            </a:r>
            <a:r>
              <a:rPr lang="en-GB" b="0" i="0" u="none" strike="noStrike">
                <a:solidFill>
                  <a:srgbClr val="000000"/>
                </a:solidFill>
                <a:effectLst/>
                <a:latin typeface="Lato"/>
                <a:ea typeface="MS PGothic"/>
                <a:cs typeface="Lato"/>
              </a:rPr>
              <a:t>Explain who the person is, what their job is and what information you would need to share.</a:t>
            </a:r>
            <a:r>
              <a:rPr lang="en-GB">
                <a:solidFill>
                  <a:srgbClr val="000000"/>
                </a:solidFill>
                <a:latin typeface="Lato"/>
                <a:ea typeface="MS PGothic"/>
                <a:cs typeface="Lato"/>
              </a:rPr>
              <a:t> </a:t>
            </a:r>
          </a:p>
          <a:p>
            <a:pPr marL="285750" indent="-285750">
              <a:buFont typeface="Arial" panose="020B0604020202020204" pitchFamily="34" charset="0"/>
              <a:buChar char="•"/>
            </a:pPr>
            <a:r>
              <a:rPr lang="en-GB" b="1" i="0" u="none" strike="noStrike">
                <a:solidFill>
                  <a:srgbClr val="000000"/>
                </a:solidFill>
                <a:effectLst/>
                <a:latin typeface="Lato"/>
                <a:ea typeface="MS PGothic"/>
                <a:cs typeface="Lato"/>
              </a:rPr>
              <a:t>Explain limitations to confidentiality to the child </a:t>
            </a:r>
            <a:r>
              <a:rPr lang="en-GB" b="0" i="0" u="none" strike="noStrike">
                <a:solidFill>
                  <a:srgbClr val="000000"/>
                </a:solidFill>
                <a:effectLst/>
                <a:latin typeface="Lato"/>
                <a:ea typeface="MS PGothic"/>
                <a:cs typeface="Lato"/>
              </a:rPr>
              <a:t>by describing when, why and how you might need to share information without their permission or agreement (mandatory reporting).</a:t>
            </a:r>
            <a:r>
              <a:rPr lang="en-GB">
                <a:solidFill>
                  <a:srgbClr val="000000"/>
                </a:solidFill>
                <a:latin typeface="Lato"/>
                <a:ea typeface="MS PGothic"/>
                <a:cs typeface="Lato"/>
              </a:rPr>
              <a:t> </a:t>
            </a:r>
            <a:endParaRPr lang="en-GB" b="0" i="0" u="none" strike="noStrike">
              <a:solidFill>
                <a:srgbClr val="000000"/>
              </a:solidFill>
              <a:effectLst/>
              <a:latin typeface="Lato" panose="020F0502020204030203" pitchFamily="34" charset="77"/>
              <a:cs typeface="Lato"/>
            </a:endParaRPr>
          </a:p>
          <a:p>
            <a:pPr marL="285750" indent="-285750">
              <a:buFont typeface="Arial" panose="020B0604020202020204" pitchFamily="34" charset="0"/>
              <a:buChar char="•"/>
            </a:pPr>
            <a:r>
              <a:rPr lang="en-GB">
                <a:latin typeface="Lato"/>
                <a:ea typeface="MS PGothic"/>
                <a:cs typeface="Lato"/>
              </a:rPr>
              <a:t>Remind participants that the same </a:t>
            </a:r>
            <a:r>
              <a:rPr lang="en-GB" b="1">
                <a:latin typeface="Lato"/>
                <a:ea typeface="MS PGothic"/>
                <a:cs typeface="Lato"/>
              </a:rPr>
              <a:t>safe and ethical information sharing considerations </a:t>
            </a:r>
            <a:r>
              <a:rPr lang="en-GB">
                <a:latin typeface="Lato"/>
                <a:ea typeface="MS PGothic"/>
                <a:cs typeface="Lato"/>
              </a:rPr>
              <a:t>that apply to adults survivors also apply to children. </a:t>
            </a:r>
            <a:endParaRPr lang="en-GB">
              <a:latin typeface="Lato" panose="020F0502020204030203" pitchFamily="34" charset="77"/>
              <a:cs typeface="Lato"/>
            </a:endParaRPr>
          </a:p>
          <a:p>
            <a:pPr marL="285750" indent="-285750">
              <a:buFont typeface="Arial" panose="020B0604020202020204" pitchFamily="34" charset="0"/>
              <a:buChar char="•"/>
            </a:pPr>
            <a:r>
              <a:rPr lang="en-IE" b="1" i="0" u="none" strike="noStrike">
                <a:solidFill>
                  <a:srgbClr val="000000"/>
                </a:solidFill>
                <a:effectLst/>
                <a:latin typeface="Lato"/>
                <a:ea typeface="MS PGothic"/>
                <a:cs typeface="Lato"/>
              </a:rPr>
              <a:t>It is always recommended to consult a child protection/GBV specialist </a:t>
            </a:r>
            <a:r>
              <a:rPr lang="en-GB" b="0">
                <a:latin typeface="Lato"/>
                <a:ea typeface="Lato"/>
                <a:cs typeface="Lato"/>
              </a:rPr>
              <a:t>(</a:t>
            </a:r>
            <a:r>
              <a:rPr lang="en-GB" sz="1200" kern="1200">
                <a:solidFill>
                  <a:schemeClr val="tx1"/>
                </a:solidFill>
                <a:latin typeface="Lato"/>
                <a:ea typeface="Lato"/>
                <a:cs typeface="Lato"/>
              </a:rPr>
              <a:t>sharing only the information as guided/requested by the child protection/GBV specialist in order for them to provide support)</a:t>
            </a:r>
            <a:r>
              <a:rPr lang="en-IE" b="0" i="0" u="none" strike="noStrike">
                <a:solidFill>
                  <a:srgbClr val="000000"/>
                </a:solidFill>
                <a:effectLst/>
                <a:latin typeface="Lato"/>
                <a:ea typeface="MS PGothic"/>
                <a:cs typeface="Lato"/>
              </a:rPr>
              <a:t>, before referring the child to services.</a:t>
            </a:r>
            <a:r>
              <a:rPr lang="en-IE">
                <a:solidFill>
                  <a:srgbClr val="000000"/>
                </a:solidFill>
                <a:latin typeface="Lato"/>
                <a:ea typeface="MS PGothic"/>
                <a:cs typeface="Lato"/>
              </a:rPr>
              <a:t> </a:t>
            </a:r>
            <a:endParaRPr lang="en-US" b="0" i="0">
              <a:solidFill>
                <a:srgbClr val="000000"/>
              </a:solidFill>
              <a:effectLst/>
              <a:latin typeface="Lato" panose="020F0502020204030203" pitchFamily="34" charset="77"/>
            </a:endParaRPr>
          </a:p>
        </p:txBody>
      </p:sp>
    </p:spTree>
    <p:extLst>
      <p:ext uri="{BB962C8B-B14F-4D97-AF65-F5344CB8AC3E}">
        <p14:creationId xmlns:p14="http://schemas.microsoft.com/office/powerpoint/2010/main" val="26652207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xfrm>
            <a:off x="685800" y="4343399"/>
            <a:ext cx="5486400" cy="91340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a:ea typeface="MS PGothic"/>
                <a:cs typeface="Lato"/>
              </a:rPr>
              <a:t>FACILITATOR NOTES</a:t>
            </a:r>
          </a:p>
          <a:p>
            <a:endParaRPr lang="en-US">
              <a:latin typeface="Lato" panose="020F0502020204030203" pitchFamily="34" charset="77"/>
            </a:endParaRPr>
          </a:p>
          <a:p>
            <a:pPr eaLnBrk="1" fontAlgn="auto" hangingPunct="1">
              <a:spcBef>
                <a:spcPts val="0"/>
              </a:spcBef>
              <a:spcAft>
                <a:spcPts val="0"/>
              </a:spcAft>
              <a:buClr>
                <a:schemeClr val="bg2">
                  <a:lumMod val="75000"/>
                </a:schemeClr>
              </a:buClr>
              <a:defRPr/>
            </a:pPr>
            <a:r>
              <a:rPr lang="en-GB" b="0">
                <a:latin typeface="Lato"/>
                <a:ea typeface="Lato"/>
                <a:cs typeface="Lato"/>
              </a:rPr>
              <a:t>Explain that as discussed in the previous slides, </a:t>
            </a:r>
            <a:r>
              <a:rPr lang="en-GB" b="1">
                <a:latin typeface="Lato"/>
                <a:ea typeface="Lato"/>
                <a:cs typeface="Lato"/>
              </a:rPr>
              <a:t>a child survivor can come to the attention of frontline workers in different ways: identification (warning signs), voluntary disclosure, or involuntary disclosure. </a:t>
            </a:r>
          </a:p>
          <a:p>
            <a:pPr eaLnBrk="1" fontAlgn="auto" hangingPunct="1">
              <a:spcBef>
                <a:spcPts val="0"/>
              </a:spcBef>
              <a:spcAft>
                <a:spcPts val="0"/>
              </a:spcAft>
              <a:buClr>
                <a:schemeClr val="bg2">
                  <a:lumMod val="75000"/>
                </a:schemeClr>
              </a:buClr>
              <a:defRPr/>
            </a:pPr>
            <a:endParaRPr lang="en-GB" b="1">
              <a:latin typeface="Lato" panose="020F0502020204030203" pitchFamily="34" charset="77"/>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
                <a:schemeClr val="bg2">
                  <a:lumMod val="75000"/>
                </a:schemeClr>
              </a:buClr>
              <a:buSzTx/>
              <a:buFont typeface="Arial" panose="020B0604020202020204" pitchFamily="34" charset="0"/>
              <a:buNone/>
              <a:tabLst/>
              <a:defRPr/>
            </a:pPr>
            <a:r>
              <a:rPr lang="en-GB" b="0">
                <a:latin typeface="Lato"/>
                <a:ea typeface="Lato"/>
                <a:cs typeface="Lato"/>
              </a:rPr>
              <a:t>In situations of </a:t>
            </a:r>
            <a:r>
              <a:rPr lang="en-GB" b="1">
                <a:latin typeface="Lato"/>
                <a:ea typeface="Lato"/>
                <a:cs typeface="Lato"/>
              </a:rPr>
              <a:t>voluntary disclosure</a:t>
            </a:r>
            <a:r>
              <a:rPr lang="en-GB" b="0">
                <a:latin typeface="Lato"/>
                <a:ea typeface="Lato"/>
                <a:cs typeface="Lato"/>
              </a:rPr>
              <a:t>:</a:t>
            </a:r>
            <a:r>
              <a:rPr lang="en-GB">
                <a:latin typeface="Lato"/>
                <a:ea typeface="Lato"/>
                <a:cs typeface="Lato"/>
              </a:rPr>
              <a:t> </a:t>
            </a:r>
            <a:endParaRPr lang="en-GB" b="0">
              <a:latin typeface="Lato" panose="020F0502020204030203" pitchFamily="34" charset="77"/>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
                <a:schemeClr val="bg2">
                  <a:lumMod val="75000"/>
                </a:schemeClr>
              </a:buClr>
              <a:buSzTx/>
              <a:buFont typeface="Arial" panose="020B0604020202020204" pitchFamily="34" charset="0"/>
              <a:buChar char="•"/>
              <a:tabLst/>
              <a:defRPr/>
            </a:pPr>
            <a:r>
              <a:rPr lang="en-GB" b="0">
                <a:latin typeface="Lato"/>
                <a:ea typeface="Lato"/>
                <a:cs typeface="Lato"/>
              </a:rPr>
              <a:t>Be approachable if a child wants to seek help, use child friendly communication.</a:t>
            </a:r>
          </a:p>
          <a:p>
            <a:pPr marL="171450" indent="-171450" eaLnBrk="1" fontAlgn="auto" hangingPunct="1">
              <a:spcBef>
                <a:spcPts val="0"/>
              </a:spcBef>
              <a:spcAft>
                <a:spcPts val="0"/>
              </a:spcAft>
              <a:buClr>
                <a:schemeClr val="bg2">
                  <a:lumMod val="75000"/>
                </a:schemeClr>
              </a:buClr>
              <a:buFont typeface="Arial" panose="020B0604020202020204" pitchFamily="34" charset="0"/>
              <a:buChar char="•"/>
              <a:defRPr/>
            </a:pPr>
            <a:r>
              <a:rPr lang="en-GB" b="0">
                <a:latin typeface="Lato"/>
                <a:ea typeface="Lato"/>
                <a:cs typeface="Lato"/>
              </a:rPr>
              <a:t>See if the child can be connected to his/her parents/ caregivers when they are not the alleged perpetrators or complicit to the alleged GBV (see below).</a:t>
            </a:r>
            <a:r>
              <a:rPr lang="en-GB">
                <a:latin typeface="Lato"/>
                <a:ea typeface="Lato"/>
                <a:cs typeface="Lato"/>
              </a:rPr>
              <a:t> </a:t>
            </a:r>
            <a:endParaRPr lang="en-GB" b="0">
              <a:latin typeface="Lato" panose="020F0502020204030203" pitchFamily="34" charset="77"/>
              <a:ea typeface="Lato" panose="020F0502020204030203" pitchFamily="34" charset="0"/>
              <a:cs typeface="Lato" panose="020F0502020204030203" pitchFamily="34" charset="0"/>
            </a:endParaRPr>
          </a:p>
          <a:p>
            <a:pPr marL="171450" indent="-171450" eaLnBrk="1" fontAlgn="auto" hangingPunct="1">
              <a:spcBef>
                <a:spcPts val="0"/>
              </a:spcBef>
              <a:spcAft>
                <a:spcPts val="0"/>
              </a:spcAft>
              <a:buClr>
                <a:schemeClr val="bg2">
                  <a:lumMod val="75000"/>
                </a:schemeClr>
              </a:buClr>
              <a:buFont typeface="Arial" panose="020B0604020202020204" pitchFamily="34" charset="0"/>
              <a:buChar char="•"/>
              <a:defRPr/>
            </a:pPr>
            <a:r>
              <a:rPr lang="en-GB" b="0">
                <a:latin typeface="Lato"/>
                <a:ea typeface="Lato"/>
                <a:cs typeface="Lato"/>
              </a:rPr>
              <a:t>Refer to specialized services offering support to child survivors of GBV, upon informed assent/consent of the child and parents/caregivers.</a:t>
            </a:r>
            <a:r>
              <a:rPr lang="en-GB">
                <a:latin typeface="Lato"/>
                <a:ea typeface="Lato"/>
                <a:cs typeface="Lato"/>
              </a:rPr>
              <a:t> </a:t>
            </a:r>
            <a:endParaRPr lang="en-GB" b="0" i="0">
              <a:solidFill>
                <a:schemeClr val="tx1"/>
              </a:solidFill>
              <a:effectLst/>
              <a:latin typeface="Lato" panose="020F0502020204030203" pitchFamily="34" charset="77"/>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
                <a:schemeClr val="bg2">
                  <a:lumMod val="75000"/>
                </a:schemeClr>
              </a:buClr>
              <a:buSzTx/>
              <a:buFont typeface="Arial" panose="020B0604020202020204" pitchFamily="34" charset="0"/>
              <a:buNone/>
              <a:tabLst/>
              <a:defRPr/>
            </a:pPr>
            <a:endParaRPr lang="en-GB" b="0" i="0">
              <a:solidFill>
                <a:schemeClr val="tx1"/>
              </a:solidFill>
              <a:effectLst/>
              <a:latin typeface="Lato" panose="020F0502020204030203" pitchFamily="34" charset="77"/>
              <a:ea typeface="Lato" panose="020F0502020204030203" pitchFamily="34" charset="0"/>
              <a:cs typeface="Lato" panose="020F0502020204030203" pitchFamily="34" charset="0"/>
            </a:endParaRPr>
          </a:p>
          <a:p>
            <a:pPr eaLnBrk="1" fontAlgn="auto" hangingPunct="1">
              <a:spcBef>
                <a:spcPts val="0"/>
              </a:spcBef>
              <a:spcAft>
                <a:spcPts val="0"/>
              </a:spcAft>
              <a:buClr>
                <a:schemeClr val="bg2">
                  <a:lumMod val="75000"/>
                </a:schemeClr>
              </a:buClr>
              <a:defRPr/>
            </a:pPr>
            <a:r>
              <a:rPr lang="en-GB" b="1" i="0" u="none">
                <a:solidFill>
                  <a:schemeClr val="tx1"/>
                </a:solidFill>
                <a:effectLst/>
                <a:latin typeface="Lato"/>
                <a:ea typeface="Lato"/>
                <a:cs typeface="Lato"/>
              </a:rPr>
              <a:t>Potential involvement of parents/caregivers in the GBV incident:</a:t>
            </a:r>
            <a:r>
              <a:rPr lang="en-GB" b="1">
                <a:latin typeface="Lato"/>
                <a:ea typeface="Lato"/>
                <a:cs typeface="Lato"/>
              </a:rPr>
              <a:t> </a:t>
            </a:r>
            <a:endParaRPr lang="en-GB" b="1" i="0" u="none">
              <a:solidFill>
                <a:schemeClr val="tx1"/>
              </a:solidFill>
              <a:effectLst/>
              <a:latin typeface="Lato" panose="020F0502020204030203" pitchFamily="34" charset="77"/>
              <a:ea typeface="Lato" panose="020F0502020204030203" pitchFamily="34" charset="0"/>
              <a:cs typeface="Lato" panose="020F0502020204030203" pitchFamily="34" charset="0"/>
            </a:endParaRPr>
          </a:p>
          <a:p>
            <a:pPr marL="171450" indent="-171450" eaLnBrk="1" fontAlgn="auto" hangingPunct="1">
              <a:spcBef>
                <a:spcPts val="0"/>
              </a:spcBef>
              <a:spcAft>
                <a:spcPts val="0"/>
              </a:spcAft>
              <a:buClr>
                <a:schemeClr val="bg2">
                  <a:lumMod val="75000"/>
                </a:schemeClr>
              </a:buClr>
              <a:buFont typeface="Arial" panose="020B0604020202020204" pitchFamily="34" charset="0"/>
              <a:buChar char="•"/>
              <a:defRPr/>
            </a:pPr>
            <a:r>
              <a:rPr lang="en-GB" b="0" i="0">
                <a:solidFill>
                  <a:schemeClr val="tx1"/>
                </a:solidFill>
                <a:effectLst/>
                <a:latin typeface="Lato"/>
                <a:ea typeface="Lato"/>
                <a:cs typeface="Lato"/>
              </a:rPr>
              <a:t>I</a:t>
            </a:r>
            <a:r>
              <a:rPr lang="en-US" b="0" i="0">
                <a:solidFill>
                  <a:srgbClr val="000000"/>
                </a:solidFill>
                <a:effectLst/>
                <a:latin typeface="Lato"/>
                <a:ea typeface="MS PGothic"/>
                <a:cs typeface="Lato"/>
              </a:rPr>
              <a:t>n situations where there is reason to believe the caregiver could be the perpetrator, or complicit in the abuse, or the alleged perpetrator may be living in the same house as the child, consult immediately with a child protection/GBV specialist (</a:t>
            </a:r>
            <a:r>
              <a:rPr lang="en-GB" sz="1200" kern="1200">
                <a:solidFill>
                  <a:schemeClr val="tx1"/>
                </a:solidFill>
                <a:latin typeface="Lato"/>
                <a:ea typeface="Lato"/>
                <a:cs typeface="Lato"/>
              </a:rPr>
              <a:t>sharing only the information as guided/requested by the child protection/GBV specialist in order for them to provide support</a:t>
            </a:r>
            <a:r>
              <a:rPr lang="en-IE" b="0" i="0" u="none" strike="noStrike">
                <a:solidFill>
                  <a:srgbClr val="000000"/>
                </a:solidFill>
                <a:effectLst/>
                <a:latin typeface="Lato"/>
                <a:ea typeface="MS PGothic"/>
                <a:cs typeface="Lato"/>
              </a:rPr>
              <a:t>),</a:t>
            </a:r>
            <a:r>
              <a:rPr lang="en-US" b="0" i="0" u="none" strike="noStrike">
                <a:solidFill>
                  <a:srgbClr val="000000"/>
                </a:solidFill>
                <a:effectLst/>
                <a:latin typeface="Lato"/>
                <a:ea typeface="MS PGothic"/>
                <a:cs typeface="Lato"/>
              </a:rPr>
              <a:t> </a:t>
            </a:r>
            <a:r>
              <a:rPr lang="en-US" b="0" i="0">
                <a:solidFill>
                  <a:srgbClr val="000000"/>
                </a:solidFill>
                <a:effectLst/>
                <a:latin typeface="Lato"/>
                <a:ea typeface="MS PGothic"/>
                <a:cs typeface="Lato"/>
              </a:rPr>
              <a:t>without discussing with the caregiver or family, as this can put the child at further and immediate risk.</a:t>
            </a:r>
            <a:r>
              <a:rPr lang="en-US">
                <a:solidFill>
                  <a:srgbClr val="000000"/>
                </a:solidFill>
                <a:latin typeface="Lato"/>
                <a:ea typeface="MS PGothic"/>
                <a:cs typeface="Lato"/>
              </a:rPr>
              <a:t> </a:t>
            </a:r>
            <a:endParaRPr lang="en-US" b="0" i="0">
              <a:solidFill>
                <a:srgbClr val="000000"/>
              </a:solidFill>
              <a:effectLst/>
              <a:latin typeface="Lato" panose="020F0502020204030203" pitchFamily="34" charset="77"/>
              <a:cs typeface="Lato"/>
            </a:endParaRPr>
          </a:p>
          <a:p>
            <a:pPr marL="171450" indent="-171450" eaLnBrk="1" fontAlgn="auto" hangingPunct="1">
              <a:spcBef>
                <a:spcPts val="0"/>
              </a:spcBef>
              <a:spcAft>
                <a:spcPts val="0"/>
              </a:spcAft>
              <a:buClr>
                <a:schemeClr val="bg2">
                  <a:lumMod val="75000"/>
                </a:schemeClr>
              </a:buClr>
              <a:buFont typeface="Arial" panose="020B0604020202020204" pitchFamily="34" charset="0"/>
              <a:buChar char="•"/>
              <a:defRPr/>
            </a:pPr>
            <a:r>
              <a:rPr lang="en-GB" b="0">
                <a:latin typeface="Lato"/>
                <a:ea typeface="Lato"/>
                <a:cs typeface="Lato"/>
              </a:rPr>
              <a:t>See if the child can be connected to any other</a:t>
            </a:r>
            <a:r>
              <a:rPr lang="en-GB">
                <a:latin typeface="Lato"/>
                <a:ea typeface="Lato"/>
                <a:cs typeface="Lato"/>
              </a:rPr>
              <a:t> adult that the he/she identifies as being safe and trusted; this may not be a family member. </a:t>
            </a:r>
            <a:endParaRPr lang="en-GB" b="0">
              <a:latin typeface="Lato" panose="020F0502020204030203" pitchFamily="34" charset="77"/>
              <a:ea typeface="Lato" panose="020F0502020204030203" pitchFamily="34" charset="0"/>
              <a:cs typeface="Lato" panose="020F0502020204030203" pitchFamily="34" charset="0"/>
            </a:endParaRPr>
          </a:p>
          <a:p>
            <a:pPr marL="171450" indent="-171450" eaLnBrk="1" fontAlgn="auto" hangingPunct="1">
              <a:spcBef>
                <a:spcPts val="0"/>
              </a:spcBef>
              <a:spcAft>
                <a:spcPts val="0"/>
              </a:spcAft>
              <a:buClr>
                <a:schemeClr val="bg2">
                  <a:lumMod val="75000"/>
                </a:schemeClr>
              </a:buClr>
              <a:buFont typeface="Arial" panose="020B0604020202020204" pitchFamily="34" charset="0"/>
              <a:buChar char="•"/>
              <a:defRPr/>
            </a:pPr>
            <a:r>
              <a:rPr lang="en-GB">
                <a:latin typeface="Lato"/>
                <a:ea typeface="Lato"/>
                <a:cs typeface="Lato"/>
              </a:rPr>
              <a:t>Do not make decisions for children, including forcing the child’s parent/caregiver or any other person to be with them when they talk. </a:t>
            </a:r>
            <a:endParaRPr lang="en-GB">
              <a:latin typeface="Lato" panose="020F0502020204030203" pitchFamily="34" charset="77"/>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
                <a:schemeClr val="bg2">
                  <a:lumMod val="75000"/>
                </a:schemeClr>
              </a:buClr>
              <a:buSzTx/>
              <a:buFont typeface="Arial" panose="020B0604020202020204" pitchFamily="34" charset="0"/>
              <a:buNone/>
              <a:tabLst/>
              <a:defRPr/>
            </a:pPr>
            <a:endParaRPr lang="en-GB" b="0">
              <a:latin typeface="Lato" panose="020F0502020204030203" pitchFamily="34" charset="77"/>
              <a:ea typeface="Lato" panose="020F0502020204030203" pitchFamily="34" charset="0"/>
              <a:cs typeface="Lato" panose="020F0502020204030203" pitchFamily="34" charset="0"/>
            </a:endParaRPr>
          </a:p>
          <a:p>
            <a:pPr>
              <a:buClr>
                <a:schemeClr val="bg2">
                  <a:lumMod val="75000"/>
                </a:schemeClr>
              </a:buClr>
            </a:pPr>
            <a:r>
              <a:rPr lang="en-GB" b="1">
                <a:latin typeface="Lato"/>
                <a:ea typeface="Lato"/>
                <a:cs typeface="Lato"/>
              </a:rPr>
              <a:t>Warning signs (identification) or involuntary disclosure</a:t>
            </a:r>
            <a:r>
              <a:rPr lang="en-GB" b="0">
                <a:latin typeface="Lato"/>
                <a:ea typeface="Lato"/>
                <a:cs typeface="Lato"/>
              </a:rPr>
              <a:t>:</a:t>
            </a:r>
            <a:r>
              <a:rPr lang="en-GB">
                <a:latin typeface="Lato"/>
                <a:ea typeface="Lato"/>
                <a:cs typeface="Lato"/>
              </a:rPr>
              <a:t> </a:t>
            </a:r>
            <a:endParaRPr lang="en-GB" b="0">
              <a:latin typeface="Lato" panose="020F0502020204030203" pitchFamily="34" charset="77"/>
              <a:ea typeface="Lato" panose="020F0502020204030203" pitchFamily="34" charset="0"/>
              <a:cs typeface="Lato" panose="020F0502020204030203" pitchFamily="34" charset="0"/>
            </a:endParaRPr>
          </a:p>
          <a:p>
            <a:pPr marL="171450" indent="-171450">
              <a:buClr>
                <a:schemeClr val="bg2">
                  <a:lumMod val="75000"/>
                </a:schemeClr>
              </a:buClr>
              <a:buFont typeface="Arial" panose="020B0604020202020204" pitchFamily="34" charset="0"/>
              <a:buChar char="•"/>
            </a:pPr>
            <a:r>
              <a:rPr lang="en-GB" b="0">
                <a:latin typeface="Lato"/>
                <a:ea typeface="Lato"/>
                <a:cs typeface="Lato"/>
              </a:rPr>
              <a:t>If an incident or situation of GBV against children is disclosed involuntarily or the frontline worker identifies a child at risk (e.g. by observing warning signs), the frontline worker should not seek out to the child</a:t>
            </a:r>
            <a:r>
              <a:rPr lang="en-GB">
                <a:latin typeface="Lato"/>
                <a:ea typeface="Lato"/>
                <a:cs typeface="Lato"/>
              </a:rPr>
              <a:t> </a:t>
            </a:r>
            <a:r>
              <a:rPr lang="en-GB" sz="1200" b="0" kern="1200">
                <a:solidFill>
                  <a:schemeClr val="tx1"/>
                </a:solidFill>
                <a:latin typeface="Lato"/>
                <a:ea typeface="Lato"/>
                <a:cs typeface="Lato"/>
              </a:rPr>
              <a:t>or start questioning anyone in the community/family. It is not the frontline worker’s job to investigate or assess </a:t>
            </a:r>
            <a:r>
              <a:rPr lang="en-GB">
                <a:latin typeface="Lato"/>
                <a:ea typeface="Lato"/>
                <a:cs typeface="Lato"/>
              </a:rPr>
              <a:t>if a child is experiencing GBV. Doing so can lead to more violence and risks for the </a:t>
            </a:r>
            <a:r>
              <a:rPr lang="en-GB" b="0">
                <a:latin typeface="Lato"/>
                <a:ea typeface="Lato"/>
                <a:cs typeface="Lato"/>
              </a:rPr>
              <a:t>child.</a:t>
            </a:r>
            <a:r>
              <a:rPr lang="en-GB">
                <a:latin typeface="Lato"/>
                <a:ea typeface="Lato"/>
                <a:cs typeface="Lato"/>
              </a:rPr>
              <a:t> </a:t>
            </a:r>
            <a:endParaRPr lang="en-GB" b="0">
              <a:latin typeface="Lato" panose="020F0502020204030203" pitchFamily="34" charset="77"/>
              <a:ea typeface="Lato" panose="020F0502020204030203" pitchFamily="34" charset="0"/>
              <a:cs typeface="Lato" panose="020F0502020204030203" pitchFamily="34" charset="0"/>
            </a:endParaRPr>
          </a:p>
          <a:p>
            <a:pPr marL="171450" indent="-171450">
              <a:buClr>
                <a:schemeClr val="bg2">
                  <a:lumMod val="75000"/>
                </a:schemeClr>
              </a:buClr>
              <a:buFont typeface="Arial" panose="020B0604020202020204" pitchFamily="34" charset="0"/>
              <a:buChar char="•"/>
            </a:pPr>
            <a:r>
              <a:rPr lang="en-GB" b="0">
                <a:latin typeface="Lato"/>
                <a:ea typeface="Lato"/>
                <a:cs typeface="Lato"/>
              </a:rPr>
              <a:t>The frontline worker </a:t>
            </a:r>
            <a:r>
              <a:rPr lang="en-GB" sz="1200" kern="1200">
                <a:solidFill>
                  <a:schemeClr val="tx1"/>
                </a:solidFill>
                <a:latin typeface="Lato"/>
                <a:ea typeface="Lato"/>
                <a:cs typeface="Lato"/>
              </a:rPr>
              <a:t>should immediately contact a child protection/GBV specialist to ask for advice </a:t>
            </a:r>
            <a:r>
              <a:rPr lang="en-GB" b="0">
                <a:latin typeface="Lato"/>
                <a:ea typeface="Lato"/>
                <a:cs typeface="Lato"/>
              </a:rPr>
              <a:t>(</a:t>
            </a:r>
            <a:r>
              <a:rPr lang="en-GB" sz="1200" kern="1200">
                <a:solidFill>
                  <a:schemeClr val="tx1"/>
                </a:solidFill>
                <a:latin typeface="Lato"/>
                <a:ea typeface="Lato"/>
                <a:cs typeface="Lato"/>
              </a:rPr>
              <a:t>sharing only the information as guided/requested by the child protection/GBV specialist in order for them to provide support). </a:t>
            </a:r>
          </a:p>
          <a:p>
            <a:pPr marL="171450" indent="-171450">
              <a:buClr>
                <a:schemeClr val="bg2">
                  <a:lumMod val="75000"/>
                </a:schemeClr>
              </a:buClr>
              <a:buFont typeface="Arial" panose="020B0604020202020204" pitchFamily="34" charset="0"/>
              <a:buChar char="•"/>
            </a:pPr>
            <a:endParaRPr lang="en-GB" b="1">
              <a:latin typeface="Lato" panose="020F0502020204030203" pitchFamily="34" charset="77"/>
              <a:ea typeface="Lato" panose="020F0502020204030203" pitchFamily="34" charset="0"/>
              <a:cs typeface="Lato" panose="020F0502020204030203" pitchFamily="34" charset="0"/>
            </a:endParaRPr>
          </a:p>
          <a:p>
            <a:pPr marL="0" marR="0" lvl="0" indent="0" algn="l" defTabSz="914400" rtl="0" eaLnBrk="0" fontAlgn="base" latinLnBrk="0" hangingPunct="0">
              <a:lnSpc>
                <a:spcPct val="100000"/>
              </a:lnSpc>
              <a:spcBef>
                <a:spcPct val="30000"/>
              </a:spcBef>
              <a:spcAft>
                <a:spcPct val="0"/>
              </a:spcAft>
              <a:buClr>
                <a:schemeClr val="bg2">
                  <a:lumMod val="75000"/>
                </a:schemeClr>
              </a:buClr>
              <a:buSzTx/>
              <a:buFont typeface="Arial" panose="020B0604020202020204" pitchFamily="34" charset="0"/>
              <a:buNone/>
              <a:tabLst/>
              <a:defRPr/>
            </a:pPr>
            <a:r>
              <a:rPr lang="en-GB" b="1" u="none">
                <a:latin typeface="Lato"/>
                <a:ea typeface="Lato"/>
                <a:cs typeface="Lato"/>
              </a:rPr>
              <a:t>Extremely urgent cases: </a:t>
            </a:r>
            <a:r>
              <a:rPr lang="en-GB" b="0">
                <a:latin typeface="Lato"/>
                <a:ea typeface="Lato"/>
                <a:cs typeface="Lato"/>
              </a:rPr>
              <a:t>the frontline worker may receive a very urgent case that requires urgent referral (e.g. referral to the police or health services) and it may not be possible to obtain informed ascent/ consent from child/parents/caregivers. Consult urgently with a child protection/GBV specialist (</a:t>
            </a:r>
            <a:r>
              <a:rPr lang="en-GB" sz="1200" kern="1200">
                <a:solidFill>
                  <a:schemeClr val="tx1"/>
                </a:solidFill>
                <a:latin typeface="Lato"/>
                <a:ea typeface="Lato"/>
                <a:cs typeface="Lato"/>
              </a:rPr>
              <a:t>sharing only the information as guided/requested by the child protection/GBV specialist in order for them to provide support)</a:t>
            </a:r>
            <a:r>
              <a:rPr lang="en-GB" b="0">
                <a:latin typeface="Lato"/>
                <a:ea typeface="Lato"/>
                <a:cs typeface="Lato"/>
              </a:rPr>
              <a:t>. If child protection/GBV specialists are not available and the child requires immediate attention, the frontline worker should consider what would be in the best interests of the child.</a:t>
            </a:r>
          </a:p>
          <a:p>
            <a:pPr marL="171450" indent="-171450">
              <a:buClr>
                <a:schemeClr val="bg2">
                  <a:lumMod val="75000"/>
                </a:schemeClr>
              </a:buClr>
              <a:buFont typeface="Arial" panose="020B0604020202020204" pitchFamily="34" charset="0"/>
              <a:buChar char="•"/>
            </a:pPr>
            <a:endParaRPr lang="en-GB" b="1">
              <a:latin typeface="Lato" panose="020F0502020204030203" pitchFamily="34" charset="77"/>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0661981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r>
              <a:rPr lang="en-GB">
                <a:latin typeface="Lato" panose="020F0502020204030203" pitchFamily="34" charset="77"/>
              </a:rPr>
              <a:t>This slide highlights and </a:t>
            </a:r>
            <a:r>
              <a:rPr lang="en-GB" b="1">
                <a:latin typeface="Lato" panose="020F0502020204030203" pitchFamily="34" charset="77"/>
              </a:rPr>
              <a:t>summarizes the key differences</a:t>
            </a:r>
            <a:r>
              <a:rPr lang="en-GB">
                <a:latin typeface="Lato" panose="020F0502020204030203" pitchFamily="34" charset="77"/>
              </a:rPr>
              <a:t> between handling the disclosure involving a child survivor vs. an adult survivor. </a:t>
            </a:r>
          </a:p>
          <a:p>
            <a:endParaRPr lang="en-GB">
              <a:latin typeface="Lato" panose="020F0502020204030203"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a:solidFill>
                  <a:srgbClr val="000000"/>
                </a:solidFill>
                <a:effectLst/>
                <a:latin typeface="Lato" panose="020F0502020204030203" pitchFamily="34" charset="77"/>
              </a:rPr>
              <a:t>Remind participants that the handling of GBV incidents for adults strictly follows the survivor-</a:t>
            </a:r>
            <a:r>
              <a:rPr lang="en-US" b="0" i="0" err="1">
                <a:solidFill>
                  <a:srgbClr val="000000"/>
                </a:solidFill>
                <a:effectLst/>
                <a:latin typeface="Lato" panose="020F0502020204030203" pitchFamily="34" charset="77"/>
              </a:rPr>
              <a:t>centred</a:t>
            </a:r>
            <a:r>
              <a:rPr lang="en-US" b="0" i="0">
                <a:solidFill>
                  <a:srgbClr val="000000"/>
                </a:solidFill>
                <a:effectLst/>
                <a:latin typeface="Lato" panose="020F0502020204030203" pitchFamily="34" charset="77"/>
              </a:rPr>
              <a:t> approach where identification should not be sought, whilst for </a:t>
            </a:r>
            <a:r>
              <a:rPr lang="en-US" b="1" i="0">
                <a:solidFill>
                  <a:srgbClr val="000000"/>
                </a:solidFill>
                <a:effectLst/>
                <a:latin typeface="Lato" panose="020F0502020204030203" pitchFamily="34" charset="77"/>
              </a:rPr>
              <a:t>children, identification is an important entry point for support</a:t>
            </a:r>
            <a:r>
              <a:rPr lang="en-US" b="0" i="0">
                <a:solidFill>
                  <a:srgbClr val="000000"/>
                </a:solidFill>
                <a:effectLst/>
                <a:latin typeface="Lato" panose="020F0502020204030203" pitchFamily="34" charset="77"/>
              </a:rPr>
              <a:t>. It is therefore important that frontline workers have </a:t>
            </a:r>
            <a:r>
              <a:rPr lang="en-US" b="1" i="0">
                <a:solidFill>
                  <a:srgbClr val="000000"/>
                </a:solidFill>
                <a:effectLst/>
                <a:latin typeface="Lato" panose="020F0502020204030203" pitchFamily="34" charset="77"/>
              </a:rPr>
              <a:t>basic knowledge of the warning signs of child sexual abuse </a:t>
            </a:r>
            <a:r>
              <a:rPr lang="en-US" b="0" i="0">
                <a:solidFill>
                  <a:srgbClr val="000000"/>
                </a:solidFill>
                <a:effectLst/>
                <a:latin typeface="Lato" panose="020F0502020204030203" pitchFamily="34" charset="77"/>
              </a:rPr>
              <a:t>that were discussed. However, remember: the frontline worker’s role is to </a:t>
            </a:r>
            <a:r>
              <a:rPr lang="en-US" b="1" i="0" u="sng">
                <a:solidFill>
                  <a:srgbClr val="000000"/>
                </a:solidFill>
                <a:effectLst/>
                <a:latin typeface="Lato" panose="020F0502020204030203" pitchFamily="34" charset="77"/>
              </a:rPr>
              <a:t>not</a:t>
            </a:r>
            <a:r>
              <a:rPr lang="en-US" b="1" i="0">
                <a:solidFill>
                  <a:srgbClr val="000000"/>
                </a:solidFill>
                <a:effectLst/>
                <a:latin typeface="Lato" panose="020F0502020204030203" pitchFamily="34" charset="77"/>
              </a:rPr>
              <a:t> to assess the child’s situation nor to directly intervene nor investigate. </a:t>
            </a:r>
            <a:r>
              <a:rPr lang="en-US" b="0" i="0">
                <a:solidFill>
                  <a:srgbClr val="000000"/>
                </a:solidFill>
                <a:effectLst/>
                <a:latin typeface="Lato" panose="020F0502020204030203" pitchFamily="34" charset="77"/>
              </a:rPr>
              <a:t>If the frontline worker is not sure or feels worried about a child being abused, it is always better to </a:t>
            </a:r>
            <a:r>
              <a:rPr lang="en-US" b="1" i="0">
                <a:solidFill>
                  <a:srgbClr val="000000"/>
                </a:solidFill>
                <a:effectLst/>
                <a:latin typeface="Lato" panose="020F0502020204030203" pitchFamily="34" charset="77"/>
              </a:rPr>
              <a:t>consult with a child protection/GBV specialist </a:t>
            </a:r>
            <a:r>
              <a:rPr lang="en-US" b="0" i="0">
                <a:solidFill>
                  <a:srgbClr val="000000"/>
                </a:solidFill>
                <a:effectLst/>
                <a:latin typeface="Lato" panose="020F0502020204030203" pitchFamily="34" charset="77"/>
              </a:rPr>
              <a:t>on what to do </a:t>
            </a:r>
            <a:r>
              <a:rPr lang="en-GB" b="0">
                <a:latin typeface="Lato"/>
                <a:ea typeface="Lato"/>
                <a:cs typeface="Lato"/>
              </a:rPr>
              <a:t>(</a:t>
            </a:r>
            <a:r>
              <a:rPr lang="en-GB" sz="1200" kern="1200">
                <a:solidFill>
                  <a:schemeClr val="tx1"/>
                </a:solidFill>
                <a:latin typeface="Lato"/>
                <a:ea typeface="Lato"/>
                <a:cs typeface="Lato"/>
              </a:rPr>
              <a:t>sharing only the information as guided/requested by the child protection/GBV specialist in order for them to provide support)</a:t>
            </a:r>
            <a:r>
              <a:rPr lang="en-US" b="0" i="0">
                <a:solidFill>
                  <a:srgbClr val="000000"/>
                </a:solidFill>
                <a:effectLst/>
                <a:latin typeface="Lato" panose="020F0502020204030203" pitchFamily="34" charset="77"/>
              </a:rPr>
              <a:t>.</a:t>
            </a:r>
          </a:p>
          <a:p>
            <a:pPr marL="228600" indent="-228600">
              <a:buFont typeface="+mj-lt"/>
              <a:buAutoNum type="arabicPeriod"/>
            </a:pPr>
            <a:endParaRPr lang="en-US" b="0" i="0">
              <a:solidFill>
                <a:srgbClr val="000000"/>
              </a:solidFill>
              <a:effectLst/>
              <a:latin typeface="Lato" panose="020F0502020204030203" pitchFamily="34" charset="77"/>
            </a:endParaRPr>
          </a:p>
          <a:p>
            <a:pPr marL="228600" indent="-228600">
              <a:buFont typeface="+mj-lt"/>
              <a:buAutoNum type="arabicPeriod"/>
            </a:pPr>
            <a:r>
              <a:rPr lang="en-US" b="0" i="0">
                <a:solidFill>
                  <a:srgbClr val="000000"/>
                </a:solidFill>
                <a:effectLst/>
                <a:latin typeface="Lato" panose="020F0502020204030203" pitchFamily="34" charset="77"/>
              </a:rPr>
              <a:t>The </a:t>
            </a:r>
            <a:r>
              <a:rPr lang="en-US" b="1" i="0">
                <a:solidFill>
                  <a:srgbClr val="000000"/>
                </a:solidFill>
                <a:effectLst/>
                <a:latin typeface="Lato" panose="020F0502020204030203" pitchFamily="34" charset="77"/>
              </a:rPr>
              <a:t>communication </a:t>
            </a:r>
            <a:r>
              <a:rPr lang="en-US" b="0" i="0">
                <a:solidFill>
                  <a:srgbClr val="000000"/>
                </a:solidFill>
                <a:effectLst/>
                <a:latin typeface="Lato" panose="020F0502020204030203" pitchFamily="34" charset="77"/>
              </a:rPr>
              <a:t>and </a:t>
            </a:r>
            <a:r>
              <a:rPr lang="en-US" b="0" i="0" err="1">
                <a:solidFill>
                  <a:srgbClr val="000000"/>
                </a:solidFill>
                <a:effectLst/>
                <a:latin typeface="Lato" panose="020F0502020204030203" pitchFamily="34" charset="77"/>
              </a:rPr>
              <a:t>behaviours</a:t>
            </a:r>
            <a:r>
              <a:rPr lang="en-US" b="0" i="0">
                <a:solidFill>
                  <a:srgbClr val="000000"/>
                </a:solidFill>
                <a:effectLst/>
                <a:latin typeface="Lato" panose="020F0502020204030203" pitchFamily="34" charset="77"/>
              </a:rPr>
              <a:t> in the immediate moments after child abuse has been disclosed will support the child’s recovery and avoid further distress. Frontline workers should </a:t>
            </a:r>
            <a:r>
              <a:rPr lang="en-US" b="1" i="0">
                <a:solidFill>
                  <a:srgbClr val="000000"/>
                </a:solidFill>
                <a:effectLst/>
                <a:latin typeface="Lato" panose="020F0502020204030203" pitchFamily="34" charset="77"/>
              </a:rPr>
              <a:t>listen to the child without judgement, validate the child’s feelings, and stay calm</a:t>
            </a:r>
            <a:r>
              <a:rPr lang="en-US" b="0" i="0">
                <a:solidFill>
                  <a:srgbClr val="000000"/>
                </a:solidFill>
                <a:effectLst/>
                <a:latin typeface="Lato" panose="020F0502020204030203" pitchFamily="34" charset="77"/>
              </a:rPr>
              <a:t>. The first response matters in the long term. </a:t>
            </a:r>
          </a:p>
          <a:p>
            <a:pPr marL="228600" indent="-228600">
              <a:buFont typeface="+mj-lt"/>
              <a:buAutoNum type="arabicPeriod"/>
            </a:pPr>
            <a:endParaRPr lang="en-US" b="0" i="0">
              <a:solidFill>
                <a:srgbClr val="000000"/>
              </a:solidFill>
              <a:effectLst/>
              <a:latin typeface="Lato" panose="020F0502020204030203" pitchFamily="34" charset="77"/>
            </a:endParaRPr>
          </a:p>
          <a:p>
            <a:pPr marL="228600" indent="-228600">
              <a:buFont typeface="+mj-lt"/>
              <a:buAutoNum type="arabicPeriod"/>
            </a:pPr>
            <a:r>
              <a:rPr lang="en-US" b="1">
                <a:latin typeface="Lato" panose="020F0502020204030203" pitchFamily="34" charset="77"/>
              </a:rPr>
              <a:t>The best interests of the child  principle </a:t>
            </a:r>
            <a:r>
              <a:rPr lang="en-US">
                <a:latin typeface="Lato" panose="020F0502020204030203" pitchFamily="34" charset="77"/>
              </a:rPr>
              <a:t>is the primary and overarching consideration in case of a child survivor. Any decisions and actions affecting the child should reflect what is best for the safety, well-being and development of that particular child. </a:t>
            </a:r>
            <a:r>
              <a:rPr lang="en-US" b="0" i="0">
                <a:solidFill>
                  <a:srgbClr val="000000"/>
                </a:solidFill>
                <a:effectLst/>
                <a:latin typeface="Lato" panose="020F0502020204030203" pitchFamily="34" charset="77"/>
              </a:rPr>
              <a:t>Further assessment is often needed by a child protection/GBV specialist to understand what is going on and determine the child’s best interests. Remind participants that the frontline worker’s role is to </a:t>
            </a:r>
            <a:r>
              <a:rPr lang="en-US" b="1" i="0" u="sng">
                <a:solidFill>
                  <a:srgbClr val="000000"/>
                </a:solidFill>
                <a:effectLst/>
                <a:latin typeface="Lato" panose="020F0502020204030203" pitchFamily="34" charset="77"/>
              </a:rPr>
              <a:t>not</a:t>
            </a:r>
            <a:r>
              <a:rPr lang="en-US" b="1" i="0">
                <a:solidFill>
                  <a:srgbClr val="000000"/>
                </a:solidFill>
                <a:effectLst/>
                <a:latin typeface="Lato" panose="020F0502020204030203" pitchFamily="34" charset="77"/>
              </a:rPr>
              <a:t> to assess the child’s situation </a:t>
            </a:r>
            <a:r>
              <a:rPr lang="en-US" b="0" i="0">
                <a:solidFill>
                  <a:srgbClr val="000000"/>
                </a:solidFill>
                <a:effectLst/>
                <a:latin typeface="Lato" panose="020F0502020204030203" pitchFamily="34" charset="77"/>
              </a:rPr>
              <a:t>but to flag concerns about a child to a child protection/GBV specialist, </a:t>
            </a:r>
            <a:r>
              <a:rPr lang="en-US" b="1" i="0" u="sng">
                <a:solidFill>
                  <a:srgbClr val="000000"/>
                </a:solidFill>
                <a:effectLst/>
                <a:latin typeface="Lato" panose="020F0502020204030203" pitchFamily="34" charset="77"/>
              </a:rPr>
              <a:t>not</a:t>
            </a:r>
            <a:r>
              <a:rPr lang="en-US" b="1" i="0">
                <a:solidFill>
                  <a:srgbClr val="000000"/>
                </a:solidFill>
                <a:effectLst/>
                <a:latin typeface="Lato" panose="020F0502020204030203" pitchFamily="34" charset="77"/>
              </a:rPr>
              <a:t> to directly intervene or investigate.  </a:t>
            </a:r>
          </a:p>
          <a:p>
            <a:pPr marL="228600" indent="-228600">
              <a:buFont typeface="+mj-lt"/>
              <a:buAutoNum type="arabicPeriod"/>
            </a:pPr>
            <a:endParaRPr lang="en-US" b="0" i="0">
              <a:solidFill>
                <a:srgbClr val="000000"/>
              </a:solidFill>
              <a:effectLst/>
              <a:latin typeface="Lato" panose="020F0502020204030203"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1">
                <a:latin typeface="Lato" panose="020F0502020204030203" pitchFamily="34" charset="77"/>
              </a:rPr>
              <a:t>Repeat how mandatory </a:t>
            </a:r>
            <a:r>
              <a:rPr lang="en-US" b="1" i="0">
                <a:solidFill>
                  <a:srgbClr val="000000"/>
                </a:solidFill>
                <a:effectLst/>
                <a:latin typeface="Lato" panose="020F0502020204030203" pitchFamily="34" charset="77"/>
              </a:rPr>
              <a:t>reporting requirements are handled in the local context</a:t>
            </a:r>
            <a:r>
              <a:rPr lang="en-US" b="0" i="0">
                <a:solidFill>
                  <a:srgbClr val="000000"/>
                </a:solidFill>
                <a:effectLst/>
                <a:latin typeface="Lato" panose="020F0502020204030203" pitchFamily="34" charset="77"/>
              </a:rPr>
              <a:t>. Remind participants that </a:t>
            </a:r>
            <a:r>
              <a:rPr lang="en-US" b="0" noProof="0">
                <a:latin typeface="Lato" panose="020F0502020204030203" pitchFamily="34" charset="77"/>
              </a:rPr>
              <a:t>m</a:t>
            </a:r>
            <a:r>
              <a:rPr lang="en-US" noProof="0">
                <a:latin typeface="Lato" panose="020F0502020204030203" pitchFamily="34" charset="77"/>
              </a:rPr>
              <a:t>andatory reporting can raise safety and ethical concerns and may not always be in child’s best interests.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0" i="0">
              <a:solidFill>
                <a:srgbClr val="000000"/>
              </a:solidFill>
              <a:effectLst/>
              <a:latin typeface="Lato" panose="020F0502020204030203"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atin typeface="Lato" panose="020F0502020204030203" pitchFamily="34" charset="77"/>
              </a:rPr>
              <a:t>Depending on the age of the child (especially for children below 15 years old), the general aim to </a:t>
            </a:r>
            <a:r>
              <a:rPr lang="en-US" b="1">
                <a:latin typeface="Lato" panose="020F0502020204030203" pitchFamily="34" charset="77"/>
              </a:rPr>
              <a:t>obtain the parent or caregiver’s consent </a:t>
            </a:r>
            <a:r>
              <a:rPr lang="en-US">
                <a:latin typeface="Lato" panose="020F0502020204030203" pitchFamily="34" charset="77"/>
              </a:rPr>
              <a:t>prior to any referral, unless there are reasons to be believe that they </a:t>
            </a:r>
            <a:r>
              <a:rPr lang="en-GB" b="0" i="0" u="none" strike="noStrike">
                <a:effectLst/>
                <a:latin typeface="Lato" panose="020F0502020204030203" pitchFamily="34" charset="77"/>
              </a:rPr>
              <a:t>could be the perpetrators or complicit in the abuse</a:t>
            </a:r>
            <a:r>
              <a:rPr lang="en-GB" b="1" i="0" u="none" strike="noStrike">
                <a:effectLst/>
                <a:latin typeface="Lato" panose="020F0502020204030203" pitchFamily="34" charset="77"/>
              </a:rPr>
              <a:t>. </a:t>
            </a:r>
            <a:r>
              <a:rPr lang="en-GB" b="0" i="0" u="none" strike="noStrike">
                <a:solidFill>
                  <a:srgbClr val="000000"/>
                </a:solidFill>
                <a:effectLst/>
                <a:latin typeface="Lato" panose="020F0502020204030203" pitchFamily="34" charset="77"/>
              </a:rPr>
              <a:t>Assent of the child on parents’/caregivers’ involvement should be sought. When in doubt, frontline workers should </a:t>
            </a:r>
            <a:r>
              <a:rPr lang="en-US" b="1" i="0">
                <a:solidFill>
                  <a:srgbClr val="000000"/>
                </a:solidFill>
                <a:effectLst/>
                <a:latin typeface="Lato" panose="020F0502020204030203" pitchFamily="34" charset="77"/>
              </a:rPr>
              <a:t>consult with a child protection/GBV specialist </a:t>
            </a:r>
            <a:r>
              <a:rPr lang="en-US" b="0" i="0">
                <a:solidFill>
                  <a:srgbClr val="000000"/>
                </a:solidFill>
                <a:effectLst/>
                <a:latin typeface="Lato" panose="020F0502020204030203" pitchFamily="34" charset="77"/>
              </a:rPr>
              <a:t>on what to do </a:t>
            </a:r>
            <a:r>
              <a:rPr lang="en-GB" b="0">
                <a:latin typeface="Lato"/>
                <a:ea typeface="Lato"/>
                <a:cs typeface="Lato"/>
              </a:rPr>
              <a:t>(</a:t>
            </a:r>
            <a:r>
              <a:rPr lang="en-GB" sz="1200" kern="1200">
                <a:solidFill>
                  <a:schemeClr val="tx1"/>
                </a:solidFill>
                <a:latin typeface="Lato"/>
                <a:ea typeface="Lato"/>
                <a:cs typeface="Lato"/>
              </a:rPr>
              <a:t>sharing only the information as guided/requested by the child protection/GBV specialist in order for them to provide support)</a:t>
            </a:r>
            <a:r>
              <a:rPr lang="en-GB" b="0">
                <a:latin typeface="Lato"/>
                <a:ea typeface="Lato"/>
                <a:cs typeface="Lato"/>
              </a:rPr>
              <a:t>. </a:t>
            </a:r>
            <a:r>
              <a:rPr lang="en-US" b="0" i="0">
                <a:solidFill>
                  <a:srgbClr val="000000"/>
                </a:solidFill>
                <a:effectLst/>
                <a:latin typeface="Lato" panose="020F0502020204030203" pitchFamily="34" charset="77"/>
              </a:rPr>
              <a:t> </a:t>
            </a:r>
            <a:endParaRPr lang="en-US">
              <a:latin typeface="Lato" panose="020F0502020204030203"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a:latin typeface="Lato" panose="020F0502020204030203" pitchFamily="34" charset="77"/>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latin typeface="Lato" panose="020F0502020204030203" pitchFamily="34" charset="77"/>
              </a:rPr>
              <a:t>Not all GBV service providers offer services to child survivors. Frontline workers should therefore be </a:t>
            </a:r>
            <a:r>
              <a:rPr lang="en-US" b="1">
                <a:latin typeface="Lato" panose="020F0502020204030203" pitchFamily="34" charset="77"/>
              </a:rPr>
              <a:t>fully familiar with the local referral pathway for child survivors of GBV. </a:t>
            </a:r>
          </a:p>
        </p:txBody>
      </p:sp>
    </p:spTree>
    <p:extLst>
      <p:ext uri="{BB962C8B-B14F-4D97-AF65-F5344CB8AC3E}">
        <p14:creationId xmlns:p14="http://schemas.microsoft.com/office/powerpoint/2010/main" val="34327562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b="1">
              <a:latin typeface="Lato" panose="020F0502020204030203" pitchFamily="34" charset="77"/>
            </a:endParaRPr>
          </a:p>
          <a:p>
            <a:r>
              <a:rPr lang="en-GR">
                <a:latin typeface="Lato" panose="020F0502020204030203" pitchFamily="34" charset="77"/>
              </a:rPr>
              <a:t>Estimated duration: 15 mins </a:t>
            </a:r>
          </a:p>
          <a:p>
            <a:r>
              <a:rPr lang="en-GR">
                <a:latin typeface="Lato" panose="020F0502020204030203" pitchFamily="34" charset="77"/>
              </a:rPr>
              <a:t>Objective: reflect on child friendly communication styles to engage with GBV survivors and enhance understanding of risks related to engaging parents/caregivers</a:t>
            </a:r>
          </a:p>
          <a:p>
            <a:endParaRPr lang="en-US" b="0" i="0">
              <a:solidFill>
                <a:srgbClr val="000000"/>
              </a:solidFill>
              <a:effectLst/>
              <a:latin typeface="Lato" panose="020F0502020204030203" pitchFamily="34" charset="77"/>
            </a:endParaRPr>
          </a:p>
          <a:p>
            <a:pPr marL="285750" indent="-285750">
              <a:buFont typeface="System Font Regular"/>
              <a:buChar char="-"/>
            </a:pPr>
            <a:r>
              <a:rPr lang="en-US" b="0" i="0">
                <a:solidFill>
                  <a:srgbClr val="000000"/>
                </a:solidFill>
                <a:effectLst/>
                <a:latin typeface="Lato" panose="020F0502020204030203" pitchFamily="34" charset="77"/>
              </a:rPr>
              <a:t>Read through the slide with the story of Zara. Highlight that this is a voluntary disclosure. </a:t>
            </a:r>
          </a:p>
          <a:p>
            <a:pPr marL="285750" indent="-285750">
              <a:buFont typeface="System Font Regular"/>
              <a:buChar char="-"/>
            </a:pPr>
            <a:r>
              <a:rPr lang="en-US" b="0" i="0">
                <a:solidFill>
                  <a:srgbClr val="000000"/>
                </a:solidFill>
                <a:effectLst/>
                <a:latin typeface="Lato" panose="020F0502020204030203" pitchFamily="34" charset="77"/>
              </a:rPr>
              <a:t>Use the following questions to prompt the discussion: </a:t>
            </a:r>
          </a:p>
          <a:p>
            <a:pPr marL="742950" lvl="1" indent="-285750">
              <a:buFont typeface="System Font Regular"/>
              <a:buChar char="-"/>
            </a:pPr>
            <a:r>
              <a:rPr lang="en-US" b="0" i="0">
                <a:solidFill>
                  <a:srgbClr val="000000"/>
                </a:solidFill>
                <a:effectLst/>
                <a:latin typeface="Lato" panose="020F0502020204030203" pitchFamily="34" charset="77"/>
              </a:rPr>
              <a:t>What do you think are some immediate things that we should and should not </a:t>
            </a:r>
            <a:r>
              <a:rPr lang="en-US" b="0" i="0" u="none">
                <a:solidFill>
                  <a:srgbClr val="000000"/>
                </a:solidFill>
                <a:effectLst/>
                <a:latin typeface="Lato" panose="020F0502020204030203" pitchFamily="34" charset="77"/>
              </a:rPr>
              <a:t>say</a:t>
            </a:r>
            <a:r>
              <a:rPr lang="en-US" b="0" i="0">
                <a:solidFill>
                  <a:srgbClr val="000000"/>
                </a:solidFill>
                <a:effectLst/>
                <a:latin typeface="Lato" panose="020F0502020204030203" pitchFamily="34" charset="77"/>
              </a:rPr>
              <a:t> to Zara in this situation?</a:t>
            </a:r>
          </a:p>
          <a:p>
            <a:pPr marL="742950" marR="0" lvl="1" indent="-285750" algn="l" defTabSz="914400" rtl="0" eaLnBrk="1" fontAlgn="auto" latinLnBrk="0" hangingPunct="1">
              <a:lnSpc>
                <a:spcPct val="100000"/>
              </a:lnSpc>
              <a:spcBef>
                <a:spcPts val="0"/>
              </a:spcBef>
              <a:spcAft>
                <a:spcPts val="0"/>
              </a:spcAft>
              <a:buClrTx/>
              <a:buSzTx/>
              <a:buFont typeface="System Font Regular"/>
              <a:buChar char="-"/>
              <a:tabLst/>
              <a:defRPr/>
            </a:pPr>
            <a:r>
              <a:rPr lang="en-GB" b="0" i="0">
                <a:solidFill>
                  <a:srgbClr val="000000"/>
                </a:solidFill>
                <a:effectLst/>
                <a:latin typeface="Lato" panose="020F0502020204030203" pitchFamily="34" charset="77"/>
              </a:rPr>
              <a:t>What body language and non-verbal communication should we use and what should we avoid? </a:t>
            </a:r>
          </a:p>
          <a:p>
            <a:pPr marL="742950" marR="0" lvl="1" indent="-285750" algn="l" defTabSz="914400" rtl="0" eaLnBrk="1" fontAlgn="auto" latinLnBrk="0" hangingPunct="1">
              <a:lnSpc>
                <a:spcPct val="100000"/>
              </a:lnSpc>
              <a:spcBef>
                <a:spcPts val="0"/>
              </a:spcBef>
              <a:spcAft>
                <a:spcPts val="0"/>
              </a:spcAft>
              <a:buClrTx/>
              <a:buSzTx/>
              <a:buFont typeface="System Font Regular"/>
              <a:buChar char="-"/>
              <a:tabLst/>
              <a:defRPr/>
            </a:pPr>
            <a:r>
              <a:rPr lang="en-US" b="0" i="0">
                <a:solidFill>
                  <a:srgbClr val="000000"/>
                </a:solidFill>
                <a:effectLst/>
                <a:latin typeface="Lato" panose="020F0502020204030203" pitchFamily="34" charset="77"/>
              </a:rPr>
              <a:t>Should we inform Zara’s parents/caregivers? </a:t>
            </a:r>
          </a:p>
          <a:p>
            <a:pPr marL="285750" indent="-285750">
              <a:buFont typeface="System Font Regular"/>
              <a:buChar char="-"/>
            </a:pPr>
            <a:r>
              <a:rPr lang="en-US" b="0" i="0">
                <a:solidFill>
                  <a:srgbClr val="000000"/>
                </a:solidFill>
                <a:effectLst/>
                <a:latin typeface="Lato" panose="020F0502020204030203" pitchFamily="34" charset="77"/>
              </a:rPr>
              <a:t>Invite a few participants to share their ideas that they think will support Zara in this situation.</a:t>
            </a:r>
          </a:p>
          <a:p>
            <a:pPr marL="285750" indent="-285750">
              <a:buFont typeface="System Font Regular"/>
              <a:buChar char="-"/>
            </a:pPr>
            <a:r>
              <a:rPr lang="en-US" b="1" i="0">
                <a:solidFill>
                  <a:srgbClr val="000000"/>
                </a:solidFill>
                <a:effectLst/>
                <a:latin typeface="Lato" panose="020F0502020204030203" pitchFamily="34" charset="77"/>
              </a:rPr>
              <a:t>Focus the discussion on elements specific to handling a disclosure of a child survivor instead of an adult survivor. </a:t>
            </a:r>
          </a:p>
          <a:p>
            <a:pPr marL="285750" indent="-285750">
              <a:buFont typeface="System Font Regular"/>
              <a:buChar char="-"/>
            </a:pPr>
            <a:r>
              <a:rPr lang="en-US" b="0" i="0">
                <a:solidFill>
                  <a:srgbClr val="000000"/>
                </a:solidFill>
                <a:effectLst/>
                <a:latin typeface="Lato" panose="020F0502020204030203" pitchFamily="34" charset="77"/>
              </a:rPr>
              <a:t>Reinforce correct understanding of roles and responsibilities. </a:t>
            </a:r>
          </a:p>
          <a:p>
            <a:pPr marL="285750" indent="-285750">
              <a:buFont typeface="System Font Regular"/>
              <a:buChar char="-"/>
            </a:pPr>
            <a:endParaRPr lang="en-US" b="0" i="0">
              <a:solidFill>
                <a:srgbClr val="000000"/>
              </a:solidFill>
              <a:effectLst/>
              <a:latin typeface="Lato" panose="020F0502020204030203" pitchFamily="34" charset="77"/>
            </a:endParaRPr>
          </a:p>
          <a:p>
            <a:pPr marL="0" indent="0">
              <a:buFont typeface="System Font Regular"/>
              <a:buNone/>
            </a:pPr>
            <a:r>
              <a:rPr lang="en-US" b="1" i="0">
                <a:solidFill>
                  <a:srgbClr val="000000"/>
                </a:solidFill>
                <a:effectLst/>
                <a:latin typeface="Lato" panose="020F0502020204030203" pitchFamily="34" charset="77"/>
              </a:rPr>
              <a:t>Key considerations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00000"/>
                </a:solidFill>
                <a:effectLst/>
                <a:latin typeface="Lato" panose="020F0502020204030203" pitchFamily="34" charset="77"/>
              </a:rPr>
              <a:t>Acknowledge that although there is no strict right and wrong, there are certain statements that can be </a:t>
            </a:r>
            <a:r>
              <a:rPr lang="en-US" b="1" i="0">
                <a:solidFill>
                  <a:srgbClr val="000000"/>
                </a:solidFill>
                <a:effectLst/>
                <a:latin typeface="Lato" panose="020F0502020204030203" pitchFamily="34" charset="77"/>
              </a:rPr>
              <a:t>particularly healing for a child survivor</a:t>
            </a:r>
            <a:r>
              <a:rPr lang="en-US" b="0" i="0">
                <a:solidFill>
                  <a:srgbClr val="000000"/>
                </a:solidFill>
                <a:effectLst/>
                <a:latin typeface="Lato" panose="020F0502020204030203" pitchFamily="34" charset="77"/>
              </a:rPr>
              <a:t>, and certain things we should avoid doing as it may generate more stress.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00000"/>
                </a:solidFill>
                <a:effectLst/>
                <a:latin typeface="Lato" panose="020F0502020204030203" pitchFamily="34" charset="77"/>
              </a:rPr>
              <a:t>Probing into difficult experiences of children can cause further distress and harm to the child, if not handled properly. Probing into concerns without ensuring that the child is safe may also lead to higher risk and harm. In other words: </a:t>
            </a:r>
            <a:r>
              <a:rPr lang="en-US" b="1" i="0">
                <a:solidFill>
                  <a:srgbClr val="000000"/>
                </a:solidFill>
                <a:effectLst/>
                <a:latin typeface="Lato" panose="020F0502020204030203" pitchFamily="34" charset="77"/>
              </a:rPr>
              <a:t>if you are not a child protection/GBV specialist, you should not ask for details.</a:t>
            </a:r>
            <a:r>
              <a:rPr lang="en-US" b="0" i="0">
                <a:solidFill>
                  <a:srgbClr val="000000"/>
                </a:solidFill>
                <a:effectLst/>
                <a:latin typeface="Lato" panose="020F0502020204030203" pitchFamily="34" charset="77"/>
              </a:rPr>
              <a:t> Rather, allow the child to speak, listen actively, provide reassurance and refer the child to a service provider as soon as possible.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a:solidFill>
                  <a:srgbClr val="000000"/>
                </a:solidFill>
                <a:effectLst/>
                <a:latin typeface="Lato" panose="020F0502020204030203" pitchFamily="34" charset="77"/>
              </a:rPr>
              <a:t>Important reactions and actions include: </a:t>
            </a:r>
          </a:p>
          <a:p>
            <a:pPr marL="628650" marR="0" lvl="1" indent="-171450" algn="l" defTabSz="914400" rtl="0" eaLnBrk="1" fontAlgn="auto" latinLnBrk="0" hangingPunct="1">
              <a:lnSpc>
                <a:spcPct val="100000"/>
              </a:lnSpc>
              <a:spcBef>
                <a:spcPts val="0"/>
              </a:spcBef>
              <a:spcAft>
                <a:spcPts val="0"/>
              </a:spcAft>
              <a:buClrTx/>
              <a:buSzTx/>
              <a:buFont typeface="System Font Regular"/>
              <a:buChar char="-"/>
              <a:tabLst/>
              <a:defRPr/>
            </a:pPr>
            <a:r>
              <a:rPr lang="en-US" b="1" i="0">
                <a:solidFill>
                  <a:srgbClr val="000000"/>
                </a:solidFill>
                <a:effectLst/>
                <a:latin typeface="Lato" panose="020F0502020204030203" pitchFamily="34" charset="77"/>
              </a:rPr>
              <a:t>Reassure: “</a:t>
            </a:r>
            <a:r>
              <a:rPr lang="en-US" b="0" i="1">
                <a:solidFill>
                  <a:srgbClr val="000000"/>
                </a:solidFill>
                <a:effectLst/>
                <a:latin typeface="Lato" panose="020F0502020204030203" pitchFamily="34" charset="77"/>
              </a:rPr>
              <a:t>This is not your fault.” </a:t>
            </a:r>
          </a:p>
          <a:p>
            <a:pPr marL="628650" marR="0" lvl="1" indent="-171450" algn="l" defTabSz="914400" rtl="0" eaLnBrk="1" fontAlgn="auto" latinLnBrk="0" hangingPunct="1">
              <a:lnSpc>
                <a:spcPct val="100000"/>
              </a:lnSpc>
              <a:spcBef>
                <a:spcPts val="0"/>
              </a:spcBef>
              <a:spcAft>
                <a:spcPts val="0"/>
              </a:spcAft>
              <a:buClrTx/>
              <a:buSzTx/>
              <a:buFont typeface="System Font Regular"/>
              <a:buChar char="-"/>
              <a:tabLst/>
              <a:defRPr/>
            </a:pPr>
            <a:r>
              <a:rPr lang="en-GB" b="1">
                <a:latin typeface="Lato" panose="020F0502020204030203" pitchFamily="34" charset="77"/>
              </a:rPr>
              <a:t>Do </a:t>
            </a:r>
            <a:r>
              <a:rPr lang="en-GB" b="1" u="sng">
                <a:latin typeface="Lato" panose="020F0502020204030203" pitchFamily="34" charset="77"/>
              </a:rPr>
              <a:t>not</a:t>
            </a:r>
            <a:r>
              <a:rPr lang="en-GB" b="1">
                <a:latin typeface="Lato" panose="020F0502020204030203" pitchFamily="34" charset="77"/>
              </a:rPr>
              <a:t> blame the child: </a:t>
            </a:r>
            <a:r>
              <a:rPr lang="en-GB" b="0" i="1">
                <a:latin typeface="Lato" panose="020F0502020204030203" pitchFamily="34" charset="77"/>
              </a:rPr>
              <a:t>“Why were you there alone?”, “Why did you decide to go with this person”?, “Why were you out so late? </a:t>
            </a:r>
            <a:r>
              <a:rPr lang="en-US" b="0" i="0">
                <a:solidFill>
                  <a:srgbClr val="000000"/>
                </a:solidFill>
                <a:effectLst/>
                <a:latin typeface="Lato" panose="020F0502020204030203" pitchFamily="34" charset="77"/>
              </a:rPr>
              <a:t>This is something we may have to reinforce many times as children often blame themselves and take responsibility for someone else’s wrongdoings. </a:t>
            </a:r>
          </a:p>
          <a:p>
            <a:pPr marL="628650" marR="0" lvl="1" indent="-171450" algn="l" defTabSz="914400" rtl="0" eaLnBrk="1" fontAlgn="auto" latinLnBrk="0" hangingPunct="1">
              <a:lnSpc>
                <a:spcPct val="100000"/>
              </a:lnSpc>
              <a:spcBef>
                <a:spcPts val="0"/>
              </a:spcBef>
              <a:spcAft>
                <a:spcPts val="0"/>
              </a:spcAft>
              <a:buClrTx/>
              <a:buSzTx/>
              <a:buFont typeface="System Font Regular"/>
              <a:buChar char="-"/>
              <a:tabLst/>
              <a:defRPr/>
            </a:pPr>
            <a:r>
              <a:rPr lang="en-GB" b="1">
                <a:latin typeface="Lato" panose="020F0502020204030203" pitchFamily="34" charset="77"/>
              </a:rPr>
              <a:t>Do </a:t>
            </a:r>
            <a:r>
              <a:rPr lang="en-GB" b="1" u="sng">
                <a:latin typeface="Lato" panose="020F0502020204030203" pitchFamily="34" charset="77"/>
              </a:rPr>
              <a:t>not</a:t>
            </a:r>
            <a:r>
              <a:rPr lang="en-GB" b="1">
                <a:latin typeface="Lato" panose="020F0502020204030203" pitchFamily="34" charset="77"/>
              </a:rPr>
              <a:t> overreact or underreact to what the child is telling you: ”</a:t>
            </a:r>
            <a:r>
              <a:rPr lang="en-GB" b="0" i="1">
                <a:latin typeface="Lato" panose="020F0502020204030203" pitchFamily="34" charset="77"/>
              </a:rPr>
              <a:t>That is nothing to worry about”, ”Oh wow! This is terrible”</a:t>
            </a:r>
            <a:r>
              <a:rPr lang="en-GB" i="1">
                <a:latin typeface="Lato" panose="020F0502020204030203" pitchFamily="34" charset="77"/>
              </a:rPr>
              <a:t> </a:t>
            </a:r>
            <a:endParaRPr lang="en-US" b="0" i="0">
              <a:solidFill>
                <a:srgbClr val="000000"/>
              </a:solidFill>
              <a:effectLst/>
              <a:latin typeface="Lato" panose="020F0502020204030203" pitchFamily="34" charset="77"/>
            </a:endParaRPr>
          </a:p>
          <a:p>
            <a:pPr marL="628650" marR="0" lvl="1" indent="-171450" algn="l" defTabSz="914400" rtl="0" eaLnBrk="1" fontAlgn="auto" latinLnBrk="0" hangingPunct="1">
              <a:lnSpc>
                <a:spcPct val="100000"/>
              </a:lnSpc>
              <a:spcBef>
                <a:spcPts val="0"/>
              </a:spcBef>
              <a:spcAft>
                <a:spcPts val="0"/>
              </a:spcAft>
              <a:buClrTx/>
              <a:buSzTx/>
              <a:buFont typeface="System Font Regular"/>
              <a:buChar char="-"/>
              <a:tabLst/>
              <a:defRPr/>
            </a:pPr>
            <a:r>
              <a:rPr lang="en-GB" b="1">
                <a:latin typeface="Lato" panose="020F0502020204030203" pitchFamily="34" charset="77"/>
              </a:rPr>
              <a:t>Be honest: </a:t>
            </a:r>
            <a:r>
              <a:rPr lang="en-GB" b="0" i="1">
                <a:latin typeface="Lato" panose="020F0502020204030203" pitchFamily="34" charset="77"/>
              </a:rPr>
              <a:t>“What you have told me is very important. </a:t>
            </a:r>
            <a:r>
              <a:rPr lang="en-GB" i="1">
                <a:latin typeface="Lato" panose="020F0502020204030203" pitchFamily="34" charset="77"/>
                <a:ea typeface="+mn-lt"/>
                <a:cs typeface="+mn-lt"/>
              </a:rPr>
              <a:t>I am not allowed to keep this a secret, so I will have to talk to someone who has experience helping children who have been in similar situations</a:t>
            </a:r>
            <a:r>
              <a:rPr lang="en-GB" i="1">
                <a:latin typeface="Lato" panose="020F0502020204030203" pitchFamily="34" charset="77"/>
              </a:rPr>
              <a:t>.”</a:t>
            </a:r>
          </a:p>
          <a:p>
            <a:pPr marL="628650" marR="0" lvl="1" indent="-171450" algn="l" defTabSz="914400" rtl="0" eaLnBrk="1" fontAlgn="auto" latinLnBrk="0" hangingPunct="1">
              <a:lnSpc>
                <a:spcPct val="100000"/>
              </a:lnSpc>
              <a:spcBef>
                <a:spcPts val="0"/>
              </a:spcBef>
              <a:spcAft>
                <a:spcPts val="0"/>
              </a:spcAft>
              <a:buClrTx/>
              <a:buSzTx/>
              <a:buFont typeface="System Font Regular"/>
              <a:buChar char="-"/>
              <a:tabLst/>
              <a:defRPr/>
            </a:pPr>
            <a:r>
              <a:rPr lang="en-US" b="1" i="0">
                <a:solidFill>
                  <a:srgbClr val="000000"/>
                </a:solidFill>
                <a:effectLst/>
                <a:latin typeface="Lato" panose="020F0502020204030203" pitchFamily="34" charset="77"/>
              </a:rPr>
              <a:t>Offer comfort</a:t>
            </a:r>
            <a:r>
              <a:rPr lang="en-US" b="0" i="0">
                <a:solidFill>
                  <a:srgbClr val="000000"/>
                </a:solidFill>
                <a:effectLst/>
                <a:latin typeface="Lato" panose="020F0502020204030203" pitchFamily="34" charset="77"/>
              </a:rPr>
              <a:t>: Be responsive to the child’s age and maturity to decide what to offer them. </a:t>
            </a:r>
          </a:p>
          <a:p>
            <a:pPr marL="628650" marR="0" lvl="1" indent="-171450" algn="l" defTabSz="914400" rtl="0" eaLnBrk="1" fontAlgn="auto" latinLnBrk="0" hangingPunct="1">
              <a:lnSpc>
                <a:spcPct val="100000"/>
              </a:lnSpc>
              <a:spcBef>
                <a:spcPts val="0"/>
              </a:spcBef>
              <a:spcAft>
                <a:spcPts val="0"/>
              </a:spcAft>
              <a:buClrTx/>
              <a:buSzTx/>
              <a:buFont typeface="System Font Regular"/>
              <a:buChar char="-"/>
              <a:tabLst/>
              <a:defRPr/>
            </a:pPr>
            <a:r>
              <a:rPr lang="en-US" b="0" i="0">
                <a:solidFill>
                  <a:srgbClr val="000000"/>
                </a:solidFill>
                <a:effectLst/>
                <a:latin typeface="Lato" panose="020F0502020204030203" pitchFamily="34" charset="77"/>
              </a:rPr>
              <a:t>Generally, </a:t>
            </a:r>
            <a:r>
              <a:rPr lang="en-GB" b="1" i="0">
                <a:solidFill>
                  <a:srgbClr val="000000"/>
                </a:solidFill>
                <a:effectLst/>
                <a:latin typeface="Lato" panose="020F0502020204030203" pitchFamily="34" charset="77"/>
              </a:rPr>
              <a:t>a</a:t>
            </a:r>
            <a:r>
              <a:rPr lang="en-GB" b="1">
                <a:latin typeface="Lato" panose="020F0502020204030203" pitchFamily="34" charset="77"/>
              </a:rPr>
              <a:t>void physical contact to comfort the child, </a:t>
            </a:r>
            <a:r>
              <a:rPr lang="en-GB" b="0">
                <a:latin typeface="Lato" panose="020F0502020204030203" pitchFamily="34" charset="77"/>
              </a:rPr>
              <a:t>such as holding hand or hugging. </a:t>
            </a:r>
            <a:r>
              <a:rPr lang="en-US" b="0" i="0">
                <a:solidFill>
                  <a:srgbClr val="000000"/>
                </a:solidFill>
                <a:effectLst/>
                <a:latin typeface="Lato" panose="020F0502020204030203" pitchFamily="34" charset="77"/>
              </a:rPr>
              <a:t>Resist the common response to hug the child or hold their hand. Respect the child’s physical space (personal bubble) </a:t>
            </a:r>
            <a:r>
              <a:rPr lang="en-GB" b="0">
                <a:latin typeface="Lato" panose="020F0502020204030203" pitchFamily="34" charset="77"/>
              </a:rPr>
              <a:t>and</a:t>
            </a:r>
            <a:r>
              <a:rPr lang="en-GB">
                <a:latin typeface="Lato" panose="020F0502020204030203" pitchFamily="34" charset="77"/>
              </a:rPr>
              <a:t> </a:t>
            </a:r>
            <a:r>
              <a:rPr lang="en-GB">
                <a:latin typeface="Lato" panose="020F0502020204030203" pitchFamily="34" charset="77"/>
                <a:ea typeface="+mn-lt"/>
                <a:cs typeface="+mn-lt"/>
              </a:rPr>
              <a:t>child safeguarding principles</a:t>
            </a:r>
            <a:r>
              <a:rPr lang="en-GB">
                <a:latin typeface="Lato" panose="020F0502020204030203" pitchFamily="34" charset="77"/>
              </a:rPr>
              <a:t>. Consider</a:t>
            </a:r>
            <a:r>
              <a:rPr lang="en-GB" b="0">
                <a:latin typeface="Lato" panose="020F0502020204030203" pitchFamily="34" charset="77"/>
              </a:rPr>
              <a:t> what seems most appropriate in the situation/context </a:t>
            </a:r>
            <a:r>
              <a:rPr lang="en-US" b="0" i="0">
                <a:solidFill>
                  <a:srgbClr val="000000"/>
                </a:solidFill>
                <a:effectLst/>
                <a:latin typeface="Lato" panose="020F0502020204030203" pitchFamily="34" charset="77"/>
              </a:rPr>
              <a:t>(e.g. if a young child has become separated from the family during an evacuation, it may be appropriate to hold the child’s hand to provide comfort). </a:t>
            </a:r>
          </a:p>
          <a:p>
            <a:pPr marL="628650" marR="0" lvl="1" indent="-171450" algn="l" defTabSz="914400" rtl="0" eaLnBrk="1" fontAlgn="auto" latinLnBrk="0" hangingPunct="1">
              <a:lnSpc>
                <a:spcPct val="100000"/>
              </a:lnSpc>
              <a:spcBef>
                <a:spcPts val="0"/>
              </a:spcBef>
              <a:spcAft>
                <a:spcPts val="0"/>
              </a:spcAft>
              <a:buClrTx/>
              <a:buSzTx/>
              <a:buFont typeface="System Font Regular"/>
              <a:buChar char="-"/>
              <a:tabLst/>
              <a:defRPr/>
            </a:pPr>
            <a:r>
              <a:rPr lang="en-US" b="1" i="0">
                <a:solidFill>
                  <a:srgbClr val="000000"/>
                </a:solidFill>
                <a:effectLst/>
                <a:latin typeface="Lato" panose="020F0502020204030203" pitchFamily="34" charset="77"/>
              </a:rPr>
              <a:t>Be patient</a:t>
            </a:r>
            <a:r>
              <a:rPr lang="en-US" b="0" i="0">
                <a:solidFill>
                  <a:srgbClr val="000000"/>
                </a:solidFill>
                <a:effectLst/>
                <a:latin typeface="Lato" panose="020F0502020204030203" pitchFamily="34" charset="77"/>
              </a:rPr>
              <a:t>: The child will most likely not explain everything in chronological order, this is not something for you to investigate or clarify. Your role is to listen and then link the child to specialized services as soon as possible. </a:t>
            </a:r>
            <a:r>
              <a:rPr lang="en-GB" b="1">
                <a:latin typeface="Lato" panose="020F0502020204030203" pitchFamily="34" charset="77"/>
              </a:rPr>
              <a:t>Do not rush or hurry the child. </a:t>
            </a:r>
            <a:r>
              <a:rPr lang="en-GB" b="0">
                <a:latin typeface="Lato" panose="020F0502020204030203" pitchFamily="34" charset="77"/>
              </a:rPr>
              <a:t>Avoid</a:t>
            </a:r>
            <a:r>
              <a:rPr lang="en-GB">
                <a:latin typeface="Lato" panose="020F0502020204030203" pitchFamily="34" charset="77"/>
              </a:rPr>
              <a:t> looking at the time or your phone, walking around, interrupting the child or get distracted.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a:solidFill>
                  <a:srgbClr val="000000"/>
                </a:solidFill>
                <a:effectLst/>
                <a:latin typeface="Lato" panose="020F0502020204030203" pitchFamily="34" charset="77"/>
              </a:rPr>
              <a:t>Involvement of the parents/caregivers: </a:t>
            </a:r>
          </a:p>
          <a:p>
            <a:pPr marL="628650" marR="0" lvl="1" indent="-171450" algn="l" defTabSz="914400" rtl="0" eaLnBrk="1" fontAlgn="auto" latinLnBrk="0" hangingPunct="1">
              <a:lnSpc>
                <a:spcPct val="100000"/>
              </a:lnSpc>
              <a:spcBef>
                <a:spcPts val="0"/>
              </a:spcBef>
              <a:spcAft>
                <a:spcPts val="0"/>
              </a:spcAft>
              <a:buClrTx/>
              <a:buSzTx/>
              <a:buFont typeface="System Font Regular"/>
              <a:buChar char="-"/>
              <a:tabLst/>
              <a:defRPr/>
            </a:pPr>
            <a:r>
              <a:rPr lang="en-US" b="0" i="0">
                <a:solidFill>
                  <a:srgbClr val="000000"/>
                </a:solidFill>
                <a:effectLst/>
                <a:latin typeface="Lato" panose="020F0502020204030203" pitchFamily="34" charset="77"/>
              </a:rPr>
              <a:t>Do </a:t>
            </a:r>
            <a:r>
              <a:rPr lang="en-US" b="1" i="0" u="sng">
                <a:solidFill>
                  <a:srgbClr val="000000"/>
                </a:solidFill>
                <a:effectLst/>
                <a:latin typeface="Lato" panose="020F0502020204030203" pitchFamily="34" charset="77"/>
              </a:rPr>
              <a:t>not</a:t>
            </a:r>
            <a:r>
              <a:rPr lang="en-US" b="0" i="0">
                <a:solidFill>
                  <a:srgbClr val="000000"/>
                </a:solidFill>
                <a:effectLst/>
                <a:latin typeface="Lato" panose="020F0502020204030203" pitchFamily="34" charset="77"/>
              </a:rPr>
              <a:t> try to meet with or discuss with the family, caregivers or people living in the same home as the child. </a:t>
            </a:r>
          </a:p>
          <a:p>
            <a:pPr marL="628650" marR="0" lvl="1" indent="-171450" algn="l" defTabSz="914400" rtl="0" eaLnBrk="1" fontAlgn="auto" latinLnBrk="0" hangingPunct="1">
              <a:lnSpc>
                <a:spcPct val="100000"/>
              </a:lnSpc>
              <a:spcBef>
                <a:spcPts val="0"/>
              </a:spcBef>
              <a:spcAft>
                <a:spcPts val="0"/>
              </a:spcAft>
              <a:buClrTx/>
              <a:buSzTx/>
              <a:buFont typeface="System Font Regular"/>
              <a:buChar char="-"/>
              <a:tabLst/>
              <a:defRPr/>
            </a:pPr>
            <a:r>
              <a:rPr lang="en-US" b="0" i="0">
                <a:solidFill>
                  <a:srgbClr val="000000"/>
                </a:solidFill>
                <a:effectLst/>
                <a:latin typeface="Lato" panose="020F0502020204030203" pitchFamily="34" charset="77"/>
              </a:rPr>
              <a:t>Instead, </a:t>
            </a:r>
            <a:r>
              <a:rPr lang="en-US" b="1" i="0" u="none" noProof="0">
                <a:solidFill>
                  <a:srgbClr val="000000"/>
                </a:solidFill>
                <a:effectLst/>
                <a:latin typeface="Lato" panose="020F0502020204030203" pitchFamily="34" charset="77"/>
              </a:rPr>
              <a:t>consult a child protection/GBV specialist </a:t>
            </a:r>
            <a:r>
              <a:rPr lang="en-US" b="0" i="0">
                <a:solidFill>
                  <a:srgbClr val="000000"/>
                </a:solidFill>
                <a:effectLst/>
                <a:latin typeface="Lato" panose="020F0502020204030203" pitchFamily="34" charset="77"/>
              </a:rPr>
              <a:t>as soon as possible (</a:t>
            </a:r>
            <a:r>
              <a:rPr lang="en-GB" sz="1200" kern="1200">
                <a:solidFill>
                  <a:schemeClr val="tx1"/>
                </a:solidFill>
                <a:latin typeface="Lato"/>
                <a:ea typeface="Lato"/>
                <a:cs typeface="Lato"/>
              </a:rPr>
              <a:t>sharing only the information as guided/requested by the child protection/GBV specialist in order for them to provide support)</a:t>
            </a:r>
            <a:r>
              <a:rPr lang="en-US" b="0" i="0">
                <a:solidFill>
                  <a:srgbClr val="000000"/>
                </a:solidFill>
                <a:effectLst/>
                <a:latin typeface="Lato" panose="020F0502020204030203" pitchFamily="34" charset="77"/>
              </a:rPr>
              <a:t>. </a:t>
            </a:r>
          </a:p>
          <a:p>
            <a:pPr marL="628650" marR="0" lvl="1" indent="-171450" algn="l" defTabSz="914400" rtl="0" eaLnBrk="1" fontAlgn="auto" latinLnBrk="0" hangingPunct="1">
              <a:lnSpc>
                <a:spcPct val="100000"/>
              </a:lnSpc>
              <a:spcBef>
                <a:spcPts val="0"/>
              </a:spcBef>
              <a:spcAft>
                <a:spcPts val="0"/>
              </a:spcAft>
              <a:buClrTx/>
              <a:buSzTx/>
              <a:buFont typeface="System Font Regular"/>
              <a:buChar char="-"/>
              <a:tabLst/>
              <a:defRPr/>
            </a:pPr>
            <a:r>
              <a:rPr lang="en-US" b="0" i="0">
                <a:solidFill>
                  <a:srgbClr val="000000"/>
                </a:solidFill>
                <a:effectLst/>
                <a:latin typeface="Lato" panose="020F0502020204030203" pitchFamily="34" charset="77"/>
              </a:rPr>
              <a:t>In situations where there is any reason to believe the parent/caregiver could be the perpetrator, or complicit in the abuse, or a perpetrator may be living in the same house as the child it</a:t>
            </a:r>
            <a:r>
              <a:rPr lang="en-US" b="1" i="0">
                <a:solidFill>
                  <a:srgbClr val="000000"/>
                </a:solidFill>
                <a:effectLst/>
                <a:latin typeface="Lato" panose="020F0502020204030203" pitchFamily="34" charset="77"/>
              </a:rPr>
              <a:t> is very important that frontline workers consult a child protection/GBV specialist immediately </a:t>
            </a:r>
            <a:r>
              <a:rPr lang="en-GB" b="0">
                <a:latin typeface="Lato"/>
                <a:ea typeface="Lato"/>
                <a:cs typeface="Lato"/>
              </a:rPr>
              <a:t>(</a:t>
            </a:r>
            <a:r>
              <a:rPr lang="en-GB" sz="1200" kern="1200">
                <a:solidFill>
                  <a:schemeClr val="tx1"/>
                </a:solidFill>
                <a:latin typeface="Lato"/>
                <a:ea typeface="Lato"/>
                <a:cs typeface="Lato"/>
              </a:rPr>
              <a:t>sharing only the information as guided/requested by the child protection/GBV specialist in order for them to provide support)</a:t>
            </a:r>
            <a:r>
              <a:rPr lang="en-GB" sz="1200" b="0" kern="1200">
                <a:solidFill>
                  <a:schemeClr val="tx1"/>
                </a:solidFill>
                <a:latin typeface="Lato"/>
                <a:ea typeface="Lato"/>
                <a:cs typeface="Lato"/>
              </a:rPr>
              <a:t>,</a:t>
            </a:r>
            <a:r>
              <a:rPr lang="en-IE" b="0" i="0" u="none" strike="noStrike">
                <a:solidFill>
                  <a:srgbClr val="000000"/>
                </a:solidFill>
                <a:effectLst/>
                <a:latin typeface="Lato" panose="020F0502020204030203" pitchFamily="34" charset="77"/>
              </a:rPr>
              <a:t> </a:t>
            </a:r>
            <a:r>
              <a:rPr lang="en-US" b="0" i="0">
                <a:solidFill>
                  <a:srgbClr val="000000"/>
                </a:solidFill>
                <a:effectLst/>
                <a:latin typeface="Lato" panose="020F0502020204030203" pitchFamily="34" charset="77"/>
              </a:rPr>
              <a:t>without discussing with the parent/caregiver or family as this can put the child at further and immediate risk.  </a:t>
            </a:r>
          </a:p>
        </p:txBody>
      </p:sp>
    </p:spTree>
    <p:extLst>
      <p:ext uri="{BB962C8B-B14F-4D97-AF65-F5344CB8AC3E}">
        <p14:creationId xmlns:p14="http://schemas.microsoft.com/office/powerpoint/2010/main" val="1073740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R" sz="1500" b="1">
                <a:latin typeface="Lato" panose="020F0502020204030203" pitchFamily="34" charset="77"/>
              </a:rPr>
              <a:t>FACILITATOR NOTES</a:t>
            </a:r>
          </a:p>
          <a:p>
            <a:endParaRPr lang="en-US">
              <a:effectLst/>
              <a:latin typeface="Lato" panose="020F0502020204030203" pitchFamily="34" charset="77"/>
              <a:ea typeface="Times New Roman" panose="02020603050405020304" pitchFamily="18" charset="0"/>
              <a:cs typeface="Times New Roman" panose="02020603050405020304" pitchFamily="18" charset="0"/>
            </a:endParaRPr>
          </a:p>
          <a:p>
            <a:r>
              <a:rPr lang="en-US" b="1">
                <a:effectLst/>
                <a:latin typeface="Lato" panose="020F0502020204030203" pitchFamily="34" charset="77"/>
                <a:ea typeface="Times New Roman" panose="02020603050405020304" pitchFamily="18" charset="0"/>
                <a:cs typeface="Times New Roman" panose="02020603050405020304" pitchFamily="18" charset="0"/>
              </a:rPr>
              <a:t>Option A: 5 mins</a:t>
            </a:r>
          </a:p>
          <a:p>
            <a:pPr marL="171450" indent="-171450">
              <a:spcBef>
                <a:spcPts val="600"/>
              </a:spcBef>
              <a:buFont typeface="Arial" panose="020B0604020202020204" pitchFamily="34" charset="0"/>
              <a:buChar char="•"/>
            </a:pPr>
            <a:r>
              <a:rPr lang="en-US">
                <a:latin typeface="Lato" panose="020F0502020204030203" pitchFamily="34" charset="77"/>
                <a:ea typeface="MS PGothic"/>
                <a:cs typeface="Calibri"/>
              </a:rPr>
              <a:t>Facilitators introduce themselves and ask participants to write their name, organization and role on a name tag.</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a:effectLst/>
                <a:latin typeface="Lato" panose="020F0502020204030203" pitchFamily="34" charset="77"/>
                <a:ea typeface="Times New Roman" panose="02020603050405020304" pitchFamily="18" charset="0"/>
                <a:cs typeface="Times New Roman" panose="02020603050405020304" pitchFamily="18" charset="0"/>
              </a:rPr>
              <a:t>Explain that given the brevity of the session and the many topics to cover, there is no time for a round of full introduction.</a:t>
            </a:r>
            <a:endParaRPr lang="en-US">
              <a:latin typeface="Lato" panose="020F0502020204030203" pitchFamily="34" charset="77"/>
              <a:ea typeface="MS PGothic"/>
              <a:cs typeface="Calibri"/>
            </a:endParaRPr>
          </a:p>
          <a:p>
            <a:endParaRPr lang="en-US">
              <a:effectLst/>
              <a:latin typeface="Lato" panose="020F0502020204030203" pitchFamily="34" charset="77"/>
              <a:ea typeface="Times New Roman" panose="02020603050405020304" pitchFamily="18" charset="0"/>
              <a:cs typeface="Times New Roman" panose="02020603050405020304" pitchFamily="18" charset="0"/>
            </a:endParaRPr>
          </a:p>
          <a:p>
            <a:r>
              <a:rPr lang="en-US" b="1">
                <a:effectLst/>
                <a:latin typeface="Lato" panose="020F0502020204030203" pitchFamily="34" charset="77"/>
                <a:ea typeface="Times New Roman" panose="02020603050405020304" pitchFamily="18" charset="0"/>
                <a:cs typeface="Times New Roman" panose="02020603050405020304" pitchFamily="18" charset="0"/>
              </a:rPr>
              <a:t>Option B: 15 mins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a:latin typeface="Lato" panose="020F0502020204030203" pitchFamily="34" charset="77"/>
                <a:ea typeface="MS PGothic"/>
                <a:cs typeface="Calibri"/>
              </a:rPr>
              <a:t>Facilitators introduce themselves and ask participants to write their name and role on a name tag.</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a:latin typeface="Lato" panose="020F0502020204030203" pitchFamily="34" charset="77"/>
                <a:ea typeface="MS PGothic"/>
                <a:cs typeface="Calibri"/>
              </a:rPr>
              <a:t>In addition, invite participants to introduce themselves by sharing their name, organization and position. </a:t>
            </a:r>
          </a:p>
        </p:txBody>
      </p:sp>
    </p:spTree>
    <p:extLst>
      <p:ext uri="{BB962C8B-B14F-4D97-AF65-F5344CB8AC3E}">
        <p14:creationId xmlns:p14="http://schemas.microsoft.com/office/powerpoint/2010/main" val="3130356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sz="1600"/>
          </a:p>
        </p:txBody>
      </p:sp>
    </p:spTree>
    <p:extLst>
      <p:ext uri="{BB962C8B-B14F-4D97-AF65-F5344CB8AC3E}">
        <p14:creationId xmlns:p14="http://schemas.microsoft.com/office/powerpoint/2010/main" val="10672089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2638313"/>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R" sz="1500" b="1">
                <a:latin typeface="Lato" panose="020F0502020204030203" pitchFamily="34" charset="77"/>
                <a:ea typeface="MS PGothic"/>
                <a:cs typeface="Calibri"/>
              </a:rPr>
              <a:t>FACILITATOR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atin typeface="Lato" panose="020F0502020204030203" pitchFamily="34" charset="77"/>
            </a:endParaRPr>
          </a:p>
          <a:p>
            <a:pPr marL="0" marR="0" lvl="0" indent="0">
              <a:lnSpc>
                <a:spcPct val="107000"/>
              </a:lnSpc>
              <a:spcBef>
                <a:spcPts val="0"/>
              </a:spcBef>
              <a:spcAft>
                <a:spcPts val="800"/>
              </a:spcAft>
              <a:buFont typeface="+mj-lt"/>
              <a:buNone/>
            </a:pPr>
            <a:r>
              <a:rPr lang="en-US">
                <a:latin typeface="Lato" panose="020F0502020204030203" pitchFamily="34" charset="77"/>
                <a:ea typeface="MS PGothic"/>
                <a:cs typeface="Calibri"/>
              </a:rPr>
              <a:t>Expected duration of session: </a:t>
            </a:r>
          </a:p>
          <a:p>
            <a:pPr marL="342900" marR="0" lvl="0" indent="-342900">
              <a:lnSpc>
                <a:spcPct val="107000"/>
              </a:lnSpc>
              <a:spcBef>
                <a:spcPts val="0"/>
              </a:spcBef>
              <a:spcAft>
                <a:spcPts val="800"/>
              </a:spcAft>
              <a:buFont typeface="+mj-lt"/>
              <a:buAutoNum type="alphaUcPeriod"/>
            </a:pPr>
            <a:r>
              <a:rPr lang="en-US" b="1">
                <a:effectLst/>
                <a:latin typeface="Lato" panose="020F0502020204030203" pitchFamily="34" charset="77"/>
                <a:ea typeface="Times New Roman" panose="02020603050405020304" pitchFamily="18" charset="0"/>
                <a:cs typeface="Times New Roman" panose="02020603050405020304" pitchFamily="18" charset="0"/>
              </a:rPr>
              <a:t>90 mins </a:t>
            </a:r>
            <a:r>
              <a:rPr lang="en-US">
                <a:effectLst/>
                <a:latin typeface="Lato" panose="020F0502020204030203" pitchFamily="34" charset="77"/>
                <a:ea typeface="Times New Roman" panose="02020603050405020304" pitchFamily="18" charset="0"/>
                <a:cs typeface="Times New Roman" panose="02020603050405020304" pitchFamily="18" charset="0"/>
              </a:rPr>
              <a:t>(core content)</a:t>
            </a:r>
          </a:p>
          <a:p>
            <a:endParaRPr lang="en-US">
              <a:latin typeface="Lato" panose="020F0502020204030203" pitchFamily="34" charset="77"/>
            </a:endParaRPr>
          </a:p>
          <a:p>
            <a:r>
              <a:rPr lang="en-US" b="1">
                <a:latin typeface="Lato" panose="020F0502020204030203" pitchFamily="34" charset="77"/>
                <a:ea typeface="MS PGothic"/>
                <a:cs typeface="Calibri"/>
              </a:rPr>
              <a:t>Explain the learning objectives: </a:t>
            </a:r>
          </a:p>
          <a:p>
            <a:pPr marL="285750" marR="0" indent="-285750">
              <a:spcBef>
                <a:spcPts val="0"/>
              </a:spcBef>
              <a:spcAft>
                <a:spcPts val="0"/>
              </a:spcAft>
              <a:buFont typeface="Arial" panose="020B0604020202020204" pitchFamily="34" charset="0"/>
              <a:buChar char="•"/>
            </a:pPr>
            <a:r>
              <a:rPr lang="en-US">
                <a:effectLst/>
                <a:latin typeface="Lato" panose="020F0502020204030203" pitchFamily="34" charset="77"/>
                <a:ea typeface="Times New Roman" panose="02020603050405020304" pitchFamily="18" charset="0"/>
                <a:cs typeface="Times New Roman" panose="02020603050405020304" pitchFamily="18" charset="0"/>
              </a:rPr>
              <a:t>Understand do’s and don’ts in responding to a GBV disclosure, based on the survivor-</a:t>
            </a:r>
            <a:r>
              <a:rPr lang="en-US" err="1">
                <a:effectLst/>
                <a:latin typeface="Lato" panose="020F0502020204030203" pitchFamily="34" charset="77"/>
                <a:ea typeface="Times New Roman" panose="02020603050405020304" pitchFamily="18" charset="0"/>
                <a:cs typeface="Times New Roman" panose="02020603050405020304" pitchFamily="18" charset="0"/>
              </a:rPr>
              <a:t>centred</a:t>
            </a:r>
            <a:r>
              <a:rPr lang="en-US">
                <a:effectLst/>
                <a:latin typeface="Lato" panose="020F0502020204030203" pitchFamily="34" charset="77"/>
                <a:ea typeface="Times New Roman" panose="02020603050405020304" pitchFamily="18" charset="0"/>
                <a:cs typeface="Times New Roman" panose="02020603050405020304" pitchFamily="18" charset="0"/>
              </a:rPr>
              <a:t> approach.</a:t>
            </a:r>
          </a:p>
          <a:p>
            <a:pPr marL="285750" marR="0" indent="-285750">
              <a:spcBef>
                <a:spcPts val="0"/>
              </a:spcBef>
              <a:spcAft>
                <a:spcPts val="0"/>
              </a:spcAft>
              <a:buFont typeface="Arial" panose="020B0604020202020204" pitchFamily="34" charset="0"/>
              <a:buChar char="•"/>
            </a:pPr>
            <a:r>
              <a:rPr lang="en-US">
                <a:effectLst/>
                <a:latin typeface="Lato" panose="020F0502020204030203" pitchFamily="34" charset="77"/>
                <a:ea typeface="Times New Roman" panose="02020603050405020304" pitchFamily="18" charset="0"/>
                <a:cs typeface="Times New Roman" panose="02020603050405020304" pitchFamily="18" charset="0"/>
              </a:rPr>
              <a:t>Practice the survivor-</a:t>
            </a:r>
            <a:r>
              <a:rPr lang="en-US" err="1">
                <a:effectLst/>
                <a:latin typeface="Lato" panose="020F0502020204030203" pitchFamily="34" charset="77"/>
                <a:ea typeface="Times New Roman" panose="02020603050405020304" pitchFamily="18" charset="0"/>
                <a:cs typeface="Times New Roman" panose="02020603050405020304" pitchFamily="18" charset="0"/>
              </a:rPr>
              <a:t>centred</a:t>
            </a:r>
            <a:r>
              <a:rPr lang="en-US">
                <a:effectLst/>
                <a:latin typeface="Lato" panose="020F0502020204030203" pitchFamily="34" charset="77"/>
                <a:ea typeface="Times New Roman" panose="02020603050405020304" pitchFamily="18" charset="0"/>
                <a:cs typeface="Times New Roman" panose="02020603050405020304" pitchFamily="18" charset="0"/>
              </a:rPr>
              <a:t> approach and communication skills for handling a disclosure of a GBV incident. </a:t>
            </a:r>
          </a:p>
        </p:txBody>
      </p:sp>
    </p:spTree>
    <p:extLst>
      <p:ext uri="{BB962C8B-B14F-4D97-AF65-F5344CB8AC3E}">
        <p14:creationId xmlns:p14="http://schemas.microsoft.com/office/powerpoint/2010/main" val="24172848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pPr algn="just"/>
            <a:r>
              <a:rPr lang="en-GR" sz="1200">
                <a:effectLst/>
                <a:latin typeface="Lato" panose="020F0502020204030203" pitchFamily="34" charset="0"/>
                <a:ea typeface="Lato" panose="020F0502020204030203" pitchFamily="34" charset="0"/>
                <a:cs typeface="Lato" panose="020F0502020204030203" pitchFamily="34" charset="0"/>
              </a:rPr>
              <a:t>Expected duration: </a:t>
            </a:r>
            <a:r>
              <a:rPr lang="en-US" sz="1200">
                <a:effectLst/>
                <a:latin typeface="Lato" panose="020F0502020204030203" pitchFamily="34" charset="0"/>
                <a:ea typeface="Lato" panose="020F0502020204030203" pitchFamily="34" charset="0"/>
                <a:cs typeface="Lato" panose="020F0502020204030203" pitchFamily="34" charset="0"/>
              </a:rPr>
              <a:t>30</a:t>
            </a:r>
            <a:r>
              <a:rPr lang="en-GR" sz="1200">
                <a:effectLst/>
                <a:latin typeface="Lato" panose="020F0502020204030203" pitchFamily="34" charset="0"/>
                <a:ea typeface="Lato" panose="020F0502020204030203" pitchFamily="34" charset="0"/>
                <a:cs typeface="Lato" panose="020F0502020204030203" pitchFamily="34" charset="0"/>
              </a:rPr>
              <a:t> mins </a:t>
            </a:r>
          </a:p>
          <a:p>
            <a:pPr algn="just"/>
            <a:r>
              <a:rPr lang="en-US" sz="1200">
                <a:effectLst/>
                <a:latin typeface="Lato" panose="020F0502020204030203" pitchFamily="34" charset="0"/>
                <a:ea typeface="Lato" panose="020F0502020204030203" pitchFamily="34" charset="0"/>
                <a:cs typeface="Lato" panose="020F0502020204030203" pitchFamily="34" charset="0"/>
              </a:rPr>
              <a:t>Objective: understand do’s and don’ts in handling GBV disclosures </a:t>
            </a:r>
            <a:endParaRPr lang="en-GR" sz="1200">
              <a:effectLst/>
              <a:latin typeface="Lato" panose="020F0502020204030203" pitchFamily="34" charset="0"/>
              <a:ea typeface="Lato" panose="020F0502020204030203" pitchFamily="34" charset="0"/>
              <a:cs typeface="Lato" panose="020F0502020204030203" pitchFamily="34" charset="0"/>
            </a:endParaRPr>
          </a:p>
          <a:p>
            <a:endParaRPr lang="en-US">
              <a:latin typeface="Lato" panose="020F0502020204030203" pitchFamily="34" charset="77"/>
            </a:endParaRPr>
          </a:p>
          <a:p>
            <a:pPr marL="0" lvl="0" indent="0" algn="l" rtl="0">
              <a:spcBef>
                <a:spcPts val="0"/>
              </a:spcBef>
              <a:spcAft>
                <a:spcPts val="0"/>
              </a:spcAft>
              <a:buNone/>
            </a:pPr>
            <a:r>
              <a:rPr lang="en-US">
                <a:latin typeface="Lato" panose="020F0502020204030203" pitchFamily="34" charset="77"/>
              </a:rPr>
              <a:t>As an alternative instruction, participants may </a:t>
            </a:r>
            <a:r>
              <a:rPr lang="en-GB" b="0" i="0" u="none" strike="noStrike">
                <a:solidFill>
                  <a:srgbClr val="000000"/>
                </a:solidFill>
                <a:effectLst/>
                <a:latin typeface="Calibri" panose="020F0502020204030204" pitchFamily="34" charset="0"/>
              </a:rPr>
              <a:t>raise their hands if they have difficulties standing up. </a:t>
            </a:r>
          </a:p>
          <a:p>
            <a:pPr marL="0" lvl="0" indent="0" algn="l" rtl="0">
              <a:spcBef>
                <a:spcPts val="0"/>
              </a:spcBef>
              <a:spcAft>
                <a:spcPts val="0"/>
              </a:spcAft>
              <a:buNone/>
            </a:pPr>
            <a:endParaRPr lang="en-US">
              <a:latin typeface="Lato" panose="020F0502020204030203" pitchFamily="34" charset="77"/>
            </a:endParaRPr>
          </a:p>
          <a:p>
            <a:pPr marL="0" lvl="0" indent="0" algn="l" rtl="0">
              <a:spcBef>
                <a:spcPts val="0"/>
              </a:spcBef>
              <a:spcAft>
                <a:spcPts val="0"/>
              </a:spcAft>
              <a:buNone/>
            </a:pPr>
            <a:r>
              <a:rPr lang="en-US">
                <a:latin typeface="Lato" panose="020F0502020204030203" pitchFamily="34" charset="77"/>
              </a:rPr>
              <a:t>For each statement, encourage participants to explain why they agree or disagree and facilitate a discussion between the two groups. </a:t>
            </a:r>
          </a:p>
          <a:p>
            <a:pPr marL="0" lvl="0" indent="0" algn="l" rtl="0">
              <a:spcBef>
                <a:spcPts val="0"/>
              </a:spcBef>
              <a:spcAft>
                <a:spcPts val="0"/>
              </a:spcAft>
              <a:buNone/>
            </a:pPr>
            <a:endParaRPr lang="en-US">
              <a:latin typeface="Lato" panose="020F0502020204030203" pitchFamily="34" charset="77"/>
            </a:endParaRPr>
          </a:p>
          <a:p>
            <a:pPr marL="0" lvl="0" indent="0" algn="l" rtl="0">
              <a:spcBef>
                <a:spcPts val="0"/>
              </a:spcBef>
              <a:spcAft>
                <a:spcPts val="0"/>
              </a:spcAft>
              <a:buNone/>
            </a:pPr>
            <a:r>
              <a:rPr lang="en-US" baseline="0">
                <a:latin typeface="Lato" panose="020F0502020204030203" pitchFamily="34" charset="77"/>
                <a:ea typeface="Lato" panose="020F0502020204030203" pitchFamily="34" charset="0"/>
                <a:cs typeface="Lato" panose="020F0502020204030203" pitchFamily="34" charset="0"/>
              </a:rPr>
              <a:t>Exercise derived and adjusted from the </a:t>
            </a:r>
            <a:r>
              <a:rPr lang="en-US">
                <a:latin typeface="Lato" panose="020F0502020204030203" pitchFamily="34" charset="77"/>
              </a:rPr>
              <a:t>the IASC Pocket Guide – How to support survivors of GBV when a GBV actor is not available in your area – Training Package, 2018 (</a:t>
            </a:r>
            <a:r>
              <a:rPr lang="en-US" b="0" baseline="0">
                <a:latin typeface="Lato" panose="020F0502020204030203" pitchFamily="34" charset="77"/>
                <a:ea typeface="Lato" panose="020F0502020204030203" pitchFamily="34" charset="0"/>
                <a:cs typeface="Lato" panose="020F0502020204030203" pitchFamily="34" charset="0"/>
                <a:hlinkClick r:id="rId3"/>
              </a:rPr>
              <a:t>https://gbvguidelines.org/en/pocketguide/</a:t>
            </a:r>
            <a:r>
              <a:rPr lang="en-US" b="0" baseline="0">
                <a:latin typeface="Lato" panose="020F0502020204030203" pitchFamily="34" charset="77"/>
                <a:ea typeface="Lato" panose="020F0502020204030203" pitchFamily="34" charset="0"/>
                <a:cs typeface="Lato" panose="020F0502020204030203" pitchFamily="34" charset="0"/>
              </a:rPr>
              <a:t>) </a:t>
            </a:r>
            <a:r>
              <a:rPr lang="en-US">
                <a:latin typeface="Lato" panose="020F0502020204030203" pitchFamily="34" charset="77"/>
              </a:rPr>
              <a:t>and Norwegian Church Aid PowerPoint.</a:t>
            </a:r>
          </a:p>
        </p:txBody>
      </p:sp>
    </p:spTree>
    <p:extLst>
      <p:ext uri="{BB962C8B-B14F-4D97-AF65-F5344CB8AC3E}">
        <p14:creationId xmlns:p14="http://schemas.microsoft.com/office/powerpoint/2010/main" val="14552781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R" b="1">
                <a:latin typeface="Lato" panose="020F0502020204030203" pitchFamily="34" charset="77"/>
              </a:rPr>
              <a:t>Disagree</a:t>
            </a:r>
            <a:r>
              <a:rPr lang="en-GR">
                <a:latin typeface="Lato" panose="020F0502020204030203" pitchFamily="34" charset="77"/>
              </a:rPr>
              <a:t>: </a:t>
            </a:r>
            <a:r>
              <a:rPr lang="en-US" b="1" i="0">
                <a:latin typeface="Lato" panose="020F0502020204030203" pitchFamily="34" charset="77"/>
              </a:rPr>
              <a:t>NEVER</a:t>
            </a:r>
            <a:r>
              <a:rPr lang="en-US" i="0">
                <a:latin typeface="Lato" panose="020F0502020204030203" pitchFamily="34" charset="77"/>
              </a:rPr>
              <a:t> ask a survivor to tell you about her experience of violence or probe for details. Instead, the frontline worker should offer to provide information about GBV case management and other services and allow a survivor to direct the conversation based on if she want to be referred.</a:t>
            </a:r>
          </a:p>
        </p:txBody>
      </p:sp>
    </p:spTree>
    <p:extLst>
      <p:ext uri="{BB962C8B-B14F-4D97-AF65-F5344CB8AC3E}">
        <p14:creationId xmlns:p14="http://schemas.microsoft.com/office/powerpoint/2010/main" val="1310990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R" b="1">
                <a:latin typeface="Lato" panose="020F0502020204030203" pitchFamily="34" charset="77"/>
              </a:rPr>
              <a:t>Disagree: </a:t>
            </a:r>
            <a:r>
              <a:rPr lang="en-GR" b="0">
                <a:latin typeface="Lato" panose="020F0502020204030203" pitchFamily="34" charset="77"/>
              </a:rPr>
              <a:t>The role of the frontline worker is to </a:t>
            </a:r>
            <a:r>
              <a:rPr lang="en-US" b="0" i="0">
                <a:latin typeface="Lato" panose="020F0502020204030203" pitchFamily="34" charset="77"/>
              </a:rPr>
              <a:t>e</a:t>
            </a:r>
            <a:r>
              <a:rPr lang="en-US" i="0">
                <a:latin typeface="Lato" panose="020F0502020204030203" pitchFamily="34" charset="77"/>
              </a:rPr>
              <a:t>mpathize with the survivor’s feelings. Frontline workers should not make promises that cannot be kept. Instead, it is recommended to say: </a:t>
            </a:r>
            <a:r>
              <a:rPr lang="en-US" i="1">
                <a:latin typeface="Lato" panose="020F0502020204030203" pitchFamily="34" charset="77"/>
              </a:rPr>
              <a:t>“I am sorry this happened to you. You are very brave for sharing this with me. I will do everything I can to support you.”</a:t>
            </a:r>
          </a:p>
        </p:txBody>
      </p:sp>
    </p:spTree>
    <p:extLst>
      <p:ext uri="{BB962C8B-B14F-4D97-AF65-F5344CB8AC3E}">
        <p14:creationId xmlns:p14="http://schemas.microsoft.com/office/powerpoint/2010/main" val="42626587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a:latin typeface="Lato" panose="020F0502020204030203" pitchFamily="34" charset="77"/>
              </a:rPr>
              <a:t>Agree: </a:t>
            </a:r>
            <a:r>
              <a:rPr lang="en-US" i="0">
                <a:latin typeface="Lato" panose="020F0502020204030203" pitchFamily="34" charset="77"/>
              </a:rPr>
              <a:t>This is a right approach. It is the survivor’s choice whom he wants to disclose his experience to and when and how he seeks support. It is important to note that not all GBV service providers offer services to male and/or LGBTIQ+ survivors, so it is important to take note of those who do (if available). It is recommended that available contact details of service providers and/or hotline numbers are shared with the survivor, should he change his mind in the future. </a:t>
            </a:r>
          </a:p>
        </p:txBody>
      </p:sp>
    </p:spTree>
    <p:extLst>
      <p:ext uri="{BB962C8B-B14F-4D97-AF65-F5344CB8AC3E}">
        <p14:creationId xmlns:p14="http://schemas.microsoft.com/office/powerpoint/2010/main" val="26251679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R" b="1">
                <a:latin typeface="Lato" panose="020F0502020204030203" pitchFamily="34" charset="77"/>
              </a:rPr>
              <a:t>Disagree: </a:t>
            </a:r>
            <a:r>
              <a:rPr lang="en-GR" b="0">
                <a:latin typeface="Lato" panose="020F0502020204030203" pitchFamily="34" charset="77"/>
              </a:rPr>
              <a:t>The frontline worker should </a:t>
            </a:r>
            <a:r>
              <a:rPr lang="en-US" b="1" i="0">
                <a:latin typeface="Lato" panose="020F0502020204030203" pitchFamily="34" charset="77"/>
              </a:rPr>
              <a:t>NEVER</a:t>
            </a:r>
            <a:r>
              <a:rPr lang="en-US" i="0">
                <a:latin typeface="Lato" panose="020F0502020204030203" pitchFamily="34" charset="77"/>
              </a:rPr>
              <a:t> mediate and </a:t>
            </a:r>
            <a:r>
              <a:rPr lang="en-US" b="1" i="0">
                <a:latin typeface="Lato" panose="020F0502020204030203" pitchFamily="34" charset="77"/>
              </a:rPr>
              <a:t>NEVER</a:t>
            </a:r>
            <a:r>
              <a:rPr lang="en-US" i="0">
                <a:latin typeface="Lato" panose="020F0502020204030203" pitchFamily="34" charset="77"/>
              </a:rPr>
              <a:t> speak with the husband in case of intimate partner violence. Instead, the frontline worker should validate the woman’s feelings and inform her of available GBV case management and other services. With her consent, the frontline worker should offer to connect her to these services.</a:t>
            </a:r>
          </a:p>
        </p:txBody>
      </p:sp>
    </p:spTree>
    <p:extLst>
      <p:ext uri="{BB962C8B-B14F-4D97-AF65-F5344CB8AC3E}">
        <p14:creationId xmlns:p14="http://schemas.microsoft.com/office/powerpoint/2010/main" val="201846647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baseline="0">
                <a:latin typeface="Lato" panose="020F0502020204030203" pitchFamily="34" charset="77"/>
                <a:ea typeface="Calibri"/>
                <a:cs typeface="Calibri"/>
              </a:rPr>
              <a:t>Disagree</a:t>
            </a:r>
            <a:r>
              <a:rPr lang="en-US" b="0" i="0" baseline="0">
                <a:latin typeface="Lato" panose="020F0502020204030203" pitchFamily="34" charset="77"/>
                <a:ea typeface="Calibri"/>
                <a:cs typeface="Calibri"/>
              </a:rPr>
              <a:t>: </a:t>
            </a:r>
            <a:r>
              <a:rPr lang="en-US" i="0">
                <a:latin typeface="Lato" panose="020F0502020204030203" pitchFamily="34" charset="77"/>
              </a:rPr>
              <a:t>It is </a:t>
            </a:r>
            <a:r>
              <a:rPr lang="en-US" b="1" i="0">
                <a:latin typeface="Lato" panose="020F0502020204030203" pitchFamily="34" charset="77"/>
              </a:rPr>
              <a:t>NOT</a:t>
            </a:r>
            <a:r>
              <a:rPr lang="en-US" i="0">
                <a:latin typeface="Lato" panose="020F0502020204030203" pitchFamily="34" charset="77"/>
              </a:rPr>
              <a:t> the frontline worker’s role to follow-up in these instances. Instead, the frontline worker, should let the survivor know that they cannot support but will remind the case management service provider. The frontline worker should let the case management service provider know about this interaction, if he/she continue to get the complaint, it is recommended to contact a GBV specialist to flag the situation and ask for advice. </a:t>
            </a:r>
            <a:endParaRPr lang="en-US" i="0">
              <a:latin typeface="Lato" panose="020F0502020204030203" pitchFamily="34" charset="77"/>
              <a:ea typeface="Calibri"/>
              <a:cs typeface="Calibri"/>
            </a:endParaRPr>
          </a:p>
        </p:txBody>
      </p:sp>
    </p:spTree>
    <p:extLst>
      <p:ext uri="{BB962C8B-B14F-4D97-AF65-F5344CB8AC3E}">
        <p14:creationId xmlns:p14="http://schemas.microsoft.com/office/powerpoint/2010/main" val="120428971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pPr eaLnBrk="1" fontAlgn="auto" hangingPunct="1">
              <a:spcBef>
                <a:spcPts val="0"/>
              </a:spcBef>
              <a:spcAft>
                <a:spcPts val="0"/>
              </a:spcAft>
              <a:defRPr/>
            </a:pPr>
            <a:r>
              <a:rPr lang="en-US" b="1">
                <a:solidFill>
                  <a:prstClr val="black"/>
                </a:solidFill>
                <a:latin typeface="Lato"/>
                <a:ea typeface="MS PGothic"/>
                <a:cs typeface="Lato"/>
              </a:rPr>
              <a:t>Agree: </a:t>
            </a:r>
            <a:r>
              <a:rPr lang="en-US">
                <a:latin typeface="Lato"/>
                <a:ea typeface="MS PGothic"/>
                <a:cs typeface="Lato"/>
              </a:rPr>
              <a:t>The situation of the girl is clearly alarming. Absence of information of whether there has been an incident of GBV or not, should not be the only determining factor. This is a situation of child abuse that involves a number of children and an intervention is life-saving. Considering the possible involvement of the caregiver in the abuse, no informed consent is needed to refer the case. The best interests of the child should be of primary consideration when referring the case, especially her safety and security. It is better to refer the case directly to a child protection/GBV specialist if immediately available, or ask for their advice remotely if they are not available in your location. </a:t>
            </a:r>
            <a:endParaRPr lang="en-US">
              <a:latin typeface="Lato" panose="020F0502020204030203" pitchFamily="34" charset="77"/>
              <a:cs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Lato" panose="020F0502020204030203" pitchFamily="34" charset="77"/>
              </a:rPr>
              <a:t>In absence of specialized support, referral to health services, even if it is needed immediately, might not be possible, especially if the caregiver is not in agreement. Immediate referral to the police might be the only way to allow children to have access to different services, including health. Special attention should be given to the capacities of local police to intervene immediately and the possible consequences of the referral if it is not taken into consideration immediately. Safeguards need to be put in place and a discussion with a child protection/GBV specialist (without providing the identifiable information) might help the frontline worker move forward quickly.</a:t>
            </a:r>
          </a:p>
        </p:txBody>
      </p:sp>
    </p:spTree>
    <p:extLst>
      <p:ext uri="{BB962C8B-B14F-4D97-AF65-F5344CB8AC3E}">
        <p14:creationId xmlns:p14="http://schemas.microsoft.com/office/powerpoint/2010/main" val="28375317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pPr marL="0" lvl="0" indent="0" algn="l" rtl="0">
              <a:spcBef>
                <a:spcPts val="0"/>
              </a:spcBef>
              <a:spcAft>
                <a:spcPts val="0"/>
              </a:spcAft>
              <a:buNone/>
            </a:pPr>
            <a:r>
              <a:rPr lang="en-US">
                <a:latin typeface="Lato" panose="020F0502020204030203" pitchFamily="34" charset="77"/>
              </a:rPr>
              <a:t>Read the “do’s” and ”don’ts” (in the next slide) together and make sure that all participants understand them. </a:t>
            </a:r>
          </a:p>
          <a:p>
            <a:pPr marL="0" lvl="0" indent="0" algn="l" rtl="0">
              <a:spcBef>
                <a:spcPts val="0"/>
              </a:spcBef>
              <a:spcAft>
                <a:spcPts val="0"/>
              </a:spcAft>
              <a:buNone/>
            </a:pPr>
            <a:endParaRPr lang="en-US">
              <a:latin typeface="Lato" panose="020F0502020204030203" pitchFamily="34" charset="77"/>
            </a:endParaRPr>
          </a:p>
          <a:p>
            <a:pPr marL="0" marR="0" lvl="0" indent="0" algn="l" defTabSz="914400" rtl="0" eaLnBrk="0" fontAlgn="base" latinLnBrk="0" hangingPunct="0">
              <a:lnSpc>
                <a:spcPct val="100000"/>
              </a:lnSpc>
              <a:spcBef>
                <a:spcPts val="0"/>
              </a:spcBef>
              <a:spcAft>
                <a:spcPts val="0"/>
              </a:spcAft>
              <a:buClrTx/>
              <a:buSzTx/>
              <a:buFontTx/>
              <a:buNone/>
              <a:tabLst/>
              <a:defRPr/>
            </a:pPr>
            <a:r>
              <a:rPr lang="en-US">
                <a:latin typeface="Lato" panose="020F0502020204030203" pitchFamily="34" charset="77"/>
              </a:rPr>
              <a:t>Derived and adjusted from the Shelter Cluster GBV Constant Companion, 2019 (</a:t>
            </a:r>
            <a:r>
              <a:rPr lang="en-US">
                <a:latin typeface="Lato" panose="020F0502020204030203" pitchFamily="34" charset="77"/>
                <a:hlinkClick r:id="rId3"/>
              </a:rPr>
              <a:t>https://sheltercluster.s3.eu-central-1.amazonaws.com/public/docs/constant_companion-_english-_v6.pdf</a:t>
            </a:r>
            <a:r>
              <a:rPr lang="en-US">
                <a:latin typeface="Lato" panose="020F0502020204030203" pitchFamily="34" charset="77"/>
              </a:rPr>
              <a:t>). </a:t>
            </a:r>
          </a:p>
        </p:txBody>
      </p:sp>
    </p:spTree>
    <p:extLst>
      <p:ext uri="{BB962C8B-B14F-4D97-AF65-F5344CB8AC3E}">
        <p14:creationId xmlns:p14="http://schemas.microsoft.com/office/powerpoint/2010/main" val="1464389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a:latin typeface="Lato" panose="020F0502020204030203" pitchFamily="34" charset="77"/>
            </a:endParaRPr>
          </a:p>
          <a:p>
            <a:r>
              <a:rPr lang="en-US">
                <a:latin typeface="Lato" panose="020F0502020204030203" pitchFamily="34" charset="77"/>
              </a:rPr>
              <a:t>Before the sessions start, explain that some </a:t>
            </a:r>
            <a:r>
              <a:rPr lang="en-US" b="1">
                <a:latin typeface="Lato" panose="020F0502020204030203" pitchFamily="34" charset="77"/>
              </a:rPr>
              <a:t>group agreements </a:t>
            </a:r>
            <a:r>
              <a:rPr lang="en-US">
                <a:latin typeface="Lato" panose="020F0502020204030203" pitchFamily="34" charset="77"/>
              </a:rPr>
              <a:t>will be set that will help to make sure that this is a safe space for all participations to express their opinions and ideas freely. </a:t>
            </a:r>
          </a:p>
          <a:p>
            <a:endParaRPr lang="en-US">
              <a:latin typeface="Lato" panose="020F0502020204030203" pitchFamily="34" charset="77"/>
            </a:endParaRPr>
          </a:p>
          <a:p>
            <a:r>
              <a:rPr lang="en-US">
                <a:latin typeface="Lato" panose="020F0502020204030203" pitchFamily="34" charset="77"/>
              </a:rPr>
              <a:t>Some of the topics discussed may be quite </a:t>
            </a:r>
            <a:r>
              <a:rPr lang="en-US" b="1">
                <a:latin typeface="Lato" panose="020F0502020204030203" pitchFamily="34" charset="77"/>
              </a:rPr>
              <a:t>sensitive</a:t>
            </a:r>
            <a:r>
              <a:rPr lang="en-US">
                <a:latin typeface="Lato" panose="020F0502020204030203" pitchFamily="34" charset="77"/>
              </a:rPr>
              <a:t>, thus inform participants not to share any information that can identify a survivor of violence. Emphasize that if any sensitive information is inadvertently disclosed this should not be shared any further. </a:t>
            </a:r>
          </a:p>
          <a:p>
            <a:endParaRPr lang="en-US">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Lato" panose="020F0502020204030203" pitchFamily="34" charset="77"/>
              </a:rPr>
              <a:t>Remind participants that we all bring our </a:t>
            </a:r>
            <a:r>
              <a:rPr lang="en-US" b="1">
                <a:latin typeface="Lato" panose="020F0502020204030203" pitchFamily="34" charset="77"/>
              </a:rPr>
              <a:t>beliefs and attitudes </a:t>
            </a:r>
            <a:r>
              <a:rPr lang="en-US">
                <a:latin typeface="Lato" panose="020F0502020204030203" pitchFamily="34" charset="77"/>
              </a:rPr>
              <a:t>to this work, and some of these attitudes may be harmful to survivors without us realizing it. It is important to recognize this and begin to challenge our own attitudes.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Lato" panose="020F0502020204030203" pitchFamily="34" charset="77"/>
              </a:rPr>
              <a:t>It is also key to create a </a:t>
            </a:r>
            <a:r>
              <a:rPr lang="en-US" b="1">
                <a:latin typeface="Lato" panose="020F0502020204030203" pitchFamily="34" charset="77"/>
              </a:rPr>
              <a:t>safe and supportive environment </a:t>
            </a:r>
            <a:r>
              <a:rPr lang="en-US">
                <a:latin typeface="Lato" panose="020F0502020204030203" pitchFamily="34" charset="77"/>
              </a:rPr>
              <a:t>during the sessions by respecting other participants and show them that their opinions are important and listened to. </a:t>
            </a:r>
          </a:p>
        </p:txBody>
      </p:sp>
    </p:spTree>
    <p:extLst>
      <p:ext uri="{BB962C8B-B14F-4D97-AF65-F5344CB8AC3E}">
        <p14:creationId xmlns:p14="http://schemas.microsoft.com/office/powerpoint/2010/main" val="19371862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endParaRPr lang="en-US" sz="1600"/>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Lato" panose="020F0502020204030203" pitchFamily="34" charset="77"/>
              </a:rPr>
              <a:t>Derived and adjusted from the Shelter Cluster GBV Constant Companion, 2019 (</a:t>
            </a:r>
            <a:r>
              <a:rPr lang="en-US">
                <a:latin typeface="Lato" panose="020F0502020204030203" pitchFamily="34" charset="77"/>
                <a:hlinkClick r:id="rId3"/>
              </a:rPr>
              <a:t>https://sheltercluster.s3.eu-central-1.amazonaws.com/public/docs/constant_companion-_english-_v6.pdf</a:t>
            </a:r>
            <a:r>
              <a:rPr lang="en-US">
                <a:latin typeface="Lato" panose="020F0502020204030203" pitchFamily="34" charset="77"/>
              </a:rPr>
              <a:t>).  </a:t>
            </a:r>
          </a:p>
        </p:txBody>
      </p:sp>
    </p:spTree>
    <p:extLst>
      <p:ext uri="{BB962C8B-B14F-4D97-AF65-F5344CB8AC3E}">
        <p14:creationId xmlns:p14="http://schemas.microsoft.com/office/powerpoint/2010/main" val="297232050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R" sz="1500" b="1">
                <a:latin typeface="Lato" panose="020F0502020204030203" pitchFamily="34" charset="77"/>
              </a:rPr>
              <a:t>FACILITATOR NOTES</a:t>
            </a:r>
          </a:p>
          <a:p>
            <a:pPr>
              <a:defRPr/>
            </a:pPr>
            <a:endParaRPr lang="en-US">
              <a:effectLst/>
              <a:latin typeface="Lato" panose="020F0502020204030203" pitchFamily="34" charset="77"/>
              <a:ea typeface="MS Mincho" panose="02020609040205080304" pitchFamily="49" charset="-128"/>
              <a:cs typeface="Arial" panose="020B0604020202020204" pitchFamily="34" charset="0"/>
            </a:endParaRPr>
          </a:p>
          <a:p>
            <a:pPr marL="0" lvl="0" indent="0" algn="l" rtl="0">
              <a:spcBef>
                <a:spcPts val="0"/>
              </a:spcBef>
              <a:spcAft>
                <a:spcPts val="0"/>
              </a:spcAft>
              <a:buNone/>
            </a:pPr>
            <a:r>
              <a:rPr lang="en-US">
                <a:latin typeface="Lato" panose="020F0502020204030203" pitchFamily="34" charset="77"/>
              </a:rPr>
              <a:t>Expected duration: 60 mins</a:t>
            </a:r>
          </a:p>
          <a:p>
            <a:pPr marL="0" lvl="0" indent="0" algn="l" rtl="0">
              <a:spcBef>
                <a:spcPts val="0"/>
              </a:spcBef>
              <a:spcAft>
                <a:spcPts val="0"/>
              </a:spcAft>
              <a:buNone/>
            </a:pPr>
            <a:r>
              <a:rPr lang="en-US">
                <a:latin typeface="Lato" panose="020F0502020204030203" pitchFamily="34" charset="77"/>
              </a:rPr>
              <a:t>Objective: practice survivor-</a:t>
            </a:r>
            <a:r>
              <a:rPr lang="en-US" err="1">
                <a:latin typeface="Lato" panose="020F0502020204030203" pitchFamily="34" charset="77"/>
              </a:rPr>
              <a:t>centred</a:t>
            </a:r>
            <a:r>
              <a:rPr lang="en-US">
                <a:latin typeface="Lato" panose="020F0502020204030203" pitchFamily="34" charset="77"/>
              </a:rPr>
              <a:t> communication and how to handle GBV disclosures </a:t>
            </a:r>
          </a:p>
          <a:p>
            <a:pPr marL="0" lvl="0" indent="0" algn="l" rtl="0">
              <a:spcBef>
                <a:spcPts val="0"/>
              </a:spcBef>
              <a:spcAft>
                <a:spcPts val="0"/>
              </a:spcAft>
              <a:buNone/>
            </a:pPr>
            <a:endParaRPr lang="en-US">
              <a:latin typeface="Lato" panose="020F0502020204030203" pitchFamily="34" charset="7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Lato" panose="020F0502020204030203" pitchFamily="34" charset="77"/>
              </a:rPr>
              <a:t>It is recommended to adjust and/or remove certain scenarios based on the context. NB: scenario 1 is sensitive in case camp managers/government authorities attend the training and may need to be adjusted accordingly. </a:t>
            </a:r>
          </a:p>
          <a:p>
            <a:pPr marL="171450" lvl="0" indent="-171450" algn="l" rtl="0">
              <a:spcBef>
                <a:spcPts val="0"/>
              </a:spcBef>
              <a:spcAft>
                <a:spcPts val="0"/>
              </a:spcAft>
              <a:buFont typeface="Arial" panose="020B0604020202020204" pitchFamily="34" charset="0"/>
              <a:buChar char="•"/>
            </a:pPr>
            <a:r>
              <a:rPr lang="en-US">
                <a:latin typeface="Lato" panose="020F0502020204030203" pitchFamily="34" charset="77"/>
              </a:rPr>
              <a:t>Divide the participants in pairs and provide them with a hand-out of one of the scenarios (see Activity Sheet and below).</a:t>
            </a:r>
          </a:p>
          <a:p>
            <a:pPr marL="171450" lvl="0" indent="-171450" algn="l" rtl="0">
              <a:spcBef>
                <a:spcPts val="0"/>
              </a:spcBef>
              <a:spcAft>
                <a:spcPts val="0"/>
              </a:spcAft>
              <a:buFont typeface="Arial" panose="020B0604020202020204" pitchFamily="34" charset="0"/>
              <a:buChar char="•"/>
            </a:pPr>
            <a:r>
              <a:rPr lang="en-US">
                <a:latin typeface="Lato" panose="020F0502020204030203" pitchFamily="34" charset="77"/>
              </a:rPr>
              <a:t>Give the pairs 15 minutes to discuss and prepare a 5 minutes roleplay. One person will play the frontline worker and the other the GBV survivor/the person reporting a GBV incident. </a:t>
            </a:r>
          </a:p>
          <a:p>
            <a:pPr marL="171450" lvl="0" indent="-171450" algn="l" rtl="0">
              <a:spcBef>
                <a:spcPts val="0"/>
              </a:spcBef>
              <a:spcAft>
                <a:spcPts val="0"/>
              </a:spcAft>
              <a:buFont typeface="Arial" panose="020B0604020202020204" pitchFamily="34"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Encourage the frontline worker to use the local referral pathway handout during the roleplay, when providing information about available services to the survivor. </a:t>
            </a:r>
            <a:endParaRPr lang="en-US">
              <a:latin typeface="Lato" panose="020F0502020204030203" pitchFamily="34" charset="77"/>
            </a:endParaRPr>
          </a:p>
          <a:p>
            <a:pPr marL="171450" lvl="0" indent="-171450" algn="l" rtl="0">
              <a:spcBef>
                <a:spcPts val="0"/>
              </a:spcBef>
              <a:spcAft>
                <a:spcPts val="0"/>
              </a:spcAft>
              <a:buFont typeface="Arial" panose="020B0604020202020204" pitchFamily="34" charset="0"/>
              <a:buChar char="•"/>
            </a:pPr>
            <a:r>
              <a:rPr lang="en-US">
                <a:latin typeface="Lato" panose="020F0502020204030203" pitchFamily="34" charset="77"/>
              </a:rPr>
              <a:t>After 10 minutes, invite pairs to practice their role play in their pair for 5 minutes. </a:t>
            </a:r>
          </a:p>
          <a:p>
            <a:pPr marL="171450" lvl="0" indent="-171450" algn="l" rtl="0">
              <a:spcBef>
                <a:spcPts val="0"/>
              </a:spcBef>
              <a:spcAft>
                <a:spcPts val="0"/>
              </a:spcAft>
              <a:buFont typeface="Arial" panose="020B0604020202020204" pitchFamily="34" charset="0"/>
              <a:buChar char="•"/>
            </a:pPr>
            <a:r>
              <a:rPr lang="en-US">
                <a:latin typeface="Lato" panose="020F0502020204030203" pitchFamily="34" charset="77"/>
              </a:rPr>
              <a:t>Ask for volunteer pairs to present their role play in plenary, one pair for each case study. </a:t>
            </a:r>
          </a:p>
          <a:p>
            <a:pPr marL="171450" lvl="0" indent="-171450" algn="l" rtl="0">
              <a:spcBef>
                <a:spcPts val="0"/>
              </a:spcBef>
              <a:spcAft>
                <a:spcPts val="0"/>
              </a:spcAft>
              <a:buFont typeface="Arial" panose="020B0604020202020204" pitchFamily="34" charset="0"/>
              <a:buChar char="•"/>
            </a:pPr>
            <a:r>
              <a:rPr lang="en-US">
                <a:latin typeface="Lato" panose="020F0502020204030203" pitchFamily="34" charset="77"/>
              </a:rPr>
              <a:t>After each role play, allow the volunteers as well as other participants to provide their feedback, before highlighting the key considerations below. What did the volunteers find challenging? Do the participants have any tips for the volunteers? </a:t>
            </a:r>
          </a:p>
          <a:p>
            <a:pPr marL="171450" lvl="0" indent="-171450" algn="l" rtl="0">
              <a:spcBef>
                <a:spcPts val="0"/>
              </a:spcBef>
              <a:spcAft>
                <a:spcPts val="0"/>
              </a:spcAft>
              <a:buFont typeface="Arial" panose="020B0604020202020204" pitchFamily="34" charset="0"/>
              <a:buChar char="•"/>
            </a:pPr>
            <a:r>
              <a:rPr lang="en-US">
                <a:latin typeface="Lato" panose="020F0502020204030203" pitchFamily="34" charset="77"/>
              </a:rPr>
              <a:t>In terms of survivor-</a:t>
            </a:r>
            <a:r>
              <a:rPr lang="en-US" err="1">
                <a:latin typeface="Lato" panose="020F0502020204030203" pitchFamily="34" charset="77"/>
              </a:rPr>
              <a:t>centred</a:t>
            </a:r>
            <a:r>
              <a:rPr lang="en-US">
                <a:latin typeface="Lato" panose="020F0502020204030203" pitchFamily="34" charset="77"/>
              </a:rPr>
              <a:t> communication skills: correct participants based on the do’s and don’ts. Provide tips based on the survivor-</a:t>
            </a:r>
            <a:r>
              <a:rPr lang="en-US" err="1">
                <a:latin typeface="Lato" panose="020F0502020204030203" pitchFamily="34" charset="77"/>
              </a:rPr>
              <a:t>centred</a:t>
            </a:r>
            <a:r>
              <a:rPr lang="en-US">
                <a:latin typeface="Lato" panose="020F0502020204030203" pitchFamily="34" charset="77"/>
              </a:rPr>
              <a:t> communication skills below, as required. </a:t>
            </a:r>
          </a:p>
          <a:p>
            <a:pPr marL="171450" lvl="0" indent="-171450" algn="l" rtl="0">
              <a:spcBef>
                <a:spcPts val="0"/>
              </a:spcBef>
              <a:spcAft>
                <a:spcPts val="0"/>
              </a:spcAft>
              <a:buFont typeface="Arial" panose="020B0604020202020204" pitchFamily="34" charset="0"/>
              <a:buChar char="•"/>
            </a:pPr>
            <a:r>
              <a:rPr lang="en-US">
                <a:latin typeface="Lato" panose="020F0502020204030203" pitchFamily="34" charset="77"/>
              </a:rPr>
              <a:t>In terms of how to handle disclosures, each scenario has some specific key considerations (see below). Generally, make sure that the participants take into account: </a:t>
            </a:r>
          </a:p>
          <a:p>
            <a:pPr marL="800100" marR="0" lvl="1" indent="-342900" algn="l" defTabSz="914400" rtl="0" eaLnBrk="1" fontAlgn="auto" latinLnBrk="0" hangingPunct="1">
              <a:lnSpc>
                <a:spcPct val="115000"/>
              </a:lnSpc>
              <a:spcBef>
                <a:spcPts val="1000"/>
              </a:spcBef>
              <a:spcAft>
                <a:spcPts val="0"/>
              </a:spcAft>
              <a:buClrTx/>
              <a:buSzTx/>
              <a:buFont typeface="Courier New" panose="02070309020205020404" pitchFamily="49" charset="0"/>
              <a:buChar char="­"/>
              <a:tabLst/>
              <a:defRPr/>
            </a:pPr>
            <a:r>
              <a:rPr lang="en-GR">
                <a:effectLst/>
                <a:latin typeface="Lato" panose="020F0502020204030203" pitchFamily="34" charset="77"/>
              </a:rPr>
              <a:t>Frontline workers should not probe for information or ask questions about the incident</a:t>
            </a:r>
            <a:endParaRPr lang="en-US">
              <a:latin typeface="Lato" panose="020F0502020204030203" pitchFamily="34" charset="77"/>
            </a:endParaRPr>
          </a:p>
          <a:p>
            <a:pPr marL="800100" lvl="1" indent="-342900">
              <a:lnSpc>
                <a:spcPct val="115000"/>
              </a:lnSpc>
              <a:spcBef>
                <a:spcPts val="1000"/>
              </a:spcBef>
              <a:buFont typeface="Courier New" panose="02070309020205020404" pitchFamily="49"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Do no harm</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800100" marR="0" lvl="1" indent="-342900" algn="l" defTabSz="914400" rtl="0" eaLnBrk="1" fontAlgn="auto" latinLnBrk="0" hangingPunct="1">
              <a:lnSpc>
                <a:spcPct val="115000"/>
              </a:lnSpc>
              <a:spcBef>
                <a:spcPts val="0"/>
              </a:spcBef>
              <a:spcAft>
                <a:spcPts val="0"/>
              </a:spcAft>
              <a:buClrTx/>
              <a:buSzTx/>
              <a:buFont typeface="Courier New" panose="02070309020205020404" pitchFamily="49" charset="0"/>
              <a:buChar char="­"/>
              <a:tabLst/>
              <a:defRPr/>
            </a:pPr>
            <a:r>
              <a:rPr lang="en-US">
                <a:effectLst/>
                <a:latin typeface="Lato" panose="020F0502020204030203" pitchFamily="34" charset="77"/>
                <a:ea typeface="MS Mincho" panose="02020609040205080304" pitchFamily="49" charset="-128"/>
                <a:cs typeface="Times New Roman" panose="02020603050405020304" pitchFamily="18" charset="0"/>
              </a:rPr>
              <a:t>Confidentiality</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800100" lvl="1" indent="-342900">
              <a:lnSpc>
                <a:spcPct val="115000"/>
              </a:lnSpc>
              <a:buFont typeface="Courier New" panose="02070309020205020404" pitchFamily="49"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Safety</a:t>
            </a:r>
          </a:p>
          <a:p>
            <a:pPr marL="800100" lvl="1" indent="-342900">
              <a:lnSpc>
                <a:spcPct val="115000"/>
              </a:lnSpc>
              <a:buFont typeface="Courier New" panose="02070309020205020404" pitchFamily="49"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Respect for the wishes of the survivor</a:t>
            </a:r>
          </a:p>
          <a:p>
            <a:pPr marL="800100" lvl="1" indent="-342900">
              <a:lnSpc>
                <a:spcPct val="115000"/>
              </a:lnSpc>
              <a:buFont typeface="Courier New" panose="02070309020205020404" pitchFamily="49"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Special considerations for child survivors of GBV </a:t>
            </a:r>
          </a:p>
          <a:p>
            <a:pPr marL="800100" lvl="1" indent="-342900">
              <a:lnSpc>
                <a:spcPct val="115000"/>
              </a:lnSpc>
              <a:buFont typeface="Courier New" panose="02070309020205020404" pitchFamily="49"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Informed consent/assent for children </a:t>
            </a:r>
            <a:endParaRPr lang="en-GR">
              <a:effectLst/>
              <a:latin typeface="Lato" panose="020F0502020204030203" pitchFamily="34" charset="77"/>
              <a:ea typeface="MS Mincho" panose="02020609040205080304" pitchFamily="49" charset="-128"/>
              <a:cs typeface="Times New Roman" panose="02020603050405020304" pitchFamily="18" charset="0"/>
            </a:endParaRPr>
          </a:p>
          <a:p>
            <a:pPr marL="800100" lvl="1" indent="-342900">
              <a:lnSpc>
                <a:spcPct val="115000"/>
              </a:lnSpc>
              <a:buFont typeface="Courier New" panose="02070309020205020404" pitchFamily="49" charset="0"/>
              <a:buChar char="­"/>
            </a:pPr>
            <a:r>
              <a:rPr lang="en-US">
                <a:effectLst/>
                <a:latin typeface="Lato" panose="020F0502020204030203" pitchFamily="34" charset="77"/>
                <a:ea typeface="MS Mincho" panose="02020609040205080304" pitchFamily="49" charset="-128"/>
                <a:cs typeface="Times New Roman" panose="02020603050405020304" pitchFamily="18" charset="0"/>
              </a:rPr>
              <a:t>Mandatory reporting</a:t>
            </a:r>
            <a:r>
              <a:rPr lang="en-GR">
                <a:effectLst/>
                <a:latin typeface="Lato" panose="020F0502020204030203" pitchFamily="34" charset="77"/>
              </a:rPr>
              <a:t> </a:t>
            </a:r>
          </a:p>
          <a:p>
            <a:pPr marL="171450" lvl="0" indent="-171450" algn="l" rtl="0">
              <a:spcBef>
                <a:spcPts val="0"/>
              </a:spcBef>
              <a:spcAft>
                <a:spcPts val="0"/>
              </a:spcAft>
              <a:buFont typeface="Arial" panose="020B0604020202020204" pitchFamily="34" charset="0"/>
              <a:buChar char="•"/>
            </a:pPr>
            <a:r>
              <a:rPr lang="en-US">
                <a:latin typeface="Lato" panose="020F0502020204030203" pitchFamily="34" charset="77"/>
              </a:rPr>
              <a:t>At the end, </a:t>
            </a:r>
            <a:r>
              <a:rPr lang="en-US">
                <a:effectLst/>
                <a:latin typeface="Lato" panose="020F0502020204030203" pitchFamily="34" charset="77"/>
                <a:ea typeface="MS Mincho" panose="02020609040205080304" pitchFamily="49" charset="-128"/>
                <a:cs typeface="Times New Roman" panose="02020603050405020304" pitchFamily="18" charset="0"/>
              </a:rPr>
              <a:t>reiterate to participants that they do not need to be experts in order to engage supportively and respectfully with survivors. </a:t>
            </a:r>
            <a:endParaRPr lang="en-US">
              <a:latin typeface="Lato" panose="020F0502020204030203" pitchFamily="34" charset="77"/>
            </a:endParaRPr>
          </a:p>
          <a:p>
            <a:pPr marL="0" lvl="0" indent="0" algn="l" rtl="0">
              <a:spcBef>
                <a:spcPts val="0"/>
              </a:spcBef>
              <a:spcAft>
                <a:spcPts val="0"/>
              </a:spcAft>
              <a:buNone/>
            </a:pPr>
            <a:endParaRPr lang="en-US">
              <a:latin typeface="Lato" panose="020F0502020204030203" pitchFamily="34" charset="77"/>
            </a:endParaRPr>
          </a:p>
          <a:p>
            <a:pPr marL="0" lvl="0" indent="0" algn="l" rtl="0">
              <a:spcBef>
                <a:spcPts val="0"/>
              </a:spcBef>
              <a:spcAft>
                <a:spcPts val="0"/>
              </a:spcAft>
              <a:buNone/>
            </a:pPr>
            <a:r>
              <a:rPr lang="en-US" b="1" u="sng">
                <a:latin typeface="Lato" panose="020F0502020204030203" pitchFamily="34" charset="77"/>
              </a:rPr>
              <a:t>Scenarios</a:t>
            </a:r>
          </a:p>
          <a:p>
            <a:pPr marL="0" lvl="0" indent="0" algn="l" rtl="0">
              <a:spcBef>
                <a:spcPts val="0"/>
              </a:spcBef>
              <a:spcAft>
                <a:spcPts val="0"/>
              </a:spcAft>
              <a:buNone/>
            </a:pPr>
            <a:r>
              <a:rPr lang="en-US" b="1">
                <a:latin typeface="Lato" panose="020F0502020204030203" pitchFamily="34" charset="77"/>
              </a:rPr>
              <a:t>Scenario 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Lato" panose="020F0502020204030203" pitchFamily="34" charset="77"/>
              </a:rPr>
              <a:t>NB: this scenario is sensitive in case camp managers/government authorities attend the training and may need to be adjusted accordingly. </a:t>
            </a:r>
          </a:p>
          <a:p>
            <a:pPr marL="0" lvl="0" indent="0" algn="l" rtl="0">
              <a:spcBef>
                <a:spcPts val="0"/>
              </a:spcBef>
              <a:spcAft>
                <a:spcPts val="0"/>
              </a:spcAft>
              <a:buNone/>
            </a:pPr>
            <a:endParaRPr lang="en-US" b="1">
              <a:latin typeface="Lato" panose="020F0502020204030203" pitchFamily="34" charset="77"/>
            </a:endParaRPr>
          </a:p>
          <a:p>
            <a:pPr algn="just" rtl="0" fontAlgn="base"/>
            <a:r>
              <a:rPr lang="en-GB" kern="1200">
                <a:latin typeface="Lato" panose="020F0502020204030203" pitchFamily="34" charset="77"/>
                <a:ea typeface="+mn-lt"/>
                <a:cs typeface="+mn-lt"/>
              </a:rPr>
              <a:t>The frontline worker is on a shelter activity monitoring visit, taking part in regular focus group discussions (FGDs) in a community centre with beneficiaries of the shelter programme. After finishing a FGD with a group of older women, a woman who appears to be about 75 years of age and has visual impairments, stops you and insists on speaking to you in the next room. You walk with her to the next doorway and she tells you she is having trouble walking because someone sexually assaulted her. The frontline worker remembers the instruction of the manager of the camp where the shelter programme is active, who requested all organizations working in the camp to report incidents of sexual violence to him. </a:t>
            </a:r>
          </a:p>
          <a:p>
            <a:pPr algn="just" rtl="0" fontAlgn="base"/>
            <a:endParaRPr lang="en-GB" kern="1200">
              <a:latin typeface="Lato" panose="020F0502020204030203" pitchFamily="34" charset="77"/>
              <a:ea typeface="+mn-lt"/>
              <a:cs typeface="+mn-lt"/>
            </a:endParaRPr>
          </a:p>
          <a:p>
            <a:pPr marL="0" marR="0" lvl="0" indent="0" algn="just" defTabSz="914400" rtl="0" eaLnBrk="1" fontAlgn="base" latinLnBrk="0" hangingPunct="1">
              <a:lnSpc>
                <a:spcPct val="100000"/>
              </a:lnSpc>
              <a:spcBef>
                <a:spcPts val="0"/>
              </a:spcBef>
              <a:spcAft>
                <a:spcPts val="0"/>
              </a:spcAft>
              <a:buClrTx/>
              <a:buSzTx/>
              <a:buFontTx/>
              <a:buNone/>
              <a:tabLst/>
              <a:defRPr/>
            </a:pPr>
            <a:r>
              <a:rPr lang="en-US" b="1">
                <a:latin typeface="Lato" panose="020F0502020204030203" pitchFamily="34" charset="77"/>
              </a:rPr>
              <a:t>Key considerations scenario 1</a:t>
            </a:r>
          </a:p>
          <a:p>
            <a:pPr marL="171450" indent="-171450" algn="just" rtl="0" fontAlgn="base">
              <a:buFont typeface="Arial" panose="020B0604020202020204" pitchFamily="34" charset="0"/>
              <a:buChar char="•"/>
            </a:pPr>
            <a:r>
              <a:rPr lang="en-GB" kern="1200">
                <a:latin typeface="Lato" panose="020F0502020204030203" pitchFamily="34" charset="77"/>
                <a:ea typeface="+mn-lt"/>
                <a:cs typeface="+mn-lt"/>
              </a:rPr>
              <a:t>The frontline worker should make sure that discussing such sensitive information takes places in a private and safe environment (rather than a doorway). </a:t>
            </a:r>
          </a:p>
          <a:p>
            <a:pPr marL="171450" marR="0" lvl="0" indent="-17145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kern="1200">
                <a:latin typeface="Lato" panose="020F0502020204030203" pitchFamily="34" charset="77"/>
                <a:ea typeface="+mn-lt"/>
                <a:cs typeface="+mn-lt"/>
              </a:rPr>
              <a:t>The frontline worker should consider medical needs as a priority and provide information about available health services and how to access them, taking into consideration the woman’s limited mobility and visual impairment – in addition to a referral to GBV case management services, if the woman provides informed consent. </a:t>
            </a:r>
            <a:r>
              <a:rPr lang="en-GB">
                <a:effectLst/>
                <a:latin typeface="Lato" panose="020F0502020204030203" pitchFamily="34" charset="77"/>
              </a:rPr>
              <a:t>The survivor may need someone to accompany her to medical and other services. In this case the frontline worker should always consider the safety risks. In some settings, frontline workers are known in the community, so walking a survivor to a medical facility or a police station automatically raises curiosity and may inadvertently put the survivor at risk – although in this scenario possibly less likely given the visual impairment and age of the woman. If the frontline worker will not accompany the woman, is there someone else she trusts who can? </a:t>
            </a:r>
            <a:endParaRPr lang="en-GB" kern="1200">
              <a:latin typeface="Lato" panose="020F0502020204030203" pitchFamily="34" charset="77"/>
              <a:ea typeface="+mn-lt"/>
              <a:cs typeface="+mn-lt"/>
            </a:endParaRPr>
          </a:p>
          <a:p>
            <a:pPr marL="171450" indent="-171450" algn="just" rtl="0" fontAlgn="base">
              <a:buFont typeface="Arial" panose="020B0604020202020204" pitchFamily="34" charset="0"/>
              <a:buChar char="•"/>
            </a:pPr>
            <a:r>
              <a:rPr lang="en-GB" kern="1200">
                <a:latin typeface="Lato" panose="020F0502020204030203" pitchFamily="34" charset="77"/>
                <a:ea typeface="+mn-lt"/>
                <a:cs typeface="+mn-lt"/>
              </a:rPr>
              <a:t>As the frontline worker should avoid asking questions about the nature of the incident and there may be shame/unclarity about the incident, it is recommended to share in any case information about the timeframe of 72 hours in which transmission of STIs including HIV can be prevented (as the woman is around 75-years old, there is no risk of pregnancy). </a:t>
            </a:r>
          </a:p>
          <a:p>
            <a:pPr marL="171450" indent="-171450" algn="just" rtl="0" fontAlgn="base">
              <a:buFont typeface="Arial" panose="020B0604020202020204" pitchFamily="34" charset="0"/>
              <a:buChar char="•"/>
            </a:pPr>
            <a:r>
              <a:rPr lang="en-GB" kern="1200">
                <a:latin typeface="Lato" panose="020F0502020204030203" pitchFamily="34" charset="77"/>
                <a:ea typeface="+mn-lt"/>
                <a:cs typeface="+mn-lt"/>
              </a:rPr>
              <a:t>It is important to ensure confidentiality, unless the woman would like the incident to be reported to the camp manager for some reason (always based on informed consent). The instruction of the camp manager does not constitute a legal mandatory reporting requirement. In this scenario, it is also recommended that the frontline worker informs a GBV specialist about the concerns regarding the instruction of the camp manager (without disclosing details of the case), if not already aware, so that the GBV specialist can engage in advocacy with the camp manager. </a:t>
            </a:r>
          </a:p>
          <a:p>
            <a:pPr marL="0" lvl="0" indent="0" algn="l" rtl="0">
              <a:spcBef>
                <a:spcPts val="0"/>
              </a:spcBef>
              <a:spcAft>
                <a:spcPts val="0"/>
              </a:spcAft>
              <a:buNone/>
            </a:pPr>
            <a:endParaRPr lang="en-US" b="1">
              <a:latin typeface="Lato" panose="020F0502020204030203" pitchFamily="34" charset="77"/>
            </a:endParaRPr>
          </a:p>
          <a:p>
            <a:pPr marL="0" lvl="0" indent="0" algn="l" rtl="0">
              <a:spcBef>
                <a:spcPts val="0"/>
              </a:spcBef>
              <a:spcAft>
                <a:spcPts val="0"/>
              </a:spcAft>
              <a:buNone/>
            </a:pPr>
            <a:r>
              <a:rPr lang="en-US" b="1">
                <a:latin typeface="Lato" panose="020F0502020204030203" pitchFamily="34" charset="77"/>
              </a:rPr>
              <a:t>Scenario 2</a:t>
            </a:r>
            <a:endParaRPr lang="en-GB" b="0" i="0">
              <a:effectLst/>
              <a:latin typeface="Lato" panose="020F0502020204030203" pitchFamily="34" charset="77"/>
            </a:endParaRPr>
          </a:p>
          <a:p>
            <a:pPr marL="0" lvl="0" indent="0" algn="l" rtl="0">
              <a:spcBef>
                <a:spcPts val="0"/>
              </a:spcBef>
              <a:spcAft>
                <a:spcPts val="0"/>
              </a:spcAft>
              <a:buNone/>
            </a:pPr>
            <a:r>
              <a:rPr lang="en-US" b="0" i="0">
                <a:effectLst/>
                <a:latin typeface="Lato" panose="020F0502020204030203" pitchFamily="34" charset="77"/>
              </a:rPr>
              <a:t>As part of health promotion activities, the frontline worker regularly visits a small community that has been displaced to a remote location, including the family of Nadia. </a:t>
            </a:r>
            <a:r>
              <a:rPr lang="en-GB" b="0" i="0">
                <a:effectLst/>
                <a:latin typeface="Lato" panose="020F0502020204030203" pitchFamily="34" charset="77"/>
              </a:rPr>
              <a:t>The frontline worker has been noticing that Nadia regularly has serious bruises and swollen eyes and the frontline worker provides basic first aid. After several visits, Nadia starts to trust the frontline worker and hints that the injuries are caused by her husband. The frontline worker is concerned about her safety and informs Nadia about the services of a local NGO, which runs a safe shelter in a confidential location in town. Despite the concerns of the frontline worker, with each new injury, Nadia says that her husband is going through a particularly difficult period and that she believes her husband is going to stop.</a:t>
            </a:r>
          </a:p>
          <a:p>
            <a:pPr marL="0" lvl="0" indent="0" algn="l" rtl="0">
              <a:spcBef>
                <a:spcPts val="0"/>
              </a:spcBef>
              <a:spcAft>
                <a:spcPts val="0"/>
              </a:spcAft>
              <a:buNone/>
            </a:pPr>
            <a:endParaRPr lang="en-GB" b="0" i="0">
              <a:effectLst/>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Lato" panose="020F0502020204030203" pitchFamily="34" charset="77"/>
              </a:rPr>
              <a:t>Key considerations scenario 2</a:t>
            </a:r>
            <a:endParaRPr lang="en-GB" b="0" i="0">
              <a:effectLst/>
              <a:latin typeface="Lato" panose="020F0502020204030203" pitchFamily="34" charset="77"/>
            </a:endParaRPr>
          </a:p>
          <a:p>
            <a:pPr marL="285750" lvl="0" indent="-285750" algn="l" rtl="0">
              <a:spcBef>
                <a:spcPts val="0"/>
              </a:spcBef>
              <a:spcAft>
                <a:spcPts val="0"/>
              </a:spcAft>
              <a:buFont typeface="Arial" panose="020B0604020202020204" pitchFamily="34" charset="0"/>
              <a:buChar char="•"/>
            </a:pPr>
            <a:r>
              <a:rPr lang="en-US" b="0" i="0">
                <a:effectLst/>
                <a:latin typeface="Lato" panose="020F0502020204030203" pitchFamily="34" charset="77"/>
              </a:rPr>
              <a:t>Remind participations that we should abide by the survivor-</a:t>
            </a:r>
            <a:r>
              <a:rPr lang="en-US" b="0" i="0" err="1">
                <a:effectLst/>
                <a:latin typeface="Lato" panose="020F0502020204030203" pitchFamily="34" charset="77"/>
              </a:rPr>
              <a:t>centred</a:t>
            </a:r>
            <a:r>
              <a:rPr lang="en-US" b="0" i="0">
                <a:effectLst/>
                <a:latin typeface="Lato" panose="020F0502020204030203" pitchFamily="34" charset="77"/>
              </a:rPr>
              <a:t> approach, which includes maintaining confidentiality and respect for the survivor’s choices. In case we disregard Nadia’s wishes and breaches her trust, Nadia may not seek medical support again. Meanwhile, the frontline worker can provide Nadia with the contact details of a GBV case management services provider and/or available hotline numbers. </a:t>
            </a:r>
          </a:p>
          <a:p>
            <a:pPr marL="285750" lvl="0" indent="-285750" algn="l" rtl="0">
              <a:spcBef>
                <a:spcPts val="0"/>
              </a:spcBef>
              <a:spcAft>
                <a:spcPts val="0"/>
              </a:spcAft>
              <a:buFont typeface="Arial" panose="020B0604020202020204" pitchFamily="34" charset="0"/>
              <a:buChar char="•"/>
            </a:pPr>
            <a:r>
              <a:rPr lang="en-US" b="0" i="0">
                <a:effectLst/>
                <a:latin typeface="Lato" panose="020F0502020204030203" pitchFamily="34" charset="77"/>
              </a:rPr>
              <a:t>In case the injuries are considered life threatening or there are other serious reasons to believe that Nadia’s life is at risk, the frontline worker should immediately consult a GBV specialist without sharing identifiable information about the case. </a:t>
            </a:r>
          </a:p>
          <a:p>
            <a:pPr marL="285750" lvl="0" indent="-285750" algn="l" rtl="0">
              <a:spcBef>
                <a:spcPts val="0"/>
              </a:spcBef>
              <a:spcAft>
                <a:spcPts val="0"/>
              </a:spcAft>
              <a:buFont typeface="Arial" panose="020B0604020202020204" pitchFamily="34" charset="0"/>
              <a:buChar char="•"/>
            </a:pPr>
            <a:r>
              <a:rPr lang="en-US" b="0" i="0">
                <a:effectLst/>
                <a:latin typeface="Lato" panose="020F0502020204030203" pitchFamily="34" charset="77"/>
              </a:rPr>
              <a:t>In this scenario, it is also recommended that the frontline worker offers to Nadia to bring a GBV specialist along on the next visit who could speak with Nadia about her situation. The frontline worker should only proceed with making this request to the GBV specialist if Nadia provides informed consent (or in case of a life-threatening situation, see above). </a:t>
            </a:r>
            <a:endParaRPr lang="en-US" b="0">
              <a:latin typeface="Lato" panose="020F0502020204030203" pitchFamily="34" charset="77"/>
            </a:endParaRPr>
          </a:p>
          <a:p>
            <a:pPr marL="0" lvl="0" indent="0" algn="l" rtl="0">
              <a:spcBef>
                <a:spcPts val="0"/>
              </a:spcBef>
              <a:spcAft>
                <a:spcPts val="0"/>
              </a:spcAft>
              <a:buNone/>
            </a:pPr>
            <a:endParaRPr lang="en-US" b="0">
              <a:latin typeface="Lato" panose="020F0502020204030203" pitchFamily="34" charset="77"/>
            </a:endParaRPr>
          </a:p>
          <a:p>
            <a:pPr marL="0" lvl="0" indent="0" algn="l" rtl="0">
              <a:spcBef>
                <a:spcPts val="0"/>
              </a:spcBef>
              <a:spcAft>
                <a:spcPts val="0"/>
              </a:spcAft>
              <a:buNone/>
            </a:pPr>
            <a:r>
              <a:rPr lang="en-US" b="1">
                <a:latin typeface="Lato" panose="020F0502020204030203" pitchFamily="34" charset="77"/>
              </a:rPr>
              <a:t>Scenario 3</a:t>
            </a:r>
          </a:p>
          <a:p>
            <a:r>
              <a:rPr lang="en-US" b="0">
                <a:latin typeface="Lato" panose="020F0502020204030203" pitchFamily="34" charset="77"/>
              </a:rPr>
              <a:t>The frontline worker is identifying and registering beneficiaries for a new livelihoods </a:t>
            </a:r>
            <a:r>
              <a:rPr lang="en-US" b="0" err="1">
                <a:latin typeface="Lato" panose="020F0502020204030203" pitchFamily="34" charset="77"/>
              </a:rPr>
              <a:t>programme</a:t>
            </a:r>
            <a:r>
              <a:rPr lang="en-US" b="0">
                <a:latin typeface="Lato" panose="020F0502020204030203" pitchFamily="34" charset="77"/>
              </a:rPr>
              <a:t>. </a:t>
            </a:r>
            <a:r>
              <a:rPr lang="en-US">
                <a:latin typeface="Lato" panose="020F0502020204030203" pitchFamily="34" charset="77"/>
              </a:rPr>
              <a:t>A </a:t>
            </a:r>
            <a:r>
              <a:rPr lang="en-US" b="0">
                <a:latin typeface="Lato" panose="020F0502020204030203" pitchFamily="34" charset="77"/>
              </a:rPr>
              <a:t>man tells you that his </a:t>
            </a:r>
            <a:r>
              <a:rPr lang="en-US" b="0" err="1">
                <a:latin typeface="Lato" panose="020F0502020204030203" pitchFamily="34" charset="77"/>
              </a:rPr>
              <a:t>neighbour</a:t>
            </a:r>
            <a:r>
              <a:rPr lang="en-US" b="0">
                <a:latin typeface="Lato" panose="020F0502020204030203" pitchFamily="34" charset="77"/>
              </a:rPr>
              <a:t> is in need of support. Her husband died last year and she struggles to find enough resources to feed her five children. He says that everybody in the </a:t>
            </a:r>
            <a:r>
              <a:rPr lang="en-US" b="0" err="1">
                <a:latin typeface="Lato" panose="020F0502020204030203" pitchFamily="34" charset="77"/>
              </a:rPr>
              <a:t>neighbourhood</a:t>
            </a:r>
            <a:r>
              <a:rPr lang="en-US" b="0">
                <a:latin typeface="Lato" panose="020F0502020204030203" pitchFamily="34" charset="77"/>
              </a:rPr>
              <a:t> knows that she sleeps with a worker of the NGO which provides food assistance, so that she can receive extra food rations. NB: one person plays the role of the frontline worker, whilst the other person plays the role of the man.</a:t>
            </a:r>
            <a:r>
              <a:rPr lang="en-US">
                <a:latin typeface="Lato" panose="020F0502020204030203" pitchFamily="34" charset="77"/>
              </a:rPr>
              <a:t> </a:t>
            </a:r>
            <a:endParaRPr lang="en-US" b="0">
              <a:latin typeface="Lato" panose="020F0502020204030203" pitchFamily="34" charset="77"/>
              <a:cs typeface="Calibri"/>
            </a:endParaRPr>
          </a:p>
          <a:p>
            <a:pPr marL="0" lvl="0" indent="0" algn="l" rtl="0">
              <a:spcBef>
                <a:spcPts val="0"/>
              </a:spcBef>
              <a:spcAft>
                <a:spcPts val="0"/>
              </a:spcAft>
              <a:buNone/>
            </a:pPr>
            <a:endParaRPr lang="en-US" b="1">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Lato" panose="020F0502020204030203" pitchFamily="34" charset="77"/>
              </a:rPr>
              <a:t>Key considerations scenario 3</a:t>
            </a:r>
          </a:p>
          <a:p>
            <a:pPr marL="171450" lvl="0" indent="-171450" algn="l" rtl="0">
              <a:spcBef>
                <a:spcPts val="0"/>
              </a:spcBef>
              <a:spcAft>
                <a:spcPts val="0"/>
              </a:spcAft>
              <a:buFont typeface="Arial" panose="020B0604020202020204" pitchFamily="34" charset="0"/>
              <a:buChar char="•"/>
            </a:pPr>
            <a:r>
              <a:rPr lang="en-US" b="0">
                <a:latin typeface="Lato" panose="020F0502020204030203" pitchFamily="34" charset="77"/>
              </a:rPr>
              <a:t>This is a case of possible sexual exploitation and abuse (SEA) by an aid worker, which is considered as GBV.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u="none">
                <a:latin typeface="Lato" panose="020F0502020204030203" pitchFamily="34" charset="77"/>
              </a:rPr>
              <a:t>The frontline worker should prioritize referrals to GBV services by </a:t>
            </a:r>
            <a:r>
              <a:rPr lang="en-US" b="0" u="none">
                <a:latin typeface="Lato" panose="020F0502020204030203" pitchFamily="34" charset="77"/>
              </a:rPr>
              <a:t>providing the man with </a:t>
            </a:r>
            <a:r>
              <a:rPr lang="en-US" b="0" u="none">
                <a:latin typeface="Lato" panose="020F0502020204030203" pitchFamily="34" charset="77"/>
                <a:ea typeface="+mn-ea"/>
                <a:cs typeface="+mn-cs"/>
              </a:rPr>
              <a:t>information about available services/hotline numbers and encourage him to share this information safely and confidentially with his </a:t>
            </a:r>
            <a:r>
              <a:rPr lang="en-US" b="0" u="none" err="1">
                <a:latin typeface="Lato" panose="020F0502020204030203" pitchFamily="34" charset="77"/>
                <a:ea typeface="+mn-ea"/>
                <a:cs typeface="+mn-cs"/>
              </a:rPr>
              <a:t>neighbour</a:t>
            </a:r>
            <a:r>
              <a:rPr lang="en-US" b="0" u="none">
                <a:latin typeface="Lato" panose="020F0502020204030203" pitchFamily="34" charset="77"/>
                <a:ea typeface="+mn-ea"/>
                <a:cs typeface="+mn-cs"/>
              </a:rPr>
              <a:t>.</a:t>
            </a:r>
            <a:endParaRPr lang="en-US" b="0" u="none">
              <a:latin typeface="Lato" panose="020F0502020204030203" pitchFamily="34" charset="77"/>
            </a:endParaRPr>
          </a:p>
          <a:p>
            <a:pPr marL="171450" lvl="0" indent="-171450" algn="l" rtl="0">
              <a:spcBef>
                <a:spcPts val="0"/>
              </a:spcBef>
              <a:spcAft>
                <a:spcPts val="0"/>
              </a:spcAft>
              <a:buFont typeface="Arial" panose="020B0604020202020204" pitchFamily="34" charset="0"/>
              <a:buChar char="•"/>
            </a:pPr>
            <a:r>
              <a:rPr lang="en-US" b="0">
                <a:latin typeface="Lato" panose="020F0502020204030203" pitchFamily="34" charset="77"/>
              </a:rPr>
              <a:t>Even whilst an indirect disclosure and only an allegation of SEA, the frontline worker has the duty to report the incident </a:t>
            </a:r>
            <a:r>
              <a:rPr lang="en-GB">
                <a:latin typeface="Lato" panose="020F0502020204030203" pitchFamily="34" charset="77"/>
              </a:rPr>
              <a:t>to the respective investigative body (e.g. IGO for UNHCR) or to the PSEA focal point working with the organization employing the alleged perpetrators. In this regard, the frontline worker should </a:t>
            </a:r>
            <a:r>
              <a:rPr lang="en-GB" b="0" u="none">
                <a:latin typeface="Lato" panose="020F0502020204030203" pitchFamily="34" charset="77"/>
              </a:rPr>
              <a:t>respect the wishes of survivors </a:t>
            </a:r>
            <a:r>
              <a:rPr lang="en-GB">
                <a:latin typeface="Lato" panose="020F0502020204030203" pitchFamily="34" charset="77"/>
              </a:rPr>
              <a:t>who may not want their identifiable information to be shared. As this is an indirect disclosure it is not possible to know if the survivor provides consent for this, therefore the information that could reveal the identity of the neighbour should not be disclosed when reporting the incident. </a:t>
            </a:r>
          </a:p>
          <a:p>
            <a:pPr marL="171450" lvl="0" indent="-171450" algn="l" rtl="0">
              <a:spcBef>
                <a:spcPts val="0"/>
              </a:spcBef>
              <a:spcAft>
                <a:spcPts val="0"/>
              </a:spcAft>
              <a:buFont typeface="Arial" panose="020B0604020202020204" pitchFamily="34" charset="0"/>
              <a:buChar char="•"/>
            </a:pPr>
            <a:r>
              <a:rPr lang="en-GB" b="0">
                <a:latin typeface="Lato" panose="020F0502020204030203" pitchFamily="34" charset="77"/>
              </a:rPr>
              <a:t>The frontline worker should </a:t>
            </a:r>
            <a:r>
              <a:rPr lang="en-GB" b="0" u="sng">
                <a:latin typeface="Lato" panose="020F0502020204030203" pitchFamily="34" charset="77"/>
              </a:rPr>
              <a:t>not</a:t>
            </a:r>
            <a:r>
              <a:rPr lang="en-GB" b="0">
                <a:latin typeface="Lato" panose="020F0502020204030203" pitchFamily="34" charset="77"/>
              </a:rPr>
              <a:t> investigate or ask further questions about the SEA and/or perpetrator. </a:t>
            </a:r>
            <a:endParaRPr lang="en-US" b="0">
              <a:latin typeface="Lato" panose="020F0502020204030203" pitchFamily="34" charset="7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atin typeface="Lato" panose="020F0502020204030203" pitchFamily="34" charset="77"/>
              </a:rPr>
              <a:t>With regards to enrolment of the woman as a beneficiary for the livelihoods programme, this can be further discussed with the PSEA focal point. </a:t>
            </a:r>
          </a:p>
          <a:p>
            <a:pPr marL="0" lvl="0" indent="0" algn="l" rtl="0">
              <a:spcBef>
                <a:spcPts val="0"/>
              </a:spcBef>
              <a:spcAft>
                <a:spcPts val="0"/>
              </a:spcAft>
              <a:buNone/>
            </a:pPr>
            <a:endParaRPr lang="en-US" b="1">
              <a:latin typeface="Lato" panose="020F0502020204030203" pitchFamily="34" charset="77"/>
            </a:endParaRPr>
          </a:p>
          <a:p>
            <a:pPr marL="0" lvl="0" indent="0" algn="l" rtl="0">
              <a:spcBef>
                <a:spcPts val="0"/>
              </a:spcBef>
              <a:spcAft>
                <a:spcPts val="0"/>
              </a:spcAft>
              <a:buNone/>
            </a:pPr>
            <a:r>
              <a:rPr lang="en-US" b="1">
                <a:latin typeface="Lato" panose="020F0502020204030203" pitchFamily="34" charset="77"/>
              </a:rPr>
              <a:t>Scenario 4</a:t>
            </a:r>
            <a:endParaRPr lang="en-US" b="1">
              <a:latin typeface="Lato" panose="020F0502020204030203" pitchFamily="34" charset="77"/>
              <a:cs typeface="Calibri"/>
            </a:endParaRPr>
          </a:p>
          <a:p>
            <a:pPr>
              <a:defRPr/>
            </a:pPr>
            <a:r>
              <a:rPr lang="en-US">
                <a:latin typeface="Lato" panose="020F0502020204030203" pitchFamily="34" charset="77"/>
                <a:ea typeface="+mn-lt"/>
                <a:cs typeface="+mn-lt"/>
              </a:rPr>
              <a:t>The frontline worker is visiting a woman enrolled in a vocational training </a:t>
            </a:r>
            <a:r>
              <a:rPr lang="en-US" err="1">
                <a:latin typeface="Lato" panose="020F0502020204030203" pitchFamily="34" charset="77"/>
                <a:ea typeface="+mn-lt"/>
                <a:cs typeface="+mn-lt"/>
              </a:rPr>
              <a:t>programme</a:t>
            </a:r>
            <a:r>
              <a:rPr lang="en-US">
                <a:latin typeface="Lato" panose="020F0502020204030203" pitchFamily="34" charset="77"/>
                <a:ea typeface="+mn-lt"/>
                <a:cs typeface="+mn-lt"/>
              </a:rPr>
              <a:t>. Her family has been displaced and lives with a host family. She tells the frontline worker that the husband of the host family has sexually abused her 12-year old daughter and she doesn’t know what to do. </a:t>
            </a:r>
            <a:endParaRPr lang="en-US">
              <a:latin typeface="Lato" panose="020F0502020204030203" pitchFamily="34" charset="77"/>
            </a:endParaRPr>
          </a:p>
          <a:p>
            <a:pPr marL="0" lvl="0" indent="0" algn="l" rtl="0">
              <a:spcBef>
                <a:spcPts val="0"/>
              </a:spcBef>
              <a:spcAft>
                <a:spcPts val="0"/>
              </a:spcAft>
              <a:buNone/>
            </a:pPr>
            <a:endParaRPr lang="en-US" b="1">
              <a:latin typeface="Lato" panose="020F0502020204030203" pitchFamily="34" charset="77"/>
            </a:endParaRPr>
          </a:p>
          <a:p>
            <a:pPr marL="0" lvl="0" indent="0" algn="l" rtl="0">
              <a:spcBef>
                <a:spcPts val="0"/>
              </a:spcBef>
              <a:spcAft>
                <a:spcPts val="0"/>
              </a:spcAft>
              <a:buNone/>
            </a:pPr>
            <a:r>
              <a:rPr lang="en-US" b="1">
                <a:latin typeface="Lato" panose="020F0502020204030203" pitchFamily="34" charset="77"/>
              </a:rPr>
              <a:t>Key considerations scenario 4</a:t>
            </a:r>
            <a:endParaRPr lang="en-US" b="1">
              <a:latin typeface="Lato" panose="020F0502020204030203" pitchFamily="34" charset="77"/>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Lato" panose="020F0502020204030203" pitchFamily="34" charset="77"/>
              </a:rPr>
              <a:t>The case is clearly an emergency and all actions should be taken to ensure child and mother are safe.</a:t>
            </a:r>
          </a:p>
          <a:p>
            <a:pPr marL="171450" indent="-171450">
              <a:buFont typeface="Arial" panose="020B0604020202020204" pitchFamily="34" charset="0"/>
              <a:buChar char="•"/>
              <a:defRPr/>
            </a:pPr>
            <a:r>
              <a:rPr lang="en-US">
                <a:latin typeface="Lato" panose="020F0502020204030203" pitchFamily="34" charset="77"/>
              </a:rPr>
              <a:t>Explain to the mother that her daughter’s case requires a specialized intervention and ask her if she agrees to speak with a child protection/GBV specialist. </a:t>
            </a:r>
            <a:endParaRPr lang="en-US">
              <a:latin typeface="Lato" panose="020F0502020204030203" pitchFamily="34" charset="77"/>
              <a:cs typeface="Calibri"/>
            </a:endParaRPr>
          </a:p>
          <a:p>
            <a:pPr marL="171450" indent="-171450">
              <a:buFont typeface="Arial" panose="020B0604020202020204" pitchFamily="34" charset="0"/>
              <a:buChar char="•"/>
              <a:defRPr/>
            </a:pPr>
            <a:r>
              <a:rPr lang="en-US">
                <a:latin typeface="Lato" panose="020F0502020204030203" pitchFamily="34" charset="77"/>
              </a:rPr>
              <a:t>The frontline worker should explain that the child protection/GBV specialist will likely ensure she and her daughter are safe before any action is taken against the perpetrator, particularly options of moving the mother and child from the host family, but note that serious precautions must be taken in order to not inadvertently put the family at risk of retribution from the perpetrator.</a:t>
            </a:r>
            <a:endParaRPr lang="en-US">
              <a:latin typeface="Lato" panose="020F0502020204030203" pitchFamily="34" charset="77"/>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Lato" panose="020F0502020204030203" pitchFamily="34" charset="77"/>
              </a:rPr>
              <a:t>The mother should also be informed of the mandatory reporting requirements in place and possible implications of referring the child.</a:t>
            </a:r>
            <a:endParaRPr lang="en-US">
              <a:latin typeface="Lato" panose="020F0502020204030203" pitchFamily="34" charset="77"/>
              <a:cs typeface="Calibri"/>
            </a:endParaRPr>
          </a:p>
          <a:p>
            <a:pPr marL="171450" indent="-171450">
              <a:buFont typeface="Arial" panose="020B0604020202020204" pitchFamily="34" charset="0"/>
              <a:buChar char="•"/>
              <a:defRPr/>
            </a:pPr>
            <a:r>
              <a:rPr lang="en-US">
                <a:latin typeface="Lato" panose="020F0502020204030203" pitchFamily="34" charset="77"/>
              </a:rPr>
              <a:t>Ask participants to recall possible mandatory reporting requirements related to child abuse, in their context and make sure that all participants are aware of these. </a:t>
            </a:r>
            <a:endParaRPr lang="en-US">
              <a:latin typeface="Lato" panose="020F0502020204030203" pitchFamily="34" charset="77"/>
              <a:cs typeface="Calibri"/>
            </a:endParaRPr>
          </a:p>
          <a:p>
            <a:pPr marL="0" lvl="0" indent="0" algn="l" rtl="0">
              <a:spcBef>
                <a:spcPts val="0"/>
              </a:spcBef>
              <a:spcAft>
                <a:spcPts val="0"/>
              </a:spcAft>
              <a:buNone/>
            </a:pPr>
            <a:endParaRPr lang="en-US" b="1">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latin typeface="Lato" panose="020F0502020204030203" pitchFamily="34" charset="77"/>
                <a:ea typeface="Lato" panose="020F0502020204030203" pitchFamily="34" charset="0"/>
                <a:cs typeface="Lato" panose="020F0502020204030203" pitchFamily="34" charset="0"/>
              </a:rPr>
              <a:t>Some scenarios derived and adjusted from the UNHCR Facilitator Guide on GBV Risk Mitigation, 2020 (https://unhcr365.sharepoint.com/sites/GSCB-</a:t>
            </a:r>
            <a:r>
              <a:rPr lang="en-US" baseline="0" err="1">
                <a:latin typeface="Lato" panose="020F0502020204030203" pitchFamily="34" charset="77"/>
                <a:ea typeface="Lato" panose="020F0502020204030203" pitchFamily="34" charset="0"/>
                <a:cs typeface="Lato" panose="020F0502020204030203" pitchFamily="34" charset="0"/>
              </a:rPr>
              <a:t>GBVLearning</a:t>
            </a:r>
            <a:r>
              <a:rPr lang="en-US" baseline="0">
                <a:latin typeface="Lato" panose="020F0502020204030203" pitchFamily="34" charset="77"/>
                <a:ea typeface="Lato" panose="020F0502020204030203" pitchFamily="34" charset="0"/>
                <a:cs typeface="Lato" panose="020F0502020204030203" pitchFamily="34" charset="0"/>
              </a:rPr>
              <a:t>/</a:t>
            </a:r>
            <a:r>
              <a:rPr lang="en-US" baseline="0" err="1">
                <a:latin typeface="Lato" panose="020F0502020204030203" pitchFamily="34" charset="77"/>
                <a:ea typeface="Lato" panose="020F0502020204030203" pitchFamily="34" charset="0"/>
                <a:cs typeface="Lato" panose="020F0502020204030203" pitchFamily="34" charset="0"/>
              </a:rPr>
              <a:t>SitePages</a:t>
            </a:r>
            <a:r>
              <a:rPr lang="en-US" baseline="0">
                <a:latin typeface="Lato" panose="020F0502020204030203" pitchFamily="34" charset="77"/>
                <a:ea typeface="Lato" panose="020F0502020204030203" pitchFamily="34" charset="0"/>
                <a:cs typeface="Lato" panose="020F0502020204030203" pitchFamily="34" charset="0"/>
              </a:rPr>
              <a:t>/Facilitator-Guide-on-GBV-Risk-</a:t>
            </a:r>
            <a:r>
              <a:rPr lang="en-US" baseline="0" err="1">
                <a:latin typeface="Lato" panose="020F0502020204030203" pitchFamily="34" charset="77"/>
                <a:ea typeface="Lato" panose="020F0502020204030203" pitchFamily="34" charset="0"/>
                <a:cs typeface="Lato" panose="020F0502020204030203" pitchFamily="34" charset="0"/>
              </a:rPr>
              <a:t>Mitigation.aspx</a:t>
            </a:r>
            <a:r>
              <a:rPr lang="en-US" baseline="0">
                <a:latin typeface="Lato" panose="020F0502020204030203" pitchFamily="34" charset="77"/>
                <a:ea typeface="Lato" panose="020F0502020204030203" pitchFamily="34" charset="0"/>
                <a:cs typeface="Lato" panose="020F0502020204030203" pitchFamily="34" charset="0"/>
              </a:rPr>
              <a:t>), the 2022 Minimum Standards @UNHCR Course and the </a:t>
            </a:r>
            <a:r>
              <a:rPr lang="en-US">
                <a:latin typeface="Lato" panose="020F0502020204030203" pitchFamily="34" charset="77"/>
              </a:rPr>
              <a:t>IASC Pocket Guide Training Package.</a:t>
            </a:r>
          </a:p>
          <a:p>
            <a:pPr marL="0" lvl="0" indent="0" algn="l" rtl="0">
              <a:spcBef>
                <a:spcPts val="0"/>
              </a:spcBef>
              <a:spcAft>
                <a:spcPts val="0"/>
              </a:spcAft>
              <a:buNone/>
            </a:pPr>
            <a:endParaRPr lang="en-US" b="1">
              <a:latin typeface="Lato" panose="020F0502020204030203" pitchFamily="34" charset="77"/>
            </a:endParaRPr>
          </a:p>
          <a:p>
            <a:pPr marL="0" lvl="0" indent="0" algn="l" rtl="0">
              <a:spcBef>
                <a:spcPts val="0"/>
              </a:spcBef>
              <a:spcAft>
                <a:spcPts val="0"/>
              </a:spcAft>
              <a:buNone/>
            </a:pPr>
            <a:r>
              <a:rPr lang="en-US" b="1" u="sng">
                <a:latin typeface="Lato" panose="020F0502020204030203" pitchFamily="34" charset="77"/>
              </a:rPr>
              <a:t>Survivor-</a:t>
            </a:r>
            <a:r>
              <a:rPr lang="en-US" b="1" u="sng" err="1">
                <a:latin typeface="Lato" panose="020F0502020204030203" pitchFamily="34" charset="77"/>
              </a:rPr>
              <a:t>centred</a:t>
            </a:r>
            <a:r>
              <a:rPr lang="en-US" b="1" u="sng">
                <a:latin typeface="Lato" panose="020F0502020204030203" pitchFamily="34" charset="77"/>
              </a:rPr>
              <a:t> communication skills</a:t>
            </a:r>
          </a:p>
          <a:p>
            <a:r>
              <a:rPr lang="en-GB" b="1">
                <a:effectLst/>
                <a:latin typeface="Lato" panose="020F0502020204030203" pitchFamily="34" charset="77"/>
              </a:rPr>
              <a:t>Body language</a:t>
            </a:r>
          </a:p>
          <a:p>
            <a:pPr marL="171450" indent="-171450">
              <a:buFont typeface="Arial" panose="020B0604020202020204" pitchFamily="34" charset="0"/>
              <a:buChar char="•"/>
            </a:pPr>
            <a:r>
              <a:rPr lang="en-GB">
                <a:effectLst/>
                <a:latin typeface="Lato" panose="020F0502020204030203" pitchFamily="34" charset="77"/>
              </a:rPr>
              <a:t>Sit facing the survivor.</a:t>
            </a:r>
          </a:p>
          <a:p>
            <a:pPr marL="171450" indent="-171450">
              <a:buFont typeface="Arial" panose="020B0604020202020204" pitchFamily="34" charset="0"/>
              <a:buChar char="•"/>
            </a:pPr>
            <a:r>
              <a:rPr lang="en-GB">
                <a:effectLst/>
                <a:latin typeface="Lato" panose="020F0502020204030203" pitchFamily="34" charset="77"/>
              </a:rPr>
              <a:t>Do not put anything between the survivor and us. No desks, no objects. The space between you and the survivor is open.</a:t>
            </a:r>
          </a:p>
          <a:p>
            <a:pPr marL="171450" indent="-171450">
              <a:buFont typeface="Arial" panose="020B0604020202020204" pitchFamily="34" charset="0"/>
              <a:buChar char="•"/>
            </a:pPr>
            <a:r>
              <a:rPr lang="en-GB">
                <a:effectLst/>
                <a:latin typeface="Lato" panose="020F0502020204030203" pitchFamily="34" charset="77"/>
              </a:rPr>
              <a:t>Lean in towards the survivor. This helps the survivor know we are interested in what she is saying and that we want to stay and listen.</a:t>
            </a:r>
          </a:p>
          <a:p>
            <a:pPr marL="171450" indent="-171450">
              <a:buFont typeface="Arial" panose="020B0604020202020204" pitchFamily="34" charset="0"/>
              <a:buChar char="•"/>
            </a:pPr>
            <a:r>
              <a:rPr lang="en-GB">
                <a:effectLst/>
                <a:latin typeface="Lato" panose="020F0502020204030203" pitchFamily="34" charset="77"/>
              </a:rPr>
              <a:t>Maintain eye contact with the survivor at all times (unless this is considered to be culturally inappropriate).</a:t>
            </a:r>
          </a:p>
          <a:p>
            <a:pPr marL="171450" indent="-171450">
              <a:buFont typeface="Arial" panose="020B0604020202020204" pitchFamily="34" charset="0"/>
              <a:buChar char="•"/>
            </a:pPr>
            <a:r>
              <a:rPr lang="en-GB">
                <a:effectLst/>
                <a:latin typeface="Lato" panose="020F0502020204030203" pitchFamily="34" charset="77"/>
              </a:rPr>
              <a:t>Stay in a relaxed sitting position. It does not mean that you should slouch in your chairs and look sloppy, but you do not want to sit very stiff and rigid. You want to be comfortable so that the survivor can feel comfortable and relaxed too.</a:t>
            </a:r>
          </a:p>
          <a:p>
            <a:pPr marL="171450" indent="-171450">
              <a:buFont typeface="Arial" panose="020B0604020202020204" pitchFamily="34" charset="0"/>
              <a:buChar char="•"/>
            </a:pPr>
            <a:endParaRPr lang="en-GB">
              <a:effectLst/>
              <a:latin typeface="Lato" panose="020F0502020204030203" pitchFamily="34" charset="77"/>
            </a:endParaRPr>
          </a:p>
          <a:p>
            <a:r>
              <a:rPr lang="en-GB" b="1">
                <a:effectLst/>
                <a:latin typeface="Lato" panose="020F0502020204030203" pitchFamily="34" charset="77"/>
              </a:rPr>
              <a:t>Verbal Messages</a:t>
            </a:r>
          </a:p>
          <a:p>
            <a:pPr marL="171450" indent="-171450">
              <a:buFont typeface="Arial" panose="020B0604020202020204" pitchFamily="34" charset="0"/>
              <a:buChar char="•"/>
            </a:pPr>
            <a:r>
              <a:rPr lang="en-GB">
                <a:effectLst/>
                <a:latin typeface="Lato" panose="020F0502020204030203" pitchFamily="34" charset="77"/>
              </a:rPr>
              <a:t>Follow the survivor’s pace, using the same language as the survivor. </a:t>
            </a:r>
          </a:p>
          <a:p>
            <a:pPr marL="171450" indent="-171450">
              <a:buFont typeface="Arial" panose="020B0604020202020204" pitchFamily="34" charset="0"/>
              <a:buChar char="•"/>
            </a:pPr>
            <a:r>
              <a:rPr lang="en-GB">
                <a:effectLst/>
                <a:latin typeface="Lato" panose="020F0502020204030203" pitchFamily="34" charset="77"/>
              </a:rPr>
              <a:t>Simple explanations are key to ensure the survivor feels safe and comfortable sharing her experience. </a:t>
            </a:r>
          </a:p>
          <a:p>
            <a:pPr marL="171450" indent="-171450">
              <a:buFont typeface="Arial" panose="020B0604020202020204" pitchFamily="34" charset="0"/>
              <a:buChar char="•"/>
            </a:pPr>
            <a:r>
              <a:rPr lang="en-GB">
                <a:effectLst/>
                <a:latin typeface="Lato" panose="020F0502020204030203" pitchFamily="34" charset="77"/>
              </a:rPr>
              <a:t>It is also good to learn to remain silent and give the survivor time to think and process her emotions, though this can be very difficult for some of us. </a:t>
            </a:r>
          </a:p>
          <a:p>
            <a:pPr marL="171450" indent="-171450">
              <a:buFont typeface="Arial" panose="020B0604020202020204" pitchFamily="34" charset="0"/>
              <a:buChar char="•"/>
            </a:pPr>
            <a:endParaRPr lang="en-GB">
              <a:effectLst/>
              <a:latin typeface="Lato" panose="020F0502020204030203" pitchFamily="34" charset="77"/>
            </a:endParaRPr>
          </a:p>
          <a:p>
            <a:r>
              <a:rPr lang="en-GB" b="1">
                <a:effectLst/>
                <a:latin typeface="Lato" panose="020F0502020204030203" pitchFamily="34" charset="77"/>
              </a:rPr>
              <a:t>Active Listening Skills</a:t>
            </a:r>
          </a:p>
          <a:p>
            <a:pPr marL="171450" indent="-171450">
              <a:buFont typeface="Arial" panose="020B0604020202020204" pitchFamily="34" charset="0"/>
              <a:buChar char="•"/>
            </a:pPr>
            <a:r>
              <a:rPr lang="en-GB">
                <a:effectLst/>
                <a:latin typeface="Lato" panose="020F0502020204030203" pitchFamily="34" charset="77"/>
              </a:rPr>
              <a:t>Use open-ended questions to really understand how the survivor is thinking and feeling and don’t prompt for further details or investigate further.</a:t>
            </a:r>
          </a:p>
          <a:p>
            <a:pPr marL="171450" indent="-171450">
              <a:buFont typeface="Arial" panose="020B0604020202020204" pitchFamily="34" charset="0"/>
              <a:buChar char="•"/>
            </a:pPr>
            <a:r>
              <a:rPr lang="en-GB">
                <a:effectLst/>
                <a:latin typeface="Lato" panose="020F0502020204030203" pitchFamily="34" charset="77"/>
              </a:rPr>
              <a:t>Paraphrase and summarize (“Let me see if I understand what you have told me so far”).</a:t>
            </a:r>
          </a:p>
          <a:p>
            <a:pPr marL="171450" indent="-171450">
              <a:buFont typeface="Arial" panose="020B0604020202020204" pitchFamily="34" charset="0"/>
              <a:buChar char="•"/>
            </a:pPr>
            <a:r>
              <a:rPr lang="en-GB">
                <a:effectLst/>
                <a:latin typeface="Lato" panose="020F0502020204030203" pitchFamily="34" charset="77"/>
              </a:rPr>
              <a:t>Reflect content and/or feeling (“It sounds like you were very scared in the moment when he yelled and raised his fist”). </a:t>
            </a:r>
          </a:p>
          <a:p>
            <a:pPr marL="171450" indent="-171450">
              <a:buFont typeface="Arial" panose="020B0604020202020204" pitchFamily="34" charset="0"/>
              <a:buChar char="•"/>
            </a:pPr>
            <a:r>
              <a:rPr lang="en-GB">
                <a:effectLst/>
                <a:latin typeface="Lato" panose="020F0502020204030203" pitchFamily="34" charset="77"/>
              </a:rPr>
              <a:t>Reflect how the survivor is feeling and thinking so she can see it like in a mirror. </a:t>
            </a:r>
          </a:p>
          <a:p>
            <a:pPr marL="171450" indent="-171450">
              <a:buFont typeface="Arial" panose="020B0604020202020204" pitchFamily="34" charset="0"/>
              <a:buChar char="•"/>
            </a:pPr>
            <a:r>
              <a:rPr lang="en-GB">
                <a:effectLst/>
                <a:latin typeface="Lato" panose="020F0502020204030203" pitchFamily="34" charset="77"/>
              </a:rPr>
              <a:t>Help the survivor to see the situation and options more clearly. </a:t>
            </a:r>
          </a:p>
          <a:p>
            <a:pPr marL="171450" indent="-171450">
              <a:buFont typeface="Arial" panose="020B0604020202020204" pitchFamily="34" charset="0"/>
              <a:buChar char="•"/>
            </a:pPr>
            <a:r>
              <a:rPr lang="en-GB">
                <a:effectLst/>
                <a:latin typeface="Lato" panose="020F0502020204030203" pitchFamily="34" charset="77"/>
              </a:rPr>
              <a:t>Help the survivor to focus.</a:t>
            </a:r>
          </a:p>
          <a:p>
            <a:pPr marL="0" lvl="0" indent="0" algn="l" rtl="0">
              <a:spcBef>
                <a:spcPts val="0"/>
              </a:spcBef>
              <a:spcAft>
                <a:spcPts val="0"/>
              </a:spcAft>
              <a:buNone/>
            </a:pPr>
            <a:endParaRPr lang="en-US">
              <a:latin typeface="Lato" panose="020F050202020403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latin typeface="Lato" panose="020F0502020204030203" pitchFamily="34" charset="77"/>
                <a:ea typeface="Lato" panose="020F0502020204030203" pitchFamily="34" charset="0"/>
                <a:cs typeface="Lato" panose="020F0502020204030203" pitchFamily="34" charset="0"/>
              </a:rPr>
              <a:t>Content derived and adjusted from the </a:t>
            </a:r>
            <a:r>
              <a:rPr lang="en-US">
                <a:latin typeface="Lato" panose="020F0502020204030203" pitchFamily="34" charset="77"/>
              </a:rPr>
              <a:t>IASC Pocket Guide – How to support survivors of GBV when a GBV actor is not available in your area – User Guide, 2018 (</a:t>
            </a:r>
            <a:r>
              <a:rPr lang="en-US" b="0" baseline="0">
                <a:latin typeface="Lato" panose="020F0502020204030203" pitchFamily="34" charset="77"/>
                <a:ea typeface="Lato" panose="020F0502020204030203" pitchFamily="34" charset="0"/>
                <a:cs typeface="Lato" panose="020F0502020204030203" pitchFamily="34" charset="0"/>
                <a:hlinkClick r:id="rId3"/>
              </a:rPr>
              <a:t>https://gbvguidelines.org/en/pocketguide/</a:t>
            </a:r>
            <a:r>
              <a:rPr lang="en-US" b="0" baseline="0">
                <a:latin typeface="Lato" panose="020F0502020204030203" pitchFamily="34" charset="77"/>
                <a:ea typeface="Lato" panose="020F0502020204030203" pitchFamily="34" charset="0"/>
                <a:cs typeface="Lato" panose="020F0502020204030203" pitchFamily="34" charset="0"/>
              </a:rPr>
              <a:t>). </a:t>
            </a:r>
            <a:endParaRPr lang="en-US">
              <a:latin typeface="Lato" panose="020F0502020204030203" pitchFamily="34" charset="77"/>
            </a:endParaRPr>
          </a:p>
        </p:txBody>
      </p:sp>
    </p:spTree>
    <p:extLst>
      <p:ext uri="{BB962C8B-B14F-4D97-AF65-F5344CB8AC3E}">
        <p14:creationId xmlns:p14="http://schemas.microsoft.com/office/powerpoint/2010/main" val="358756148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2638313"/>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R" sz="1500" b="1">
                <a:latin typeface="Lato" panose="020F0502020204030203" pitchFamily="34" charset="77"/>
                <a:ea typeface="MS PGothic"/>
                <a:cs typeface="Calibri"/>
              </a:rPr>
              <a:t>FACILITATOR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atin typeface="Lato" panose="020F0502020204030203" pitchFamily="34" charset="77"/>
            </a:endParaRPr>
          </a:p>
          <a:p>
            <a:pPr marL="0" marR="0" lvl="0" indent="0">
              <a:lnSpc>
                <a:spcPct val="107000"/>
              </a:lnSpc>
              <a:spcBef>
                <a:spcPts val="0"/>
              </a:spcBef>
              <a:spcAft>
                <a:spcPts val="800"/>
              </a:spcAft>
              <a:buFont typeface="+mj-lt"/>
              <a:buNone/>
            </a:pPr>
            <a:r>
              <a:rPr lang="en-US">
                <a:latin typeface="Lato" panose="020F0502020204030203" pitchFamily="34" charset="77"/>
                <a:ea typeface="MS PGothic"/>
                <a:cs typeface="Calibri"/>
              </a:rPr>
              <a:t>Expected duration: 10 mins</a:t>
            </a:r>
          </a:p>
        </p:txBody>
      </p:sp>
    </p:spTree>
    <p:extLst>
      <p:ext uri="{BB962C8B-B14F-4D97-AF65-F5344CB8AC3E}">
        <p14:creationId xmlns:p14="http://schemas.microsoft.com/office/powerpoint/2010/main" val="26620490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sz="1600"/>
          </a:p>
        </p:txBody>
      </p:sp>
    </p:spTree>
    <p:extLst>
      <p:ext uri="{BB962C8B-B14F-4D97-AF65-F5344CB8AC3E}">
        <p14:creationId xmlns:p14="http://schemas.microsoft.com/office/powerpoint/2010/main" val="54446385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b="0" u="none">
                <a:latin typeface="Lato" panose="020F0502020204030203" pitchFamily="34" charset="77"/>
              </a:rPr>
              <a:t>IASC, Pocket Guide – How to support survivors of GBV when a GBV actor is not available in your area</a:t>
            </a:r>
            <a:r>
              <a:rPr lang="en-US" u="none">
                <a:latin typeface="Lato" panose="020F0502020204030203" pitchFamily="34" charset="77"/>
              </a:rPr>
              <a:t>, </a:t>
            </a:r>
            <a:r>
              <a:rPr lang="en-US">
                <a:latin typeface="Lato" panose="020F0502020204030203" pitchFamily="34" charset="77"/>
              </a:rPr>
              <a:t>2018 (</a:t>
            </a:r>
            <a:r>
              <a:rPr lang="en-US" b="0" baseline="0">
                <a:latin typeface="Lato" panose="020F0502020204030203" pitchFamily="34" charset="77"/>
                <a:ea typeface="Lato" panose="020F0502020204030203" pitchFamily="34" charset="0"/>
                <a:cs typeface="Lato" panose="020F0502020204030203" pitchFamily="34" charset="0"/>
                <a:hlinkClick r:id="rId3"/>
              </a:rPr>
              <a:t>https://gbvguidelines.org/en/pocketguide/</a:t>
            </a:r>
            <a:r>
              <a:rPr lang="en-US" b="0" baseline="0">
                <a:latin typeface="Lato" panose="020F0502020204030203" pitchFamily="34" charset="77"/>
                <a:ea typeface="Lato" panose="020F0502020204030203" pitchFamily="34" charset="0"/>
                <a:cs typeface="Lato" panose="020F0502020204030203" pitchFamily="34" charset="0"/>
              </a:rPr>
              <a:t>) and its mobile App version (</a:t>
            </a:r>
            <a:r>
              <a:rPr lang="en-GB">
                <a:latin typeface="Lato" panose="020F0502020204030203" pitchFamily="34" charset="77"/>
                <a:ea typeface="Lato" panose="020F0502020204030203" pitchFamily="34" charset="0"/>
                <a:cs typeface="Lato" panose="020F0502020204030203" pitchFamily="34" charset="0"/>
                <a:hlinkClick r:id="rId4"/>
              </a:rPr>
              <a:t>https://play.google.com/store/apps/details?id=com.gbvpocketguide&amp;hl=en</a:t>
            </a:r>
            <a:r>
              <a:rPr lang="en-GB" u="none">
                <a:solidFill>
                  <a:schemeClr val="tx1"/>
                </a:solidFill>
                <a:latin typeface="Lato" panose="020F0502020204030203" pitchFamily="34" charset="77"/>
                <a:ea typeface="Lato" panose="020F0502020204030203" pitchFamily="34" charset="0"/>
                <a:cs typeface="Lato" panose="020F0502020204030203" pitchFamily="34" charset="0"/>
              </a:rPr>
              <a:t>) </a:t>
            </a:r>
            <a:endParaRPr lang="en-US" u="none">
              <a:solidFill>
                <a:srgbClr val="0000FF"/>
              </a:solidFill>
              <a:latin typeface="Lato" panose="020F0502020204030203" pitchFamily="34" charset="77"/>
              <a:hlinkClick r:id="rId5">
                <a:extLst>
                  <a:ext uri="{A12FA001-AC4F-418D-AE19-62706E023703}">
                    <ahyp:hlinkClr xmlns:ahyp="http://schemas.microsoft.com/office/drawing/2018/hyperlinkcolor" val="tx"/>
                  </a:ext>
                </a:extLst>
              </a:hlinkClick>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u="none">
                <a:solidFill>
                  <a:srgbClr val="0000FF"/>
                </a:solidFill>
                <a:latin typeface="Lato" panose="020F0502020204030203" pitchFamily="34" charset="77"/>
              </a:rPr>
              <a:t>IASC </a:t>
            </a:r>
            <a:r>
              <a:rPr lang="en-US" u="none">
                <a:solidFill>
                  <a:srgbClr val="0000FF"/>
                </a:solidFill>
                <a:latin typeface="Lato" panose="020F0502020204030203" pitchFamily="34" charset="77"/>
              </a:rPr>
              <a:t>Guidelines for Integrating Gender-Based Violence Interventions in Humanitarian Action, 2015</a:t>
            </a:r>
            <a:r>
              <a:rPr lang="en-GB" u="none">
                <a:solidFill>
                  <a:srgbClr val="0000FF"/>
                </a:solidFill>
                <a:latin typeface="Lato" panose="020F0502020204030203" pitchFamily="34" charset="77"/>
              </a:rPr>
              <a:t> (</a:t>
            </a:r>
            <a:r>
              <a:rPr lang="en-GB">
                <a:latin typeface="Lato" panose="020F0502020204030203" pitchFamily="34" charset="77"/>
                <a:hlinkClick r:id="rId6"/>
              </a:rPr>
              <a:t>https://gbvguidelines.org</a:t>
            </a:r>
            <a:r>
              <a:rPr lang="en-GB">
                <a:latin typeface="Lato" panose="020F0502020204030203" pitchFamily="34" charset="77"/>
              </a:rPr>
              <a:t>). NB: on the GBV Guidelines website there is a Community of Practice for non-GBV specialists to exchange on GBV Risk Mitigation.</a:t>
            </a:r>
            <a:endParaRPr lang="en-US" u="sng">
              <a:solidFill>
                <a:srgbClr val="0000FF"/>
              </a:solidFill>
              <a:latin typeface="Lato" panose="020F0502020204030203" pitchFamily="34" charset="77"/>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u="none">
                <a:solidFill>
                  <a:srgbClr val="0000FF"/>
                </a:solidFill>
                <a:latin typeface="Lato" panose="020F0502020204030203" pitchFamily="34" charset="77"/>
              </a:rPr>
              <a:t>UNHCR GBV Learning Hub (</a:t>
            </a:r>
            <a:r>
              <a:rPr lang="en-GB">
                <a:latin typeface="Lato" panose="020F0502020204030203" pitchFamily="34" charset="77"/>
                <a:hlinkClick r:id="rId7"/>
              </a:rPr>
              <a:t>https://unhcr365.sharepoint.com/sites/GSCB-GBVLearning</a:t>
            </a:r>
            <a:r>
              <a:rPr lang="en-GB">
                <a:latin typeface="Lato" panose="020F0502020204030203" pitchFamily="34" charset="77"/>
              </a:rPr>
              <a:t>) – internal to UNHCR workforce only.</a:t>
            </a:r>
            <a:endParaRPr lang="en-GR">
              <a:latin typeface="Lato" panose="020F0502020204030203" pitchFamily="34" charset="77"/>
            </a:endParaRPr>
          </a:p>
        </p:txBody>
      </p:sp>
    </p:spTree>
    <p:extLst>
      <p:ext uri="{BB962C8B-B14F-4D97-AF65-F5344CB8AC3E}">
        <p14:creationId xmlns:p14="http://schemas.microsoft.com/office/powerpoint/2010/main" val="344994505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17E4058-2E4B-4CB9-9C5E-9B76C66164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AE5E7F9-3774-48DB-B4DD-F0994054C0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sz="1800"/>
          </a:p>
        </p:txBody>
      </p:sp>
    </p:spTree>
    <p:extLst>
      <p:ext uri="{BB962C8B-B14F-4D97-AF65-F5344CB8AC3E}">
        <p14:creationId xmlns:p14="http://schemas.microsoft.com/office/powerpoint/2010/main" val="364472687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R"/>
          </a:p>
        </p:txBody>
      </p:sp>
    </p:spTree>
    <p:extLst>
      <p:ext uri="{BB962C8B-B14F-4D97-AF65-F5344CB8AC3E}">
        <p14:creationId xmlns:p14="http://schemas.microsoft.com/office/powerpoint/2010/main" val="3450788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2638313"/>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R" sz="1500" b="1">
                <a:latin typeface="Lato" panose="020F0502020204030203" pitchFamily="34" charset="77"/>
                <a:ea typeface="MS PGothic"/>
                <a:cs typeface="Calibri"/>
              </a:rPr>
              <a:t>FACILITATOR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a:latin typeface="Lato" panose="020F0502020204030203" pitchFamily="34" charset="77"/>
            </a:endParaRPr>
          </a:p>
          <a:p>
            <a:pPr marL="0" marR="0" lvl="0" indent="0">
              <a:lnSpc>
                <a:spcPct val="107000"/>
              </a:lnSpc>
              <a:spcBef>
                <a:spcPts val="0"/>
              </a:spcBef>
              <a:spcAft>
                <a:spcPts val="800"/>
              </a:spcAft>
              <a:buFont typeface="+mj-lt"/>
              <a:buNone/>
            </a:pPr>
            <a:r>
              <a:rPr lang="en-US">
                <a:latin typeface="Lato" panose="020F0502020204030203" pitchFamily="34" charset="77"/>
                <a:ea typeface="MS PGothic"/>
                <a:cs typeface="Calibri"/>
              </a:rPr>
              <a:t>Expected duration of session: </a:t>
            </a:r>
          </a:p>
          <a:p>
            <a:pPr marL="342900" marR="0" lvl="0" indent="-342900">
              <a:lnSpc>
                <a:spcPct val="107000"/>
              </a:lnSpc>
              <a:spcBef>
                <a:spcPts val="0"/>
              </a:spcBef>
              <a:spcAft>
                <a:spcPts val="800"/>
              </a:spcAft>
              <a:buFont typeface="+mj-lt"/>
              <a:buAutoNum type="alphaUcPeriod"/>
            </a:pPr>
            <a:r>
              <a:rPr lang="en-US" b="1">
                <a:effectLst/>
                <a:latin typeface="Lato" panose="020F0502020204030203" pitchFamily="34" charset="77"/>
                <a:ea typeface="Times New Roman" panose="02020603050405020304" pitchFamily="18" charset="0"/>
                <a:cs typeface="Times New Roman" panose="02020603050405020304" pitchFamily="18" charset="0"/>
              </a:rPr>
              <a:t>70 mins </a:t>
            </a:r>
            <a:r>
              <a:rPr lang="en-US">
                <a:effectLst/>
                <a:latin typeface="Lato" panose="020F0502020204030203" pitchFamily="34" charset="77"/>
                <a:ea typeface="Times New Roman" panose="02020603050405020304" pitchFamily="18" charset="0"/>
                <a:cs typeface="Times New Roman" panose="02020603050405020304" pitchFamily="18" charset="0"/>
              </a:rPr>
              <a:t>(core content)</a:t>
            </a:r>
          </a:p>
          <a:p>
            <a:pPr marL="342900" marR="0" lvl="0" indent="-342900">
              <a:lnSpc>
                <a:spcPct val="107000"/>
              </a:lnSpc>
              <a:spcBef>
                <a:spcPts val="0"/>
              </a:spcBef>
              <a:spcAft>
                <a:spcPts val="600"/>
              </a:spcAft>
              <a:buFont typeface="+mj-lt"/>
              <a:buAutoNum type="alphaUcPeriod"/>
            </a:pPr>
            <a:r>
              <a:rPr lang="en-US" b="1">
                <a:effectLst/>
                <a:latin typeface="Lato" panose="020F0502020204030203" pitchFamily="34" charset="77"/>
                <a:ea typeface="Times New Roman" panose="02020603050405020304" pitchFamily="18" charset="0"/>
                <a:cs typeface="Times New Roman" panose="02020603050405020304" pitchFamily="18" charset="0"/>
              </a:rPr>
              <a:t>70 + 50 mins </a:t>
            </a:r>
            <a:r>
              <a:rPr lang="en-US">
                <a:effectLst/>
                <a:latin typeface="Lato" panose="020F0502020204030203" pitchFamily="34" charset="77"/>
                <a:ea typeface="Times New Roman" panose="02020603050405020304" pitchFamily="18" charset="0"/>
                <a:cs typeface="Times New Roman" panose="02020603050405020304" pitchFamily="18" charset="0"/>
              </a:rPr>
              <a:t>(optional content)</a:t>
            </a:r>
            <a:r>
              <a:rPr lang="en-US" b="1">
                <a:effectLst/>
                <a:latin typeface="Lato" panose="020F0502020204030203" pitchFamily="34" charset="77"/>
                <a:ea typeface="Times New Roman" panose="02020603050405020304" pitchFamily="18" charset="0"/>
                <a:cs typeface="Times New Roman" panose="02020603050405020304" pitchFamily="18" charset="0"/>
              </a:rPr>
              <a:t> </a:t>
            </a:r>
            <a:endParaRPr lang="en-US">
              <a:effectLst/>
              <a:latin typeface="Lato" panose="020F0502020204030203" pitchFamily="34" charset="77"/>
              <a:ea typeface="Times New Roman" panose="02020603050405020304" pitchFamily="18" charset="0"/>
              <a:cs typeface="Times New Roman" panose="02020603050405020304" pitchFamily="18" charset="0"/>
            </a:endParaRPr>
          </a:p>
          <a:p>
            <a:endParaRPr lang="en-US">
              <a:latin typeface="Lato" panose="020F0502020204030203" pitchFamily="34" charset="77"/>
            </a:endParaRPr>
          </a:p>
          <a:p>
            <a:r>
              <a:rPr lang="en-US" b="1">
                <a:latin typeface="Lato" panose="020F0502020204030203" pitchFamily="34" charset="77"/>
                <a:ea typeface="MS PGothic"/>
                <a:cs typeface="Calibri"/>
              </a:rPr>
              <a:t>Explain the learning objectives: </a:t>
            </a:r>
          </a:p>
          <a:p>
            <a:pPr marL="177750" marR="0" indent="-177750">
              <a:spcBef>
                <a:spcPts val="600"/>
              </a:spcBef>
              <a:spcAft>
                <a:spcPts val="0"/>
              </a:spcAft>
              <a:buFont typeface="Arial" panose="020B0604020202020204" pitchFamily="34" charset="0"/>
              <a:buChar char="•"/>
            </a:pPr>
            <a:r>
              <a:rPr lang="en-US">
                <a:effectLst/>
                <a:latin typeface="Lato" panose="020F0502020204030203" pitchFamily="34" charset="77"/>
                <a:ea typeface="Times New Roman" panose="02020603050405020304" pitchFamily="18" charset="0"/>
                <a:cs typeface="Times New Roman" panose="02020603050405020304" pitchFamily="18" charset="0"/>
              </a:rPr>
              <a:t>Have a basic understanding of what GBV is.</a:t>
            </a:r>
          </a:p>
          <a:p>
            <a:pPr marL="177750" marR="0" indent="-177750">
              <a:spcBef>
                <a:spcPts val="600"/>
              </a:spcBef>
              <a:spcAft>
                <a:spcPts val="0"/>
              </a:spcAft>
              <a:buFont typeface="Arial" panose="020B0604020202020204" pitchFamily="34" charset="0"/>
              <a:buChar char="•"/>
            </a:pPr>
            <a:r>
              <a:rPr lang="en-US">
                <a:effectLst/>
                <a:latin typeface="Lato" panose="020F0502020204030203" pitchFamily="34" charset="77"/>
                <a:ea typeface="Times New Roman" panose="02020603050405020304" pitchFamily="18" charset="0"/>
                <a:cs typeface="Times New Roman" panose="02020603050405020304" pitchFamily="18" charset="0"/>
              </a:rPr>
              <a:t>Be familiar with different forms of GBV and its consequences. </a:t>
            </a:r>
          </a:p>
          <a:p>
            <a:pPr marL="177750" marR="0" indent="-177750">
              <a:spcBef>
                <a:spcPts val="600"/>
              </a:spcBef>
              <a:spcAft>
                <a:spcPts val="0"/>
              </a:spcAft>
              <a:buFont typeface="Arial" panose="020B0604020202020204" pitchFamily="34" charset="0"/>
              <a:buChar char="•"/>
            </a:pPr>
            <a:r>
              <a:rPr lang="en-US">
                <a:effectLst/>
                <a:latin typeface="Lato" panose="020F0502020204030203" pitchFamily="34" charset="77"/>
                <a:ea typeface="Times New Roman" panose="02020603050405020304" pitchFamily="18" charset="0"/>
                <a:cs typeface="Times New Roman" panose="02020603050405020304" pitchFamily="18" charset="0"/>
              </a:rPr>
              <a:t>Understand the difference between GBV prevention, risk mitigation and response. </a:t>
            </a:r>
          </a:p>
          <a:p>
            <a:pPr marL="177750" marR="0" lvl="0" indent="-177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a:effectLst/>
                <a:latin typeface="Lato" panose="020F0502020204030203" pitchFamily="34" charset="77"/>
                <a:ea typeface="Times New Roman" panose="02020603050405020304" pitchFamily="18" charset="0"/>
                <a:cs typeface="Times New Roman" panose="02020603050405020304" pitchFamily="18" charset="0"/>
              </a:rPr>
              <a:t>Be aware of the responsibility of all UNHCR workforce and partners towards GBV risk mitigation </a:t>
            </a:r>
            <a:r>
              <a:rPr lang="en-US">
                <a:latin typeface="Lato" panose="020F0502020204030203" pitchFamily="34" charset="77"/>
              </a:rPr>
              <a:t>anchored in the GBV Policy</a:t>
            </a:r>
            <a:r>
              <a:rPr lang="en-US">
                <a:effectLst/>
                <a:latin typeface="Lato" panose="020F0502020204030203" pitchFamily="34" charset="77"/>
                <a:ea typeface="Times New Roman" panose="02020603050405020304" pitchFamily="18" charset="0"/>
                <a:cs typeface="Times New Roman" panose="02020603050405020304" pitchFamily="18" charset="0"/>
              </a:rPr>
              <a:t>, including regarding the safe handling of GBV disclosures. </a:t>
            </a:r>
          </a:p>
        </p:txBody>
      </p:sp>
    </p:spTree>
    <p:extLst>
      <p:ext uri="{BB962C8B-B14F-4D97-AF65-F5344CB8AC3E}">
        <p14:creationId xmlns:p14="http://schemas.microsoft.com/office/powerpoint/2010/main" val="3764717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044114-0CEC-46E5-A31D-A5BD2EE1B45F}"/>
              </a:ext>
            </a:extLst>
          </p:cNvPr>
          <p:cNvSpPr/>
          <p:nvPr userDrawn="1"/>
        </p:nvSpPr>
        <p:spPr>
          <a:xfrm>
            <a:off x="0" y="0"/>
            <a:ext cx="12192000" cy="6875463"/>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Logo&#10;&#10;Description automatically generated">
            <a:extLst>
              <a:ext uri="{FF2B5EF4-FFF2-40B4-BE49-F238E27FC236}">
                <a16:creationId xmlns:a16="http://schemas.microsoft.com/office/drawing/2014/main" id="{FE3D4B6B-EBCE-4DFA-9622-959A236BA5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64974" y="5816906"/>
            <a:ext cx="2558597" cy="954006"/>
          </a:xfrm>
          <a:prstGeom prst="rect">
            <a:avLst/>
          </a:prstGeom>
        </p:spPr>
      </p:pic>
    </p:spTree>
    <p:extLst>
      <p:ext uri="{BB962C8B-B14F-4D97-AF65-F5344CB8AC3E}">
        <p14:creationId xmlns:p14="http://schemas.microsoft.com/office/powerpoint/2010/main" val="326907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SSION 2 | Root causes of GBV">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9FEB78-B451-FC12-BF71-DACC81E7DC8D}"/>
              </a:ext>
            </a:extLst>
          </p:cNvPr>
          <p:cNvSpPr txBox="1"/>
          <p:nvPr userDrawn="1"/>
        </p:nvSpPr>
        <p:spPr>
          <a:xfrm>
            <a:off x="254832" y="6363551"/>
            <a:ext cx="6365821" cy="292388"/>
          </a:xfrm>
          <a:prstGeom prst="rect">
            <a:avLst/>
          </a:prstGeom>
          <a:solidFill>
            <a:srgbClr val="0070C0"/>
          </a:solidFill>
        </p:spPr>
        <p:txBody>
          <a:bodyPr wrap="square">
            <a:spAutoFit/>
          </a:bodyPr>
          <a:lstStyle/>
          <a:p>
            <a:pPr marL="12700" marR="0" lvl="0" indent="0" algn="l" defTabSz="614797" rtl="0" eaLnBrk="1" fontAlgn="auto" latinLnBrk="0" hangingPunct="1">
              <a:lnSpc>
                <a:spcPct val="100000"/>
              </a:lnSpc>
              <a:spcBef>
                <a:spcPts val="400"/>
              </a:spcBef>
              <a:spcAft>
                <a:spcPts val="0"/>
              </a:spcAft>
              <a:buClrTx/>
              <a:buSzTx/>
              <a:buFontTx/>
              <a:buNone/>
              <a:tabLst/>
              <a:defRPr/>
            </a:pPr>
            <a:r>
              <a:rPr lang="pt-BR" sz="1300" b="1" i="0">
                <a:solidFill>
                  <a:schemeClr val="bg1"/>
                </a:solidFill>
                <a:latin typeface="Lato" panose="020F0502020204030203" pitchFamily="34" charset="77"/>
                <a:cs typeface="Calibri" panose="020F0502020204030204" pitchFamily="34" charset="0"/>
              </a:rPr>
              <a:t>SESSION 1  </a:t>
            </a:r>
            <a:r>
              <a:rPr lang="pt-BR" sz="1300" b="0" i="0">
                <a:solidFill>
                  <a:schemeClr val="bg1"/>
                </a:solidFill>
                <a:latin typeface="Lato" panose="020F0502020204030203" pitchFamily="34" charset="77"/>
                <a:cs typeface="Calibri" panose="020F0502020204030204" pitchFamily="34" charset="0"/>
              </a:rPr>
              <a:t>|</a:t>
            </a:r>
            <a:r>
              <a:rPr lang="pt-BR" sz="1300" b="1" i="0">
                <a:solidFill>
                  <a:schemeClr val="bg1"/>
                </a:solidFill>
                <a:latin typeface="Lato" panose="020F0502020204030203" pitchFamily="34" charset="77"/>
                <a:cs typeface="Calibri" panose="020F0502020204030204" pitchFamily="34" charset="0"/>
              </a:rPr>
              <a:t> </a:t>
            </a:r>
            <a:r>
              <a:rPr lang="en-US" altLang="en-US" sz="1300" b="0">
                <a:solidFill>
                  <a:srgbClr val="FFFFFF"/>
                </a:solidFill>
                <a:latin typeface="Lato" panose="020F0502020204030203" pitchFamily="34" charset="77"/>
              </a:rPr>
              <a:t>GBV basic concepts</a:t>
            </a:r>
          </a:p>
        </p:txBody>
      </p:sp>
    </p:spTree>
    <p:extLst>
      <p:ext uri="{BB962C8B-B14F-4D97-AF65-F5344CB8AC3E}">
        <p14:creationId xmlns:p14="http://schemas.microsoft.com/office/powerpoint/2010/main" val="2331683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afe disclosure of gender-based violence (GBV) incidents">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10E78C-B3C1-702B-6FDB-A8D298B5569F}"/>
              </a:ext>
            </a:extLst>
          </p:cNvPr>
          <p:cNvSpPr txBox="1"/>
          <p:nvPr userDrawn="1"/>
        </p:nvSpPr>
        <p:spPr>
          <a:xfrm>
            <a:off x="254832" y="6363551"/>
            <a:ext cx="6365821" cy="292388"/>
          </a:xfrm>
          <a:prstGeom prst="rect">
            <a:avLst/>
          </a:prstGeom>
          <a:noFill/>
        </p:spPr>
        <p:txBody>
          <a:bodyPr wrap="square">
            <a:spAutoFit/>
          </a:bodyPr>
          <a:lstStyle/>
          <a:p>
            <a:pPr marL="12700" marR="0" lvl="0" indent="0" algn="l" defTabSz="614797" rtl="0" eaLnBrk="1" fontAlgn="auto" latinLnBrk="0" hangingPunct="1">
              <a:lnSpc>
                <a:spcPct val="100000"/>
              </a:lnSpc>
              <a:spcBef>
                <a:spcPts val="400"/>
              </a:spcBef>
              <a:spcAft>
                <a:spcPts val="0"/>
              </a:spcAft>
              <a:buClrTx/>
              <a:buSzTx/>
              <a:buFontTx/>
              <a:buNone/>
              <a:tabLst/>
              <a:defRPr/>
            </a:pPr>
            <a:r>
              <a:rPr lang="en-US" altLang="en-US" sz="1300" b="0" i="0">
                <a:solidFill>
                  <a:schemeClr val="bg1"/>
                </a:solidFill>
                <a:latin typeface="Lato" panose="020F0502020204030203" pitchFamily="34" charset="77"/>
                <a:ea typeface="Lato" panose="020F0502020204030203" pitchFamily="34" charset="0"/>
                <a:cs typeface="Calibri" panose="020F0502020204030204" pitchFamily="34" charset="0"/>
              </a:rPr>
              <a:t>Safe disclosure of gender-based violence (GBV) incidents</a:t>
            </a:r>
          </a:p>
        </p:txBody>
      </p:sp>
    </p:spTree>
    <p:custDataLst>
      <p:tags r:id="rId1"/>
    </p:custDataLst>
    <p:extLst>
      <p:ext uri="{BB962C8B-B14F-4D97-AF65-F5344CB8AC3E}">
        <p14:creationId xmlns:p14="http://schemas.microsoft.com/office/powerpoint/2010/main" val="2086180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SSION 1 | GBV basic concept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9FEB78-B451-FC12-BF71-DACC81E7DC8D}"/>
              </a:ext>
            </a:extLst>
          </p:cNvPr>
          <p:cNvSpPr txBox="1"/>
          <p:nvPr userDrawn="1"/>
        </p:nvSpPr>
        <p:spPr>
          <a:xfrm>
            <a:off x="254832" y="6363551"/>
            <a:ext cx="6365821" cy="292388"/>
          </a:xfrm>
          <a:prstGeom prst="rect">
            <a:avLst/>
          </a:prstGeom>
          <a:solidFill>
            <a:srgbClr val="0070C0"/>
          </a:solidFill>
        </p:spPr>
        <p:txBody>
          <a:bodyPr wrap="square">
            <a:spAutoFit/>
          </a:bodyPr>
          <a:lstStyle/>
          <a:p>
            <a:pPr marL="12700" marR="0" lvl="0" indent="0" algn="l" defTabSz="614797" rtl="0" eaLnBrk="1" fontAlgn="auto" latinLnBrk="0" hangingPunct="1">
              <a:lnSpc>
                <a:spcPct val="100000"/>
              </a:lnSpc>
              <a:spcBef>
                <a:spcPts val="400"/>
              </a:spcBef>
              <a:spcAft>
                <a:spcPts val="0"/>
              </a:spcAft>
              <a:buClrTx/>
              <a:buSzTx/>
              <a:buFontTx/>
              <a:buNone/>
              <a:tabLst/>
              <a:defRPr/>
            </a:pPr>
            <a:r>
              <a:rPr lang="pt-BR" sz="1300" b="1" i="0">
                <a:solidFill>
                  <a:schemeClr val="bg1"/>
                </a:solidFill>
                <a:latin typeface="Lato" panose="020F0502020204030203" pitchFamily="34" charset="77"/>
                <a:cs typeface="Calibri" panose="020F0502020204030204" pitchFamily="34" charset="0"/>
              </a:rPr>
              <a:t>SESSION 1  </a:t>
            </a:r>
            <a:r>
              <a:rPr lang="pt-BR" sz="1300" b="0" i="0">
                <a:solidFill>
                  <a:schemeClr val="bg1"/>
                </a:solidFill>
                <a:latin typeface="Lato" panose="020F0502020204030203" pitchFamily="34" charset="77"/>
                <a:cs typeface="Calibri" panose="020F0502020204030204" pitchFamily="34" charset="0"/>
              </a:rPr>
              <a:t>|</a:t>
            </a:r>
            <a:r>
              <a:rPr lang="pt-BR" sz="1300" b="1" i="0">
                <a:solidFill>
                  <a:schemeClr val="bg1"/>
                </a:solidFill>
                <a:latin typeface="Lato" panose="020F0502020204030203" pitchFamily="34" charset="77"/>
                <a:cs typeface="Calibri" panose="020F0502020204030204" pitchFamily="34" charset="0"/>
              </a:rPr>
              <a:t> </a:t>
            </a:r>
            <a:r>
              <a:rPr lang="en-US" altLang="en-US" sz="1300" b="0" i="0">
                <a:solidFill>
                  <a:schemeClr val="bg1"/>
                </a:solidFill>
                <a:latin typeface="Lato" panose="020F0502020204030203" pitchFamily="34" charset="77"/>
                <a:ea typeface="Lato" panose="020F0502020204030203" pitchFamily="34" charset="0"/>
                <a:cs typeface="Calibri" panose="020F0502020204030204" pitchFamily="34" charset="0"/>
              </a:rPr>
              <a:t>GBV basic concepts</a:t>
            </a:r>
          </a:p>
        </p:txBody>
      </p:sp>
    </p:spTree>
    <p:extLst>
      <p:ext uri="{BB962C8B-B14F-4D97-AF65-F5344CB8AC3E}">
        <p14:creationId xmlns:p14="http://schemas.microsoft.com/office/powerpoint/2010/main" val="3215983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SSION 2 | Survivor-centred approach, GBV responseand referral pathway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9FEB78-B451-FC12-BF71-DACC81E7DC8D}"/>
              </a:ext>
            </a:extLst>
          </p:cNvPr>
          <p:cNvSpPr txBox="1"/>
          <p:nvPr userDrawn="1"/>
        </p:nvSpPr>
        <p:spPr>
          <a:xfrm>
            <a:off x="254832" y="6363551"/>
            <a:ext cx="6365821" cy="292388"/>
          </a:xfrm>
          <a:prstGeom prst="rect">
            <a:avLst/>
          </a:prstGeom>
          <a:solidFill>
            <a:srgbClr val="0070C0"/>
          </a:solidFill>
        </p:spPr>
        <p:txBody>
          <a:bodyPr wrap="square">
            <a:spAutoFit/>
          </a:bodyPr>
          <a:lstStyle/>
          <a:p>
            <a:pPr marL="12700" marR="0" lvl="0" indent="0" algn="l" defTabSz="614797" rtl="0" eaLnBrk="1" fontAlgn="auto" latinLnBrk="0" hangingPunct="1">
              <a:lnSpc>
                <a:spcPct val="100000"/>
              </a:lnSpc>
              <a:spcBef>
                <a:spcPts val="400"/>
              </a:spcBef>
              <a:spcAft>
                <a:spcPts val="0"/>
              </a:spcAft>
              <a:buClrTx/>
              <a:buSzTx/>
              <a:buFontTx/>
              <a:buNone/>
              <a:tabLst/>
              <a:defRPr/>
            </a:pPr>
            <a:r>
              <a:rPr lang="pt-BR" sz="1300" b="1" i="0">
                <a:solidFill>
                  <a:schemeClr val="bg1"/>
                </a:solidFill>
                <a:latin typeface="Lato" panose="020F0502020204030203" pitchFamily="34" charset="77"/>
                <a:cs typeface="Calibri" panose="020F0502020204030204" pitchFamily="34" charset="0"/>
              </a:rPr>
              <a:t>SESSION 2  </a:t>
            </a:r>
            <a:r>
              <a:rPr lang="pt-BR" sz="1300" b="0" i="0">
                <a:solidFill>
                  <a:schemeClr val="bg1"/>
                </a:solidFill>
                <a:latin typeface="Lato" panose="020F0502020204030203" pitchFamily="34" charset="77"/>
                <a:cs typeface="Calibri" panose="020F0502020204030204" pitchFamily="34" charset="0"/>
              </a:rPr>
              <a:t>|</a:t>
            </a:r>
            <a:r>
              <a:rPr lang="pt-BR" sz="1300" b="1" i="0">
                <a:solidFill>
                  <a:schemeClr val="bg1"/>
                </a:solidFill>
                <a:latin typeface="Lato" panose="020F0502020204030203" pitchFamily="34" charset="77"/>
                <a:cs typeface="Calibri" panose="020F0502020204030204" pitchFamily="34" charset="0"/>
              </a:rPr>
              <a:t> </a:t>
            </a:r>
            <a:r>
              <a:rPr lang="en-US" altLang="en-US" sz="1300" b="0">
                <a:solidFill>
                  <a:srgbClr val="FFFFFF"/>
                </a:solidFill>
                <a:latin typeface="Lato" panose="020F0502020204030203" pitchFamily="34" charset="77"/>
              </a:rPr>
              <a:t>Survivor-</a:t>
            </a:r>
            <a:r>
              <a:rPr lang="en-US" altLang="en-US" sz="1300" b="0" err="1">
                <a:solidFill>
                  <a:srgbClr val="FFFFFF"/>
                </a:solidFill>
                <a:latin typeface="Lato" panose="020F0502020204030203" pitchFamily="34" charset="77"/>
              </a:rPr>
              <a:t>centred</a:t>
            </a:r>
            <a:r>
              <a:rPr lang="en-US" altLang="en-US" sz="1300" b="0">
                <a:solidFill>
                  <a:srgbClr val="FFFFFF"/>
                </a:solidFill>
                <a:latin typeface="Lato" panose="020F0502020204030203" pitchFamily="34" charset="77"/>
              </a:rPr>
              <a:t> approach, GBV response and referral pathways</a:t>
            </a:r>
          </a:p>
        </p:txBody>
      </p:sp>
    </p:spTree>
    <p:extLst>
      <p:ext uri="{BB962C8B-B14F-4D97-AF65-F5344CB8AC3E}">
        <p14:creationId xmlns:p14="http://schemas.microsoft.com/office/powerpoint/2010/main" val="2055033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SSION 4 | How to handle a disclosure and refer a GBV survivor?">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9FEB78-B451-FC12-BF71-DACC81E7DC8D}"/>
              </a:ext>
            </a:extLst>
          </p:cNvPr>
          <p:cNvSpPr txBox="1"/>
          <p:nvPr userDrawn="1"/>
        </p:nvSpPr>
        <p:spPr>
          <a:xfrm>
            <a:off x="254832" y="6363551"/>
            <a:ext cx="6365821" cy="292388"/>
          </a:xfrm>
          <a:prstGeom prst="rect">
            <a:avLst/>
          </a:prstGeom>
          <a:solidFill>
            <a:srgbClr val="0070C0"/>
          </a:solidFill>
        </p:spPr>
        <p:txBody>
          <a:bodyPr wrap="square">
            <a:spAutoFit/>
          </a:bodyPr>
          <a:lstStyle/>
          <a:p>
            <a:pPr marL="12700" marR="0" lvl="0" indent="0" algn="l" defTabSz="614797" rtl="0" eaLnBrk="1" fontAlgn="auto" latinLnBrk="0" hangingPunct="1">
              <a:lnSpc>
                <a:spcPct val="100000"/>
              </a:lnSpc>
              <a:spcBef>
                <a:spcPts val="400"/>
              </a:spcBef>
              <a:spcAft>
                <a:spcPts val="0"/>
              </a:spcAft>
              <a:buClrTx/>
              <a:buSzTx/>
              <a:buFontTx/>
              <a:buNone/>
              <a:tabLst/>
              <a:defRPr/>
            </a:pPr>
            <a:r>
              <a:rPr lang="pt-BR" sz="1300" b="1" i="0">
                <a:solidFill>
                  <a:schemeClr val="bg1"/>
                </a:solidFill>
                <a:latin typeface="Lato" panose="020F0502020204030203" pitchFamily="34" charset="77"/>
                <a:cs typeface="Calibri" panose="020F0502020204030204" pitchFamily="34" charset="0"/>
              </a:rPr>
              <a:t>SESSION 4  </a:t>
            </a:r>
            <a:r>
              <a:rPr lang="pt-BR" sz="1300" b="0" i="0">
                <a:solidFill>
                  <a:schemeClr val="bg1"/>
                </a:solidFill>
                <a:latin typeface="Lato" panose="020F0502020204030203" pitchFamily="34" charset="77"/>
                <a:cs typeface="Calibri" panose="020F0502020204030204" pitchFamily="34" charset="0"/>
              </a:rPr>
              <a:t>|</a:t>
            </a:r>
            <a:r>
              <a:rPr lang="pt-BR" sz="1300" b="1" i="0">
                <a:solidFill>
                  <a:schemeClr val="bg1"/>
                </a:solidFill>
                <a:latin typeface="Lato" panose="020F0502020204030203" pitchFamily="34" charset="77"/>
                <a:cs typeface="Calibri" panose="020F0502020204030204" pitchFamily="34" charset="0"/>
              </a:rPr>
              <a:t> </a:t>
            </a:r>
            <a:r>
              <a:rPr lang="en-US" altLang="en-US" sz="1300" b="0">
                <a:solidFill>
                  <a:srgbClr val="FFFFFF"/>
                </a:solidFill>
                <a:latin typeface="Lato" panose="020F0502020204030203" pitchFamily="34" charset="77"/>
              </a:rPr>
              <a:t>How to handle a disclosure and refer a GBV survivor?</a:t>
            </a:r>
          </a:p>
        </p:txBody>
      </p:sp>
    </p:spTree>
    <p:extLst>
      <p:ext uri="{BB962C8B-B14F-4D97-AF65-F5344CB8AC3E}">
        <p14:creationId xmlns:p14="http://schemas.microsoft.com/office/powerpoint/2010/main" val="73238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SSION 5 | Considerations for child survivor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9FEB78-B451-FC12-BF71-DACC81E7DC8D}"/>
              </a:ext>
            </a:extLst>
          </p:cNvPr>
          <p:cNvSpPr txBox="1"/>
          <p:nvPr userDrawn="1"/>
        </p:nvSpPr>
        <p:spPr>
          <a:xfrm>
            <a:off x="254832" y="6363551"/>
            <a:ext cx="6365821" cy="292388"/>
          </a:xfrm>
          <a:prstGeom prst="rect">
            <a:avLst/>
          </a:prstGeom>
          <a:solidFill>
            <a:srgbClr val="0070C0"/>
          </a:solidFill>
        </p:spPr>
        <p:txBody>
          <a:bodyPr wrap="square">
            <a:spAutoFit/>
          </a:bodyPr>
          <a:lstStyle/>
          <a:p>
            <a:pPr marL="12700" marR="0" lvl="0" indent="0" algn="l" defTabSz="614797" rtl="0" eaLnBrk="1" fontAlgn="auto" latinLnBrk="0" hangingPunct="1">
              <a:lnSpc>
                <a:spcPct val="100000"/>
              </a:lnSpc>
              <a:spcBef>
                <a:spcPts val="400"/>
              </a:spcBef>
              <a:spcAft>
                <a:spcPts val="0"/>
              </a:spcAft>
              <a:buClrTx/>
              <a:buSzTx/>
              <a:buFontTx/>
              <a:buNone/>
              <a:tabLst/>
              <a:defRPr/>
            </a:pPr>
            <a:r>
              <a:rPr lang="pt-BR" sz="1300" b="1" i="0">
                <a:solidFill>
                  <a:schemeClr val="bg1"/>
                </a:solidFill>
                <a:latin typeface="Lato" panose="020F0502020204030203" pitchFamily="34" charset="77"/>
                <a:cs typeface="Calibri" panose="020F0502020204030204" pitchFamily="34" charset="0"/>
              </a:rPr>
              <a:t>SESSION 5  </a:t>
            </a:r>
            <a:r>
              <a:rPr lang="pt-BR" sz="1300" b="0" i="0">
                <a:solidFill>
                  <a:schemeClr val="bg1"/>
                </a:solidFill>
                <a:latin typeface="Lato" panose="020F0502020204030203" pitchFamily="34" charset="77"/>
                <a:cs typeface="Calibri" panose="020F0502020204030204" pitchFamily="34" charset="0"/>
              </a:rPr>
              <a:t>|</a:t>
            </a:r>
            <a:r>
              <a:rPr lang="pt-BR" sz="1300" b="1" i="0">
                <a:solidFill>
                  <a:schemeClr val="bg1"/>
                </a:solidFill>
                <a:latin typeface="Lato" panose="020F0502020204030203" pitchFamily="34" charset="77"/>
                <a:cs typeface="Calibri" panose="020F0502020204030204" pitchFamily="34" charset="0"/>
              </a:rPr>
              <a:t> </a:t>
            </a:r>
            <a:r>
              <a:rPr lang="en-US" altLang="en-US" sz="1300" b="0">
                <a:solidFill>
                  <a:srgbClr val="FFFFFF"/>
                </a:solidFill>
                <a:latin typeface="Lato" panose="020F0502020204030203" pitchFamily="34" charset="77"/>
              </a:rPr>
              <a:t>Considerations for child survivors</a:t>
            </a:r>
          </a:p>
        </p:txBody>
      </p:sp>
    </p:spTree>
    <p:extLst>
      <p:ext uri="{BB962C8B-B14F-4D97-AF65-F5344CB8AC3E}">
        <p14:creationId xmlns:p14="http://schemas.microsoft.com/office/powerpoint/2010/main" val="1756875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SSION 6 | Do's and don'ts in handling disclosur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9FEB78-B451-FC12-BF71-DACC81E7DC8D}"/>
              </a:ext>
            </a:extLst>
          </p:cNvPr>
          <p:cNvSpPr txBox="1"/>
          <p:nvPr userDrawn="1"/>
        </p:nvSpPr>
        <p:spPr>
          <a:xfrm>
            <a:off x="254832" y="6363551"/>
            <a:ext cx="6365821" cy="292388"/>
          </a:xfrm>
          <a:prstGeom prst="rect">
            <a:avLst/>
          </a:prstGeom>
          <a:solidFill>
            <a:srgbClr val="0070C0"/>
          </a:solidFill>
        </p:spPr>
        <p:txBody>
          <a:bodyPr wrap="square">
            <a:spAutoFit/>
          </a:bodyPr>
          <a:lstStyle/>
          <a:p>
            <a:pPr marL="12700" marR="0" lvl="0" indent="0" algn="l" defTabSz="614797" rtl="0" eaLnBrk="1" fontAlgn="auto" latinLnBrk="0" hangingPunct="1">
              <a:lnSpc>
                <a:spcPct val="100000"/>
              </a:lnSpc>
              <a:spcBef>
                <a:spcPts val="400"/>
              </a:spcBef>
              <a:spcAft>
                <a:spcPts val="0"/>
              </a:spcAft>
              <a:buClrTx/>
              <a:buSzTx/>
              <a:buFontTx/>
              <a:buNone/>
              <a:tabLst/>
              <a:defRPr/>
            </a:pPr>
            <a:r>
              <a:rPr lang="pt-BR" sz="1300" b="1" i="0">
                <a:solidFill>
                  <a:schemeClr val="bg1"/>
                </a:solidFill>
                <a:latin typeface="Lato" panose="020F0502020204030203" pitchFamily="34" charset="77"/>
                <a:cs typeface="Calibri" panose="020F0502020204030204" pitchFamily="34" charset="0"/>
              </a:rPr>
              <a:t>SESSION 6  </a:t>
            </a:r>
            <a:r>
              <a:rPr lang="pt-BR" sz="1300" b="0" i="0">
                <a:solidFill>
                  <a:schemeClr val="bg1"/>
                </a:solidFill>
                <a:latin typeface="Lato" panose="020F0502020204030203" pitchFamily="34" charset="77"/>
                <a:cs typeface="Calibri" panose="020F0502020204030204" pitchFamily="34" charset="0"/>
              </a:rPr>
              <a:t>|</a:t>
            </a:r>
            <a:r>
              <a:rPr lang="pt-BR" sz="1300" b="1" i="0">
                <a:solidFill>
                  <a:schemeClr val="bg1"/>
                </a:solidFill>
                <a:latin typeface="Lato" panose="020F0502020204030203" pitchFamily="34" charset="77"/>
                <a:cs typeface="Calibri" panose="020F0502020204030204" pitchFamily="34" charset="0"/>
              </a:rPr>
              <a:t> </a:t>
            </a:r>
            <a:r>
              <a:rPr lang="en-US" sz="1300" b="0">
                <a:solidFill>
                  <a:srgbClr val="FFFFFF"/>
                </a:solidFill>
                <a:latin typeface="Lato" panose="020F0502020204030203" pitchFamily="34" charset="77"/>
              </a:rPr>
              <a:t>Do’s and don’ts in handling disclosures</a:t>
            </a:r>
          </a:p>
        </p:txBody>
      </p:sp>
    </p:spTree>
    <p:extLst>
      <p:ext uri="{BB962C8B-B14F-4D97-AF65-F5344CB8AC3E}">
        <p14:creationId xmlns:p14="http://schemas.microsoft.com/office/powerpoint/2010/main" val="2041387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ODULE 1 | Closing session">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10E78C-B3C1-702B-6FDB-A8D298B5569F}"/>
              </a:ext>
            </a:extLst>
          </p:cNvPr>
          <p:cNvSpPr txBox="1"/>
          <p:nvPr userDrawn="1"/>
        </p:nvSpPr>
        <p:spPr>
          <a:xfrm>
            <a:off x="254832" y="6363551"/>
            <a:ext cx="6365821" cy="292388"/>
          </a:xfrm>
          <a:prstGeom prst="rect">
            <a:avLst/>
          </a:prstGeom>
          <a:noFill/>
        </p:spPr>
        <p:txBody>
          <a:bodyPr wrap="square">
            <a:spAutoFit/>
          </a:bodyPr>
          <a:lstStyle/>
          <a:p>
            <a:pPr marL="12700" marR="0" lvl="0" indent="0" algn="l" defTabSz="614797" rtl="0" eaLnBrk="1" fontAlgn="auto" latinLnBrk="0" hangingPunct="1">
              <a:lnSpc>
                <a:spcPct val="100000"/>
              </a:lnSpc>
              <a:spcBef>
                <a:spcPts val="400"/>
              </a:spcBef>
              <a:spcAft>
                <a:spcPts val="0"/>
              </a:spcAft>
              <a:buClrTx/>
              <a:buSzTx/>
              <a:buFontTx/>
              <a:buNone/>
              <a:tabLst/>
              <a:defRPr/>
            </a:pPr>
            <a:r>
              <a:rPr lang="pt-BR" sz="1300" b="1" i="0" err="1">
                <a:solidFill>
                  <a:schemeClr val="bg1"/>
                </a:solidFill>
                <a:latin typeface="Lato" panose="020F0502020204030203" pitchFamily="34" charset="77"/>
                <a:cs typeface="Calibri" panose="020F0502020204030204" pitchFamily="34" charset="0"/>
              </a:rPr>
              <a:t>Closing</a:t>
            </a:r>
            <a:r>
              <a:rPr lang="pt-BR" sz="1300" b="1" i="0">
                <a:solidFill>
                  <a:schemeClr val="bg1"/>
                </a:solidFill>
                <a:latin typeface="Lato" panose="020F0502020204030203" pitchFamily="34" charset="77"/>
                <a:cs typeface="Calibri" panose="020F0502020204030204" pitchFamily="34" charset="0"/>
              </a:rPr>
              <a:t> </a:t>
            </a:r>
            <a:r>
              <a:rPr lang="pt-BR" sz="1300" b="1" i="0" err="1">
                <a:solidFill>
                  <a:schemeClr val="bg1"/>
                </a:solidFill>
                <a:latin typeface="Lato" panose="020F0502020204030203" pitchFamily="34" charset="77"/>
                <a:cs typeface="Calibri" panose="020F0502020204030204" pitchFamily="34" charset="0"/>
              </a:rPr>
              <a:t>session</a:t>
            </a:r>
            <a:r>
              <a:rPr lang="pt-BR" sz="1300" b="1" i="0">
                <a:solidFill>
                  <a:schemeClr val="bg1"/>
                </a:solidFill>
                <a:latin typeface="Lato" panose="020F0502020204030203" pitchFamily="34" charset="77"/>
                <a:cs typeface="Calibri" panose="020F0502020204030204" pitchFamily="34" charset="0"/>
              </a:rPr>
              <a:t> </a:t>
            </a:r>
            <a:r>
              <a:rPr lang="pt-BR" sz="1300" b="0" i="0">
                <a:solidFill>
                  <a:schemeClr val="bg1"/>
                </a:solidFill>
                <a:latin typeface="Lato" panose="020F0502020204030203" pitchFamily="34" charset="77"/>
                <a:cs typeface="Calibri" panose="020F0502020204030204" pitchFamily="34" charset="0"/>
              </a:rPr>
              <a:t>|</a:t>
            </a:r>
            <a:r>
              <a:rPr lang="pt-BR" sz="1300" b="1" i="0">
                <a:solidFill>
                  <a:schemeClr val="bg1"/>
                </a:solidFill>
                <a:latin typeface="Lato" panose="020F0502020204030203" pitchFamily="34" charset="77"/>
                <a:cs typeface="Calibri" panose="020F0502020204030204" pitchFamily="34" charset="0"/>
              </a:rPr>
              <a:t> </a:t>
            </a:r>
            <a:r>
              <a:rPr lang="en-US" altLang="en-US" sz="1300" b="0" i="0">
                <a:solidFill>
                  <a:schemeClr val="bg1"/>
                </a:solidFill>
                <a:latin typeface="Lato" panose="020F0502020204030203" pitchFamily="34" charset="77"/>
                <a:ea typeface="Lato" panose="020F0502020204030203" pitchFamily="34" charset="0"/>
                <a:cs typeface="Calibri" panose="020F0502020204030204" pitchFamily="34" charset="0"/>
              </a:rPr>
              <a:t>Wrap-up</a:t>
            </a:r>
          </a:p>
        </p:txBody>
      </p:sp>
    </p:spTree>
    <p:custDataLst>
      <p:tags r:id="rId1"/>
    </p:custDataLst>
    <p:extLst>
      <p:ext uri="{BB962C8B-B14F-4D97-AF65-F5344CB8AC3E}">
        <p14:creationId xmlns:p14="http://schemas.microsoft.com/office/powerpoint/2010/main" val="182792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176871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F71595-6041-BA85-0AC3-310012CC64DC}"/>
              </a:ext>
            </a:extLst>
          </p:cNvPr>
          <p:cNvSpPr/>
          <p:nvPr userDrawn="1"/>
        </p:nvSpPr>
        <p:spPr>
          <a:xfrm>
            <a:off x="0" y="6178609"/>
            <a:ext cx="12192000" cy="679391"/>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4" descr="Logo&#10;&#10;Description automatically generated">
            <a:extLst>
              <a:ext uri="{FF2B5EF4-FFF2-40B4-BE49-F238E27FC236}">
                <a16:creationId xmlns:a16="http://schemas.microsoft.com/office/drawing/2014/main" id="{6DAA80FD-9E27-7F26-A6A4-2AF04914238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160408" y="6157658"/>
            <a:ext cx="1866807" cy="705602"/>
          </a:xfrm>
          <a:prstGeom prst="rect">
            <a:avLst/>
          </a:prstGeom>
        </p:spPr>
      </p:pic>
    </p:spTree>
    <p:custDataLst>
      <p:tags r:id="rId12"/>
    </p:custDataLst>
  </p:cSld>
  <p:clrMap bg1="lt1" tx1="dk1" bg2="lt2" tx2="dk2" accent1="accent1" accent2="accent2" accent3="accent3" accent4="accent4" accent5="accent5" accent6="accent6" hlink="hlink" folHlink="folHlink"/>
  <p:sldLayoutIdLst>
    <p:sldLayoutId id="2147484152" r:id="rId1"/>
    <p:sldLayoutId id="2147484142" r:id="rId2"/>
    <p:sldLayoutId id="2147484143" r:id="rId3"/>
    <p:sldLayoutId id="2147484184" r:id="rId4"/>
    <p:sldLayoutId id="2147484185" r:id="rId5"/>
    <p:sldLayoutId id="2147484186" r:id="rId6"/>
    <p:sldLayoutId id="2147484187" r:id="rId7"/>
    <p:sldLayoutId id="2147484188" r:id="rId8"/>
    <p:sldLayoutId id="2147484189" r:id="rId9"/>
    <p:sldLayoutId id="2147484190" r:id="rId10"/>
  </p:sldLayoutIdLst>
  <p:txStyles>
    <p:title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p:titleStyle>
    <p:body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nhcr365.sharepoint.com/sites/GSCB-GBVLearning/SitePages/GBV--Learning.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gbvaor.net/node/937"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13.xml"/><Relationship Id="rId7" Type="http://schemas.openxmlformats.org/officeDocument/2006/relationships/image" Target="../media/image37.png"/><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0.png"/><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6.png"/><Relationship Id="rId2" Type="http://schemas.openxmlformats.org/officeDocument/2006/relationships/slideLayout" Target="../slideLayouts/slideLayout10.xml"/><Relationship Id="rId1" Type="http://schemas.openxmlformats.org/officeDocument/2006/relationships/tags" Target="../tags/tag20.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18.xml"/><Relationship Id="rId7" Type="http://schemas.openxmlformats.org/officeDocument/2006/relationships/image" Target="../media/image49.png"/><Relationship Id="rId2" Type="http://schemas.openxmlformats.org/officeDocument/2006/relationships/slideLayout" Target="../slideLayouts/slideLayout3.xml"/><Relationship Id="rId1" Type="http://schemas.openxmlformats.org/officeDocument/2006/relationships/tags" Target="../tags/tag21.xml"/><Relationship Id="rId6" Type="http://schemas.microsoft.com/office/2011/relationships/webextension" Target="../webextensions/webextension1.xml"/><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3.xml"/><Relationship Id="rId5" Type="http://schemas.openxmlformats.org/officeDocument/2006/relationships/image" Target="../media/image51.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54.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3.xml"/><Relationship Id="rId7"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image" Target="../media/image31.png"/><Relationship Id="rId5" Type="http://schemas.openxmlformats.org/officeDocument/2006/relationships/image" Target="../media/image14.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24.xml"/><Relationship Id="rId7" Type="http://schemas.openxmlformats.org/officeDocument/2006/relationships/image" Target="../media/image48.png"/><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image" Target="../media/image56.png"/><Relationship Id="rId5" Type="http://schemas.microsoft.com/office/2011/relationships/webextension" Target="../webextensions/webextension2.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2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notesSlide" Target="../notesSlides/notesSlide26.xml"/><Relationship Id="rId7" Type="http://schemas.openxmlformats.org/officeDocument/2006/relationships/image" Target="../media/image59.png"/><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image" Target="../media/image58.png"/><Relationship Id="rId5" Type="http://schemas.openxmlformats.org/officeDocument/2006/relationships/image" Target="../media/image31.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notesSlide" Target="../notesSlides/notesSlide27.xml"/><Relationship Id="rId7" Type="http://schemas.openxmlformats.org/officeDocument/2006/relationships/image" Target="../media/image63.png"/><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5.png"/></Relationships>
</file>

<file path=ppt/slides/_rels/slide2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notesSlide" Target="../notesSlides/notesSlide28.xml"/><Relationship Id="rId7" Type="http://schemas.openxmlformats.org/officeDocument/2006/relationships/image" Target="../media/image68.png"/><Relationship Id="rId2" Type="http://schemas.openxmlformats.org/officeDocument/2006/relationships/slideLayout" Target="../slideLayouts/slideLayout4.xml"/><Relationship Id="rId1" Type="http://schemas.openxmlformats.org/officeDocument/2006/relationships/tags" Target="../tags/tag3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3.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33.xml"/><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34.xml"/><Relationship Id="rId6" Type="http://schemas.openxmlformats.org/officeDocument/2006/relationships/image" Target="../media/image40.png"/><Relationship Id="rId5" Type="http://schemas.openxmlformats.org/officeDocument/2006/relationships/image" Target="../media/image70.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35.xml"/><Relationship Id="rId5" Type="http://schemas.openxmlformats.org/officeDocument/2006/relationships/image" Target="../media/image7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36.xml"/><Relationship Id="rId5" Type="http://schemas.openxmlformats.org/officeDocument/2006/relationships/image" Target="../media/image40.png"/><Relationship Id="rId4" Type="http://schemas.openxmlformats.org/officeDocument/2006/relationships/image" Target="../media/image7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37.xml"/><Relationship Id="rId5" Type="http://schemas.openxmlformats.org/officeDocument/2006/relationships/image" Target="../media/image54.pn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notesSlide" Target="../notesSlides/notesSlide35.xml"/><Relationship Id="rId7" Type="http://schemas.openxmlformats.org/officeDocument/2006/relationships/image" Target="../media/image76.png"/><Relationship Id="rId2" Type="http://schemas.openxmlformats.org/officeDocument/2006/relationships/slideLayout" Target="../slideLayouts/slideLayout1.xml"/><Relationship Id="rId1" Type="http://schemas.openxmlformats.org/officeDocument/2006/relationships/tags" Target="../tags/tag38.xml"/><Relationship Id="rId6" Type="http://schemas.openxmlformats.org/officeDocument/2006/relationships/image" Target="../media/image75.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3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36.xml"/><Relationship Id="rId7" Type="http://schemas.openxmlformats.org/officeDocument/2006/relationships/image" Target="../media/image80.png"/><Relationship Id="rId2" Type="http://schemas.openxmlformats.org/officeDocument/2006/relationships/slideLayout" Target="../slideLayouts/slideLayout5.xml"/><Relationship Id="rId1" Type="http://schemas.openxmlformats.org/officeDocument/2006/relationships/tags" Target="../tags/tag39.xml"/><Relationship Id="rId6" Type="http://schemas.microsoft.com/office/2011/relationships/webextension" Target="../webextensions/webextension3.xml"/><Relationship Id="rId5" Type="http://schemas.openxmlformats.org/officeDocument/2006/relationships/image" Target="../media/image48.png"/><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40.xml"/><Relationship Id="rId4" Type="http://schemas.openxmlformats.org/officeDocument/2006/relationships/image" Target="../media/image8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41.xml"/><Relationship Id="rId6" Type="http://schemas.openxmlformats.org/officeDocument/2006/relationships/image" Target="../media/image57.png"/><Relationship Id="rId5" Type="http://schemas.openxmlformats.org/officeDocument/2006/relationships/image" Target="../media/image40.png"/><Relationship Id="rId4" Type="http://schemas.openxmlformats.org/officeDocument/2006/relationships/image" Target="../media/image8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42.xml"/><Relationship Id="rId6" Type="http://schemas.openxmlformats.org/officeDocument/2006/relationships/image" Target="../media/image59.png"/><Relationship Id="rId5" Type="http://schemas.openxmlformats.org/officeDocument/2006/relationships/image" Target="../media/image37.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tags" Target="../tags/tag4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44.xml"/><Relationship Id="rId5" Type="http://schemas.openxmlformats.org/officeDocument/2006/relationships/image" Target="../media/image38.pn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tags" Target="../tags/tag45.xml"/><Relationship Id="rId4" Type="http://schemas.openxmlformats.org/officeDocument/2006/relationships/image" Target="../media/image83.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tags" Target="../tags/tag46.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67.png"/></Relationships>
</file>

<file path=ppt/slides/_rels/slide44.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notesSlide" Target="../notesSlides/notesSlide44.xml"/><Relationship Id="rId7" Type="http://schemas.microsoft.com/office/2011/relationships/webextension" Target="../webextensions/webextension4.xml"/><Relationship Id="rId2" Type="http://schemas.openxmlformats.org/officeDocument/2006/relationships/slideLayout" Target="../slideLayouts/slideLayout5.xml"/><Relationship Id="rId1" Type="http://schemas.openxmlformats.org/officeDocument/2006/relationships/tags" Target="../tags/tag47.xml"/><Relationship Id="rId6" Type="http://schemas.openxmlformats.org/officeDocument/2006/relationships/image" Target="../media/image50.png"/><Relationship Id="rId5" Type="http://schemas.openxmlformats.org/officeDocument/2006/relationships/image" Target="../media/image48.png"/><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notesSlide" Target="../notesSlides/notesSlide45.xml"/><Relationship Id="rId7" Type="http://schemas.microsoft.com/office/2011/relationships/webextension" Target="../webextensions/webextension5.xml"/><Relationship Id="rId2" Type="http://schemas.openxmlformats.org/officeDocument/2006/relationships/slideLayout" Target="../slideLayouts/slideLayout5.xml"/><Relationship Id="rId1" Type="http://schemas.openxmlformats.org/officeDocument/2006/relationships/tags" Target="../tags/tag48.xml"/><Relationship Id="rId6" Type="http://schemas.openxmlformats.org/officeDocument/2006/relationships/image" Target="../media/image50.png"/><Relationship Id="rId5" Type="http://schemas.openxmlformats.org/officeDocument/2006/relationships/image" Target="../media/image48.png"/><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5.xml"/><Relationship Id="rId1" Type="http://schemas.openxmlformats.org/officeDocument/2006/relationships/tags" Target="../tags/tag49.xml"/><Relationship Id="rId4" Type="http://schemas.openxmlformats.org/officeDocument/2006/relationships/image" Target="../media/image88.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tags" Target="../tags/tag50.xml"/><Relationship Id="rId4" Type="http://schemas.openxmlformats.org/officeDocument/2006/relationships/image" Target="../media/image89.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5.xml"/><Relationship Id="rId1" Type="http://schemas.openxmlformats.org/officeDocument/2006/relationships/tags" Target="../tags/tag5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5.xml"/><Relationship Id="rId1" Type="http://schemas.openxmlformats.org/officeDocument/2006/relationships/tags" Target="../tags/tag5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4.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5.xml"/><Relationship Id="rId1" Type="http://schemas.openxmlformats.org/officeDocument/2006/relationships/tags" Target="../tags/tag53.xml"/><Relationship Id="rId4" Type="http://schemas.openxmlformats.org/officeDocument/2006/relationships/image" Target="../media/image90.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5.xml"/><Relationship Id="rId1" Type="http://schemas.openxmlformats.org/officeDocument/2006/relationships/tags" Target="../tags/tag54.xml"/><Relationship Id="rId5" Type="http://schemas.openxmlformats.org/officeDocument/2006/relationships/image" Target="../media/image91.png"/><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5.xml"/><Relationship Id="rId1" Type="http://schemas.openxmlformats.org/officeDocument/2006/relationships/tags" Target="../tags/tag55.xml"/><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5.xml"/><Relationship Id="rId1" Type="http://schemas.openxmlformats.org/officeDocument/2006/relationships/tags" Target="../tags/tag56.xml"/><Relationship Id="rId5" Type="http://schemas.openxmlformats.org/officeDocument/2006/relationships/image" Target="../media/image32.png"/><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5.xml"/><Relationship Id="rId1" Type="http://schemas.openxmlformats.org/officeDocument/2006/relationships/tags" Target="../tags/tag57.xml"/><Relationship Id="rId6" Type="http://schemas.openxmlformats.org/officeDocument/2006/relationships/image" Target="../media/image40.png"/><Relationship Id="rId5" Type="http://schemas.openxmlformats.org/officeDocument/2006/relationships/image" Target="../media/image18.png"/><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5.xml"/><Relationship Id="rId1" Type="http://schemas.openxmlformats.org/officeDocument/2006/relationships/tags" Target="../tags/tag58.xml"/><Relationship Id="rId4" Type="http://schemas.openxmlformats.org/officeDocument/2006/relationships/image" Target="../media/image42.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5.xml"/><Relationship Id="rId1" Type="http://schemas.openxmlformats.org/officeDocument/2006/relationships/tags" Target="../tags/tag59.xml"/><Relationship Id="rId5" Type="http://schemas.openxmlformats.org/officeDocument/2006/relationships/image" Target="../media/image54.png"/><Relationship Id="rId4" Type="http://schemas.openxmlformats.org/officeDocument/2006/relationships/image" Target="../media/image53.png"/></Relationships>
</file>

<file path=ppt/slides/_rels/slide5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notesSlide" Target="../notesSlides/notesSlide57.xml"/><Relationship Id="rId7" Type="http://schemas.openxmlformats.org/officeDocument/2006/relationships/image" Target="../media/image59.png"/><Relationship Id="rId2" Type="http://schemas.openxmlformats.org/officeDocument/2006/relationships/slideLayout" Target="../slideLayouts/slideLayout1.xml"/><Relationship Id="rId1" Type="http://schemas.openxmlformats.org/officeDocument/2006/relationships/tags" Target="../tags/tag60.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 Id="rId9" Type="http://schemas.openxmlformats.org/officeDocument/2006/relationships/image" Target="../media/image95.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tags" Target="../tags/tag61.xml"/><Relationship Id="rId5" Type="http://schemas.openxmlformats.org/officeDocument/2006/relationships/image" Target="../media/image79.png"/><Relationship Id="rId4" Type="http://schemas.openxmlformats.org/officeDocument/2006/relationships/image" Target="../media/image96.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tags" Target="../tags/tag6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tags" Target="../tags/tag63.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tags" Target="../tags/tag64.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tags" Target="../tags/tag65.xml"/><Relationship Id="rId4" Type="http://schemas.openxmlformats.org/officeDocument/2006/relationships/image" Target="../media/image97.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tags" Target="../tags/tag66.xml"/><Relationship Id="rId5" Type="http://schemas.openxmlformats.org/officeDocument/2006/relationships/image" Target="../media/image35.png"/><Relationship Id="rId4" Type="http://schemas.openxmlformats.org/officeDocument/2006/relationships/image" Target="../media/image98.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tags" Target="../tags/tag67.xml"/><Relationship Id="rId4" Type="http://schemas.openxmlformats.org/officeDocument/2006/relationships/image" Target="../media/image17.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tags" Target="../tags/tag68.xml"/><Relationship Id="rId5" Type="http://schemas.openxmlformats.org/officeDocument/2006/relationships/image" Target="../media/image30.png"/><Relationship Id="rId4" Type="http://schemas.openxmlformats.org/officeDocument/2006/relationships/image" Target="../media/image99.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tags" Target="../tags/tag69.xml"/><Relationship Id="rId5" Type="http://schemas.openxmlformats.org/officeDocument/2006/relationships/image" Target="../media/image100.png"/><Relationship Id="rId4" Type="http://schemas.openxmlformats.org/officeDocument/2006/relationships/image" Target="../media/image79.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tags" Target="../tags/tag70.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tags" Target="../tags/tag71.xml"/><Relationship Id="rId5" Type="http://schemas.openxmlformats.org/officeDocument/2006/relationships/image" Target="../media/image79.png"/><Relationship Id="rId4" Type="http://schemas.openxmlformats.org/officeDocument/2006/relationships/image" Target="../media/image42.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7"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tags" Target="../tags/tag72.xml"/><Relationship Id="rId6" Type="http://schemas.openxmlformats.org/officeDocument/2006/relationships/image" Target="../media/image14.png"/><Relationship Id="rId5" Type="http://schemas.openxmlformats.org/officeDocument/2006/relationships/image" Target="../media/image10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6.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tags" Target="../tags/tag73.xml"/><Relationship Id="rId5" Type="http://schemas.openxmlformats.org/officeDocument/2006/relationships/image" Target="../media/image54.png"/><Relationship Id="rId4" Type="http://schemas.openxmlformats.org/officeDocument/2006/relationships/image" Target="../media/image53.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xml"/><Relationship Id="rId1" Type="http://schemas.openxmlformats.org/officeDocument/2006/relationships/tags" Target="../tags/tag74.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tags" Target="../tags/tag75.xml"/><Relationship Id="rId5" Type="http://schemas.openxmlformats.org/officeDocument/2006/relationships/image" Target="../media/image106.png"/><Relationship Id="rId4" Type="http://schemas.openxmlformats.org/officeDocument/2006/relationships/image" Target="../media/image105.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tags" Target="../tags/tag76.xml"/><Relationship Id="rId5" Type="http://schemas.openxmlformats.org/officeDocument/2006/relationships/image" Target="../media/image106.png"/><Relationship Id="rId4" Type="http://schemas.openxmlformats.org/officeDocument/2006/relationships/image" Target="../media/image105.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tags" Target="../tags/tag77.xml"/><Relationship Id="rId5" Type="http://schemas.openxmlformats.org/officeDocument/2006/relationships/image" Target="../media/image106.png"/><Relationship Id="rId4" Type="http://schemas.openxmlformats.org/officeDocument/2006/relationships/image" Target="../media/image105.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tags" Target="../tags/tag78.xml"/><Relationship Id="rId5" Type="http://schemas.openxmlformats.org/officeDocument/2006/relationships/image" Target="../media/image106.png"/><Relationship Id="rId4" Type="http://schemas.openxmlformats.org/officeDocument/2006/relationships/image" Target="../media/image105.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tags" Target="../tags/tag79.xml"/><Relationship Id="rId5" Type="http://schemas.openxmlformats.org/officeDocument/2006/relationships/image" Target="../media/image106.png"/><Relationship Id="rId4" Type="http://schemas.openxmlformats.org/officeDocument/2006/relationships/image" Target="../media/image105.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tags" Target="../tags/tag80.xml"/><Relationship Id="rId5" Type="http://schemas.openxmlformats.org/officeDocument/2006/relationships/image" Target="../media/image106.png"/><Relationship Id="rId4" Type="http://schemas.openxmlformats.org/officeDocument/2006/relationships/image" Target="../media/image105.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tags" Target="../tags/tag81.xml"/><Relationship Id="rId5" Type="http://schemas.openxmlformats.org/officeDocument/2006/relationships/image" Target="../media/image106.png"/><Relationship Id="rId4" Type="http://schemas.openxmlformats.org/officeDocument/2006/relationships/image" Target="../media/image105.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7.xml"/><Relationship Id="rId1" Type="http://schemas.openxmlformats.org/officeDocument/2006/relationships/tags" Target="../tags/tag82.xml"/><Relationship Id="rId4" Type="http://schemas.openxmlformats.org/officeDocument/2006/relationships/image" Target="../media/image10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8.png"/><Relationship Id="rId4" Type="http://schemas.openxmlformats.org/officeDocument/2006/relationships/image" Target="../media/image17.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tags" Target="../tags/tag83.xml"/><Relationship Id="rId4" Type="http://schemas.openxmlformats.org/officeDocument/2006/relationships/image" Target="../media/image108.png"/></Relationships>
</file>

<file path=ppt/slides/_rels/slide8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81.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84.xml"/><Relationship Id="rId6" Type="http://schemas.openxmlformats.org/officeDocument/2006/relationships/image" Target="../media/image106.png"/><Relationship Id="rId5" Type="http://schemas.openxmlformats.org/officeDocument/2006/relationships/image" Target="../media/image82.png"/><Relationship Id="rId4" Type="http://schemas.openxmlformats.org/officeDocument/2006/relationships/image" Target="../media/image34.png"/><Relationship Id="rId9" Type="http://schemas.openxmlformats.org/officeDocument/2006/relationships/image" Target="../media/image18.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xml"/><Relationship Id="rId1" Type="http://schemas.openxmlformats.org/officeDocument/2006/relationships/tags" Target="../tags/tag85.xml"/><Relationship Id="rId6" Type="http://schemas.openxmlformats.org/officeDocument/2006/relationships/image" Target="../media/image38.png"/><Relationship Id="rId5" Type="http://schemas.openxmlformats.org/officeDocument/2006/relationships/image" Target="../media/image31.png"/><Relationship Id="rId4" Type="http://schemas.openxmlformats.org/officeDocument/2006/relationships/image" Target="../media/image109.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8.xml"/><Relationship Id="rId1" Type="http://schemas.openxmlformats.org/officeDocument/2006/relationships/tags" Target="../tags/tag86.xml"/><Relationship Id="rId5" Type="http://schemas.openxmlformats.org/officeDocument/2006/relationships/image" Target="../media/image54.png"/><Relationship Id="rId4" Type="http://schemas.openxmlformats.org/officeDocument/2006/relationships/image" Target="../media/image53.png"/></Relationships>
</file>

<file path=ppt/slides/_rels/slide84.xml.rels><?xml version="1.0" encoding="UTF-8" standalone="yes"?>
<Relationships xmlns="http://schemas.openxmlformats.org/package/2006/relationships"><Relationship Id="rId8" Type="http://schemas.openxmlformats.org/officeDocument/2006/relationships/hyperlink" Target="https://play.google.com/store/apps/details?id=com.gbvpocketguide&amp;hl=en" TargetMode="External"/><Relationship Id="rId13" Type="http://schemas.openxmlformats.org/officeDocument/2006/relationships/hyperlink" Target="https://gbvguidelines.org/" TargetMode="External"/><Relationship Id="rId3" Type="http://schemas.openxmlformats.org/officeDocument/2006/relationships/notesSlide" Target="../notesSlides/notesSlide84.xml"/><Relationship Id="rId7" Type="http://schemas.openxmlformats.org/officeDocument/2006/relationships/image" Target="../media/image110.png"/><Relationship Id="rId12" Type="http://schemas.openxmlformats.org/officeDocument/2006/relationships/hyperlink" Target="https://unhcr365.sharepoint.com/sites/GSCB-GBVLearning" TargetMode="External"/><Relationship Id="rId2" Type="http://schemas.openxmlformats.org/officeDocument/2006/relationships/slideLayout" Target="../slideLayouts/slideLayout8.xml"/><Relationship Id="rId1" Type="http://schemas.openxmlformats.org/officeDocument/2006/relationships/tags" Target="../tags/tag87.xml"/><Relationship Id="rId6" Type="http://schemas.openxmlformats.org/officeDocument/2006/relationships/hyperlink" Target="https://gbvguidelines.org/en/pocketguide/" TargetMode="External"/><Relationship Id="rId11" Type="http://schemas.openxmlformats.org/officeDocument/2006/relationships/image" Target="../media/image50.png"/><Relationship Id="rId5" Type="http://schemas.openxmlformats.org/officeDocument/2006/relationships/image" Target="../media/image54.png"/><Relationship Id="rId10" Type="http://schemas.openxmlformats.org/officeDocument/2006/relationships/image" Target="../media/image48.png"/><Relationship Id="rId4" Type="http://schemas.openxmlformats.org/officeDocument/2006/relationships/image" Target="../media/image53.png"/><Relationship Id="rId9" Type="http://schemas.openxmlformats.org/officeDocument/2006/relationships/image" Target="../media/image111.png"/><Relationship Id="rId14" Type="http://schemas.openxmlformats.org/officeDocument/2006/relationships/image" Target="../media/image112.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9.xml"/><Relationship Id="rId1" Type="http://schemas.openxmlformats.org/officeDocument/2006/relationships/tags" Target="../tags/tag88.xml"/><Relationship Id="rId6" Type="http://schemas.openxmlformats.org/officeDocument/2006/relationships/image" Target="../media/image114.png"/><Relationship Id="rId5" Type="http://schemas.openxmlformats.org/officeDocument/2006/relationships/image" Target="../media/image98.png"/><Relationship Id="rId4" Type="http://schemas.openxmlformats.org/officeDocument/2006/relationships/image" Target="../media/image113.png"/></Relationships>
</file>

<file path=ppt/slides/_rels/slide86.xml.rels><?xml version="1.0" encoding="UTF-8" standalone="yes"?>
<Relationships xmlns="http://schemas.openxmlformats.org/package/2006/relationships"><Relationship Id="rId3" Type="http://schemas.openxmlformats.org/officeDocument/2006/relationships/hyperlink" Target="https://forms.office.com/Pages/ResponsePage.aspx?id=gXnD5WRmNEGKDGVD0q-Avqu0-ZozOddMgKfh92QaCJxURUtOREpTMVdTMzFITlIxRTdFVVVEMkxJRi4u" TargetMode="External"/><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notesSlide" Target="../notesSlides/notesSlide9.xml"/><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rgbClr val="0070C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8DB715-D163-9F18-4418-63CDFD3BD5D7}"/>
              </a:ext>
            </a:extLst>
          </p:cNvPr>
          <p:cNvSpPr txBox="1"/>
          <p:nvPr/>
        </p:nvSpPr>
        <p:spPr>
          <a:xfrm>
            <a:off x="527138" y="-36576"/>
            <a:ext cx="6627242" cy="707886"/>
          </a:xfrm>
          <a:prstGeom prst="rect">
            <a:avLst/>
          </a:prstGeom>
          <a:noFill/>
        </p:spPr>
        <p:txBody>
          <a:bodyPr wrap="square" lIns="91440" tIns="45720" rIns="91440" bIns="45720" rtlCol="0" anchor="t">
            <a:spAutoFit/>
          </a:bodyPr>
          <a:lstStyle/>
          <a:p>
            <a:r>
              <a:rPr lang="en-US" sz="4000" b="1">
                <a:solidFill>
                  <a:schemeClr val="bg1"/>
                </a:solidFill>
                <a:latin typeface="Calibri"/>
                <a:ea typeface="Calibri" charset="0"/>
                <a:cs typeface="Calibri"/>
              </a:rPr>
              <a:t>READ ME FIRST</a:t>
            </a:r>
            <a:endParaRPr lang="en-US" sz="4000" b="1">
              <a:solidFill>
                <a:schemeClr val="bg1"/>
              </a:solidFill>
              <a:latin typeface="Calibri" charset="0"/>
              <a:ea typeface="Calibri" charset="0"/>
              <a:cs typeface="Calibri" charset="0"/>
            </a:endParaRPr>
          </a:p>
        </p:txBody>
      </p:sp>
      <p:sp>
        <p:nvSpPr>
          <p:cNvPr id="5" name="TextBox 4">
            <a:extLst>
              <a:ext uri="{FF2B5EF4-FFF2-40B4-BE49-F238E27FC236}">
                <a16:creationId xmlns:a16="http://schemas.microsoft.com/office/drawing/2014/main" id="{F4322FB3-70CE-CB04-75B2-48191D5BD041}"/>
              </a:ext>
            </a:extLst>
          </p:cNvPr>
          <p:cNvSpPr txBox="1"/>
          <p:nvPr/>
        </p:nvSpPr>
        <p:spPr>
          <a:xfrm>
            <a:off x="527138" y="671310"/>
            <a:ext cx="11305198" cy="6563913"/>
          </a:xfrm>
          <a:prstGeom prst="rect">
            <a:avLst/>
          </a:prstGeom>
          <a:noFill/>
        </p:spPr>
        <p:txBody>
          <a:bodyPr wrap="square" lIns="91440" tIns="45720" rIns="91440" bIns="45720" rtlCol="0" anchor="t">
            <a:spAutoFit/>
          </a:bodyPr>
          <a:lstStyle/>
          <a:p>
            <a:pPr algn="just">
              <a:lnSpc>
                <a:spcPct val="130000"/>
              </a:lnSpc>
            </a:pPr>
            <a:r>
              <a:rPr lang="en-US" sz="1200">
                <a:solidFill>
                  <a:schemeClr val="bg1"/>
                </a:solidFill>
                <a:latin typeface="Lato" panose="020F0502020204030203" pitchFamily="34" charset="0"/>
                <a:ea typeface="Lato" panose="020F0502020204030203" pitchFamily="34" charset="0"/>
                <a:cs typeface="Lato" panose="020F0502020204030203" pitchFamily="34" charset="0"/>
              </a:rPr>
              <a:t>The Facilitation Package is meant to be used as facilitation material for in-person workshops targeting UNHCR and partners’ frontline workforce, who work across different sectors of the humanitarian response, who are not GBV specialists, and who are in direct contact with displaced and stateless persons. This could include diverse colleagues such as drivers and security guards (all referred to hereafter as frontline workers). It aims to promote discussion, critical thinking and exchange between participants. The Package can also be used as self-study material. Prior to undertaking this learning, it is recommended to complete </a:t>
            </a:r>
            <a:r>
              <a:rPr lang="en-US" sz="1200" u="sng">
                <a:solidFill>
                  <a:schemeClr val="bg1"/>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UNHCR GBV eLearning Level 1 and 2</a:t>
            </a:r>
            <a:r>
              <a:rPr lang="en-US" sz="12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200">
                <a:solidFill>
                  <a:schemeClr val="bg1"/>
                </a:solidFill>
                <a:latin typeface="Lato" panose="020F0502020204030203" pitchFamily="34" charset="0"/>
                <a:ea typeface="Lato" panose="020F0502020204030203" pitchFamily="34" charset="0"/>
                <a:cs typeface="Lato" panose="020F0502020204030203" pitchFamily="34" charset="0"/>
              </a:rPr>
              <a:t> </a:t>
            </a:r>
          </a:p>
          <a:p>
            <a:pPr algn="just">
              <a:lnSpc>
                <a:spcPct val="130000"/>
              </a:lnSpc>
            </a:pPr>
            <a:endParaRPr lang="en-GB" sz="1200">
              <a:solidFill>
                <a:schemeClr val="bg1"/>
              </a:solidFill>
              <a:latin typeface="Lato" panose="020F0502020204030203" pitchFamily="34" charset="0"/>
              <a:ea typeface="Lato" panose="020F0502020204030203" pitchFamily="34" charset="0"/>
              <a:cs typeface="Lato" panose="020F0502020204030203" pitchFamily="34" charset="0"/>
            </a:endParaRPr>
          </a:p>
          <a:p>
            <a:pPr algn="just">
              <a:lnSpc>
                <a:spcPct val="130000"/>
              </a:lnSpc>
            </a:pPr>
            <a:r>
              <a:rPr lang="en-US" sz="1200">
                <a:solidFill>
                  <a:schemeClr val="bg1"/>
                </a:solidFill>
                <a:latin typeface="Lato" panose="020F0502020204030203" pitchFamily="34" charset="0"/>
                <a:ea typeface="Lato" panose="020F0502020204030203" pitchFamily="34" charset="0"/>
                <a:cs typeface="Lato" panose="020F0502020204030203" pitchFamily="34" charset="0"/>
              </a:rPr>
              <a:t>Facilitators of the Package should be experienced GBV specialists. It is recommended that the workshop based on this Package is co-organized with technical sector leads and/or Heads of Field or Sub-Offices who can support the engagement of UNHCR and partners’ frontline workforce in the learning, jointly deciding on the most appropriate participant audience (</a:t>
            </a:r>
            <a:r>
              <a:rPr lang="en-US" sz="1200" err="1">
                <a:solidFill>
                  <a:schemeClr val="bg1"/>
                </a:solidFill>
                <a:latin typeface="Lato" panose="020F0502020204030203" pitchFamily="34" charset="0"/>
                <a:ea typeface="Lato" panose="020F0502020204030203" pitchFamily="34" charset="0"/>
                <a:cs typeface="Lato" panose="020F0502020204030203" pitchFamily="34" charset="0"/>
              </a:rPr>
              <a:t>eg.</a:t>
            </a:r>
            <a:r>
              <a:rPr lang="en-US" sz="1200">
                <a:solidFill>
                  <a:schemeClr val="bg1"/>
                </a:solidFill>
                <a:latin typeface="Lato" panose="020F0502020204030203" pitchFamily="34" charset="0"/>
                <a:ea typeface="Lato" panose="020F0502020204030203" pitchFamily="34" charset="0"/>
                <a:cs typeface="Lato" panose="020F0502020204030203" pitchFamily="34" charset="0"/>
              </a:rPr>
              <a:t> joint sectors, partners, coordination, and/or UNHCR workforce only etc.).</a:t>
            </a:r>
            <a:r>
              <a:rPr lang="en-GR" sz="1200">
                <a:solidFill>
                  <a:schemeClr val="bg1"/>
                </a:solidFill>
                <a:latin typeface="Lato" panose="020F0502020204030203" pitchFamily="34" charset="0"/>
                <a:ea typeface="Lato" panose="020F0502020204030203" pitchFamily="34" charset="0"/>
                <a:cs typeface="Lato" panose="020F0502020204030203" pitchFamily="34" charset="0"/>
              </a:rPr>
              <a:t> </a:t>
            </a:r>
            <a:r>
              <a:rPr lang="en-GB" sz="1200">
                <a:solidFill>
                  <a:schemeClr val="bg1"/>
                </a:solidFill>
                <a:latin typeface="Lato" panose="020F0502020204030203" pitchFamily="34" charset="0"/>
                <a:ea typeface="Lato" panose="020F0502020204030203" pitchFamily="34" charset="0"/>
                <a:cs typeface="Lato" panose="020F0502020204030203" pitchFamily="34" charset="0"/>
              </a:rPr>
              <a:t>The session on handling disclosures of child survivors could be co-facilitated together with a child protection specialist, if needed. The prior completion of </a:t>
            </a:r>
            <a:r>
              <a:rPr lang="en-US" sz="1200">
                <a:solidFill>
                  <a:schemeClr val="bg1"/>
                </a:solidFill>
                <a:latin typeface="Lato" panose="020F0502020204030203" pitchFamily="34" charset="0"/>
                <a:ea typeface="Lato" panose="020F0502020204030203" pitchFamily="34" charset="0"/>
                <a:cs typeface="Lato" panose="020F0502020204030203" pitchFamily="34" charset="0"/>
                <a:hlinkClick r:id="rId3"/>
              </a:rPr>
              <a:t>UNHCR GBV eLearning Level 1 and 2</a:t>
            </a:r>
            <a:r>
              <a:rPr lang="en-US" sz="1200">
                <a:solidFill>
                  <a:schemeClr val="bg1"/>
                </a:solidFill>
                <a:latin typeface="Lato" panose="020F0502020204030203" pitchFamily="34" charset="0"/>
                <a:ea typeface="Lato" panose="020F0502020204030203" pitchFamily="34" charset="0"/>
                <a:cs typeface="Lato" panose="020F0502020204030203" pitchFamily="34" charset="0"/>
              </a:rPr>
              <a:t> as well as a self-study of the Inter-Agency Minimum Standards for GBV in Emergencies are mandatory </a:t>
            </a:r>
            <a:r>
              <a:rPr lang="en-GB" sz="1200">
                <a:solidFill>
                  <a:schemeClr val="bg1"/>
                </a:solidFill>
                <a:latin typeface="Lato" panose="020F0502020204030203" pitchFamily="34" charset="0"/>
                <a:ea typeface="Lato" panose="020F0502020204030203" pitchFamily="34" charset="0"/>
                <a:cs typeface="Lato" panose="020F0502020204030203" pitchFamily="34" charset="0"/>
              </a:rPr>
              <a:t>for facilitators</a:t>
            </a:r>
            <a:r>
              <a:rPr lang="en-US" sz="1200">
                <a:solidFill>
                  <a:schemeClr val="bg1"/>
                </a:solidFill>
                <a:latin typeface="Lato" panose="020F0502020204030203" pitchFamily="34" charset="0"/>
                <a:ea typeface="Lato" panose="020F0502020204030203" pitchFamily="34" charset="0"/>
                <a:cs typeface="Lato" panose="020F0502020204030203" pitchFamily="34" charset="0"/>
              </a:rPr>
              <a:t>. Another recommended useful resource for facilitators is the </a:t>
            </a:r>
            <a:r>
              <a:rPr lang="en-US" sz="1200">
                <a:solidFill>
                  <a:schemeClr val="bg1"/>
                </a:solidFill>
                <a:latin typeface="Lato" panose="020F0502020204030203" pitchFamily="34" charset="0"/>
                <a:ea typeface="Lato" panose="020F0502020204030203" pitchFamily="34" charset="0"/>
                <a:cs typeface="Lato" panose="020F0502020204030203" pitchFamily="34" charset="0"/>
                <a:hlinkClick r:id="rId4"/>
              </a:rPr>
              <a:t>Facilitator’s Guide: </a:t>
            </a:r>
            <a:r>
              <a:rPr lang="en-GB" sz="1200">
                <a:solidFill>
                  <a:schemeClr val="bg1"/>
                </a:solidFill>
                <a:latin typeface="Lato" panose="020F0502020204030203" pitchFamily="34" charset="0"/>
                <a:ea typeface="Lato" panose="020F0502020204030203" pitchFamily="34" charset="0"/>
                <a:cs typeface="Lato" panose="020F0502020204030203" pitchFamily="34" charset="0"/>
                <a:hlinkClick r:id="rId4"/>
              </a:rPr>
              <a:t>Applying and Understanding the Inter-Agency Minimum Standards for GBV in Emergencies Programming</a:t>
            </a:r>
            <a:r>
              <a:rPr lang="en-GB" sz="1200">
                <a:solidFill>
                  <a:schemeClr val="bg1"/>
                </a:solidFill>
                <a:latin typeface="Lato" panose="020F0502020204030203" pitchFamily="34" charset="0"/>
                <a:ea typeface="Lato" panose="020F0502020204030203" pitchFamily="34" charset="0"/>
                <a:cs typeface="Lato" panose="020F0502020204030203" pitchFamily="34" charset="0"/>
              </a:rPr>
              <a:t>. </a:t>
            </a:r>
          </a:p>
          <a:p>
            <a:pPr algn="just">
              <a:lnSpc>
                <a:spcPct val="130000"/>
              </a:lnSpc>
            </a:pPr>
            <a:endParaRPr lang="en-US" sz="1200">
              <a:solidFill>
                <a:schemeClr val="bg1"/>
              </a:solidFill>
              <a:latin typeface="Lato" panose="020F0502020204030203" pitchFamily="34" charset="0"/>
              <a:ea typeface="Lato" panose="020F0502020204030203" pitchFamily="34" charset="0"/>
              <a:cs typeface="Lato" panose="020F0502020204030203" pitchFamily="34" charset="0"/>
            </a:endParaRPr>
          </a:p>
          <a:p>
            <a:pPr algn="just" eaLnBrk="1" hangingPunct="1">
              <a:lnSpc>
                <a:spcPct val="130000"/>
              </a:lnSpc>
            </a:pPr>
            <a:r>
              <a:rPr lang="en-US" sz="1200">
                <a:solidFill>
                  <a:schemeClr val="bg1"/>
                </a:solidFill>
                <a:latin typeface="Lato" panose="020F0502020204030203" pitchFamily="34" charset="0"/>
                <a:ea typeface="Lato" panose="020F0502020204030203" pitchFamily="34" charset="0"/>
                <a:cs typeface="Lato" panose="020F0502020204030203" pitchFamily="34" charset="0"/>
              </a:rPr>
              <a:t>It is recommended that facilitators adapt the content of the Package to their context and audience before delivering the sessions. Please note that:  </a:t>
            </a:r>
          </a:p>
          <a:p>
            <a:pPr algn="just" eaLnBrk="1" hangingPunct="1">
              <a:lnSpc>
                <a:spcPct val="130000"/>
              </a:lnSpc>
            </a:pPr>
            <a:endParaRPr lang="en-US" sz="1200">
              <a:solidFill>
                <a:schemeClr val="bg1"/>
              </a:solidFill>
              <a:latin typeface="Lato" panose="020F0502020204030203" pitchFamily="34" charset="0"/>
              <a:ea typeface="Lato" panose="020F0502020204030203" pitchFamily="34" charset="0"/>
              <a:cs typeface="Lato" panose="020F0502020204030203" pitchFamily="34" charset="0"/>
            </a:endParaRPr>
          </a:p>
          <a:p>
            <a:pPr marL="285750" indent="-285750" algn="just" eaLnBrk="1" hangingPunct="1">
              <a:buFont typeface="Arial" panose="020B0604020202020204" pitchFamily="34" charset="0"/>
              <a:buChar char="•"/>
            </a:pPr>
            <a:r>
              <a:rPr lang="en-US" sz="1200">
                <a:solidFill>
                  <a:schemeClr val="bg1"/>
                </a:solidFill>
                <a:latin typeface="Lato" panose="020F0502020204030203" pitchFamily="34" charset="0"/>
                <a:ea typeface="Lato" panose="020F0502020204030203" pitchFamily="34" charset="0"/>
                <a:cs typeface="Lato" panose="020F0502020204030203" pitchFamily="34" charset="0"/>
              </a:rPr>
              <a:t>The examples and exercises can be adjusted and contextualized. </a:t>
            </a:r>
          </a:p>
          <a:p>
            <a:pPr marL="285750" indent="-285750" algn="just">
              <a:lnSpc>
                <a:spcPct val="130000"/>
              </a:lnSpc>
              <a:buFont typeface="Arial"/>
              <a:buChar char="•"/>
            </a:pPr>
            <a:r>
              <a:rPr lang="en-US" sz="1200">
                <a:solidFill>
                  <a:schemeClr val="bg1"/>
                </a:solidFill>
                <a:latin typeface="Lato" panose="020F0502020204030203" pitchFamily="34" charset="0"/>
                <a:ea typeface="Lato" panose="020F0502020204030203" pitchFamily="34" charset="0"/>
                <a:cs typeface="Lato" panose="020F0502020204030203" pitchFamily="34" charset="0"/>
              </a:rPr>
              <a:t>Not all content in the Package is relevant for UNHCR partners and can be removed or hidden.</a:t>
            </a:r>
          </a:p>
          <a:p>
            <a:pPr marL="285750" indent="-285750" algn="just">
              <a:buFont typeface="Arial"/>
              <a:buChar char="•"/>
            </a:pPr>
            <a:r>
              <a:rPr lang="en-US" sz="1200">
                <a:solidFill>
                  <a:schemeClr val="bg1"/>
                </a:solidFill>
                <a:latin typeface="Lato" panose="020F0502020204030203" pitchFamily="34" charset="0"/>
                <a:ea typeface="Lato" panose="020F0502020204030203" pitchFamily="34" charset="0"/>
                <a:cs typeface="Lato" panose="020F0502020204030203" pitchFamily="34" charset="0"/>
              </a:rPr>
              <a:t>The Package can be adjusted for online delivery. </a:t>
            </a:r>
          </a:p>
          <a:p>
            <a:pPr marL="285750" indent="-285750" algn="just">
              <a:buFont typeface="Arial"/>
              <a:buChar char="•"/>
            </a:pPr>
            <a:r>
              <a:rPr lang="en-US" sz="1200">
                <a:solidFill>
                  <a:schemeClr val="bg1"/>
                </a:solidFill>
                <a:latin typeface="Lato" panose="020F0502020204030203" pitchFamily="34" charset="0"/>
                <a:ea typeface="Lato" panose="020F0502020204030203" pitchFamily="34" charset="0"/>
                <a:cs typeface="Lato" panose="020F0502020204030203" pitchFamily="34" charset="0"/>
              </a:rPr>
              <a:t>The Package can be facilitated in a compact or more extended version with additional information and activities depending on the time allocated for facilitation. The short version of the workshop, takes approximately 6 hours and 45 minutes to deliver, including at least 165 minutes of interactive discussions and exercises. The longer version offers additional 150 minutes of content, exercises and scenarios. Optional slides are marked with an icon for facilitators to include in their session or omit. Facilitators can remove the icon when the slide is used. </a:t>
            </a:r>
          </a:p>
          <a:p>
            <a:pPr marL="285750" indent="-285750" algn="just">
              <a:buFont typeface="Arial"/>
              <a:buChar char="•"/>
            </a:pPr>
            <a:r>
              <a:rPr lang="en-US" sz="1200">
                <a:solidFill>
                  <a:schemeClr val="bg1"/>
                </a:solidFill>
                <a:latin typeface="Lato" panose="020F0502020204030203" pitchFamily="34" charset="0"/>
                <a:ea typeface="Lato" panose="020F0502020204030203" pitchFamily="34" charset="0"/>
                <a:cs typeface="Lato" panose="020F0502020204030203" pitchFamily="34" charset="0"/>
              </a:rPr>
              <a:t>The Package can be facilitated in separate segments, or in a consecutive workshop.</a:t>
            </a:r>
          </a:p>
          <a:p>
            <a:pPr marL="285750" indent="-285750" algn="just">
              <a:buFont typeface="Arial"/>
              <a:buChar char="•"/>
            </a:pPr>
            <a:r>
              <a:rPr lang="en-GB" sz="1200">
                <a:solidFill>
                  <a:schemeClr val="bg1"/>
                </a:solidFill>
                <a:latin typeface="Lato" panose="020F0502020204030203" pitchFamily="34" charset="0"/>
                <a:ea typeface="Lato" panose="020F0502020204030203" pitchFamily="34" charset="0"/>
                <a:cs typeface="Lato" panose="020F0502020204030203" pitchFamily="34" charset="0"/>
              </a:rPr>
              <a:t>As sessions are highly interactive and active engagement of all participants is expected, facilitators should consider a maximum number of participants suitable to the context. </a:t>
            </a:r>
            <a:endParaRPr lang="en-US" sz="1200">
              <a:solidFill>
                <a:schemeClr val="bg1"/>
              </a:solidFill>
              <a:latin typeface="Lato" panose="020F0502020204030203" pitchFamily="34" charset="0"/>
              <a:ea typeface="Lato" panose="020F0502020204030203" pitchFamily="34" charset="0"/>
              <a:cs typeface="Lato" panose="020F0502020204030203" pitchFamily="34" charset="0"/>
            </a:endParaRPr>
          </a:p>
          <a:p>
            <a:pPr algn="just"/>
            <a:endParaRPr lang="en-US" sz="1200">
              <a:solidFill>
                <a:schemeClr val="bg1"/>
              </a:solidFill>
              <a:latin typeface="Lato" panose="020F0502020204030203" pitchFamily="34" charset="0"/>
              <a:ea typeface="Lato" panose="020F0502020204030203" pitchFamily="34" charset="0"/>
              <a:cs typeface="Lato" panose="020F0502020204030203" pitchFamily="34" charset="0"/>
            </a:endParaRPr>
          </a:p>
          <a:p>
            <a:pPr algn="just"/>
            <a:r>
              <a:rPr lang="en-US" sz="1200">
                <a:solidFill>
                  <a:schemeClr val="bg1"/>
                </a:solidFill>
                <a:latin typeface="Lato" panose="020F0502020204030203" pitchFamily="34" charset="0"/>
                <a:ea typeface="Lato" panose="020F0502020204030203" pitchFamily="34" charset="0"/>
                <a:cs typeface="Lato" panose="020F0502020204030203" pitchFamily="34" charset="0"/>
              </a:rPr>
              <a:t>The timeframes indicated in the slides are estimates and may vary according to the facilitation modality (in-person/online), </a:t>
            </a:r>
          </a:p>
          <a:p>
            <a:pPr algn="just"/>
            <a:r>
              <a:rPr lang="en-US" sz="1200">
                <a:solidFill>
                  <a:schemeClr val="bg1"/>
                </a:solidFill>
                <a:latin typeface="Lato" panose="020F0502020204030203" pitchFamily="34" charset="0"/>
                <a:ea typeface="Lato" panose="020F0502020204030203" pitchFamily="34" charset="0"/>
                <a:cs typeface="Lato" panose="020F0502020204030203" pitchFamily="34" charset="0"/>
              </a:rPr>
              <a:t>the number of participants </a:t>
            </a:r>
            <a:r>
              <a:rPr lang="en-GB" sz="1200">
                <a:solidFill>
                  <a:schemeClr val="bg1"/>
                </a:solidFill>
                <a:latin typeface="Lato" panose="020F0502020204030203" pitchFamily="34" charset="0"/>
                <a:ea typeface="Lato" panose="020F0502020204030203" pitchFamily="34" charset="0"/>
                <a:cs typeface="Lato" panose="020F0502020204030203" pitchFamily="34" charset="0"/>
              </a:rPr>
              <a:t>as well as how facilitators may adapt the Package based on local context and audience.</a:t>
            </a:r>
            <a:endParaRPr lang="en-US" sz="1200">
              <a:solidFill>
                <a:schemeClr val="bg1"/>
              </a:solidFill>
              <a:latin typeface="Lato" panose="020F0502020204030203" pitchFamily="34" charset="0"/>
              <a:ea typeface="Lato" panose="020F0502020204030203" pitchFamily="34" charset="0"/>
              <a:cs typeface="Lato" panose="020F0502020204030203" pitchFamily="34" charset="0"/>
            </a:endParaRPr>
          </a:p>
          <a:p>
            <a:pPr algn="just"/>
            <a:endParaRPr lang="en-US" sz="1200">
              <a:solidFill>
                <a:srgbClr val="000000"/>
              </a:solidFill>
              <a:latin typeface="Lato" panose="020F0502020204030203" pitchFamily="34" charset="77"/>
              <a:ea typeface="Calibri"/>
              <a:cs typeface="Calibri"/>
            </a:endParaRPr>
          </a:p>
          <a:p>
            <a:pPr>
              <a:lnSpc>
                <a:spcPct val="130000"/>
              </a:lnSpc>
            </a:pPr>
            <a:endParaRPr lang="en-US" sz="1250" b="1">
              <a:solidFill>
                <a:schemeClr val="bg1"/>
              </a:solidFill>
              <a:latin typeface="Calibri"/>
              <a:ea typeface="Calibri"/>
              <a:cs typeface="Calibri"/>
            </a:endParaRPr>
          </a:p>
        </p:txBody>
      </p:sp>
    </p:spTree>
    <p:extLst>
      <p:ext uri="{BB962C8B-B14F-4D97-AF65-F5344CB8AC3E}">
        <p14:creationId xmlns:p14="http://schemas.microsoft.com/office/powerpoint/2010/main" val="109852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2CB469-0C7A-F540-BDD1-1BCA181055EC}"/>
              </a:ext>
            </a:extLst>
          </p:cNvPr>
          <p:cNvSpPr txBox="1">
            <a:spLocks/>
          </p:cNvSpPr>
          <p:nvPr/>
        </p:nvSpPr>
        <p:spPr>
          <a:xfrm>
            <a:off x="2417658" y="1282700"/>
            <a:ext cx="6593551" cy="660400"/>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Discussion</a:t>
            </a:r>
            <a:r>
              <a:rPr lang="en-US" spc="-100">
                <a:solidFill>
                  <a:srgbClr val="0070C0"/>
                </a:solidFill>
                <a:latin typeface="Lato" panose="020F0502020204030203" pitchFamily="34" charset="77"/>
              </a:rPr>
              <a:t> </a:t>
            </a:r>
            <a:br>
              <a:rPr lang="en-US">
                <a:solidFill>
                  <a:srgbClr val="0070C0"/>
                </a:solidFill>
              </a:rPr>
            </a:br>
            <a:r>
              <a:rPr lang="en-US" sz="3600">
                <a:solidFill>
                  <a:srgbClr val="0070C0"/>
                </a:solidFill>
                <a:latin typeface="Lato" panose="020F0502020204030203" pitchFamily="34" charset="77"/>
              </a:rPr>
              <a:t>True or false?</a:t>
            </a:r>
          </a:p>
        </p:txBody>
      </p:sp>
      <p:grpSp>
        <p:nvGrpSpPr>
          <p:cNvPr id="4" name="Group 3">
            <a:extLst>
              <a:ext uri="{FF2B5EF4-FFF2-40B4-BE49-F238E27FC236}">
                <a16:creationId xmlns:a16="http://schemas.microsoft.com/office/drawing/2014/main" id="{25BFD2A9-0B2C-E3DE-0FFC-6F8162A8A5F3}"/>
              </a:ext>
            </a:extLst>
          </p:cNvPr>
          <p:cNvGrpSpPr/>
          <p:nvPr/>
        </p:nvGrpSpPr>
        <p:grpSpPr>
          <a:xfrm>
            <a:off x="-2015829" y="-578453"/>
            <a:ext cx="4325456" cy="3382989"/>
            <a:chOff x="-1914231" y="-578453"/>
            <a:chExt cx="4325456" cy="3382989"/>
          </a:xfrm>
        </p:grpSpPr>
        <p:sp>
          <p:nvSpPr>
            <p:cNvPr id="5" name="Oval 4">
              <a:extLst>
                <a:ext uri="{FF2B5EF4-FFF2-40B4-BE49-F238E27FC236}">
                  <a16:creationId xmlns:a16="http://schemas.microsoft.com/office/drawing/2014/main" id="{366E7168-3020-F88B-E507-B7334358729D}"/>
                </a:ext>
              </a:extLst>
            </p:cNvPr>
            <p:cNvSpPr/>
            <p:nvPr/>
          </p:nvSpPr>
          <p:spPr>
            <a:xfrm>
              <a:off x="-1914231" y="-57845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7" name="Picture 6">
              <a:extLst>
                <a:ext uri="{FF2B5EF4-FFF2-40B4-BE49-F238E27FC236}">
                  <a16:creationId xmlns:a16="http://schemas.microsoft.com/office/drawing/2014/main" id="{1E3487C4-04A4-B887-7C1A-8E97FC46DD6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6823" y="158578"/>
              <a:ext cx="2054402" cy="2049366"/>
            </a:xfrm>
            <a:prstGeom prst="rect">
              <a:avLst/>
            </a:prstGeom>
          </p:spPr>
        </p:pic>
      </p:grpSp>
      <p:sp>
        <p:nvSpPr>
          <p:cNvPr id="9" name="Content Placeholder 2">
            <a:extLst>
              <a:ext uri="{FF2B5EF4-FFF2-40B4-BE49-F238E27FC236}">
                <a16:creationId xmlns:a16="http://schemas.microsoft.com/office/drawing/2014/main" id="{43F3AB4E-5EEC-1F4A-3836-730607584835}"/>
              </a:ext>
            </a:extLst>
          </p:cNvPr>
          <p:cNvSpPr txBox="1">
            <a:spLocks/>
          </p:cNvSpPr>
          <p:nvPr/>
        </p:nvSpPr>
        <p:spPr>
          <a:xfrm>
            <a:off x="1419470" y="2518564"/>
            <a:ext cx="6457203" cy="2819555"/>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rgbClr val="0070C0"/>
              </a:buClr>
              <a:buFont typeface="+mj-lt"/>
              <a:buAutoNum type="arabicPeriod"/>
            </a:pPr>
            <a:r>
              <a:rPr lang="en-US" sz="2200"/>
              <a:t>GBV is about rape and sexual violence.</a:t>
            </a:r>
            <a:r>
              <a:rPr lang="en-US" sz="2200">
                <a:latin typeface="Lato" panose="020F0502020204030203" pitchFamily="34" charset="77"/>
              </a:rPr>
              <a:t> </a:t>
            </a:r>
          </a:p>
          <a:p>
            <a:pPr marL="457200" indent="-457200">
              <a:buClr>
                <a:srgbClr val="0070C0"/>
              </a:buClr>
              <a:buFont typeface="+mj-lt"/>
              <a:buAutoNum type="arabicPeriod"/>
            </a:pPr>
            <a:r>
              <a:rPr lang="en-US" sz="2200"/>
              <a:t>GBV can be perpetrated against boys and men.</a:t>
            </a:r>
          </a:p>
          <a:p>
            <a:pPr marL="457200" indent="-457200">
              <a:buClr>
                <a:srgbClr val="0070C0"/>
              </a:buClr>
              <a:buFont typeface="+mj-lt"/>
              <a:buAutoNum type="arabicPeriod"/>
            </a:pPr>
            <a:r>
              <a:rPr lang="en-US" sz="2200"/>
              <a:t>Culture needs to be always respected, even if it is harmful for women and girls.</a:t>
            </a:r>
          </a:p>
          <a:p>
            <a:pPr marL="457200" indent="-457200">
              <a:buClr>
                <a:srgbClr val="0070C0"/>
              </a:buClr>
              <a:buFont typeface="+mj-lt"/>
              <a:buAutoNum type="arabicPeriod"/>
            </a:pPr>
            <a:r>
              <a:rPr lang="en-US" sz="2200"/>
              <a:t>GBV is always the fault of the perpetrator.  </a:t>
            </a:r>
          </a:p>
          <a:p>
            <a:pPr marL="457200" indent="-457200">
              <a:buClr>
                <a:srgbClr val="0070C0"/>
              </a:buClr>
              <a:buFont typeface="+mj-lt"/>
              <a:buAutoNum type="arabicPeriod"/>
            </a:pPr>
            <a:r>
              <a:rPr lang="en-US" sz="2200"/>
              <a:t>Intimate partner violence is the result of poverty and lack of education.</a:t>
            </a:r>
            <a:endParaRPr lang="en-US" sz="2200">
              <a:latin typeface="Lato" panose="020F0502020204030203" pitchFamily="34" charset="77"/>
            </a:endParaRPr>
          </a:p>
        </p:txBody>
      </p:sp>
      <p:pic>
        <p:nvPicPr>
          <p:cNvPr id="13" name="Picture 12">
            <a:extLst>
              <a:ext uri="{FF2B5EF4-FFF2-40B4-BE49-F238E27FC236}">
                <a16:creationId xmlns:a16="http://schemas.microsoft.com/office/drawing/2014/main" id="{A833D476-93E0-2CDC-3D92-8CD1B0E5171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flipH="1">
            <a:off x="6594206" y="370139"/>
            <a:ext cx="5263260" cy="5813621"/>
          </a:xfrm>
          <a:prstGeom prst="rect">
            <a:avLst/>
          </a:prstGeom>
        </p:spPr>
      </p:pic>
    </p:spTree>
    <p:custDataLst>
      <p:tags r:id="rId1"/>
    </p:custDataLst>
    <p:extLst>
      <p:ext uri="{BB962C8B-B14F-4D97-AF65-F5344CB8AC3E}">
        <p14:creationId xmlns:p14="http://schemas.microsoft.com/office/powerpoint/2010/main" val="105026713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0-#ppt_w/2"/>
                                              </p:val>
                                            </p:tav>
                                            <p:tav tm="100000">
                                              <p:val>
                                                <p:strVal val="#ppt_x"/>
                                              </p:val>
                                            </p:tav>
                                          </p:tavLst>
                                        </p:anim>
                                        <p:anim calcmode="lin" valueType="num">
                                          <p:cBhvr additive="base">
                                            <p:cTn id="12" dur="2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1+#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fade">
                                          <p:cBhvr>
                                            <p:cTn id="26" dur="500"/>
                                            <p:tgtEl>
                                              <p:spTgt spid="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fade">
                                          <p:cBhvr>
                                            <p:cTn id="31" dur="500"/>
                                            <p:tgtEl>
                                              <p:spTgt spid="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Effect transition="in" filter="fade">
                                          <p:cBhvr>
                                            <p:cTn id="36" dur="500"/>
                                            <p:tgtEl>
                                              <p:spTgt spid="9">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xEl>
                                                  <p:pRg st="4" end="4"/>
                                                </p:txEl>
                                              </p:spTgt>
                                            </p:tgtEl>
                                            <p:attrNameLst>
                                              <p:attrName>style.visibility</p:attrName>
                                            </p:attrNameLst>
                                          </p:cBhvr>
                                          <p:to>
                                            <p:strVal val="visible"/>
                                          </p:to>
                                        </p:set>
                                        <p:animEffect transition="in" filter="fade">
                                          <p:cBhvr>
                                            <p:cTn id="41"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0-#ppt_w/2"/>
                                              </p:val>
                                            </p:tav>
                                            <p:tav tm="100000">
                                              <p:val>
                                                <p:strVal val="#ppt_x"/>
                                              </p:val>
                                            </p:tav>
                                          </p:tavLst>
                                        </p:anim>
                                        <p:anim calcmode="lin" valueType="num">
                                          <p:cBhvr additive="base">
                                            <p:cTn id="12" dur="2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1+#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fade">
                                          <p:cBhvr>
                                            <p:cTn id="26" dur="500"/>
                                            <p:tgtEl>
                                              <p:spTgt spid="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fade">
                                          <p:cBhvr>
                                            <p:cTn id="31" dur="500"/>
                                            <p:tgtEl>
                                              <p:spTgt spid="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Effect transition="in" filter="fade">
                                          <p:cBhvr>
                                            <p:cTn id="36" dur="500"/>
                                            <p:tgtEl>
                                              <p:spTgt spid="9">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xEl>
                                                  <p:pRg st="4" end="4"/>
                                                </p:txEl>
                                              </p:spTgt>
                                            </p:tgtEl>
                                            <p:attrNameLst>
                                              <p:attrName>style.visibility</p:attrName>
                                            </p:attrNameLst>
                                          </p:cBhvr>
                                          <p:to>
                                            <p:strVal val="visible"/>
                                          </p:to>
                                        </p:set>
                                        <p:animEffect transition="in" filter="fade">
                                          <p:cBhvr>
                                            <p:cTn id="41"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build="p"/>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41406" y="685800"/>
            <a:ext cx="5334000"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spc="-100">
                <a:solidFill>
                  <a:srgbClr val="0070C0"/>
                </a:solidFill>
                <a:latin typeface="Lato" panose="020F0502020204030203" pitchFamily="34" charset="77"/>
              </a:rPr>
              <a:t>Definition of GBV</a:t>
            </a:r>
            <a:endParaRPr lang="en-US" sz="4000" b="1">
              <a:solidFill>
                <a:srgbClr val="0070C0"/>
              </a:solidFill>
              <a:latin typeface="Lato" panose="020F0502020204030203" pitchFamily="34" charset="77"/>
            </a:endParaRP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896668" y="1346486"/>
            <a:ext cx="5555165"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5" name="Rounded Rectangle 4">
            <a:extLst>
              <a:ext uri="{FF2B5EF4-FFF2-40B4-BE49-F238E27FC236}">
                <a16:creationId xmlns:a16="http://schemas.microsoft.com/office/drawing/2014/main" id="{076F0C18-69E0-2CEE-D8A8-C8E2F04A6D6C}"/>
              </a:ext>
            </a:extLst>
          </p:cNvPr>
          <p:cNvSpPr>
            <a:spLocks/>
          </p:cNvSpPr>
          <p:nvPr/>
        </p:nvSpPr>
        <p:spPr>
          <a:xfrm>
            <a:off x="741406" y="1634041"/>
            <a:ext cx="7230758" cy="4195404"/>
          </a:xfrm>
          <a:prstGeom prst="roundRect">
            <a:avLst/>
          </a:prstGeom>
          <a:solidFill>
            <a:srgbClr val="0070C0">
              <a:alpha val="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0" indent="0" algn="ctr">
              <a:spcBef>
                <a:spcPts val="0"/>
              </a:spcBef>
              <a:spcAft>
                <a:spcPts val="0"/>
              </a:spcAft>
              <a:buSzPts val="2100"/>
              <a:buNone/>
            </a:pPr>
            <a:r>
              <a:rPr lang="en-US" sz="3000" b="1" i="1">
                <a:solidFill>
                  <a:srgbClr val="0070C0"/>
                </a:solidFill>
              </a:rPr>
              <a:t>GENDER-BASED VIOLENCE (GBV) </a:t>
            </a:r>
            <a:r>
              <a:rPr lang="en-US" sz="2000" i="1">
                <a:solidFill>
                  <a:srgbClr val="0070C0"/>
                </a:solidFill>
              </a:rPr>
              <a:t>is an umbrella term for </a:t>
            </a:r>
            <a:r>
              <a:rPr lang="en-US" sz="2000" b="1" i="1">
                <a:solidFill>
                  <a:srgbClr val="0070C0"/>
                </a:solidFill>
              </a:rPr>
              <a:t>any harmful act </a:t>
            </a:r>
            <a:r>
              <a:rPr lang="en-US" sz="2000" i="1">
                <a:solidFill>
                  <a:srgbClr val="0070C0"/>
                </a:solidFill>
              </a:rPr>
              <a:t>that is </a:t>
            </a:r>
            <a:r>
              <a:rPr lang="en-US" sz="2000" b="1" i="1">
                <a:solidFill>
                  <a:srgbClr val="0070C0"/>
                </a:solidFill>
              </a:rPr>
              <a:t>perpetrated against a person’s will </a:t>
            </a:r>
            <a:r>
              <a:rPr lang="en-US" sz="2000" i="1">
                <a:solidFill>
                  <a:srgbClr val="0070C0"/>
                </a:solidFill>
              </a:rPr>
              <a:t>and that is based on </a:t>
            </a:r>
            <a:r>
              <a:rPr lang="en-US" sz="2000" b="1" i="1">
                <a:solidFill>
                  <a:srgbClr val="0070C0"/>
                </a:solidFill>
              </a:rPr>
              <a:t>socially ascribed (i.e. gender) differences between males and females.</a:t>
            </a:r>
            <a:r>
              <a:rPr lang="en-US" sz="2000" i="1">
                <a:solidFill>
                  <a:srgbClr val="0070C0"/>
                </a:solidFill>
              </a:rPr>
              <a:t> </a:t>
            </a:r>
          </a:p>
          <a:p>
            <a:pPr marL="0" lvl="0" indent="0" algn="ctr">
              <a:spcBef>
                <a:spcPts val="0"/>
              </a:spcBef>
              <a:spcAft>
                <a:spcPts val="0"/>
              </a:spcAft>
              <a:buSzPts val="2100"/>
              <a:buNone/>
            </a:pPr>
            <a:endParaRPr lang="en-US" sz="2000" i="1">
              <a:solidFill>
                <a:srgbClr val="0070C0"/>
              </a:solidFill>
            </a:endParaRPr>
          </a:p>
          <a:p>
            <a:pPr marL="0" lvl="0" indent="0" algn="ctr">
              <a:spcBef>
                <a:spcPts val="0"/>
              </a:spcBef>
              <a:spcAft>
                <a:spcPts val="0"/>
              </a:spcAft>
              <a:buSzPts val="2100"/>
              <a:buNone/>
            </a:pPr>
            <a:r>
              <a:rPr lang="en-US" sz="2000" i="1">
                <a:solidFill>
                  <a:srgbClr val="0070C0"/>
                </a:solidFill>
              </a:rPr>
              <a:t>It includes acts that inflict physical, sexual or mental harm or suffering, threats of such acts, coercion, and other deprivations of liberty. These acts can occur in public or in private. </a:t>
            </a:r>
          </a:p>
          <a:p>
            <a:pPr marL="0" lvl="0" indent="0" algn="ctr">
              <a:spcBef>
                <a:spcPts val="0"/>
              </a:spcBef>
              <a:spcAft>
                <a:spcPts val="0"/>
              </a:spcAft>
              <a:buSzPts val="2100"/>
              <a:buNone/>
            </a:pPr>
            <a:endParaRPr lang="en-US" sz="1500" i="1">
              <a:solidFill>
                <a:srgbClr val="0070C0"/>
              </a:solidFill>
              <a:latin typeface="Lato Light" panose="020F0302020204030203" pitchFamily="34" charset="77"/>
            </a:endParaRPr>
          </a:p>
          <a:p>
            <a:pPr marL="0" lvl="0" indent="0" algn="ctr">
              <a:spcBef>
                <a:spcPts val="0"/>
              </a:spcBef>
              <a:spcAft>
                <a:spcPts val="0"/>
              </a:spcAft>
              <a:buSzPts val="2100"/>
              <a:buNone/>
            </a:pPr>
            <a:r>
              <a:rPr lang="en-US" sz="1500">
                <a:solidFill>
                  <a:srgbClr val="0070C0"/>
                </a:solidFill>
                <a:latin typeface="Lato Light" panose="020F0302020204030203" pitchFamily="34" charset="77"/>
              </a:rPr>
              <a:t>IASC Guidelines for GBV Interventions in Humanitarian Emergencies</a:t>
            </a:r>
          </a:p>
        </p:txBody>
      </p:sp>
      <p:pic>
        <p:nvPicPr>
          <p:cNvPr id="12" name="Picture 11">
            <a:extLst>
              <a:ext uri="{FF2B5EF4-FFF2-40B4-BE49-F238E27FC236}">
                <a16:creationId xmlns:a16="http://schemas.microsoft.com/office/drawing/2014/main" id="{373B03F1-3CD1-B598-2A5C-9C687CAD8B3C}"/>
              </a:ext>
            </a:extLst>
          </p:cNvPr>
          <p:cNvPicPr>
            <a:picLocks noChangeAspect="1"/>
          </p:cNvPicPr>
          <p:nvPr/>
        </p:nvPicPr>
        <p:blipFill rotWithShape="1">
          <a:blip r:embed="rId4">
            <a:extLst>
              <a:ext uri="{28A0092B-C50C-407E-A947-70E740481C1C}">
                <a14:useLocalDpi xmlns:a14="http://schemas.microsoft.com/office/drawing/2010/main" val="0"/>
              </a:ext>
            </a:extLst>
          </a:blip>
          <a:srcRect t="-342" b="14540"/>
          <a:stretch/>
        </p:blipFill>
        <p:spPr>
          <a:xfrm flipH="1">
            <a:off x="7533505" y="889692"/>
            <a:ext cx="4503430" cy="5288677"/>
          </a:xfrm>
          <a:prstGeom prst="rect">
            <a:avLst/>
          </a:prstGeom>
        </p:spPr>
      </p:pic>
    </p:spTree>
    <p:custDataLst>
      <p:tags r:id="rId1"/>
    </p:custDataLst>
    <p:extLst>
      <p:ext uri="{BB962C8B-B14F-4D97-AF65-F5344CB8AC3E}">
        <p14:creationId xmlns:p14="http://schemas.microsoft.com/office/powerpoint/2010/main" val="365114157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1+#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1+#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1AE7BA8-5930-247F-1A87-208C9C036975}"/>
              </a:ext>
            </a:extLst>
          </p:cNvPr>
          <p:cNvCxnSpPr>
            <a:cxnSpLocks/>
          </p:cNvCxnSpPr>
          <p:nvPr/>
        </p:nvCxnSpPr>
        <p:spPr>
          <a:xfrm flipH="1">
            <a:off x="2228947" y="5569723"/>
            <a:ext cx="6194063"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7" name="Picture 7" descr="A picture containing text, person&#10;&#10;Description automatically generated">
            <a:extLst>
              <a:ext uri="{FF2B5EF4-FFF2-40B4-BE49-F238E27FC236}">
                <a16:creationId xmlns:a16="http://schemas.microsoft.com/office/drawing/2014/main" id="{9A8C7F58-0CD5-56B0-4D86-27FEA5EB21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3668" y="684661"/>
            <a:ext cx="3600150" cy="5077568"/>
          </a:xfrm>
          <a:prstGeom prst="rect">
            <a:avLst/>
          </a:prstGeom>
        </p:spPr>
      </p:pic>
      <p:sp>
        <p:nvSpPr>
          <p:cNvPr id="18" name="TextBox 17">
            <a:extLst>
              <a:ext uri="{FF2B5EF4-FFF2-40B4-BE49-F238E27FC236}">
                <a16:creationId xmlns:a16="http://schemas.microsoft.com/office/drawing/2014/main" id="{9B613B31-AEB6-2D22-0FAE-8A484C2954CF}"/>
              </a:ext>
            </a:extLst>
          </p:cNvPr>
          <p:cNvSpPr txBox="1"/>
          <p:nvPr/>
        </p:nvSpPr>
        <p:spPr>
          <a:xfrm>
            <a:off x="667162" y="489734"/>
            <a:ext cx="5757701" cy="5816977"/>
          </a:xfrm>
          <a:prstGeom prst="rect">
            <a:avLst/>
          </a:prstGeom>
          <a:noFill/>
        </p:spPr>
        <p:txBody>
          <a:bodyPr wrap="square">
            <a:spAutoFit/>
          </a:bodyPr>
          <a:lstStyle/>
          <a:p>
            <a:pPr algn="ctr"/>
            <a:r>
              <a:rPr lang="en-GR" sz="2400">
                <a:solidFill>
                  <a:srgbClr val="0070C0"/>
                </a:solidFill>
                <a:latin typeface="Lato" panose="020F0502020204030203" pitchFamily="34" charset="0"/>
                <a:ea typeface="Lato" panose="020F0502020204030203" pitchFamily="34" charset="0"/>
                <a:cs typeface="Lato" panose="020F0502020204030203" pitchFamily="34" charset="0"/>
              </a:rPr>
              <a:t> </a:t>
            </a:r>
            <a:r>
              <a:rPr lang="en-US" altLang="en-US" sz="2400" i="1">
                <a:solidFill>
                  <a:srgbClr val="0070C0"/>
                </a:solidFill>
                <a:latin typeface="Lato" panose="020F0502020204030203" pitchFamily="34" charset="0"/>
                <a:ea typeface="Lato" panose="020F0502020204030203" pitchFamily="34" charset="0"/>
                <a:cs typeface="Lato" panose="020F0502020204030203" pitchFamily="34" charset="0"/>
              </a:rPr>
              <a:t> “ </a:t>
            </a:r>
            <a:r>
              <a:rPr lang="en-GR" sz="2400">
                <a:solidFill>
                  <a:srgbClr val="0070C0"/>
                </a:solidFill>
                <a:latin typeface="Lato" panose="020F0502020204030203" pitchFamily="34" charset="0"/>
                <a:ea typeface="Lato" panose="020F0502020204030203" pitchFamily="34" charset="0"/>
                <a:cs typeface="Lato" panose="020F0502020204030203" pitchFamily="34" charset="0"/>
              </a:rPr>
              <a:t>GBV</a:t>
            </a:r>
            <a:r>
              <a:rPr lang="en-GB" sz="2400">
                <a:solidFill>
                  <a:srgbClr val="0070C0"/>
                </a:solidFill>
                <a:latin typeface="Lato" panose="020F0502020204030203" pitchFamily="34" charset="0"/>
                <a:ea typeface="Lato" panose="020F0502020204030203" pitchFamily="34" charset="0"/>
                <a:cs typeface="Lato" panose="020F0502020204030203" pitchFamily="34" charset="0"/>
              </a:rPr>
              <a:t> is a human rights violation that affects all aspects of a person's protection and well-being. It is a core component of UNHCR's protection mandate. GBV can be the impetus that compels people to flee; it also occurs during flight and refuge. Regardless of the reason for displacement, the risk of GBV is heightened, especially for women and girls. Programming to</a:t>
            </a:r>
          </a:p>
          <a:p>
            <a:pPr algn="ctr"/>
            <a:r>
              <a:rPr lang="en-GB" sz="2400">
                <a:solidFill>
                  <a:srgbClr val="0070C0"/>
                </a:solidFill>
                <a:latin typeface="Lato" panose="020F0502020204030203" pitchFamily="34" charset="0"/>
                <a:ea typeface="Lato" panose="020F0502020204030203" pitchFamily="34" charset="0"/>
                <a:cs typeface="Lato" panose="020F0502020204030203" pitchFamily="34" charset="0"/>
              </a:rPr>
              <a:t>prevent, mitigate, and respond to GBV is lifesaving in humanitarian settings. </a:t>
            </a:r>
            <a:r>
              <a:rPr lang="en-US" altLang="en-US" sz="2400">
                <a:solidFill>
                  <a:srgbClr val="0070C0"/>
                </a:solidFill>
                <a:latin typeface="Lato" panose="020F0502020204030203" pitchFamily="34" charset="0"/>
                <a:ea typeface="Lato" panose="020F0502020204030203" pitchFamily="34" charset="0"/>
                <a:cs typeface="Lato" panose="020F0502020204030203" pitchFamily="34" charset="0"/>
              </a:rPr>
              <a:t>”</a:t>
            </a:r>
            <a:endParaRPr lang="en-GB" sz="2400">
              <a:solidFill>
                <a:srgbClr val="0070C0"/>
              </a:solidFill>
              <a:latin typeface="Lato" panose="020F0502020204030203" pitchFamily="34" charset="0"/>
              <a:ea typeface="Lato" panose="020F0502020204030203" pitchFamily="34" charset="0"/>
              <a:cs typeface="Lato" panose="020F0502020204030203" pitchFamily="34" charset="0"/>
            </a:endParaRPr>
          </a:p>
          <a:p>
            <a:pPr algn="ctr"/>
            <a:endParaRPr lang="en-GB" sz="800">
              <a:solidFill>
                <a:srgbClr val="0070C0"/>
              </a:solidFill>
              <a:latin typeface="Lato" panose="020F0502020204030203" pitchFamily="34" charset="0"/>
              <a:ea typeface="Lato" panose="020F0502020204030203" pitchFamily="34" charset="0"/>
              <a:cs typeface="Lato" panose="020F0502020204030203" pitchFamily="34" charset="0"/>
            </a:endParaRPr>
          </a:p>
          <a:p>
            <a:pPr algn="ctr"/>
            <a:r>
              <a:rPr lang="en-GB" sz="220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UNHCR GBV Policy</a:t>
            </a:r>
          </a:p>
          <a:p>
            <a:endParaRPr lang="en-GB">
              <a:effectLst/>
              <a:latin typeface="Helvetica" pitchFamily="2" charset="0"/>
            </a:endParaRPr>
          </a:p>
          <a:p>
            <a:endParaRPr lang="en-GB">
              <a:effectLst/>
              <a:latin typeface="Helvetica" pitchFamily="2" charset="0"/>
            </a:endParaRPr>
          </a:p>
          <a:p>
            <a:endParaRPr lang="en-GB"/>
          </a:p>
        </p:txBody>
      </p:sp>
    </p:spTree>
    <p:custDataLst>
      <p:tags r:id="rId1"/>
    </p:custDataLst>
    <p:extLst>
      <p:ext uri="{BB962C8B-B14F-4D97-AF65-F5344CB8AC3E}">
        <p14:creationId xmlns:p14="http://schemas.microsoft.com/office/powerpoint/2010/main" val="280405173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accel="50000" fill="hold"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20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12" dur="2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1+#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accel="5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1+#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1+#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08E770A-DA52-FA8C-473E-F14F7A83F8D4}"/>
              </a:ext>
            </a:extLst>
          </p:cNvPr>
          <p:cNvGrpSpPr/>
          <p:nvPr/>
        </p:nvGrpSpPr>
        <p:grpSpPr>
          <a:xfrm>
            <a:off x="-1684633" y="-572459"/>
            <a:ext cx="3965627" cy="3382989"/>
            <a:chOff x="-1684633" y="-572459"/>
            <a:chExt cx="3965627" cy="3382989"/>
          </a:xfrm>
        </p:grpSpPr>
        <p:sp>
          <p:nvSpPr>
            <p:cNvPr id="4" name="Oval 3">
              <a:extLst>
                <a:ext uri="{FF2B5EF4-FFF2-40B4-BE49-F238E27FC236}">
                  <a16:creationId xmlns:a16="http://schemas.microsoft.com/office/drawing/2014/main" id="{FEC832FD-F171-EBA8-FCCC-B4C16D0FFF14}"/>
                </a:ext>
              </a:extLst>
            </p:cNvPr>
            <p:cNvSpPr/>
            <p:nvPr/>
          </p:nvSpPr>
          <p:spPr>
            <a:xfrm>
              <a:off x="-1684633" y="-572459"/>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7" name="Picture 6">
              <a:extLst>
                <a:ext uri="{FF2B5EF4-FFF2-40B4-BE49-F238E27FC236}">
                  <a16:creationId xmlns:a16="http://schemas.microsoft.com/office/drawing/2014/main" id="{F7275013-0959-547F-C0DD-3B7FE54288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6448" y="398085"/>
              <a:ext cx="2064546" cy="2049366"/>
            </a:xfrm>
            <a:prstGeom prst="rect">
              <a:avLst/>
            </a:prstGeom>
          </p:spPr>
        </p:pic>
      </p:grpSp>
      <p:sp>
        <p:nvSpPr>
          <p:cNvPr id="8" name="Title 1">
            <a:extLst>
              <a:ext uri="{FF2B5EF4-FFF2-40B4-BE49-F238E27FC236}">
                <a16:creationId xmlns:a16="http://schemas.microsoft.com/office/drawing/2014/main" id="{ACFAB3E2-B553-7EBA-A325-39C519D46AC9}"/>
              </a:ext>
            </a:extLst>
          </p:cNvPr>
          <p:cNvSpPr txBox="1">
            <a:spLocks/>
          </p:cNvSpPr>
          <p:nvPr/>
        </p:nvSpPr>
        <p:spPr>
          <a:xfrm>
            <a:off x="2569475" y="1282557"/>
            <a:ext cx="7596916"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Activity</a:t>
            </a:r>
            <a:r>
              <a:rPr lang="en-US" spc="-100">
                <a:solidFill>
                  <a:srgbClr val="0070C0"/>
                </a:solidFill>
                <a:latin typeface="Lato" panose="020F0502020204030203" pitchFamily="34" charset="77"/>
              </a:rPr>
              <a:t> </a:t>
            </a:r>
            <a:br>
              <a:rPr lang="en-US">
                <a:solidFill>
                  <a:srgbClr val="0070C0"/>
                </a:solidFill>
              </a:rPr>
            </a:br>
            <a:r>
              <a:rPr lang="en-US" sz="3600">
                <a:solidFill>
                  <a:srgbClr val="0070C0"/>
                </a:solidFill>
                <a:latin typeface="Lato" panose="020F0502020204030203" pitchFamily="34" charset="77"/>
              </a:rPr>
              <a:t>Power walk</a:t>
            </a:r>
          </a:p>
        </p:txBody>
      </p:sp>
      <p:pic>
        <p:nvPicPr>
          <p:cNvPr id="6" name="Picture 5" descr="A person holding a skateboard&#10;&#10;Description automatically generated with low confidence">
            <a:extLst>
              <a:ext uri="{FF2B5EF4-FFF2-40B4-BE49-F238E27FC236}">
                <a16:creationId xmlns:a16="http://schemas.microsoft.com/office/drawing/2014/main" id="{BC9E5987-8876-AA72-0D4A-B806721AD4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4612" y="2338468"/>
            <a:ext cx="2010324" cy="3732815"/>
          </a:xfrm>
          <a:prstGeom prst="rect">
            <a:avLst/>
          </a:prstGeom>
        </p:spPr>
      </p:pic>
      <p:pic>
        <p:nvPicPr>
          <p:cNvPr id="12" name="Picture 11" descr="A picture containing text, vector graphics&#10;&#10;Description automatically generated">
            <a:extLst>
              <a:ext uri="{FF2B5EF4-FFF2-40B4-BE49-F238E27FC236}">
                <a16:creationId xmlns:a16="http://schemas.microsoft.com/office/drawing/2014/main" id="{7FE17E4E-D3A0-9089-2B51-F2775E32AD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7809" y="1664110"/>
            <a:ext cx="2624980" cy="4380083"/>
          </a:xfrm>
          <a:prstGeom prst="rect">
            <a:avLst/>
          </a:prstGeom>
        </p:spPr>
      </p:pic>
      <p:pic>
        <p:nvPicPr>
          <p:cNvPr id="14" name="Picture 13" descr="Shape, arrow&#10;&#10;Description automatically generated">
            <a:extLst>
              <a:ext uri="{FF2B5EF4-FFF2-40B4-BE49-F238E27FC236}">
                <a16:creationId xmlns:a16="http://schemas.microsoft.com/office/drawing/2014/main" id="{FDBB1BAF-08C7-D836-19CA-C2A963E334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69837" y="1985602"/>
            <a:ext cx="1644462" cy="3984450"/>
          </a:xfrm>
          <a:prstGeom prst="rect">
            <a:avLst/>
          </a:prstGeom>
        </p:spPr>
      </p:pic>
      <p:pic>
        <p:nvPicPr>
          <p:cNvPr id="10" name="Picture 9" descr="Icon&#10;&#10;Description automatically generated">
            <a:extLst>
              <a:ext uri="{FF2B5EF4-FFF2-40B4-BE49-F238E27FC236}">
                <a16:creationId xmlns:a16="http://schemas.microsoft.com/office/drawing/2014/main" id="{F912A287-333A-FEEB-7DE3-69B8760A20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58949" y="2173809"/>
            <a:ext cx="2799905" cy="3882742"/>
          </a:xfrm>
          <a:prstGeom prst="rect">
            <a:avLst/>
          </a:prstGeom>
        </p:spPr>
      </p:pic>
      <p:pic>
        <p:nvPicPr>
          <p:cNvPr id="16" name="Picture 15" descr="Icon&#10;&#10;Description automatically generated">
            <a:extLst>
              <a:ext uri="{FF2B5EF4-FFF2-40B4-BE49-F238E27FC236}">
                <a16:creationId xmlns:a16="http://schemas.microsoft.com/office/drawing/2014/main" id="{1103D160-0894-D770-1240-3548BEF2FE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3675" y="2575749"/>
            <a:ext cx="1752381" cy="3456085"/>
          </a:xfrm>
          <a:prstGeom prst="rect">
            <a:avLst/>
          </a:prstGeom>
        </p:spPr>
      </p:pic>
      <p:grpSp>
        <p:nvGrpSpPr>
          <p:cNvPr id="18" name="Group 17">
            <a:extLst>
              <a:ext uri="{FF2B5EF4-FFF2-40B4-BE49-F238E27FC236}">
                <a16:creationId xmlns:a16="http://schemas.microsoft.com/office/drawing/2014/main" id="{47C0A366-43BD-02FC-DC6B-9344BE52246E}"/>
              </a:ext>
            </a:extLst>
          </p:cNvPr>
          <p:cNvGrpSpPr/>
          <p:nvPr/>
        </p:nvGrpSpPr>
        <p:grpSpPr>
          <a:xfrm>
            <a:off x="10411859" y="-1242353"/>
            <a:ext cx="1387649" cy="2525053"/>
            <a:chOff x="10411859" y="-1242353"/>
            <a:chExt cx="1387649" cy="2525053"/>
          </a:xfrm>
        </p:grpSpPr>
        <p:sp>
          <p:nvSpPr>
            <p:cNvPr id="19" name="Oval 18">
              <a:extLst>
                <a:ext uri="{FF2B5EF4-FFF2-40B4-BE49-F238E27FC236}">
                  <a16:creationId xmlns:a16="http://schemas.microsoft.com/office/drawing/2014/main" id="{F0D61E63-DCDB-04F4-D022-B650C1EC6F9A}"/>
                </a:ext>
              </a:extLst>
            </p:cNvPr>
            <p:cNvSpPr/>
            <p:nvPr/>
          </p:nvSpPr>
          <p:spPr>
            <a:xfrm>
              <a:off x="10411859" y="-52723"/>
              <a:ext cx="1387649" cy="1335423"/>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highlight>
                  <a:srgbClr val="FBD416"/>
                </a:highlight>
              </a:endParaRPr>
            </a:p>
          </p:txBody>
        </p:sp>
        <p:sp>
          <p:nvSpPr>
            <p:cNvPr id="20" name="Rectangle 19">
              <a:extLst>
                <a:ext uri="{FF2B5EF4-FFF2-40B4-BE49-F238E27FC236}">
                  <a16:creationId xmlns:a16="http://schemas.microsoft.com/office/drawing/2014/main" id="{325D8594-2510-D4A2-1BDA-52AB3B6AD24B}"/>
                </a:ext>
              </a:extLst>
            </p:cNvPr>
            <p:cNvSpPr/>
            <p:nvPr/>
          </p:nvSpPr>
          <p:spPr>
            <a:xfrm>
              <a:off x="10411859" y="-1242353"/>
              <a:ext cx="1387649" cy="1873092"/>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highlight>
                  <a:srgbClr val="FBD416"/>
                </a:highlight>
              </a:endParaRPr>
            </a:p>
          </p:txBody>
        </p:sp>
        <p:pic>
          <p:nvPicPr>
            <p:cNvPr id="21" name="Picture 20">
              <a:extLst>
                <a:ext uri="{FF2B5EF4-FFF2-40B4-BE49-F238E27FC236}">
                  <a16:creationId xmlns:a16="http://schemas.microsoft.com/office/drawing/2014/main" id="{7595E8FC-446B-B45F-05DA-12AB56E94B20}"/>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0778212" y="499963"/>
              <a:ext cx="654940" cy="664502"/>
            </a:xfrm>
            <a:prstGeom prst="rect">
              <a:avLst/>
            </a:prstGeom>
            <a:solidFill>
              <a:srgbClr val="0070C0"/>
            </a:solidFill>
          </p:spPr>
        </p:pic>
        <p:sp>
          <p:nvSpPr>
            <p:cNvPr id="22" name="TextBox 21">
              <a:extLst>
                <a:ext uri="{FF2B5EF4-FFF2-40B4-BE49-F238E27FC236}">
                  <a16:creationId xmlns:a16="http://schemas.microsoft.com/office/drawing/2014/main" id="{B85E45E6-C051-1B55-8368-2A34CFEC779D}"/>
                </a:ext>
              </a:extLst>
            </p:cNvPr>
            <p:cNvSpPr txBox="1"/>
            <p:nvPr/>
          </p:nvSpPr>
          <p:spPr>
            <a:xfrm>
              <a:off x="10545274" y="130631"/>
              <a:ext cx="1120820" cy="369332"/>
            </a:xfrm>
            <a:prstGeom prst="rect">
              <a:avLst/>
            </a:prstGeom>
            <a:noFill/>
          </p:spPr>
          <p:txBody>
            <a:bodyPr wrap="none" rtlCol="0">
              <a:spAutoFit/>
            </a:bodyPr>
            <a:lstStyle/>
            <a:p>
              <a:r>
                <a:rPr lang="en-BR" b="1">
                  <a:solidFill>
                    <a:schemeClr val="bg1"/>
                  </a:solidFill>
                  <a:latin typeface="Lato Black" panose="020F0502020204030203" pitchFamily="34" charset="77"/>
                </a:rPr>
                <a:t>Optional</a:t>
              </a:r>
            </a:p>
          </p:txBody>
        </p:sp>
      </p:grpSp>
    </p:spTree>
    <p:custDataLst>
      <p:tags r:id="rId1"/>
    </p:custDataLst>
    <p:extLst>
      <p:ext uri="{BB962C8B-B14F-4D97-AF65-F5344CB8AC3E}">
        <p14:creationId xmlns:p14="http://schemas.microsoft.com/office/powerpoint/2010/main" val="47036921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3000" fill="hold"/>
                                            <p:tgtEl>
                                              <p:spTgt spid="6"/>
                                            </p:tgtEl>
                                            <p:attrNameLst>
                                              <p:attrName>ppt_x</p:attrName>
                                            </p:attrNameLst>
                                          </p:cBhvr>
                                          <p:tavLst>
                                            <p:tav tm="0">
                                              <p:val>
                                                <p:strVal val="1+#ppt_w/2"/>
                                              </p:val>
                                            </p:tav>
                                            <p:tav tm="100000">
                                              <p:val>
                                                <p:strVal val="#ppt_x"/>
                                              </p:val>
                                            </p:tav>
                                          </p:tavLst>
                                        </p:anim>
                                        <p:anim calcmode="lin" valueType="num">
                                          <p:cBhvr additive="base">
                                            <p:cTn id="20" dur="3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nodeType="withEffect">
                                      <p:stCondLst>
                                        <p:cond delay="5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2000" fill="hold"/>
                                            <p:tgtEl>
                                              <p:spTgt spid="14"/>
                                            </p:tgtEl>
                                            <p:attrNameLst>
                                              <p:attrName>ppt_x</p:attrName>
                                            </p:attrNameLst>
                                          </p:cBhvr>
                                          <p:tavLst>
                                            <p:tav tm="0">
                                              <p:val>
                                                <p:strVal val="0-#ppt_w/2"/>
                                              </p:val>
                                            </p:tav>
                                            <p:tav tm="100000">
                                              <p:val>
                                                <p:strVal val="#ppt_x"/>
                                              </p:val>
                                            </p:tav>
                                          </p:tavLst>
                                        </p:anim>
                                        <p:anim calcmode="lin" valueType="num">
                                          <p:cBhvr additive="base">
                                            <p:cTn id="24" dur="20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8" accel="50000" decel="5000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2000" fill="hold"/>
                                            <p:tgtEl>
                                              <p:spTgt spid="12"/>
                                            </p:tgtEl>
                                            <p:attrNameLst>
                                              <p:attrName>ppt_x</p:attrName>
                                            </p:attrNameLst>
                                          </p:cBhvr>
                                          <p:tavLst>
                                            <p:tav tm="0">
                                              <p:val>
                                                <p:strVal val="0-#ppt_w/2"/>
                                              </p:val>
                                            </p:tav>
                                            <p:tav tm="100000">
                                              <p:val>
                                                <p:strVal val="#ppt_x"/>
                                              </p:val>
                                            </p:tav>
                                          </p:tavLst>
                                        </p:anim>
                                        <p:anim calcmode="lin" valueType="num">
                                          <p:cBhvr additive="base">
                                            <p:cTn id="28" dur="2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8" accel="50000" decel="50000" fill="hold" nodeType="withEffect">
                                      <p:stCondLst>
                                        <p:cond delay="10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0-#ppt_w/2"/>
                                              </p:val>
                                            </p:tav>
                                            <p:tav tm="100000">
                                              <p:val>
                                                <p:strVal val="#ppt_x"/>
                                              </p:val>
                                            </p:tav>
                                          </p:tavLst>
                                        </p:anim>
                                        <p:anim calcmode="lin" valueType="num">
                                          <p:cBhvr additive="base">
                                            <p:cTn id="32" dur="10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1" accel="50000" fill="hold" nodeType="withEffect" p14:presetBounceEnd="50000">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14:bounceEnd="50000">
                                          <p:cBhvr additive="base">
                                            <p:cTn id="35" dur="10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36" dur="10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3000" fill="hold"/>
                                            <p:tgtEl>
                                              <p:spTgt spid="6"/>
                                            </p:tgtEl>
                                            <p:attrNameLst>
                                              <p:attrName>ppt_x</p:attrName>
                                            </p:attrNameLst>
                                          </p:cBhvr>
                                          <p:tavLst>
                                            <p:tav tm="0">
                                              <p:val>
                                                <p:strVal val="1+#ppt_w/2"/>
                                              </p:val>
                                            </p:tav>
                                            <p:tav tm="100000">
                                              <p:val>
                                                <p:strVal val="#ppt_x"/>
                                              </p:val>
                                            </p:tav>
                                          </p:tavLst>
                                        </p:anim>
                                        <p:anim calcmode="lin" valueType="num">
                                          <p:cBhvr additive="base">
                                            <p:cTn id="20" dur="3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nodeType="withEffect">
                                      <p:stCondLst>
                                        <p:cond delay="5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2000" fill="hold"/>
                                            <p:tgtEl>
                                              <p:spTgt spid="14"/>
                                            </p:tgtEl>
                                            <p:attrNameLst>
                                              <p:attrName>ppt_x</p:attrName>
                                            </p:attrNameLst>
                                          </p:cBhvr>
                                          <p:tavLst>
                                            <p:tav tm="0">
                                              <p:val>
                                                <p:strVal val="0-#ppt_w/2"/>
                                              </p:val>
                                            </p:tav>
                                            <p:tav tm="100000">
                                              <p:val>
                                                <p:strVal val="#ppt_x"/>
                                              </p:val>
                                            </p:tav>
                                          </p:tavLst>
                                        </p:anim>
                                        <p:anim calcmode="lin" valueType="num">
                                          <p:cBhvr additive="base">
                                            <p:cTn id="24" dur="20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8" accel="50000" decel="5000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2000" fill="hold"/>
                                            <p:tgtEl>
                                              <p:spTgt spid="12"/>
                                            </p:tgtEl>
                                            <p:attrNameLst>
                                              <p:attrName>ppt_x</p:attrName>
                                            </p:attrNameLst>
                                          </p:cBhvr>
                                          <p:tavLst>
                                            <p:tav tm="0">
                                              <p:val>
                                                <p:strVal val="0-#ppt_w/2"/>
                                              </p:val>
                                            </p:tav>
                                            <p:tav tm="100000">
                                              <p:val>
                                                <p:strVal val="#ppt_x"/>
                                              </p:val>
                                            </p:tav>
                                          </p:tavLst>
                                        </p:anim>
                                        <p:anim calcmode="lin" valueType="num">
                                          <p:cBhvr additive="base">
                                            <p:cTn id="28" dur="2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8" accel="50000" decel="50000" fill="hold" nodeType="withEffect">
                                      <p:stCondLst>
                                        <p:cond delay="10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0-#ppt_w/2"/>
                                              </p:val>
                                            </p:tav>
                                            <p:tav tm="100000">
                                              <p:val>
                                                <p:strVal val="#ppt_x"/>
                                              </p:val>
                                            </p:tav>
                                          </p:tavLst>
                                        </p:anim>
                                        <p:anim calcmode="lin" valueType="num">
                                          <p:cBhvr additive="base">
                                            <p:cTn id="32" dur="10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1" accel="5000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2CB469-0C7A-F540-BDD1-1BCA181055EC}"/>
              </a:ext>
            </a:extLst>
          </p:cNvPr>
          <p:cNvSpPr txBox="1">
            <a:spLocks/>
          </p:cNvSpPr>
          <p:nvPr/>
        </p:nvSpPr>
        <p:spPr>
          <a:xfrm>
            <a:off x="2417658" y="1282700"/>
            <a:ext cx="6593551" cy="660400"/>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Discussion</a:t>
            </a:r>
            <a:r>
              <a:rPr lang="en-US" spc="-100">
                <a:solidFill>
                  <a:srgbClr val="0070C0"/>
                </a:solidFill>
                <a:latin typeface="Lato" panose="020F0502020204030203" pitchFamily="34" charset="77"/>
              </a:rPr>
              <a:t> </a:t>
            </a:r>
            <a:br>
              <a:rPr lang="en-US">
                <a:solidFill>
                  <a:srgbClr val="0070C0"/>
                </a:solidFill>
              </a:rPr>
            </a:br>
            <a:r>
              <a:rPr lang="en-US" sz="3600">
                <a:solidFill>
                  <a:srgbClr val="0070C0"/>
                </a:solidFill>
                <a:latin typeface="Lato" panose="020F0502020204030203" pitchFamily="34" charset="77"/>
              </a:rPr>
              <a:t>Gender inequality</a:t>
            </a:r>
          </a:p>
        </p:txBody>
      </p:sp>
      <p:sp>
        <p:nvSpPr>
          <p:cNvPr id="8" name="Rounded Rectangle 7">
            <a:extLst>
              <a:ext uri="{FF2B5EF4-FFF2-40B4-BE49-F238E27FC236}">
                <a16:creationId xmlns:a16="http://schemas.microsoft.com/office/drawing/2014/main" id="{E1F65653-0C7E-6541-45A0-98C1EC16FB26}"/>
              </a:ext>
            </a:extLst>
          </p:cNvPr>
          <p:cNvSpPr>
            <a:spLocks/>
          </p:cNvSpPr>
          <p:nvPr/>
        </p:nvSpPr>
        <p:spPr>
          <a:xfrm>
            <a:off x="2113010" y="2781960"/>
            <a:ext cx="8007178" cy="1650757"/>
          </a:xfrm>
          <a:prstGeom prst="roundRect">
            <a:avLst/>
          </a:prstGeom>
          <a:solidFill>
            <a:srgbClr val="0070C0">
              <a:alpha val="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spcBef>
                <a:spcPts val="0"/>
              </a:spcBef>
              <a:buNone/>
            </a:pPr>
            <a:r>
              <a:rPr lang="en-US" sz="3200" kern="50">
                <a:solidFill>
                  <a:srgbClr val="0070C0"/>
                </a:solidFill>
                <a:latin typeface="Lato" panose="020F0502020204030203" pitchFamily="34" charset="77"/>
              </a:rPr>
              <a:t>Gender inequality </a:t>
            </a:r>
          </a:p>
          <a:p>
            <a:pPr marL="0" indent="0" algn="ctr">
              <a:spcBef>
                <a:spcPts val="0"/>
              </a:spcBef>
              <a:buNone/>
            </a:pPr>
            <a:r>
              <a:rPr lang="en-US" sz="3200" kern="50">
                <a:solidFill>
                  <a:srgbClr val="0070C0"/>
                </a:solidFill>
                <a:latin typeface="Lato" panose="020F0502020204030203" pitchFamily="34" charset="77"/>
              </a:rPr>
              <a:t>exists in all societies. </a:t>
            </a:r>
          </a:p>
        </p:txBody>
      </p:sp>
      <p:sp>
        <p:nvSpPr>
          <p:cNvPr id="11" name="Content Placeholder 2">
            <a:extLst>
              <a:ext uri="{FF2B5EF4-FFF2-40B4-BE49-F238E27FC236}">
                <a16:creationId xmlns:a16="http://schemas.microsoft.com/office/drawing/2014/main" id="{96CABB9C-253E-EDA1-861B-6EA3D659B4F5}"/>
              </a:ext>
            </a:extLst>
          </p:cNvPr>
          <p:cNvSpPr txBox="1">
            <a:spLocks/>
          </p:cNvSpPr>
          <p:nvPr/>
        </p:nvSpPr>
        <p:spPr>
          <a:xfrm>
            <a:off x="4540841" y="4641376"/>
            <a:ext cx="3151516" cy="660400"/>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70C0"/>
              </a:buClr>
              <a:buNone/>
            </a:pPr>
            <a:r>
              <a:rPr lang="en-US" sz="2200"/>
              <a:t>What examples of gender inequality do you see in your community?</a:t>
            </a:r>
            <a:r>
              <a:rPr lang="en-US" sz="2400">
                <a:latin typeface="Lato" panose="020F0502020204030203" pitchFamily="34" charset="77"/>
                <a:ea typeface="MS Mincho"/>
                <a:cs typeface="Calibri"/>
              </a:rPr>
              <a:t> </a:t>
            </a:r>
            <a:endParaRPr lang="en-US" sz="2200">
              <a:latin typeface="Lato" panose="020F0502020204030203" pitchFamily="34" charset="77"/>
            </a:endParaRPr>
          </a:p>
        </p:txBody>
      </p:sp>
      <p:grpSp>
        <p:nvGrpSpPr>
          <p:cNvPr id="13" name="Group 12">
            <a:extLst>
              <a:ext uri="{FF2B5EF4-FFF2-40B4-BE49-F238E27FC236}">
                <a16:creationId xmlns:a16="http://schemas.microsoft.com/office/drawing/2014/main" id="{1FC26F8B-C8FC-5046-2C6B-D3F8E2F8CCC9}"/>
              </a:ext>
            </a:extLst>
          </p:cNvPr>
          <p:cNvGrpSpPr/>
          <p:nvPr/>
        </p:nvGrpSpPr>
        <p:grpSpPr>
          <a:xfrm>
            <a:off x="-2015829" y="-578453"/>
            <a:ext cx="4325456" cy="3382989"/>
            <a:chOff x="-1914231" y="-578453"/>
            <a:chExt cx="4325456" cy="3382989"/>
          </a:xfrm>
        </p:grpSpPr>
        <p:sp>
          <p:nvSpPr>
            <p:cNvPr id="14" name="Oval 13">
              <a:extLst>
                <a:ext uri="{FF2B5EF4-FFF2-40B4-BE49-F238E27FC236}">
                  <a16:creationId xmlns:a16="http://schemas.microsoft.com/office/drawing/2014/main" id="{264677C9-E054-AC63-EEB6-547D12414C77}"/>
                </a:ext>
              </a:extLst>
            </p:cNvPr>
            <p:cNvSpPr/>
            <p:nvPr/>
          </p:nvSpPr>
          <p:spPr>
            <a:xfrm>
              <a:off x="-1914231" y="-57845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15" name="Picture 14">
              <a:extLst>
                <a:ext uri="{FF2B5EF4-FFF2-40B4-BE49-F238E27FC236}">
                  <a16:creationId xmlns:a16="http://schemas.microsoft.com/office/drawing/2014/main" id="{42DB2443-656C-2882-75A0-D816DF0B273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6823" y="158578"/>
              <a:ext cx="2054402" cy="2049366"/>
            </a:xfrm>
            <a:prstGeom prst="rect">
              <a:avLst/>
            </a:prstGeom>
          </p:spPr>
        </p:pic>
      </p:grpSp>
      <p:pic>
        <p:nvPicPr>
          <p:cNvPr id="4" name="Picture 3" descr="A picture containing text, vector graphics&#10;&#10;Description automatically generated">
            <a:extLst>
              <a:ext uri="{FF2B5EF4-FFF2-40B4-BE49-F238E27FC236}">
                <a16:creationId xmlns:a16="http://schemas.microsoft.com/office/drawing/2014/main" id="{EFF190E2-C1E2-CDAC-53FF-B96748D6F239}"/>
              </a:ext>
            </a:extLst>
          </p:cNvPr>
          <p:cNvPicPr>
            <a:picLocks noChangeAspect="1"/>
          </p:cNvPicPr>
          <p:nvPr/>
        </p:nvPicPr>
        <p:blipFill rotWithShape="1">
          <a:blip r:embed="rId5">
            <a:extLst>
              <a:ext uri="{28A0092B-C50C-407E-A947-70E740481C1C}">
                <a14:useLocalDpi xmlns:a14="http://schemas.microsoft.com/office/drawing/2010/main" val="0"/>
              </a:ext>
            </a:extLst>
          </a:blip>
          <a:srcRect b="19110"/>
          <a:stretch/>
        </p:blipFill>
        <p:spPr>
          <a:xfrm>
            <a:off x="7957041" y="1605406"/>
            <a:ext cx="3998521" cy="4591679"/>
          </a:xfrm>
          <a:prstGeom prst="rect">
            <a:avLst/>
          </a:prstGeom>
        </p:spPr>
      </p:pic>
      <p:pic>
        <p:nvPicPr>
          <p:cNvPr id="6" name="Picture 5" descr="Logo, icon&#10;&#10;Description automatically generated">
            <a:extLst>
              <a:ext uri="{FF2B5EF4-FFF2-40B4-BE49-F238E27FC236}">
                <a16:creationId xmlns:a16="http://schemas.microsoft.com/office/drawing/2014/main" id="{0E75C30C-3138-18A8-1988-D5DEBDEDDB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438" y="2207943"/>
            <a:ext cx="3967234" cy="3977757"/>
          </a:xfrm>
          <a:prstGeom prst="rect">
            <a:avLst/>
          </a:prstGeom>
        </p:spPr>
      </p:pic>
      <p:grpSp>
        <p:nvGrpSpPr>
          <p:cNvPr id="19" name="Group 18">
            <a:extLst>
              <a:ext uri="{FF2B5EF4-FFF2-40B4-BE49-F238E27FC236}">
                <a16:creationId xmlns:a16="http://schemas.microsoft.com/office/drawing/2014/main" id="{D109EBBD-DB3F-D4BB-0502-4F63393FD489}"/>
              </a:ext>
            </a:extLst>
          </p:cNvPr>
          <p:cNvGrpSpPr/>
          <p:nvPr/>
        </p:nvGrpSpPr>
        <p:grpSpPr>
          <a:xfrm>
            <a:off x="10411859" y="-1242353"/>
            <a:ext cx="1387649" cy="2525053"/>
            <a:chOff x="10411859" y="-1242353"/>
            <a:chExt cx="1387649" cy="2525053"/>
          </a:xfrm>
        </p:grpSpPr>
        <p:sp>
          <p:nvSpPr>
            <p:cNvPr id="10" name="Oval 9">
              <a:extLst>
                <a:ext uri="{FF2B5EF4-FFF2-40B4-BE49-F238E27FC236}">
                  <a16:creationId xmlns:a16="http://schemas.microsoft.com/office/drawing/2014/main" id="{FD97D451-EB10-B3AB-A08F-1B2F41418289}"/>
                </a:ext>
              </a:extLst>
            </p:cNvPr>
            <p:cNvSpPr/>
            <p:nvPr/>
          </p:nvSpPr>
          <p:spPr>
            <a:xfrm>
              <a:off x="10411859" y="-52723"/>
              <a:ext cx="1387649" cy="1335423"/>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highlight>
                  <a:srgbClr val="FBD416"/>
                </a:highlight>
              </a:endParaRPr>
            </a:p>
          </p:txBody>
        </p:sp>
        <p:sp>
          <p:nvSpPr>
            <p:cNvPr id="12" name="Rectangle 11">
              <a:extLst>
                <a:ext uri="{FF2B5EF4-FFF2-40B4-BE49-F238E27FC236}">
                  <a16:creationId xmlns:a16="http://schemas.microsoft.com/office/drawing/2014/main" id="{402EB654-BB2B-35EF-D534-85B8EC8BD681}"/>
                </a:ext>
              </a:extLst>
            </p:cNvPr>
            <p:cNvSpPr/>
            <p:nvPr/>
          </p:nvSpPr>
          <p:spPr>
            <a:xfrm>
              <a:off x="10411859" y="-1242353"/>
              <a:ext cx="1387649" cy="1873092"/>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highlight>
                  <a:srgbClr val="FBD416"/>
                </a:highlight>
              </a:endParaRPr>
            </a:p>
          </p:txBody>
        </p:sp>
        <p:pic>
          <p:nvPicPr>
            <p:cNvPr id="16" name="Picture 15">
              <a:extLst>
                <a:ext uri="{FF2B5EF4-FFF2-40B4-BE49-F238E27FC236}">
                  <a16:creationId xmlns:a16="http://schemas.microsoft.com/office/drawing/2014/main" id="{2AAFDDD6-C91A-83EA-2FDC-4A3DD69F872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778212" y="499963"/>
              <a:ext cx="654940" cy="664502"/>
            </a:xfrm>
            <a:prstGeom prst="rect">
              <a:avLst/>
            </a:prstGeom>
            <a:solidFill>
              <a:srgbClr val="0070C0"/>
            </a:solidFill>
          </p:spPr>
        </p:pic>
        <p:sp>
          <p:nvSpPr>
            <p:cNvPr id="18" name="TextBox 17">
              <a:extLst>
                <a:ext uri="{FF2B5EF4-FFF2-40B4-BE49-F238E27FC236}">
                  <a16:creationId xmlns:a16="http://schemas.microsoft.com/office/drawing/2014/main" id="{6E0FBD55-C57B-4194-2F77-0D4AA8007FAF}"/>
                </a:ext>
              </a:extLst>
            </p:cNvPr>
            <p:cNvSpPr txBox="1"/>
            <p:nvPr/>
          </p:nvSpPr>
          <p:spPr>
            <a:xfrm>
              <a:off x="10545274" y="130631"/>
              <a:ext cx="1120820" cy="369332"/>
            </a:xfrm>
            <a:prstGeom prst="rect">
              <a:avLst/>
            </a:prstGeom>
            <a:noFill/>
          </p:spPr>
          <p:txBody>
            <a:bodyPr wrap="none" rtlCol="0">
              <a:spAutoFit/>
            </a:bodyPr>
            <a:lstStyle/>
            <a:p>
              <a:r>
                <a:rPr lang="en-BR" b="1">
                  <a:solidFill>
                    <a:schemeClr val="bg1"/>
                  </a:solidFill>
                  <a:latin typeface="Lato Black" panose="020F0502020204030203" pitchFamily="34" charset="77"/>
                </a:rPr>
                <a:t>Optional</a:t>
              </a:r>
            </a:p>
          </p:txBody>
        </p:sp>
      </p:grpSp>
    </p:spTree>
    <p:custDataLst>
      <p:tags r:id="rId1"/>
    </p:custDataLst>
    <p:extLst>
      <p:ext uri="{BB962C8B-B14F-4D97-AF65-F5344CB8AC3E}">
        <p14:creationId xmlns:p14="http://schemas.microsoft.com/office/powerpoint/2010/main" val="22103259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0-#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1" accel="50000" fill="hold" nodeType="withEffect" p14:presetBounceEnd="50000">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14:bounceEnd="50000">
                                          <p:cBhvr additive="base">
                                            <p:cTn id="15" dur="10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19"/>
                                            </p:tgtEl>
                                            <p:attrNameLst>
                                              <p:attrName>ppt_y</p:attrName>
                                            </p:attrNameLst>
                                          </p:cBhvr>
                                          <p:tavLst>
                                            <p:tav tm="0">
                                              <p:val>
                                                <p:strVal val="0-#ppt_h/2"/>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1+#ppt_w/2"/>
                                              </p:val>
                                            </p:tav>
                                            <p:tav tm="100000">
                                              <p:val>
                                                <p:strVal val="#ppt_x"/>
                                              </p:val>
                                            </p:tav>
                                          </p:tavLst>
                                        </p:anim>
                                        <p:anim calcmode="lin" valueType="num">
                                          <p:cBhvr additive="base">
                                            <p:cTn id="20" dur="20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2000" fill="hold"/>
                                            <p:tgtEl>
                                              <p:spTgt spid="6"/>
                                            </p:tgtEl>
                                            <p:attrNameLst>
                                              <p:attrName>ppt_x</p:attrName>
                                            </p:attrNameLst>
                                          </p:cBhvr>
                                          <p:tavLst>
                                            <p:tav tm="0">
                                              <p:val>
                                                <p:strVal val="0-#ppt_w/2"/>
                                              </p:val>
                                            </p:tav>
                                            <p:tav tm="100000">
                                              <p:val>
                                                <p:strVal val="#ppt_x"/>
                                              </p:val>
                                            </p:tav>
                                          </p:tavLst>
                                        </p:anim>
                                        <p:anim calcmode="lin" valueType="num">
                                          <p:cBhvr additive="base">
                                            <p:cTn id="24" dur="200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1"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0-#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1" accel="5000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0-#ppt_h/2"/>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1+#ppt_w/2"/>
                                              </p:val>
                                            </p:tav>
                                            <p:tav tm="100000">
                                              <p:val>
                                                <p:strVal val="#ppt_x"/>
                                              </p:val>
                                            </p:tav>
                                          </p:tavLst>
                                        </p:anim>
                                        <p:anim calcmode="lin" valueType="num">
                                          <p:cBhvr additive="base">
                                            <p:cTn id="20" dur="20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2000" fill="hold"/>
                                            <p:tgtEl>
                                              <p:spTgt spid="6"/>
                                            </p:tgtEl>
                                            <p:attrNameLst>
                                              <p:attrName>ppt_x</p:attrName>
                                            </p:attrNameLst>
                                          </p:cBhvr>
                                          <p:tavLst>
                                            <p:tav tm="0">
                                              <p:val>
                                                <p:strVal val="0-#ppt_w/2"/>
                                              </p:val>
                                            </p:tav>
                                            <p:tav tm="100000">
                                              <p:val>
                                                <p:strVal val="#ppt_x"/>
                                              </p:val>
                                            </p:tav>
                                          </p:tavLst>
                                        </p:anim>
                                        <p:anim calcmode="lin" valueType="num">
                                          <p:cBhvr additive="base">
                                            <p:cTn id="24" dur="200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1" grpId="0" build="p"/>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2CB469-0C7A-F540-BDD1-1BCA181055EC}"/>
              </a:ext>
            </a:extLst>
          </p:cNvPr>
          <p:cNvSpPr txBox="1">
            <a:spLocks/>
          </p:cNvSpPr>
          <p:nvPr/>
        </p:nvSpPr>
        <p:spPr>
          <a:xfrm>
            <a:off x="2417658" y="1282700"/>
            <a:ext cx="6593551" cy="660400"/>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Discussion</a:t>
            </a:r>
            <a:r>
              <a:rPr lang="en-US" spc="-100">
                <a:solidFill>
                  <a:srgbClr val="0070C0"/>
                </a:solidFill>
                <a:latin typeface="Lato" panose="020F0502020204030203" pitchFamily="34" charset="77"/>
              </a:rPr>
              <a:t> </a:t>
            </a:r>
            <a:br>
              <a:rPr lang="en-US">
                <a:solidFill>
                  <a:srgbClr val="0070C0"/>
                </a:solidFill>
              </a:rPr>
            </a:br>
            <a:r>
              <a:rPr lang="en-US" sz="3600">
                <a:solidFill>
                  <a:srgbClr val="0070C0"/>
                </a:solidFill>
                <a:latin typeface="Lato" panose="020F0502020204030203" pitchFamily="34" charset="77"/>
              </a:rPr>
              <a:t>Forms of GBV</a:t>
            </a:r>
          </a:p>
        </p:txBody>
      </p:sp>
      <p:grpSp>
        <p:nvGrpSpPr>
          <p:cNvPr id="4" name="Group 3">
            <a:extLst>
              <a:ext uri="{FF2B5EF4-FFF2-40B4-BE49-F238E27FC236}">
                <a16:creationId xmlns:a16="http://schemas.microsoft.com/office/drawing/2014/main" id="{53DE9D43-BB73-FCC2-F578-5AA3DC0263E9}"/>
              </a:ext>
            </a:extLst>
          </p:cNvPr>
          <p:cNvGrpSpPr/>
          <p:nvPr/>
        </p:nvGrpSpPr>
        <p:grpSpPr>
          <a:xfrm>
            <a:off x="5888176" y="827901"/>
            <a:ext cx="2493643" cy="2304258"/>
            <a:chOff x="4564846" y="1943100"/>
            <a:chExt cx="1838784" cy="1699134"/>
          </a:xfrm>
        </p:grpSpPr>
        <p:sp>
          <p:nvSpPr>
            <p:cNvPr id="6" name="Google Shape;329;p6">
              <a:extLst>
                <a:ext uri="{FF2B5EF4-FFF2-40B4-BE49-F238E27FC236}">
                  <a16:creationId xmlns:a16="http://schemas.microsoft.com/office/drawing/2014/main" id="{969AED8E-3AF5-8474-F32A-D437786D15D4}"/>
                </a:ext>
              </a:extLst>
            </p:cNvPr>
            <p:cNvSpPr/>
            <p:nvPr/>
          </p:nvSpPr>
          <p:spPr>
            <a:xfrm>
              <a:off x="4564846" y="1943100"/>
              <a:ext cx="1838784" cy="1699134"/>
            </a:xfrm>
            <a:custGeom>
              <a:avLst/>
              <a:gdLst>
                <a:gd name="connsiteX0" fmla="*/ 0 w 1838784"/>
                <a:gd name="connsiteY0" fmla="*/ 1699134 h 1699134"/>
                <a:gd name="connsiteX1" fmla="*/ 0 w 1838784"/>
                <a:gd name="connsiteY1" fmla="*/ 1699134 h 1699134"/>
                <a:gd name="connsiteX2" fmla="*/ 1838784 w 1838784"/>
                <a:gd name="connsiteY2" fmla="*/ 0 h 1699134"/>
                <a:gd name="connsiteX3" fmla="*/ 1838784 w 1838784"/>
                <a:gd name="connsiteY3" fmla="*/ 566378 h 1699134"/>
                <a:gd name="connsiteX4" fmla="*/ 1838784 w 1838784"/>
                <a:gd name="connsiteY4" fmla="*/ 1115765 h 1699134"/>
                <a:gd name="connsiteX5" fmla="*/ 1838784 w 1838784"/>
                <a:gd name="connsiteY5" fmla="*/ 1699134 h 1699134"/>
                <a:gd name="connsiteX6" fmla="*/ 1397476 w 1838784"/>
                <a:gd name="connsiteY6" fmla="*/ 1699134 h 1699134"/>
                <a:gd name="connsiteX7" fmla="*/ 937780 w 1838784"/>
                <a:gd name="connsiteY7" fmla="*/ 1699134 h 1699134"/>
                <a:gd name="connsiteX8" fmla="*/ 459696 w 1838784"/>
                <a:gd name="connsiteY8" fmla="*/ 1699134 h 1699134"/>
                <a:gd name="connsiteX9" fmla="*/ 0 w 1838784"/>
                <a:gd name="connsiteY9" fmla="*/ 1699134 h 169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8784" h="1699134" fill="none" extrusionOk="0">
                  <a:moveTo>
                    <a:pt x="0" y="1699134"/>
                  </a:moveTo>
                  <a:lnTo>
                    <a:pt x="0" y="1699134"/>
                  </a:lnTo>
                  <a:cubicBezTo>
                    <a:pt x="-61515" y="689381"/>
                    <a:pt x="834563" y="78261"/>
                    <a:pt x="1838784" y="0"/>
                  </a:cubicBezTo>
                  <a:cubicBezTo>
                    <a:pt x="1864755" y="125206"/>
                    <a:pt x="1794560" y="322416"/>
                    <a:pt x="1838784" y="566378"/>
                  </a:cubicBezTo>
                  <a:cubicBezTo>
                    <a:pt x="1883008" y="810340"/>
                    <a:pt x="1814456" y="986744"/>
                    <a:pt x="1838784" y="1115765"/>
                  </a:cubicBezTo>
                  <a:cubicBezTo>
                    <a:pt x="1863112" y="1244786"/>
                    <a:pt x="1817476" y="1532107"/>
                    <a:pt x="1838784" y="1699134"/>
                  </a:cubicBezTo>
                  <a:cubicBezTo>
                    <a:pt x="1731120" y="1739778"/>
                    <a:pt x="1584708" y="1694002"/>
                    <a:pt x="1397476" y="1699134"/>
                  </a:cubicBezTo>
                  <a:cubicBezTo>
                    <a:pt x="1210244" y="1704266"/>
                    <a:pt x="1144567" y="1661537"/>
                    <a:pt x="937780" y="1699134"/>
                  </a:cubicBezTo>
                  <a:cubicBezTo>
                    <a:pt x="730993" y="1736731"/>
                    <a:pt x="669248" y="1678700"/>
                    <a:pt x="459696" y="1699134"/>
                  </a:cubicBezTo>
                  <a:cubicBezTo>
                    <a:pt x="250144" y="1719568"/>
                    <a:pt x="131940" y="1645992"/>
                    <a:pt x="0" y="1699134"/>
                  </a:cubicBezTo>
                  <a:close/>
                </a:path>
                <a:path w="1838784" h="1699134" stroke="0" extrusionOk="0">
                  <a:moveTo>
                    <a:pt x="0" y="1699134"/>
                  </a:moveTo>
                  <a:lnTo>
                    <a:pt x="0" y="1699134"/>
                  </a:lnTo>
                  <a:cubicBezTo>
                    <a:pt x="-41582" y="735082"/>
                    <a:pt x="662774" y="60231"/>
                    <a:pt x="1838784" y="0"/>
                  </a:cubicBezTo>
                  <a:cubicBezTo>
                    <a:pt x="1859949" y="155920"/>
                    <a:pt x="1838777" y="301674"/>
                    <a:pt x="1838784" y="600361"/>
                  </a:cubicBezTo>
                  <a:cubicBezTo>
                    <a:pt x="1838791" y="899048"/>
                    <a:pt x="1821957" y="939029"/>
                    <a:pt x="1838784" y="1149747"/>
                  </a:cubicBezTo>
                  <a:cubicBezTo>
                    <a:pt x="1855611" y="1360465"/>
                    <a:pt x="1830702" y="1565959"/>
                    <a:pt x="1838784" y="1699134"/>
                  </a:cubicBezTo>
                  <a:cubicBezTo>
                    <a:pt x="1612072" y="1707746"/>
                    <a:pt x="1466629" y="1681755"/>
                    <a:pt x="1360700" y="1699134"/>
                  </a:cubicBezTo>
                  <a:cubicBezTo>
                    <a:pt x="1254771" y="1716513"/>
                    <a:pt x="1041304" y="1664182"/>
                    <a:pt x="937780" y="1699134"/>
                  </a:cubicBezTo>
                  <a:cubicBezTo>
                    <a:pt x="834256" y="1734086"/>
                    <a:pt x="542710" y="1656303"/>
                    <a:pt x="441308" y="1699134"/>
                  </a:cubicBezTo>
                  <a:cubicBezTo>
                    <a:pt x="339906" y="1741965"/>
                    <a:pt x="135931" y="1649821"/>
                    <a:pt x="0" y="1699134"/>
                  </a:cubicBezTo>
                  <a:close/>
                </a:path>
              </a:pathLst>
            </a:custGeom>
            <a:solidFill>
              <a:srgbClr val="0070C0"/>
            </a:solidFill>
            <a:ln w="25400" cap="flat" cmpd="sng">
              <a:solidFill>
                <a:srgbClr val="0070C0"/>
              </a:solidFill>
              <a:prstDash val="solid"/>
              <a:round/>
              <a:headEnd type="none" w="sm" len="sm"/>
              <a:tailEnd type="none" w="sm" len="sm"/>
              <a:extLst>
                <a:ext uri="{C807C97D-BFC1-408E-A445-0C87EB9F89A2}">
                  <ask:lineSketchStyleProps xmlns:ask="http://schemas.microsoft.com/office/drawing/2018/sketchyshapes" sd="1219033472">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k:type>
                      <ask:lineSketchScribble/>
                    </ask:type>
                  </ask:lineSketchStyleProps>
                </a:ext>
              </a:extLst>
            </a:ln>
          </p:spPr>
          <p:txBody>
            <a:bodyPr spcFirstLastPara="1" wrap="square" lIns="68569" tIns="68569" rIns="68569" bIns="68569" anchor="ctr" anchorCtr="0">
              <a:noAutofit/>
            </a:bodyPr>
            <a:lstStyle/>
            <a:p>
              <a:endParaRPr sz="1350"/>
            </a:p>
          </p:txBody>
        </p:sp>
        <p:sp>
          <p:nvSpPr>
            <p:cNvPr id="9" name="Google Shape;330;p6">
              <a:extLst>
                <a:ext uri="{FF2B5EF4-FFF2-40B4-BE49-F238E27FC236}">
                  <a16:creationId xmlns:a16="http://schemas.microsoft.com/office/drawing/2014/main" id="{73B5FBC2-5A14-0F26-69CE-7EA9F3B2043A}"/>
                </a:ext>
              </a:extLst>
            </p:cNvPr>
            <p:cNvSpPr txBox="1"/>
            <p:nvPr/>
          </p:nvSpPr>
          <p:spPr>
            <a:xfrm>
              <a:off x="4949460" y="2378895"/>
              <a:ext cx="1300217" cy="1201470"/>
            </a:xfrm>
            <a:custGeom>
              <a:avLst/>
              <a:gdLst>
                <a:gd name="connsiteX0" fmla="*/ 0 w 1300217"/>
                <a:gd name="connsiteY0" fmla="*/ 0 h 1201470"/>
                <a:gd name="connsiteX1" fmla="*/ 459410 w 1300217"/>
                <a:gd name="connsiteY1" fmla="*/ 0 h 1201470"/>
                <a:gd name="connsiteX2" fmla="*/ 866811 w 1300217"/>
                <a:gd name="connsiteY2" fmla="*/ 0 h 1201470"/>
                <a:gd name="connsiteX3" fmla="*/ 1300217 w 1300217"/>
                <a:gd name="connsiteY3" fmla="*/ 0 h 1201470"/>
                <a:gd name="connsiteX4" fmla="*/ 1300217 w 1300217"/>
                <a:gd name="connsiteY4" fmla="*/ 376461 h 1201470"/>
                <a:gd name="connsiteX5" fmla="*/ 1300217 w 1300217"/>
                <a:gd name="connsiteY5" fmla="*/ 788965 h 1201470"/>
                <a:gd name="connsiteX6" fmla="*/ 1300217 w 1300217"/>
                <a:gd name="connsiteY6" fmla="*/ 1201470 h 1201470"/>
                <a:gd name="connsiteX7" fmla="*/ 892816 w 1300217"/>
                <a:gd name="connsiteY7" fmla="*/ 1201470 h 1201470"/>
                <a:gd name="connsiteX8" fmla="*/ 485414 w 1300217"/>
                <a:gd name="connsiteY8" fmla="*/ 1201470 h 1201470"/>
                <a:gd name="connsiteX9" fmla="*/ 0 w 1300217"/>
                <a:gd name="connsiteY9" fmla="*/ 1201470 h 1201470"/>
                <a:gd name="connsiteX10" fmla="*/ 0 w 1300217"/>
                <a:gd name="connsiteY10" fmla="*/ 837024 h 1201470"/>
                <a:gd name="connsiteX11" fmla="*/ 0 w 1300217"/>
                <a:gd name="connsiteY11" fmla="*/ 460563 h 1201470"/>
                <a:gd name="connsiteX12" fmla="*/ 0 w 1300217"/>
                <a:gd name="connsiteY12" fmla="*/ 0 h 120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0217" h="1201470" extrusionOk="0">
                  <a:moveTo>
                    <a:pt x="0" y="0"/>
                  </a:moveTo>
                  <a:cubicBezTo>
                    <a:pt x="155106" y="-11721"/>
                    <a:pt x="305481" y="38232"/>
                    <a:pt x="459410" y="0"/>
                  </a:cubicBezTo>
                  <a:cubicBezTo>
                    <a:pt x="613339" y="-38232"/>
                    <a:pt x="669990" y="27820"/>
                    <a:pt x="866811" y="0"/>
                  </a:cubicBezTo>
                  <a:cubicBezTo>
                    <a:pt x="1063632" y="-27820"/>
                    <a:pt x="1138307" y="50386"/>
                    <a:pt x="1300217" y="0"/>
                  </a:cubicBezTo>
                  <a:cubicBezTo>
                    <a:pt x="1307570" y="86930"/>
                    <a:pt x="1268982" y="271442"/>
                    <a:pt x="1300217" y="376461"/>
                  </a:cubicBezTo>
                  <a:cubicBezTo>
                    <a:pt x="1331452" y="481480"/>
                    <a:pt x="1271147" y="612704"/>
                    <a:pt x="1300217" y="788965"/>
                  </a:cubicBezTo>
                  <a:cubicBezTo>
                    <a:pt x="1329287" y="965226"/>
                    <a:pt x="1255212" y="1095901"/>
                    <a:pt x="1300217" y="1201470"/>
                  </a:cubicBezTo>
                  <a:cubicBezTo>
                    <a:pt x="1174133" y="1210819"/>
                    <a:pt x="1093841" y="1174102"/>
                    <a:pt x="892816" y="1201470"/>
                  </a:cubicBezTo>
                  <a:cubicBezTo>
                    <a:pt x="691791" y="1228838"/>
                    <a:pt x="657788" y="1177038"/>
                    <a:pt x="485414" y="1201470"/>
                  </a:cubicBezTo>
                  <a:cubicBezTo>
                    <a:pt x="313040" y="1225902"/>
                    <a:pt x="241469" y="1174204"/>
                    <a:pt x="0" y="1201470"/>
                  </a:cubicBezTo>
                  <a:cubicBezTo>
                    <a:pt x="-19406" y="1055401"/>
                    <a:pt x="41969" y="941714"/>
                    <a:pt x="0" y="837024"/>
                  </a:cubicBezTo>
                  <a:cubicBezTo>
                    <a:pt x="-41969" y="732334"/>
                    <a:pt x="2863" y="600529"/>
                    <a:pt x="0" y="460563"/>
                  </a:cubicBezTo>
                  <a:cubicBezTo>
                    <a:pt x="-2863" y="320597"/>
                    <a:pt x="46007" y="109064"/>
                    <a:pt x="0" y="0"/>
                  </a:cubicBezTo>
                  <a:close/>
                </a:path>
              </a:pathLst>
            </a:custGeom>
            <a:noFill/>
            <a:ln>
              <a:noFill/>
              <a:extLst>
                <a:ext uri="{C807C97D-BFC1-408E-A445-0C87EB9F89A2}">
                  <ask:lineSketchStyleProps xmlns:ask="http://schemas.microsoft.com/office/drawing/2018/sketchyshapes" sd="2632578232">
                    <a:prstGeom prst="rect">
                      <a:avLst/>
                    </a:prstGeom>
                    <ask:type>
                      <ask:lineSketchScribble/>
                    </ask:type>
                  </ask:lineSketchStyleProps>
                </a:ext>
              </a:extLst>
            </a:ln>
          </p:spPr>
          <p:txBody>
            <a:bodyPr spcFirstLastPara="1" wrap="square" lIns="106669" tIns="106669" rIns="106669" bIns="106669" anchor="ctr" anchorCtr="0">
              <a:noAutofit/>
            </a:bodyPr>
            <a:lstStyle/>
            <a:p>
              <a:pPr algn="ctr">
                <a:lnSpc>
                  <a:spcPct val="90000"/>
                </a:lnSpc>
                <a:buClr>
                  <a:schemeClr val="lt1"/>
                </a:buClr>
                <a:buSzPts val="2000"/>
              </a:pPr>
              <a:r>
                <a:rPr lang="en-GB" sz="2000" b="1">
                  <a:solidFill>
                    <a:schemeClr val="lt1"/>
                  </a:solidFill>
                  <a:latin typeface="Lato" panose="020F0502020204030203" pitchFamily="34" charset="0"/>
                  <a:ea typeface="Lato" panose="020F0502020204030203" pitchFamily="34" charset="0"/>
                  <a:cs typeface="Lato" panose="020F0502020204030203" pitchFamily="34" charset="0"/>
                  <a:sym typeface="Arial"/>
                </a:rPr>
                <a:t>Physical</a:t>
              </a:r>
              <a:endParaRPr sz="2000" b="1">
                <a:solidFill>
                  <a:schemeClr val="lt1"/>
                </a:solidFill>
                <a:latin typeface="Lato" panose="020F0502020204030203" pitchFamily="34" charset="0"/>
                <a:ea typeface="Lato" panose="020F0502020204030203" pitchFamily="34" charset="0"/>
                <a:cs typeface="Lato" panose="020F0502020204030203" pitchFamily="34" charset="0"/>
              </a:endParaRPr>
            </a:p>
          </p:txBody>
        </p:sp>
      </p:grpSp>
      <p:grpSp>
        <p:nvGrpSpPr>
          <p:cNvPr id="5" name="Group 4">
            <a:extLst>
              <a:ext uri="{FF2B5EF4-FFF2-40B4-BE49-F238E27FC236}">
                <a16:creationId xmlns:a16="http://schemas.microsoft.com/office/drawing/2014/main" id="{C2BC2517-0A08-884B-9A8F-794F74D6BD63}"/>
              </a:ext>
            </a:extLst>
          </p:cNvPr>
          <p:cNvGrpSpPr/>
          <p:nvPr/>
        </p:nvGrpSpPr>
        <p:grpSpPr>
          <a:xfrm>
            <a:off x="8538603" y="835108"/>
            <a:ext cx="2493643" cy="2304258"/>
            <a:chOff x="6488563" y="1943100"/>
            <a:chExt cx="1838784" cy="1699134"/>
          </a:xfrm>
        </p:grpSpPr>
        <p:sp>
          <p:nvSpPr>
            <p:cNvPr id="10" name="Google Shape;331;p6">
              <a:extLst>
                <a:ext uri="{FF2B5EF4-FFF2-40B4-BE49-F238E27FC236}">
                  <a16:creationId xmlns:a16="http://schemas.microsoft.com/office/drawing/2014/main" id="{1C0F7C67-7775-9313-3EEE-5208E0532EEF}"/>
                </a:ext>
              </a:extLst>
            </p:cNvPr>
            <p:cNvSpPr/>
            <p:nvPr/>
          </p:nvSpPr>
          <p:spPr>
            <a:xfrm rot="5400000">
              <a:off x="6558388" y="1873275"/>
              <a:ext cx="1699134" cy="1838784"/>
            </a:xfrm>
            <a:custGeom>
              <a:avLst/>
              <a:gdLst>
                <a:gd name="connsiteX0" fmla="*/ 0 w 1699134"/>
                <a:gd name="connsiteY0" fmla="*/ 1838784 h 1838784"/>
                <a:gd name="connsiteX1" fmla="*/ 0 w 1699134"/>
                <a:gd name="connsiteY1" fmla="*/ 1838784 h 1838784"/>
                <a:gd name="connsiteX2" fmla="*/ 1699134 w 1699134"/>
                <a:gd name="connsiteY2" fmla="*/ 0 h 1838784"/>
                <a:gd name="connsiteX3" fmla="*/ 1699134 w 1699134"/>
                <a:gd name="connsiteY3" fmla="*/ 557764 h 1838784"/>
                <a:gd name="connsiteX4" fmla="*/ 1699134 w 1699134"/>
                <a:gd name="connsiteY4" fmla="*/ 1152305 h 1838784"/>
                <a:gd name="connsiteX5" fmla="*/ 1699134 w 1699134"/>
                <a:gd name="connsiteY5" fmla="*/ 1838784 h 1838784"/>
                <a:gd name="connsiteX6" fmla="*/ 1115765 w 1699134"/>
                <a:gd name="connsiteY6" fmla="*/ 1838784 h 1838784"/>
                <a:gd name="connsiteX7" fmla="*/ 549387 w 1699134"/>
                <a:gd name="connsiteY7" fmla="*/ 1838784 h 1838784"/>
                <a:gd name="connsiteX8" fmla="*/ 0 w 1699134"/>
                <a:gd name="connsiteY8" fmla="*/ 1838784 h 183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134" h="1838784" fill="none" extrusionOk="0">
                  <a:moveTo>
                    <a:pt x="0" y="1838784"/>
                  </a:moveTo>
                  <a:lnTo>
                    <a:pt x="0" y="1838784"/>
                  </a:lnTo>
                  <a:cubicBezTo>
                    <a:pt x="-93923" y="953780"/>
                    <a:pt x="874419" y="63648"/>
                    <a:pt x="1699134" y="0"/>
                  </a:cubicBezTo>
                  <a:cubicBezTo>
                    <a:pt x="1681732" y="125815"/>
                    <a:pt x="1703434" y="295445"/>
                    <a:pt x="1699134" y="557764"/>
                  </a:cubicBezTo>
                  <a:cubicBezTo>
                    <a:pt x="1694834" y="820083"/>
                    <a:pt x="1672775" y="921565"/>
                    <a:pt x="1699134" y="1152305"/>
                  </a:cubicBezTo>
                  <a:cubicBezTo>
                    <a:pt x="1725493" y="1383045"/>
                    <a:pt x="1671623" y="1684241"/>
                    <a:pt x="1699134" y="1838784"/>
                  </a:cubicBezTo>
                  <a:cubicBezTo>
                    <a:pt x="1457803" y="1823310"/>
                    <a:pt x="1391141" y="1850967"/>
                    <a:pt x="1115765" y="1838784"/>
                  </a:cubicBezTo>
                  <a:cubicBezTo>
                    <a:pt x="840389" y="1826601"/>
                    <a:pt x="796388" y="1820031"/>
                    <a:pt x="549387" y="1838784"/>
                  </a:cubicBezTo>
                  <a:cubicBezTo>
                    <a:pt x="302386" y="1857537"/>
                    <a:pt x="132590" y="1811646"/>
                    <a:pt x="0" y="1838784"/>
                  </a:cubicBezTo>
                  <a:close/>
                </a:path>
                <a:path w="1699134" h="1838784" stroke="0" extrusionOk="0">
                  <a:moveTo>
                    <a:pt x="0" y="1838784"/>
                  </a:moveTo>
                  <a:lnTo>
                    <a:pt x="0" y="1838784"/>
                  </a:lnTo>
                  <a:cubicBezTo>
                    <a:pt x="-77904" y="775201"/>
                    <a:pt x="704395" y="21143"/>
                    <a:pt x="1699134" y="0"/>
                  </a:cubicBezTo>
                  <a:cubicBezTo>
                    <a:pt x="1699803" y="195997"/>
                    <a:pt x="1704561" y="443911"/>
                    <a:pt x="1699134" y="649704"/>
                  </a:cubicBezTo>
                  <a:cubicBezTo>
                    <a:pt x="1693707" y="855497"/>
                    <a:pt x="1680391" y="1124416"/>
                    <a:pt x="1699134" y="1244244"/>
                  </a:cubicBezTo>
                  <a:cubicBezTo>
                    <a:pt x="1717877" y="1364072"/>
                    <a:pt x="1679317" y="1707910"/>
                    <a:pt x="1699134" y="1838784"/>
                  </a:cubicBezTo>
                  <a:cubicBezTo>
                    <a:pt x="1567640" y="1864532"/>
                    <a:pt x="1263690" y="1833414"/>
                    <a:pt x="1115765" y="1838784"/>
                  </a:cubicBezTo>
                  <a:cubicBezTo>
                    <a:pt x="967840" y="1844154"/>
                    <a:pt x="819216" y="1821720"/>
                    <a:pt x="583369" y="1838784"/>
                  </a:cubicBezTo>
                  <a:cubicBezTo>
                    <a:pt x="347522" y="1855848"/>
                    <a:pt x="230597" y="1867001"/>
                    <a:pt x="0" y="1838784"/>
                  </a:cubicBezTo>
                  <a:close/>
                </a:path>
              </a:pathLst>
            </a:custGeom>
            <a:solidFill>
              <a:srgbClr val="EA5565"/>
            </a:solidFill>
            <a:ln w="25400" cap="flat" cmpd="sng">
              <a:solidFill>
                <a:srgbClr val="0070C0"/>
              </a:solidFill>
              <a:prstDash val="solid"/>
              <a:round/>
              <a:headEnd type="none" w="sm" len="sm"/>
              <a:tailEnd type="none" w="sm" len="sm"/>
              <a:extLst>
                <a:ext uri="{C807C97D-BFC1-408E-A445-0C87EB9F89A2}">
                  <ask:lineSketchStyleProps xmlns:ask="http://schemas.microsoft.com/office/drawing/2018/sketchyshapes" sd="1219033472">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k:type>
                      <ask:lineSketchFreehand/>
                    </ask:type>
                  </ask:lineSketchStyleProps>
                </a:ext>
              </a:extLst>
            </a:ln>
          </p:spPr>
          <p:txBody>
            <a:bodyPr spcFirstLastPara="1" wrap="square" lIns="68569" tIns="68569" rIns="68569" bIns="68569" anchor="ctr" anchorCtr="0">
              <a:noAutofit/>
            </a:bodyPr>
            <a:lstStyle/>
            <a:p>
              <a:endParaRPr sz="1350">
                <a:solidFill>
                  <a:srgbClr val="EA5565"/>
                </a:solidFill>
              </a:endParaRPr>
            </a:p>
          </p:txBody>
        </p:sp>
        <p:sp>
          <p:nvSpPr>
            <p:cNvPr id="12" name="Google Shape;332;p6">
              <a:extLst>
                <a:ext uri="{FF2B5EF4-FFF2-40B4-BE49-F238E27FC236}">
                  <a16:creationId xmlns:a16="http://schemas.microsoft.com/office/drawing/2014/main" id="{2B05FB43-BE7F-CD4D-3BA5-1D650033D845}"/>
                </a:ext>
              </a:extLst>
            </p:cNvPr>
            <p:cNvSpPr txBox="1"/>
            <p:nvPr/>
          </p:nvSpPr>
          <p:spPr>
            <a:xfrm>
              <a:off x="6584811" y="2378895"/>
              <a:ext cx="1407405" cy="1201470"/>
            </a:xfrm>
            <a:custGeom>
              <a:avLst/>
              <a:gdLst>
                <a:gd name="connsiteX0" fmla="*/ 0 w 1407405"/>
                <a:gd name="connsiteY0" fmla="*/ 0 h 1201470"/>
                <a:gd name="connsiteX1" fmla="*/ 440987 w 1407405"/>
                <a:gd name="connsiteY1" fmla="*/ 0 h 1201470"/>
                <a:gd name="connsiteX2" fmla="*/ 881974 w 1407405"/>
                <a:gd name="connsiteY2" fmla="*/ 0 h 1201470"/>
                <a:gd name="connsiteX3" fmla="*/ 1407405 w 1407405"/>
                <a:gd name="connsiteY3" fmla="*/ 0 h 1201470"/>
                <a:gd name="connsiteX4" fmla="*/ 1407405 w 1407405"/>
                <a:gd name="connsiteY4" fmla="*/ 612750 h 1201470"/>
                <a:gd name="connsiteX5" fmla="*/ 1407405 w 1407405"/>
                <a:gd name="connsiteY5" fmla="*/ 1201470 h 1201470"/>
                <a:gd name="connsiteX6" fmla="*/ 966418 w 1407405"/>
                <a:gd name="connsiteY6" fmla="*/ 1201470 h 1201470"/>
                <a:gd name="connsiteX7" fmla="*/ 511357 w 1407405"/>
                <a:gd name="connsiteY7" fmla="*/ 1201470 h 1201470"/>
                <a:gd name="connsiteX8" fmla="*/ 0 w 1407405"/>
                <a:gd name="connsiteY8" fmla="*/ 1201470 h 1201470"/>
                <a:gd name="connsiteX9" fmla="*/ 0 w 1407405"/>
                <a:gd name="connsiteY9" fmla="*/ 576706 h 1201470"/>
                <a:gd name="connsiteX10" fmla="*/ 0 w 1407405"/>
                <a:gd name="connsiteY10" fmla="*/ 0 h 120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7405" h="1201470" extrusionOk="0">
                  <a:moveTo>
                    <a:pt x="0" y="0"/>
                  </a:moveTo>
                  <a:cubicBezTo>
                    <a:pt x="215076" y="-12492"/>
                    <a:pt x="256290" y="8656"/>
                    <a:pt x="440987" y="0"/>
                  </a:cubicBezTo>
                  <a:cubicBezTo>
                    <a:pt x="625684" y="-8656"/>
                    <a:pt x="693878" y="-5093"/>
                    <a:pt x="881974" y="0"/>
                  </a:cubicBezTo>
                  <a:cubicBezTo>
                    <a:pt x="1070070" y="5093"/>
                    <a:pt x="1280469" y="-18065"/>
                    <a:pt x="1407405" y="0"/>
                  </a:cubicBezTo>
                  <a:cubicBezTo>
                    <a:pt x="1391789" y="296335"/>
                    <a:pt x="1417455" y="327631"/>
                    <a:pt x="1407405" y="612750"/>
                  </a:cubicBezTo>
                  <a:cubicBezTo>
                    <a:pt x="1397356" y="897869"/>
                    <a:pt x="1419952" y="957013"/>
                    <a:pt x="1407405" y="1201470"/>
                  </a:cubicBezTo>
                  <a:cubicBezTo>
                    <a:pt x="1307939" y="1189016"/>
                    <a:pt x="1104949" y="1192871"/>
                    <a:pt x="966418" y="1201470"/>
                  </a:cubicBezTo>
                  <a:cubicBezTo>
                    <a:pt x="827887" y="1210069"/>
                    <a:pt x="687579" y="1195137"/>
                    <a:pt x="511357" y="1201470"/>
                  </a:cubicBezTo>
                  <a:cubicBezTo>
                    <a:pt x="335135" y="1207803"/>
                    <a:pt x="227824" y="1199350"/>
                    <a:pt x="0" y="1201470"/>
                  </a:cubicBezTo>
                  <a:cubicBezTo>
                    <a:pt x="14565" y="941524"/>
                    <a:pt x="14822" y="869037"/>
                    <a:pt x="0" y="576706"/>
                  </a:cubicBezTo>
                  <a:cubicBezTo>
                    <a:pt x="-14822" y="284375"/>
                    <a:pt x="10626" y="149001"/>
                    <a:pt x="0" y="0"/>
                  </a:cubicBezTo>
                  <a:close/>
                </a:path>
              </a:pathLst>
            </a:custGeom>
            <a:noFill/>
            <a:ln>
              <a:noFill/>
              <a:extLst>
                <a:ext uri="{C807C97D-BFC1-408E-A445-0C87EB9F89A2}">
                  <ask:lineSketchStyleProps xmlns:ask="http://schemas.microsoft.com/office/drawing/2018/sketchyshapes" sd="3705000160">
                    <a:prstGeom prst="rect">
                      <a:avLst/>
                    </a:prstGeom>
                    <ask:type>
                      <ask:lineSketchFreehand/>
                    </ask:type>
                  </ask:lineSketchStyleProps>
                </a:ext>
              </a:extLst>
            </a:ln>
          </p:spPr>
          <p:txBody>
            <a:bodyPr spcFirstLastPara="1" wrap="square" lIns="63994" tIns="63994" rIns="63994" bIns="63994" anchor="ctr" anchorCtr="0">
              <a:noAutofit/>
            </a:bodyPr>
            <a:lstStyle/>
            <a:p>
              <a:pPr algn="ctr">
                <a:lnSpc>
                  <a:spcPct val="90000"/>
                </a:lnSpc>
                <a:buClr>
                  <a:schemeClr val="lt1"/>
                </a:buClr>
                <a:buSzPts val="1200"/>
              </a:pPr>
              <a:r>
                <a:rPr lang="en-GB" sz="2000" b="1">
                  <a:solidFill>
                    <a:schemeClr val="lt1"/>
                  </a:solidFill>
                  <a:latin typeface="Lato" panose="020F0502020204030203" pitchFamily="34" charset="0"/>
                  <a:ea typeface="Lato" panose="020F0502020204030203" pitchFamily="34" charset="0"/>
                  <a:cs typeface="Lato" panose="020F0502020204030203" pitchFamily="34" charset="0"/>
                  <a:sym typeface="Arial"/>
                </a:rPr>
                <a:t>Psychological</a:t>
              </a:r>
              <a:r>
                <a:rPr lang="en-GB" sz="1600" b="1">
                  <a:solidFill>
                    <a:schemeClr val="lt1"/>
                  </a:solidFill>
                  <a:latin typeface="Arial"/>
                  <a:ea typeface="Arial"/>
                  <a:cs typeface="Arial"/>
                  <a:sym typeface="Arial"/>
                </a:rPr>
                <a:t> </a:t>
              </a:r>
              <a:endParaRPr sz="1600" b="1"/>
            </a:p>
          </p:txBody>
        </p:sp>
      </p:grpSp>
      <p:grpSp>
        <p:nvGrpSpPr>
          <p:cNvPr id="23" name="Group 22">
            <a:extLst>
              <a:ext uri="{FF2B5EF4-FFF2-40B4-BE49-F238E27FC236}">
                <a16:creationId xmlns:a16="http://schemas.microsoft.com/office/drawing/2014/main" id="{9CF70F36-96EC-04E7-73F8-4DA4AE81546F}"/>
              </a:ext>
            </a:extLst>
          </p:cNvPr>
          <p:cNvGrpSpPr/>
          <p:nvPr/>
        </p:nvGrpSpPr>
        <p:grpSpPr>
          <a:xfrm>
            <a:off x="8531049" y="3294917"/>
            <a:ext cx="2493643" cy="2304258"/>
            <a:chOff x="6488563" y="3720717"/>
            <a:chExt cx="1838784" cy="1699134"/>
          </a:xfrm>
        </p:grpSpPr>
        <p:sp>
          <p:nvSpPr>
            <p:cNvPr id="13" name="Google Shape;333;p6">
              <a:extLst>
                <a:ext uri="{FF2B5EF4-FFF2-40B4-BE49-F238E27FC236}">
                  <a16:creationId xmlns:a16="http://schemas.microsoft.com/office/drawing/2014/main" id="{2A303FB2-6076-D436-BF63-02601CCC85C3}"/>
                </a:ext>
              </a:extLst>
            </p:cNvPr>
            <p:cNvSpPr/>
            <p:nvPr/>
          </p:nvSpPr>
          <p:spPr>
            <a:xfrm rot="10800000">
              <a:off x="6488563" y="3720717"/>
              <a:ext cx="1838784" cy="1699134"/>
            </a:xfrm>
            <a:custGeom>
              <a:avLst/>
              <a:gdLst>
                <a:gd name="connsiteX0" fmla="*/ 0 w 1838784"/>
                <a:gd name="connsiteY0" fmla="*/ 1699134 h 1699134"/>
                <a:gd name="connsiteX1" fmla="*/ 0 w 1838784"/>
                <a:gd name="connsiteY1" fmla="*/ 1699134 h 1699134"/>
                <a:gd name="connsiteX2" fmla="*/ 1838784 w 1838784"/>
                <a:gd name="connsiteY2" fmla="*/ 0 h 1699134"/>
                <a:gd name="connsiteX3" fmla="*/ 1838784 w 1838784"/>
                <a:gd name="connsiteY3" fmla="*/ 566378 h 1699134"/>
                <a:gd name="connsiteX4" fmla="*/ 1838784 w 1838784"/>
                <a:gd name="connsiteY4" fmla="*/ 1115765 h 1699134"/>
                <a:gd name="connsiteX5" fmla="*/ 1838784 w 1838784"/>
                <a:gd name="connsiteY5" fmla="*/ 1699134 h 1699134"/>
                <a:gd name="connsiteX6" fmla="*/ 1397476 w 1838784"/>
                <a:gd name="connsiteY6" fmla="*/ 1699134 h 1699134"/>
                <a:gd name="connsiteX7" fmla="*/ 937780 w 1838784"/>
                <a:gd name="connsiteY7" fmla="*/ 1699134 h 1699134"/>
                <a:gd name="connsiteX8" fmla="*/ 459696 w 1838784"/>
                <a:gd name="connsiteY8" fmla="*/ 1699134 h 1699134"/>
                <a:gd name="connsiteX9" fmla="*/ 0 w 1838784"/>
                <a:gd name="connsiteY9" fmla="*/ 1699134 h 169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8784" h="1699134" fill="none" extrusionOk="0">
                  <a:moveTo>
                    <a:pt x="0" y="1699134"/>
                  </a:moveTo>
                  <a:lnTo>
                    <a:pt x="0" y="1699134"/>
                  </a:lnTo>
                  <a:cubicBezTo>
                    <a:pt x="-61515" y="689381"/>
                    <a:pt x="834563" y="78261"/>
                    <a:pt x="1838784" y="0"/>
                  </a:cubicBezTo>
                  <a:cubicBezTo>
                    <a:pt x="1864755" y="125206"/>
                    <a:pt x="1794560" y="322416"/>
                    <a:pt x="1838784" y="566378"/>
                  </a:cubicBezTo>
                  <a:cubicBezTo>
                    <a:pt x="1883008" y="810340"/>
                    <a:pt x="1814456" y="986744"/>
                    <a:pt x="1838784" y="1115765"/>
                  </a:cubicBezTo>
                  <a:cubicBezTo>
                    <a:pt x="1863112" y="1244786"/>
                    <a:pt x="1817476" y="1532107"/>
                    <a:pt x="1838784" y="1699134"/>
                  </a:cubicBezTo>
                  <a:cubicBezTo>
                    <a:pt x="1731120" y="1739778"/>
                    <a:pt x="1584708" y="1694002"/>
                    <a:pt x="1397476" y="1699134"/>
                  </a:cubicBezTo>
                  <a:cubicBezTo>
                    <a:pt x="1210244" y="1704266"/>
                    <a:pt x="1144567" y="1661537"/>
                    <a:pt x="937780" y="1699134"/>
                  </a:cubicBezTo>
                  <a:cubicBezTo>
                    <a:pt x="730993" y="1736731"/>
                    <a:pt x="669248" y="1678700"/>
                    <a:pt x="459696" y="1699134"/>
                  </a:cubicBezTo>
                  <a:cubicBezTo>
                    <a:pt x="250144" y="1719568"/>
                    <a:pt x="131940" y="1645992"/>
                    <a:pt x="0" y="1699134"/>
                  </a:cubicBezTo>
                  <a:close/>
                </a:path>
                <a:path w="1838784" h="1699134" stroke="0" extrusionOk="0">
                  <a:moveTo>
                    <a:pt x="0" y="1699134"/>
                  </a:moveTo>
                  <a:lnTo>
                    <a:pt x="0" y="1699134"/>
                  </a:lnTo>
                  <a:cubicBezTo>
                    <a:pt x="-41582" y="735082"/>
                    <a:pt x="662774" y="60231"/>
                    <a:pt x="1838784" y="0"/>
                  </a:cubicBezTo>
                  <a:cubicBezTo>
                    <a:pt x="1859949" y="155920"/>
                    <a:pt x="1838777" y="301674"/>
                    <a:pt x="1838784" y="600361"/>
                  </a:cubicBezTo>
                  <a:cubicBezTo>
                    <a:pt x="1838791" y="899048"/>
                    <a:pt x="1821957" y="939029"/>
                    <a:pt x="1838784" y="1149747"/>
                  </a:cubicBezTo>
                  <a:cubicBezTo>
                    <a:pt x="1855611" y="1360465"/>
                    <a:pt x="1830702" y="1565959"/>
                    <a:pt x="1838784" y="1699134"/>
                  </a:cubicBezTo>
                  <a:cubicBezTo>
                    <a:pt x="1612072" y="1707746"/>
                    <a:pt x="1466629" y="1681755"/>
                    <a:pt x="1360700" y="1699134"/>
                  </a:cubicBezTo>
                  <a:cubicBezTo>
                    <a:pt x="1254771" y="1716513"/>
                    <a:pt x="1041304" y="1664182"/>
                    <a:pt x="937780" y="1699134"/>
                  </a:cubicBezTo>
                  <a:cubicBezTo>
                    <a:pt x="834256" y="1734086"/>
                    <a:pt x="542710" y="1656303"/>
                    <a:pt x="441308" y="1699134"/>
                  </a:cubicBezTo>
                  <a:cubicBezTo>
                    <a:pt x="339906" y="1741965"/>
                    <a:pt x="135931" y="1649821"/>
                    <a:pt x="0" y="1699134"/>
                  </a:cubicBezTo>
                  <a:close/>
                </a:path>
              </a:pathLst>
            </a:custGeom>
            <a:solidFill>
              <a:srgbClr val="609AD5"/>
            </a:solidFill>
            <a:ln w="25400" cap="flat" cmpd="sng">
              <a:solidFill>
                <a:srgbClr val="0070C0"/>
              </a:solidFill>
              <a:prstDash val="solid"/>
              <a:round/>
              <a:headEnd type="none" w="sm" len="sm"/>
              <a:tailEnd type="none" w="sm" len="sm"/>
              <a:extLst>
                <a:ext uri="{C807C97D-BFC1-408E-A445-0C87EB9F89A2}">
                  <ask:lineSketchStyleProps xmlns:ask="http://schemas.microsoft.com/office/drawing/2018/sketchyshapes" sd="1219033472">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k:type>
                      <ask:lineSketchScribble/>
                    </ask:type>
                  </ask:lineSketchStyleProps>
                </a:ext>
              </a:extLst>
            </a:ln>
          </p:spPr>
          <p:txBody>
            <a:bodyPr spcFirstLastPara="1" wrap="square" lIns="68569" tIns="68569" rIns="68569" bIns="68569" anchor="ctr" anchorCtr="0">
              <a:noAutofit/>
            </a:bodyPr>
            <a:lstStyle/>
            <a:p>
              <a:endParaRPr sz="1350"/>
            </a:p>
          </p:txBody>
        </p:sp>
        <p:sp>
          <p:nvSpPr>
            <p:cNvPr id="14" name="Google Shape;334;p6">
              <a:extLst>
                <a:ext uri="{FF2B5EF4-FFF2-40B4-BE49-F238E27FC236}">
                  <a16:creationId xmlns:a16="http://schemas.microsoft.com/office/drawing/2014/main" id="{5DBC999E-DB9C-8C42-5D1E-05B1EAF9C374}"/>
                </a:ext>
              </a:extLst>
            </p:cNvPr>
            <p:cNvSpPr txBox="1"/>
            <p:nvPr/>
          </p:nvSpPr>
          <p:spPr>
            <a:xfrm>
              <a:off x="6658952" y="3805455"/>
              <a:ext cx="1300217" cy="1201470"/>
            </a:xfrm>
            <a:prstGeom prst="rect">
              <a:avLst/>
            </a:prstGeom>
            <a:noFill/>
            <a:ln>
              <a:noFill/>
            </a:ln>
          </p:spPr>
          <p:txBody>
            <a:bodyPr spcFirstLastPara="1" wrap="square" lIns="106669" tIns="106669" rIns="106669" bIns="106669" anchor="ctr" anchorCtr="0">
              <a:noAutofit/>
            </a:bodyPr>
            <a:lstStyle/>
            <a:p>
              <a:pPr algn="ctr">
                <a:lnSpc>
                  <a:spcPct val="90000"/>
                </a:lnSpc>
                <a:buClr>
                  <a:schemeClr val="lt1"/>
                </a:buClr>
                <a:buSzPts val="2000"/>
              </a:pPr>
              <a:r>
                <a:rPr lang="en-GB" sz="2000" b="1">
                  <a:solidFill>
                    <a:schemeClr val="lt1"/>
                  </a:solidFill>
                  <a:latin typeface="Lato" panose="020F0502020204030203" pitchFamily="34" charset="0"/>
                  <a:ea typeface="Lato" panose="020F0502020204030203" pitchFamily="34" charset="0"/>
                  <a:cs typeface="Lato" panose="020F0502020204030203" pitchFamily="34" charset="0"/>
                  <a:sym typeface="Arial"/>
                </a:rPr>
                <a:t>Sexual</a:t>
              </a:r>
              <a:endParaRPr sz="2000" b="1">
                <a:solidFill>
                  <a:schemeClr val="lt1"/>
                </a:solidFill>
                <a:latin typeface="Lato" panose="020F0502020204030203" pitchFamily="34" charset="0"/>
                <a:ea typeface="Lato" panose="020F0502020204030203" pitchFamily="34" charset="0"/>
                <a:cs typeface="Lato" panose="020F0502020204030203" pitchFamily="34" charset="0"/>
              </a:endParaRPr>
            </a:p>
          </p:txBody>
        </p:sp>
      </p:grpSp>
      <p:grpSp>
        <p:nvGrpSpPr>
          <p:cNvPr id="24" name="Group 23">
            <a:extLst>
              <a:ext uri="{FF2B5EF4-FFF2-40B4-BE49-F238E27FC236}">
                <a16:creationId xmlns:a16="http://schemas.microsoft.com/office/drawing/2014/main" id="{4C7A74EA-0E01-D7A6-0126-98A6E78F189A}"/>
              </a:ext>
            </a:extLst>
          </p:cNvPr>
          <p:cNvGrpSpPr/>
          <p:nvPr/>
        </p:nvGrpSpPr>
        <p:grpSpPr>
          <a:xfrm>
            <a:off x="5888176" y="3277442"/>
            <a:ext cx="2493643" cy="2304260"/>
            <a:chOff x="4564847" y="3720717"/>
            <a:chExt cx="1838784" cy="1699135"/>
          </a:xfrm>
        </p:grpSpPr>
        <p:sp>
          <p:nvSpPr>
            <p:cNvPr id="15" name="Google Shape;335;p6">
              <a:extLst>
                <a:ext uri="{FF2B5EF4-FFF2-40B4-BE49-F238E27FC236}">
                  <a16:creationId xmlns:a16="http://schemas.microsoft.com/office/drawing/2014/main" id="{DAAE840F-9060-1B18-0DC3-0B72FF5E7E6C}"/>
                </a:ext>
              </a:extLst>
            </p:cNvPr>
            <p:cNvSpPr/>
            <p:nvPr/>
          </p:nvSpPr>
          <p:spPr>
            <a:xfrm rot="16200000">
              <a:off x="4634671" y="3650893"/>
              <a:ext cx="1699135" cy="1838784"/>
            </a:xfrm>
            <a:custGeom>
              <a:avLst/>
              <a:gdLst>
                <a:gd name="connsiteX0" fmla="*/ 0 w 1699135"/>
                <a:gd name="connsiteY0" fmla="*/ 1838784 h 1838784"/>
                <a:gd name="connsiteX1" fmla="*/ 0 w 1699135"/>
                <a:gd name="connsiteY1" fmla="*/ 1838784 h 1838784"/>
                <a:gd name="connsiteX2" fmla="*/ 1699135 w 1699135"/>
                <a:gd name="connsiteY2" fmla="*/ 0 h 1838784"/>
                <a:gd name="connsiteX3" fmla="*/ 1699135 w 1699135"/>
                <a:gd name="connsiteY3" fmla="*/ 557764 h 1838784"/>
                <a:gd name="connsiteX4" fmla="*/ 1699135 w 1699135"/>
                <a:gd name="connsiteY4" fmla="*/ 1152305 h 1838784"/>
                <a:gd name="connsiteX5" fmla="*/ 1699135 w 1699135"/>
                <a:gd name="connsiteY5" fmla="*/ 1838784 h 1838784"/>
                <a:gd name="connsiteX6" fmla="*/ 1115765 w 1699135"/>
                <a:gd name="connsiteY6" fmla="*/ 1838784 h 1838784"/>
                <a:gd name="connsiteX7" fmla="*/ 549387 w 1699135"/>
                <a:gd name="connsiteY7" fmla="*/ 1838784 h 1838784"/>
                <a:gd name="connsiteX8" fmla="*/ 0 w 1699135"/>
                <a:gd name="connsiteY8" fmla="*/ 1838784 h 183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9135" h="1838784" fill="none" extrusionOk="0">
                  <a:moveTo>
                    <a:pt x="0" y="1838784"/>
                  </a:moveTo>
                  <a:lnTo>
                    <a:pt x="0" y="1838784"/>
                  </a:lnTo>
                  <a:cubicBezTo>
                    <a:pt x="-93923" y="953780"/>
                    <a:pt x="874420" y="63648"/>
                    <a:pt x="1699135" y="0"/>
                  </a:cubicBezTo>
                  <a:cubicBezTo>
                    <a:pt x="1681733" y="125815"/>
                    <a:pt x="1703435" y="295445"/>
                    <a:pt x="1699135" y="557764"/>
                  </a:cubicBezTo>
                  <a:cubicBezTo>
                    <a:pt x="1694835" y="820083"/>
                    <a:pt x="1672776" y="921565"/>
                    <a:pt x="1699135" y="1152305"/>
                  </a:cubicBezTo>
                  <a:cubicBezTo>
                    <a:pt x="1725494" y="1383045"/>
                    <a:pt x="1671624" y="1684241"/>
                    <a:pt x="1699135" y="1838784"/>
                  </a:cubicBezTo>
                  <a:cubicBezTo>
                    <a:pt x="1460652" y="1826014"/>
                    <a:pt x="1393230" y="1855223"/>
                    <a:pt x="1115765" y="1838784"/>
                  </a:cubicBezTo>
                  <a:cubicBezTo>
                    <a:pt x="838300" y="1822346"/>
                    <a:pt x="796388" y="1820031"/>
                    <a:pt x="549387" y="1838784"/>
                  </a:cubicBezTo>
                  <a:cubicBezTo>
                    <a:pt x="302386" y="1857537"/>
                    <a:pt x="132590" y="1811646"/>
                    <a:pt x="0" y="1838784"/>
                  </a:cubicBezTo>
                  <a:close/>
                </a:path>
                <a:path w="1699135" h="1838784" stroke="0" extrusionOk="0">
                  <a:moveTo>
                    <a:pt x="0" y="1838784"/>
                  </a:moveTo>
                  <a:lnTo>
                    <a:pt x="0" y="1838784"/>
                  </a:lnTo>
                  <a:cubicBezTo>
                    <a:pt x="-77904" y="775201"/>
                    <a:pt x="704396" y="21143"/>
                    <a:pt x="1699135" y="0"/>
                  </a:cubicBezTo>
                  <a:cubicBezTo>
                    <a:pt x="1699804" y="195997"/>
                    <a:pt x="1704562" y="443911"/>
                    <a:pt x="1699135" y="649704"/>
                  </a:cubicBezTo>
                  <a:cubicBezTo>
                    <a:pt x="1693708" y="855497"/>
                    <a:pt x="1680392" y="1124416"/>
                    <a:pt x="1699135" y="1244244"/>
                  </a:cubicBezTo>
                  <a:cubicBezTo>
                    <a:pt x="1717878" y="1364072"/>
                    <a:pt x="1679318" y="1707910"/>
                    <a:pt x="1699135" y="1838784"/>
                  </a:cubicBezTo>
                  <a:cubicBezTo>
                    <a:pt x="1572184" y="1866412"/>
                    <a:pt x="1269366" y="1838433"/>
                    <a:pt x="1115765" y="1838784"/>
                  </a:cubicBezTo>
                  <a:cubicBezTo>
                    <a:pt x="962164" y="1839136"/>
                    <a:pt x="816232" y="1819486"/>
                    <a:pt x="583370" y="1838784"/>
                  </a:cubicBezTo>
                  <a:cubicBezTo>
                    <a:pt x="350509" y="1858082"/>
                    <a:pt x="235456" y="1867065"/>
                    <a:pt x="0" y="1838784"/>
                  </a:cubicBezTo>
                  <a:close/>
                </a:path>
              </a:pathLst>
            </a:custGeom>
            <a:solidFill>
              <a:srgbClr val="3CBBB2"/>
            </a:solidFill>
            <a:ln w="25400" cap="flat" cmpd="sng">
              <a:solidFill>
                <a:srgbClr val="0070C0"/>
              </a:solidFill>
              <a:prstDash val="solid"/>
              <a:round/>
              <a:headEnd type="none" w="sm" len="sm"/>
              <a:tailEnd type="none" w="sm" len="sm"/>
              <a:extLst>
                <a:ext uri="{C807C97D-BFC1-408E-A445-0C87EB9F89A2}">
                  <ask:lineSketchStyleProps xmlns:ask="http://schemas.microsoft.com/office/drawing/2018/sketchyshapes" sd="1219033472">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k:type>
                      <ask:lineSketchFreehand/>
                    </ask:type>
                  </ask:lineSketchStyleProps>
                </a:ext>
              </a:extLst>
            </a:ln>
          </p:spPr>
          <p:txBody>
            <a:bodyPr spcFirstLastPara="1" wrap="square" lIns="68569" tIns="68569" rIns="68569" bIns="68569" anchor="ctr" anchorCtr="0">
              <a:noAutofit/>
            </a:bodyPr>
            <a:lstStyle/>
            <a:p>
              <a:endParaRPr sz="1350"/>
            </a:p>
          </p:txBody>
        </p:sp>
        <p:sp>
          <p:nvSpPr>
            <p:cNvPr id="16" name="Google Shape;336;p6">
              <a:extLst>
                <a:ext uri="{FF2B5EF4-FFF2-40B4-BE49-F238E27FC236}">
                  <a16:creationId xmlns:a16="http://schemas.microsoft.com/office/drawing/2014/main" id="{55B24783-D038-5507-A843-4D0F71FF850E}"/>
                </a:ext>
              </a:extLst>
            </p:cNvPr>
            <p:cNvSpPr txBox="1"/>
            <p:nvPr/>
          </p:nvSpPr>
          <p:spPr>
            <a:xfrm>
              <a:off x="4949459" y="3733074"/>
              <a:ext cx="1300217" cy="1201470"/>
            </a:xfrm>
            <a:prstGeom prst="rect">
              <a:avLst/>
            </a:prstGeom>
            <a:noFill/>
            <a:ln>
              <a:noFill/>
            </a:ln>
          </p:spPr>
          <p:txBody>
            <a:bodyPr spcFirstLastPara="1" wrap="square" lIns="96000" tIns="96000" rIns="96000" bIns="96000" anchor="ctr" anchorCtr="0">
              <a:noAutofit/>
            </a:bodyPr>
            <a:lstStyle/>
            <a:p>
              <a:pPr algn="ctr">
                <a:lnSpc>
                  <a:spcPct val="90000"/>
                </a:lnSpc>
                <a:buClr>
                  <a:schemeClr val="lt1"/>
                </a:buClr>
                <a:buSzPts val="1800"/>
              </a:pPr>
              <a:r>
                <a:rPr lang="en-GB" sz="2000" b="1">
                  <a:solidFill>
                    <a:schemeClr val="lt1"/>
                  </a:solidFill>
                  <a:latin typeface="Lato" panose="020F0502020204030203" pitchFamily="34" charset="0"/>
                  <a:ea typeface="Lato" panose="020F0502020204030203" pitchFamily="34" charset="0"/>
                  <a:cs typeface="Lato" panose="020F0502020204030203" pitchFamily="34" charset="0"/>
                  <a:sym typeface="Arial"/>
                </a:rPr>
                <a:t>Socio-economic</a:t>
              </a:r>
              <a:endParaRPr sz="2000" b="1">
                <a:latin typeface="Lato" panose="020F0502020204030203" pitchFamily="34" charset="0"/>
                <a:ea typeface="Lato" panose="020F0502020204030203" pitchFamily="34" charset="0"/>
                <a:cs typeface="Lato" panose="020F0502020204030203" pitchFamily="34" charset="0"/>
              </a:endParaRPr>
            </a:p>
          </p:txBody>
        </p:sp>
      </p:grpSp>
      <p:sp>
        <p:nvSpPr>
          <p:cNvPr id="17" name="Google Shape;337;p6">
            <a:extLst>
              <a:ext uri="{FF2B5EF4-FFF2-40B4-BE49-F238E27FC236}">
                <a16:creationId xmlns:a16="http://schemas.microsoft.com/office/drawing/2014/main" id="{ABE9F006-A379-F234-8F0F-5856CFC925EF}"/>
              </a:ext>
            </a:extLst>
          </p:cNvPr>
          <p:cNvSpPr/>
          <p:nvPr/>
        </p:nvSpPr>
        <p:spPr>
          <a:xfrm>
            <a:off x="7834984" y="2589754"/>
            <a:ext cx="1169781" cy="1056830"/>
          </a:xfrm>
          <a:custGeom>
            <a:avLst/>
            <a:gdLst>
              <a:gd name="connsiteX0" fmla="*/ 63577 w 1169781"/>
              <a:gd name="connsiteY0" fmla="*/ 528415 h 1056830"/>
              <a:gd name="connsiteX1" fmla="*/ 63577 w 1169781"/>
              <a:gd name="connsiteY1" fmla="*/ 528415 h 1056830"/>
              <a:gd name="connsiteX2" fmla="*/ 498199 w 1169781"/>
              <a:gd name="connsiteY2" fmla="*/ 72489 h 1056830"/>
              <a:gd name="connsiteX3" fmla="*/ 1077378 w 1169781"/>
              <a:gd name="connsiteY3" fmla="*/ 376786 h 1056830"/>
              <a:gd name="connsiteX4" fmla="*/ 1134950 w 1169781"/>
              <a:gd name="connsiteY4" fmla="*/ 376786 h 1056830"/>
              <a:gd name="connsiteX5" fmla="*/ 1042635 w 1169781"/>
              <a:gd name="connsiteY5" fmla="*/ 528415 h 1056830"/>
              <a:gd name="connsiteX6" fmla="*/ 880650 w 1169781"/>
              <a:gd name="connsiteY6" fmla="*/ 376786 h 1056830"/>
              <a:gd name="connsiteX7" fmla="*/ 935054 w 1169781"/>
              <a:gd name="connsiteY7" fmla="*/ 376786 h 1056830"/>
              <a:gd name="connsiteX8" fmla="*/ 935054 w 1169781"/>
              <a:gd name="connsiteY8" fmla="*/ 376786 h 1056830"/>
              <a:gd name="connsiteX9" fmla="*/ 491775 w 1169781"/>
              <a:gd name="connsiteY9" fmla="*/ 207499 h 1056830"/>
              <a:gd name="connsiteX10" fmla="*/ 190723 w 1169781"/>
              <a:gd name="connsiteY10" fmla="*/ 528415 h 1056830"/>
              <a:gd name="connsiteX11" fmla="*/ 63577 w 1169781"/>
              <a:gd name="connsiteY11" fmla="*/ 528415 h 105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781" h="1056830" fill="none" extrusionOk="0">
                <a:moveTo>
                  <a:pt x="63577" y="528415"/>
                </a:moveTo>
                <a:lnTo>
                  <a:pt x="63577" y="528415"/>
                </a:lnTo>
                <a:cubicBezTo>
                  <a:pt x="126635" y="262068"/>
                  <a:pt x="202620" y="98589"/>
                  <a:pt x="498199" y="72489"/>
                </a:cubicBezTo>
                <a:cubicBezTo>
                  <a:pt x="786493" y="-11424"/>
                  <a:pt x="975027" y="156270"/>
                  <a:pt x="1077378" y="376786"/>
                </a:cubicBezTo>
                <a:cubicBezTo>
                  <a:pt x="1103591" y="373801"/>
                  <a:pt x="1116351" y="381809"/>
                  <a:pt x="1134950" y="376786"/>
                </a:cubicBezTo>
                <a:cubicBezTo>
                  <a:pt x="1113265" y="452583"/>
                  <a:pt x="1073413" y="470691"/>
                  <a:pt x="1042635" y="528415"/>
                </a:cubicBezTo>
                <a:cubicBezTo>
                  <a:pt x="996131" y="493525"/>
                  <a:pt x="928087" y="410782"/>
                  <a:pt x="880650" y="376786"/>
                </a:cubicBezTo>
                <a:cubicBezTo>
                  <a:pt x="892506" y="376426"/>
                  <a:pt x="921441" y="376904"/>
                  <a:pt x="935054" y="376786"/>
                </a:cubicBezTo>
                <a:lnTo>
                  <a:pt x="935054" y="376786"/>
                </a:lnTo>
                <a:cubicBezTo>
                  <a:pt x="878221" y="235813"/>
                  <a:pt x="669885" y="185135"/>
                  <a:pt x="491775" y="207499"/>
                </a:cubicBezTo>
                <a:cubicBezTo>
                  <a:pt x="332168" y="237752"/>
                  <a:pt x="189965" y="355639"/>
                  <a:pt x="190723" y="528415"/>
                </a:cubicBezTo>
                <a:cubicBezTo>
                  <a:pt x="161539" y="529904"/>
                  <a:pt x="92568" y="519888"/>
                  <a:pt x="63577" y="528415"/>
                </a:cubicBezTo>
                <a:close/>
              </a:path>
              <a:path w="1169781" h="1056830" stroke="0" extrusionOk="0">
                <a:moveTo>
                  <a:pt x="63577" y="528415"/>
                </a:moveTo>
                <a:lnTo>
                  <a:pt x="63577" y="528415"/>
                </a:lnTo>
                <a:cubicBezTo>
                  <a:pt x="527" y="263837"/>
                  <a:pt x="228180" y="117185"/>
                  <a:pt x="498199" y="72489"/>
                </a:cubicBezTo>
                <a:cubicBezTo>
                  <a:pt x="792858" y="44169"/>
                  <a:pt x="926432" y="165725"/>
                  <a:pt x="1077378" y="376786"/>
                </a:cubicBezTo>
                <a:cubicBezTo>
                  <a:pt x="1089208" y="376242"/>
                  <a:pt x="1108845" y="382217"/>
                  <a:pt x="1134950" y="376786"/>
                </a:cubicBezTo>
                <a:cubicBezTo>
                  <a:pt x="1111617" y="433697"/>
                  <a:pt x="1055907" y="478862"/>
                  <a:pt x="1042635" y="528415"/>
                </a:cubicBezTo>
                <a:cubicBezTo>
                  <a:pt x="971040" y="490735"/>
                  <a:pt x="956920" y="447595"/>
                  <a:pt x="880650" y="376786"/>
                </a:cubicBezTo>
                <a:cubicBezTo>
                  <a:pt x="900748" y="370868"/>
                  <a:pt x="917902" y="381383"/>
                  <a:pt x="935054" y="376786"/>
                </a:cubicBezTo>
                <a:lnTo>
                  <a:pt x="935054" y="376786"/>
                </a:lnTo>
                <a:cubicBezTo>
                  <a:pt x="869672" y="251578"/>
                  <a:pt x="712407" y="182083"/>
                  <a:pt x="491775" y="207499"/>
                </a:cubicBezTo>
                <a:cubicBezTo>
                  <a:pt x="276071" y="237180"/>
                  <a:pt x="214247" y="395310"/>
                  <a:pt x="190723" y="528415"/>
                </a:cubicBezTo>
                <a:cubicBezTo>
                  <a:pt x="150049" y="539506"/>
                  <a:pt x="92162" y="519167"/>
                  <a:pt x="63577" y="528415"/>
                </a:cubicBezTo>
                <a:close/>
              </a:path>
            </a:pathLst>
          </a:custGeom>
          <a:solidFill>
            <a:schemeClr val="bg1"/>
          </a:solidFill>
          <a:ln w="19050" cap="rnd" cmpd="sng">
            <a:solidFill>
              <a:srgbClr val="0070C0"/>
            </a:solidFill>
            <a:prstDash val="solid"/>
            <a:round/>
            <a:headEnd type="none" w="sm" len="sm"/>
            <a:tailEnd type="none" w="sm" len="sm"/>
            <a:extLst>
              <a:ext uri="{C807C97D-BFC1-408E-A445-0C87EB9F89A2}">
                <ask:lineSketchStyleProps xmlns:ask="http://schemas.microsoft.com/office/drawing/2018/sketchyshapes" sd="1219033472">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lnTo>
                          <a:pt x="95921" y="42783"/>
                        </a:lnTo>
                        <a:cubicBezTo>
                          <a:pt x="87358" y="27416"/>
                          <a:pt x="68572" y="19475"/>
                          <a:pt x="50448" y="23561"/>
                        </a:cubicBezTo>
                        <a:cubicBezTo>
                          <a:pt x="32324" y="27648"/>
                          <a:pt x="19565" y="42702"/>
                          <a:pt x="19565" y="60000"/>
                        </a:cubicBezTo>
                        <a:close/>
                      </a:path>
                    </a:pathLst>
                  </a:custGeom>
                  <ask:type>
                    <ask:lineSketchScribble/>
                  </ask:type>
                </ask:lineSketchStyleProps>
              </a:ext>
            </a:extLst>
          </a:ln>
        </p:spPr>
        <p:txBody>
          <a:bodyPr spcFirstLastPara="1" wrap="square" lIns="68569" tIns="68569" rIns="68569" bIns="68569" anchor="ctr" anchorCtr="0">
            <a:noAutofit/>
          </a:bodyPr>
          <a:lstStyle/>
          <a:p>
            <a:endParaRPr sz="1350"/>
          </a:p>
        </p:txBody>
      </p:sp>
      <p:grpSp>
        <p:nvGrpSpPr>
          <p:cNvPr id="20" name="Group 19">
            <a:extLst>
              <a:ext uri="{FF2B5EF4-FFF2-40B4-BE49-F238E27FC236}">
                <a16:creationId xmlns:a16="http://schemas.microsoft.com/office/drawing/2014/main" id="{08F15E94-93E7-1981-F6DC-2C4904FB0927}"/>
              </a:ext>
            </a:extLst>
          </p:cNvPr>
          <p:cNvGrpSpPr/>
          <p:nvPr/>
        </p:nvGrpSpPr>
        <p:grpSpPr>
          <a:xfrm>
            <a:off x="-2015829" y="-578453"/>
            <a:ext cx="4325456" cy="3382989"/>
            <a:chOff x="-1914231" y="-578453"/>
            <a:chExt cx="4325456" cy="3382989"/>
          </a:xfrm>
        </p:grpSpPr>
        <p:sp>
          <p:nvSpPr>
            <p:cNvPr id="21" name="Oval 20">
              <a:extLst>
                <a:ext uri="{FF2B5EF4-FFF2-40B4-BE49-F238E27FC236}">
                  <a16:creationId xmlns:a16="http://schemas.microsoft.com/office/drawing/2014/main" id="{5CED14F1-6D38-CE51-A855-BA3E414788A1}"/>
                </a:ext>
              </a:extLst>
            </p:cNvPr>
            <p:cNvSpPr/>
            <p:nvPr/>
          </p:nvSpPr>
          <p:spPr>
            <a:xfrm>
              <a:off x="-1914231" y="-57845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22" name="Picture 21">
              <a:extLst>
                <a:ext uri="{FF2B5EF4-FFF2-40B4-BE49-F238E27FC236}">
                  <a16:creationId xmlns:a16="http://schemas.microsoft.com/office/drawing/2014/main" id="{7D91E148-F417-6D9B-29C3-BED6A2B963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6823" y="158578"/>
              <a:ext cx="2054402" cy="2049366"/>
            </a:xfrm>
            <a:prstGeom prst="rect">
              <a:avLst/>
            </a:prstGeom>
          </p:spPr>
        </p:pic>
      </p:grpSp>
      <p:sp>
        <p:nvSpPr>
          <p:cNvPr id="11" name="Google Shape;337;p6">
            <a:extLst>
              <a:ext uri="{FF2B5EF4-FFF2-40B4-BE49-F238E27FC236}">
                <a16:creationId xmlns:a16="http://schemas.microsoft.com/office/drawing/2014/main" id="{0ABEA8D9-7131-124C-24BF-55622EDC0066}"/>
              </a:ext>
            </a:extLst>
          </p:cNvPr>
          <p:cNvSpPr/>
          <p:nvPr/>
        </p:nvSpPr>
        <p:spPr>
          <a:xfrm flipH="1" flipV="1">
            <a:off x="7834981" y="2688287"/>
            <a:ext cx="1169781" cy="1241457"/>
          </a:xfrm>
          <a:custGeom>
            <a:avLst/>
            <a:gdLst>
              <a:gd name="connsiteX0" fmla="*/ 63577 w 1169781"/>
              <a:gd name="connsiteY0" fmla="*/ 620728 h 1241457"/>
              <a:gd name="connsiteX1" fmla="*/ 63577 w 1169781"/>
              <a:gd name="connsiteY1" fmla="*/ 620728 h 1241457"/>
              <a:gd name="connsiteX2" fmla="*/ 498199 w 1169781"/>
              <a:gd name="connsiteY2" fmla="*/ 85153 h 1241457"/>
              <a:gd name="connsiteX3" fmla="*/ 1077378 w 1169781"/>
              <a:gd name="connsiteY3" fmla="*/ 442610 h 1241457"/>
              <a:gd name="connsiteX4" fmla="*/ 1134950 w 1169781"/>
              <a:gd name="connsiteY4" fmla="*/ 442610 h 1241457"/>
              <a:gd name="connsiteX5" fmla="*/ 1042635 w 1169781"/>
              <a:gd name="connsiteY5" fmla="*/ 620728 h 1241457"/>
              <a:gd name="connsiteX6" fmla="*/ 880650 w 1169781"/>
              <a:gd name="connsiteY6" fmla="*/ 442610 h 1241457"/>
              <a:gd name="connsiteX7" fmla="*/ 935054 w 1169781"/>
              <a:gd name="connsiteY7" fmla="*/ 442610 h 1241457"/>
              <a:gd name="connsiteX8" fmla="*/ 935054 w 1169781"/>
              <a:gd name="connsiteY8" fmla="*/ 442610 h 1241457"/>
              <a:gd name="connsiteX9" fmla="*/ 491775 w 1169781"/>
              <a:gd name="connsiteY9" fmla="*/ 243749 h 1241457"/>
              <a:gd name="connsiteX10" fmla="*/ 190723 w 1169781"/>
              <a:gd name="connsiteY10" fmla="*/ 620728 h 1241457"/>
              <a:gd name="connsiteX11" fmla="*/ 63577 w 1169781"/>
              <a:gd name="connsiteY11" fmla="*/ 620728 h 124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781" h="1241457" fill="none" extrusionOk="0">
                <a:moveTo>
                  <a:pt x="63577" y="620728"/>
                </a:moveTo>
                <a:lnTo>
                  <a:pt x="63577" y="620728"/>
                </a:lnTo>
                <a:cubicBezTo>
                  <a:pt x="120624" y="318830"/>
                  <a:pt x="203961" y="118151"/>
                  <a:pt x="498199" y="85153"/>
                </a:cubicBezTo>
                <a:cubicBezTo>
                  <a:pt x="757802" y="30301"/>
                  <a:pt x="938171" y="170600"/>
                  <a:pt x="1077378" y="442610"/>
                </a:cubicBezTo>
                <a:cubicBezTo>
                  <a:pt x="1103591" y="439625"/>
                  <a:pt x="1116351" y="447633"/>
                  <a:pt x="1134950" y="442610"/>
                </a:cubicBezTo>
                <a:cubicBezTo>
                  <a:pt x="1117650" y="515105"/>
                  <a:pt x="1064662" y="568750"/>
                  <a:pt x="1042635" y="620728"/>
                </a:cubicBezTo>
                <a:cubicBezTo>
                  <a:pt x="989260" y="587117"/>
                  <a:pt x="946487" y="479362"/>
                  <a:pt x="880650" y="442610"/>
                </a:cubicBezTo>
                <a:cubicBezTo>
                  <a:pt x="892506" y="442250"/>
                  <a:pt x="921441" y="442728"/>
                  <a:pt x="935054" y="442610"/>
                </a:cubicBezTo>
                <a:lnTo>
                  <a:pt x="935054" y="442610"/>
                </a:lnTo>
                <a:cubicBezTo>
                  <a:pt x="872077" y="279294"/>
                  <a:pt x="671748" y="232783"/>
                  <a:pt x="491775" y="243749"/>
                </a:cubicBezTo>
                <a:cubicBezTo>
                  <a:pt x="336992" y="278667"/>
                  <a:pt x="188844" y="391113"/>
                  <a:pt x="190723" y="620728"/>
                </a:cubicBezTo>
                <a:cubicBezTo>
                  <a:pt x="161539" y="622217"/>
                  <a:pt x="92568" y="612201"/>
                  <a:pt x="63577" y="620728"/>
                </a:cubicBezTo>
                <a:close/>
              </a:path>
              <a:path w="1169781" h="1241457" stroke="0" extrusionOk="0">
                <a:moveTo>
                  <a:pt x="63577" y="620728"/>
                </a:moveTo>
                <a:lnTo>
                  <a:pt x="63577" y="620728"/>
                </a:lnTo>
                <a:cubicBezTo>
                  <a:pt x="3425" y="318512"/>
                  <a:pt x="179947" y="154506"/>
                  <a:pt x="498199" y="85153"/>
                </a:cubicBezTo>
                <a:cubicBezTo>
                  <a:pt x="767213" y="44879"/>
                  <a:pt x="976230" y="192719"/>
                  <a:pt x="1077378" y="442610"/>
                </a:cubicBezTo>
                <a:cubicBezTo>
                  <a:pt x="1089208" y="442066"/>
                  <a:pt x="1108845" y="448041"/>
                  <a:pt x="1134950" y="442610"/>
                </a:cubicBezTo>
                <a:cubicBezTo>
                  <a:pt x="1128254" y="505949"/>
                  <a:pt x="1072598" y="537699"/>
                  <a:pt x="1042635" y="620728"/>
                </a:cubicBezTo>
                <a:cubicBezTo>
                  <a:pt x="973256" y="555163"/>
                  <a:pt x="931597" y="474031"/>
                  <a:pt x="880650" y="442610"/>
                </a:cubicBezTo>
                <a:cubicBezTo>
                  <a:pt x="900748" y="436692"/>
                  <a:pt x="917902" y="447207"/>
                  <a:pt x="935054" y="442610"/>
                </a:cubicBezTo>
                <a:lnTo>
                  <a:pt x="935054" y="442610"/>
                </a:lnTo>
                <a:cubicBezTo>
                  <a:pt x="894832" y="307845"/>
                  <a:pt x="675177" y="203095"/>
                  <a:pt x="491775" y="243749"/>
                </a:cubicBezTo>
                <a:cubicBezTo>
                  <a:pt x="263167" y="277631"/>
                  <a:pt x="213477" y="460380"/>
                  <a:pt x="190723" y="620728"/>
                </a:cubicBezTo>
                <a:cubicBezTo>
                  <a:pt x="150049" y="631819"/>
                  <a:pt x="92162" y="611480"/>
                  <a:pt x="63577" y="620728"/>
                </a:cubicBezTo>
                <a:close/>
              </a:path>
            </a:pathLst>
          </a:custGeom>
          <a:solidFill>
            <a:schemeClr val="bg1"/>
          </a:solidFill>
          <a:ln w="19050" cap="rnd" cmpd="sng">
            <a:solidFill>
              <a:srgbClr val="0070C0"/>
            </a:solidFill>
            <a:prstDash val="solid"/>
            <a:round/>
            <a:headEnd type="none" w="sm" len="sm"/>
            <a:tailEnd type="none" w="sm" len="sm"/>
            <a:extLst>
              <a:ext uri="{C807C97D-BFC1-408E-A445-0C87EB9F89A2}">
                <ask:lineSketchStyleProps xmlns:ask="http://schemas.microsoft.com/office/drawing/2018/sketchyshapes" sd="1219033472">
                  <a:custGeom>
                    <a:avLst/>
                    <a:gdLst/>
                    <a:ahLst/>
                    <a:cxnLst/>
                    <a:rect l="l" t="t" r="r" b="b"/>
                    <a:pathLst>
                      <a:path w="120000" h="120000" extrusionOk="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lnTo>
                          <a:pt x="95921" y="42783"/>
                        </a:lnTo>
                        <a:cubicBezTo>
                          <a:pt x="87358" y="27416"/>
                          <a:pt x="68572" y="19475"/>
                          <a:pt x="50448" y="23561"/>
                        </a:cubicBezTo>
                        <a:cubicBezTo>
                          <a:pt x="32324" y="27648"/>
                          <a:pt x="19565" y="42702"/>
                          <a:pt x="19565" y="60000"/>
                        </a:cubicBezTo>
                        <a:close/>
                      </a:path>
                    </a:pathLst>
                  </a:custGeom>
                  <ask:type>
                    <ask:lineSketchScribble/>
                  </ask:type>
                </ask:lineSketchStyleProps>
              </a:ext>
            </a:extLst>
          </a:ln>
        </p:spPr>
        <p:txBody>
          <a:bodyPr spcFirstLastPara="1" wrap="square" lIns="68569" tIns="68569" rIns="68569" bIns="68569" anchor="ctr" anchorCtr="0">
            <a:noAutofit/>
          </a:bodyPr>
          <a:lstStyle/>
          <a:p>
            <a:endParaRPr sz="1350"/>
          </a:p>
        </p:txBody>
      </p:sp>
    </p:spTree>
    <p:custDataLst>
      <p:tags r:id="rId1"/>
    </p:custDataLst>
    <p:extLst>
      <p:ext uri="{BB962C8B-B14F-4D97-AF65-F5344CB8AC3E}">
        <p14:creationId xmlns:p14="http://schemas.microsoft.com/office/powerpoint/2010/main" val="268691399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2000" fill="hold"/>
                                            <p:tgtEl>
                                              <p:spTgt spid="20"/>
                                            </p:tgtEl>
                                            <p:attrNameLst>
                                              <p:attrName>ppt_x</p:attrName>
                                            </p:attrNameLst>
                                          </p:cBhvr>
                                          <p:tavLst>
                                            <p:tav tm="0">
                                              <p:val>
                                                <p:strVal val="0-#ppt_w/2"/>
                                              </p:val>
                                            </p:tav>
                                            <p:tav tm="100000">
                                              <p:val>
                                                <p:strVal val="#ppt_x"/>
                                              </p:val>
                                            </p:tav>
                                          </p:tavLst>
                                        </p:anim>
                                        <p:anim calcmode="lin" valueType="num">
                                          <p:cBhvr additive="base">
                                            <p:cTn id="12" dur="2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200"/>
                                      </p:stCondLst>
                                      <p:childTnLst>
                                        <p:set>
                                          <p:cBhvr>
                                            <p:cTn id="18" dur="1" fill="hold">
                                              <p:stCondLst>
                                                <p:cond delay="0"/>
                                              </p:stCondLst>
                                            </p:cTn>
                                            <p:tgtEl>
                                              <p:spTgt spid="5"/>
                                            </p:tgtEl>
                                            <p:attrNameLst>
                                              <p:attrName>style.visibility</p:attrName>
                                            </p:attrNameLst>
                                          </p:cBhvr>
                                          <p:to>
                                            <p:strVal val="visible"/>
                                          </p:to>
                                        </p:set>
                                      </p:childTnLst>
                                    </p:cTn>
                                  </p:par>
                                  <p:par>
                                    <p:cTn id="19" presetID="23" presetClass="entr" presetSubtype="16" fill="hold" grpId="0" nodeType="withEffect">
                                      <p:stCondLst>
                                        <p:cond delay="500"/>
                                      </p:stCondLst>
                                      <p:childTnLst>
                                        <p:set>
                                          <p:cBhvr>
                                            <p:cTn id="20" dur="1" fill="hold">
                                              <p:stCondLst>
                                                <p:cond delay="0"/>
                                              </p:stCondLst>
                                            </p:cTn>
                                            <p:tgtEl>
                                              <p:spTgt spid="17"/>
                                            </p:tgtEl>
                                            <p:attrNameLst>
                                              <p:attrName>style.visibility</p:attrName>
                                            </p:attrNameLst>
                                          </p:cBhvr>
                                          <p:to>
                                            <p:strVal val="visible"/>
                                          </p:to>
                                        </p:set>
                                        <p:anim calcmode="lin" valueType="num">
                                          <p:cBhvr>
                                            <p:cTn id="21" dur="200" fill="hold"/>
                                            <p:tgtEl>
                                              <p:spTgt spid="17"/>
                                            </p:tgtEl>
                                            <p:attrNameLst>
                                              <p:attrName>ppt_w</p:attrName>
                                            </p:attrNameLst>
                                          </p:cBhvr>
                                          <p:tavLst>
                                            <p:tav tm="0">
                                              <p:val>
                                                <p:fltVal val="0"/>
                                              </p:val>
                                            </p:tav>
                                            <p:tav tm="100000">
                                              <p:val>
                                                <p:strVal val="#ppt_w"/>
                                              </p:val>
                                            </p:tav>
                                          </p:tavLst>
                                        </p:anim>
                                        <p:anim calcmode="lin" valueType="num">
                                          <p:cBhvr>
                                            <p:cTn id="22" dur="200" fill="hold"/>
                                            <p:tgtEl>
                                              <p:spTgt spid="17"/>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7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200" fill="hold"/>
                                            <p:tgtEl>
                                              <p:spTgt spid="11"/>
                                            </p:tgtEl>
                                            <p:attrNameLst>
                                              <p:attrName>ppt_w</p:attrName>
                                            </p:attrNameLst>
                                          </p:cBhvr>
                                          <p:tavLst>
                                            <p:tav tm="0">
                                              <p:val>
                                                <p:fltVal val="0"/>
                                              </p:val>
                                            </p:tav>
                                            <p:tav tm="100000">
                                              <p:val>
                                                <p:strVal val="#ppt_w"/>
                                              </p:val>
                                            </p:tav>
                                          </p:tavLst>
                                        </p:anim>
                                        <p:anim calcmode="lin" valueType="num">
                                          <p:cBhvr>
                                            <p:cTn id="26" dur="200" fill="hold"/>
                                            <p:tgtEl>
                                              <p:spTgt spid="11"/>
                                            </p:tgtEl>
                                            <p:attrNameLst>
                                              <p:attrName>ppt_h</p:attrName>
                                            </p:attrNameLst>
                                          </p:cBhvr>
                                          <p:tavLst>
                                            <p:tav tm="0">
                                              <p:val>
                                                <p:fltVal val="0"/>
                                              </p:val>
                                            </p:tav>
                                            <p:tav tm="100000">
                                              <p:val>
                                                <p:strVal val="#ppt_h"/>
                                              </p:val>
                                            </p:tav>
                                          </p:tavLst>
                                        </p:anim>
                                      </p:childTnLst>
                                    </p:cTn>
                                  </p:par>
                                  <p:par>
                                    <p:cTn id="27" presetID="1" presetClass="entr" presetSubtype="0" fill="hold" nodeType="withEffect">
                                      <p:stCondLst>
                                        <p:cond delay="40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60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2000" fill="hold"/>
                                            <p:tgtEl>
                                              <p:spTgt spid="20"/>
                                            </p:tgtEl>
                                            <p:attrNameLst>
                                              <p:attrName>ppt_x</p:attrName>
                                            </p:attrNameLst>
                                          </p:cBhvr>
                                          <p:tavLst>
                                            <p:tav tm="0">
                                              <p:val>
                                                <p:strVal val="0-#ppt_w/2"/>
                                              </p:val>
                                            </p:tav>
                                            <p:tav tm="100000">
                                              <p:val>
                                                <p:strVal val="#ppt_x"/>
                                              </p:val>
                                            </p:tav>
                                          </p:tavLst>
                                        </p:anim>
                                        <p:anim calcmode="lin" valueType="num">
                                          <p:cBhvr additive="base">
                                            <p:cTn id="12" dur="2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200"/>
                                      </p:stCondLst>
                                      <p:childTnLst>
                                        <p:set>
                                          <p:cBhvr>
                                            <p:cTn id="18" dur="1" fill="hold">
                                              <p:stCondLst>
                                                <p:cond delay="0"/>
                                              </p:stCondLst>
                                            </p:cTn>
                                            <p:tgtEl>
                                              <p:spTgt spid="5"/>
                                            </p:tgtEl>
                                            <p:attrNameLst>
                                              <p:attrName>style.visibility</p:attrName>
                                            </p:attrNameLst>
                                          </p:cBhvr>
                                          <p:to>
                                            <p:strVal val="visible"/>
                                          </p:to>
                                        </p:set>
                                      </p:childTnLst>
                                    </p:cTn>
                                  </p:par>
                                  <p:par>
                                    <p:cTn id="19" presetID="23" presetClass="entr" presetSubtype="16" fill="hold" grpId="0" nodeType="withEffect">
                                      <p:stCondLst>
                                        <p:cond delay="500"/>
                                      </p:stCondLst>
                                      <p:childTnLst>
                                        <p:set>
                                          <p:cBhvr>
                                            <p:cTn id="20" dur="1" fill="hold">
                                              <p:stCondLst>
                                                <p:cond delay="0"/>
                                              </p:stCondLst>
                                            </p:cTn>
                                            <p:tgtEl>
                                              <p:spTgt spid="17"/>
                                            </p:tgtEl>
                                            <p:attrNameLst>
                                              <p:attrName>style.visibility</p:attrName>
                                            </p:attrNameLst>
                                          </p:cBhvr>
                                          <p:to>
                                            <p:strVal val="visible"/>
                                          </p:to>
                                        </p:set>
                                        <p:anim calcmode="lin" valueType="num">
                                          <p:cBhvr>
                                            <p:cTn id="21" dur="200" fill="hold"/>
                                            <p:tgtEl>
                                              <p:spTgt spid="17"/>
                                            </p:tgtEl>
                                            <p:attrNameLst>
                                              <p:attrName>ppt_w</p:attrName>
                                            </p:attrNameLst>
                                          </p:cBhvr>
                                          <p:tavLst>
                                            <p:tav tm="0">
                                              <p:val>
                                                <p:fltVal val="0"/>
                                              </p:val>
                                            </p:tav>
                                            <p:tav tm="100000">
                                              <p:val>
                                                <p:strVal val="#ppt_w"/>
                                              </p:val>
                                            </p:tav>
                                          </p:tavLst>
                                        </p:anim>
                                        <p:anim calcmode="lin" valueType="num">
                                          <p:cBhvr>
                                            <p:cTn id="22" dur="200" fill="hold"/>
                                            <p:tgtEl>
                                              <p:spTgt spid="17"/>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7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200" fill="hold"/>
                                            <p:tgtEl>
                                              <p:spTgt spid="11"/>
                                            </p:tgtEl>
                                            <p:attrNameLst>
                                              <p:attrName>ppt_w</p:attrName>
                                            </p:attrNameLst>
                                          </p:cBhvr>
                                          <p:tavLst>
                                            <p:tav tm="0">
                                              <p:val>
                                                <p:fltVal val="0"/>
                                              </p:val>
                                            </p:tav>
                                            <p:tav tm="100000">
                                              <p:val>
                                                <p:strVal val="#ppt_w"/>
                                              </p:val>
                                            </p:tav>
                                          </p:tavLst>
                                        </p:anim>
                                        <p:anim calcmode="lin" valueType="num">
                                          <p:cBhvr>
                                            <p:cTn id="26" dur="200" fill="hold"/>
                                            <p:tgtEl>
                                              <p:spTgt spid="11"/>
                                            </p:tgtEl>
                                            <p:attrNameLst>
                                              <p:attrName>ppt_h</p:attrName>
                                            </p:attrNameLst>
                                          </p:cBhvr>
                                          <p:tavLst>
                                            <p:tav tm="0">
                                              <p:val>
                                                <p:fltVal val="0"/>
                                              </p:val>
                                            </p:tav>
                                            <p:tav tm="100000">
                                              <p:val>
                                                <p:strVal val="#ppt_h"/>
                                              </p:val>
                                            </p:tav>
                                          </p:tavLst>
                                        </p:anim>
                                      </p:childTnLst>
                                    </p:cTn>
                                  </p:par>
                                  <p:par>
                                    <p:cTn id="27" presetID="1" presetClass="entr" presetSubtype="0" fill="hold" nodeType="withEffect">
                                      <p:stCondLst>
                                        <p:cond delay="40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60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animBg="1"/>
          <p:bldP spid="11"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4EE8964-758E-99DA-BDB4-F2F5AB01C99B}"/>
              </a:ext>
            </a:extLst>
          </p:cNvPr>
          <p:cNvSpPr txBox="1">
            <a:spLocks/>
          </p:cNvSpPr>
          <p:nvPr/>
        </p:nvSpPr>
        <p:spPr>
          <a:xfrm>
            <a:off x="651798" y="1107992"/>
            <a:ext cx="6660790"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a:solidFill>
                  <a:srgbClr val="0070C0"/>
                </a:solidFill>
                <a:latin typeface="Lato" panose="020F0502020204030203" pitchFamily="34" charset="77"/>
              </a:rPr>
              <a:t>Women and girls are disproportionately affected</a:t>
            </a:r>
          </a:p>
        </p:txBody>
      </p:sp>
      <p:cxnSp>
        <p:nvCxnSpPr>
          <p:cNvPr id="9" name="Straight Connector 8">
            <a:extLst>
              <a:ext uri="{FF2B5EF4-FFF2-40B4-BE49-F238E27FC236}">
                <a16:creationId xmlns:a16="http://schemas.microsoft.com/office/drawing/2014/main" id="{BAE18C17-4C8C-7962-1E25-3CA018019A4C}"/>
              </a:ext>
            </a:extLst>
          </p:cNvPr>
          <p:cNvCxnSpPr>
            <a:cxnSpLocks/>
          </p:cNvCxnSpPr>
          <p:nvPr/>
        </p:nvCxnSpPr>
        <p:spPr>
          <a:xfrm flipH="1">
            <a:off x="-2554429" y="1780552"/>
            <a:ext cx="9530962"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10" name="Content Placeholder 2">
            <a:extLst>
              <a:ext uri="{FF2B5EF4-FFF2-40B4-BE49-F238E27FC236}">
                <a16:creationId xmlns:a16="http://schemas.microsoft.com/office/drawing/2014/main" id="{59E5981D-43F2-3B8E-3986-DBCCE53AD515}"/>
              </a:ext>
            </a:extLst>
          </p:cNvPr>
          <p:cNvSpPr txBox="1">
            <a:spLocks/>
          </p:cNvSpPr>
          <p:nvPr/>
        </p:nvSpPr>
        <p:spPr>
          <a:xfrm>
            <a:off x="636502" y="1979003"/>
            <a:ext cx="8099726"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n-US" sz="2100">
                <a:solidFill>
                  <a:schemeClr val="tx1">
                    <a:lumMod val="75000"/>
                    <a:lumOff val="25000"/>
                  </a:schemeClr>
                </a:solidFill>
              </a:rPr>
              <a:t>Women and girls are at increased risk of GBV and face additional barriers to accessing services due to </a:t>
            </a:r>
            <a:r>
              <a:rPr lang="en-US" sz="2100" b="1">
                <a:solidFill>
                  <a:srgbClr val="0070C0"/>
                </a:solidFill>
              </a:rPr>
              <a:t>systemic gender inequality </a:t>
            </a:r>
            <a:r>
              <a:rPr lang="en-US" sz="2100">
                <a:solidFill>
                  <a:schemeClr val="tx1">
                    <a:lumMod val="75000"/>
                    <a:lumOff val="25000"/>
                  </a:schemeClr>
                </a:solidFill>
              </a:rPr>
              <a:t>and other forms of </a:t>
            </a:r>
            <a:r>
              <a:rPr lang="en-US" sz="2100" b="1">
                <a:solidFill>
                  <a:srgbClr val="0070C0"/>
                </a:solidFill>
              </a:rPr>
              <a:t>discrimination</a:t>
            </a:r>
            <a:r>
              <a:rPr lang="en-US" sz="2100">
                <a:solidFill>
                  <a:srgbClr val="0070C0"/>
                </a:solidFill>
              </a:rPr>
              <a:t>.</a:t>
            </a:r>
          </a:p>
          <a:p>
            <a:pPr>
              <a:buClr>
                <a:srgbClr val="0070C0"/>
              </a:buClr>
              <a:buFont typeface="Wingdings" pitchFamily="2" charset="2"/>
              <a:buChar char="Ø"/>
            </a:pPr>
            <a:r>
              <a:rPr lang="en-GB" sz="2100" b="1">
                <a:solidFill>
                  <a:srgbClr val="0070C0"/>
                </a:solidFill>
              </a:rPr>
              <a:t>LGBTIQ+ persons </a:t>
            </a:r>
            <a:r>
              <a:rPr lang="en-GB" sz="2100">
                <a:solidFill>
                  <a:schemeClr val="tx1">
                    <a:lumMod val="75000"/>
                    <a:lumOff val="25000"/>
                  </a:schemeClr>
                </a:solidFill>
              </a:rPr>
              <a:t>encounter distinct GBV risks because of their real or perceived SOGIESC do not conform to prevailing social and gender norms. </a:t>
            </a:r>
          </a:p>
          <a:p>
            <a:pPr>
              <a:buClr>
                <a:srgbClr val="0070C0"/>
              </a:buClr>
              <a:buFont typeface="Wingdings" pitchFamily="2" charset="2"/>
              <a:buChar char="Ø"/>
            </a:pPr>
            <a:r>
              <a:rPr lang="en-US" sz="2100">
                <a:solidFill>
                  <a:schemeClr val="tx1">
                    <a:lumMod val="75000"/>
                    <a:lumOff val="25000"/>
                  </a:schemeClr>
                </a:solidFill>
              </a:rPr>
              <a:t>Women and girls who are </a:t>
            </a:r>
            <a:r>
              <a:rPr lang="en-US" sz="2100" b="1">
                <a:solidFill>
                  <a:srgbClr val="0070C0"/>
                </a:solidFill>
              </a:rPr>
              <a:t>at particular risk of GBV </a:t>
            </a:r>
            <a:r>
              <a:rPr lang="en-US" sz="2100">
                <a:solidFill>
                  <a:schemeClr val="tx1">
                    <a:lumMod val="75000"/>
                    <a:lumOff val="25000"/>
                  </a:schemeClr>
                </a:solidFill>
              </a:rPr>
              <a:t>include:</a:t>
            </a:r>
            <a:endParaRPr lang="en-US" sz="2100"/>
          </a:p>
          <a:p>
            <a:pPr marL="742950" lvl="1" indent="-342900">
              <a:buClr>
                <a:srgbClr val="0070C0"/>
              </a:buClr>
              <a:buSzPct val="70000"/>
              <a:buFont typeface="Courier New" panose="02070309020205020404" pitchFamily="49" charset="0"/>
              <a:buChar char="o"/>
            </a:pPr>
            <a:r>
              <a:rPr lang="en-US" sz="1550"/>
              <a:t>adolescent girls;</a:t>
            </a:r>
          </a:p>
          <a:p>
            <a:pPr marL="742950" lvl="1" indent="-342900">
              <a:buClr>
                <a:srgbClr val="0070C0"/>
              </a:buClr>
              <a:buSzPct val="70000"/>
              <a:buFont typeface="Courier New" panose="02070309020205020404" pitchFamily="49" charset="0"/>
              <a:buChar char="o"/>
            </a:pPr>
            <a:r>
              <a:rPr lang="en-US" sz="1550"/>
              <a:t>women and girls with disabilities;</a:t>
            </a:r>
          </a:p>
          <a:p>
            <a:pPr marL="742950" lvl="1" indent="-342900">
              <a:buClr>
                <a:srgbClr val="0070C0"/>
              </a:buClr>
              <a:buSzPct val="70000"/>
              <a:buFont typeface="Courier New" panose="02070309020205020404" pitchFamily="49" charset="0"/>
              <a:buChar char="o"/>
            </a:pPr>
            <a:r>
              <a:rPr lang="en-US" sz="1550"/>
              <a:t>women and girls from ethnic or religious minority groups;</a:t>
            </a:r>
          </a:p>
          <a:p>
            <a:pPr marL="742950" lvl="1" indent="-342900">
              <a:buClr>
                <a:srgbClr val="0070C0"/>
              </a:buClr>
              <a:buSzPct val="70000"/>
              <a:buFont typeface="Courier New" panose="02070309020205020404" pitchFamily="49" charset="0"/>
              <a:buChar char="o"/>
            </a:pPr>
            <a:r>
              <a:rPr lang="en-US" sz="1550"/>
              <a:t>women and girls with diverse SOGIESC;</a:t>
            </a:r>
          </a:p>
          <a:p>
            <a:pPr marL="742950" lvl="1" indent="-342900">
              <a:buClr>
                <a:srgbClr val="0070C0"/>
              </a:buClr>
              <a:buSzPct val="70000"/>
              <a:buFont typeface="Courier New" panose="02070309020205020404" pitchFamily="49" charset="0"/>
              <a:buChar char="o"/>
            </a:pPr>
            <a:r>
              <a:rPr lang="en-US" sz="1550"/>
              <a:t>older women.</a:t>
            </a:r>
            <a:endParaRPr lang="en-GB" altLang="en-US" sz="1550"/>
          </a:p>
        </p:txBody>
      </p:sp>
      <p:pic>
        <p:nvPicPr>
          <p:cNvPr id="4" name="Picture 3" descr="A person holding a skateboard&#10;&#10;Description automatically generated with low confidence">
            <a:extLst>
              <a:ext uri="{FF2B5EF4-FFF2-40B4-BE49-F238E27FC236}">
                <a16:creationId xmlns:a16="http://schemas.microsoft.com/office/drawing/2014/main" id="{A00348B8-5AD4-A658-535C-209A8ADC91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2826" y="397749"/>
            <a:ext cx="3111211" cy="5776970"/>
          </a:xfrm>
          <a:prstGeom prst="rect">
            <a:avLst/>
          </a:prstGeom>
        </p:spPr>
      </p:pic>
    </p:spTree>
    <p:custDataLst>
      <p:tags r:id="rId1"/>
    </p:custDataLst>
    <p:extLst>
      <p:ext uri="{BB962C8B-B14F-4D97-AF65-F5344CB8AC3E}">
        <p14:creationId xmlns:p14="http://schemas.microsoft.com/office/powerpoint/2010/main" val="198917102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fade">
                                          <p:cBhvr>
                                            <p:cTn id="26" dur="5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500"/>
                                            <p:tgtEl>
                                              <p:spTgt spid="10">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500"/>
                                            <p:tgtEl>
                                              <p:spTgt spid="10">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fade">
                                          <p:cBhvr>
                                            <p:cTn id="37" dur="500"/>
                                            <p:tgtEl>
                                              <p:spTgt spid="10">
                                                <p:txEl>
                                                  <p:pRg st="4" end="4"/>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xEl>
                                                  <p:pRg st="5" end="5"/>
                                                </p:txEl>
                                              </p:spTgt>
                                            </p:tgtEl>
                                            <p:attrNameLst>
                                              <p:attrName>style.visibility</p:attrName>
                                            </p:attrNameLst>
                                          </p:cBhvr>
                                          <p:to>
                                            <p:strVal val="visible"/>
                                          </p:to>
                                        </p:set>
                                        <p:animEffect transition="in" filter="fade">
                                          <p:cBhvr>
                                            <p:cTn id="40" dur="500"/>
                                            <p:tgtEl>
                                              <p:spTgt spid="10">
                                                <p:txEl>
                                                  <p:pRg st="5" end="5"/>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Effect transition="in" filter="fade">
                                          <p:cBhvr>
                                            <p:cTn id="43" dur="500"/>
                                            <p:tgtEl>
                                              <p:spTgt spid="10">
                                                <p:txEl>
                                                  <p:pRg st="6" end="6"/>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xEl>
                                                  <p:pRg st="7" end="7"/>
                                                </p:txEl>
                                              </p:spTgt>
                                            </p:tgtEl>
                                            <p:attrNameLst>
                                              <p:attrName>style.visibility</p:attrName>
                                            </p:attrNameLst>
                                          </p:cBhvr>
                                          <p:to>
                                            <p:strVal val="visible"/>
                                          </p:to>
                                        </p:set>
                                        <p:animEffect transition="in" filter="fade">
                                          <p:cBhvr>
                                            <p:cTn id="46"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fade">
                                          <p:cBhvr>
                                            <p:cTn id="26" dur="5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500"/>
                                            <p:tgtEl>
                                              <p:spTgt spid="10">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500"/>
                                            <p:tgtEl>
                                              <p:spTgt spid="10">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fade">
                                          <p:cBhvr>
                                            <p:cTn id="37" dur="500"/>
                                            <p:tgtEl>
                                              <p:spTgt spid="10">
                                                <p:txEl>
                                                  <p:pRg st="4" end="4"/>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xEl>
                                                  <p:pRg st="5" end="5"/>
                                                </p:txEl>
                                              </p:spTgt>
                                            </p:tgtEl>
                                            <p:attrNameLst>
                                              <p:attrName>style.visibility</p:attrName>
                                            </p:attrNameLst>
                                          </p:cBhvr>
                                          <p:to>
                                            <p:strVal val="visible"/>
                                          </p:to>
                                        </p:set>
                                        <p:animEffect transition="in" filter="fade">
                                          <p:cBhvr>
                                            <p:cTn id="40" dur="500"/>
                                            <p:tgtEl>
                                              <p:spTgt spid="10">
                                                <p:txEl>
                                                  <p:pRg st="5" end="5"/>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Effect transition="in" filter="fade">
                                          <p:cBhvr>
                                            <p:cTn id="43" dur="500"/>
                                            <p:tgtEl>
                                              <p:spTgt spid="10">
                                                <p:txEl>
                                                  <p:pRg st="6" end="6"/>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xEl>
                                                  <p:pRg st="7" end="7"/>
                                                </p:txEl>
                                              </p:spTgt>
                                            </p:tgtEl>
                                            <p:attrNameLst>
                                              <p:attrName>style.visibility</p:attrName>
                                            </p:attrNameLst>
                                          </p:cBhvr>
                                          <p:to>
                                            <p:strVal val="visible"/>
                                          </p:to>
                                        </p:set>
                                        <p:animEffect transition="in" filter="fade">
                                          <p:cBhvr>
                                            <p:cTn id="46"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5256D4B-7B25-24F7-2FCD-772A276D3CF8}"/>
              </a:ext>
            </a:extLst>
          </p:cNvPr>
          <p:cNvSpPr txBox="1">
            <a:spLocks/>
          </p:cNvSpPr>
          <p:nvPr/>
        </p:nvSpPr>
        <p:spPr>
          <a:xfrm>
            <a:off x="651797" y="684661"/>
            <a:ext cx="7605559"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Persons with diverse SOGIESC</a:t>
            </a:r>
            <a:endParaRPr lang="en-US" sz="4000" b="1">
              <a:solidFill>
                <a:srgbClr val="0070C0"/>
              </a:solidFill>
              <a:latin typeface="Lato" panose="020F0502020204030203" pitchFamily="34" charset="77"/>
            </a:endParaRPr>
          </a:p>
        </p:txBody>
      </p:sp>
      <p:cxnSp>
        <p:nvCxnSpPr>
          <p:cNvPr id="5" name="Straight Connector 4">
            <a:extLst>
              <a:ext uri="{FF2B5EF4-FFF2-40B4-BE49-F238E27FC236}">
                <a16:creationId xmlns:a16="http://schemas.microsoft.com/office/drawing/2014/main" id="{67929713-50CF-06D8-C9F3-8D84BFAE0EEB}"/>
              </a:ext>
            </a:extLst>
          </p:cNvPr>
          <p:cNvCxnSpPr>
            <a:cxnSpLocks/>
          </p:cNvCxnSpPr>
          <p:nvPr/>
        </p:nvCxnSpPr>
        <p:spPr>
          <a:xfrm flipH="1">
            <a:off x="-2554429" y="1357221"/>
            <a:ext cx="9867016"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41E67350-1859-8520-5495-4E16C11B5D2D}"/>
              </a:ext>
            </a:extLst>
          </p:cNvPr>
          <p:cNvSpPr txBox="1">
            <a:spLocks/>
          </p:cNvSpPr>
          <p:nvPr/>
        </p:nvSpPr>
        <p:spPr>
          <a:xfrm>
            <a:off x="6103975" y="2152777"/>
            <a:ext cx="5746640"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n-GB" sz="2000" b="1">
                <a:solidFill>
                  <a:srgbClr val="0070C0"/>
                </a:solidFill>
                <a:latin typeface="Lato"/>
                <a:ea typeface="Lato"/>
                <a:cs typeface="Lato"/>
              </a:rPr>
              <a:t>Lesbian, gay, bisexual, transgender, intersex and queer (LGBTIQ+) persons </a:t>
            </a:r>
            <a:r>
              <a:rPr lang="en-GB" sz="1900">
                <a:latin typeface="Lato"/>
                <a:ea typeface="Lato"/>
                <a:cs typeface="Lato"/>
              </a:rPr>
              <a:t>are at increased risk of exposure to GBV.</a:t>
            </a:r>
          </a:p>
          <a:p>
            <a:pPr>
              <a:buClr>
                <a:srgbClr val="0070C0"/>
              </a:buClr>
              <a:buFont typeface="Wingdings" pitchFamily="2" charset="2"/>
              <a:buChar char="Ø"/>
            </a:pPr>
            <a:r>
              <a:rPr lang="en-GB" sz="1900">
                <a:latin typeface="Lato"/>
                <a:ea typeface="Lato"/>
                <a:cs typeface="Lato"/>
              </a:rPr>
              <a:t>LGBTIQ+ persons encounter distinct GBV risks because their real or perceived </a:t>
            </a:r>
            <a:r>
              <a:rPr lang="en-GB" sz="2000" b="1">
                <a:solidFill>
                  <a:srgbClr val="0070C0"/>
                </a:solidFill>
                <a:latin typeface="Lato"/>
                <a:ea typeface="Lato"/>
                <a:cs typeface="Lato"/>
              </a:rPr>
              <a:t>sexual orientation, gender identity, gender expression and/or sex characteristics (</a:t>
            </a:r>
            <a:r>
              <a:rPr lang="en-GB" sz="1900" b="1">
                <a:solidFill>
                  <a:srgbClr val="0070C0"/>
                </a:solidFill>
                <a:latin typeface="Lato"/>
                <a:ea typeface="Lato"/>
                <a:cs typeface="Lato"/>
              </a:rPr>
              <a:t>SOGIESC)</a:t>
            </a:r>
            <a:r>
              <a:rPr lang="en-GB" sz="1900">
                <a:latin typeface="Lato"/>
                <a:ea typeface="Lato"/>
                <a:cs typeface="Lato"/>
              </a:rPr>
              <a:t> do not conform to prevailing social and gender norms. </a:t>
            </a:r>
          </a:p>
          <a:p>
            <a:pPr marL="0" indent="0">
              <a:buNone/>
            </a:pPr>
            <a:endParaRPr lang="en-GB" sz="1900">
              <a:latin typeface="Lato"/>
              <a:ea typeface="Lato"/>
              <a:cs typeface="Lato"/>
            </a:endParaRPr>
          </a:p>
        </p:txBody>
      </p:sp>
      <p:grpSp>
        <p:nvGrpSpPr>
          <p:cNvPr id="32" name="Group 31">
            <a:extLst>
              <a:ext uri="{FF2B5EF4-FFF2-40B4-BE49-F238E27FC236}">
                <a16:creationId xmlns:a16="http://schemas.microsoft.com/office/drawing/2014/main" id="{4DFB9C89-0050-9FA1-CB8A-F03225FB747A}"/>
              </a:ext>
            </a:extLst>
          </p:cNvPr>
          <p:cNvGrpSpPr/>
          <p:nvPr/>
        </p:nvGrpSpPr>
        <p:grpSpPr>
          <a:xfrm>
            <a:off x="609029" y="1767596"/>
            <a:ext cx="2397951" cy="1661404"/>
            <a:chOff x="491176" y="1586137"/>
            <a:chExt cx="2397951" cy="1661404"/>
          </a:xfrm>
        </p:grpSpPr>
        <p:pic>
          <p:nvPicPr>
            <p:cNvPr id="4" name="Picture 3" descr="A picture containing text, sign, vector graphics&#10;&#10;Description automatically generated">
              <a:extLst>
                <a:ext uri="{FF2B5EF4-FFF2-40B4-BE49-F238E27FC236}">
                  <a16:creationId xmlns:a16="http://schemas.microsoft.com/office/drawing/2014/main" id="{0D79798B-F9EF-1E44-C142-76BEE49E24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1176" y="1922984"/>
              <a:ext cx="1507800" cy="1324557"/>
            </a:xfrm>
            <a:prstGeom prst="rect">
              <a:avLst/>
            </a:prstGeom>
          </p:spPr>
        </p:pic>
        <p:sp>
          <p:nvSpPr>
            <p:cNvPr id="8" name="Content Placeholder 2">
              <a:extLst>
                <a:ext uri="{FF2B5EF4-FFF2-40B4-BE49-F238E27FC236}">
                  <a16:creationId xmlns:a16="http://schemas.microsoft.com/office/drawing/2014/main" id="{A07712C9-07D1-5FE2-FF22-D2FAF328CC99}"/>
                </a:ext>
              </a:extLst>
            </p:cNvPr>
            <p:cNvSpPr txBox="1">
              <a:spLocks/>
            </p:cNvSpPr>
            <p:nvPr/>
          </p:nvSpPr>
          <p:spPr>
            <a:xfrm>
              <a:off x="1875626" y="1926426"/>
              <a:ext cx="1013501" cy="1258190"/>
            </a:xfrm>
            <a:prstGeom prst="rect">
              <a:avLst/>
            </a:prstGeom>
            <a:noFill/>
            <a:ln>
              <a:noFill/>
            </a:ln>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70C0"/>
                </a:buClr>
                <a:buNone/>
              </a:pPr>
              <a:r>
                <a:rPr lang="en-GB" sz="900">
                  <a:solidFill>
                    <a:srgbClr val="338EC9"/>
                  </a:solidFill>
                  <a:latin typeface="Lato"/>
                  <a:ea typeface="Lato"/>
                  <a:cs typeface="Lato"/>
                </a:rPr>
                <a:t>Queer</a:t>
              </a:r>
            </a:p>
            <a:p>
              <a:pPr marL="0" indent="0">
                <a:buClr>
                  <a:srgbClr val="0070C0"/>
                </a:buClr>
                <a:buNone/>
              </a:pPr>
              <a:r>
                <a:rPr lang="en-GB" sz="900">
                  <a:solidFill>
                    <a:srgbClr val="338EC9"/>
                  </a:solidFill>
                  <a:latin typeface="Lato"/>
                  <a:ea typeface="Lato"/>
                  <a:cs typeface="Lato"/>
                </a:rPr>
                <a:t>Heterosexual</a:t>
              </a:r>
            </a:p>
            <a:p>
              <a:pPr marL="0" indent="0">
                <a:buClr>
                  <a:srgbClr val="0070C0"/>
                </a:buClr>
                <a:buNone/>
              </a:pPr>
              <a:r>
                <a:rPr lang="en-GB" sz="900">
                  <a:solidFill>
                    <a:srgbClr val="338EC9"/>
                  </a:solidFill>
                  <a:latin typeface="Lato"/>
                  <a:ea typeface="Lato"/>
                  <a:cs typeface="Lato"/>
                </a:rPr>
                <a:t>Asexual</a:t>
              </a:r>
            </a:p>
            <a:p>
              <a:pPr marL="0" indent="0">
                <a:buClr>
                  <a:srgbClr val="0070C0"/>
                </a:buClr>
                <a:buNone/>
              </a:pPr>
              <a:r>
                <a:rPr lang="en-GB" sz="900">
                  <a:solidFill>
                    <a:srgbClr val="338EC9"/>
                  </a:solidFill>
                  <a:latin typeface="Lato"/>
                  <a:ea typeface="Lato"/>
                  <a:cs typeface="Lato"/>
                </a:rPr>
                <a:t>Pansexual</a:t>
              </a:r>
            </a:p>
            <a:p>
              <a:pPr marL="0" indent="0">
                <a:buClr>
                  <a:srgbClr val="0070C0"/>
                </a:buClr>
                <a:buNone/>
              </a:pPr>
              <a:r>
                <a:rPr lang="en-GB" sz="900">
                  <a:solidFill>
                    <a:srgbClr val="338EC9"/>
                  </a:solidFill>
                  <a:latin typeface="Lato"/>
                  <a:ea typeface="Lato"/>
                  <a:cs typeface="Lato"/>
                </a:rPr>
                <a:t>Lesbian</a:t>
              </a:r>
            </a:p>
            <a:p>
              <a:pPr marL="0" indent="0">
                <a:buClr>
                  <a:srgbClr val="0070C0"/>
                </a:buClr>
                <a:buNone/>
              </a:pPr>
              <a:r>
                <a:rPr lang="en-GB" sz="900">
                  <a:solidFill>
                    <a:srgbClr val="338EC9"/>
                  </a:solidFill>
                  <a:latin typeface="Lato"/>
                  <a:ea typeface="Lato"/>
                  <a:cs typeface="Lato"/>
                </a:rPr>
                <a:t>Bisexual</a:t>
              </a:r>
            </a:p>
            <a:p>
              <a:pPr marL="0" indent="0">
                <a:buClr>
                  <a:srgbClr val="0070C0"/>
                </a:buClr>
                <a:buNone/>
              </a:pPr>
              <a:r>
                <a:rPr lang="en-GB" sz="900">
                  <a:solidFill>
                    <a:srgbClr val="338EC9"/>
                  </a:solidFill>
                  <a:latin typeface="Lato"/>
                  <a:ea typeface="Lato"/>
                  <a:cs typeface="Lato"/>
                </a:rPr>
                <a:t>Gay</a:t>
              </a:r>
            </a:p>
            <a:p>
              <a:pPr marL="0" indent="0">
                <a:buNone/>
              </a:pPr>
              <a:endParaRPr lang="en-GB" sz="950">
                <a:solidFill>
                  <a:srgbClr val="0070C0"/>
                </a:solidFill>
                <a:latin typeface="Lato"/>
                <a:ea typeface="Lato"/>
                <a:cs typeface="Lato"/>
              </a:endParaRPr>
            </a:p>
          </p:txBody>
        </p:sp>
        <p:sp>
          <p:nvSpPr>
            <p:cNvPr id="10" name="Content Placeholder 2">
              <a:extLst>
                <a:ext uri="{FF2B5EF4-FFF2-40B4-BE49-F238E27FC236}">
                  <a16:creationId xmlns:a16="http://schemas.microsoft.com/office/drawing/2014/main" id="{A8DA5332-EC43-E6D5-BC9C-B53FDF3C347F}"/>
                </a:ext>
              </a:extLst>
            </p:cNvPr>
            <p:cNvSpPr txBox="1">
              <a:spLocks/>
            </p:cNvSpPr>
            <p:nvPr/>
          </p:nvSpPr>
          <p:spPr>
            <a:xfrm>
              <a:off x="754617" y="1586137"/>
              <a:ext cx="1839810" cy="236607"/>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70C0"/>
                </a:buClr>
                <a:buNone/>
              </a:pPr>
              <a:r>
                <a:rPr lang="pt-BR" sz="1500" b="1">
                  <a:solidFill>
                    <a:srgbClr val="0070C0"/>
                  </a:solidFill>
                  <a:latin typeface="Lato"/>
                  <a:ea typeface="Lato"/>
                  <a:cs typeface="Lato"/>
                </a:rPr>
                <a:t>Sexual </a:t>
              </a:r>
              <a:r>
                <a:rPr lang="en-GB" sz="1500" b="1">
                  <a:solidFill>
                    <a:srgbClr val="0070C0"/>
                  </a:solidFill>
                  <a:latin typeface="Lato"/>
                  <a:ea typeface="Lato"/>
                  <a:cs typeface="Lato"/>
                </a:rPr>
                <a:t>Orientation</a:t>
              </a:r>
            </a:p>
          </p:txBody>
        </p:sp>
      </p:grpSp>
      <p:grpSp>
        <p:nvGrpSpPr>
          <p:cNvPr id="31" name="Group 30">
            <a:extLst>
              <a:ext uri="{FF2B5EF4-FFF2-40B4-BE49-F238E27FC236}">
                <a16:creationId xmlns:a16="http://schemas.microsoft.com/office/drawing/2014/main" id="{EA95D4A4-0712-8E76-0678-51C51338B7F2}"/>
              </a:ext>
            </a:extLst>
          </p:cNvPr>
          <p:cNvGrpSpPr/>
          <p:nvPr/>
        </p:nvGrpSpPr>
        <p:grpSpPr>
          <a:xfrm>
            <a:off x="3401250" y="1767596"/>
            <a:ext cx="2526830" cy="1687430"/>
            <a:chOff x="3267259" y="1586137"/>
            <a:chExt cx="2526830" cy="1687430"/>
          </a:xfrm>
        </p:grpSpPr>
        <p:pic>
          <p:nvPicPr>
            <p:cNvPr id="12" name="Picture 11" descr="Logo, icon&#10;&#10;Description automatically generated">
              <a:extLst>
                <a:ext uri="{FF2B5EF4-FFF2-40B4-BE49-F238E27FC236}">
                  <a16:creationId xmlns:a16="http://schemas.microsoft.com/office/drawing/2014/main" id="{50685145-A8F3-2E4B-A6FC-ED2B1C8679B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67259" y="1891398"/>
              <a:ext cx="1384519" cy="1341022"/>
            </a:xfrm>
            <a:prstGeom prst="rect">
              <a:avLst/>
            </a:prstGeom>
          </p:spPr>
        </p:pic>
        <p:sp>
          <p:nvSpPr>
            <p:cNvPr id="13" name="Content Placeholder 2">
              <a:extLst>
                <a:ext uri="{FF2B5EF4-FFF2-40B4-BE49-F238E27FC236}">
                  <a16:creationId xmlns:a16="http://schemas.microsoft.com/office/drawing/2014/main" id="{5716DEB7-4D44-DEBA-2702-1097E762F86F}"/>
                </a:ext>
              </a:extLst>
            </p:cNvPr>
            <p:cNvSpPr txBox="1">
              <a:spLocks/>
            </p:cNvSpPr>
            <p:nvPr/>
          </p:nvSpPr>
          <p:spPr>
            <a:xfrm>
              <a:off x="3524800" y="1586137"/>
              <a:ext cx="1839810" cy="236607"/>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70C0"/>
                </a:buClr>
                <a:buNone/>
              </a:pPr>
              <a:r>
                <a:rPr lang="en-GB" sz="1500" b="1">
                  <a:solidFill>
                    <a:srgbClr val="0070C0"/>
                  </a:solidFill>
                  <a:latin typeface="Lato"/>
                  <a:ea typeface="Lato"/>
                  <a:cs typeface="Lato"/>
                </a:rPr>
                <a:t>Gender Identity</a:t>
              </a:r>
            </a:p>
          </p:txBody>
        </p:sp>
        <p:sp>
          <p:nvSpPr>
            <p:cNvPr id="14" name="Content Placeholder 2">
              <a:extLst>
                <a:ext uri="{FF2B5EF4-FFF2-40B4-BE49-F238E27FC236}">
                  <a16:creationId xmlns:a16="http://schemas.microsoft.com/office/drawing/2014/main" id="{2DF49895-8FE5-E2C9-A44E-34067ACFAC37}"/>
                </a:ext>
              </a:extLst>
            </p:cNvPr>
            <p:cNvSpPr txBox="1">
              <a:spLocks/>
            </p:cNvSpPr>
            <p:nvPr/>
          </p:nvSpPr>
          <p:spPr>
            <a:xfrm>
              <a:off x="4591750" y="1962173"/>
              <a:ext cx="1202339" cy="1311394"/>
            </a:xfrm>
            <a:prstGeom prst="rect">
              <a:avLst/>
            </a:prstGeom>
            <a:noFill/>
            <a:ln>
              <a:noFill/>
            </a:ln>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70C0"/>
                </a:buClr>
                <a:buNone/>
              </a:pPr>
              <a:r>
                <a:rPr lang="en-GB" sz="900">
                  <a:solidFill>
                    <a:srgbClr val="338EC9"/>
                  </a:solidFill>
                  <a:latin typeface="Lato"/>
                  <a:ea typeface="Lato"/>
                  <a:cs typeface="Lato"/>
                </a:rPr>
                <a:t>Genderqueer</a:t>
              </a:r>
            </a:p>
            <a:p>
              <a:pPr marL="0" indent="0">
                <a:buClr>
                  <a:srgbClr val="0070C0"/>
                </a:buClr>
                <a:buNone/>
              </a:pPr>
              <a:r>
                <a:rPr lang="en-GB" sz="900">
                  <a:solidFill>
                    <a:srgbClr val="338EC9"/>
                  </a:solidFill>
                  <a:latin typeface="Lato"/>
                  <a:ea typeface="Lato"/>
                  <a:cs typeface="Lato"/>
                </a:rPr>
                <a:t>Genderfluid</a:t>
              </a:r>
            </a:p>
            <a:p>
              <a:pPr marL="0" indent="0">
                <a:buClr>
                  <a:srgbClr val="0070C0"/>
                </a:buClr>
                <a:buNone/>
              </a:pPr>
              <a:r>
                <a:rPr lang="en-GB" sz="900">
                  <a:solidFill>
                    <a:srgbClr val="338EC9"/>
                  </a:solidFill>
                  <a:latin typeface="Lato"/>
                  <a:ea typeface="Lato"/>
                  <a:cs typeface="Lato"/>
                </a:rPr>
                <a:t>Woman</a:t>
              </a:r>
            </a:p>
            <a:p>
              <a:pPr marL="0" indent="0">
                <a:buClr>
                  <a:srgbClr val="0070C0"/>
                </a:buClr>
                <a:buNone/>
              </a:pPr>
              <a:r>
                <a:rPr lang="en-GB" sz="900">
                  <a:solidFill>
                    <a:srgbClr val="338EC9"/>
                  </a:solidFill>
                  <a:latin typeface="Lato"/>
                  <a:ea typeface="Lato"/>
                  <a:cs typeface="Lato"/>
                </a:rPr>
                <a:t>Agender</a:t>
              </a:r>
            </a:p>
            <a:p>
              <a:pPr marL="0" indent="0">
                <a:buClr>
                  <a:srgbClr val="0070C0"/>
                </a:buClr>
                <a:buNone/>
              </a:pPr>
              <a:r>
                <a:rPr lang="en-GB" sz="900">
                  <a:solidFill>
                    <a:srgbClr val="338EC9"/>
                  </a:solidFill>
                  <a:latin typeface="Lato"/>
                  <a:ea typeface="Lato"/>
                  <a:cs typeface="Lato"/>
                </a:rPr>
                <a:t>Non-Binary</a:t>
              </a:r>
            </a:p>
            <a:p>
              <a:pPr marL="0" indent="0">
                <a:buClr>
                  <a:srgbClr val="0070C0"/>
                </a:buClr>
                <a:buNone/>
              </a:pPr>
              <a:r>
                <a:rPr lang="en-GB" sz="900">
                  <a:solidFill>
                    <a:srgbClr val="338EC9"/>
                  </a:solidFill>
                  <a:latin typeface="Lato"/>
                  <a:ea typeface="Lato"/>
                  <a:cs typeface="Lato"/>
                </a:rPr>
                <a:t>Man</a:t>
              </a:r>
            </a:p>
            <a:p>
              <a:pPr marL="0" indent="0">
                <a:buClr>
                  <a:srgbClr val="0070C0"/>
                </a:buClr>
                <a:buNone/>
              </a:pPr>
              <a:r>
                <a:rPr lang="en-GB" sz="900">
                  <a:solidFill>
                    <a:srgbClr val="338EC9"/>
                  </a:solidFill>
                  <a:latin typeface="Lato"/>
                  <a:ea typeface="Lato"/>
                  <a:cs typeface="Lato"/>
                </a:rPr>
                <a:t>Trans/Transgender</a:t>
              </a:r>
            </a:p>
            <a:p>
              <a:pPr marL="0" indent="0">
                <a:buNone/>
              </a:pPr>
              <a:endParaRPr lang="en-GB" sz="950">
                <a:solidFill>
                  <a:srgbClr val="0070C0"/>
                </a:solidFill>
                <a:latin typeface="Lato"/>
                <a:ea typeface="Lato"/>
                <a:cs typeface="Lato"/>
              </a:endParaRPr>
            </a:p>
          </p:txBody>
        </p:sp>
      </p:grpSp>
      <p:grpSp>
        <p:nvGrpSpPr>
          <p:cNvPr id="33" name="Group 32">
            <a:extLst>
              <a:ext uri="{FF2B5EF4-FFF2-40B4-BE49-F238E27FC236}">
                <a16:creationId xmlns:a16="http://schemas.microsoft.com/office/drawing/2014/main" id="{9497CEEC-BD59-1467-67CD-F8EB3FDA8066}"/>
              </a:ext>
            </a:extLst>
          </p:cNvPr>
          <p:cNvGrpSpPr/>
          <p:nvPr/>
        </p:nvGrpSpPr>
        <p:grpSpPr>
          <a:xfrm>
            <a:off x="750067" y="3711077"/>
            <a:ext cx="2744996" cy="1623795"/>
            <a:chOff x="645277" y="3529618"/>
            <a:chExt cx="2744996" cy="1623795"/>
          </a:xfrm>
        </p:grpSpPr>
        <p:sp>
          <p:nvSpPr>
            <p:cNvPr id="15" name="Content Placeholder 2">
              <a:extLst>
                <a:ext uri="{FF2B5EF4-FFF2-40B4-BE49-F238E27FC236}">
                  <a16:creationId xmlns:a16="http://schemas.microsoft.com/office/drawing/2014/main" id="{31C34B8C-9B08-E2EA-33F2-A3D92270ABB7}"/>
                </a:ext>
              </a:extLst>
            </p:cNvPr>
            <p:cNvSpPr txBox="1">
              <a:spLocks/>
            </p:cNvSpPr>
            <p:nvPr/>
          </p:nvSpPr>
          <p:spPr>
            <a:xfrm>
              <a:off x="754617" y="3529618"/>
              <a:ext cx="1839810" cy="236607"/>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70C0"/>
                </a:buClr>
                <a:buNone/>
              </a:pPr>
              <a:r>
                <a:rPr lang="en-GB" sz="1500" b="1">
                  <a:solidFill>
                    <a:srgbClr val="0070C0"/>
                  </a:solidFill>
                  <a:latin typeface="Lato"/>
                  <a:ea typeface="Lato"/>
                  <a:cs typeface="Lato"/>
                </a:rPr>
                <a:t>Gender Expression</a:t>
              </a:r>
            </a:p>
          </p:txBody>
        </p:sp>
        <p:pic>
          <p:nvPicPr>
            <p:cNvPr id="17" name="Picture 16" descr="Logo, icon&#10;&#10;Description automatically generated">
              <a:extLst>
                <a:ext uri="{FF2B5EF4-FFF2-40B4-BE49-F238E27FC236}">
                  <a16:creationId xmlns:a16="http://schemas.microsoft.com/office/drawing/2014/main" id="{AFC13538-5C4A-F000-9C4D-2AD9A5E3178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5277" y="3875127"/>
              <a:ext cx="1323972" cy="1278286"/>
            </a:xfrm>
            <a:prstGeom prst="rect">
              <a:avLst/>
            </a:prstGeom>
          </p:spPr>
        </p:pic>
        <p:sp>
          <p:nvSpPr>
            <p:cNvPr id="18" name="Content Placeholder 2">
              <a:extLst>
                <a:ext uri="{FF2B5EF4-FFF2-40B4-BE49-F238E27FC236}">
                  <a16:creationId xmlns:a16="http://schemas.microsoft.com/office/drawing/2014/main" id="{61ECEA6D-C856-4269-73B1-19D0390F8712}"/>
                </a:ext>
              </a:extLst>
            </p:cNvPr>
            <p:cNvSpPr txBox="1">
              <a:spLocks/>
            </p:cNvSpPr>
            <p:nvPr/>
          </p:nvSpPr>
          <p:spPr>
            <a:xfrm>
              <a:off x="1888689" y="4083686"/>
              <a:ext cx="1501584" cy="1018802"/>
            </a:xfrm>
            <a:prstGeom prst="rect">
              <a:avLst/>
            </a:prstGeom>
            <a:noFill/>
            <a:ln>
              <a:noFill/>
            </a:ln>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70C0"/>
                </a:buClr>
                <a:buNone/>
              </a:pPr>
              <a:r>
                <a:rPr lang="en-GB" sz="900">
                  <a:solidFill>
                    <a:srgbClr val="338EC9"/>
                  </a:solidFill>
                  <a:latin typeface="Lato"/>
                  <a:ea typeface="Lato"/>
                  <a:cs typeface="Lato"/>
                </a:rPr>
                <a:t>Fluid</a:t>
              </a:r>
            </a:p>
            <a:p>
              <a:pPr marL="0" indent="0">
                <a:buClr>
                  <a:srgbClr val="0070C0"/>
                </a:buClr>
                <a:buNone/>
              </a:pPr>
              <a:r>
                <a:rPr lang="en-GB" sz="900">
                  <a:solidFill>
                    <a:srgbClr val="338EC9"/>
                  </a:solidFill>
                  <a:latin typeface="Lato"/>
                  <a:ea typeface="Lato"/>
                  <a:cs typeface="Lato"/>
                </a:rPr>
                <a:t>Feminine</a:t>
              </a:r>
            </a:p>
            <a:p>
              <a:pPr marL="0" indent="0">
                <a:buClr>
                  <a:srgbClr val="0070C0"/>
                </a:buClr>
                <a:buNone/>
              </a:pPr>
              <a:r>
                <a:rPr lang="en-GB" sz="900">
                  <a:solidFill>
                    <a:srgbClr val="338EC9"/>
                  </a:solidFill>
                  <a:latin typeface="Lato"/>
                  <a:ea typeface="Lato"/>
                  <a:cs typeface="Lato"/>
                </a:rPr>
                <a:t>Gender Non-Conforming</a:t>
              </a:r>
            </a:p>
            <a:p>
              <a:pPr marL="0" indent="0">
                <a:buClr>
                  <a:srgbClr val="0070C0"/>
                </a:buClr>
                <a:buNone/>
              </a:pPr>
              <a:r>
                <a:rPr lang="en-GB" sz="900">
                  <a:solidFill>
                    <a:srgbClr val="338EC9"/>
                  </a:solidFill>
                  <a:latin typeface="Lato"/>
                  <a:ea typeface="Lato"/>
                  <a:cs typeface="Lato"/>
                </a:rPr>
                <a:t>Masculine</a:t>
              </a:r>
            </a:p>
            <a:p>
              <a:pPr marL="0" indent="0">
                <a:buClr>
                  <a:srgbClr val="0070C0"/>
                </a:buClr>
                <a:buNone/>
              </a:pPr>
              <a:r>
                <a:rPr lang="en-GB" sz="900">
                  <a:solidFill>
                    <a:srgbClr val="338EC9"/>
                  </a:solidFill>
                  <a:latin typeface="Lato"/>
                  <a:ea typeface="Lato"/>
                  <a:cs typeface="Lato"/>
                </a:rPr>
                <a:t>Androgynous</a:t>
              </a:r>
            </a:p>
          </p:txBody>
        </p:sp>
      </p:grpSp>
      <p:grpSp>
        <p:nvGrpSpPr>
          <p:cNvPr id="30" name="Group 29">
            <a:extLst>
              <a:ext uri="{FF2B5EF4-FFF2-40B4-BE49-F238E27FC236}">
                <a16:creationId xmlns:a16="http://schemas.microsoft.com/office/drawing/2014/main" id="{AC78BDCB-E401-3677-BB78-45112375BCB8}"/>
              </a:ext>
            </a:extLst>
          </p:cNvPr>
          <p:cNvGrpSpPr/>
          <p:nvPr/>
        </p:nvGrpSpPr>
        <p:grpSpPr>
          <a:xfrm>
            <a:off x="3464070" y="3711077"/>
            <a:ext cx="2705655" cy="2062782"/>
            <a:chOff x="3330079" y="3529618"/>
            <a:chExt cx="2705655" cy="2062782"/>
          </a:xfrm>
        </p:grpSpPr>
        <p:pic>
          <p:nvPicPr>
            <p:cNvPr id="29" name="Picture 28" descr="Logo, icon&#10;&#10;Description automatically generated">
              <a:extLst>
                <a:ext uri="{FF2B5EF4-FFF2-40B4-BE49-F238E27FC236}">
                  <a16:creationId xmlns:a16="http://schemas.microsoft.com/office/drawing/2014/main" id="{9ED7C768-4261-2958-DB17-14D49BCC28A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30079" y="3875127"/>
              <a:ext cx="1670455" cy="1291142"/>
            </a:xfrm>
            <a:prstGeom prst="rect">
              <a:avLst/>
            </a:prstGeom>
          </p:spPr>
        </p:pic>
        <p:sp>
          <p:nvSpPr>
            <p:cNvPr id="22" name="Content Placeholder 2">
              <a:extLst>
                <a:ext uri="{FF2B5EF4-FFF2-40B4-BE49-F238E27FC236}">
                  <a16:creationId xmlns:a16="http://schemas.microsoft.com/office/drawing/2014/main" id="{1F0562FB-2AB8-7EB1-F309-A24B97ED89A4}"/>
                </a:ext>
              </a:extLst>
            </p:cNvPr>
            <p:cNvSpPr txBox="1">
              <a:spLocks/>
            </p:cNvSpPr>
            <p:nvPr/>
          </p:nvSpPr>
          <p:spPr>
            <a:xfrm>
              <a:off x="3524800" y="3529618"/>
              <a:ext cx="1839810" cy="236607"/>
            </a:xfrm>
            <a:prstGeom prst="rect">
              <a:avLst/>
            </a:prstGeom>
          </p:spPr>
          <p:txBody>
            <a:bodyPr lIns="91440" tIns="45720" rIns="91440" bIns="45720" anchor="t"/>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70C0"/>
                </a:buClr>
                <a:buNone/>
              </a:pPr>
              <a:r>
                <a:rPr lang="en-GB" sz="1500" b="1">
                  <a:solidFill>
                    <a:srgbClr val="0070C0"/>
                  </a:solidFill>
                  <a:latin typeface="Lato"/>
                  <a:ea typeface="Lato"/>
                  <a:cs typeface="Lato"/>
                </a:rPr>
                <a:t>Sex Characteristics</a:t>
              </a:r>
            </a:p>
          </p:txBody>
        </p:sp>
        <p:sp>
          <p:nvSpPr>
            <p:cNvPr id="27" name="Content Placeholder 2">
              <a:extLst>
                <a:ext uri="{FF2B5EF4-FFF2-40B4-BE49-F238E27FC236}">
                  <a16:creationId xmlns:a16="http://schemas.microsoft.com/office/drawing/2014/main" id="{3C707007-108B-482F-7254-6DDE26F7965C}"/>
                </a:ext>
              </a:extLst>
            </p:cNvPr>
            <p:cNvSpPr txBox="1">
              <a:spLocks/>
            </p:cNvSpPr>
            <p:nvPr/>
          </p:nvSpPr>
          <p:spPr>
            <a:xfrm>
              <a:off x="4833395" y="4281006"/>
              <a:ext cx="1202339" cy="1311394"/>
            </a:xfrm>
            <a:prstGeom prst="rect">
              <a:avLst/>
            </a:prstGeom>
            <a:noFill/>
            <a:ln>
              <a:noFill/>
            </a:ln>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70C0"/>
                </a:buClr>
                <a:buNone/>
              </a:pPr>
              <a:r>
                <a:rPr lang="en-GB" sz="900">
                  <a:solidFill>
                    <a:srgbClr val="338EC9"/>
                  </a:solidFill>
                  <a:latin typeface="Lato"/>
                  <a:ea typeface="Lato"/>
                  <a:cs typeface="Lato"/>
                </a:rPr>
                <a:t>Female </a:t>
              </a:r>
            </a:p>
            <a:p>
              <a:pPr marL="0" indent="0">
                <a:buClr>
                  <a:srgbClr val="0070C0"/>
                </a:buClr>
                <a:buNone/>
              </a:pPr>
              <a:r>
                <a:rPr lang="en-GB" sz="900">
                  <a:solidFill>
                    <a:srgbClr val="338EC9"/>
                  </a:solidFill>
                  <a:latin typeface="Lato"/>
                  <a:ea typeface="Lato"/>
                  <a:cs typeface="Lato"/>
                </a:rPr>
                <a:t>Intersex</a:t>
              </a:r>
            </a:p>
            <a:p>
              <a:pPr marL="0" indent="0">
                <a:buClr>
                  <a:srgbClr val="0070C0"/>
                </a:buClr>
                <a:buNone/>
              </a:pPr>
              <a:r>
                <a:rPr lang="en-GB" sz="900">
                  <a:solidFill>
                    <a:srgbClr val="338EC9"/>
                  </a:solidFill>
                  <a:latin typeface="Lato"/>
                  <a:ea typeface="Lato"/>
                  <a:cs typeface="Lato"/>
                </a:rPr>
                <a:t>Male</a:t>
              </a:r>
            </a:p>
            <a:p>
              <a:pPr marL="0" indent="0">
                <a:buNone/>
              </a:pPr>
              <a:endParaRPr lang="en-GB" sz="900">
                <a:solidFill>
                  <a:srgbClr val="0070C0"/>
                </a:solidFill>
                <a:latin typeface="Lato"/>
                <a:ea typeface="Lato"/>
                <a:cs typeface="Lato"/>
              </a:endParaRPr>
            </a:p>
          </p:txBody>
        </p:sp>
      </p:grpSp>
    </p:spTree>
    <p:custDataLst>
      <p:tags r:id="rId1"/>
    </p:custDataLst>
    <p:extLst>
      <p:ext uri="{BB962C8B-B14F-4D97-AF65-F5344CB8AC3E}">
        <p14:creationId xmlns:p14="http://schemas.microsoft.com/office/powerpoint/2010/main" val="27492996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nodeType="withEffect">
                                      <p:stCondLst>
                                        <p:cond delay="70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nodeType="withEffect">
                                      <p:stCondLst>
                                        <p:cond delay="90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nodeType="withEffect">
                                      <p:stCondLst>
                                        <p:cond delay="110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nodeType="withEffect">
                                      <p:stCondLst>
                                        <p:cond delay="70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nodeType="withEffect">
                                      <p:stCondLst>
                                        <p:cond delay="90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nodeType="withEffect">
                                      <p:stCondLst>
                                        <p:cond delay="110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C97DBC8-F28F-65C8-BB25-FD87419A8B74}"/>
              </a:ext>
            </a:extLst>
          </p:cNvPr>
          <p:cNvSpPr txBox="1">
            <a:spLocks/>
          </p:cNvSpPr>
          <p:nvPr/>
        </p:nvSpPr>
        <p:spPr>
          <a:xfrm>
            <a:off x="795490" y="517853"/>
            <a:ext cx="12109627"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GR" sz="3400" b="1">
                <a:solidFill>
                  <a:srgbClr val="0070C0"/>
                </a:solidFill>
                <a:latin typeface="Lato" panose="020F0502020204030203" pitchFamily="34" charset="77"/>
              </a:rPr>
              <a:t>GBV: causes, contributing factors and consequences</a:t>
            </a:r>
            <a:endParaRPr lang="en-US" sz="3400" b="1">
              <a:solidFill>
                <a:srgbClr val="0070C0"/>
              </a:solidFill>
              <a:latin typeface="Lato" panose="020F0502020204030203" pitchFamily="34" charset="77"/>
            </a:endParaRPr>
          </a:p>
        </p:txBody>
      </p:sp>
      <p:cxnSp>
        <p:nvCxnSpPr>
          <p:cNvPr id="6" name="Straight Connector 5">
            <a:extLst>
              <a:ext uri="{FF2B5EF4-FFF2-40B4-BE49-F238E27FC236}">
                <a16:creationId xmlns:a16="http://schemas.microsoft.com/office/drawing/2014/main" id="{D48E46AD-A127-799D-765B-D1A36E7D9527}"/>
              </a:ext>
            </a:extLst>
          </p:cNvPr>
          <p:cNvCxnSpPr>
            <a:cxnSpLocks/>
          </p:cNvCxnSpPr>
          <p:nvPr/>
        </p:nvCxnSpPr>
        <p:spPr>
          <a:xfrm flipH="1">
            <a:off x="-2756216" y="1178008"/>
            <a:ext cx="13628966"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9" name="Picture 8" descr="A picture containing text, screenshot, display&#10;&#10;Description automatically generated">
            <a:extLst>
              <a:ext uri="{FF2B5EF4-FFF2-40B4-BE49-F238E27FC236}">
                <a16:creationId xmlns:a16="http://schemas.microsoft.com/office/drawing/2014/main" id="{A5B6243A-23C5-C43F-602B-7A45DF578227}"/>
              </a:ext>
            </a:extLst>
          </p:cNvPr>
          <p:cNvPicPr>
            <a:picLocks noChangeAspect="1"/>
          </p:cNvPicPr>
          <p:nvPr/>
        </p:nvPicPr>
        <p:blipFill rotWithShape="1">
          <a:blip r:embed="rId4">
            <a:extLst>
              <a:ext uri="{28A0092B-C50C-407E-A947-70E740481C1C}">
                <a14:useLocalDpi xmlns:a14="http://schemas.microsoft.com/office/drawing/2010/main" val="0"/>
              </a:ext>
            </a:extLst>
          </a:blip>
          <a:srcRect b="5260"/>
          <a:stretch/>
        </p:blipFill>
        <p:spPr>
          <a:xfrm>
            <a:off x="2125819" y="1338647"/>
            <a:ext cx="7940362" cy="4840856"/>
          </a:xfrm>
          <a:prstGeom prst="rect">
            <a:avLst/>
          </a:prstGeom>
        </p:spPr>
      </p:pic>
      <p:pic>
        <p:nvPicPr>
          <p:cNvPr id="4" name="Picture 3" descr="Icon&#10;&#10;Description automatically generated">
            <a:extLst>
              <a:ext uri="{FF2B5EF4-FFF2-40B4-BE49-F238E27FC236}">
                <a16:creationId xmlns:a16="http://schemas.microsoft.com/office/drawing/2014/main" id="{AA91BAF9-B43E-05D7-3100-5762934EAC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31440" y="1626155"/>
            <a:ext cx="794200" cy="745293"/>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Add-in 1">
                <a:extLst>
                  <a:ext uri="{FF2B5EF4-FFF2-40B4-BE49-F238E27FC236}">
                    <a16:creationId xmlns:a16="http://schemas.microsoft.com/office/drawing/2014/main" id="{6A8000AB-7A1C-02F7-3F04-CF368D77D6C3}"/>
                  </a:ext>
                </a:extLst>
              </p:cNvPr>
              <p:cNvGraphicFramePr>
                <a:graphicFrameLocks noGrp="1"/>
              </p:cNvGraphicFramePr>
              <p:nvPr>
                <p:extLst>
                  <p:ext uri="{D42A27DB-BD31-4B8C-83A1-F6EECF244321}">
                    <p14:modId xmlns:p14="http://schemas.microsoft.com/office/powerpoint/2010/main" val="3170436168"/>
                  </p:ext>
                </p:extLst>
              </p:nvPr>
            </p:nvGraphicFramePr>
            <p:xfrm>
              <a:off x="2770415" y="1573147"/>
              <a:ext cx="7022942" cy="3475932"/>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xmlns="">
          <p:pic>
            <p:nvPicPr>
              <p:cNvPr id="2" name="Add-in 1">
                <a:extLst>
                  <a:ext uri="{FF2B5EF4-FFF2-40B4-BE49-F238E27FC236}">
                    <a16:creationId xmlns:a16="http://schemas.microsoft.com/office/drawing/2014/main" id="{6A8000AB-7A1C-02F7-3F04-CF368D77D6C3}"/>
                  </a:ext>
                </a:extLst>
              </p:cNvPr>
              <p:cNvPicPr>
                <a:picLocks noGrp="1" noRot="1" noChangeAspect="1" noMove="1" noResize="1" noEditPoints="1" noAdjustHandles="1" noChangeArrowheads="1" noChangeShapeType="1"/>
              </p:cNvPicPr>
              <p:nvPr/>
            </p:nvPicPr>
            <p:blipFill>
              <a:blip r:embed="rId7"/>
              <a:stretch>
                <a:fillRect/>
              </a:stretch>
            </p:blipFill>
            <p:spPr>
              <a:xfrm>
                <a:off x="2770415" y="1573147"/>
                <a:ext cx="7022942" cy="3475932"/>
              </a:xfrm>
              <a:prstGeom prst="rect">
                <a:avLst/>
              </a:prstGeom>
            </p:spPr>
          </p:pic>
        </mc:Fallback>
      </mc:AlternateContent>
      <p:pic>
        <p:nvPicPr>
          <p:cNvPr id="3" name="Picture 2">
            <a:extLst>
              <a:ext uri="{FF2B5EF4-FFF2-40B4-BE49-F238E27FC236}">
                <a16:creationId xmlns:a16="http://schemas.microsoft.com/office/drawing/2014/main" id="{5C42F2D8-FD37-1F64-EF44-30184845830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504547" y="5158876"/>
            <a:ext cx="961190" cy="817854"/>
          </a:xfrm>
          <a:prstGeom prst="rect">
            <a:avLst/>
          </a:prstGeom>
        </p:spPr>
      </p:pic>
    </p:spTree>
    <p:custDataLst>
      <p:tags r:id="rId1"/>
    </p:custDataLst>
    <p:extLst>
      <p:ext uri="{BB962C8B-B14F-4D97-AF65-F5344CB8AC3E}">
        <p14:creationId xmlns:p14="http://schemas.microsoft.com/office/powerpoint/2010/main" val="272594409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
                                            <p:tgtEl>
                                              <p:spTgt spid="4"/>
                                            </p:tgtEl>
                                          </p:cBhvr>
                                        </p:animEffect>
                                      </p:childTnLst>
                                    </p:cTn>
                                  </p:par>
                                  <p:par>
                                    <p:cTn id="16" presetID="23" presetClass="entr" presetSubtype="272" fill="hold" nodeType="withEffect">
                                      <p:stCondLst>
                                        <p:cond delay="1000"/>
                                      </p:stCondLst>
                                      <p:childTnLst>
                                        <p:set>
                                          <p:cBhvr>
                                            <p:cTn id="17" dur="1" fill="hold">
                                              <p:stCondLst>
                                                <p:cond delay="0"/>
                                              </p:stCondLst>
                                            </p:cTn>
                                            <p:tgtEl>
                                              <p:spTgt spid="3"/>
                                            </p:tgtEl>
                                            <p:attrNameLst>
                                              <p:attrName>style.visibility</p:attrName>
                                            </p:attrNameLst>
                                          </p:cBhvr>
                                          <p:to>
                                            <p:strVal val="visible"/>
                                          </p:to>
                                        </p:set>
                                        <p:anim calcmode="lin" valueType="num">
                                          <p:cBhvr>
                                            <p:cTn id="18" dur="200" fill="hold"/>
                                            <p:tgtEl>
                                              <p:spTgt spid="3"/>
                                            </p:tgtEl>
                                            <p:attrNameLst>
                                              <p:attrName>ppt_w</p:attrName>
                                            </p:attrNameLst>
                                          </p:cBhvr>
                                          <p:tavLst>
                                            <p:tav tm="0">
                                              <p:val>
                                                <p:strVal val="2/3*#ppt_w"/>
                                              </p:val>
                                            </p:tav>
                                            <p:tav tm="100000">
                                              <p:val>
                                                <p:strVal val="#ppt_w"/>
                                              </p:val>
                                            </p:tav>
                                          </p:tavLst>
                                        </p:anim>
                                        <p:anim calcmode="lin" valueType="num">
                                          <p:cBhvr>
                                            <p:cTn id="19" dur="20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
                                            <p:tgtEl>
                                              <p:spTgt spid="4"/>
                                            </p:tgtEl>
                                          </p:cBhvr>
                                        </p:animEffect>
                                      </p:childTnLst>
                                    </p:cTn>
                                  </p:par>
                                  <p:par>
                                    <p:cTn id="16" presetID="23" presetClass="entr" presetSubtype="272" fill="hold" nodeType="withEffect">
                                      <p:stCondLst>
                                        <p:cond delay="1000"/>
                                      </p:stCondLst>
                                      <p:childTnLst>
                                        <p:set>
                                          <p:cBhvr>
                                            <p:cTn id="17" dur="1" fill="hold">
                                              <p:stCondLst>
                                                <p:cond delay="0"/>
                                              </p:stCondLst>
                                            </p:cTn>
                                            <p:tgtEl>
                                              <p:spTgt spid="3"/>
                                            </p:tgtEl>
                                            <p:attrNameLst>
                                              <p:attrName>style.visibility</p:attrName>
                                            </p:attrNameLst>
                                          </p:cBhvr>
                                          <p:to>
                                            <p:strVal val="visible"/>
                                          </p:to>
                                        </p:set>
                                        <p:anim calcmode="lin" valueType="num">
                                          <p:cBhvr>
                                            <p:cTn id="18" dur="200" fill="hold"/>
                                            <p:tgtEl>
                                              <p:spTgt spid="3"/>
                                            </p:tgtEl>
                                            <p:attrNameLst>
                                              <p:attrName>ppt_w</p:attrName>
                                            </p:attrNameLst>
                                          </p:cBhvr>
                                          <p:tavLst>
                                            <p:tav tm="0">
                                              <p:val>
                                                <p:strVal val="2/3*#ppt_w"/>
                                              </p:val>
                                            </p:tav>
                                            <p:tav tm="100000">
                                              <p:val>
                                                <p:strVal val="#ppt_w"/>
                                              </p:val>
                                            </p:tav>
                                          </p:tavLst>
                                        </p:anim>
                                        <p:anim calcmode="lin" valueType="num">
                                          <p:cBhvr>
                                            <p:cTn id="19" dur="20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16431" y="685800"/>
            <a:ext cx="8359099"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spc="-100">
                <a:solidFill>
                  <a:srgbClr val="0070C0"/>
                </a:solidFill>
                <a:latin typeface="Lato" panose="020F0502020204030203" pitchFamily="34" charset="77"/>
              </a:rPr>
              <a:t>Addressing GBV: what, how, who? </a:t>
            </a:r>
            <a:endParaRPr lang="en-US" sz="4000" b="1">
              <a:solidFill>
                <a:srgbClr val="0070C0"/>
              </a:solidFill>
              <a:latin typeface="Lato" panose="020F0502020204030203" pitchFamily="34" charset="77"/>
            </a:endParaRP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12997" y="1346486"/>
            <a:ext cx="4656763"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pSp>
        <p:nvGrpSpPr>
          <p:cNvPr id="3" name="Group 2">
            <a:extLst>
              <a:ext uri="{FF2B5EF4-FFF2-40B4-BE49-F238E27FC236}">
                <a16:creationId xmlns:a16="http://schemas.microsoft.com/office/drawing/2014/main" id="{91506781-D847-433B-279B-34A81CB1C1A9}"/>
              </a:ext>
            </a:extLst>
          </p:cNvPr>
          <p:cNvGrpSpPr/>
          <p:nvPr/>
        </p:nvGrpSpPr>
        <p:grpSpPr>
          <a:xfrm>
            <a:off x="4289586" y="1807077"/>
            <a:ext cx="3214829" cy="3265597"/>
            <a:chOff x="3519047" y="1921620"/>
            <a:chExt cx="3214829" cy="3265597"/>
          </a:xfrm>
        </p:grpSpPr>
        <p:sp>
          <p:nvSpPr>
            <p:cNvPr id="4" name="Google Shape;438;p28">
              <a:extLst>
                <a:ext uri="{FF2B5EF4-FFF2-40B4-BE49-F238E27FC236}">
                  <a16:creationId xmlns:a16="http://schemas.microsoft.com/office/drawing/2014/main" id="{4F961230-EAED-BC71-51E4-1C83DA2C26A1}"/>
                </a:ext>
              </a:extLst>
            </p:cNvPr>
            <p:cNvSpPr/>
            <p:nvPr/>
          </p:nvSpPr>
          <p:spPr>
            <a:xfrm>
              <a:off x="3519047" y="2594307"/>
              <a:ext cx="3214829" cy="2592910"/>
            </a:xfrm>
            <a:custGeom>
              <a:avLst/>
              <a:gdLst>
                <a:gd name="connsiteX0" fmla="*/ 0 w 3214829"/>
                <a:gd name="connsiteY0" fmla="*/ 259291 h 2592910"/>
                <a:gd name="connsiteX1" fmla="*/ 265156 w 3214829"/>
                <a:gd name="connsiteY1" fmla="*/ 0 h 2592910"/>
                <a:gd name="connsiteX2" fmla="*/ 802059 w 3214829"/>
                <a:gd name="connsiteY2" fmla="*/ 0 h 2592910"/>
                <a:gd name="connsiteX3" fmla="*/ 1285272 w 3214829"/>
                <a:gd name="connsiteY3" fmla="*/ 0 h 2592910"/>
                <a:gd name="connsiteX4" fmla="*/ 1849020 w 3214829"/>
                <a:gd name="connsiteY4" fmla="*/ 0 h 2592910"/>
                <a:gd name="connsiteX5" fmla="*/ 2332233 w 3214829"/>
                <a:gd name="connsiteY5" fmla="*/ 0 h 2592910"/>
                <a:gd name="connsiteX6" fmla="*/ 2949672 w 3214829"/>
                <a:gd name="connsiteY6" fmla="*/ 0 h 2592910"/>
                <a:gd name="connsiteX7" fmla="*/ 3214829 w 3214829"/>
                <a:gd name="connsiteY7" fmla="*/ 259291 h 2592910"/>
                <a:gd name="connsiteX8" fmla="*/ 3214829 w 3214829"/>
                <a:gd name="connsiteY8" fmla="*/ 798616 h 2592910"/>
                <a:gd name="connsiteX9" fmla="*/ 3214829 w 3214829"/>
                <a:gd name="connsiteY9" fmla="*/ 1254968 h 2592910"/>
                <a:gd name="connsiteX10" fmla="*/ 3214829 w 3214829"/>
                <a:gd name="connsiteY10" fmla="*/ 1732063 h 2592910"/>
                <a:gd name="connsiteX11" fmla="*/ 3214829 w 3214829"/>
                <a:gd name="connsiteY11" fmla="*/ 2333618 h 2592910"/>
                <a:gd name="connsiteX12" fmla="*/ 2949672 w 3214829"/>
                <a:gd name="connsiteY12" fmla="*/ 2592910 h 2592910"/>
                <a:gd name="connsiteX13" fmla="*/ 2466459 w 3214829"/>
                <a:gd name="connsiteY13" fmla="*/ 2592910 h 2592910"/>
                <a:gd name="connsiteX14" fmla="*/ 1956401 w 3214829"/>
                <a:gd name="connsiteY14" fmla="*/ 2592910 h 2592910"/>
                <a:gd name="connsiteX15" fmla="*/ 1419498 w 3214829"/>
                <a:gd name="connsiteY15" fmla="*/ 2592910 h 2592910"/>
                <a:gd name="connsiteX16" fmla="*/ 936285 w 3214829"/>
                <a:gd name="connsiteY16" fmla="*/ 2592910 h 2592910"/>
                <a:gd name="connsiteX17" fmla="*/ 265156 w 3214829"/>
                <a:gd name="connsiteY17" fmla="*/ 2592910 h 2592910"/>
                <a:gd name="connsiteX18" fmla="*/ 0 w 3214829"/>
                <a:gd name="connsiteY18" fmla="*/ 2333618 h 2592910"/>
                <a:gd name="connsiteX19" fmla="*/ 0 w 3214829"/>
                <a:gd name="connsiteY19" fmla="*/ 1877266 h 2592910"/>
                <a:gd name="connsiteX20" fmla="*/ 0 w 3214829"/>
                <a:gd name="connsiteY20" fmla="*/ 1379428 h 2592910"/>
                <a:gd name="connsiteX21" fmla="*/ 0 w 3214829"/>
                <a:gd name="connsiteY21" fmla="*/ 840103 h 2592910"/>
                <a:gd name="connsiteX22" fmla="*/ 0 w 3214829"/>
                <a:gd name="connsiteY22" fmla="*/ 259291 h 259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4829" h="2592910" fill="none" extrusionOk="0">
                  <a:moveTo>
                    <a:pt x="0" y="259291"/>
                  </a:moveTo>
                  <a:cubicBezTo>
                    <a:pt x="-36538" y="114020"/>
                    <a:pt x="147727" y="24978"/>
                    <a:pt x="265156" y="0"/>
                  </a:cubicBezTo>
                  <a:cubicBezTo>
                    <a:pt x="443525" y="-14638"/>
                    <a:pt x="580569" y="21724"/>
                    <a:pt x="802059" y="0"/>
                  </a:cubicBezTo>
                  <a:cubicBezTo>
                    <a:pt x="1023549" y="-21724"/>
                    <a:pt x="1095320" y="52930"/>
                    <a:pt x="1285272" y="0"/>
                  </a:cubicBezTo>
                  <a:cubicBezTo>
                    <a:pt x="1475224" y="-52930"/>
                    <a:pt x="1680591" y="48965"/>
                    <a:pt x="1849020" y="0"/>
                  </a:cubicBezTo>
                  <a:cubicBezTo>
                    <a:pt x="2017449" y="-48965"/>
                    <a:pt x="2202676" y="12033"/>
                    <a:pt x="2332233" y="0"/>
                  </a:cubicBezTo>
                  <a:cubicBezTo>
                    <a:pt x="2461790" y="-12033"/>
                    <a:pt x="2722610" y="48053"/>
                    <a:pt x="2949672" y="0"/>
                  </a:cubicBezTo>
                  <a:cubicBezTo>
                    <a:pt x="3083231" y="13041"/>
                    <a:pt x="3210473" y="125410"/>
                    <a:pt x="3214829" y="259291"/>
                  </a:cubicBezTo>
                  <a:cubicBezTo>
                    <a:pt x="3264964" y="433582"/>
                    <a:pt x="3209047" y="645536"/>
                    <a:pt x="3214829" y="798616"/>
                  </a:cubicBezTo>
                  <a:cubicBezTo>
                    <a:pt x="3220611" y="951696"/>
                    <a:pt x="3202648" y="1126395"/>
                    <a:pt x="3214829" y="1254968"/>
                  </a:cubicBezTo>
                  <a:cubicBezTo>
                    <a:pt x="3227010" y="1383541"/>
                    <a:pt x="3192360" y="1619891"/>
                    <a:pt x="3214829" y="1732063"/>
                  </a:cubicBezTo>
                  <a:cubicBezTo>
                    <a:pt x="3237298" y="1844235"/>
                    <a:pt x="3212989" y="2085502"/>
                    <a:pt x="3214829" y="2333618"/>
                  </a:cubicBezTo>
                  <a:cubicBezTo>
                    <a:pt x="3221418" y="2475077"/>
                    <a:pt x="3093134" y="2613549"/>
                    <a:pt x="2949672" y="2592910"/>
                  </a:cubicBezTo>
                  <a:cubicBezTo>
                    <a:pt x="2736939" y="2650882"/>
                    <a:pt x="2575099" y="2538319"/>
                    <a:pt x="2466459" y="2592910"/>
                  </a:cubicBezTo>
                  <a:cubicBezTo>
                    <a:pt x="2357819" y="2647501"/>
                    <a:pt x="2131349" y="2574262"/>
                    <a:pt x="1956401" y="2592910"/>
                  </a:cubicBezTo>
                  <a:cubicBezTo>
                    <a:pt x="1781453" y="2611558"/>
                    <a:pt x="1603304" y="2534832"/>
                    <a:pt x="1419498" y="2592910"/>
                  </a:cubicBezTo>
                  <a:cubicBezTo>
                    <a:pt x="1235692" y="2650988"/>
                    <a:pt x="1163965" y="2585922"/>
                    <a:pt x="936285" y="2592910"/>
                  </a:cubicBezTo>
                  <a:cubicBezTo>
                    <a:pt x="708605" y="2599898"/>
                    <a:pt x="474345" y="2551558"/>
                    <a:pt x="265156" y="2592910"/>
                  </a:cubicBezTo>
                  <a:cubicBezTo>
                    <a:pt x="99503" y="2558595"/>
                    <a:pt x="-30956" y="2491208"/>
                    <a:pt x="0" y="2333618"/>
                  </a:cubicBezTo>
                  <a:cubicBezTo>
                    <a:pt x="-4030" y="2236515"/>
                    <a:pt x="42328" y="1971703"/>
                    <a:pt x="0" y="1877266"/>
                  </a:cubicBezTo>
                  <a:cubicBezTo>
                    <a:pt x="-42328" y="1782829"/>
                    <a:pt x="51281" y="1578332"/>
                    <a:pt x="0" y="1379428"/>
                  </a:cubicBezTo>
                  <a:cubicBezTo>
                    <a:pt x="-51281" y="1180524"/>
                    <a:pt x="45722" y="955642"/>
                    <a:pt x="0" y="840103"/>
                  </a:cubicBezTo>
                  <a:cubicBezTo>
                    <a:pt x="-45722" y="724564"/>
                    <a:pt x="33339" y="496893"/>
                    <a:pt x="0" y="259291"/>
                  </a:cubicBezTo>
                  <a:close/>
                </a:path>
                <a:path w="3214829" h="2592910" stroke="0" extrusionOk="0">
                  <a:moveTo>
                    <a:pt x="0" y="259291"/>
                  </a:moveTo>
                  <a:cubicBezTo>
                    <a:pt x="-24002" y="101283"/>
                    <a:pt x="111247" y="2803"/>
                    <a:pt x="265156" y="0"/>
                  </a:cubicBezTo>
                  <a:cubicBezTo>
                    <a:pt x="436496" y="-37818"/>
                    <a:pt x="709443" y="61972"/>
                    <a:pt x="855750" y="0"/>
                  </a:cubicBezTo>
                  <a:cubicBezTo>
                    <a:pt x="1002057" y="-61972"/>
                    <a:pt x="1204978" y="24100"/>
                    <a:pt x="1365808" y="0"/>
                  </a:cubicBezTo>
                  <a:cubicBezTo>
                    <a:pt x="1526638" y="-24100"/>
                    <a:pt x="1714811" y="31773"/>
                    <a:pt x="1849020" y="0"/>
                  </a:cubicBezTo>
                  <a:cubicBezTo>
                    <a:pt x="1983229" y="-31773"/>
                    <a:pt x="2148168" y="15912"/>
                    <a:pt x="2412769" y="0"/>
                  </a:cubicBezTo>
                  <a:cubicBezTo>
                    <a:pt x="2677370" y="-15912"/>
                    <a:pt x="2754629" y="14216"/>
                    <a:pt x="2949672" y="0"/>
                  </a:cubicBezTo>
                  <a:cubicBezTo>
                    <a:pt x="3102664" y="-10660"/>
                    <a:pt x="3196424" y="132263"/>
                    <a:pt x="3214829" y="259291"/>
                  </a:cubicBezTo>
                  <a:cubicBezTo>
                    <a:pt x="3270331" y="397527"/>
                    <a:pt x="3187046" y="530720"/>
                    <a:pt x="3214829" y="777873"/>
                  </a:cubicBezTo>
                  <a:cubicBezTo>
                    <a:pt x="3242612" y="1025026"/>
                    <a:pt x="3171798" y="1124990"/>
                    <a:pt x="3214829" y="1234225"/>
                  </a:cubicBezTo>
                  <a:cubicBezTo>
                    <a:pt x="3257860" y="1343460"/>
                    <a:pt x="3182407" y="1611274"/>
                    <a:pt x="3214829" y="1752806"/>
                  </a:cubicBezTo>
                  <a:cubicBezTo>
                    <a:pt x="3247251" y="1894338"/>
                    <a:pt x="3183685" y="2217130"/>
                    <a:pt x="3214829" y="2333618"/>
                  </a:cubicBezTo>
                  <a:cubicBezTo>
                    <a:pt x="3224168" y="2467592"/>
                    <a:pt x="3117760" y="2578952"/>
                    <a:pt x="2949672" y="2592910"/>
                  </a:cubicBezTo>
                  <a:cubicBezTo>
                    <a:pt x="2742379" y="2614895"/>
                    <a:pt x="2643991" y="2535172"/>
                    <a:pt x="2412769" y="2592910"/>
                  </a:cubicBezTo>
                  <a:cubicBezTo>
                    <a:pt x="2181547" y="2650648"/>
                    <a:pt x="2053612" y="2579775"/>
                    <a:pt x="1929556" y="2592910"/>
                  </a:cubicBezTo>
                  <a:cubicBezTo>
                    <a:pt x="1805500" y="2606045"/>
                    <a:pt x="1636788" y="2554611"/>
                    <a:pt x="1392653" y="2592910"/>
                  </a:cubicBezTo>
                  <a:cubicBezTo>
                    <a:pt x="1148518" y="2631209"/>
                    <a:pt x="1040518" y="2551902"/>
                    <a:pt x="802059" y="2592910"/>
                  </a:cubicBezTo>
                  <a:cubicBezTo>
                    <a:pt x="563600" y="2633918"/>
                    <a:pt x="514509" y="2551472"/>
                    <a:pt x="265156" y="2592910"/>
                  </a:cubicBezTo>
                  <a:cubicBezTo>
                    <a:pt x="106432" y="2614870"/>
                    <a:pt x="31690" y="2500369"/>
                    <a:pt x="0" y="2333618"/>
                  </a:cubicBezTo>
                  <a:cubicBezTo>
                    <a:pt x="-3820" y="2122785"/>
                    <a:pt x="28757" y="2035196"/>
                    <a:pt x="0" y="1856523"/>
                  </a:cubicBezTo>
                  <a:cubicBezTo>
                    <a:pt x="-28757" y="1677851"/>
                    <a:pt x="3073" y="1559818"/>
                    <a:pt x="0" y="1337941"/>
                  </a:cubicBezTo>
                  <a:cubicBezTo>
                    <a:pt x="-3073" y="1116064"/>
                    <a:pt x="29235" y="1052628"/>
                    <a:pt x="0" y="860846"/>
                  </a:cubicBezTo>
                  <a:cubicBezTo>
                    <a:pt x="-29235" y="669064"/>
                    <a:pt x="35619" y="411330"/>
                    <a:pt x="0" y="259291"/>
                  </a:cubicBezTo>
                  <a:close/>
                </a:path>
              </a:pathLst>
            </a:custGeom>
            <a:solidFill>
              <a:srgbClr val="FFFFFF">
                <a:alpha val="89803"/>
              </a:srgbClr>
            </a:solidFill>
            <a:ln w="28575" cap="flat" cmpd="sng">
              <a:solidFill>
                <a:srgbClr val="0070C0"/>
              </a:solidFill>
              <a:prstDash val="solid"/>
              <a:miter lim="8000"/>
              <a:headEnd type="none" w="sm" len="sm"/>
              <a:tailEnd type="none" w="sm" len="sm"/>
              <a:extLst>
                <a:ext uri="{C807C97D-BFC1-408E-A445-0C87EB9F89A2}">
                  <ask:lineSketchStyleProps xmlns:ask="http://schemas.microsoft.com/office/drawing/2018/sketchyshapes" sd="1219033472">
                    <a:custGeom>
                      <a:avLst/>
                      <a:gdLst/>
                      <a:ahLst/>
                      <a:cxnLst/>
                      <a:rect l="l" t="t" r="r" b="b"/>
                      <a:pathLst>
                        <a:path w="2870384" h="2367467" extrusionOk="0">
                          <a:moveTo>
                            <a:pt x="0" y="236747"/>
                          </a:moveTo>
                          <a:cubicBezTo>
                            <a:pt x="0" y="105995"/>
                            <a:pt x="105995" y="0"/>
                            <a:pt x="236747" y="0"/>
                          </a:cubicBezTo>
                          <a:lnTo>
                            <a:pt x="2633637" y="0"/>
                          </a:lnTo>
                          <a:cubicBezTo>
                            <a:pt x="2764389" y="0"/>
                            <a:pt x="2870384" y="105995"/>
                            <a:pt x="2870384" y="236747"/>
                          </a:cubicBezTo>
                          <a:lnTo>
                            <a:pt x="2870384" y="2130720"/>
                          </a:lnTo>
                          <a:cubicBezTo>
                            <a:pt x="2870384" y="2261472"/>
                            <a:pt x="2764389" y="2367467"/>
                            <a:pt x="2633637" y="2367467"/>
                          </a:cubicBezTo>
                          <a:lnTo>
                            <a:pt x="236747" y="2367467"/>
                          </a:lnTo>
                          <a:cubicBezTo>
                            <a:pt x="105995" y="2367467"/>
                            <a:pt x="0" y="2261472"/>
                            <a:pt x="0" y="2130720"/>
                          </a:cubicBezTo>
                          <a:lnTo>
                            <a:pt x="0" y="236747"/>
                          </a:lnTo>
                          <a:close/>
                        </a:path>
                      </a:pathLst>
                    </a:custGeom>
                    <ask:type>
                      <ask:lineSketchScribble/>
                    </ask:type>
                  </ask:lineSketchStyleProps>
                </a:ext>
              </a:extLst>
            </a:ln>
          </p:spPr>
          <p:txBody>
            <a:bodyPr spcFirstLastPara="1" wrap="square" lIns="51000" tIns="51000" rIns="51000" bIns="336356" anchor="ctr" anchorCtr="0">
              <a:noAutofit/>
            </a:bodyPr>
            <a:lstStyle/>
            <a:p>
              <a:pPr marL="0" lvl="1">
                <a:lnSpc>
                  <a:spcPct val="90000"/>
                </a:lnSpc>
                <a:buClr>
                  <a:srgbClr val="0070C0"/>
                </a:buClr>
                <a:buSzPts val="1500"/>
              </a:pPr>
              <a:endParaRPr lang="en-US" sz="1200">
                <a:solidFill>
                  <a:schemeClr val="tx1">
                    <a:lumMod val="65000"/>
                    <a:lumOff val="35000"/>
                  </a:schemeClr>
                </a:solidFill>
                <a:latin typeface="Lato" panose="020F0502020204030203" pitchFamily="34" charset="77"/>
                <a:ea typeface="Calibri"/>
                <a:cs typeface="Calibri"/>
                <a:sym typeface="Calibri"/>
              </a:endParaRPr>
            </a:p>
            <a:p>
              <a:pPr marL="0" lvl="1">
                <a:lnSpc>
                  <a:spcPct val="90000"/>
                </a:lnSpc>
                <a:buClr>
                  <a:srgbClr val="0070C0"/>
                </a:buClr>
                <a:buSzPts val="1500"/>
              </a:pPr>
              <a:endParaRPr lang="en-US" sz="1200">
                <a:solidFill>
                  <a:schemeClr val="tx1">
                    <a:lumMod val="65000"/>
                    <a:lumOff val="35000"/>
                  </a:schemeClr>
                </a:solidFill>
                <a:latin typeface="Lato" panose="020F0502020204030203" pitchFamily="34" charset="77"/>
                <a:ea typeface="Calibri"/>
                <a:cs typeface="Calibri"/>
                <a:sym typeface="Calibri"/>
              </a:endParaRPr>
            </a:p>
            <a:p>
              <a:pPr marL="0" lvl="1">
                <a:lnSpc>
                  <a:spcPct val="90000"/>
                </a:lnSpc>
                <a:buClr>
                  <a:srgbClr val="0070C0"/>
                </a:buClr>
                <a:buSzPts val="1500"/>
              </a:pPr>
              <a:endParaRPr lang="en-US" sz="1200">
                <a:solidFill>
                  <a:schemeClr val="tx1">
                    <a:lumMod val="65000"/>
                    <a:lumOff val="35000"/>
                  </a:schemeClr>
                </a:solidFill>
                <a:latin typeface="Lato" panose="020F0502020204030203" pitchFamily="34" charset="77"/>
                <a:ea typeface="Calibri"/>
                <a:cs typeface="Calibri"/>
                <a:sym typeface="Calibri"/>
              </a:endParaRPr>
            </a:p>
            <a:p>
              <a:pPr marL="171450" lvl="1" indent="-171450">
                <a:lnSpc>
                  <a:spcPct val="90000"/>
                </a:lnSpc>
                <a:buClr>
                  <a:schemeClr val="bg1"/>
                </a:buClr>
                <a:buSzPts val="1500"/>
                <a:buFont typeface="Courier New" panose="02070309020205020404" pitchFamily="49" charset="0"/>
                <a:buChar char="o"/>
              </a:pPr>
              <a:r>
                <a:rPr lang="en-US" sz="1300" b="1">
                  <a:solidFill>
                    <a:srgbClr val="0070C0"/>
                  </a:solidFill>
                  <a:latin typeface="Lato" panose="020F0502020204030203" pitchFamily="34" charset="77"/>
                  <a:ea typeface="Calibri"/>
                  <a:cs typeface="Calibri"/>
                  <a:sym typeface="Calibri"/>
                </a:rPr>
                <a:t>What: </a:t>
              </a:r>
              <a:r>
                <a:rPr lang="en-US" sz="1300">
                  <a:solidFill>
                    <a:schemeClr val="tx1">
                      <a:lumMod val="65000"/>
                      <a:lumOff val="35000"/>
                    </a:schemeClr>
                  </a:solidFill>
                  <a:latin typeface="Lato" panose="020F0502020204030203" pitchFamily="34" charset="77"/>
                  <a:cs typeface="Calibri"/>
                  <a:sym typeface="Calibri"/>
                </a:rPr>
                <a:t>interventions to avoid increasing </a:t>
              </a:r>
              <a:r>
                <a:rPr lang="en-US" sz="1300">
                  <a:solidFill>
                    <a:schemeClr val="tx1">
                      <a:lumMod val="65000"/>
                      <a:lumOff val="35000"/>
                    </a:schemeClr>
                  </a:solidFill>
                  <a:latin typeface="Lato" panose="020F0502020204030203" pitchFamily="34" charset="77"/>
                  <a:ea typeface="Calibri"/>
                  <a:cs typeface="Calibri"/>
                  <a:sym typeface="Calibri"/>
                </a:rPr>
                <a:t>or to reduce the risk of exposure to GBV.</a:t>
              </a:r>
            </a:p>
            <a:p>
              <a:pPr marL="171450" lvl="1" indent="-171450">
                <a:lnSpc>
                  <a:spcPct val="90000"/>
                </a:lnSpc>
                <a:buClr>
                  <a:schemeClr val="bg1"/>
                </a:buClr>
                <a:buSzPts val="1500"/>
                <a:buFont typeface="Arial" panose="020B0604020202020204" pitchFamily="34" charset="0"/>
                <a:buChar char="•"/>
              </a:pPr>
              <a:endParaRPr sz="1300">
                <a:solidFill>
                  <a:schemeClr val="tx1">
                    <a:lumMod val="65000"/>
                    <a:lumOff val="35000"/>
                  </a:schemeClr>
                </a:solidFill>
                <a:latin typeface="Lato" panose="020F0502020204030203" pitchFamily="34" charset="77"/>
              </a:endParaRPr>
            </a:p>
            <a:p>
              <a:pPr marL="171450" lvl="1" indent="-171450">
                <a:lnSpc>
                  <a:spcPct val="90000"/>
                </a:lnSpc>
                <a:spcBef>
                  <a:spcPts val="225"/>
                </a:spcBef>
                <a:buClr>
                  <a:schemeClr val="bg1"/>
                </a:buClr>
                <a:buSzPts val="1500"/>
                <a:buFont typeface="Courier New" panose="02070309020205020404" pitchFamily="49" charset="0"/>
                <a:buChar char="o"/>
              </a:pPr>
              <a:r>
                <a:rPr lang="en-US" sz="1300" b="1">
                  <a:solidFill>
                    <a:srgbClr val="0070C0"/>
                  </a:solidFill>
                  <a:latin typeface="Lato" panose="020F0502020204030203" pitchFamily="34" charset="77"/>
                  <a:ea typeface="Calibri"/>
                  <a:cs typeface="Calibri"/>
                  <a:sym typeface="Calibri"/>
                </a:rPr>
                <a:t>How: </a:t>
              </a:r>
              <a:r>
                <a:rPr lang="en-US" sz="1300" b="1">
                  <a:solidFill>
                    <a:schemeClr val="tx1">
                      <a:lumMod val="65000"/>
                      <a:lumOff val="35000"/>
                    </a:schemeClr>
                  </a:solidFill>
                  <a:latin typeface="Lato" panose="020F0502020204030203" pitchFamily="34" charset="77"/>
                  <a:ea typeface="Calibri"/>
                  <a:cs typeface="Calibri"/>
                  <a:sym typeface="Calibri"/>
                </a:rPr>
                <a:t>b</a:t>
              </a:r>
              <a:r>
                <a:rPr lang="en-US" sz="1300">
                  <a:solidFill>
                    <a:schemeClr val="tx1">
                      <a:lumMod val="65000"/>
                      <a:lumOff val="35000"/>
                    </a:schemeClr>
                  </a:solidFill>
                  <a:latin typeface="Lato" panose="020F0502020204030203" pitchFamily="34" charset="77"/>
                  <a:ea typeface="Calibri"/>
                  <a:cs typeface="Calibri"/>
                  <a:sym typeface="Calibri"/>
                </a:rPr>
                <a:t>e aware of and, if possible, address contributing factors.</a:t>
              </a:r>
            </a:p>
            <a:p>
              <a:pPr marL="171450" lvl="1" indent="-171450">
                <a:lnSpc>
                  <a:spcPct val="90000"/>
                </a:lnSpc>
                <a:spcBef>
                  <a:spcPts val="225"/>
                </a:spcBef>
                <a:buClr>
                  <a:schemeClr val="bg1"/>
                </a:buClr>
                <a:buSzPts val="1500"/>
                <a:buFont typeface="Arial" panose="020B0604020202020204" pitchFamily="34" charset="0"/>
                <a:buChar char="•"/>
              </a:pPr>
              <a:endParaRPr lang="en-US" sz="1300">
                <a:solidFill>
                  <a:schemeClr val="tx1">
                    <a:lumMod val="65000"/>
                    <a:lumOff val="35000"/>
                  </a:schemeClr>
                </a:solidFill>
                <a:latin typeface="Lato" panose="020F0502020204030203" pitchFamily="34" charset="77"/>
                <a:ea typeface="Calibri"/>
                <a:cs typeface="Calibri"/>
                <a:sym typeface="Calibri"/>
              </a:endParaRPr>
            </a:p>
            <a:p>
              <a:pPr marL="171450" lvl="1" indent="-171450">
                <a:lnSpc>
                  <a:spcPct val="90000"/>
                </a:lnSpc>
                <a:spcBef>
                  <a:spcPts val="225"/>
                </a:spcBef>
                <a:buClr>
                  <a:schemeClr val="bg1"/>
                </a:buClr>
                <a:buSzPts val="1500"/>
                <a:buFont typeface="Arial" panose="020B0604020202020204" pitchFamily="34" charset="0"/>
                <a:buChar char="•"/>
              </a:pPr>
              <a:r>
                <a:rPr lang="en-US" sz="1300" b="1">
                  <a:solidFill>
                    <a:srgbClr val="0070C0"/>
                  </a:solidFill>
                  <a:latin typeface="Lato" panose="020F0502020204030203" pitchFamily="34" charset="77"/>
                  <a:cs typeface="Calibri"/>
                  <a:sym typeface="Calibri"/>
                </a:rPr>
                <a:t>Who: </a:t>
              </a:r>
              <a:r>
                <a:rPr lang="en-US" sz="1300">
                  <a:solidFill>
                    <a:schemeClr val="tx1">
                      <a:lumMod val="65000"/>
                      <a:lumOff val="35000"/>
                    </a:schemeClr>
                  </a:solidFill>
                  <a:latin typeface="Lato" panose="020F0502020204030203" pitchFamily="34" charset="77"/>
                  <a:cs typeface="Calibri"/>
                  <a:sym typeface="Calibri"/>
                </a:rPr>
                <a:t>ALL humanitarian actors, governments, communities: everyone!</a:t>
              </a:r>
              <a:endParaRPr sz="1300">
                <a:solidFill>
                  <a:schemeClr val="tx1">
                    <a:lumMod val="65000"/>
                    <a:lumOff val="35000"/>
                  </a:schemeClr>
                </a:solidFill>
                <a:latin typeface="Lato" panose="020F0502020204030203" pitchFamily="34" charset="77"/>
              </a:endParaRPr>
            </a:p>
          </p:txBody>
        </p:sp>
        <p:sp>
          <p:nvSpPr>
            <p:cNvPr id="24" name="Google Shape;440;p28">
              <a:extLst>
                <a:ext uri="{FF2B5EF4-FFF2-40B4-BE49-F238E27FC236}">
                  <a16:creationId xmlns:a16="http://schemas.microsoft.com/office/drawing/2014/main" id="{35C31491-C6F8-12E4-9134-6D2C90CBF522}"/>
                </a:ext>
              </a:extLst>
            </p:cNvPr>
            <p:cNvSpPr/>
            <p:nvPr/>
          </p:nvSpPr>
          <p:spPr>
            <a:xfrm>
              <a:off x="3898065" y="1921620"/>
              <a:ext cx="2456792" cy="1116000"/>
            </a:xfrm>
            <a:custGeom>
              <a:avLst/>
              <a:gdLst>
                <a:gd name="connsiteX0" fmla="*/ 0 w 2456792"/>
                <a:gd name="connsiteY0" fmla="*/ 111600 h 1116000"/>
                <a:gd name="connsiteX1" fmla="*/ 97698 w 2456792"/>
                <a:gd name="connsiteY1" fmla="*/ 0 h 1116000"/>
                <a:gd name="connsiteX2" fmla="*/ 617819 w 2456792"/>
                <a:gd name="connsiteY2" fmla="*/ 0 h 1116000"/>
                <a:gd name="connsiteX3" fmla="*/ 1183168 w 2456792"/>
                <a:gd name="connsiteY3" fmla="*/ 0 h 1116000"/>
                <a:gd name="connsiteX4" fmla="*/ 1703288 w 2456792"/>
                <a:gd name="connsiteY4" fmla="*/ 0 h 1116000"/>
                <a:gd name="connsiteX5" fmla="*/ 2359093 w 2456792"/>
                <a:gd name="connsiteY5" fmla="*/ 0 h 1116000"/>
                <a:gd name="connsiteX6" fmla="*/ 2456792 w 2456792"/>
                <a:gd name="connsiteY6" fmla="*/ 111600 h 1116000"/>
                <a:gd name="connsiteX7" fmla="*/ 2456792 w 2456792"/>
                <a:gd name="connsiteY7" fmla="*/ 558000 h 1116000"/>
                <a:gd name="connsiteX8" fmla="*/ 2456792 w 2456792"/>
                <a:gd name="connsiteY8" fmla="*/ 1004399 h 1116000"/>
                <a:gd name="connsiteX9" fmla="*/ 2359093 w 2456792"/>
                <a:gd name="connsiteY9" fmla="*/ 1116000 h 1116000"/>
                <a:gd name="connsiteX10" fmla="*/ 1816358 w 2456792"/>
                <a:gd name="connsiteY10" fmla="*/ 1116000 h 1116000"/>
                <a:gd name="connsiteX11" fmla="*/ 1318851 w 2456792"/>
                <a:gd name="connsiteY11" fmla="*/ 1116000 h 1116000"/>
                <a:gd name="connsiteX12" fmla="*/ 730889 w 2456792"/>
                <a:gd name="connsiteY12" fmla="*/ 1116000 h 1116000"/>
                <a:gd name="connsiteX13" fmla="*/ 97698 w 2456792"/>
                <a:gd name="connsiteY13" fmla="*/ 1116000 h 1116000"/>
                <a:gd name="connsiteX14" fmla="*/ 0 w 2456792"/>
                <a:gd name="connsiteY14" fmla="*/ 1004399 h 1116000"/>
                <a:gd name="connsiteX15" fmla="*/ 0 w 2456792"/>
                <a:gd name="connsiteY15" fmla="*/ 540144 h 1116000"/>
                <a:gd name="connsiteX16" fmla="*/ 0 w 2456792"/>
                <a:gd name="connsiteY16" fmla="*/ 111600 h 11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6792" h="1116000" fill="none" extrusionOk="0">
                  <a:moveTo>
                    <a:pt x="0" y="111600"/>
                  </a:moveTo>
                  <a:cubicBezTo>
                    <a:pt x="-6691" y="61928"/>
                    <a:pt x="50910" y="5327"/>
                    <a:pt x="97698" y="0"/>
                  </a:cubicBezTo>
                  <a:cubicBezTo>
                    <a:pt x="230796" y="-7620"/>
                    <a:pt x="436047" y="19872"/>
                    <a:pt x="617819" y="0"/>
                  </a:cubicBezTo>
                  <a:cubicBezTo>
                    <a:pt x="799591" y="-19872"/>
                    <a:pt x="1066654" y="64380"/>
                    <a:pt x="1183168" y="0"/>
                  </a:cubicBezTo>
                  <a:cubicBezTo>
                    <a:pt x="1299682" y="-64380"/>
                    <a:pt x="1551146" y="16391"/>
                    <a:pt x="1703288" y="0"/>
                  </a:cubicBezTo>
                  <a:cubicBezTo>
                    <a:pt x="1855430" y="-16391"/>
                    <a:pt x="2077895" y="56674"/>
                    <a:pt x="2359093" y="0"/>
                  </a:cubicBezTo>
                  <a:cubicBezTo>
                    <a:pt x="2398332" y="-833"/>
                    <a:pt x="2459761" y="52521"/>
                    <a:pt x="2456792" y="111600"/>
                  </a:cubicBezTo>
                  <a:cubicBezTo>
                    <a:pt x="2477537" y="244161"/>
                    <a:pt x="2446264" y="438020"/>
                    <a:pt x="2456792" y="558000"/>
                  </a:cubicBezTo>
                  <a:cubicBezTo>
                    <a:pt x="2467320" y="677980"/>
                    <a:pt x="2426473" y="863519"/>
                    <a:pt x="2456792" y="1004399"/>
                  </a:cubicBezTo>
                  <a:cubicBezTo>
                    <a:pt x="2456349" y="1056845"/>
                    <a:pt x="2424692" y="1123334"/>
                    <a:pt x="2359093" y="1116000"/>
                  </a:cubicBezTo>
                  <a:cubicBezTo>
                    <a:pt x="2136989" y="1146567"/>
                    <a:pt x="2000818" y="1076908"/>
                    <a:pt x="1816358" y="1116000"/>
                  </a:cubicBezTo>
                  <a:cubicBezTo>
                    <a:pt x="1631899" y="1155092"/>
                    <a:pt x="1485059" y="1061564"/>
                    <a:pt x="1318851" y="1116000"/>
                  </a:cubicBezTo>
                  <a:cubicBezTo>
                    <a:pt x="1152643" y="1170436"/>
                    <a:pt x="850669" y="1076771"/>
                    <a:pt x="730889" y="1116000"/>
                  </a:cubicBezTo>
                  <a:cubicBezTo>
                    <a:pt x="611109" y="1155229"/>
                    <a:pt x="408333" y="1071663"/>
                    <a:pt x="97698" y="1116000"/>
                  </a:cubicBezTo>
                  <a:cubicBezTo>
                    <a:pt x="40855" y="1117618"/>
                    <a:pt x="3107" y="1074451"/>
                    <a:pt x="0" y="1004399"/>
                  </a:cubicBezTo>
                  <a:cubicBezTo>
                    <a:pt x="-39068" y="779155"/>
                    <a:pt x="46818" y="651666"/>
                    <a:pt x="0" y="540144"/>
                  </a:cubicBezTo>
                  <a:cubicBezTo>
                    <a:pt x="-46818" y="428623"/>
                    <a:pt x="3027" y="275560"/>
                    <a:pt x="0" y="111600"/>
                  </a:cubicBezTo>
                  <a:close/>
                </a:path>
                <a:path w="2456792" h="1116000" stroke="0" extrusionOk="0">
                  <a:moveTo>
                    <a:pt x="0" y="111600"/>
                  </a:moveTo>
                  <a:cubicBezTo>
                    <a:pt x="-5631" y="46492"/>
                    <a:pt x="35131" y="3232"/>
                    <a:pt x="97698" y="0"/>
                  </a:cubicBezTo>
                  <a:cubicBezTo>
                    <a:pt x="277408" y="-49745"/>
                    <a:pt x="410939" y="30944"/>
                    <a:pt x="708275" y="0"/>
                  </a:cubicBezTo>
                  <a:cubicBezTo>
                    <a:pt x="1005611" y="-30944"/>
                    <a:pt x="1118043" y="33203"/>
                    <a:pt x="1251009" y="0"/>
                  </a:cubicBezTo>
                  <a:cubicBezTo>
                    <a:pt x="1383975" y="-33203"/>
                    <a:pt x="1590346" y="48498"/>
                    <a:pt x="1771130" y="0"/>
                  </a:cubicBezTo>
                  <a:cubicBezTo>
                    <a:pt x="1951914" y="-48498"/>
                    <a:pt x="2200247" y="45953"/>
                    <a:pt x="2359093" y="0"/>
                  </a:cubicBezTo>
                  <a:cubicBezTo>
                    <a:pt x="2415262" y="-4553"/>
                    <a:pt x="2445315" y="48207"/>
                    <a:pt x="2456792" y="111600"/>
                  </a:cubicBezTo>
                  <a:cubicBezTo>
                    <a:pt x="2471239" y="261983"/>
                    <a:pt x="2442705" y="382993"/>
                    <a:pt x="2456792" y="558000"/>
                  </a:cubicBezTo>
                  <a:cubicBezTo>
                    <a:pt x="2470879" y="733007"/>
                    <a:pt x="2450762" y="888870"/>
                    <a:pt x="2456792" y="1004399"/>
                  </a:cubicBezTo>
                  <a:cubicBezTo>
                    <a:pt x="2464603" y="1067912"/>
                    <a:pt x="2408559" y="1115274"/>
                    <a:pt x="2359093" y="1116000"/>
                  </a:cubicBezTo>
                  <a:cubicBezTo>
                    <a:pt x="2238833" y="1146779"/>
                    <a:pt x="1995206" y="1102469"/>
                    <a:pt x="1793744" y="1116000"/>
                  </a:cubicBezTo>
                  <a:cubicBezTo>
                    <a:pt x="1592282" y="1129531"/>
                    <a:pt x="1505607" y="1065229"/>
                    <a:pt x="1251009" y="1116000"/>
                  </a:cubicBezTo>
                  <a:cubicBezTo>
                    <a:pt x="996411" y="1166771"/>
                    <a:pt x="897568" y="1060432"/>
                    <a:pt x="640433" y="1116000"/>
                  </a:cubicBezTo>
                  <a:cubicBezTo>
                    <a:pt x="383298" y="1171568"/>
                    <a:pt x="309269" y="1103115"/>
                    <a:pt x="97698" y="1116000"/>
                  </a:cubicBezTo>
                  <a:cubicBezTo>
                    <a:pt x="31595" y="1117995"/>
                    <a:pt x="-7905" y="1060580"/>
                    <a:pt x="0" y="1004399"/>
                  </a:cubicBezTo>
                  <a:cubicBezTo>
                    <a:pt x="-5921" y="845268"/>
                    <a:pt x="37850" y="767196"/>
                    <a:pt x="0" y="549072"/>
                  </a:cubicBezTo>
                  <a:cubicBezTo>
                    <a:pt x="-37850" y="330948"/>
                    <a:pt x="47941" y="216175"/>
                    <a:pt x="0" y="111600"/>
                  </a:cubicBezTo>
                  <a:close/>
                </a:path>
              </a:pathLst>
            </a:custGeom>
            <a:solidFill>
              <a:srgbClr val="0070C0"/>
            </a:solidFill>
            <a:ln w="28575" cap="flat" cmpd="sng">
              <a:solidFill>
                <a:srgbClr val="FBD416"/>
              </a:solidFill>
              <a:prstDash val="solid"/>
              <a:miter lim="8000"/>
              <a:headEnd type="none" w="sm" len="sm"/>
              <a:tailEnd type="none" w="sm" len="sm"/>
              <a:extLst>
                <a:ext uri="{C807C97D-BFC1-408E-A445-0C87EB9F89A2}">
                  <ask:lineSketchStyleProps xmlns:ask="http://schemas.microsoft.com/office/drawing/2018/sketchyshapes" sd="1219033472">
                    <a:custGeom>
                      <a:avLst/>
                      <a:gdLst/>
                      <a:ahLst/>
                      <a:cxnLst/>
                      <a:rect l="l" t="t" r="r" b="b"/>
                      <a:pathLst>
                        <a:path w="2551453" h="1014628" extrusionOk="0">
                          <a:moveTo>
                            <a:pt x="0" y="101463"/>
                          </a:moveTo>
                          <a:cubicBezTo>
                            <a:pt x="0" y="45427"/>
                            <a:pt x="45427" y="0"/>
                            <a:pt x="101463" y="0"/>
                          </a:cubicBezTo>
                          <a:lnTo>
                            <a:pt x="2449990" y="0"/>
                          </a:lnTo>
                          <a:cubicBezTo>
                            <a:pt x="2506026" y="0"/>
                            <a:pt x="2551453" y="45427"/>
                            <a:pt x="2551453" y="101463"/>
                          </a:cubicBezTo>
                          <a:lnTo>
                            <a:pt x="2551453" y="913165"/>
                          </a:lnTo>
                          <a:cubicBezTo>
                            <a:pt x="2551453" y="969201"/>
                            <a:pt x="2506026" y="1014628"/>
                            <a:pt x="2449990" y="1014628"/>
                          </a:cubicBezTo>
                          <a:lnTo>
                            <a:pt x="101463" y="1014628"/>
                          </a:lnTo>
                          <a:cubicBezTo>
                            <a:pt x="45427" y="1014628"/>
                            <a:pt x="0" y="969201"/>
                            <a:pt x="0" y="913165"/>
                          </a:cubicBezTo>
                          <a:lnTo>
                            <a:pt x="0" y="101463"/>
                          </a:lnTo>
                          <a:close/>
                        </a:path>
                      </a:pathLst>
                    </a:custGeom>
                    <ask:type>
                      <ask:lineSketchScribble/>
                    </ask:type>
                  </ask:lineSketchStyleProps>
                </a:ext>
              </a:extLst>
            </a:ln>
          </p:spPr>
          <p:txBody>
            <a:bodyPr spcFirstLastPara="1" wrap="square" lIns="77794" tIns="57431" rIns="77794" bIns="57431" anchor="ctr" anchorCtr="1">
              <a:noAutofit/>
            </a:bodyPr>
            <a:lstStyle/>
            <a:p>
              <a:pPr algn="ctr">
                <a:lnSpc>
                  <a:spcPct val="90000"/>
                </a:lnSpc>
              </a:pPr>
              <a:r>
                <a:rPr lang="en-US" sz="3200" b="1">
                  <a:solidFill>
                    <a:srgbClr val="FFFFFF"/>
                  </a:solidFill>
                  <a:latin typeface="Lato" panose="020F0502020204030203" pitchFamily="34" charset="77"/>
                  <a:ea typeface="Calibri"/>
                  <a:cs typeface="Calibri"/>
                  <a:sym typeface="Calibri"/>
                </a:rPr>
                <a:t>Risk Mitigation</a:t>
              </a:r>
              <a:endParaRPr lang="en-US" sz="3200" b="1">
                <a:latin typeface="Lato" panose="020F0502020204030203" pitchFamily="34" charset="77"/>
              </a:endParaRPr>
            </a:p>
          </p:txBody>
        </p:sp>
      </p:grpSp>
      <p:grpSp>
        <p:nvGrpSpPr>
          <p:cNvPr id="25" name="Group 24">
            <a:extLst>
              <a:ext uri="{FF2B5EF4-FFF2-40B4-BE49-F238E27FC236}">
                <a16:creationId xmlns:a16="http://schemas.microsoft.com/office/drawing/2014/main" id="{5B5535F3-1856-36D5-BAAB-8D4BE870B923}"/>
              </a:ext>
            </a:extLst>
          </p:cNvPr>
          <p:cNvGrpSpPr/>
          <p:nvPr/>
        </p:nvGrpSpPr>
        <p:grpSpPr>
          <a:xfrm>
            <a:off x="7801786" y="1973107"/>
            <a:ext cx="3595554" cy="3099567"/>
            <a:chOff x="6756533" y="2601182"/>
            <a:chExt cx="3595554" cy="3099567"/>
          </a:xfrm>
        </p:grpSpPr>
        <p:sp>
          <p:nvSpPr>
            <p:cNvPr id="26" name="Google Shape;441;p28">
              <a:extLst>
                <a:ext uri="{FF2B5EF4-FFF2-40B4-BE49-F238E27FC236}">
                  <a16:creationId xmlns:a16="http://schemas.microsoft.com/office/drawing/2014/main" id="{0EA63474-6CE1-7245-D1C8-11A075C28D88}"/>
                </a:ext>
              </a:extLst>
            </p:cNvPr>
            <p:cNvSpPr/>
            <p:nvPr/>
          </p:nvSpPr>
          <p:spPr>
            <a:xfrm>
              <a:off x="6756533" y="3107839"/>
              <a:ext cx="3595554" cy="2592910"/>
            </a:xfrm>
            <a:custGeom>
              <a:avLst/>
              <a:gdLst>
                <a:gd name="connsiteX0" fmla="*/ 0 w 3595554"/>
                <a:gd name="connsiteY0" fmla="*/ 247966 h 2592910"/>
                <a:gd name="connsiteX1" fmla="*/ 359554 w 3595554"/>
                <a:gd name="connsiteY1" fmla="*/ 0 h 2592910"/>
                <a:gd name="connsiteX2" fmla="*/ 963607 w 3595554"/>
                <a:gd name="connsiteY2" fmla="*/ 0 h 2592910"/>
                <a:gd name="connsiteX3" fmla="*/ 1481368 w 3595554"/>
                <a:gd name="connsiteY3" fmla="*/ 0 h 2592910"/>
                <a:gd name="connsiteX4" fmla="*/ 2114185 w 3595554"/>
                <a:gd name="connsiteY4" fmla="*/ 0 h 2592910"/>
                <a:gd name="connsiteX5" fmla="*/ 2660710 w 3595554"/>
                <a:gd name="connsiteY5" fmla="*/ 0 h 2592910"/>
                <a:gd name="connsiteX6" fmla="*/ 3235999 w 3595554"/>
                <a:gd name="connsiteY6" fmla="*/ 0 h 2592910"/>
                <a:gd name="connsiteX7" fmla="*/ 3595554 w 3595554"/>
                <a:gd name="connsiteY7" fmla="*/ 247966 h 2592910"/>
                <a:gd name="connsiteX8" fmla="*/ 3595554 w 3595554"/>
                <a:gd name="connsiteY8" fmla="*/ 709301 h 2592910"/>
                <a:gd name="connsiteX9" fmla="*/ 3595554 w 3595554"/>
                <a:gd name="connsiteY9" fmla="*/ 1170636 h 2592910"/>
                <a:gd name="connsiteX10" fmla="*/ 3595554 w 3595554"/>
                <a:gd name="connsiteY10" fmla="*/ 1715850 h 2592910"/>
                <a:gd name="connsiteX11" fmla="*/ 3595554 w 3595554"/>
                <a:gd name="connsiteY11" fmla="*/ 2344943 h 2592910"/>
                <a:gd name="connsiteX12" fmla="*/ 3235999 w 3595554"/>
                <a:gd name="connsiteY12" fmla="*/ 2592910 h 2592910"/>
                <a:gd name="connsiteX13" fmla="*/ 2718239 w 3595554"/>
                <a:gd name="connsiteY13" fmla="*/ 2592910 h 2592910"/>
                <a:gd name="connsiteX14" fmla="*/ 2229243 w 3595554"/>
                <a:gd name="connsiteY14" fmla="*/ 2592910 h 2592910"/>
                <a:gd name="connsiteX15" fmla="*/ 1653954 w 3595554"/>
                <a:gd name="connsiteY15" fmla="*/ 2592910 h 2592910"/>
                <a:gd name="connsiteX16" fmla="*/ 1107430 w 3595554"/>
                <a:gd name="connsiteY16" fmla="*/ 2592910 h 2592910"/>
                <a:gd name="connsiteX17" fmla="*/ 359554 w 3595554"/>
                <a:gd name="connsiteY17" fmla="*/ 2592910 h 2592910"/>
                <a:gd name="connsiteX18" fmla="*/ 0 w 3595554"/>
                <a:gd name="connsiteY18" fmla="*/ 2344943 h 2592910"/>
                <a:gd name="connsiteX19" fmla="*/ 0 w 3595554"/>
                <a:gd name="connsiteY19" fmla="*/ 1820699 h 2592910"/>
                <a:gd name="connsiteX20" fmla="*/ 0 w 3595554"/>
                <a:gd name="connsiteY20" fmla="*/ 1254515 h 2592910"/>
                <a:gd name="connsiteX21" fmla="*/ 0 w 3595554"/>
                <a:gd name="connsiteY21" fmla="*/ 751240 h 2592910"/>
                <a:gd name="connsiteX22" fmla="*/ 0 w 3595554"/>
                <a:gd name="connsiteY22" fmla="*/ 247966 h 259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95554" h="2592910" fill="none" extrusionOk="0">
                  <a:moveTo>
                    <a:pt x="0" y="247966"/>
                  </a:moveTo>
                  <a:cubicBezTo>
                    <a:pt x="-1058" y="129215"/>
                    <a:pt x="135124" y="13092"/>
                    <a:pt x="359554" y="0"/>
                  </a:cubicBezTo>
                  <a:cubicBezTo>
                    <a:pt x="561833" y="-14088"/>
                    <a:pt x="840741" y="67236"/>
                    <a:pt x="963607" y="0"/>
                  </a:cubicBezTo>
                  <a:cubicBezTo>
                    <a:pt x="1086473" y="-67236"/>
                    <a:pt x="1349382" y="15730"/>
                    <a:pt x="1481368" y="0"/>
                  </a:cubicBezTo>
                  <a:cubicBezTo>
                    <a:pt x="1613354" y="-15730"/>
                    <a:pt x="1831524" y="10623"/>
                    <a:pt x="2114185" y="0"/>
                  </a:cubicBezTo>
                  <a:cubicBezTo>
                    <a:pt x="2396846" y="-10623"/>
                    <a:pt x="2476188" y="32196"/>
                    <a:pt x="2660710" y="0"/>
                  </a:cubicBezTo>
                  <a:cubicBezTo>
                    <a:pt x="2845233" y="-32196"/>
                    <a:pt x="3050502" y="47657"/>
                    <a:pt x="3235999" y="0"/>
                  </a:cubicBezTo>
                  <a:cubicBezTo>
                    <a:pt x="3406211" y="12231"/>
                    <a:pt x="3592951" y="77289"/>
                    <a:pt x="3595554" y="247966"/>
                  </a:cubicBezTo>
                  <a:cubicBezTo>
                    <a:pt x="3614045" y="410348"/>
                    <a:pt x="3588244" y="536805"/>
                    <a:pt x="3595554" y="709301"/>
                  </a:cubicBezTo>
                  <a:cubicBezTo>
                    <a:pt x="3602864" y="881797"/>
                    <a:pt x="3554332" y="1050228"/>
                    <a:pt x="3595554" y="1170636"/>
                  </a:cubicBezTo>
                  <a:cubicBezTo>
                    <a:pt x="3636776" y="1291044"/>
                    <a:pt x="3530511" y="1523821"/>
                    <a:pt x="3595554" y="1715850"/>
                  </a:cubicBezTo>
                  <a:cubicBezTo>
                    <a:pt x="3660597" y="1907879"/>
                    <a:pt x="3586783" y="2081155"/>
                    <a:pt x="3595554" y="2344943"/>
                  </a:cubicBezTo>
                  <a:cubicBezTo>
                    <a:pt x="3612134" y="2487836"/>
                    <a:pt x="3411536" y="2591623"/>
                    <a:pt x="3235999" y="2592910"/>
                  </a:cubicBezTo>
                  <a:cubicBezTo>
                    <a:pt x="3094534" y="2608632"/>
                    <a:pt x="2852452" y="2552899"/>
                    <a:pt x="2718239" y="2592910"/>
                  </a:cubicBezTo>
                  <a:cubicBezTo>
                    <a:pt x="2584026" y="2632921"/>
                    <a:pt x="2397083" y="2587073"/>
                    <a:pt x="2229243" y="2592910"/>
                  </a:cubicBezTo>
                  <a:cubicBezTo>
                    <a:pt x="2061403" y="2598747"/>
                    <a:pt x="1878047" y="2550679"/>
                    <a:pt x="1653954" y="2592910"/>
                  </a:cubicBezTo>
                  <a:cubicBezTo>
                    <a:pt x="1429861" y="2635141"/>
                    <a:pt x="1349012" y="2551826"/>
                    <a:pt x="1107430" y="2592910"/>
                  </a:cubicBezTo>
                  <a:cubicBezTo>
                    <a:pt x="865848" y="2633994"/>
                    <a:pt x="630631" y="2557745"/>
                    <a:pt x="359554" y="2592910"/>
                  </a:cubicBezTo>
                  <a:cubicBezTo>
                    <a:pt x="199015" y="2587268"/>
                    <a:pt x="-3318" y="2483384"/>
                    <a:pt x="0" y="2344943"/>
                  </a:cubicBezTo>
                  <a:cubicBezTo>
                    <a:pt x="-31389" y="2221493"/>
                    <a:pt x="21814" y="1930254"/>
                    <a:pt x="0" y="1820699"/>
                  </a:cubicBezTo>
                  <a:cubicBezTo>
                    <a:pt x="-21814" y="1711144"/>
                    <a:pt x="53663" y="1400136"/>
                    <a:pt x="0" y="1254515"/>
                  </a:cubicBezTo>
                  <a:cubicBezTo>
                    <a:pt x="-53663" y="1108894"/>
                    <a:pt x="55953" y="876588"/>
                    <a:pt x="0" y="751240"/>
                  </a:cubicBezTo>
                  <a:cubicBezTo>
                    <a:pt x="-55953" y="625892"/>
                    <a:pt x="56773" y="450455"/>
                    <a:pt x="0" y="247966"/>
                  </a:cubicBezTo>
                  <a:close/>
                </a:path>
                <a:path w="3595554" h="2592910" stroke="0" extrusionOk="0">
                  <a:moveTo>
                    <a:pt x="0" y="247966"/>
                  </a:moveTo>
                  <a:cubicBezTo>
                    <a:pt x="48013" y="111699"/>
                    <a:pt x="123786" y="32586"/>
                    <a:pt x="359554" y="0"/>
                  </a:cubicBezTo>
                  <a:cubicBezTo>
                    <a:pt x="568612" y="-20277"/>
                    <a:pt x="818381" y="14443"/>
                    <a:pt x="963607" y="0"/>
                  </a:cubicBezTo>
                  <a:cubicBezTo>
                    <a:pt x="1108833" y="-14443"/>
                    <a:pt x="1322768" y="44470"/>
                    <a:pt x="1481368" y="0"/>
                  </a:cubicBezTo>
                  <a:cubicBezTo>
                    <a:pt x="1639968" y="-44470"/>
                    <a:pt x="1768217" y="23154"/>
                    <a:pt x="1970363" y="0"/>
                  </a:cubicBezTo>
                  <a:cubicBezTo>
                    <a:pt x="2172510" y="-23154"/>
                    <a:pt x="2361112" y="32922"/>
                    <a:pt x="2545652" y="0"/>
                  </a:cubicBezTo>
                  <a:cubicBezTo>
                    <a:pt x="2730192" y="-32922"/>
                    <a:pt x="3040860" y="20148"/>
                    <a:pt x="3235999" y="0"/>
                  </a:cubicBezTo>
                  <a:cubicBezTo>
                    <a:pt x="3456901" y="23013"/>
                    <a:pt x="3596784" y="88101"/>
                    <a:pt x="3595554" y="247966"/>
                  </a:cubicBezTo>
                  <a:cubicBezTo>
                    <a:pt x="3649346" y="447161"/>
                    <a:pt x="3588039" y="507366"/>
                    <a:pt x="3595554" y="730271"/>
                  </a:cubicBezTo>
                  <a:cubicBezTo>
                    <a:pt x="3603069" y="953177"/>
                    <a:pt x="3553966" y="1092128"/>
                    <a:pt x="3595554" y="1212575"/>
                  </a:cubicBezTo>
                  <a:cubicBezTo>
                    <a:pt x="3637142" y="1333022"/>
                    <a:pt x="3540271" y="1656470"/>
                    <a:pt x="3595554" y="1778759"/>
                  </a:cubicBezTo>
                  <a:cubicBezTo>
                    <a:pt x="3650837" y="1901048"/>
                    <a:pt x="3585399" y="2210950"/>
                    <a:pt x="3595554" y="2344943"/>
                  </a:cubicBezTo>
                  <a:cubicBezTo>
                    <a:pt x="3578993" y="2479833"/>
                    <a:pt x="3400986" y="2573352"/>
                    <a:pt x="3235999" y="2592910"/>
                  </a:cubicBezTo>
                  <a:cubicBezTo>
                    <a:pt x="3064072" y="2624565"/>
                    <a:pt x="2765811" y="2548177"/>
                    <a:pt x="2631946" y="2592910"/>
                  </a:cubicBezTo>
                  <a:cubicBezTo>
                    <a:pt x="2498081" y="2637643"/>
                    <a:pt x="2287676" y="2537446"/>
                    <a:pt x="2085421" y="2592910"/>
                  </a:cubicBezTo>
                  <a:cubicBezTo>
                    <a:pt x="1883166" y="2648374"/>
                    <a:pt x="1645433" y="2564973"/>
                    <a:pt x="1510132" y="2592910"/>
                  </a:cubicBezTo>
                  <a:cubicBezTo>
                    <a:pt x="1374831" y="2620847"/>
                    <a:pt x="1058244" y="2535003"/>
                    <a:pt x="877314" y="2592910"/>
                  </a:cubicBezTo>
                  <a:cubicBezTo>
                    <a:pt x="696384" y="2650817"/>
                    <a:pt x="549274" y="2540148"/>
                    <a:pt x="359554" y="2592910"/>
                  </a:cubicBezTo>
                  <a:cubicBezTo>
                    <a:pt x="174337" y="2600418"/>
                    <a:pt x="-20004" y="2477334"/>
                    <a:pt x="0" y="2344943"/>
                  </a:cubicBezTo>
                  <a:cubicBezTo>
                    <a:pt x="-15321" y="2173761"/>
                    <a:pt x="13962" y="2016182"/>
                    <a:pt x="0" y="1862638"/>
                  </a:cubicBezTo>
                  <a:cubicBezTo>
                    <a:pt x="-13962" y="1709095"/>
                    <a:pt x="30515" y="1574904"/>
                    <a:pt x="0" y="1296455"/>
                  </a:cubicBezTo>
                  <a:cubicBezTo>
                    <a:pt x="-30515" y="1018006"/>
                    <a:pt x="37273" y="981713"/>
                    <a:pt x="0" y="751240"/>
                  </a:cubicBezTo>
                  <a:cubicBezTo>
                    <a:pt x="-37273" y="520767"/>
                    <a:pt x="52231" y="464357"/>
                    <a:pt x="0" y="247966"/>
                  </a:cubicBezTo>
                  <a:close/>
                </a:path>
              </a:pathLst>
            </a:custGeom>
            <a:solidFill>
              <a:srgbClr val="FFFFFF">
                <a:alpha val="89803"/>
              </a:srgbClr>
            </a:solidFill>
            <a:ln w="28575" cap="flat" cmpd="sng">
              <a:solidFill>
                <a:srgbClr val="0070C0"/>
              </a:solidFill>
              <a:prstDash val="solid"/>
              <a:miter lim="8000"/>
              <a:headEnd type="none" w="sm" len="sm"/>
              <a:tailEnd type="none" w="sm" len="sm"/>
              <a:extLst>
                <a:ext uri="{C807C97D-BFC1-408E-A445-0C87EB9F89A2}">
                  <ask:lineSketchStyleProps xmlns:ask="http://schemas.microsoft.com/office/drawing/2018/sketchyshapes" sd="1220306403">
                    <a:custGeom>
                      <a:avLst/>
                      <a:gdLst/>
                      <a:ahLst/>
                      <a:cxnLst/>
                      <a:rect l="l" t="t" r="r" b="b"/>
                      <a:pathLst>
                        <a:path w="2870384" h="3001474" extrusionOk="0">
                          <a:moveTo>
                            <a:pt x="0" y="287038"/>
                          </a:moveTo>
                          <a:cubicBezTo>
                            <a:pt x="0" y="128511"/>
                            <a:pt x="128511" y="0"/>
                            <a:pt x="287038" y="0"/>
                          </a:cubicBezTo>
                          <a:lnTo>
                            <a:pt x="2583346" y="0"/>
                          </a:lnTo>
                          <a:cubicBezTo>
                            <a:pt x="2741873" y="0"/>
                            <a:pt x="2870384" y="128511"/>
                            <a:pt x="2870384" y="287038"/>
                          </a:cubicBezTo>
                          <a:lnTo>
                            <a:pt x="2870384" y="2714436"/>
                          </a:lnTo>
                          <a:cubicBezTo>
                            <a:pt x="2870384" y="2872963"/>
                            <a:pt x="2741873" y="3001474"/>
                            <a:pt x="2583346" y="3001474"/>
                          </a:cubicBezTo>
                          <a:lnTo>
                            <a:pt x="287038" y="3001474"/>
                          </a:lnTo>
                          <a:cubicBezTo>
                            <a:pt x="128511" y="3001474"/>
                            <a:pt x="0" y="2872963"/>
                            <a:pt x="0" y="2714436"/>
                          </a:cubicBezTo>
                          <a:lnTo>
                            <a:pt x="0" y="287038"/>
                          </a:lnTo>
                          <a:close/>
                        </a:path>
                      </a:pathLst>
                    </a:custGeom>
                    <ask:type>
                      <ask:lineSketchScribble/>
                    </ask:type>
                  </ask:lineSketchStyleProps>
                </a:ext>
              </a:extLst>
            </a:ln>
          </p:spPr>
          <p:txBody>
            <a:bodyPr spcFirstLastPara="1" wrap="square" lIns="59194" tIns="420994" rIns="59194" bIns="59194" anchor="ctr" anchorCtr="0">
              <a:noAutofit/>
            </a:bodyPr>
            <a:lstStyle/>
            <a:p>
              <a:pPr marL="285750" lvl="1" indent="-285750">
                <a:lnSpc>
                  <a:spcPct val="90000"/>
                </a:lnSpc>
                <a:buClr>
                  <a:schemeClr val="bg1"/>
                </a:buClr>
                <a:buSzPts val="1500"/>
                <a:buFont typeface="Arial" panose="020B0604020202020204" pitchFamily="34" charset="0"/>
                <a:buChar char="•"/>
              </a:pPr>
              <a:r>
                <a:rPr lang="en-US" sz="1300" b="1">
                  <a:solidFill>
                    <a:srgbClr val="0070C0"/>
                  </a:solidFill>
                  <a:latin typeface="Lato" panose="020F0502020204030203" pitchFamily="34" charset="77"/>
                  <a:ea typeface="Calibri"/>
                  <a:cs typeface="Calibri"/>
                  <a:sym typeface="Calibri"/>
                </a:rPr>
                <a:t>What: </a:t>
              </a:r>
              <a:r>
                <a:rPr lang="en-US" sz="1300" b="1">
                  <a:solidFill>
                    <a:schemeClr val="tx1">
                      <a:lumMod val="65000"/>
                      <a:lumOff val="35000"/>
                    </a:schemeClr>
                  </a:solidFill>
                  <a:latin typeface="Lato" panose="020F0502020204030203" pitchFamily="34" charset="77"/>
                  <a:ea typeface="Calibri"/>
                  <a:cs typeface="Calibri"/>
                  <a:sym typeface="Calibri"/>
                </a:rPr>
                <a:t>i</a:t>
              </a:r>
              <a:r>
                <a:rPr lang="en-US" sz="1300">
                  <a:solidFill>
                    <a:schemeClr val="tx1">
                      <a:lumMod val="65000"/>
                      <a:lumOff val="35000"/>
                    </a:schemeClr>
                  </a:solidFill>
                  <a:latin typeface="Lato" panose="020F0502020204030203" pitchFamily="34" charset="77"/>
                  <a:ea typeface="Calibri"/>
                  <a:cs typeface="Calibri"/>
                  <a:sym typeface="Calibri"/>
                </a:rPr>
                <a:t>nterventions to address the consequences of GBV after it has happened.</a:t>
              </a:r>
            </a:p>
            <a:p>
              <a:pPr marL="285750" lvl="1" indent="-285750">
                <a:lnSpc>
                  <a:spcPct val="90000"/>
                </a:lnSpc>
                <a:buClr>
                  <a:schemeClr val="bg1"/>
                </a:buClr>
                <a:buSzPts val="1500"/>
                <a:buFont typeface="Arial" panose="020B0604020202020204" pitchFamily="34" charset="0"/>
                <a:buChar char="•"/>
              </a:pPr>
              <a:endParaRPr sz="1300">
                <a:solidFill>
                  <a:schemeClr val="tx1">
                    <a:lumMod val="65000"/>
                    <a:lumOff val="35000"/>
                  </a:schemeClr>
                </a:solidFill>
                <a:latin typeface="Lato" panose="020F0502020204030203" pitchFamily="34" charset="77"/>
                <a:ea typeface="Calibri"/>
                <a:cs typeface="Calibri"/>
                <a:sym typeface="Calibri"/>
              </a:endParaRPr>
            </a:p>
            <a:p>
              <a:pPr marL="285750" lvl="1" indent="-285750">
                <a:lnSpc>
                  <a:spcPct val="90000"/>
                </a:lnSpc>
                <a:spcBef>
                  <a:spcPts val="225"/>
                </a:spcBef>
                <a:buClr>
                  <a:schemeClr val="bg1"/>
                </a:buClr>
                <a:buSzPts val="1500"/>
                <a:buFont typeface="Arial" panose="020B0604020202020204" pitchFamily="34" charset="0"/>
                <a:buChar char="•"/>
              </a:pPr>
              <a:r>
                <a:rPr lang="en-US" sz="1300" b="1">
                  <a:solidFill>
                    <a:srgbClr val="0070C0"/>
                  </a:solidFill>
                  <a:latin typeface="Lato" panose="020F0502020204030203" pitchFamily="34" charset="77"/>
                  <a:ea typeface="Calibri"/>
                  <a:cs typeface="Calibri"/>
                  <a:sym typeface="Calibri"/>
                </a:rPr>
                <a:t>How: </a:t>
              </a:r>
              <a:r>
                <a:rPr lang="en-US" sz="1300" b="1">
                  <a:solidFill>
                    <a:schemeClr val="tx1">
                      <a:lumMod val="65000"/>
                      <a:lumOff val="35000"/>
                    </a:schemeClr>
                  </a:solidFill>
                  <a:latin typeface="Lato" panose="020F0502020204030203" pitchFamily="34" charset="77"/>
                  <a:ea typeface="Calibri"/>
                  <a:cs typeface="Calibri"/>
                  <a:sym typeface="Calibri"/>
                </a:rPr>
                <a:t>p</a:t>
              </a:r>
              <a:r>
                <a:rPr lang="en-US" sz="1300">
                  <a:solidFill>
                    <a:schemeClr val="tx1">
                      <a:lumMod val="65000"/>
                      <a:lumOff val="35000"/>
                    </a:schemeClr>
                  </a:solidFill>
                  <a:latin typeface="Lato" panose="020F0502020204030203" pitchFamily="34" charset="77"/>
                  <a:ea typeface="Calibri"/>
                  <a:cs typeface="Calibri"/>
                  <a:sym typeface="Calibri"/>
                </a:rPr>
                <a:t>rovide specialized services.</a:t>
              </a:r>
            </a:p>
            <a:p>
              <a:pPr marL="285750" lvl="1" indent="-285750">
                <a:lnSpc>
                  <a:spcPct val="90000"/>
                </a:lnSpc>
                <a:spcBef>
                  <a:spcPts val="225"/>
                </a:spcBef>
                <a:buClr>
                  <a:schemeClr val="bg1"/>
                </a:buClr>
                <a:buSzPts val="1500"/>
                <a:buFont typeface="Arial" panose="020B0604020202020204" pitchFamily="34" charset="0"/>
                <a:buChar char="•"/>
              </a:pPr>
              <a:endParaRPr sz="1300">
                <a:solidFill>
                  <a:schemeClr val="tx1">
                    <a:lumMod val="65000"/>
                    <a:lumOff val="35000"/>
                  </a:schemeClr>
                </a:solidFill>
                <a:latin typeface="Lato" panose="020F0502020204030203" pitchFamily="34" charset="77"/>
              </a:endParaRPr>
            </a:p>
            <a:p>
              <a:pPr marL="285750" lvl="1" indent="-285750">
                <a:lnSpc>
                  <a:spcPct val="90000"/>
                </a:lnSpc>
                <a:spcBef>
                  <a:spcPts val="225"/>
                </a:spcBef>
                <a:buClr>
                  <a:schemeClr val="bg1"/>
                </a:buClr>
                <a:buSzPts val="1500"/>
                <a:buFont typeface="Arial" panose="020B0604020202020204" pitchFamily="34" charset="0"/>
                <a:buChar char="•"/>
              </a:pPr>
              <a:r>
                <a:rPr lang="en-US" sz="1300" b="1">
                  <a:solidFill>
                    <a:srgbClr val="0070C0"/>
                  </a:solidFill>
                  <a:latin typeface="Lato" panose="020F0502020204030203" pitchFamily="34" charset="77"/>
                  <a:ea typeface="Calibri"/>
                  <a:cs typeface="Calibri"/>
                  <a:sym typeface="Calibri"/>
                </a:rPr>
                <a:t>Who: </a:t>
              </a:r>
              <a:r>
                <a:rPr lang="en-US" sz="1300" b="1">
                  <a:solidFill>
                    <a:schemeClr val="tx1">
                      <a:lumMod val="65000"/>
                      <a:lumOff val="35000"/>
                    </a:schemeClr>
                  </a:solidFill>
                  <a:latin typeface="Lato" panose="020F0502020204030203" pitchFamily="34" charset="77"/>
                  <a:ea typeface="Calibri"/>
                  <a:cs typeface="Calibri"/>
                  <a:sym typeface="Calibri"/>
                </a:rPr>
                <a:t>s</a:t>
              </a:r>
              <a:r>
                <a:rPr lang="en-US" sz="1300">
                  <a:solidFill>
                    <a:schemeClr val="tx1">
                      <a:lumMod val="65000"/>
                      <a:lumOff val="35000"/>
                    </a:schemeClr>
                  </a:solidFill>
                  <a:latin typeface="Lato" panose="020F0502020204030203" pitchFamily="34" charset="77"/>
                  <a:ea typeface="Calibri"/>
                  <a:cs typeface="Calibri"/>
                  <a:sym typeface="Calibri"/>
                </a:rPr>
                <a:t>pecialized staff, with specific  training and experience. </a:t>
              </a:r>
              <a:endParaRPr lang="en-US" sz="1200">
                <a:solidFill>
                  <a:schemeClr val="tx1">
                    <a:lumMod val="65000"/>
                    <a:lumOff val="35000"/>
                  </a:schemeClr>
                </a:solidFill>
                <a:latin typeface="Lato" panose="020F0502020204030203" pitchFamily="34" charset="77"/>
                <a:cs typeface="Calibri"/>
                <a:sym typeface="Calibri"/>
              </a:endParaRPr>
            </a:p>
          </p:txBody>
        </p:sp>
        <p:sp>
          <p:nvSpPr>
            <p:cNvPr id="27" name="Google Shape;443;p28">
              <a:extLst>
                <a:ext uri="{FF2B5EF4-FFF2-40B4-BE49-F238E27FC236}">
                  <a16:creationId xmlns:a16="http://schemas.microsoft.com/office/drawing/2014/main" id="{59DC71A1-4124-66F7-C931-BF574D24EABE}"/>
                </a:ext>
              </a:extLst>
            </p:cNvPr>
            <p:cNvSpPr/>
            <p:nvPr/>
          </p:nvSpPr>
          <p:spPr>
            <a:xfrm>
              <a:off x="7324271" y="2601182"/>
              <a:ext cx="2421199" cy="777380"/>
            </a:xfrm>
            <a:custGeom>
              <a:avLst/>
              <a:gdLst>
                <a:gd name="connsiteX0" fmla="*/ 0 w 2421199"/>
                <a:gd name="connsiteY0" fmla="*/ 77738 h 777380"/>
                <a:gd name="connsiteX1" fmla="*/ 96283 w 2421199"/>
                <a:gd name="connsiteY1" fmla="*/ 0 h 777380"/>
                <a:gd name="connsiteX2" fmla="*/ 608868 w 2421199"/>
                <a:gd name="connsiteY2" fmla="*/ 0 h 777380"/>
                <a:gd name="connsiteX3" fmla="*/ 1166026 w 2421199"/>
                <a:gd name="connsiteY3" fmla="*/ 0 h 777380"/>
                <a:gd name="connsiteX4" fmla="*/ 1678612 w 2421199"/>
                <a:gd name="connsiteY4" fmla="*/ 0 h 777380"/>
                <a:gd name="connsiteX5" fmla="*/ 2324915 w 2421199"/>
                <a:gd name="connsiteY5" fmla="*/ 0 h 777380"/>
                <a:gd name="connsiteX6" fmla="*/ 2421199 w 2421199"/>
                <a:gd name="connsiteY6" fmla="*/ 77738 h 777380"/>
                <a:gd name="connsiteX7" fmla="*/ 2421199 w 2421199"/>
                <a:gd name="connsiteY7" fmla="*/ 388690 h 777380"/>
                <a:gd name="connsiteX8" fmla="*/ 2421199 w 2421199"/>
                <a:gd name="connsiteY8" fmla="*/ 699641 h 777380"/>
                <a:gd name="connsiteX9" fmla="*/ 2324915 w 2421199"/>
                <a:gd name="connsiteY9" fmla="*/ 777380 h 777380"/>
                <a:gd name="connsiteX10" fmla="*/ 1790043 w 2421199"/>
                <a:gd name="connsiteY10" fmla="*/ 777380 h 777380"/>
                <a:gd name="connsiteX11" fmla="*/ 1299744 w 2421199"/>
                <a:gd name="connsiteY11" fmla="*/ 777380 h 777380"/>
                <a:gd name="connsiteX12" fmla="*/ 720300 w 2421199"/>
                <a:gd name="connsiteY12" fmla="*/ 777380 h 777380"/>
                <a:gd name="connsiteX13" fmla="*/ 96283 w 2421199"/>
                <a:gd name="connsiteY13" fmla="*/ 777380 h 777380"/>
                <a:gd name="connsiteX14" fmla="*/ 0 w 2421199"/>
                <a:gd name="connsiteY14" fmla="*/ 699641 h 777380"/>
                <a:gd name="connsiteX15" fmla="*/ 0 w 2421199"/>
                <a:gd name="connsiteY15" fmla="*/ 376251 h 777380"/>
                <a:gd name="connsiteX16" fmla="*/ 0 w 2421199"/>
                <a:gd name="connsiteY16" fmla="*/ 77738 h 77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21199" h="777380" fill="none" extrusionOk="0">
                  <a:moveTo>
                    <a:pt x="0" y="77738"/>
                  </a:moveTo>
                  <a:cubicBezTo>
                    <a:pt x="-4856" y="43486"/>
                    <a:pt x="54045" y="8127"/>
                    <a:pt x="96283" y="0"/>
                  </a:cubicBezTo>
                  <a:cubicBezTo>
                    <a:pt x="265461" y="-37002"/>
                    <a:pt x="367120" y="49320"/>
                    <a:pt x="608868" y="0"/>
                  </a:cubicBezTo>
                  <a:cubicBezTo>
                    <a:pt x="850617" y="-49320"/>
                    <a:pt x="954223" y="52715"/>
                    <a:pt x="1166026" y="0"/>
                  </a:cubicBezTo>
                  <a:cubicBezTo>
                    <a:pt x="1377829" y="-52715"/>
                    <a:pt x="1461723" y="56118"/>
                    <a:pt x="1678612" y="0"/>
                  </a:cubicBezTo>
                  <a:cubicBezTo>
                    <a:pt x="1895501" y="-56118"/>
                    <a:pt x="2136723" y="69789"/>
                    <a:pt x="2324915" y="0"/>
                  </a:cubicBezTo>
                  <a:cubicBezTo>
                    <a:pt x="2366898" y="-633"/>
                    <a:pt x="2428476" y="41069"/>
                    <a:pt x="2421199" y="77738"/>
                  </a:cubicBezTo>
                  <a:cubicBezTo>
                    <a:pt x="2441419" y="222351"/>
                    <a:pt x="2411574" y="274577"/>
                    <a:pt x="2421199" y="388690"/>
                  </a:cubicBezTo>
                  <a:cubicBezTo>
                    <a:pt x="2430824" y="502803"/>
                    <a:pt x="2415563" y="589259"/>
                    <a:pt x="2421199" y="699641"/>
                  </a:cubicBezTo>
                  <a:cubicBezTo>
                    <a:pt x="2421025" y="738970"/>
                    <a:pt x="2381771" y="779699"/>
                    <a:pt x="2324915" y="777380"/>
                  </a:cubicBezTo>
                  <a:cubicBezTo>
                    <a:pt x="2101073" y="810636"/>
                    <a:pt x="1948704" y="755459"/>
                    <a:pt x="1790043" y="777380"/>
                  </a:cubicBezTo>
                  <a:cubicBezTo>
                    <a:pt x="1631382" y="799301"/>
                    <a:pt x="1524431" y="734262"/>
                    <a:pt x="1299744" y="777380"/>
                  </a:cubicBezTo>
                  <a:cubicBezTo>
                    <a:pt x="1075057" y="820498"/>
                    <a:pt x="868018" y="731206"/>
                    <a:pt x="720300" y="777380"/>
                  </a:cubicBezTo>
                  <a:cubicBezTo>
                    <a:pt x="572582" y="823554"/>
                    <a:pt x="315472" y="723406"/>
                    <a:pt x="96283" y="777380"/>
                  </a:cubicBezTo>
                  <a:cubicBezTo>
                    <a:pt x="32454" y="783354"/>
                    <a:pt x="3903" y="753151"/>
                    <a:pt x="0" y="699641"/>
                  </a:cubicBezTo>
                  <a:cubicBezTo>
                    <a:pt x="-9139" y="553141"/>
                    <a:pt x="5248" y="496871"/>
                    <a:pt x="0" y="376251"/>
                  </a:cubicBezTo>
                  <a:cubicBezTo>
                    <a:pt x="-5248" y="255631"/>
                    <a:pt x="29670" y="140027"/>
                    <a:pt x="0" y="77738"/>
                  </a:cubicBezTo>
                  <a:close/>
                </a:path>
                <a:path w="2421199" h="777380" stroke="0" extrusionOk="0">
                  <a:moveTo>
                    <a:pt x="0" y="77738"/>
                  </a:moveTo>
                  <a:cubicBezTo>
                    <a:pt x="-6389" y="30863"/>
                    <a:pt x="39571" y="1327"/>
                    <a:pt x="96283" y="0"/>
                  </a:cubicBezTo>
                  <a:cubicBezTo>
                    <a:pt x="317140" y="-32477"/>
                    <a:pt x="446408" y="7853"/>
                    <a:pt x="698014" y="0"/>
                  </a:cubicBezTo>
                  <a:cubicBezTo>
                    <a:pt x="949620" y="-7853"/>
                    <a:pt x="1024989" y="14023"/>
                    <a:pt x="1232885" y="0"/>
                  </a:cubicBezTo>
                  <a:cubicBezTo>
                    <a:pt x="1440781" y="-14023"/>
                    <a:pt x="1568392" y="13582"/>
                    <a:pt x="1745471" y="0"/>
                  </a:cubicBezTo>
                  <a:cubicBezTo>
                    <a:pt x="1922550" y="-13582"/>
                    <a:pt x="2149807" y="11108"/>
                    <a:pt x="2324915" y="0"/>
                  </a:cubicBezTo>
                  <a:cubicBezTo>
                    <a:pt x="2379077" y="-2028"/>
                    <a:pt x="2414878" y="33836"/>
                    <a:pt x="2421199" y="77738"/>
                  </a:cubicBezTo>
                  <a:cubicBezTo>
                    <a:pt x="2435300" y="228992"/>
                    <a:pt x="2392179" y="290092"/>
                    <a:pt x="2421199" y="388690"/>
                  </a:cubicBezTo>
                  <a:cubicBezTo>
                    <a:pt x="2450219" y="487288"/>
                    <a:pt x="2402959" y="610781"/>
                    <a:pt x="2421199" y="699641"/>
                  </a:cubicBezTo>
                  <a:cubicBezTo>
                    <a:pt x="2432741" y="745350"/>
                    <a:pt x="2363164" y="774966"/>
                    <a:pt x="2324915" y="777380"/>
                  </a:cubicBezTo>
                  <a:cubicBezTo>
                    <a:pt x="2123771" y="804082"/>
                    <a:pt x="1989787" y="729706"/>
                    <a:pt x="1767757" y="777380"/>
                  </a:cubicBezTo>
                  <a:cubicBezTo>
                    <a:pt x="1545727" y="825054"/>
                    <a:pt x="1352986" y="753716"/>
                    <a:pt x="1232885" y="777380"/>
                  </a:cubicBezTo>
                  <a:cubicBezTo>
                    <a:pt x="1112784" y="801044"/>
                    <a:pt x="777515" y="760658"/>
                    <a:pt x="631155" y="777380"/>
                  </a:cubicBezTo>
                  <a:cubicBezTo>
                    <a:pt x="484795" y="794102"/>
                    <a:pt x="315610" y="773112"/>
                    <a:pt x="96283" y="777380"/>
                  </a:cubicBezTo>
                  <a:cubicBezTo>
                    <a:pt x="39587" y="777958"/>
                    <a:pt x="-6689" y="737960"/>
                    <a:pt x="0" y="699641"/>
                  </a:cubicBezTo>
                  <a:cubicBezTo>
                    <a:pt x="-35401" y="545652"/>
                    <a:pt x="27246" y="474093"/>
                    <a:pt x="0" y="382470"/>
                  </a:cubicBezTo>
                  <a:cubicBezTo>
                    <a:pt x="-27246" y="290847"/>
                    <a:pt x="19275" y="199470"/>
                    <a:pt x="0" y="77738"/>
                  </a:cubicBezTo>
                  <a:close/>
                </a:path>
              </a:pathLst>
            </a:custGeom>
            <a:solidFill>
              <a:srgbClr val="0070C0"/>
            </a:solidFill>
            <a:ln w="28575" cap="flat" cmpd="sng">
              <a:solidFill>
                <a:srgbClr val="FBD416"/>
              </a:solidFill>
              <a:prstDash val="solid"/>
              <a:miter lim="8000"/>
              <a:headEnd type="none" w="sm" len="sm"/>
              <a:tailEnd type="none" w="sm" len="sm"/>
              <a:extLst>
                <a:ext uri="{C807C97D-BFC1-408E-A445-0C87EB9F89A2}">
                  <ask:lineSketchStyleProps xmlns:ask="http://schemas.microsoft.com/office/drawing/2018/sketchyshapes" sd="1219033472">
                    <a:custGeom>
                      <a:avLst/>
                      <a:gdLst/>
                      <a:ahLst/>
                      <a:cxnLst/>
                      <a:rect l="l" t="t" r="r" b="b"/>
                      <a:pathLst>
                        <a:path w="2551453" h="1014628" extrusionOk="0">
                          <a:moveTo>
                            <a:pt x="0" y="101463"/>
                          </a:moveTo>
                          <a:cubicBezTo>
                            <a:pt x="0" y="45427"/>
                            <a:pt x="45427" y="0"/>
                            <a:pt x="101463" y="0"/>
                          </a:cubicBezTo>
                          <a:lnTo>
                            <a:pt x="2449990" y="0"/>
                          </a:lnTo>
                          <a:cubicBezTo>
                            <a:pt x="2506026" y="0"/>
                            <a:pt x="2551453" y="45427"/>
                            <a:pt x="2551453" y="101463"/>
                          </a:cubicBezTo>
                          <a:lnTo>
                            <a:pt x="2551453" y="913165"/>
                          </a:lnTo>
                          <a:cubicBezTo>
                            <a:pt x="2551453" y="969201"/>
                            <a:pt x="2506026" y="1014628"/>
                            <a:pt x="2449990" y="1014628"/>
                          </a:cubicBezTo>
                          <a:lnTo>
                            <a:pt x="101463" y="1014628"/>
                          </a:lnTo>
                          <a:cubicBezTo>
                            <a:pt x="45427" y="1014628"/>
                            <a:pt x="0" y="969201"/>
                            <a:pt x="0" y="913165"/>
                          </a:cubicBezTo>
                          <a:lnTo>
                            <a:pt x="0" y="101463"/>
                          </a:lnTo>
                          <a:close/>
                        </a:path>
                      </a:pathLst>
                    </a:custGeom>
                    <ask:type>
                      <ask:lineSketchScribble/>
                    </ask:type>
                  </ask:lineSketchStyleProps>
                </a:ext>
              </a:extLst>
            </a:ln>
          </p:spPr>
          <p:txBody>
            <a:bodyPr spcFirstLastPara="1" wrap="square" lIns="77794" tIns="57431" rIns="77794" bIns="57431" anchor="ctr" anchorCtr="1">
              <a:noAutofit/>
            </a:bodyPr>
            <a:lstStyle/>
            <a:p>
              <a:pPr algn="ctr">
                <a:lnSpc>
                  <a:spcPct val="90000"/>
                </a:lnSpc>
              </a:pPr>
              <a:r>
                <a:rPr lang="en-US" sz="3200" b="1">
                  <a:solidFill>
                    <a:srgbClr val="FFFFFF"/>
                  </a:solidFill>
                  <a:latin typeface="Lato" panose="020F0502020204030203" pitchFamily="34" charset="77"/>
                  <a:ea typeface="Calibri"/>
                  <a:cs typeface="Calibri"/>
                  <a:sym typeface="Calibri"/>
                </a:rPr>
                <a:t>Response</a:t>
              </a:r>
              <a:endParaRPr sz="3200" b="1">
                <a:latin typeface="Lato" panose="020F0502020204030203" pitchFamily="34" charset="77"/>
              </a:endParaRPr>
            </a:p>
          </p:txBody>
        </p:sp>
      </p:grpSp>
      <p:grpSp>
        <p:nvGrpSpPr>
          <p:cNvPr id="40" name="Group 39">
            <a:extLst>
              <a:ext uri="{FF2B5EF4-FFF2-40B4-BE49-F238E27FC236}">
                <a16:creationId xmlns:a16="http://schemas.microsoft.com/office/drawing/2014/main" id="{03B7F840-8DCD-173D-D0EC-0BD125DF3FE5}"/>
              </a:ext>
            </a:extLst>
          </p:cNvPr>
          <p:cNvGrpSpPr/>
          <p:nvPr/>
        </p:nvGrpSpPr>
        <p:grpSpPr>
          <a:xfrm>
            <a:off x="821933" y="1973107"/>
            <a:ext cx="3190926" cy="3099567"/>
            <a:chOff x="497273" y="2557403"/>
            <a:chExt cx="3190926" cy="3330381"/>
          </a:xfrm>
        </p:grpSpPr>
        <p:sp>
          <p:nvSpPr>
            <p:cNvPr id="41" name="Google Shape;441;p28">
              <a:extLst>
                <a:ext uri="{FF2B5EF4-FFF2-40B4-BE49-F238E27FC236}">
                  <a16:creationId xmlns:a16="http://schemas.microsoft.com/office/drawing/2014/main" id="{1DFE39F8-B0B6-73C9-74E8-53D6FDC0BB49}"/>
                </a:ext>
              </a:extLst>
            </p:cNvPr>
            <p:cNvSpPr/>
            <p:nvPr/>
          </p:nvSpPr>
          <p:spPr>
            <a:xfrm>
              <a:off x="497273" y="3101789"/>
              <a:ext cx="3190926" cy="2785995"/>
            </a:xfrm>
            <a:custGeom>
              <a:avLst/>
              <a:gdLst>
                <a:gd name="connsiteX0" fmla="*/ 0 w 3190926"/>
                <a:gd name="connsiteY0" fmla="*/ 266431 h 2785995"/>
                <a:gd name="connsiteX1" fmla="*/ 319092 w 3190926"/>
                <a:gd name="connsiteY1" fmla="*/ 0 h 2785995"/>
                <a:gd name="connsiteX2" fmla="*/ 829640 w 3190926"/>
                <a:gd name="connsiteY2" fmla="*/ 0 h 2785995"/>
                <a:gd name="connsiteX3" fmla="*/ 1289134 w 3190926"/>
                <a:gd name="connsiteY3" fmla="*/ 0 h 2785995"/>
                <a:gd name="connsiteX4" fmla="*/ 1825209 w 3190926"/>
                <a:gd name="connsiteY4" fmla="*/ 0 h 2785995"/>
                <a:gd name="connsiteX5" fmla="*/ 2284703 w 3190926"/>
                <a:gd name="connsiteY5" fmla="*/ 0 h 2785995"/>
                <a:gd name="connsiteX6" fmla="*/ 2871833 w 3190926"/>
                <a:gd name="connsiteY6" fmla="*/ 0 h 2785995"/>
                <a:gd name="connsiteX7" fmla="*/ 3190926 w 3190926"/>
                <a:gd name="connsiteY7" fmla="*/ 266431 h 2785995"/>
                <a:gd name="connsiteX8" fmla="*/ 3190926 w 3190926"/>
                <a:gd name="connsiteY8" fmla="*/ 852245 h 2785995"/>
                <a:gd name="connsiteX9" fmla="*/ 3190926 w 3190926"/>
                <a:gd name="connsiteY9" fmla="*/ 1347934 h 2785995"/>
                <a:gd name="connsiteX10" fmla="*/ 3190926 w 3190926"/>
                <a:gd name="connsiteY10" fmla="*/ 1866155 h 2785995"/>
                <a:gd name="connsiteX11" fmla="*/ 3190926 w 3190926"/>
                <a:gd name="connsiteY11" fmla="*/ 2519563 h 2785995"/>
                <a:gd name="connsiteX12" fmla="*/ 2871833 w 3190926"/>
                <a:gd name="connsiteY12" fmla="*/ 2785995 h 2785995"/>
                <a:gd name="connsiteX13" fmla="*/ 2412340 w 3190926"/>
                <a:gd name="connsiteY13" fmla="*/ 2785995 h 2785995"/>
                <a:gd name="connsiteX14" fmla="*/ 1927319 w 3190926"/>
                <a:gd name="connsiteY14" fmla="*/ 2785995 h 2785995"/>
                <a:gd name="connsiteX15" fmla="*/ 1416771 w 3190926"/>
                <a:gd name="connsiteY15" fmla="*/ 2785995 h 2785995"/>
                <a:gd name="connsiteX16" fmla="*/ 957277 w 3190926"/>
                <a:gd name="connsiteY16" fmla="*/ 2785995 h 2785995"/>
                <a:gd name="connsiteX17" fmla="*/ 319092 w 3190926"/>
                <a:gd name="connsiteY17" fmla="*/ 2785995 h 2785995"/>
                <a:gd name="connsiteX18" fmla="*/ 0 w 3190926"/>
                <a:gd name="connsiteY18" fmla="*/ 2519563 h 2785995"/>
                <a:gd name="connsiteX19" fmla="*/ 0 w 3190926"/>
                <a:gd name="connsiteY19" fmla="*/ 2023874 h 2785995"/>
                <a:gd name="connsiteX20" fmla="*/ 0 w 3190926"/>
                <a:gd name="connsiteY20" fmla="*/ 1483122 h 2785995"/>
                <a:gd name="connsiteX21" fmla="*/ 0 w 3190926"/>
                <a:gd name="connsiteY21" fmla="*/ 897308 h 2785995"/>
                <a:gd name="connsiteX22" fmla="*/ 0 w 3190926"/>
                <a:gd name="connsiteY22" fmla="*/ 266431 h 278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90926" h="2785995" fill="none" extrusionOk="0">
                  <a:moveTo>
                    <a:pt x="0" y="266431"/>
                  </a:moveTo>
                  <a:cubicBezTo>
                    <a:pt x="-41412" y="116941"/>
                    <a:pt x="153411" y="9082"/>
                    <a:pt x="319092" y="0"/>
                  </a:cubicBezTo>
                  <a:cubicBezTo>
                    <a:pt x="508766" y="-53533"/>
                    <a:pt x="613255" y="25815"/>
                    <a:pt x="829640" y="0"/>
                  </a:cubicBezTo>
                  <a:cubicBezTo>
                    <a:pt x="1046025" y="-25815"/>
                    <a:pt x="1100613" y="22007"/>
                    <a:pt x="1289134" y="0"/>
                  </a:cubicBezTo>
                  <a:cubicBezTo>
                    <a:pt x="1477655" y="-22007"/>
                    <a:pt x="1713922" y="59375"/>
                    <a:pt x="1825209" y="0"/>
                  </a:cubicBezTo>
                  <a:cubicBezTo>
                    <a:pt x="1936496" y="-59375"/>
                    <a:pt x="2114721" y="15996"/>
                    <a:pt x="2284703" y="0"/>
                  </a:cubicBezTo>
                  <a:cubicBezTo>
                    <a:pt x="2454685" y="-15996"/>
                    <a:pt x="2663951" y="49435"/>
                    <a:pt x="2871833" y="0"/>
                  </a:cubicBezTo>
                  <a:cubicBezTo>
                    <a:pt x="3038563" y="9617"/>
                    <a:pt x="3186158" y="129489"/>
                    <a:pt x="3190926" y="266431"/>
                  </a:cubicBezTo>
                  <a:cubicBezTo>
                    <a:pt x="3245064" y="457803"/>
                    <a:pt x="3181675" y="623254"/>
                    <a:pt x="3190926" y="852245"/>
                  </a:cubicBezTo>
                  <a:cubicBezTo>
                    <a:pt x="3200177" y="1081236"/>
                    <a:pt x="3184344" y="1180168"/>
                    <a:pt x="3190926" y="1347934"/>
                  </a:cubicBezTo>
                  <a:cubicBezTo>
                    <a:pt x="3197508" y="1515700"/>
                    <a:pt x="3147757" y="1735588"/>
                    <a:pt x="3190926" y="1866155"/>
                  </a:cubicBezTo>
                  <a:cubicBezTo>
                    <a:pt x="3234095" y="1996722"/>
                    <a:pt x="3144630" y="2216505"/>
                    <a:pt x="3190926" y="2519563"/>
                  </a:cubicBezTo>
                  <a:cubicBezTo>
                    <a:pt x="3219160" y="2659236"/>
                    <a:pt x="3041348" y="2832513"/>
                    <a:pt x="2871833" y="2785995"/>
                  </a:cubicBezTo>
                  <a:cubicBezTo>
                    <a:pt x="2757997" y="2809619"/>
                    <a:pt x="2522176" y="2736076"/>
                    <a:pt x="2412340" y="2785995"/>
                  </a:cubicBezTo>
                  <a:cubicBezTo>
                    <a:pt x="2302504" y="2835914"/>
                    <a:pt x="2126603" y="2737747"/>
                    <a:pt x="1927319" y="2785995"/>
                  </a:cubicBezTo>
                  <a:cubicBezTo>
                    <a:pt x="1728035" y="2834243"/>
                    <a:pt x="1568458" y="2743372"/>
                    <a:pt x="1416771" y="2785995"/>
                  </a:cubicBezTo>
                  <a:cubicBezTo>
                    <a:pt x="1265084" y="2828618"/>
                    <a:pt x="1059623" y="2738955"/>
                    <a:pt x="957277" y="2785995"/>
                  </a:cubicBezTo>
                  <a:cubicBezTo>
                    <a:pt x="854931" y="2833035"/>
                    <a:pt x="518402" y="2774437"/>
                    <a:pt x="319092" y="2785995"/>
                  </a:cubicBezTo>
                  <a:cubicBezTo>
                    <a:pt x="137579" y="2776559"/>
                    <a:pt x="-20060" y="2676032"/>
                    <a:pt x="0" y="2519563"/>
                  </a:cubicBezTo>
                  <a:cubicBezTo>
                    <a:pt x="-6275" y="2387743"/>
                    <a:pt x="30809" y="2129018"/>
                    <a:pt x="0" y="2023874"/>
                  </a:cubicBezTo>
                  <a:cubicBezTo>
                    <a:pt x="-30809" y="1918730"/>
                    <a:pt x="8493" y="1632655"/>
                    <a:pt x="0" y="1483122"/>
                  </a:cubicBezTo>
                  <a:cubicBezTo>
                    <a:pt x="-8493" y="1333589"/>
                    <a:pt x="55883" y="1015585"/>
                    <a:pt x="0" y="897308"/>
                  </a:cubicBezTo>
                  <a:cubicBezTo>
                    <a:pt x="-55883" y="779031"/>
                    <a:pt x="4761" y="408497"/>
                    <a:pt x="0" y="266431"/>
                  </a:cubicBezTo>
                  <a:close/>
                </a:path>
                <a:path w="3190926" h="2785995" stroke="0" extrusionOk="0">
                  <a:moveTo>
                    <a:pt x="0" y="266431"/>
                  </a:moveTo>
                  <a:cubicBezTo>
                    <a:pt x="-20478" y="106654"/>
                    <a:pt x="129879" y="4873"/>
                    <a:pt x="319092" y="0"/>
                  </a:cubicBezTo>
                  <a:cubicBezTo>
                    <a:pt x="540695" y="-3988"/>
                    <a:pt x="689131" y="40898"/>
                    <a:pt x="880695" y="0"/>
                  </a:cubicBezTo>
                  <a:cubicBezTo>
                    <a:pt x="1072259" y="-40898"/>
                    <a:pt x="1252810" y="14685"/>
                    <a:pt x="1365716" y="0"/>
                  </a:cubicBezTo>
                  <a:cubicBezTo>
                    <a:pt x="1478622" y="-14685"/>
                    <a:pt x="1670910" y="43055"/>
                    <a:pt x="1825209" y="0"/>
                  </a:cubicBezTo>
                  <a:cubicBezTo>
                    <a:pt x="1979508" y="-43055"/>
                    <a:pt x="2094840" y="1958"/>
                    <a:pt x="2361285" y="0"/>
                  </a:cubicBezTo>
                  <a:cubicBezTo>
                    <a:pt x="2627730" y="-1958"/>
                    <a:pt x="2721460" y="42893"/>
                    <a:pt x="2871833" y="0"/>
                  </a:cubicBezTo>
                  <a:cubicBezTo>
                    <a:pt x="3058224" y="-16535"/>
                    <a:pt x="3172294" y="135658"/>
                    <a:pt x="3190926" y="266431"/>
                  </a:cubicBezTo>
                  <a:cubicBezTo>
                    <a:pt x="3226624" y="429971"/>
                    <a:pt x="3165102" y="566981"/>
                    <a:pt x="3190926" y="829714"/>
                  </a:cubicBezTo>
                  <a:cubicBezTo>
                    <a:pt x="3216750" y="1092447"/>
                    <a:pt x="3186852" y="1150570"/>
                    <a:pt x="3190926" y="1325403"/>
                  </a:cubicBezTo>
                  <a:cubicBezTo>
                    <a:pt x="3195000" y="1500236"/>
                    <a:pt x="3133875" y="1679358"/>
                    <a:pt x="3190926" y="1888686"/>
                  </a:cubicBezTo>
                  <a:cubicBezTo>
                    <a:pt x="3247977" y="2098014"/>
                    <a:pt x="3133745" y="2256589"/>
                    <a:pt x="3190926" y="2519563"/>
                  </a:cubicBezTo>
                  <a:cubicBezTo>
                    <a:pt x="3225797" y="2632251"/>
                    <a:pt x="3064383" y="2775472"/>
                    <a:pt x="2871833" y="2785995"/>
                  </a:cubicBezTo>
                  <a:cubicBezTo>
                    <a:pt x="2752716" y="2797948"/>
                    <a:pt x="2578892" y="2759761"/>
                    <a:pt x="2361285" y="2785995"/>
                  </a:cubicBezTo>
                  <a:cubicBezTo>
                    <a:pt x="2143678" y="2812229"/>
                    <a:pt x="2102973" y="2777343"/>
                    <a:pt x="1901791" y="2785995"/>
                  </a:cubicBezTo>
                  <a:cubicBezTo>
                    <a:pt x="1700609" y="2794647"/>
                    <a:pt x="1564218" y="2763150"/>
                    <a:pt x="1391243" y="2785995"/>
                  </a:cubicBezTo>
                  <a:cubicBezTo>
                    <a:pt x="1218268" y="2808840"/>
                    <a:pt x="1031942" y="2784657"/>
                    <a:pt x="829640" y="2785995"/>
                  </a:cubicBezTo>
                  <a:cubicBezTo>
                    <a:pt x="627338" y="2787333"/>
                    <a:pt x="449864" y="2765002"/>
                    <a:pt x="319092" y="2785995"/>
                  </a:cubicBezTo>
                  <a:cubicBezTo>
                    <a:pt x="130695" y="2807750"/>
                    <a:pt x="2537" y="2668594"/>
                    <a:pt x="0" y="2519563"/>
                  </a:cubicBezTo>
                  <a:cubicBezTo>
                    <a:pt x="-48609" y="2407353"/>
                    <a:pt x="26574" y="2258240"/>
                    <a:pt x="0" y="2001343"/>
                  </a:cubicBezTo>
                  <a:cubicBezTo>
                    <a:pt x="-26574" y="1744446"/>
                    <a:pt x="24510" y="1707174"/>
                    <a:pt x="0" y="1438060"/>
                  </a:cubicBezTo>
                  <a:cubicBezTo>
                    <a:pt x="-24510" y="1168946"/>
                    <a:pt x="3317" y="1076316"/>
                    <a:pt x="0" y="919839"/>
                  </a:cubicBezTo>
                  <a:cubicBezTo>
                    <a:pt x="-3317" y="763362"/>
                    <a:pt x="32885" y="431617"/>
                    <a:pt x="0" y="266431"/>
                  </a:cubicBezTo>
                  <a:close/>
                </a:path>
              </a:pathLst>
            </a:custGeom>
            <a:solidFill>
              <a:srgbClr val="FFFFFF">
                <a:alpha val="89803"/>
              </a:srgbClr>
            </a:solidFill>
            <a:ln w="28575" cap="flat" cmpd="sng">
              <a:solidFill>
                <a:srgbClr val="0070C0"/>
              </a:solidFill>
              <a:prstDash val="solid"/>
              <a:miter lim="8000"/>
              <a:headEnd type="none" w="sm" len="sm"/>
              <a:tailEnd type="none" w="sm" len="sm"/>
              <a:extLst>
                <a:ext uri="{C807C97D-BFC1-408E-A445-0C87EB9F89A2}">
                  <ask:lineSketchStyleProps xmlns:ask="http://schemas.microsoft.com/office/drawing/2018/sketchyshapes" sd="1219033472">
                    <a:custGeom>
                      <a:avLst/>
                      <a:gdLst/>
                      <a:ahLst/>
                      <a:cxnLst/>
                      <a:rect l="l" t="t" r="r" b="b"/>
                      <a:pathLst>
                        <a:path w="2870384" h="3001474" extrusionOk="0">
                          <a:moveTo>
                            <a:pt x="0" y="287038"/>
                          </a:moveTo>
                          <a:cubicBezTo>
                            <a:pt x="0" y="128511"/>
                            <a:pt x="128511" y="0"/>
                            <a:pt x="287038" y="0"/>
                          </a:cubicBezTo>
                          <a:lnTo>
                            <a:pt x="2583346" y="0"/>
                          </a:lnTo>
                          <a:cubicBezTo>
                            <a:pt x="2741873" y="0"/>
                            <a:pt x="2870384" y="128511"/>
                            <a:pt x="2870384" y="287038"/>
                          </a:cubicBezTo>
                          <a:lnTo>
                            <a:pt x="2870384" y="2714436"/>
                          </a:lnTo>
                          <a:cubicBezTo>
                            <a:pt x="2870384" y="2872963"/>
                            <a:pt x="2741873" y="3001474"/>
                            <a:pt x="2583346" y="3001474"/>
                          </a:cubicBezTo>
                          <a:lnTo>
                            <a:pt x="287038" y="3001474"/>
                          </a:lnTo>
                          <a:cubicBezTo>
                            <a:pt x="128511" y="3001474"/>
                            <a:pt x="0" y="2872963"/>
                            <a:pt x="0" y="2714436"/>
                          </a:cubicBezTo>
                          <a:lnTo>
                            <a:pt x="0" y="287038"/>
                          </a:lnTo>
                          <a:close/>
                        </a:path>
                      </a:pathLst>
                    </a:custGeom>
                    <ask:type>
                      <ask:lineSketchScribble/>
                    </ask:type>
                  </ask:lineSketchStyleProps>
                </a:ext>
              </a:extLst>
            </a:ln>
          </p:spPr>
          <p:txBody>
            <a:bodyPr spcFirstLastPara="1" wrap="square" lIns="59194" tIns="420994" rIns="59194" bIns="59194" anchor="ctr" anchorCtr="0">
              <a:noAutofit/>
            </a:bodyPr>
            <a:lstStyle/>
            <a:p>
              <a:pPr marL="171450" lvl="1" indent="-171450">
                <a:buClr>
                  <a:schemeClr val="bg1"/>
                </a:buClr>
                <a:buSzPts val="1500"/>
                <a:buFont typeface="Arial" panose="020B0604020202020204" pitchFamily="34" charset="0"/>
                <a:buChar char="•"/>
              </a:pPr>
              <a:r>
                <a:rPr lang="en-US" sz="1300" b="1">
                  <a:solidFill>
                    <a:srgbClr val="0070C0"/>
                  </a:solidFill>
                  <a:latin typeface="Lato" panose="020F0502020204030203" pitchFamily="34" charset="77"/>
                  <a:ea typeface="Calibri"/>
                  <a:cs typeface="Calibri"/>
                  <a:sym typeface="Calibri"/>
                </a:rPr>
                <a:t>What: </a:t>
              </a:r>
              <a:r>
                <a:rPr lang="en-US" sz="1300" b="1">
                  <a:solidFill>
                    <a:schemeClr val="tx1">
                      <a:lumMod val="65000"/>
                      <a:lumOff val="35000"/>
                    </a:schemeClr>
                  </a:solidFill>
                  <a:latin typeface="Lato" panose="020F0502020204030203" pitchFamily="34" charset="77"/>
                  <a:ea typeface="Calibri"/>
                  <a:cs typeface="Calibri"/>
                  <a:sym typeface="Calibri"/>
                </a:rPr>
                <a:t>i</a:t>
              </a:r>
              <a:r>
                <a:rPr lang="en-US" sz="1300">
                  <a:solidFill>
                    <a:schemeClr val="tx1">
                      <a:lumMod val="65000"/>
                      <a:lumOff val="35000"/>
                    </a:schemeClr>
                  </a:solidFill>
                  <a:latin typeface="Lato" panose="020F0502020204030203" pitchFamily="34" charset="77"/>
                  <a:ea typeface="Calibri"/>
                  <a:cs typeface="Calibri"/>
                  <a:sym typeface="Calibri"/>
                </a:rPr>
                <a:t>nterventions to prevent GBV from first occurring.</a:t>
              </a:r>
            </a:p>
            <a:p>
              <a:pPr marL="171450" lvl="1" indent="-171450">
                <a:buClr>
                  <a:schemeClr val="bg1"/>
                </a:buClr>
                <a:buSzPts val="1500"/>
                <a:buFont typeface="Arial" panose="020B0604020202020204" pitchFamily="34" charset="0"/>
                <a:buChar char="•"/>
              </a:pPr>
              <a:r>
                <a:rPr lang="en-US" sz="1300">
                  <a:solidFill>
                    <a:schemeClr val="tx1">
                      <a:lumMod val="65000"/>
                      <a:lumOff val="35000"/>
                    </a:schemeClr>
                  </a:solidFill>
                  <a:latin typeface="Lato" panose="020F0502020204030203" pitchFamily="34" charset="77"/>
                  <a:ea typeface="Calibri"/>
                  <a:cs typeface="Calibri"/>
                  <a:sym typeface="Calibri"/>
                </a:rPr>
                <a:t> </a:t>
              </a:r>
            </a:p>
            <a:p>
              <a:pPr marL="171450" lvl="1" indent="-171450">
                <a:buClr>
                  <a:schemeClr val="bg1"/>
                </a:buClr>
                <a:buSzPts val="1500"/>
                <a:buFont typeface="Arial" panose="020B0604020202020204" pitchFamily="34" charset="0"/>
                <a:buChar char="•"/>
              </a:pPr>
              <a:r>
                <a:rPr lang="en-US" sz="1300" b="1">
                  <a:solidFill>
                    <a:srgbClr val="0070C0"/>
                  </a:solidFill>
                  <a:latin typeface="Lato" panose="020F0502020204030203" pitchFamily="34" charset="77"/>
                  <a:cs typeface="Calibri"/>
                  <a:sym typeface="Calibri"/>
                </a:rPr>
                <a:t>How: </a:t>
              </a:r>
              <a:r>
                <a:rPr lang="en-US" sz="1300" b="1">
                  <a:solidFill>
                    <a:schemeClr val="tx1">
                      <a:lumMod val="65000"/>
                      <a:lumOff val="35000"/>
                    </a:schemeClr>
                  </a:solidFill>
                  <a:latin typeface="Lato" panose="020F0502020204030203" pitchFamily="34" charset="77"/>
                  <a:cs typeface="Calibri"/>
                  <a:sym typeface="Calibri"/>
                </a:rPr>
                <a:t>a</a:t>
              </a:r>
              <a:r>
                <a:rPr lang="en-US" sz="1300">
                  <a:solidFill>
                    <a:schemeClr val="tx1">
                      <a:lumMod val="65000"/>
                      <a:lumOff val="35000"/>
                    </a:schemeClr>
                  </a:solidFill>
                  <a:latin typeface="Lato" panose="020F0502020204030203" pitchFamily="34" charset="77"/>
                  <a:cs typeface="Calibri"/>
                  <a:sym typeface="Calibri"/>
                </a:rPr>
                <a:t>ddress root causes.</a:t>
              </a:r>
            </a:p>
            <a:p>
              <a:pPr marL="171450" lvl="1" indent="-171450">
                <a:buClr>
                  <a:schemeClr val="bg1"/>
                </a:buClr>
                <a:buSzPts val="1500"/>
                <a:buFont typeface="Arial" panose="020B0604020202020204" pitchFamily="34" charset="0"/>
                <a:buChar char="•"/>
              </a:pPr>
              <a:endParaRPr lang="en-US" sz="1300">
                <a:solidFill>
                  <a:schemeClr val="tx1">
                    <a:lumMod val="65000"/>
                    <a:lumOff val="35000"/>
                  </a:schemeClr>
                </a:solidFill>
                <a:latin typeface="Lato" panose="020F0502020204030203" pitchFamily="34" charset="77"/>
                <a:cs typeface="Calibri"/>
                <a:sym typeface="Calibri"/>
              </a:endParaRPr>
            </a:p>
            <a:p>
              <a:pPr marL="171450" lvl="1" indent="-171450">
                <a:buClr>
                  <a:schemeClr val="bg1"/>
                </a:buClr>
                <a:buSzPts val="1500"/>
                <a:buFont typeface="Arial" panose="020B0604020202020204" pitchFamily="34" charset="0"/>
                <a:buChar char="•"/>
              </a:pPr>
              <a:r>
                <a:rPr lang="en-US" sz="1300" b="1">
                  <a:solidFill>
                    <a:srgbClr val="0070C0"/>
                  </a:solidFill>
                  <a:latin typeface="Lato" panose="020F0502020204030203" pitchFamily="34" charset="77"/>
                  <a:cs typeface="Calibri"/>
                  <a:sym typeface="Calibri"/>
                </a:rPr>
                <a:t>Who: </a:t>
              </a:r>
              <a:r>
                <a:rPr lang="en-US" sz="1300" b="1">
                  <a:solidFill>
                    <a:schemeClr val="tx1">
                      <a:lumMod val="65000"/>
                      <a:lumOff val="35000"/>
                    </a:schemeClr>
                  </a:solidFill>
                  <a:latin typeface="Lato" panose="020F0502020204030203" pitchFamily="34" charset="77"/>
                  <a:cs typeface="Calibri"/>
                  <a:sym typeface="Calibri"/>
                </a:rPr>
                <a:t>r</a:t>
              </a:r>
              <a:r>
                <a:rPr lang="en-US" sz="1300">
                  <a:solidFill>
                    <a:schemeClr val="tx1">
                      <a:lumMod val="65000"/>
                      <a:lumOff val="35000"/>
                    </a:schemeClr>
                  </a:solidFill>
                  <a:latin typeface="Lato" panose="020F0502020204030203" pitchFamily="34" charset="77"/>
                  <a:cs typeface="Calibri"/>
                  <a:sym typeface="Calibri"/>
                </a:rPr>
                <a:t>esponsibility of ALL! Could be carried out by GBV specialists OR other humanitarian actors as appropriate.</a:t>
              </a:r>
            </a:p>
            <a:p>
              <a:pPr marL="171450" lvl="1" indent="-171450">
                <a:buClr>
                  <a:schemeClr val="bg1"/>
                </a:buClr>
                <a:buSzPts val="1500"/>
                <a:buFont typeface="Arial" panose="020B0604020202020204" pitchFamily="34" charset="0"/>
                <a:buChar char="•"/>
              </a:pPr>
              <a:endParaRPr lang="en-US" sz="1500">
                <a:solidFill>
                  <a:schemeClr val="tx1">
                    <a:lumMod val="65000"/>
                    <a:lumOff val="35000"/>
                  </a:schemeClr>
                </a:solidFill>
                <a:latin typeface="Lato" panose="020F0502020204030203" pitchFamily="34" charset="77"/>
                <a:cs typeface="Calibri"/>
                <a:sym typeface="Calibri"/>
              </a:endParaRPr>
            </a:p>
          </p:txBody>
        </p:sp>
        <p:sp>
          <p:nvSpPr>
            <p:cNvPr id="42" name="Google Shape;440;p28">
              <a:extLst>
                <a:ext uri="{FF2B5EF4-FFF2-40B4-BE49-F238E27FC236}">
                  <a16:creationId xmlns:a16="http://schemas.microsoft.com/office/drawing/2014/main" id="{07A3CFE6-31C1-A381-1D65-AC18BDBAED7A}"/>
                </a:ext>
              </a:extLst>
            </p:cNvPr>
            <p:cNvSpPr/>
            <p:nvPr/>
          </p:nvSpPr>
          <p:spPr>
            <a:xfrm>
              <a:off x="880669" y="2557403"/>
              <a:ext cx="2456792" cy="922232"/>
            </a:xfrm>
            <a:custGeom>
              <a:avLst/>
              <a:gdLst>
                <a:gd name="connsiteX0" fmla="*/ 0 w 2456792"/>
                <a:gd name="connsiteY0" fmla="*/ 92223 h 922232"/>
                <a:gd name="connsiteX1" fmla="*/ 97698 w 2456792"/>
                <a:gd name="connsiteY1" fmla="*/ 0 h 922232"/>
                <a:gd name="connsiteX2" fmla="*/ 617819 w 2456792"/>
                <a:gd name="connsiteY2" fmla="*/ 0 h 922232"/>
                <a:gd name="connsiteX3" fmla="*/ 1183168 w 2456792"/>
                <a:gd name="connsiteY3" fmla="*/ 0 h 922232"/>
                <a:gd name="connsiteX4" fmla="*/ 1703288 w 2456792"/>
                <a:gd name="connsiteY4" fmla="*/ 0 h 922232"/>
                <a:gd name="connsiteX5" fmla="*/ 2359093 w 2456792"/>
                <a:gd name="connsiteY5" fmla="*/ 0 h 922232"/>
                <a:gd name="connsiteX6" fmla="*/ 2456792 w 2456792"/>
                <a:gd name="connsiteY6" fmla="*/ 92223 h 922232"/>
                <a:gd name="connsiteX7" fmla="*/ 2456792 w 2456792"/>
                <a:gd name="connsiteY7" fmla="*/ 461116 h 922232"/>
                <a:gd name="connsiteX8" fmla="*/ 2456792 w 2456792"/>
                <a:gd name="connsiteY8" fmla="*/ 830008 h 922232"/>
                <a:gd name="connsiteX9" fmla="*/ 2359093 w 2456792"/>
                <a:gd name="connsiteY9" fmla="*/ 922232 h 922232"/>
                <a:gd name="connsiteX10" fmla="*/ 1816358 w 2456792"/>
                <a:gd name="connsiteY10" fmla="*/ 922232 h 922232"/>
                <a:gd name="connsiteX11" fmla="*/ 1318851 w 2456792"/>
                <a:gd name="connsiteY11" fmla="*/ 922232 h 922232"/>
                <a:gd name="connsiteX12" fmla="*/ 730889 w 2456792"/>
                <a:gd name="connsiteY12" fmla="*/ 922232 h 922232"/>
                <a:gd name="connsiteX13" fmla="*/ 97698 w 2456792"/>
                <a:gd name="connsiteY13" fmla="*/ 922232 h 922232"/>
                <a:gd name="connsiteX14" fmla="*/ 0 w 2456792"/>
                <a:gd name="connsiteY14" fmla="*/ 830008 h 922232"/>
                <a:gd name="connsiteX15" fmla="*/ 0 w 2456792"/>
                <a:gd name="connsiteY15" fmla="*/ 446360 h 922232"/>
                <a:gd name="connsiteX16" fmla="*/ 0 w 2456792"/>
                <a:gd name="connsiteY16" fmla="*/ 92223 h 9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6792" h="922232" fill="none" extrusionOk="0">
                  <a:moveTo>
                    <a:pt x="0" y="92223"/>
                  </a:moveTo>
                  <a:cubicBezTo>
                    <a:pt x="-6691" y="53253"/>
                    <a:pt x="50910" y="5327"/>
                    <a:pt x="97698" y="0"/>
                  </a:cubicBezTo>
                  <a:cubicBezTo>
                    <a:pt x="230796" y="-7620"/>
                    <a:pt x="436047" y="19872"/>
                    <a:pt x="617819" y="0"/>
                  </a:cubicBezTo>
                  <a:cubicBezTo>
                    <a:pt x="799591" y="-19872"/>
                    <a:pt x="1066654" y="64380"/>
                    <a:pt x="1183168" y="0"/>
                  </a:cubicBezTo>
                  <a:cubicBezTo>
                    <a:pt x="1299682" y="-64380"/>
                    <a:pt x="1551146" y="16391"/>
                    <a:pt x="1703288" y="0"/>
                  </a:cubicBezTo>
                  <a:cubicBezTo>
                    <a:pt x="1855430" y="-16391"/>
                    <a:pt x="2077895" y="56674"/>
                    <a:pt x="2359093" y="0"/>
                  </a:cubicBezTo>
                  <a:cubicBezTo>
                    <a:pt x="2411759" y="-73"/>
                    <a:pt x="2464764" y="48153"/>
                    <a:pt x="2456792" y="92223"/>
                  </a:cubicBezTo>
                  <a:cubicBezTo>
                    <a:pt x="2488116" y="179058"/>
                    <a:pt x="2436711" y="323736"/>
                    <a:pt x="2456792" y="461116"/>
                  </a:cubicBezTo>
                  <a:cubicBezTo>
                    <a:pt x="2476873" y="598496"/>
                    <a:pt x="2447003" y="732477"/>
                    <a:pt x="2456792" y="830008"/>
                  </a:cubicBezTo>
                  <a:cubicBezTo>
                    <a:pt x="2456349" y="871752"/>
                    <a:pt x="2424692" y="929566"/>
                    <a:pt x="2359093" y="922232"/>
                  </a:cubicBezTo>
                  <a:cubicBezTo>
                    <a:pt x="2136989" y="952799"/>
                    <a:pt x="2000818" y="883140"/>
                    <a:pt x="1816358" y="922232"/>
                  </a:cubicBezTo>
                  <a:cubicBezTo>
                    <a:pt x="1631899" y="961324"/>
                    <a:pt x="1485059" y="867796"/>
                    <a:pt x="1318851" y="922232"/>
                  </a:cubicBezTo>
                  <a:cubicBezTo>
                    <a:pt x="1152643" y="976668"/>
                    <a:pt x="850669" y="883003"/>
                    <a:pt x="730889" y="922232"/>
                  </a:cubicBezTo>
                  <a:cubicBezTo>
                    <a:pt x="611109" y="961461"/>
                    <a:pt x="408333" y="877895"/>
                    <a:pt x="97698" y="922232"/>
                  </a:cubicBezTo>
                  <a:cubicBezTo>
                    <a:pt x="42027" y="923193"/>
                    <a:pt x="5195" y="895016"/>
                    <a:pt x="0" y="830008"/>
                  </a:cubicBezTo>
                  <a:cubicBezTo>
                    <a:pt x="-12628" y="741526"/>
                    <a:pt x="37882" y="544223"/>
                    <a:pt x="0" y="446360"/>
                  </a:cubicBezTo>
                  <a:cubicBezTo>
                    <a:pt x="-37882" y="348497"/>
                    <a:pt x="17622" y="222520"/>
                    <a:pt x="0" y="92223"/>
                  </a:cubicBezTo>
                  <a:close/>
                </a:path>
                <a:path w="2456792" h="922232" stroke="0" extrusionOk="0">
                  <a:moveTo>
                    <a:pt x="0" y="92223"/>
                  </a:moveTo>
                  <a:cubicBezTo>
                    <a:pt x="-5631" y="37817"/>
                    <a:pt x="35131" y="3232"/>
                    <a:pt x="97698" y="0"/>
                  </a:cubicBezTo>
                  <a:cubicBezTo>
                    <a:pt x="277408" y="-49745"/>
                    <a:pt x="410939" y="30944"/>
                    <a:pt x="708275" y="0"/>
                  </a:cubicBezTo>
                  <a:cubicBezTo>
                    <a:pt x="1005611" y="-30944"/>
                    <a:pt x="1118043" y="33203"/>
                    <a:pt x="1251009" y="0"/>
                  </a:cubicBezTo>
                  <a:cubicBezTo>
                    <a:pt x="1383975" y="-33203"/>
                    <a:pt x="1590346" y="48498"/>
                    <a:pt x="1771130" y="0"/>
                  </a:cubicBezTo>
                  <a:cubicBezTo>
                    <a:pt x="1951914" y="-48498"/>
                    <a:pt x="2200247" y="45953"/>
                    <a:pt x="2359093" y="0"/>
                  </a:cubicBezTo>
                  <a:cubicBezTo>
                    <a:pt x="2415952" y="-5972"/>
                    <a:pt x="2445772" y="39602"/>
                    <a:pt x="2456792" y="92223"/>
                  </a:cubicBezTo>
                  <a:cubicBezTo>
                    <a:pt x="2463211" y="235740"/>
                    <a:pt x="2441369" y="370150"/>
                    <a:pt x="2456792" y="461116"/>
                  </a:cubicBezTo>
                  <a:cubicBezTo>
                    <a:pt x="2472215" y="552082"/>
                    <a:pt x="2452829" y="700060"/>
                    <a:pt x="2456792" y="830008"/>
                  </a:cubicBezTo>
                  <a:cubicBezTo>
                    <a:pt x="2464603" y="882819"/>
                    <a:pt x="2408559" y="921506"/>
                    <a:pt x="2359093" y="922232"/>
                  </a:cubicBezTo>
                  <a:cubicBezTo>
                    <a:pt x="2238833" y="953011"/>
                    <a:pt x="1995206" y="908701"/>
                    <a:pt x="1793744" y="922232"/>
                  </a:cubicBezTo>
                  <a:cubicBezTo>
                    <a:pt x="1592282" y="935763"/>
                    <a:pt x="1505607" y="871461"/>
                    <a:pt x="1251009" y="922232"/>
                  </a:cubicBezTo>
                  <a:cubicBezTo>
                    <a:pt x="996411" y="973003"/>
                    <a:pt x="897568" y="866664"/>
                    <a:pt x="640433" y="922232"/>
                  </a:cubicBezTo>
                  <a:cubicBezTo>
                    <a:pt x="383298" y="977800"/>
                    <a:pt x="309269" y="909347"/>
                    <a:pt x="97698" y="922232"/>
                  </a:cubicBezTo>
                  <a:cubicBezTo>
                    <a:pt x="35969" y="923508"/>
                    <a:pt x="-4691" y="877705"/>
                    <a:pt x="0" y="830008"/>
                  </a:cubicBezTo>
                  <a:cubicBezTo>
                    <a:pt x="-38318" y="693361"/>
                    <a:pt x="14526" y="572799"/>
                    <a:pt x="0" y="453738"/>
                  </a:cubicBezTo>
                  <a:cubicBezTo>
                    <a:pt x="-14526" y="334677"/>
                    <a:pt x="12573" y="235100"/>
                    <a:pt x="0" y="92223"/>
                  </a:cubicBezTo>
                  <a:close/>
                </a:path>
              </a:pathLst>
            </a:custGeom>
            <a:solidFill>
              <a:srgbClr val="0070C0"/>
            </a:solidFill>
            <a:ln w="28575" cap="flat" cmpd="sng">
              <a:solidFill>
                <a:srgbClr val="FBD416"/>
              </a:solidFill>
              <a:prstDash val="solid"/>
              <a:miter lim="8000"/>
              <a:headEnd type="none" w="sm" len="sm"/>
              <a:tailEnd type="none" w="sm" len="sm"/>
              <a:extLst>
                <a:ext uri="{C807C97D-BFC1-408E-A445-0C87EB9F89A2}">
                  <ask:lineSketchStyleProps xmlns:ask="http://schemas.microsoft.com/office/drawing/2018/sketchyshapes" sd="1219033472">
                    <a:custGeom>
                      <a:avLst/>
                      <a:gdLst/>
                      <a:ahLst/>
                      <a:cxnLst/>
                      <a:rect l="l" t="t" r="r" b="b"/>
                      <a:pathLst>
                        <a:path w="2551453" h="1014628" extrusionOk="0">
                          <a:moveTo>
                            <a:pt x="0" y="101463"/>
                          </a:moveTo>
                          <a:cubicBezTo>
                            <a:pt x="0" y="45427"/>
                            <a:pt x="45427" y="0"/>
                            <a:pt x="101463" y="0"/>
                          </a:cubicBezTo>
                          <a:lnTo>
                            <a:pt x="2449990" y="0"/>
                          </a:lnTo>
                          <a:cubicBezTo>
                            <a:pt x="2506026" y="0"/>
                            <a:pt x="2551453" y="45427"/>
                            <a:pt x="2551453" y="101463"/>
                          </a:cubicBezTo>
                          <a:lnTo>
                            <a:pt x="2551453" y="913165"/>
                          </a:lnTo>
                          <a:cubicBezTo>
                            <a:pt x="2551453" y="969201"/>
                            <a:pt x="2506026" y="1014628"/>
                            <a:pt x="2449990" y="1014628"/>
                          </a:cubicBezTo>
                          <a:lnTo>
                            <a:pt x="101463" y="1014628"/>
                          </a:lnTo>
                          <a:cubicBezTo>
                            <a:pt x="45427" y="1014628"/>
                            <a:pt x="0" y="969201"/>
                            <a:pt x="0" y="913165"/>
                          </a:cubicBezTo>
                          <a:lnTo>
                            <a:pt x="0" y="101463"/>
                          </a:lnTo>
                          <a:close/>
                        </a:path>
                      </a:pathLst>
                    </a:custGeom>
                    <ask:type>
                      <ask:lineSketchScribble/>
                    </ask:type>
                  </ask:lineSketchStyleProps>
                </a:ext>
              </a:extLst>
            </a:ln>
          </p:spPr>
          <p:txBody>
            <a:bodyPr spcFirstLastPara="1" wrap="square" lIns="77794" tIns="57431" rIns="77794" bIns="57431" anchor="ctr" anchorCtr="1">
              <a:noAutofit/>
            </a:bodyPr>
            <a:lstStyle/>
            <a:p>
              <a:pPr algn="ctr">
                <a:lnSpc>
                  <a:spcPct val="90000"/>
                </a:lnSpc>
              </a:pPr>
              <a:r>
                <a:rPr lang="en-US" sz="3200" b="1">
                  <a:solidFill>
                    <a:srgbClr val="FFFFFF"/>
                  </a:solidFill>
                  <a:latin typeface="Lato" panose="020F0502020204030203" pitchFamily="34" charset="77"/>
                  <a:cs typeface="Calibri"/>
                  <a:sym typeface="Calibri"/>
                </a:rPr>
                <a:t>Prevention</a:t>
              </a:r>
              <a:endParaRPr lang="en-US" sz="3200" b="1">
                <a:latin typeface="Lato" panose="020F0502020204030203" pitchFamily="34" charset="77"/>
              </a:endParaRPr>
            </a:p>
          </p:txBody>
        </p:sp>
      </p:grpSp>
    </p:spTree>
    <p:custDataLst>
      <p:tags r:id="rId1"/>
    </p:custDataLst>
    <p:extLst>
      <p:ext uri="{BB962C8B-B14F-4D97-AF65-F5344CB8AC3E}">
        <p14:creationId xmlns:p14="http://schemas.microsoft.com/office/powerpoint/2010/main" val="423071415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fill="hold" nodeType="clickEffect" p14:presetBounceEnd="50000">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14:bounceEnd="50000">
                                          <p:cBhvr additive="base">
                                            <p:cTn id="17" dur="1000" fill="hold"/>
                                            <p:tgtEl>
                                              <p:spTgt spid="40"/>
                                            </p:tgtEl>
                                            <p:attrNameLst>
                                              <p:attrName>ppt_x</p:attrName>
                                            </p:attrNameLst>
                                          </p:cBhvr>
                                          <p:tavLst>
                                            <p:tav tm="0">
                                              <p:val>
                                                <p:strVal val="#ppt_x"/>
                                              </p:val>
                                            </p:tav>
                                            <p:tav tm="100000">
                                              <p:val>
                                                <p:strVal val="#ppt_x"/>
                                              </p:val>
                                            </p:tav>
                                          </p:tavLst>
                                        </p:anim>
                                        <p:anim calcmode="lin" valueType="num" p14:bounceEnd="50000">
                                          <p:cBhvr additive="base">
                                            <p:cTn id="18" dur="10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accel="50000" fill="hold" nodeType="clickEffect" p14:presetBounceEnd="50000">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14:bounceEnd="50000">
                                          <p:cBhvr additive="base">
                                            <p:cTn id="23" dur="10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2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accel="50000" fill="hold" nodeType="clickEffect" p14:presetBounceEnd="50000">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14:bounceEnd="50000">
                                          <p:cBhvr additive="base">
                                            <p:cTn id="29" dur="1000" fill="hold"/>
                                            <p:tgtEl>
                                              <p:spTgt spid="25"/>
                                            </p:tgtEl>
                                            <p:attrNameLst>
                                              <p:attrName>ppt_x</p:attrName>
                                            </p:attrNameLst>
                                          </p:cBhvr>
                                          <p:tavLst>
                                            <p:tav tm="0">
                                              <p:val>
                                                <p:strVal val="#ppt_x"/>
                                              </p:val>
                                            </p:tav>
                                            <p:tav tm="100000">
                                              <p:val>
                                                <p:strVal val="#ppt_x"/>
                                              </p:val>
                                            </p:tav>
                                          </p:tavLst>
                                        </p:anim>
                                        <p:anim calcmode="lin" valueType="num" p14:bounceEnd="50000">
                                          <p:cBhvr additive="base">
                                            <p:cTn id="30"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1000" fill="hold"/>
                                            <p:tgtEl>
                                              <p:spTgt spid="40"/>
                                            </p:tgtEl>
                                            <p:attrNameLst>
                                              <p:attrName>ppt_x</p:attrName>
                                            </p:attrNameLst>
                                          </p:cBhvr>
                                          <p:tavLst>
                                            <p:tav tm="0">
                                              <p:val>
                                                <p:strVal val="#ppt_x"/>
                                              </p:val>
                                            </p:tav>
                                            <p:tav tm="100000">
                                              <p:val>
                                                <p:strVal val="#ppt_x"/>
                                              </p:val>
                                            </p:tav>
                                          </p:tavLst>
                                        </p:anim>
                                        <p:anim calcmode="lin" valueType="num">
                                          <p:cBhvr additive="base">
                                            <p:cTn id="18" dur="10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accel="5000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000" fill="hold"/>
                                            <p:tgtEl>
                                              <p:spTgt spid="3"/>
                                            </p:tgtEl>
                                            <p:attrNameLst>
                                              <p:attrName>ppt_x</p:attrName>
                                            </p:attrNameLst>
                                          </p:cBhvr>
                                          <p:tavLst>
                                            <p:tav tm="0">
                                              <p:val>
                                                <p:strVal val="#ppt_x"/>
                                              </p:val>
                                            </p:tav>
                                            <p:tav tm="100000">
                                              <p:val>
                                                <p:strVal val="#ppt_x"/>
                                              </p:val>
                                            </p:tav>
                                          </p:tavLst>
                                        </p:anim>
                                        <p:anim calcmode="lin" valueType="num">
                                          <p:cBhvr additive="base">
                                            <p:cTn id="2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accel="5000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1000" fill="hold"/>
                                            <p:tgtEl>
                                              <p:spTgt spid="25"/>
                                            </p:tgtEl>
                                            <p:attrNameLst>
                                              <p:attrName>ppt_x</p:attrName>
                                            </p:attrNameLst>
                                          </p:cBhvr>
                                          <p:tavLst>
                                            <p:tav tm="0">
                                              <p:val>
                                                <p:strVal val="#ppt_x"/>
                                              </p:val>
                                            </p:tav>
                                            <p:tav tm="100000">
                                              <p:val>
                                                <p:strVal val="#ppt_x"/>
                                              </p:val>
                                            </p:tav>
                                          </p:tavLst>
                                        </p:anim>
                                        <p:anim calcmode="lin" valueType="num">
                                          <p:cBhvr additive="base">
                                            <p:cTn id="30"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0070C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8DB715-D163-9F18-4418-63CDFD3BD5D7}"/>
              </a:ext>
            </a:extLst>
          </p:cNvPr>
          <p:cNvSpPr txBox="1"/>
          <p:nvPr/>
        </p:nvSpPr>
        <p:spPr>
          <a:xfrm>
            <a:off x="852289" y="816603"/>
            <a:ext cx="6627242" cy="707886"/>
          </a:xfrm>
          <a:prstGeom prst="rect">
            <a:avLst/>
          </a:prstGeom>
          <a:noFill/>
        </p:spPr>
        <p:txBody>
          <a:bodyPr wrap="square" lIns="91440" tIns="45720" rIns="91440" bIns="45720" rtlCol="0" anchor="t">
            <a:spAutoFit/>
          </a:bodyPr>
          <a:lstStyle/>
          <a:p>
            <a:r>
              <a:rPr lang="en-US" sz="4000" b="1">
                <a:solidFill>
                  <a:schemeClr val="bg1"/>
                </a:solidFill>
                <a:latin typeface="Calibri"/>
                <a:ea typeface="Calibri" charset="0"/>
                <a:cs typeface="Calibri"/>
              </a:rPr>
              <a:t>READ ME FIRST</a:t>
            </a:r>
            <a:endParaRPr lang="en-US" sz="4000" b="1">
              <a:solidFill>
                <a:schemeClr val="bg1"/>
              </a:solidFill>
              <a:latin typeface="Calibri" charset="0"/>
              <a:ea typeface="Calibri" charset="0"/>
              <a:cs typeface="Calibri" charset="0"/>
            </a:endParaRPr>
          </a:p>
        </p:txBody>
      </p:sp>
      <p:sp>
        <p:nvSpPr>
          <p:cNvPr id="5" name="TextBox 4">
            <a:extLst>
              <a:ext uri="{FF2B5EF4-FFF2-40B4-BE49-F238E27FC236}">
                <a16:creationId xmlns:a16="http://schemas.microsoft.com/office/drawing/2014/main" id="{F4322FB3-70CE-CB04-75B2-48191D5BD041}"/>
              </a:ext>
            </a:extLst>
          </p:cNvPr>
          <p:cNvSpPr txBox="1"/>
          <p:nvPr/>
        </p:nvSpPr>
        <p:spPr>
          <a:xfrm>
            <a:off x="871395" y="1607697"/>
            <a:ext cx="9525671" cy="4347922"/>
          </a:xfrm>
          <a:prstGeom prst="rect">
            <a:avLst/>
          </a:prstGeom>
          <a:noFill/>
        </p:spPr>
        <p:txBody>
          <a:bodyPr wrap="square" lIns="91440" tIns="45720" rIns="91440" bIns="45720" rtlCol="0" anchor="t">
            <a:spAutoFit/>
          </a:bodyPr>
          <a:lstStyle/>
          <a:p>
            <a:pPr algn="just">
              <a:lnSpc>
                <a:spcPct val="130000"/>
              </a:lnSpc>
            </a:pPr>
            <a:r>
              <a:rPr lang="en-US" altLang="en-US" sz="1200">
                <a:solidFill>
                  <a:schemeClr val="bg1"/>
                </a:solidFill>
                <a:latin typeface="Lato Semibold" panose="020F0502020204030203" pitchFamily="34" charset="77"/>
                <a:ea typeface="Lato" panose="020F0502020204030203" pitchFamily="34" charset="0"/>
                <a:cs typeface="Lato" panose="020F0502020204030203" pitchFamily="34" charset="0"/>
              </a:rPr>
              <a:t>The notes section of the presentation slides include the information facilitators should deliver during the workshop. The slide notes also contain facilitation tips, including if-asked information, timings and references to key resources. It is important to review the slide notes in full before facilitating this Facilitation Package. The notes should appear in the dock below the image of the slide when View is set to Normal. If the notes are not visible, hold your cursor on the thin gray bar at the bottom of the window and drag the bar upwards. The notes section will appear. To view the slides with the notes in large text below them, move your cursor to the top of the window and click View, then Notes Page. To print the slide notes with images of the slides (handy for facilitating for the first time, especially for lengthy teaching segments), click Print, then under Print Layout, choose Notes Pages.</a:t>
            </a:r>
          </a:p>
          <a:p>
            <a:pPr algn="just">
              <a:lnSpc>
                <a:spcPct val="130000"/>
              </a:lnSpc>
            </a:pPr>
            <a:endParaRPr lang="en-US" altLang="en-US" sz="1200">
              <a:solidFill>
                <a:schemeClr val="bg1"/>
              </a:solidFill>
              <a:latin typeface="Lato Semibold" panose="020F0502020204030203" pitchFamily="34" charset="77"/>
              <a:ea typeface="Lato" panose="020F0502020204030203" pitchFamily="34" charset="0"/>
              <a:cs typeface="Lato" panose="020F0502020204030203" pitchFamily="34" charset="0"/>
            </a:endParaRPr>
          </a:p>
          <a:p>
            <a:pPr algn="just" eaLnBrk="1" hangingPunct="1">
              <a:lnSpc>
                <a:spcPct val="130000"/>
              </a:lnSpc>
            </a:pPr>
            <a:r>
              <a:rPr lang="en-US" altLang="en-US" sz="1200">
                <a:solidFill>
                  <a:schemeClr val="bg1"/>
                </a:solidFill>
                <a:latin typeface="Lato Semibold" panose="020F0502020204030203" pitchFamily="34" charset="77"/>
                <a:ea typeface="Lato" panose="020F0502020204030203" pitchFamily="34" charset="0"/>
                <a:cs typeface="Lato" panose="020F0502020204030203" pitchFamily="34" charset="0"/>
              </a:rPr>
              <a:t>Most slides have animations, which means that certain text, elements or images, appear one at a time by clicking through. These animations are meant to aid the facilitators in revealing content on the slide in stages and in a certain order. It is recommended that the facilitators become fully familiar with the animated slides ahead of the workshop.</a:t>
            </a:r>
          </a:p>
          <a:p>
            <a:pPr algn="just" eaLnBrk="1" hangingPunct="1">
              <a:lnSpc>
                <a:spcPct val="130000"/>
              </a:lnSpc>
            </a:pPr>
            <a:endParaRPr lang="en-US" altLang="en-US" sz="1200">
              <a:solidFill>
                <a:schemeClr val="bg1"/>
              </a:solidFill>
              <a:latin typeface="Lato Semibold" panose="020F0502020204030203" pitchFamily="34" charset="77"/>
              <a:ea typeface="Lato" panose="020F0502020204030203" pitchFamily="34" charset="0"/>
              <a:cs typeface="Lato" panose="020F0502020204030203" pitchFamily="34" charset="0"/>
            </a:endParaRPr>
          </a:p>
          <a:p>
            <a:pPr algn="just" eaLnBrk="1" hangingPunct="1">
              <a:lnSpc>
                <a:spcPct val="130000"/>
              </a:lnSpc>
            </a:pPr>
            <a:r>
              <a:rPr lang="en-US" altLang="en-US" sz="1200">
                <a:solidFill>
                  <a:schemeClr val="bg1"/>
                </a:solidFill>
                <a:latin typeface="Lato Semibold" panose="020F0502020204030203" pitchFamily="34" charset="77"/>
                <a:ea typeface="Lato" panose="020F0502020204030203" pitchFamily="34" charset="0"/>
                <a:cs typeface="Lato" panose="020F0502020204030203" pitchFamily="34" charset="0"/>
              </a:rPr>
              <a:t>The notes of the presentation refer to the Activity Sheets, which are annexed to this Package. The Activity Sheets correspond to the different exercises in this Package (discussion questions, activities and group work) and contain the same information as the relevant activity slides with facilitator notes. The Activity Sheets are meant to be utilized as stand-alone exercises in case not the entire Package is used, but could also assist the facilitator in guiding some of the more complex exercises. </a:t>
            </a:r>
          </a:p>
          <a:p>
            <a:pPr marL="285750" indent="-285750" algn="just">
              <a:buFont typeface="Arial"/>
              <a:buChar char="•"/>
            </a:pPr>
            <a:endParaRPr lang="en-US" sz="1200">
              <a:solidFill>
                <a:srgbClr val="000000"/>
              </a:solidFill>
              <a:latin typeface="Calibri"/>
              <a:ea typeface="Calibri"/>
              <a:cs typeface="Calibri"/>
            </a:endParaRPr>
          </a:p>
          <a:p>
            <a:pPr>
              <a:lnSpc>
                <a:spcPct val="130000"/>
              </a:lnSpc>
            </a:pPr>
            <a:endParaRPr lang="en-US" sz="1250" b="1">
              <a:solidFill>
                <a:schemeClr val="bg1"/>
              </a:solidFill>
              <a:latin typeface="Calibri"/>
              <a:ea typeface="Calibri"/>
              <a:cs typeface="Calibri"/>
            </a:endParaRPr>
          </a:p>
        </p:txBody>
      </p:sp>
    </p:spTree>
    <p:extLst>
      <p:ext uri="{BB962C8B-B14F-4D97-AF65-F5344CB8AC3E}">
        <p14:creationId xmlns:p14="http://schemas.microsoft.com/office/powerpoint/2010/main" val="3611127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F58192-61F0-85D2-E0F8-79080FC72597}"/>
              </a:ext>
            </a:extLst>
          </p:cNvPr>
          <p:cNvSpPr/>
          <p:nvPr/>
        </p:nvSpPr>
        <p:spPr>
          <a:xfrm>
            <a:off x="6804240" y="643317"/>
            <a:ext cx="3686646" cy="5164358"/>
          </a:xfrm>
          <a:custGeom>
            <a:avLst/>
            <a:gdLst>
              <a:gd name="connsiteX0" fmla="*/ 0 w 3686646"/>
              <a:gd name="connsiteY0" fmla="*/ 0 h 5164358"/>
              <a:gd name="connsiteX1" fmla="*/ 489797 w 3686646"/>
              <a:gd name="connsiteY1" fmla="*/ 0 h 5164358"/>
              <a:gd name="connsiteX2" fmla="*/ 905862 w 3686646"/>
              <a:gd name="connsiteY2" fmla="*/ 0 h 5164358"/>
              <a:gd name="connsiteX3" fmla="*/ 1506258 w 3686646"/>
              <a:gd name="connsiteY3" fmla="*/ 0 h 5164358"/>
              <a:gd name="connsiteX4" fmla="*/ 1996055 w 3686646"/>
              <a:gd name="connsiteY4" fmla="*/ 0 h 5164358"/>
              <a:gd name="connsiteX5" fmla="*/ 2485853 w 3686646"/>
              <a:gd name="connsiteY5" fmla="*/ 0 h 5164358"/>
              <a:gd name="connsiteX6" fmla="*/ 3086249 w 3686646"/>
              <a:gd name="connsiteY6" fmla="*/ 0 h 5164358"/>
              <a:gd name="connsiteX7" fmla="*/ 3686646 w 3686646"/>
              <a:gd name="connsiteY7" fmla="*/ 0 h 5164358"/>
              <a:gd name="connsiteX8" fmla="*/ 3686646 w 3686646"/>
              <a:gd name="connsiteY8" fmla="*/ 677105 h 5164358"/>
              <a:gd name="connsiteX9" fmla="*/ 3686646 w 3686646"/>
              <a:gd name="connsiteY9" fmla="*/ 1147635 h 5164358"/>
              <a:gd name="connsiteX10" fmla="*/ 3686646 w 3686646"/>
              <a:gd name="connsiteY10" fmla="*/ 1618166 h 5164358"/>
              <a:gd name="connsiteX11" fmla="*/ 3686646 w 3686646"/>
              <a:gd name="connsiteY11" fmla="*/ 2191983 h 5164358"/>
              <a:gd name="connsiteX12" fmla="*/ 3686646 w 3686646"/>
              <a:gd name="connsiteY12" fmla="*/ 2817444 h 5164358"/>
              <a:gd name="connsiteX13" fmla="*/ 3686646 w 3686646"/>
              <a:gd name="connsiteY13" fmla="*/ 3236331 h 5164358"/>
              <a:gd name="connsiteX14" fmla="*/ 3686646 w 3686646"/>
              <a:gd name="connsiteY14" fmla="*/ 3810149 h 5164358"/>
              <a:gd name="connsiteX15" fmla="*/ 3686646 w 3686646"/>
              <a:gd name="connsiteY15" fmla="*/ 4383966 h 5164358"/>
              <a:gd name="connsiteX16" fmla="*/ 3686646 w 3686646"/>
              <a:gd name="connsiteY16" fmla="*/ 5164358 h 5164358"/>
              <a:gd name="connsiteX17" fmla="*/ 3123116 w 3686646"/>
              <a:gd name="connsiteY17" fmla="*/ 5164358 h 5164358"/>
              <a:gd name="connsiteX18" fmla="*/ 2596452 w 3686646"/>
              <a:gd name="connsiteY18" fmla="*/ 5164358 h 5164358"/>
              <a:gd name="connsiteX19" fmla="*/ 2180388 w 3686646"/>
              <a:gd name="connsiteY19" fmla="*/ 5164358 h 5164358"/>
              <a:gd name="connsiteX20" fmla="*/ 1727457 w 3686646"/>
              <a:gd name="connsiteY20" fmla="*/ 5164358 h 5164358"/>
              <a:gd name="connsiteX21" fmla="*/ 1127060 w 3686646"/>
              <a:gd name="connsiteY21" fmla="*/ 5164358 h 5164358"/>
              <a:gd name="connsiteX22" fmla="*/ 600397 w 3686646"/>
              <a:gd name="connsiteY22" fmla="*/ 5164358 h 5164358"/>
              <a:gd name="connsiteX23" fmla="*/ 0 w 3686646"/>
              <a:gd name="connsiteY23" fmla="*/ 5164358 h 5164358"/>
              <a:gd name="connsiteX24" fmla="*/ 0 w 3686646"/>
              <a:gd name="connsiteY24" fmla="*/ 4590540 h 5164358"/>
              <a:gd name="connsiteX25" fmla="*/ 0 w 3686646"/>
              <a:gd name="connsiteY25" fmla="*/ 4171654 h 5164358"/>
              <a:gd name="connsiteX26" fmla="*/ 0 w 3686646"/>
              <a:gd name="connsiteY26" fmla="*/ 3752767 h 5164358"/>
              <a:gd name="connsiteX27" fmla="*/ 0 w 3686646"/>
              <a:gd name="connsiteY27" fmla="*/ 3127306 h 5164358"/>
              <a:gd name="connsiteX28" fmla="*/ 0 w 3686646"/>
              <a:gd name="connsiteY28" fmla="*/ 2656775 h 5164358"/>
              <a:gd name="connsiteX29" fmla="*/ 0 w 3686646"/>
              <a:gd name="connsiteY29" fmla="*/ 1979671 h 5164358"/>
              <a:gd name="connsiteX30" fmla="*/ 0 w 3686646"/>
              <a:gd name="connsiteY30" fmla="*/ 1457497 h 5164358"/>
              <a:gd name="connsiteX31" fmla="*/ 0 w 3686646"/>
              <a:gd name="connsiteY31" fmla="*/ 1038610 h 5164358"/>
              <a:gd name="connsiteX32" fmla="*/ 0 w 3686646"/>
              <a:gd name="connsiteY32" fmla="*/ 0 h 516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86646" h="5164358" extrusionOk="0">
                <a:moveTo>
                  <a:pt x="0" y="0"/>
                </a:moveTo>
                <a:cubicBezTo>
                  <a:pt x="178215" y="-43467"/>
                  <a:pt x="339589" y="46393"/>
                  <a:pt x="489797" y="0"/>
                </a:cubicBezTo>
                <a:cubicBezTo>
                  <a:pt x="640005" y="-46393"/>
                  <a:pt x="789291" y="17450"/>
                  <a:pt x="905862" y="0"/>
                </a:cubicBezTo>
                <a:cubicBezTo>
                  <a:pt x="1022433" y="-17450"/>
                  <a:pt x="1263400" y="9231"/>
                  <a:pt x="1506258" y="0"/>
                </a:cubicBezTo>
                <a:cubicBezTo>
                  <a:pt x="1749116" y="-9231"/>
                  <a:pt x="1829381" y="51422"/>
                  <a:pt x="1996055" y="0"/>
                </a:cubicBezTo>
                <a:cubicBezTo>
                  <a:pt x="2162729" y="-51422"/>
                  <a:pt x="2382694" y="17975"/>
                  <a:pt x="2485853" y="0"/>
                </a:cubicBezTo>
                <a:cubicBezTo>
                  <a:pt x="2589012" y="-17975"/>
                  <a:pt x="2844095" y="48311"/>
                  <a:pt x="3086249" y="0"/>
                </a:cubicBezTo>
                <a:cubicBezTo>
                  <a:pt x="3328403" y="-48311"/>
                  <a:pt x="3429166" y="16291"/>
                  <a:pt x="3686646" y="0"/>
                </a:cubicBezTo>
                <a:cubicBezTo>
                  <a:pt x="3703358" y="203218"/>
                  <a:pt x="3620695" y="373330"/>
                  <a:pt x="3686646" y="677105"/>
                </a:cubicBezTo>
                <a:cubicBezTo>
                  <a:pt x="3752597" y="980880"/>
                  <a:pt x="3663404" y="959989"/>
                  <a:pt x="3686646" y="1147635"/>
                </a:cubicBezTo>
                <a:cubicBezTo>
                  <a:pt x="3709888" y="1335281"/>
                  <a:pt x="3684075" y="1519881"/>
                  <a:pt x="3686646" y="1618166"/>
                </a:cubicBezTo>
                <a:cubicBezTo>
                  <a:pt x="3689217" y="1716451"/>
                  <a:pt x="3657787" y="2003600"/>
                  <a:pt x="3686646" y="2191983"/>
                </a:cubicBezTo>
                <a:cubicBezTo>
                  <a:pt x="3715505" y="2380366"/>
                  <a:pt x="3657372" y="2553582"/>
                  <a:pt x="3686646" y="2817444"/>
                </a:cubicBezTo>
                <a:cubicBezTo>
                  <a:pt x="3715920" y="3081306"/>
                  <a:pt x="3658616" y="3028501"/>
                  <a:pt x="3686646" y="3236331"/>
                </a:cubicBezTo>
                <a:cubicBezTo>
                  <a:pt x="3714676" y="3444161"/>
                  <a:pt x="3638308" y="3690931"/>
                  <a:pt x="3686646" y="3810149"/>
                </a:cubicBezTo>
                <a:cubicBezTo>
                  <a:pt x="3734984" y="3929367"/>
                  <a:pt x="3628335" y="4265260"/>
                  <a:pt x="3686646" y="4383966"/>
                </a:cubicBezTo>
                <a:cubicBezTo>
                  <a:pt x="3744957" y="4502672"/>
                  <a:pt x="3684707" y="4957283"/>
                  <a:pt x="3686646" y="5164358"/>
                </a:cubicBezTo>
                <a:cubicBezTo>
                  <a:pt x="3492477" y="5188029"/>
                  <a:pt x="3309861" y="5109203"/>
                  <a:pt x="3123116" y="5164358"/>
                </a:cubicBezTo>
                <a:cubicBezTo>
                  <a:pt x="2936371" y="5219513"/>
                  <a:pt x="2722884" y="5160060"/>
                  <a:pt x="2596452" y="5164358"/>
                </a:cubicBezTo>
                <a:cubicBezTo>
                  <a:pt x="2470020" y="5168656"/>
                  <a:pt x="2267515" y="5157963"/>
                  <a:pt x="2180388" y="5164358"/>
                </a:cubicBezTo>
                <a:cubicBezTo>
                  <a:pt x="2093261" y="5170753"/>
                  <a:pt x="1883996" y="5136662"/>
                  <a:pt x="1727457" y="5164358"/>
                </a:cubicBezTo>
                <a:cubicBezTo>
                  <a:pt x="1570918" y="5192054"/>
                  <a:pt x="1269614" y="5117007"/>
                  <a:pt x="1127060" y="5164358"/>
                </a:cubicBezTo>
                <a:cubicBezTo>
                  <a:pt x="984506" y="5211709"/>
                  <a:pt x="862707" y="5112005"/>
                  <a:pt x="600397" y="5164358"/>
                </a:cubicBezTo>
                <a:cubicBezTo>
                  <a:pt x="338087" y="5216711"/>
                  <a:pt x="276318" y="5145336"/>
                  <a:pt x="0" y="5164358"/>
                </a:cubicBezTo>
                <a:cubicBezTo>
                  <a:pt x="-40235" y="4987952"/>
                  <a:pt x="12739" y="4864923"/>
                  <a:pt x="0" y="4590540"/>
                </a:cubicBezTo>
                <a:cubicBezTo>
                  <a:pt x="-12739" y="4316157"/>
                  <a:pt x="30042" y="4342333"/>
                  <a:pt x="0" y="4171654"/>
                </a:cubicBezTo>
                <a:cubicBezTo>
                  <a:pt x="-30042" y="4000975"/>
                  <a:pt x="46547" y="3930110"/>
                  <a:pt x="0" y="3752767"/>
                </a:cubicBezTo>
                <a:cubicBezTo>
                  <a:pt x="-46547" y="3575424"/>
                  <a:pt x="60212" y="3371758"/>
                  <a:pt x="0" y="3127306"/>
                </a:cubicBezTo>
                <a:cubicBezTo>
                  <a:pt x="-60212" y="2882854"/>
                  <a:pt x="17382" y="2771767"/>
                  <a:pt x="0" y="2656775"/>
                </a:cubicBezTo>
                <a:cubicBezTo>
                  <a:pt x="-17382" y="2541783"/>
                  <a:pt x="9691" y="2201744"/>
                  <a:pt x="0" y="1979671"/>
                </a:cubicBezTo>
                <a:cubicBezTo>
                  <a:pt x="-9691" y="1757598"/>
                  <a:pt x="13814" y="1671382"/>
                  <a:pt x="0" y="1457497"/>
                </a:cubicBezTo>
                <a:cubicBezTo>
                  <a:pt x="-13814" y="1243612"/>
                  <a:pt x="4871" y="1146287"/>
                  <a:pt x="0" y="1038610"/>
                </a:cubicBezTo>
                <a:cubicBezTo>
                  <a:pt x="-4871" y="930933"/>
                  <a:pt x="45957" y="234381"/>
                  <a:pt x="0" y="0"/>
                </a:cubicBezTo>
                <a:close/>
              </a:path>
            </a:pathLst>
          </a:custGeom>
          <a:noFill/>
          <a:ln w="22225" cap="rnd">
            <a:solidFill>
              <a:srgbClr val="FBD416"/>
            </a:solidFill>
            <a:extLst>
              <a:ext uri="{C807C97D-BFC1-408E-A445-0C87EB9F89A2}">
                <ask:lineSketchStyleProps xmlns:ask="http://schemas.microsoft.com/office/drawing/2018/sketchyshapes" sd="1219033472">
                  <a:prstGeom prst="rect">
                    <a:avLst/>
                  </a:prstGeom>
                  <ask:type>
                    <ask:lineSketchScribbl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pic>
        <p:nvPicPr>
          <p:cNvPr id="7" name="Picture 7" descr="A picture containing text, person&#10;&#10;Description automatically generated">
            <a:extLst>
              <a:ext uri="{FF2B5EF4-FFF2-40B4-BE49-F238E27FC236}">
                <a16:creationId xmlns:a16="http://schemas.microsoft.com/office/drawing/2014/main" id="{9A8C7F58-0CD5-56B0-4D86-27FEA5EB21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3668" y="684661"/>
            <a:ext cx="3600150" cy="5077568"/>
          </a:xfrm>
          <a:prstGeom prst="rect">
            <a:avLst/>
          </a:prstGeom>
        </p:spPr>
      </p:pic>
      <p:sp>
        <p:nvSpPr>
          <p:cNvPr id="2" name="Content Placeholder 2">
            <a:extLst>
              <a:ext uri="{FF2B5EF4-FFF2-40B4-BE49-F238E27FC236}">
                <a16:creationId xmlns:a16="http://schemas.microsoft.com/office/drawing/2014/main" id="{EB40DEC7-C948-4F71-804D-D103B54E555D}"/>
              </a:ext>
            </a:extLst>
          </p:cNvPr>
          <p:cNvSpPr txBox="1">
            <a:spLocks/>
          </p:cNvSpPr>
          <p:nvPr/>
        </p:nvSpPr>
        <p:spPr>
          <a:xfrm>
            <a:off x="917146" y="1784901"/>
            <a:ext cx="5284134" cy="1782323"/>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70C0"/>
              </a:buClr>
              <a:buNone/>
            </a:pPr>
            <a:r>
              <a:rPr lang="en-GB" sz="2200">
                <a:latin typeface="Lato"/>
                <a:ea typeface="Lato"/>
                <a:cs typeface="Lato"/>
              </a:rPr>
              <a:t>Objectives:</a:t>
            </a:r>
          </a:p>
          <a:p>
            <a:pPr>
              <a:buClr>
                <a:srgbClr val="0070C0"/>
              </a:buClr>
              <a:buFont typeface="Wingdings" pitchFamily="2" charset="2"/>
              <a:buChar char="Ø"/>
            </a:pPr>
            <a:endParaRPr lang="en-GB" sz="800">
              <a:latin typeface="Lato"/>
              <a:ea typeface="Lato"/>
              <a:cs typeface="Lato"/>
            </a:endParaRPr>
          </a:p>
          <a:p>
            <a:pPr>
              <a:buClr>
                <a:srgbClr val="0070C0"/>
              </a:buClr>
              <a:buFont typeface="Wingdings" pitchFamily="2" charset="2"/>
              <a:buChar char="Ø"/>
            </a:pPr>
            <a:r>
              <a:rPr lang="en-GB" sz="2200">
                <a:solidFill>
                  <a:schemeClr val="tx1">
                    <a:lumMod val="65000"/>
                    <a:lumOff val="35000"/>
                  </a:schemeClr>
                </a:solidFill>
              </a:rPr>
              <a:t>Risk of GBV is reduced for all displaced and stateless persons;</a:t>
            </a:r>
          </a:p>
          <a:p>
            <a:pPr>
              <a:buClr>
                <a:srgbClr val="0070C0"/>
              </a:buClr>
              <a:buFont typeface="Wingdings" pitchFamily="2" charset="2"/>
              <a:buChar char="Ø"/>
            </a:pPr>
            <a:r>
              <a:rPr lang="en-GB" sz="2200">
                <a:solidFill>
                  <a:schemeClr val="tx1">
                    <a:lumMod val="65000"/>
                    <a:lumOff val="35000"/>
                  </a:schemeClr>
                </a:solidFill>
              </a:rPr>
              <a:t>All GBV survivors have adequate and timely access to quality services.</a:t>
            </a:r>
          </a:p>
        </p:txBody>
      </p:sp>
      <p:sp>
        <p:nvSpPr>
          <p:cNvPr id="3" name="Title 1">
            <a:extLst>
              <a:ext uri="{FF2B5EF4-FFF2-40B4-BE49-F238E27FC236}">
                <a16:creationId xmlns:a16="http://schemas.microsoft.com/office/drawing/2014/main" id="{FE640652-A3B7-0BCC-F628-DF0B67B964C1}"/>
              </a:ext>
            </a:extLst>
          </p:cNvPr>
          <p:cNvSpPr txBox="1">
            <a:spLocks/>
          </p:cNvSpPr>
          <p:nvPr/>
        </p:nvSpPr>
        <p:spPr>
          <a:xfrm>
            <a:off x="795490" y="684661"/>
            <a:ext cx="5444525"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UNHCR’s GBV Policy</a:t>
            </a:r>
            <a:endParaRPr lang="en-US" sz="4000" b="1">
              <a:solidFill>
                <a:srgbClr val="0070C0"/>
              </a:solidFill>
              <a:latin typeface="Lato" panose="020F0502020204030203" pitchFamily="34" charset="77"/>
            </a:endParaRPr>
          </a:p>
        </p:txBody>
      </p:sp>
      <p:cxnSp>
        <p:nvCxnSpPr>
          <p:cNvPr id="5" name="Straight Connector 4">
            <a:extLst>
              <a:ext uri="{FF2B5EF4-FFF2-40B4-BE49-F238E27FC236}">
                <a16:creationId xmlns:a16="http://schemas.microsoft.com/office/drawing/2014/main" id="{A1AE7BA8-5930-247F-1A87-208C9C036975}"/>
              </a:ext>
            </a:extLst>
          </p:cNvPr>
          <p:cNvCxnSpPr>
            <a:cxnSpLocks/>
          </p:cNvCxnSpPr>
          <p:nvPr/>
        </p:nvCxnSpPr>
        <p:spPr>
          <a:xfrm flipH="1">
            <a:off x="-2521289" y="1339804"/>
            <a:ext cx="8119608"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pSp>
        <p:nvGrpSpPr>
          <p:cNvPr id="21" name="Group 20">
            <a:extLst>
              <a:ext uri="{FF2B5EF4-FFF2-40B4-BE49-F238E27FC236}">
                <a16:creationId xmlns:a16="http://schemas.microsoft.com/office/drawing/2014/main" id="{997D56D2-75E6-51F9-13A1-0715B7C205B4}"/>
              </a:ext>
            </a:extLst>
          </p:cNvPr>
          <p:cNvGrpSpPr/>
          <p:nvPr/>
        </p:nvGrpSpPr>
        <p:grpSpPr>
          <a:xfrm>
            <a:off x="7834729" y="361199"/>
            <a:ext cx="7202750" cy="5828770"/>
            <a:chOff x="7674089" y="361199"/>
            <a:chExt cx="7202750" cy="5828770"/>
          </a:xfrm>
        </p:grpSpPr>
        <p:sp>
          <p:nvSpPr>
            <p:cNvPr id="20" name="Oval 19">
              <a:extLst>
                <a:ext uri="{FF2B5EF4-FFF2-40B4-BE49-F238E27FC236}">
                  <a16:creationId xmlns:a16="http://schemas.microsoft.com/office/drawing/2014/main" id="{AF6D6E8D-84DA-F9B9-8B3F-11BAB430146D}"/>
                </a:ext>
              </a:extLst>
            </p:cNvPr>
            <p:cNvSpPr/>
            <p:nvPr/>
          </p:nvSpPr>
          <p:spPr>
            <a:xfrm>
              <a:off x="7972827" y="578101"/>
              <a:ext cx="2394492" cy="241688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pic>
          <p:nvPicPr>
            <p:cNvPr id="17" name="Picture 16" descr="Shape&#10;&#10;Description automatically generated">
              <a:extLst>
                <a:ext uri="{FF2B5EF4-FFF2-40B4-BE49-F238E27FC236}">
                  <a16:creationId xmlns:a16="http://schemas.microsoft.com/office/drawing/2014/main" id="{7440516C-BA3E-F327-033C-4504BA78CC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674089" y="361199"/>
              <a:ext cx="7202750" cy="5828770"/>
            </a:xfrm>
            <a:prstGeom prst="rect">
              <a:avLst/>
            </a:prstGeom>
          </p:spPr>
        </p:pic>
        <p:sp>
          <p:nvSpPr>
            <p:cNvPr id="15" name="Oval 14">
              <a:extLst>
                <a:ext uri="{FF2B5EF4-FFF2-40B4-BE49-F238E27FC236}">
                  <a16:creationId xmlns:a16="http://schemas.microsoft.com/office/drawing/2014/main" id="{A3BA9A4D-01CF-CF75-A88C-CCFD74690F87}"/>
                </a:ext>
              </a:extLst>
            </p:cNvPr>
            <p:cNvSpPr/>
            <p:nvPr/>
          </p:nvSpPr>
          <p:spPr>
            <a:xfrm>
              <a:off x="7772945" y="828654"/>
              <a:ext cx="2730299" cy="1965208"/>
            </a:xfrm>
            <a:custGeom>
              <a:avLst/>
              <a:gdLst>
                <a:gd name="connsiteX0" fmla="*/ 0 w 2730299"/>
                <a:gd name="connsiteY0" fmla="*/ 982604 h 1965208"/>
                <a:gd name="connsiteX1" fmla="*/ 1365150 w 2730299"/>
                <a:gd name="connsiteY1" fmla="*/ 0 h 1965208"/>
                <a:gd name="connsiteX2" fmla="*/ 2730300 w 2730299"/>
                <a:gd name="connsiteY2" fmla="*/ 982604 h 1965208"/>
                <a:gd name="connsiteX3" fmla="*/ 1365150 w 2730299"/>
                <a:gd name="connsiteY3" fmla="*/ 1965208 h 1965208"/>
                <a:gd name="connsiteX4" fmla="*/ 0 w 2730299"/>
                <a:gd name="connsiteY4" fmla="*/ 982604 h 1965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299" h="1965208" extrusionOk="0">
                  <a:moveTo>
                    <a:pt x="0" y="982604"/>
                  </a:moveTo>
                  <a:cubicBezTo>
                    <a:pt x="-52290" y="407673"/>
                    <a:pt x="503164" y="40547"/>
                    <a:pt x="1365150" y="0"/>
                  </a:cubicBezTo>
                  <a:cubicBezTo>
                    <a:pt x="2186658" y="14222"/>
                    <a:pt x="2666006" y="441971"/>
                    <a:pt x="2730300" y="982604"/>
                  </a:cubicBezTo>
                  <a:cubicBezTo>
                    <a:pt x="2674193" y="1580072"/>
                    <a:pt x="2098614" y="2078453"/>
                    <a:pt x="1365150" y="1965208"/>
                  </a:cubicBezTo>
                  <a:cubicBezTo>
                    <a:pt x="517531" y="1913961"/>
                    <a:pt x="87213" y="1566952"/>
                    <a:pt x="0" y="982604"/>
                  </a:cubicBezTo>
                  <a:close/>
                </a:path>
              </a:pathLst>
            </a:custGeom>
            <a:noFill/>
            <a:ln w="25400">
              <a:noFill/>
              <a:prstDash val="solid"/>
              <a:extLst>
                <a:ext uri="{C807C97D-BFC1-408E-A445-0C87EB9F89A2}">
                  <ask:lineSketchStyleProps xmlns:ask="http://schemas.microsoft.com/office/drawing/2018/sketchyshapes" sd="1219033472">
                    <a:prstGeom prst="ellipse">
                      <a:avLst/>
                    </a:prstGeom>
                    <ask:type>
                      <ask:lineSketchCurved/>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a:solidFill>
                    <a:srgbClr val="0070C0"/>
                  </a:solidFill>
                  <a:latin typeface="Lato" panose="020F0502020204030203" pitchFamily="34" charset="77"/>
                </a:rPr>
                <a:t>The Policy requires that all UNHCR workforce and partners are appropriately trained to safely handle disclosures of GBV incidents and to make referrals.</a:t>
              </a:r>
            </a:p>
          </p:txBody>
        </p:sp>
      </p:grpSp>
      <p:sp>
        <p:nvSpPr>
          <p:cNvPr id="12" name="Rounded Rectangle 11">
            <a:extLst>
              <a:ext uri="{FF2B5EF4-FFF2-40B4-BE49-F238E27FC236}">
                <a16:creationId xmlns:a16="http://schemas.microsoft.com/office/drawing/2014/main" id="{AB15A6F8-25EC-C3A5-A7E4-A3EA05C6CED6}"/>
              </a:ext>
            </a:extLst>
          </p:cNvPr>
          <p:cNvSpPr>
            <a:spLocks/>
          </p:cNvSpPr>
          <p:nvPr/>
        </p:nvSpPr>
        <p:spPr>
          <a:xfrm>
            <a:off x="1467426" y="4138500"/>
            <a:ext cx="4299335" cy="1782323"/>
          </a:xfrm>
          <a:prstGeom prst="roundRect">
            <a:avLst/>
          </a:prstGeom>
          <a:solidFill>
            <a:srgbClr val="0070C0">
              <a:alpha val="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R" sz="2200">
                <a:solidFill>
                  <a:srgbClr val="0070C0"/>
                </a:solidFill>
                <a:latin typeface="Lato" panose="020F0502020204030203" pitchFamily="34" charset="0"/>
                <a:ea typeface="Lato" panose="020F0502020204030203" pitchFamily="34" charset="0"/>
                <a:cs typeface="Lato" panose="020F0502020204030203" pitchFamily="34" charset="0"/>
              </a:rPr>
              <a:t>Compliance is </a:t>
            </a:r>
            <a:r>
              <a:rPr lang="en-GR" sz="2200" b="1">
                <a:solidFill>
                  <a:srgbClr val="0070C0"/>
                </a:solidFill>
                <a:latin typeface="Lato" panose="020F0502020204030203" pitchFamily="34" charset="0"/>
                <a:ea typeface="Lato" panose="020F0502020204030203" pitchFamily="34" charset="0"/>
                <a:cs typeface="Lato" panose="020F0502020204030203" pitchFamily="34" charset="0"/>
              </a:rPr>
              <a:t>mandatory</a:t>
            </a:r>
            <a:r>
              <a:rPr lang="en-GR" sz="2200">
                <a:solidFill>
                  <a:srgbClr val="0070C0"/>
                </a:solidFill>
                <a:latin typeface="Lato" panose="020F0502020204030203" pitchFamily="34" charset="0"/>
                <a:ea typeface="Lato" panose="020F0502020204030203" pitchFamily="34" charset="0"/>
                <a:cs typeface="Lato" panose="020F0502020204030203" pitchFamily="34" charset="0"/>
              </a:rPr>
              <a:t> and implementation requires </a:t>
            </a:r>
            <a:r>
              <a:rPr lang="en-GR" sz="2200" b="1">
                <a:solidFill>
                  <a:srgbClr val="0070C0"/>
                </a:solidFill>
                <a:latin typeface="Lato" panose="020F0502020204030203" pitchFamily="34" charset="0"/>
                <a:ea typeface="Lato" panose="020F0502020204030203" pitchFamily="34" charset="0"/>
                <a:cs typeface="Lato" panose="020F0502020204030203" pitchFamily="34" charset="0"/>
              </a:rPr>
              <a:t>collective action </a:t>
            </a:r>
            <a:r>
              <a:rPr lang="en-GR" sz="2200">
                <a:solidFill>
                  <a:srgbClr val="0070C0"/>
                </a:solidFill>
                <a:latin typeface="Lato" panose="020F0502020204030203" pitchFamily="34" charset="0"/>
                <a:ea typeface="Lato" panose="020F0502020204030203" pitchFamily="34" charset="0"/>
                <a:cs typeface="Lato" panose="020F0502020204030203" pitchFamily="34" charset="0"/>
              </a:rPr>
              <a:t>of all members of the workforce, including you!</a:t>
            </a:r>
          </a:p>
        </p:txBody>
      </p:sp>
    </p:spTree>
    <p:custDataLst>
      <p:tags r:id="rId1"/>
    </p:custDataLst>
    <p:extLst>
      <p:ext uri="{BB962C8B-B14F-4D97-AF65-F5344CB8AC3E}">
        <p14:creationId xmlns:p14="http://schemas.microsoft.com/office/powerpoint/2010/main" val="25485203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accel="50000" decel="5000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1000" fill="hold"/>
                                            <p:tgtEl>
                                              <p:spTgt spid="21"/>
                                            </p:tgtEl>
                                            <p:attrNameLst>
                                              <p:attrName>ppt_x</p:attrName>
                                            </p:attrNameLst>
                                          </p:cBhvr>
                                          <p:tavLst>
                                            <p:tav tm="0">
                                              <p:val>
                                                <p:strVal val="1+#ppt_w/2"/>
                                              </p:val>
                                            </p:tav>
                                            <p:tav tm="100000">
                                              <p:val>
                                                <p:strVal val="#ppt_x"/>
                                              </p:val>
                                            </p:tav>
                                          </p:tavLst>
                                        </p:anim>
                                        <p:anim calcmode="lin" valueType="num">
                                          <p:cBhvr additive="base">
                                            <p:cTn id="3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accel="50000" decel="5000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1000" fill="hold"/>
                                            <p:tgtEl>
                                              <p:spTgt spid="21"/>
                                            </p:tgtEl>
                                            <p:attrNameLst>
                                              <p:attrName>ppt_x</p:attrName>
                                            </p:attrNameLst>
                                          </p:cBhvr>
                                          <p:tavLst>
                                            <p:tav tm="0">
                                              <p:val>
                                                <p:strVal val="1+#ppt_w/2"/>
                                              </p:val>
                                            </p:tav>
                                            <p:tav tm="100000">
                                              <p:val>
                                                <p:strVal val="#ppt_x"/>
                                              </p:val>
                                            </p:tav>
                                          </p:tavLst>
                                        </p:anim>
                                        <p:anim calcmode="lin" valueType="num">
                                          <p:cBhvr additive="base">
                                            <p:cTn id="3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12"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B40DEC7-C948-4F71-804D-D103B54E555D}"/>
              </a:ext>
            </a:extLst>
          </p:cNvPr>
          <p:cNvSpPr txBox="1">
            <a:spLocks/>
          </p:cNvSpPr>
          <p:nvPr/>
        </p:nvSpPr>
        <p:spPr>
          <a:xfrm>
            <a:off x="795490" y="1994948"/>
            <a:ext cx="6081539" cy="3000222"/>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200" b="1">
                <a:solidFill>
                  <a:srgbClr val="0070C0"/>
                </a:solidFill>
                <a:latin typeface="Lato" panose="020F0502020204030203" pitchFamily="34" charset="77"/>
              </a:rPr>
              <a:t>GBV risk mitigation = reducing the risk of exposure to GBV in all aspects of programming</a:t>
            </a:r>
          </a:p>
          <a:p>
            <a:pPr marL="0" indent="0">
              <a:buNone/>
            </a:pPr>
            <a:endParaRPr lang="en-GB" sz="800" b="1">
              <a:solidFill>
                <a:srgbClr val="0070C0"/>
              </a:solidFill>
              <a:latin typeface="Lato" panose="020F0502020204030203" pitchFamily="34" charset="77"/>
            </a:endParaRPr>
          </a:p>
          <a:p>
            <a:pPr marL="342900" indent="-342900">
              <a:buClr>
                <a:srgbClr val="0070C0"/>
              </a:buClr>
              <a:buFont typeface="+mj-lt"/>
              <a:buAutoNum type="arabicPeriod"/>
            </a:pPr>
            <a:r>
              <a:rPr lang="en-GB" sz="2200">
                <a:solidFill>
                  <a:schemeClr val="tx1">
                    <a:lumMod val="65000"/>
                    <a:lumOff val="35000"/>
                  </a:schemeClr>
                </a:solidFill>
                <a:latin typeface="Lato" panose="020F0502020204030203" pitchFamily="34" charset="77"/>
              </a:rPr>
              <a:t>Mainstream actions in </a:t>
            </a:r>
            <a:r>
              <a:rPr lang="en-GB" sz="2200" b="1">
                <a:solidFill>
                  <a:srgbClr val="0070C0"/>
                </a:solidFill>
                <a:latin typeface="Lato" panose="020F0502020204030203" pitchFamily="34" charset="77"/>
              </a:rPr>
              <a:t>each humanitarian sector and area of work</a:t>
            </a:r>
            <a:r>
              <a:rPr lang="en-GB" sz="2200">
                <a:solidFill>
                  <a:srgbClr val="0070C0"/>
                </a:solidFill>
                <a:latin typeface="Lato" panose="020F0502020204030203" pitchFamily="34" charset="77"/>
              </a:rPr>
              <a:t> </a:t>
            </a:r>
            <a:r>
              <a:rPr lang="en-GB" sz="2200">
                <a:solidFill>
                  <a:schemeClr val="tx1">
                    <a:lumMod val="65000"/>
                    <a:lumOff val="35000"/>
                  </a:schemeClr>
                </a:solidFill>
                <a:latin typeface="Lato" panose="020F0502020204030203" pitchFamily="34" charset="77"/>
              </a:rPr>
              <a:t>to </a:t>
            </a:r>
            <a:r>
              <a:rPr lang="en-GB" sz="2200" b="1">
                <a:solidFill>
                  <a:srgbClr val="0070C0"/>
                </a:solidFill>
                <a:latin typeface="Lato" panose="020F0502020204030203" pitchFamily="34" charset="77"/>
              </a:rPr>
              <a:t>reduce risks and exposure to GBV </a:t>
            </a:r>
            <a:r>
              <a:rPr lang="en-GB" sz="2200">
                <a:solidFill>
                  <a:schemeClr val="tx1">
                    <a:lumMod val="65000"/>
                    <a:lumOff val="35000"/>
                  </a:schemeClr>
                </a:solidFill>
                <a:latin typeface="Lato" panose="020F0502020204030203" pitchFamily="34" charset="77"/>
              </a:rPr>
              <a:t>and to improve safety. </a:t>
            </a:r>
            <a:endParaRPr lang="en-US" sz="2200">
              <a:solidFill>
                <a:schemeClr val="tx1">
                  <a:lumMod val="65000"/>
                  <a:lumOff val="35000"/>
                </a:schemeClr>
              </a:solidFill>
              <a:latin typeface="Lato" panose="020F0502020204030203" pitchFamily="34" charset="77"/>
            </a:endParaRPr>
          </a:p>
          <a:p>
            <a:pPr marL="342900" indent="-342900">
              <a:buClr>
                <a:srgbClr val="0070C0"/>
              </a:buClr>
              <a:buFont typeface="+mj-lt"/>
              <a:buAutoNum type="arabicPeriod"/>
            </a:pPr>
            <a:r>
              <a:rPr lang="en-GB" sz="2200">
                <a:solidFill>
                  <a:schemeClr val="tx1">
                    <a:lumMod val="65000"/>
                    <a:lumOff val="35000"/>
                  </a:schemeClr>
                </a:solidFill>
                <a:latin typeface="Lato" panose="020F0502020204030203" pitchFamily="34" charset="77"/>
              </a:rPr>
              <a:t>All UNHCR workforce and partners know how to </a:t>
            </a:r>
            <a:r>
              <a:rPr lang="en-GB" sz="2200" b="1">
                <a:solidFill>
                  <a:srgbClr val="0070C0"/>
                </a:solidFill>
                <a:latin typeface="Lato" panose="020F0502020204030203" pitchFamily="34" charset="77"/>
              </a:rPr>
              <a:t>safely handle a GBV disclosure and refer a survivor. </a:t>
            </a:r>
            <a:endParaRPr lang="en-US" sz="2200">
              <a:solidFill>
                <a:srgbClr val="0070C0"/>
              </a:solidFill>
              <a:latin typeface="Lato" panose="020F0502020204030203" pitchFamily="34" charset="77"/>
            </a:endParaRPr>
          </a:p>
          <a:p>
            <a:pPr>
              <a:buClr>
                <a:srgbClr val="0070C0"/>
              </a:buClr>
              <a:buFont typeface="Wingdings" pitchFamily="2" charset="2"/>
              <a:buChar char="Ø"/>
            </a:pPr>
            <a:endParaRPr lang="en-GB" sz="1800">
              <a:solidFill>
                <a:schemeClr val="tx1">
                  <a:lumMod val="65000"/>
                  <a:lumOff val="35000"/>
                </a:schemeClr>
              </a:solidFill>
            </a:endParaRPr>
          </a:p>
        </p:txBody>
      </p:sp>
      <p:sp>
        <p:nvSpPr>
          <p:cNvPr id="3" name="Title 1">
            <a:extLst>
              <a:ext uri="{FF2B5EF4-FFF2-40B4-BE49-F238E27FC236}">
                <a16:creationId xmlns:a16="http://schemas.microsoft.com/office/drawing/2014/main" id="{FE640652-A3B7-0BCC-F628-DF0B67B964C1}"/>
              </a:ext>
            </a:extLst>
          </p:cNvPr>
          <p:cNvSpPr txBox="1">
            <a:spLocks/>
          </p:cNvSpPr>
          <p:nvPr/>
        </p:nvSpPr>
        <p:spPr>
          <a:xfrm>
            <a:off x="795490" y="684661"/>
            <a:ext cx="9707753"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a:solidFill>
                  <a:srgbClr val="0070C0"/>
                </a:solidFill>
                <a:latin typeface="Lato" panose="020F0502020204030203" pitchFamily="34" charset="77"/>
              </a:rPr>
              <a:t>GBV risk mitigation: responsibility of all! </a:t>
            </a:r>
          </a:p>
        </p:txBody>
      </p:sp>
      <p:cxnSp>
        <p:nvCxnSpPr>
          <p:cNvPr id="5" name="Straight Connector 4">
            <a:extLst>
              <a:ext uri="{FF2B5EF4-FFF2-40B4-BE49-F238E27FC236}">
                <a16:creationId xmlns:a16="http://schemas.microsoft.com/office/drawing/2014/main" id="{A1AE7BA8-5930-247F-1A87-208C9C036975}"/>
              </a:ext>
            </a:extLst>
          </p:cNvPr>
          <p:cNvCxnSpPr>
            <a:cxnSpLocks/>
          </p:cNvCxnSpPr>
          <p:nvPr/>
        </p:nvCxnSpPr>
        <p:spPr>
          <a:xfrm flipH="1">
            <a:off x="-2521289" y="1339804"/>
            <a:ext cx="12505548"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6" name="Picture 5" descr="A picture containing text, vector graphics&#10;&#10;Description automatically generated">
            <a:extLst>
              <a:ext uri="{FF2B5EF4-FFF2-40B4-BE49-F238E27FC236}">
                <a16:creationId xmlns:a16="http://schemas.microsoft.com/office/drawing/2014/main" id="{3723D598-4766-72EE-D72D-ECAF97C71C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6259" y="1705232"/>
            <a:ext cx="4995741" cy="4480463"/>
          </a:xfrm>
          <a:prstGeom prst="rect">
            <a:avLst/>
          </a:prstGeom>
        </p:spPr>
      </p:pic>
    </p:spTree>
    <p:custDataLst>
      <p:tags r:id="rId1"/>
    </p:custDataLst>
    <p:extLst>
      <p:ext uri="{BB962C8B-B14F-4D97-AF65-F5344CB8AC3E}">
        <p14:creationId xmlns:p14="http://schemas.microsoft.com/office/powerpoint/2010/main" val="176102529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1+#ppt_w/2"/>
                                              </p:val>
                                            </p:tav>
                                            <p:tav tm="100000">
                                              <p:val>
                                                <p:strVal val="#ppt_x"/>
                                              </p:val>
                                            </p:tav>
                                          </p:tavLst>
                                        </p:anim>
                                        <p:anim calcmode="lin" valueType="num">
                                          <p:cBhvr additive="base">
                                            <p:cTn id="16"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1+#ppt_w/2"/>
                                              </p:val>
                                            </p:tav>
                                            <p:tav tm="100000">
                                              <p:val>
                                                <p:strVal val="#ppt_x"/>
                                              </p:val>
                                            </p:tav>
                                          </p:tavLst>
                                        </p:anim>
                                        <p:anim calcmode="lin" valueType="num">
                                          <p:cBhvr additive="base">
                                            <p:cTn id="16"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B296D1F5-BD98-5180-675D-1D57928B85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083" y="612155"/>
            <a:ext cx="2393017" cy="2541257"/>
          </a:xfrm>
          <a:prstGeom prst="rect">
            <a:avLst/>
          </a:prstGeom>
        </p:spPr>
      </p:pic>
      <p:sp>
        <p:nvSpPr>
          <p:cNvPr id="4" name="Rounded Rectangle 3">
            <a:extLst>
              <a:ext uri="{FF2B5EF4-FFF2-40B4-BE49-F238E27FC236}">
                <a16:creationId xmlns:a16="http://schemas.microsoft.com/office/drawing/2014/main" id="{07954268-3CBE-5A63-A948-25C8F584B491}"/>
              </a:ext>
            </a:extLst>
          </p:cNvPr>
          <p:cNvSpPr/>
          <p:nvPr/>
        </p:nvSpPr>
        <p:spPr>
          <a:xfrm>
            <a:off x="1248965" y="385864"/>
            <a:ext cx="10756952" cy="5434168"/>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6" name="Title 1">
            <a:extLst>
              <a:ext uri="{FF2B5EF4-FFF2-40B4-BE49-F238E27FC236}">
                <a16:creationId xmlns:a16="http://schemas.microsoft.com/office/drawing/2014/main" id="{9FA79D5F-0C78-7D86-7A97-9A9B4A76C1EC}"/>
              </a:ext>
            </a:extLst>
          </p:cNvPr>
          <p:cNvSpPr txBox="1">
            <a:spLocks/>
          </p:cNvSpPr>
          <p:nvPr/>
        </p:nvSpPr>
        <p:spPr>
          <a:xfrm>
            <a:off x="2666718" y="924354"/>
            <a:ext cx="7596916"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Key messages</a:t>
            </a:r>
            <a:endParaRPr lang="en-US" sz="3600">
              <a:solidFill>
                <a:srgbClr val="0070C0"/>
              </a:solidFill>
              <a:latin typeface="Lato" panose="020F0502020204030203" pitchFamily="34" charset="77"/>
            </a:endParaRPr>
          </a:p>
        </p:txBody>
      </p:sp>
      <p:pic>
        <p:nvPicPr>
          <p:cNvPr id="8" name="Picture 7">
            <a:extLst>
              <a:ext uri="{FF2B5EF4-FFF2-40B4-BE49-F238E27FC236}">
                <a16:creationId xmlns:a16="http://schemas.microsoft.com/office/drawing/2014/main" id="{19262637-1471-C2AF-0F25-002792BDF1A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6377" y="874488"/>
            <a:ext cx="1772428" cy="2016589"/>
          </a:xfrm>
          <a:prstGeom prst="rect">
            <a:avLst/>
          </a:prstGeom>
        </p:spPr>
      </p:pic>
      <p:sp>
        <p:nvSpPr>
          <p:cNvPr id="3" name="Content Placeholder 2">
            <a:extLst>
              <a:ext uri="{FF2B5EF4-FFF2-40B4-BE49-F238E27FC236}">
                <a16:creationId xmlns:a16="http://schemas.microsoft.com/office/drawing/2014/main" id="{05AE231F-33C5-5A06-988B-49F09107A68B}"/>
              </a:ext>
            </a:extLst>
          </p:cNvPr>
          <p:cNvSpPr txBox="1">
            <a:spLocks/>
          </p:cNvSpPr>
          <p:nvPr/>
        </p:nvSpPr>
        <p:spPr>
          <a:xfrm>
            <a:off x="2679969" y="1763463"/>
            <a:ext cx="9167473"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SzPct val="120000"/>
              <a:buFont typeface="Wingdings" pitchFamily="2" charset="2"/>
              <a:buChar char="Ø"/>
            </a:pPr>
            <a:r>
              <a:rPr lang="en-US" altLang="en-US" sz="1900"/>
              <a:t>GBV survivors often experience a </a:t>
            </a:r>
            <a:r>
              <a:rPr lang="en-US" altLang="en-US" sz="1900" b="1">
                <a:solidFill>
                  <a:srgbClr val="0070C0"/>
                </a:solidFill>
              </a:rPr>
              <a:t>combination of different forms of GBV</a:t>
            </a:r>
            <a:r>
              <a:rPr lang="en-US" altLang="en-US" sz="1900"/>
              <a:t>, which can include psychological, physical, sexual and socio-economic violence.</a:t>
            </a:r>
          </a:p>
          <a:p>
            <a:pPr>
              <a:buClr>
                <a:srgbClr val="0070C0"/>
              </a:buClr>
              <a:buSzPct val="120000"/>
              <a:buFont typeface="Wingdings" pitchFamily="2" charset="2"/>
              <a:buChar char="Ø"/>
            </a:pPr>
            <a:r>
              <a:rPr lang="en-US" altLang="en-US" sz="1900"/>
              <a:t>GBV is caused by </a:t>
            </a:r>
            <a:r>
              <a:rPr lang="en-US" altLang="en-US" sz="1900" b="1">
                <a:solidFill>
                  <a:srgbClr val="0070C0"/>
                </a:solidFill>
              </a:rPr>
              <a:t>gender inequality systemic discrimination and unequal power relations</a:t>
            </a:r>
            <a:r>
              <a:rPr lang="en-US" altLang="en-US" sz="1900"/>
              <a:t>.</a:t>
            </a:r>
          </a:p>
          <a:p>
            <a:pPr>
              <a:buClr>
                <a:srgbClr val="0070C0"/>
              </a:buClr>
              <a:buSzPct val="120000"/>
              <a:buFont typeface="Wingdings" pitchFamily="2" charset="2"/>
              <a:buChar char="Ø"/>
            </a:pPr>
            <a:r>
              <a:rPr lang="en-US" altLang="en-US" sz="1900" b="1">
                <a:solidFill>
                  <a:srgbClr val="0070C0"/>
                </a:solidFill>
              </a:rPr>
              <a:t>Diverse women and girls are disproportionately </a:t>
            </a:r>
            <a:r>
              <a:rPr lang="en-US" altLang="en-US" sz="1900"/>
              <a:t>affected because of gender inequality and unequal power relations between males and females.</a:t>
            </a:r>
          </a:p>
          <a:p>
            <a:pPr>
              <a:buClr>
                <a:srgbClr val="0070C0"/>
              </a:buClr>
              <a:buSzPct val="120000"/>
              <a:buFont typeface="Wingdings" pitchFamily="2" charset="2"/>
              <a:buChar char="Ø"/>
            </a:pPr>
            <a:r>
              <a:rPr lang="en-US" altLang="en-US" sz="1900"/>
              <a:t>GBV can have </a:t>
            </a:r>
            <a:r>
              <a:rPr lang="en-US" altLang="en-US" sz="1900" b="1">
                <a:solidFill>
                  <a:srgbClr val="0070C0"/>
                </a:solidFill>
              </a:rPr>
              <a:t>severe, wide-ranging and long-lasting consequences </a:t>
            </a:r>
            <a:r>
              <a:rPr lang="en-US" altLang="en-US" sz="1900"/>
              <a:t>for survivors. Not all survivors experience GBV the same way and have the same needs.</a:t>
            </a:r>
          </a:p>
          <a:p>
            <a:pPr>
              <a:buClr>
                <a:srgbClr val="0070C0"/>
              </a:buClr>
              <a:buSzPct val="120000"/>
              <a:buFont typeface="Wingdings" pitchFamily="2" charset="2"/>
              <a:buChar char="Ø"/>
            </a:pPr>
            <a:r>
              <a:rPr lang="en-US" sz="1900"/>
              <a:t>As part of the collective accountability to mitigate the risk of GBV, all UNHCR workforce and partners should know </a:t>
            </a:r>
            <a:r>
              <a:rPr lang="en-US" sz="1900" b="1">
                <a:solidFill>
                  <a:srgbClr val="0070C0"/>
                </a:solidFill>
              </a:rPr>
              <a:t>how to safely handle a GBV disclosure and refer survivors</a:t>
            </a:r>
            <a:r>
              <a:rPr lang="en-US" sz="1900"/>
              <a:t>. </a:t>
            </a:r>
            <a:endParaRPr lang="pt-BR" sz="1900"/>
          </a:p>
        </p:txBody>
      </p:sp>
    </p:spTree>
    <p:custDataLst>
      <p:tags r:id="rId1"/>
    </p:custDataLst>
    <p:extLst>
      <p:ext uri="{BB962C8B-B14F-4D97-AF65-F5344CB8AC3E}">
        <p14:creationId xmlns:p14="http://schemas.microsoft.com/office/powerpoint/2010/main" val="361178661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accel="50000" fill="hold" nodeType="withEffect" p14:presetBounceEnd="50000">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14:bounceEnd="50000">
                                          <p:cBhvr additive="base">
                                            <p:cTn id="11"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accel="5000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 grpId="0" build="p"/>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A5D9A5-1759-1908-2F8E-B6F54050A65B}"/>
              </a:ext>
            </a:extLst>
          </p:cNvPr>
          <p:cNvSpPr/>
          <p:nvPr/>
        </p:nvSpPr>
        <p:spPr>
          <a:xfrm>
            <a:off x="0" y="-1440921"/>
            <a:ext cx="12192000" cy="5513190"/>
          </a:xfrm>
          <a:prstGeom prst="rect">
            <a:avLst/>
          </a:prstGeom>
          <a:solidFill>
            <a:srgbClr val="FFFC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grpSp>
        <p:nvGrpSpPr>
          <p:cNvPr id="8" name="Group 7">
            <a:extLst>
              <a:ext uri="{FF2B5EF4-FFF2-40B4-BE49-F238E27FC236}">
                <a16:creationId xmlns:a16="http://schemas.microsoft.com/office/drawing/2014/main" id="{B464508A-6719-0287-CEB3-B24CA8C4708E}"/>
              </a:ext>
            </a:extLst>
          </p:cNvPr>
          <p:cNvGrpSpPr/>
          <p:nvPr/>
        </p:nvGrpSpPr>
        <p:grpSpPr>
          <a:xfrm>
            <a:off x="1015694" y="4499281"/>
            <a:ext cx="9895321" cy="1410604"/>
            <a:chOff x="539749" y="4753659"/>
            <a:chExt cx="9895321" cy="1410604"/>
          </a:xfrm>
        </p:grpSpPr>
        <p:sp>
          <p:nvSpPr>
            <p:cNvPr id="7171" name="Title 1">
              <a:extLst>
                <a:ext uri="{FF2B5EF4-FFF2-40B4-BE49-F238E27FC236}">
                  <a16:creationId xmlns:a16="http://schemas.microsoft.com/office/drawing/2014/main" id="{75CFD7F0-CE9E-4C9E-8175-5293F1352093}"/>
                </a:ext>
              </a:extLst>
            </p:cNvPr>
            <p:cNvSpPr txBox="1">
              <a:spLocks/>
            </p:cNvSpPr>
            <p:nvPr/>
          </p:nvSpPr>
          <p:spPr bwMode="auto">
            <a:xfrm>
              <a:off x="539749" y="5084763"/>
              <a:ext cx="9895321"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85800" eaLnBrk="0" fontAlgn="base" hangingPunct="0">
                <a:spcBef>
                  <a:spcPct val="0"/>
                </a:spcBef>
                <a:spcAft>
                  <a:spcPct val="0"/>
                </a:spcAft>
              </a:pPr>
              <a:r>
                <a:rPr lang="en-US" altLang="en-US" sz="4000" b="1">
                  <a:solidFill>
                    <a:schemeClr val="bg1"/>
                  </a:solidFill>
                  <a:latin typeface="Lato" panose="020F0502020204030203" pitchFamily="34" charset="77"/>
                </a:rPr>
                <a:t>Survivor-</a:t>
              </a:r>
              <a:r>
                <a:rPr lang="en-US" altLang="en-US" sz="4000" b="1" err="1">
                  <a:solidFill>
                    <a:schemeClr val="bg1"/>
                  </a:solidFill>
                  <a:latin typeface="Lato" panose="020F0502020204030203" pitchFamily="34" charset="77"/>
                </a:rPr>
                <a:t>centred</a:t>
              </a:r>
              <a:r>
                <a:rPr lang="en-US" altLang="en-US" sz="4000" b="1">
                  <a:solidFill>
                    <a:schemeClr val="bg1"/>
                  </a:solidFill>
                  <a:latin typeface="Lato" panose="020F0502020204030203" pitchFamily="34" charset="77"/>
                </a:rPr>
                <a:t> approach, GBV response services and referral pathways</a:t>
              </a:r>
            </a:p>
          </p:txBody>
        </p:sp>
        <p:sp>
          <p:nvSpPr>
            <p:cNvPr id="7172" name="Text Placeholder 5">
              <a:extLst>
                <a:ext uri="{FF2B5EF4-FFF2-40B4-BE49-F238E27FC236}">
                  <a16:creationId xmlns:a16="http://schemas.microsoft.com/office/drawing/2014/main" id="{255E6068-598A-4697-95CB-63C5D157B576}"/>
                </a:ext>
              </a:extLst>
            </p:cNvPr>
            <p:cNvSpPr txBox="1">
              <a:spLocks/>
            </p:cNvSpPr>
            <p:nvPr/>
          </p:nvSpPr>
          <p:spPr bwMode="auto">
            <a:xfrm>
              <a:off x="548803" y="4753659"/>
              <a:ext cx="53292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en-US" altLang="en-US" sz="3000" baseline="30000">
                  <a:solidFill>
                    <a:srgbClr val="FFFFFF"/>
                  </a:solidFill>
                  <a:latin typeface="Lato" panose="020F0502020204030203" pitchFamily="34" charset="77"/>
                </a:rPr>
                <a:t>SESSION 2</a:t>
              </a:r>
            </a:p>
          </p:txBody>
        </p:sp>
      </p:grpSp>
      <p:sp>
        <p:nvSpPr>
          <p:cNvPr id="3" name="Oval 2">
            <a:extLst>
              <a:ext uri="{FF2B5EF4-FFF2-40B4-BE49-F238E27FC236}">
                <a16:creationId xmlns:a16="http://schemas.microsoft.com/office/drawing/2014/main" id="{411E1E52-7597-979B-2FF3-999C2A07BEC1}"/>
              </a:ext>
            </a:extLst>
          </p:cNvPr>
          <p:cNvSpPr/>
          <p:nvPr/>
        </p:nvSpPr>
        <p:spPr>
          <a:xfrm>
            <a:off x="3803518" y="-514138"/>
            <a:ext cx="4189015" cy="3706383"/>
          </a:xfrm>
          <a:prstGeom prst="ellipse">
            <a:avLst/>
          </a:prstGeom>
          <a:solidFill>
            <a:srgbClr val="B1C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pic>
        <p:nvPicPr>
          <p:cNvPr id="4" name="Picture 3" descr="Icon&#10;&#10;Description automatically generated">
            <a:extLst>
              <a:ext uri="{FF2B5EF4-FFF2-40B4-BE49-F238E27FC236}">
                <a16:creationId xmlns:a16="http://schemas.microsoft.com/office/drawing/2014/main" id="{DA3CC923-B92A-A3A2-B93C-91D5479AB2CA}"/>
              </a:ext>
            </a:extLst>
          </p:cNvPr>
          <p:cNvPicPr>
            <a:picLocks noChangeAspect="1"/>
          </p:cNvPicPr>
          <p:nvPr/>
        </p:nvPicPr>
        <p:blipFill rotWithShape="1">
          <a:blip r:embed="rId4">
            <a:extLst>
              <a:ext uri="{28A0092B-C50C-407E-A947-70E740481C1C}">
                <a14:useLocalDpi xmlns:a14="http://schemas.microsoft.com/office/drawing/2010/main" val="0"/>
              </a:ext>
            </a:extLst>
          </a:blip>
          <a:srcRect b="36837"/>
          <a:stretch/>
        </p:blipFill>
        <p:spPr>
          <a:xfrm>
            <a:off x="4304945" y="365886"/>
            <a:ext cx="3241558" cy="3706383"/>
          </a:xfrm>
          <a:prstGeom prst="rect">
            <a:avLst/>
          </a:prstGeom>
        </p:spPr>
      </p:pic>
      <p:pic>
        <p:nvPicPr>
          <p:cNvPr id="14" name="Picture 13">
            <a:extLst>
              <a:ext uri="{FF2B5EF4-FFF2-40B4-BE49-F238E27FC236}">
                <a16:creationId xmlns:a16="http://schemas.microsoft.com/office/drawing/2014/main" id="{B2963FEF-2F98-909E-5AE7-CC9E49CBECB1}"/>
              </a:ext>
            </a:extLst>
          </p:cNvPr>
          <p:cNvPicPr>
            <a:picLocks noChangeAspect="1"/>
          </p:cNvPicPr>
          <p:nvPr/>
        </p:nvPicPr>
        <p:blipFill rotWithShape="1">
          <a:blip r:embed="rId5">
            <a:extLst>
              <a:ext uri="{28A0092B-C50C-407E-A947-70E740481C1C}">
                <a14:useLocalDpi xmlns:a14="http://schemas.microsoft.com/office/drawing/2010/main" val="0"/>
              </a:ext>
            </a:extLst>
          </a:blip>
          <a:srcRect t="-645" b="22558"/>
          <a:stretch/>
        </p:blipFill>
        <p:spPr>
          <a:xfrm>
            <a:off x="6681772" y="61062"/>
            <a:ext cx="4017266" cy="4011207"/>
          </a:xfrm>
          <a:prstGeom prst="rect">
            <a:avLst/>
          </a:prstGeom>
        </p:spPr>
      </p:pic>
      <p:pic>
        <p:nvPicPr>
          <p:cNvPr id="11" name="Picture 10" descr="Icon&#10;&#10;Description automatically generated">
            <a:extLst>
              <a:ext uri="{FF2B5EF4-FFF2-40B4-BE49-F238E27FC236}">
                <a16:creationId xmlns:a16="http://schemas.microsoft.com/office/drawing/2014/main" id="{0CAEB198-7D6D-24F3-F07F-FD27D841A618}"/>
              </a:ext>
            </a:extLst>
          </p:cNvPr>
          <p:cNvPicPr>
            <a:picLocks noChangeAspect="1"/>
          </p:cNvPicPr>
          <p:nvPr/>
        </p:nvPicPr>
        <p:blipFill rotWithShape="1">
          <a:blip r:embed="rId6">
            <a:extLst>
              <a:ext uri="{28A0092B-C50C-407E-A947-70E740481C1C}">
                <a14:useLocalDpi xmlns:a14="http://schemas.microsoft.com/office/drawing/2010/main" val="0"/>
              </a:ext>
            </a:extLst>
          </a:blip>
          <a:srcRect b="12429"/>
          <a:stretch/>
        </p:blipFill>
        <p:spPr>
          <a:xfrm>
            <a:off x="1595081" y="235031"/>
            <a:ext cx="3742985" cy="3837238"/>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4114FD26-3F79-DC39-47DB-B974EE0E704C}"/>
              </a:ext>
            </a:extLst>
          </p:cNvPr>
          <p:cNvPicPr>
            <a:picLocks noChangeAspect="1"/>
          </p:cNvPicPr>
          <p:nvPr/>
        </p:nvPicPr>
        <p:blipFill rotWithShape="1">
          <a:blip r:embed="rId7">
            <a:extLst>
              <a:ext uri="{28A0092B-C50C-407E-A947-70E740481C1C}">
                <a14:useLocalDpi xmlns:a14="http://schemas.microsoft.com/office/drawing/2010/main" val="0"/>
              </a:ext>
            </a:extLst>
          </a:blip>
          <a:srcRect b="11248"/>
          <a:stretch/>
        </p:blipFill>
        <p:spPr>
          <a:xfrm>
            <a:off x="42100" y="2494475"/>
            <a:ext cx="1927820" cy="1577794"/>
          </a:xfrm>
          <a:prstGeom prst="rect">
            <a:avLst/>
          </a:prstGeom>
        </p:spPr>
      </p:pic>
      <p:pic>
        <p:nvPicPr>
          <p:cNvPr id="16" name="Picture 15" descr="Icon&#10;&#10;Description automatically generated">
            <a:extLst>
              <a:ext uri="{FF2B5EF4-FFF2-40B4-BE49-F238E27FC236}">
                <a16:creationId xmlns:a16="http://schemas.microsoft.com/office/drawing/2014/main" id="{26FFE618-4E65-E81E-9893-BF0127B8777A}"/>
              </a:ext>
            </a:extLst>
          </p:cNvPr>
          <p:cNvPicPr>
            <a:picLocks noChangeAspect="1"/>
          </p:cNvPicPr>
          <p:nvPr/>
        </p:nvPicPr>
        <p:blipFill rotWithShape="1">
          <a:blip r:embed="rId8">
            <a:extLst>
              <a:ext uri="{28A0092B-C50C-407E-A947-70E740481C1C}">
                <a14:useLocalDpi xmlns:a14="http://schemas.microsoft.com/office/drawing/2010/main" val="0"/>
              </a:ext>
            </a:extLst>
          </a:blip>
          <a:srcRect b="12216"/>
          <a:stretch/>
        </p:blipFill>
        <p:spPr>
          <a:xfrm>
            <a:off x="10367466" y="2325541"/>
            <a:ext cx="1619880" cy="1733408"/>
          </a:xfrm>
          <a:prstGeom prst="rect">
            <a:avLst/>
          </a:prstGeom>
        </p:spPr>
      </p:pic>
    </p:spTree>
    <p:custDataLst>
      <p:tags r:id="rId1"/>
    </p:custDataLst>
    <p:extLst>
      <p:ext uri="{BB962C8B-B14F-4D97-AF65-F5344CB8AC3E}">
        <p14:creationId xmlns:p14="http://schemas.microsoft.com/office/powerpoint/2010/main" val="941888445"/>
      </p:ext>
    </p:extLst>
  </p:cSld>
  <p:clrMapOvr>
    <a:masterClrMapping/>
  </p:clrMapOvr>
  <p:transition spd="slow">
    <p:push dir="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1+#ppt_w/2"/>
                                              </p:val>
                                            </p:tav>
                                            <p:tav tm="100000">
                                              <p:val>
                                                <p:strVal val="#ppt_x"/>
                                              </p:val>
                                            </p:tav>
                                          </p:tavLst>
                                        </p:anim>
                                        <p:anim calcmode="lin" valueType="num">
                                          <p:cBhvr additive="base">
                                            <p:cTn id="8" dur="2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0-#ppt_w/2"/>
                                              </p:val>
                                            </p:tav>
                                            <p:tav tm="100000">
                                              <p:val>
                                                <p:strVal val="#ppt_x"/>
                                              </p:val>
                                            </p:tav>
                                          </p:tavLst>
                                        </p:anim>
                                        <p:anim calcmode="lin" valueType="num">
                                          <p:cBhvr additive="base">
                                            <p:cTn id="12" dur="2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1" accel="50000" fill="hold" grpId="0" nodeType="withEffect" p14:presetBounceEnd="50000">
                                      <p:stCondLst>
                                        <p:cond delay="1000"/>
                                      </p:stCondLst>
                                      <p:childTnLst>
                                        <p:set>
                                          <p:cBhvr>
                                            <p:cTn id="14" dur="1" fill="hold">
                                              <p:stCondLst>
                                                <p:cond delay="0"/>
                                              </p:stCondLst>
                                            </p:cTn>
                                            <p:tgtEl>
                                              <p:spTgt spid="3"/>
                                            </p:tgtEl>
                                            <p:attrNameLst>
                                              <p:attrName>style.visibility</p:attrName>
                                            </p:attrNameLst>
                                          </p:cBhvr>
                                          <p:to>
                                            <p:strVal val="visible"/>
                                          </p:to>
                                        </p:set>
                                        <p:anim calcmode="lin" valueType="num" p14:bounceEnd="50000">
                                          <p:cBhvr additive="base">
                                            <p:cTn id="15" dur="10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8" accel="50000" decel="50000" fill="hold" nodeType="withEffect">
                                      <p:stCondLst>
                                        <p:cond delay="10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2000" fill="hold"/>
                                            <p:tgtEl>
                                              <p:spTgt spid="15"/>
                                            </p:tgtEl>
                                            <p:attrNameLst>
                                              <p:attrName>ppt_x</p:attrName>
                                            </p:attrNameLst>
                                          </p:cBhvr>
                                          <p:tavLst>
                                            <p:tav tm="0">
                                              <p:val>
                                                <p:strVal val="0-#ppt_w/2"/>
                                              </p:val>
                                            </p:tav>
                                            <p:tav tm="100000">
                                              <p:val>
                                                <p:strVal val="#ppt_x"/>
                                              </p:val>
                                            </p:tav>
                                          </p:tavLst>
                                        </p:anim>
                                        <p:anim calcmode="lin" valueType="num">
                                          <p:cBhvr additive="base">
                                            <p:cTn id="20" dur="20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2000" fill="hold"/>
                                            <p:tgtEl>
                                              <p:spTgt spid="16"/>
                                            </p:tgtEl>
                                            <p:attrNameLst>
                                              <p:attrName>ppt_x</p:attrName>
                                            </p:attrNameLst>
                                          </p:cBhvr>
                                          <p:tavLst>
                                            <p:tav tm="0">
                                              <p:val>
                                                <p:strVal val="1+#ppt_w/2"/>
                                              </p:val>
                                            </p:tav>
                                            <p:tav tm="100000">
                                              <p:val>
                                                <p:strVal val="#ppt_x"/>
                                              </p:val>
                                            </p:tav>
                                          </p:tavLst>
                                        </p:anim>
                                        <p:anim calcmode="lin" valueType="num">
                                          <p:cBhvr additive="base">
                                            <p:cTn id="24" dur="20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accel="50000" decel="50000" fill="hold"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2000" fill="hold"/>
                                            <p:tgtEl>
                                              <p:spTgt spid="11"/>
                                            </p:tgtEl>
                                            <p:attrNameLst>
                                              <p:attrName>ppt_x</p:attrName>
                                            </p:attrNameLst>
                                          </p:cBhvr>
                                          <p:tavLst>
                                            <p:tav tm="0">
                                              <p:val>
                                                <p:strVal val="0-#ppt_w/2"/>
                                              </p:val>
                                            </p:tav>
                                            <p:tav tm="100000">
                                              <p:val>
                                                <p:strVal val="#ppt_x"/>
                                              </p:val>
                                            </p:tav>
                                          </p:tavLst>
                                        </p:anim>
                                        <p:anim calcmode="lin" valueType="num">
                                          <p:cBhvr additive="base">
                                            <p:cTn id="2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1+#ppt_w/2"/>
                                              </p:val>
                                            </p:tav>
                                            <p:tav tm="100000">
                                              <p:val>
                                                <p:strVal val="#ppt_x"/>
                                              </p:val>
                                            </p:tav>
                                          </p:tavLst>
                                        </p:anim>
                                        <p:anim calcmode="lin" valueType="num">
                                          <p:cBhvr additive="base">
                                            <p:cTn id="8" dur="2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0-#ppt_w/2"/>
                                              </p:val>
                                            </p:tav>
                                            <p:tav tm="100000">
                                              <p:val>
                                                <p:strVal val="#ppt_x"/>
                                              </p:val>
                                            </p:tav>
                                          </p:tavLst>
                                        </p:anim>
                                        <p:anim calcmode="lin" valueType="num">
                                          <p:cBhvr additive="base">
                                            <p:cTn id="12" dur="2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1" accel="50000" fill="hold" grpId="0" nodeType="withEffect">
                                      <p:stCondLst>
                                        <p:cond delay="10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ppt_x"/>
                                              </p:val>
                                            </p:tav>
                                            <p:tav tm="100000">
                                              <p:val>
                                                <p:strVal val="#ppt_x"/>
                                              </p:val>
                                            </p:tav>
                                          </p:tavLst>
                                        </p:anim>
                                        <p:anim calcmode="lin" valueType="num">
                                          <p:cBhvr additive="base">
                                            <p:cTn id="16" dur="10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8" accel="50000" decel="50000" fill="hold" nodeType="withEffect">
                                      <p:stCondLst>
                                        <p:cond delay="10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2000" fill="hold"/>
                                            <p:tgtEl>
                                              <p:spTgt spid="15"/>
                                            </p:tgtEl>
                                            <p:attrNameLst>
                                              <p:attrName>ppt_x</p:attrName>
                                            </p:attrNameLst>
                                          </p:cBhvr>
                                          <p:tavLst>
                                            <p:tav tm="0">
                                              <p:val>
                                                <p:strVal val="0-#ppt_w/2"/>
                                              </p:val>
                                            </p:tav>
                                            <p:tav tm="100000">
                                              <p:val>
                                                <p:strVal val="#ppt_x"/>
                                              </p:val>
                                            </p:tav>
                                          </p:tavLst>
                                        </p:anim>
                                        <p:anim calcmode="lin" valueType="num">
                                          <p:cBhvr additive="base">
                                            <p:cTn id="20" dur="20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2000" fill="hold"/>
                                            <p:tgtEl>
                                              <p:spTgt spid="16"/>
                                            </p:tgtEl>
                                            <p:attrNameLst>
                                              <p:attrName>ppt_x</p:attrName>
                                            </p:attrNameLst>
                                          </p:cBhvr>
                                          <p:tavLst>
                                            <p:tav tm="0">
                                              <p:val>
                                                <p:strVal val="1+#ppt_w/2"/>
                                              </p:val>
                                            </p:tav>
                                            <p:tav tm="100000">
                                              <p:val>
                                                <p:strVal val="#ppt_x"/>
                                              </p:val>
                                            </p:tav>
                                          </p:tavLst>
                                        </p:anim>
                                        <p:anim calcmode="lin" valueType="num">
                                          <p:cBhvr additive="base">
                                            <p:cTn id="24" dur="20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accel="50000" decel="50000" fill="hold"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2000" fill="hold"/>
                                            <p:tgtEl>
                                              <p:spTgt spid="11"/>
                                            </p:tgtEl>
                                            <p:attrNameLst>
                                              <p:attrName>ppt_x</p:attrName>
                                            </p:attrNameLst>
                                          </p:cBhvr>
                                          <p:tavLst>
                                            <p:tav tm="0">
                                              <p:val>
                                                <p:strVal val="0-#ppt_w/2"/>
                                              </p:val>
                                            </p:tav>
                                            <p:tav tm="100000">
                                              <p:val>
                                                <p:strVal val="#ppt_x"/>
                                              </p:val>
                                            </p:tav>
                                          </p:tavLst>
                                        </p:anim>
                                        <p:anim calcmode="lin" valueType="num">
                                          <p:cBhvr additive="base">
                                            <p:cTn id="2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screenshot, display&#10;&#10;Description automatically generated">
            <a:extLst>
              <a:ext uri="{FF2B5EF4-FFF2-40B4-BE49-F238E27FC236}">
                <a16:creationId xmlns:a16="http://schemas.microsoft.com/office/drawing/2014/main" id="{A5B6243A-23C5-C43F-602B-7A45DF578227}"/>
              </a:ext>
            </a:extLst>
          </p:cNvPr>
          <p:cNvPicPr>
            <a:picLocks noChangeAspect="1"/>
          </p:cNvPicPr>
          <p:nvPr/>
        </p:nvPicPr>
        <p:blipFill rotWithShape="1">
          <a:blip r:embed="rId4">
            <a:extLst>
              <a:ext uri="{28A0092B-C50C-407E-A947-70E740481C1C}">
                <a14:useLocalDpi xmlns:a14="http://schemas.microsoft.com/office/drawing/2010/main" val="0"/>
              </a:ext>
            </a:extLst>
          </a:blip>
          <a:srcRect b="5260"/>
          <a:stretch/>
        </p:blipFill>
        <p:spPr>
          <a:xfrm>
            <a:off x="2125819" y="1338647"/>
            <a:ext cx="7940362" cy="4840856"/>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12" name="Add-in 11" title="Web Video Player">
                <a:extLst>
                  <a:ext uri="{FF2B5EF4-FFF2-40B4-BE49-F238E27FC236}">
                    <a16:creationId xmlns:a16="http://schemas.microsoft.com/office/drawing/2014/main" id="{E11F3584-0555-E64E-8E57-EF370F71B9E8}"/>
                  </a:ext>
                </a:extLst>
              </p:cNvPr>
              <p:cNvGraphicFramePr>
                <a:graphicFrameLocks noGrp="1"/>
              </p:cNvGraphicFramePr>
              <p:nvPr>
                <p:extLst>
                  <p:ext uri="{D42A27DB-BD31-4B8C-83A1-F6EECF244321}">
                    <p14:modId xmlns:p14="http://schemas.microsoft.com/office/powerpoint/2010/main" val="1221008536"/>
                  </p:ext>
                </p:extLst>
              </p:nvPr>
            </p:nvGraphicFramePr>
            <p:xfrm>
              <a:off x="2725640" y="1573147"/>
              <a:ext cx="7067717" cy="3475932"/>
            </p:xfrm>
            <a:graphic>
              <a:graphicData uri="http://schemas.microsoft.com/office/webextensions/webextension/2010/11">
                <we:webextensionref xmlns:we="http://schemas.microsoft.com/office/webextensions/webextension/2010/11" xmlns:r="http://schemas.openxmlformats.org/officeDocument/2006/relationships" r:id="rId5"/>
              </a:graphicData>
            </a:graphic>
          </p:graphicFrame>
        </mc:Choice>
        <mc:Fallback xmlns="">
          <p:pic>
            <p:nvPicPr>
              <p:cNvPr id="12" name="Add-in 11" title="Web Video Player">
                <a:extLst>
                  <a:ext uri="{FF2B5EF4-FFF2-40B4-BE49-F238E27FC236}">
                    <a16:creationId xmlns:a16="http://schemas.microsoft.com/office/drawing/2014/main" id="{E11F3584-0555-E64E-8E57-EF370F71B9E8}"/>
                  </a:ext>
                </a:extLst>
              </p:cNvPr>
              <p:cNvPicPr>
                <a:picLocks noGrp="1" noRot="1" noChangeAspect="1" noMove="1" noResize="1" noEditPoints="1" noAdjustHandles="1" noChangeArrowheads="1" noChangeShapeType="1"/>
              </p:cNvPicPr>
              <p:nvPr/>
            </p:nvPicPr>
            <p:blipFill>
              <a:blip r:embed="rId6"/>
              <a:stretch>
                <a:fillRect/>
              </a:stretch>
            </p:blipFill>
            <p:spPr>
              <a:xfrm>
                <a:off x="2725640" y="1573147"/>
                <a:ext cx="7067717" cy="3475932"/>
              </a:xfrm>
              <a:prstGeom prst="rect">
                <a:avLst/>
              </a:prstGeom>
            </p:spPr>
          </p:pic>
        </mc:Fallback>
      </mc:AlternateContent>
      <p:sp>
        <p:nvSpPr>
          <p:cNvPr id="5" name="Title 1">
            <a:extLst>
              <a:ext uri="{FF2B5EF4-FFF2-40B4-BE49-F238E27FC236}">
                <a16:creationId xmlns:a16="http://schemas.microsoft.com/office/drawing/2014/main" id="{3C97DBC8-F28F-65C8-BB25-FD87419A8B74}"/>
              </a:ext>
            </a:extLst>
          </p:cNvPr>
          <p:cNvSpPr txBox="1">
            <a:spLocks/>
          </p:cNvSpPr>
          <p:nvPr/>
        </p:nvSpPr>
        <p:spPr>
          <a:xfrm>
            <a:off x="795490" y="517853"/>
            <a:ext cx="12109627"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a:solidFill>
                  <a:srgbClr val="0070C0"/>
                </a:solidFill>
                <a:latin typeface="Lato" panose="020F0502020204030203" pitchFamily="34" charset="77"/>
              </a:rPr>
              <a:t>Survivor-</a:t>
            </a:r>
            <a:r>
              <a:rPr lang="en-US" sz="4000" b="1" err="1">
                <a:solidFill>
                  <a:srgbClr val="0070C0"/>
                </a:solidFill>
                <a:latin typeface="Lato" panose="020F0502020204030203" pitchFamily="34" charset="77"/>
              </a:rPr>
              <a:t>centred</a:t>
            </a:r>
            <a:r>
              <a:rPr lang="en-US" sz="4000" b="1">
                <a:solidFill>
                  <a:srgbClr val="0070C0"/>
                </a:solidFill>
                <a:latin typeface="Lato" panose="020F0502020204030203" pitchFamily="34" charset="77"/>
              </a:rPr>
              <a:t> approach</a:t>
            </a:r>
          </a:p>
        </p:txBody>
      </p:sp>
      <p:cxnSp>
        <p:nvCxnSpPr>
          <p:cNvPr id="6" name="Straight Connector 5">
            <a:extLst>
              <a:ext uri="{FF2B5EF4-FFF2-40B4-BE49-F238E27FC236}">
                <a16:creationId xmlns:a16="http://schemas.microsoft.com/office/drawing/2014/main" id="{D48E46AD-A127-799D-765B-D1A36E7D9527}"/>
              </a:ext>
            </a:extLst>
          </p:cNvPr>
          <p:cNvCxnSpPr>
            <a:cxnSpLocks/>
          </p:cNvCxnSpPr>
          <p:nvPr/>
        </p:nvCxnSpPr>
        <p:spPr>
          <a:xfrm flipH="1">
            <a:off x="-2756216" y="1178008"/>
            <a:ext cx="9737784"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AA91BAF9-B43E-05D7-3100-5762934EAC3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31440" y="1626155"/>
            <a:ext cx="794200" cy="745293"/>
          </a:xfrm>
          <a:prstGeom prst="rect">
            <a:avLst/>
          </a:prstGeom>
        </p:spPr>
      </p:pic>
      <p:pic>
        <p:nvPicPr>
          <p:cNvPr id="8" name="Picture 7">
            <a:extLst>
              <a:ext uri="{FF2B5EF4-FFF2-40B4-BE49-F238E27FC236}">
                <a16:creationId xmlns:a16="http://schemas.microsoft.com/office/drawing/2014/main" id="{EA8D6345-CBE1-FBA5-6633-A1942323B6F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504547" y="5158876"/>
            <a:ext cx="961190" cy="817854"/>
          </a:xfrm>
          <a:prstGeom prst="rect">
            <a:avLst/>
          </a:prstGeom>
        </p:spPr>
      </p:pic>
    </p:spTree>
    <p:custDataLst>
      <p:tags r:id="rId1"/>
    </p:custDataLst>
    <p:extLst>
      <p:ext uri="{BB962C8B-B14F-4D97-AF65-F5344CB8AC3E}">
        <p14:creationId xmlns:p14="http://schemas.microsoft.com/office/powerpoint/2010/main" val="241740493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
                                            <p:tgtEl>
                                              <p:spTgt spid="4"/>
                                            </p:tgtEl>
                                          </p:cBhvr>
                                        </p:animEffect>
                                      </p:childTnLst>
                                    </p:cTn>
                                  </p:par>
                                  <p:par>
                                    <p:cTn id="16" presetID="23" presetClass="entr" presetSubtype="272" fill="hold" nodeType="withEffect">
                                      <p:stCondLst>
                                        <p:cond delay="1000"/>
                                      </p:stCondLst>
                                      <p:childTnLst>
                                        <p:set>
                                          <p:cBhvr>
                                            <p:cTn id="17" dur="1" fill="hold">
                                              <p:stCondLst>
                                                <p:cond delay="0"/>
                                              </p:stCondLst>
                                            </p:cTn>
                                            <p:tgtEl>
                                              <p:spTgt spid="8"/>
                                            </p:tgtEl>
                                            <p:attrNameLst>
                                              <p:attrName>style.visibility</p:attrName>
                                            </p:attrNameLst>
                                          </p:cBhvr>
                                          <p:to>
                                            <p:strVal val="visible"/>
                                          </p:to>
                                        </p:set>
                                        <p:anim calcmode="lin" valueType="num">
                                          <p:cBhvr>
                                            <p:cTn id="18" dur="200" fill="hold"/>
                                            <p:tgtEl>
                                              <p:spTgt spid="8"/>
                                            </p:tgtEl>
                                            <p:attrNameLst>
                                              <p:attrName>ppt_w</p:attrName>
                                            </p:attrNameLst>
                                          </p:cBhvr>
                                          <p:tavLst>
                                            <p:tav tm="0">
                                              <p:val>
                                                <p:strVal val="2/3*#ppt_w"/>
                                              </p:val>
                                            </p:tav>
                                            <p:tav tm="100000">
                                              <p:val>
                                                <p:strVal val="#ppt_w"/>
                                              </p:val>
                                            </p:tav>
                                          </p:tavLst>
                                        </p:anim>
                                        <p:anim calcmode="lin" valueType="num">
                                          <p:cBhvr>
                                            <p:cTn id="19" dur="20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
                                            <p:tgtEl>
                                              <p:spTgt spid="4"/>
                                            </p:tgtEl>
                                          </p:cBhvr>
                                        </p:animEffect>
                                      </p:childTnLst>
                                    </p:cTn>
                                  </p:par>
                                  <p:par>
                                    <p:cTn id="16" presetID="23" presetClass="entr" presetSubtype="272" fill="hold" nodeType="withEffect">
                                      <p:stCondLst>
                                        <p:cond delay="1000"/>
                                      </p:stCondLst>
                                      <p:childTnLst>
                                        <p:set>
                                          <p:cBhvr>
                                            <p:cTn id="17" dur="1" fill="hold">
                                              <p:stCondLst>
                                                <p:cond delay="0"/>
                                              </p:stCondLst>
                                            </p:cTn>
                                            <p:tgtEl>
                                              <p:spTgt spid="8"/>
                                            </p:tgtEl>
                                            <p:attrNameLst>
                                              <p:attrName>style.visibility</p:attrName>
                                            </p:attrNameLst>
                                          </p:cBhvr>
                                          <p:to>
                                            <p:strVal val="visible"/>
                                          </p:to>
                                        </p:set>
                                        <p:anim calcmode="lin" valueType="num">
                                          <p:cBhvr>
                                            <p:cTn id="18" dur="200" fill="hold"/>
                                            <p:tgtEl>
                                              <p:spTgt spid="8"/>
                                            </p:tgtEl>
                                            <p:attrNameLst>
                                              <p:attrName>ppt_w</p:attrName>
                                            </p:attrNameLst>
                                          </p:cBhvr>
                                          <p:tavLst>
                                            <p:tav tm="0">
                                              <p:val>
                                                <p:strVal val="2/3*#ppt_w"/>
                                              </p:val>
                                            </p:tav>
                                            <p:tav tm="100000">
                                              <p:val>
                                                <p:strVal val="#ppt_w"/>
                                              </p:val>
                                            </p:tav>
                                          </p:tavLst>
                                        </p:anim>
                                        <p:anim calcmode="lin" valueType="num">
                                          <p:cBhvr>
                                            <p:cTn id="19" dur="20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B40DEC7-C948-4F71-804D-D103B54E555D}"/>
              </a:ext>
            </a:extLst>
          </p:cNvPr>
          <p:cNvSpPr txBox="1">
            <a:spLocks/>
          </p:cNvSpPr>
          <p:nvPr/>
        </p:nvSpPr>
        <p:spPr>
          <a:xfrm>
            <a:off x="850601" y="1707702"/>
            <a:ext cx="5444525" cy="2122893"/>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n-GB" sz="2200">
                <a:solidFill>
                  <a:schemeClr val="tx1">
                    <a:lumMod val="65000"/>
                    <a:lumOff val="35000"/>
                  </a:schemeClr>
                </a:solidFill>
              </a:rPr>
              <a:t>Right to safety</a:t>
            </a:r>
          </a:p>
          <a:p>
            <a:pPr>
              <a:buClr>
                <a:srgbClr val="0070C0"/>
              </a:buClr>
              <a:buFont typeface="Wingdings" pitchFamily="2" charset="2"/>
              <a:buChar char="Ø"/>
            </a:pPr>
            <a:r>
              <a:rPr lang="en-US" sz="2200"/>
              <a:t>Right to confidentiality </a:t>
            </a:r>
          </a:p>
          <a:p>
            <a:pPr>
              <a:buClr>
                <a:srgbClr val="0070C0"/>
              </a:buClr>
              <a:buFont typeface="Wingdings" pitchFamily="2" charset="2"/>
              <a:buChar char="Ø"/>
            </a:pPr>
            <a:r>
              <a:rPr lang="en-US" sz="2200"/>
              <a:t>Right to dignity and self-determination</a:t>
            </a:r>
          </a:p>
          <a:p>
            <a:pPr>
              <a:buClr>
                <a:srgbClr val="0070C0"/>
              </a:buClr>
              <a:buFont typeface="Wingdings" pitchFamily="2" charset="2"/>
              <a:buChar char="Ø"/>
            </a:pPr>
            <a:r>
              <a:rPr lang="en-US" sz="2200"/>
              <a:t>Non-discrimination</a:t>
            </a:r>
            <a:endParaRPr lang="en-US" sz="1600"/>
          </a:p>
          <a:p>
            <a:pPr marL="0" indent="0">
              <a:buClr>
                <a:srgbClr val="0070C0"/>
              </a:buClr>
              <a:buNone/>
            </a:pPr>
            <a:endParaRPr lang="en-GB" sz="2200">
              <a:solidFill>
                <a:schemeClr val="tx1">
                  <a:lumMod val="65000"/>
                  <a:lumOff val="35000"/>
                </a:schemeClr>
              </a:solidFill>
            </a:endParaRPr>
          </a:p>
        </p:txBody>
      </p:sp>
      <p:sp>
        <p:nvSpPr>
          <p:cNvPr id="3" name="Title 1">
            <a:extLst>
              <a:ext uri="{FF2B5EF4-FFF2-40B4-BE49-F238E27FC236}">
                <a16:creationId xmlns:a16="http://schemas.microsoft.com/office/drawing/2014/main" id="{FE640652-A3B7-0BCC-F628-DF0B67B964C1}"/>
              </a:ext>
            </a:extLst>
          </p:cNvPr>
          <p:cNvSpPr txBox="1">
            <a:spLocks/>
          </p:cNvSpPr>
          <p:nvPr/>
        </p:nvSpPr>
        <p:spPr>
          <a:xfrm>
            <a:off x="795490" y="684661"/>
            <a:ext cx="5444525"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GBV guiding principles</a:t>
            </a:r>
            <a:endParaRPr lang="en-US" sz="4000" b="1">
              <a:solidFill>
                <a:srgbClr val="0070C0"/>
              </a:solidFill>
              <a:latin typeface="Lato" panose="020F0502020204030203" pitchFamily="34" charset="77"/>
            </a:endParaRPr>
          </a:p>
        </p:txBody>
      </p:sp>
      <p:cxnSp>
        <p:nvCxnSpPr>
          <p:cNvPr id="5" name="Straight Connector 4">
            <a:extLst>
              <a:ext uri="{FF2B5EF4-FFF2-40B4-BE49-F238E27FC236}">
                <a16:creationId xmlns:a16="http://schemas.microsoft.com/office/drawing/2014/main" id="{A1AE7BA8-5930-247F-1A87-208C9C036975}"/>
              </a:ext>
            </a:extLst>
          </p:cNvPr>
          <p:cNvCxnSpPr>
            <a:cxnSpLocks/>
          </p:cNvCxnSpPr>
          <p:nvPr/>
        </p:nvCxnSpPr>
        <p:spPr>
          <a:xfrm flipH="1" flipV="1">
            <a:off x="-2521289" y="1339804"/>
            <a:ext cx="8390748" cy="5012"/>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12" name="Rounded Rectangle 11">
            <a:extLst>
              <a:ext uri="{FF2B5EF4-FFF2-40B4-BE49-F238E27FC236}">
                <a16:creationId xmlns:a16="http://schemas.microsoft.com/office/drawing/2014/main" id="{AB15A6F8-25EC-C3A5-A7E4-A3EA05C6CED6}"/>
              </a:ext>
            </a:extLst>
          </p:cNvPr>
          <p:cNvSpPr>
            <a:spLocks/>
          </p:cNvSpPr>
          <p:nvPr/>
        </p:nvSpPr>
        <p:spPr>
          <a:xfrm>
            <a:off x="983122" y="3559867"/>
            <a:ext cx="5444525" cy="2332933"/>
          </a:xfrm>
          <a:prstGeom prst="roundRect">
            <a:avLst/>
          </a:prstGeom>
          <a:solidFill>
            <a:srgbClr val="0070C0">
              <a:alpha val="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50876" lvl="1" indent="0" algn="ctr">
              <a:buClr>
                <a:schemeClr val="accent4">
                  <a:lumMod val="75000"/>
                </a:schemeClr>
              </a:buClr>
              <a:buNone/>
            </a:pPr>
            <a:r>
              <a:rPr lang="en-US" sz="2200" b="1">
                <a:solidFill>
                  <a:srgbClr val="0070C0"/>
                </a:solidFill>
                <a:latin typeface="Lato" panose="020F0502020204030203" pitchFamily="34" charset="77"/>
              </a:rPr>
              <a:t>Best interests of the child</a:t>
            </a:r>
          </a:p>
          <a:p>
            <a:pPr marL="150876" lvl="1" indent="0" algn="ctr">
              <a:buClr>
                <a:schemeClr val="accent4">
                  <a:lumMod val="75000"/>
                </a:schemeClr>
              </a:buClr>
              <a:buNone/>
            </a:pPr>
            <a:endParaRPr lang="en-US" sz="800" b="1">
              <a:solidFill>
                <a:srgbClr val="0070C0"/>
              </a:solidFill>
              <a:latin typeface="Lato" panose="020F0502020204030203" pitchFamily="34" charset="77"/>
            </a:endParaRPr>
          </a:p>
          <a:p>
            <a:pPr marL="150876" lvl="1" indent="0" algn="ctr">
              <a:buClr>
                <a:schemeClr val="accent4">
                  <a:lumMod val="75000"/>
                </a:schemeClr>
              </a:buClr>
              <a:buNone/>
            </a:pPr>
            <a:r>
              <a:rPr lang="en-US" sz="2000">
                <a:solidFill>
                  <a:srgbClr val="0070C0"/>
                </a:solidFill>
                <a:latin typeface="Lato" panose="020F0502020204030203" pitchFamily="34" charset="77"/>
              </a:rPr>
              <a:t>A primary and overarching consideration in case of a child survivor. The decisions and actions affecting the child should reflect what is best for the safety, well-being and development of that particular child. </a:t>
            </a:r>
            <a:endParaRPr lang="en-GR" sz="2000">
              <a:solidFill>
                <a:srgbClr val="0070C0"/>
              </a:solidFill>
              <a:latin typeface="Lato" panose="020F0502020204030203" pitchFamily="34" charset="77"/>
            </a:endParaRPr>
          </a:p>
        </p:txBody>
      </p:sp>
      <p:graphicFrame>
        <p:nvGraphicFramePr>
          <p:cNvPr id="6" name="Table 5">
            <a:extLst>
              <a:ext uri="{FF2B5EF4-FFF2-40B4-BE49-F238E27FC236}">
                <a16:creationId xmlns:a16="http://schemas.microsoft.com/office/drawing/2014/main" id="{35F8260B-8D0C-394A-98FB-CBA0CB43845E}"/>
              </a:ext>
            </a:extLst>
          </p:cNvPr>
          <p:cNvGraphicFramePr>
            <a:graphicFrameLocks noGrp="1"/>
          </p:cNvGraphicFramePr>
          <p:nvPr>
            <p:extLst>
              <p:ext uri="{D42A27DB-BD31-4B8C-83A1-F6EECF244321}">
                <p14:modId xmlns:p14="http://schemas.microsoft.com/office/powerpoint/2010/main" val="2320414345"/>
              </p:ext>
            </p:extLst>
          </p:nvPr>
        </p:nvGraphicFramePr>
        <p:xfrm>
          <a:off x="7040412" y="971413"/>
          <a:ext cx="4914115" cy="4829938"/>
        </p:xfrm>
        <a:graphic>
          <a:graphicData uri="http://schemas.openxmlformats.org/drawingml/2006/table">
            <a:tbl>
              <a:tblPr firstRow="1" bandRow="1">
                <a:noFill/>
                <a:tableStyleId>{5C22544A-7EE6-4342-B048-85BDC9FD1C3A}</a:tableStyleId>
              </a:tblPr>
              <a:tblGrid>
                <a:gridCol w="1969327">
                  <a:extLst>
                    <a:ext uri="{9D8B030D-6E8A-4147-A177-3AD203B41FA5}">
                      <a16:colId xmlns:a16="http://schemas.microsoft.com/office/drawing/2014/main" val="2758482678"/>
                    </a:ext>
                  </a:extLst>
                </a:gridCol>
                <a:gridCol w="803777">
                  <a:extLst>
                    <a:ext uri="{9D8B030D-6E8A-4147-A177-3AD203B41FA5}">
                      <a16:colId xmlns:a16="http://schemas.microsoft.com/office/drawing/2014/main" val="3730491570"/>
                    </a:ext>
                  </a:extLst>
                </a:gridCol>
                <a:gridCol w="2141011">
                  <a:extLst>
                    <a:ext uri="{9D8B030D-6E8A-4147-A177-3AD203B41FA5}">
                      <a16:colId xmlns:a16="http://schemas.microsoft.com/office/drawing/2014/main" val="46484171"/>
                    </a:ext>
                  </a:extLst>
                </a:gridCol>
              </a:tblGrid>
              <a:tr h="791448">
                <a:tc>
                  <a:txBody>
                    <a:bodyPr/>
                    <a:lstStyle/>
                    <a:p>
                      <a:pPr algn="l"/>
                      <a:r>
                        <a:rPr lang="en-US" sz="1500" b="1">
                          <a:solidFill>
                            <a:schemeClr val="bg1"/>
                          </a:solidFill>
                          <a:latin typeface="Lato" panose="020F0502020204030203" pitchFamily="34" charset="77"/>
                        </a:rPr>
                        <a:t>Survivor-</a:t>
                      </a:r>
                      <a:r>
                        <a:rPr lang="en-US" sz="1500" b="1" err="1">
                          <a:solidFill>
                            <a:schemeClr val="bg1"/>
                          </a:solidFill>
                          <a:latin typeface="Lato" panose="020F0502020204030203" pitchFamily="34" charset="77"/>
                        </a:rPr>
                        <a:t>centred</a:t>
                      </a:r>
                      <a:r>
                        <a:rPr lang="en-US" sz="1500" b="1">
                          <a:solidFill>
                            <a:schemeClr val="bg1"/>
                          </a:solidFill>
                          <a:latin typeface="Lato" panose="020F0502020204030203" pitchFamily="34" charset="77"/>
                        </a:rPr>
                        <a:t> approach – right to:</a:t>
                      </a:r>
                      <a:endParaRPr lang="en-GR" sz="1500" b="1">
                        <a:solidFill>
                          <a:schemeClr val="bg1"/>
                        </a:solidFill>
                        <a:latin typeface="Lato" panose="020F0502020204030203" pitchFamily="34" charset="77"/>
                      </a:endParaRPr>
                    </a:p>
                  </a:txBody>
                  <a:tcPr marL="156087" marR="84087" marT="42044" marB="42044"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6">
                  <a:txBody>
                    <a:bodyPr/>
                    <a:lstStyle/>
                    <a:p>
                      <a:pPr algn="ctr"/>
                      <a:r>
                        <a:rPr lang="en-US" sz="2000" b="1" i="0">
                          <a:solidFill>
                            <a:srgbClr val="0070C0"/>
                          </a:solidFill>
                          <a:latin typeface="Lato Black" panose="020F0502020204030203" pitchFamily="34" charset="77"/>
                        </a:rPr>
                        <a:t>VS.</a:t>
                      </a:r>
                      <a:endParaRPr lang="en-GR" sz="2000" b="1" i="0">
                        <a:solidFill>
                          <a:srgbClr val="0070C0"/>
                        </a:solidFill>
                        <a:latin typeface="Lato Black" panose="020F0502020204030203" pitchFamily="34" charset="77"/>
                      </a:endParaRPr>
                    </a:p>
                  </a:txBody>
                  <a:tcPr marL="156087" marR="84087" marT="42044" marB="42044"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mpd="sng">
                      <a:noFill/>
                    </a:lnB>
                    <a:solidFill>
                      <a:schemeClr val="bg1"/>
                    </a:solidFill>
                  </a:tcPr>
                </a:tc>
                <a:tc>
                  <a:txBody>
                    <a:bodyPr/>
                    <a:lstStyle/>
                    <a:p>
                      <a:pPr algn="l"/>
                      <a:r>
                        <a:rPr lang="en-US" sz="1500" b="1">
                          <a:solidFill>
                            <a:schemeClr val="bg1"/>
                          </a:solidFill>
                          <a:latin typeface="Lato" panose="020F0502020204030203" pitchFamily="34" charset="77"/>
                        </a:rPr>
                        <a:t>Survivor-blaming attitudes</a:t>
                      </a:r>
                      <a:endParaRPr lang="en-GR" sz="1500" b="1">
                        <a:solidFill>
                          <a:schemeClr val="bg1"/>
                        </a:solidFill>
                        <a:latin typeface="Lato" panose="020F0502020204030203" pitchFamily="34" charset="77"/>
                      </a:endParaRPr>
                    </a:p>
                  </a:txBody>
                  <a:tcPr marL="156087" marR="84087" marT="42044" marB="42044" anchor="ctr">
                    <a:lnL w="38100" cap="flat" cmpd="sng" algn="ctr">
                      <a:noFill/>
                      <a:prstDash val="solid"/>
                      <a:round/>
                      <a:headEnd type="none" w="med" len="med"/>
                      <a:tailEnd type="none" w="med" len="med"/>
                    </a:lnL>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rgbClr val="0070C0"/>
                    </a:solidFill>
                  </a:tcPr>
                </a:tc>
                <a:extLst>
                  <a:ext uri="{0D108BD9-81ED-4DB2-BD59-A6C34878D82A}">
                    <a16:rowId xmlns:a16="http://schemas.microsoft.com/office/drawing/2014/main" val="536520137"/>
                  </a:ext>
                </a:extLst>
              </a:tr>
              <a:tr h="763184">
                <a:tc>
                  <a:txBody>
                    <a:bodyPr/>
                    <a:lstStyle/>
                    <a:p>
                      <a:pPr algn="l"/>
                      <a:r>
                        <a:rPr lang="en-US" sz="1400" b="0">
                          <a:solidFill>
                            <a:srgbClr val="0070C0"/>
                          </a:solidFill>
                          <a:latin typeface="Lato" panose="020F0502020204030203" pitchFamily="34" charset="77"/>
                        </a:rPr>
                        <a:t>Safety</a:t>
                      </a:r>
                      <a:endParaRPr lang="en-GR" sz="1400" b="0">
                        <a:solidFill>
                          <a:srgbClr val="0070C0"/>
                        </a:solidFill>
                        <a:latin typeface="Lato" panose="020F0502020204030203" pitchFamily="34" charset="77"/>
                      </a:endParaRPr>
                    </a:p>
                  </a:txBody>
                  <a:tcPr marL="156087" marR="84087" marT="42044" marB="42044"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BD416"/>
                      </a:solidFill>
                      <a:prstDash val="solid"/>
                      <a:round/>
                      <a:headEnd type="none" w="med" len="med"/>
                      <a:tailEnd type="none" w="med" len="med"/>
                    </a:lnB>
                    <a:solidFill>
                      <a:srgbClr val="0070C0">
                        <a:alpha val="9804"/>
                      </a:srgbClr>
                    </a:solidFill>
                  </a:tcPr>
                </a:tc>
                <a:tc vMerge="1">
                  <a:txBody>
                    <a:bodyPr/>
                    <a:lstStyle/>
                    <a:p>
                      <a:pPr algn="ctr"/>
                      <a:endParaRPr lang="en-GR" sz="1400" b="0">
                        <a:solidFill>
                          <a:srgbClr val="0070C0"/>
                        </a:solidFill>
                        <a:latin typeface="Lato" panose="020F0502020204030203" pitchFamily="34" charset="77"/>
                      </a:endParaRPr>
                    </a:p>
                  </a:txBody>
                  <a:tcPr marL="84087" marR="84087" marT="42044" marB="42044" anchor="ctr">
                    <a:lnL w="38100" cap="flat" cmpd="sng" algn="ctr">
                      <a:solidFill>
                        <a:srgbClr val="FBEF33"/>
                      </a:solidFill>
                      <a:prstDash val="solid"/>
                      <a:round/>
                      <a:headEnd type="none" w="med" len="med"/>
                      <a:tailEnd type="none" w="med" len="med"/>
                    </a:lnL>
                    <a:lnR w="38100" cap="flat" cmpd="sng" algn="ctr">
                      <a:solidFill>
                        <a:srgbClr val="FBEF33"/>
                      </a:solidFill>
                      <a:prstDash val="solid"/>
                      <a:round/>
                      <a:headEnd type="none" w="med" len="med"/>
                      <a:tailEnd type="none" w="med" len="med"/>
                    </a:lnR>
                    <a:lnT w="38100" cap="flat" cmpd="sng" algn="ctr">
                      <a:solidFill>
                        <a:srgbClr val="C3D4E9"/>
                      </a:solid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tc>
                  <a:txBody>
                    <a:bodyPr/>
                    <a:lstStyle/>
                    <a:p>
                      <a:pPr algn="l"/>
                      <a:r>
                        <a:rPr lang="en-US" sz="1400" b="0">
                          <a:solidFill>
                            <a:srgbClr val="0070C0"/>
                          </a:solidFill>
                          <a:latin typeface="Lato" panose="020F0502020204030203" pitchFamily="34" charset="77"/>
                        </a:rPr>
                        <a:t>Being cast out</a:t>
                      </a:r>
                      <a:endParaRPr lang="en-GR" sz="1400" b="0">
                        <a:solidFill>
                          <a:srgbClr val="0070C0"/>
                        </a:solidFill>
                        <a:latin typeface="Lato" panose="020F0502020204030203" pitchFamily="34" charset="77"/>
                      </a:endParaRPr>
                    </a:p>
                  </a:txBody>
                  <a:tcPr marL="156087" marR="84087" marT="42044" marB="42044" anchor="ctr">
                    <a:lnL w="38100" cap="flat" cmpd="sng" algn="ctr">
                      <a:noFill/>
                      <a:prstDash val="solid"/>
                      <a:round/>
                      <a:headEnd type="none" w="med" len="med"/>
                      <a:tailEnd type="none" w="med" len="med"/>
                    </a:lnL>
                    <a:lnT w="38100" cap="flat" cmpd="sng" algn="ctr">
                      <a:noFill/>
                      <a:prstDash val="solid"/>
                      <a:round/>
                      <a:headEnd type="none" w="med" len="med"/>
                      <a:tailEnd type="none" w="med" len="med"/>
                    </a:lnT>
                    <a:lnB w="38100" cap="flat" cmpd="sng" algn="ctr">
                      <a:solidFill>
                        <a:srgbClr val="FBD416"/>
                      </a:solidFill>
                      <a:prstDash val="solid"/>
                      <a:round/>
                      <a:headEnd type="none" w="med" len="med"/>
                      <a:tailEnd type="none" w="med" len="med"/>
                    </a:lnB>
                    <a:solidFill>
                      <a:srgbClr val="0070C0">
                        <a:alpha val="9804"/>
                      </a:srgbClr>
                    </a:solidFill>
                  </a:tcPr>
                </a:tc>
                <a:extLst>
                  <a:ext uri="{0D108BD9-81ED-4DB2-BD59-A6C34878D82A}">
                    <a16:rowId xmlns:a16="http://schemas.microsoft.com/office/drawing/2014/main" val="1761126919"/>
                  </a:ext>
                </a:extLst>
              </a:tr>
              <a:tr h="937591">
                <a:tc>
                  <a:txBody>
                    <a:bodyPr/>
                    <a:lstStyle/>
                    <a:p>
                      <a:pPr algn="l"/>
                      <a:r>
                        <a:rPr lang="en-US" sz="1400">
                          <a:solidFill>
                            <a:srgbClr val="0070C0"/>
                          </a:solidFill>
                          <a:latin typeface="Lato" panose="020F0502020204030203" pitchFamily="34" charset="77"/>
                        </a:rPr>
                        <a:t>Privacy and confidentiality</a:t>
                      </a:r>
                      <a:endParaRPr lang="en-GR" sz="1400">
                        <a:solidFill>
                          <a:srgbClr val="0070C0"/>
                        </a:solidFill>
                        <a:latin typeface="Lato" panose="020F0502020204030203" pitchFamily="34" charset="77"/>
                      </a:endParaRPr>
                    </a:p>
                  </a:txBody>
                  <a:tcPr marL="156087" marR="84087" marT="42044" marB="42044"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BD416"/>
                      </a:solidFill>
                      <a:prstDash val="solid"/>
                      <a:round/>
                      <a:headEnd type="none" w="med" len="med"/>
                      <a:tailEnd type="none" w="med" len="med"/>
                    </a:lnT>
                    <a:lnB w="38100" cap="flat" cmpd="sng" algn="ctr">
                      <a:solidFill>
                        <a:srgbClr val="FBD416"/>
                      </a:solidFill>
                      <a:prstDash val="solid"/>
                      <a:round/>
                      <a:headEnd type="none" w="med" len="med"/>
                      <a:tailEnd type="none" w="med" len="med"/>
                    </a:lnB>
                    <a:solidFill>
                      <a:srgbClr val="0070C0">
                        <a:alpha val="9804"/>
                      </a:srgbClr>
                    </a:solidFill>
                  </a:tcPr>
                </a:tc>
                <a:tc vMerge="1">
                  <a:txBody>
                    <a:bodyPr/>
                    <a:lstStyle/>
                    <a:p>
                      <a:pPr algn="ctr"/>
                      <a:endParaRPr lang="en-GR" sz="1400">
                        <a:solidFill>
                          <a:srgbClr val="0070C0"/>
                        </a:solidFill>
                        <a:latin typeface="Lato" panose="020F0502020204030203" pitchFamily="34" charset="77"/>
                      </a:endParaRPr>
                    </a:p>
                  </a:txBody>
                  <a:tcPr marL="84087" marR="84087" marT="42044" marB="42044" anchor="ctr">
                    <a:lnL w="38100" cap="flat" cmpd="sng" algn="ctr">
                      <a:solidFill>
                        <a:srgbClr val="FBEF33"/>
                      </a:solidFill>
                      <a:prstDash val="solid"/>
                      <a:round/>
                      <a:headEnd type="none" w="med" len="med"/>
                      <a:tailEnd type="none" w="med" len="med"/>
                    </a:lnL>
                    <a:lnR w="38100" cap="flat" cmpd="sng" algn="ctr">
                      <a:solidFill>
                        <a:srgbClr val="FBEF33"/>
                      </a:solidFill>
                      <a:prstDash val="solid"/>
                      <a:round/>
                      <a:headEnd type="none" w="med" len="med"/>
                      <a:tailEnd type="none" w="med" len="med"/>
                    </a:lnR>
                    <a:lnT w="38100" cap="flat" cmpd="sng" algn="ctr">
                      <a:solidFill>
                        <a:srgbClr val="C3D4E9"/>
                      </a:solidFill>
                      <a:prstDash val="solid"/>
                      <a:round/>
                      <a:headEnd type="none" w="med" len="med"/>
                      <a:tailEnd type="none" w="med" len="med"/>
                    </a:lnT>
                    <a:lnB w="38100" cap="flat" cmpd="sng" algn="ctr">
                      <a:solidFill>
                        <a:srgbClr val="C3D4E9"/>
                      </a:solidFill>
                      <a:prstDash val="solid"/>
                      <a:round/>
                      <a:headEnd type="none" w="med" len="med"/>
                      <a:tailEnd type="none" w="med" len="med"/>
                    </a:lnB>
                    <a:noFill/>
                  </a:tcPr>
                </a:tc>
                <a:tc>
                  <a:txBody>
                    <a:bodyPr/>
                    <a:lstStyle/>
                    <a:p>
                      <a:pPr algn="l"/>
                      <a:r>
                        <a:rPr lang="en-US" sz="1400">
                          <a:solidFill>
                            <a:srgbClr val="0070C0"/>
                          </a:solidFill>
                          <a:latin typeface="Lato" panose="020F0502020204030203" pitchFamily="34" charset="77"/>
                        </a:rPr>
                        <a:t>Shame and stigma</a:t>
                      </a:r>
                      <a:endParaRPr lang="en-GR" sz="1400">
                        <a:solidFill>
                          <a:srgbClr val="0070C0"/>
                        </a:solidFill>
                        <a:latin typeface="Lato" panose="020F0502020204030203" pitchFamily="34" charset="77"/>
                      </a:endParaRPr>
                    </a:p>
                  </a:txBody>
                  <a:tcPr marL="156087" marR="84087" marT="42044" marB="42044" anchor="ctr">
                    <a:lnL w="38100" cap="flat" cmpd="sng" algn="ctr">
                      <a:noFill/>
                      <a:prstDash val="solid"/>
                      <a:round/>
                      <a:headEnd type="none" w="med" len="med"/>
                      <a:tailEnd type="none" w="med" len="med"/>
                    </a:lnL>
                    <a:lnT w="38100" cap="flat" cmpd="sng" algn="ctr">
                      <a:solidFill>
                        <a:srgbClr val="FBD416"/>
                      </a:solidFill>
                      <a:prstDash val="solid"/>
                      <a:round/>
                      <a:headEnd type="none" w="med" len="med"/>
                      <a:tailEnd type="none" w="med" len="med"/>
                    </a:lnT>
                    <a:lnB w="38100" cap="flat" cmpd="sng" algn="ctr">
                      <a:solidFill>
                        <a:srgbClr val="FBD416"/>
                      </a:solidFill>
                      <a:prstDash val="solid"/>
                      <a:round/>
                      <a:headEnd type="none" w="med" len="med"/>
                      <a:tailEnd type="none" w="med" len="med"/>
                    </a:lnB>
                    <a:solidFill>
                      <a:srgbClr val="0070C0">
                        <a:alpha val="9804"/>
                      </a:srgbClr>
                    </a:solidFill>
                  </a:tcPr>
                </a:tc>
                <a:extLst>
                  <a:ext uri="{0D108BD9-81ED-4DB2-BD59-A6C34878D82A}">
                    <a16:rowId xmlns:a16="http://schemas.microsoft.com/office/drawing/2014/main" val="3678820390"/>
                  </a:ext>
                </a:extLst>
              </a:tr>
              <a:tr h="665019">
                <a:tc>
                  <a:txBody>
                    <a:bodyPr/>
                    <a:lstStyle/>
                    <a:p>
                      <a:pPr algn="l"/>
                      <a:r>
                        <a:rPr lang="en-US" sz="1400">
                          <a:solidFill>
                            <a:srgbClr val="0070C0"/>
                          </a:solidFill>
                          <a:latin typeface="Lato" panose="020F0502020204030203" pitchFamily="34" charset="77"/>
                        </a:rPr>
                        <a:t>Choose</a:t>
                      </a:r>
                      <a:endParaRPr lang="en-GR" sz="1400">
                        <a:solidFill>
                          <a:srgbClr val="0070C0"/>
                        </a:solidFill>
                        <a:latin typeface="Lato" panose="020F0502020204030203" pitchFamily="34" charset="77"/>
                      </a:endParaRPr>
                    </a:p>
                  </a:txBody>
                  <a:tcPr marL="156087" marR="84087" marT="42044" marB="42044"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BD416"/>
                      </a:solidFill>
                      <a:prstDash val="solid"/>
                      <a:round/>
                      <a:headEnd type="none" w="med" len="med"/>
                      <a:tailEnd type="none" w="med" len="med"/>
                    </a:lnT>
                    <a:lnB w="38100" cap="flat" cmpd="sng" algn="ctr">
                      <a:solidFill>
                        <a:srgbClr val="FBD416"/>
                      </a:solidFill>
                      <a:prstDash val="solid"/>
                      <a:round/>
                      <a:headEnd type="none" w="med" len="med"/>
                      <a:tailEnd type="none" w="med" len="med"/>
                    </a:lnB>
                    <a:solidFill>
                      <a:srgbClr val="0070C0">
                        <a:alpha val="9804"/>
                      </a:srgbClr>
                    </a:solidFill>
                  </a:tcPr>
                </a:tc>
                <a:tc vMerge="1">
                  <a:txBody>
                    <a:bodyPr/>
                    <a:lstStyle/>
                    <a:p>
                      <a:endParaRPr lang="en-BR"/>
                    </a:p>
                  </a:txBody>
                  <a:tcPr>
                    <a:lnL w="12700" cmpd="sng">
                      <a:noFill/>
                    </a:lnL>
                    <a:lnT w="38100" cmpd="sng">
                      <a:noFill/>
                    </a:lnT>
                  </a:tcPr>
                </a:tc>
                <a:tc>
                  <a:txBody>
                    <a:bodyPr/>
                    <a:lstStyle/>
                    <a:p>
                      <a:pPr algn="l"/>
                      <a:r>
                        <a:rPr lang="en-US" sz="1400">
                          <a:solidFill>
                            <a:srgbClr val="0070C0"/>
                          </a:solidFill>
                          <a:latin typeface="Lato" panose="020F0502020204030203" pitchFamily="34" charset="77"/>
                        </a:rPr>
                        <a:t>Feeling powerless</a:t>
                      </a:r>
                      <a:endParaRPr lang="en-GR" sz="1400">
                        <a:solidFill>
                          <a:srgbClr val="0070C0"/>
                        </a:solidFill>
                        <a:latin typeface="Lato" panose="020F0502020204030203" pitchFamily="34" charset="77"/>
                      </a:endParaRPr>
                    </a:p>
                  </a:txBody>
                  <a:tcPr marL="156087" marR="84087" marT="42044" marB="42044" anchor="ctr">
                    <a:lnL w="38100" cmpd="sng">
                      <a:noFill/>
                    </a:lnL>
                    <a:lnT w="38100" cap="flat" cmpd="sng" algn="ctr">
                      <a:solidFill>
                        <a:srgbClr val="FBD416"/>
                      </a:solidFill>
                      <a:prstDash val="solid"/>
                      <a:round/>
                      <a:headEnd type="none" w="med" len="med"/>
                      <a:tailEnd type="none" w="med" len="med"/>
                    </a:lnT>
                    <a:lnB w="38100" cap="flat" cmpd="sng" algn="ctr">
                      <a:solidFill>
                        <a:srgbClr val="FBD416"/>
                      </a:solidFill>
                      <a:prstDash val="solid"/>
                      <a:round/>
                      <a:headEnd type="none" w="med" len="med"/>
                      <a:tailEnd type="none" w="med" len="med"/>
                    </a:lnB>
                    <a:solidFill>
                      <a:srgbClr val="0070C0">
                        <a:alpha val="9804"/>
                      </a:srgbClr>
                    </a:solidFill>
                  </a:tcPr>
                </a:tc>
                <a:extLst>
                  <a:ext uri="{0D108BD9-81ED-4DB2-BD59-A6C34878D82A}">
                    <a16:rowId xmlns:a16="http://schemas.microsoft.com/office/drawing/2014/main" val="2936825460"/>
                  </a:ext>
                </a:extLst>
              </a:tr>
              <a:tr h="748145">
                <a:tc>
                  <a:txBody>
                    <a:bodyPr/>
                    <a:lstStyle/>
                    <a:p>
                      <a:pPr algn="l"/>
                      <a:r>
                        <a:rPr lang="en-US" sz="1400">
                          <a:solidFill>
                            <a:srgbClr val="0070C0"/>
                          </a:solidFill>
                          <a:latin typeface="Lato" panose="020F0502020204030203" pitchFamily="34" charset="77"/>
                        </a:rPr>
                        <a:t>Information</a:t>
                      </a:r>
                      <a:endParaRPr lang="en-GR" sz="1400">
                        <a:solidFill>
                          <a:srgbClr val="0070C0"/>
                        </a:solidFill>
                        <a:latin typeface="Lato" panose="020F0502020204030203" pitchFamily="34" charset="77"/>
                      </a:endParaRPr>
                    </a:p>
                  </a:txBody>
                  <a:tcPr marL="156087" marR="84087" marT="42044" marB="42044"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BD416"/>
                      </a:solidFill>
                      <a:prstDash val="solid"/>
                      <a:round/>
                      <a:headEnd type="none" w="med" len="med"/>
                      <a:tailEnd type="none" w="med" len="med"/>
                    </a:lnT>
                    <a:lnB w="38100" cap="flat" cmpd="sng" algn="ctr">
                      <a:solidFill>
                        <a:srgbClr val="FBD416"/>
                      </a:solidFill>
                      <a:prstDash val="solid"/>
                      <a:round/>
                      <a:headEnd type="none" w="med" len="med"/>
                      <a:tailEnd type="none" w="med" len="med"/>
                    </a:lnB>
                    <a:solidFill>
                      <a:srgbClr val="0070C0">
                        <a:alpha val="9804"/>
                      </a:srgbClr>
                    </a:solidFill>
                  </a:tcPr>
                </a:tc>
                <a:tc vMerge="1">
                  <a:txBody>
                    <a:bodyPr/>
                    <a:lstStyle/>
                    <a:p>
                      <a:endParaRPr lang="en-BR"/>
                    </a:p>
                  </a:txBody>
                  <a:tcPr>
                    <a:lnL w="12700" cmpd="sng">
                      <a:noFill/>
                    </a:lnL>
                    <a:lnT w="38100" cmpd="sng">
                      <a:noFill/>
                    </a:lnT>
                  </a:tcPr>
                </a:tc>
                <a:tc>
                  <a:txBody>
                    <a:bodyPr/>
                    <a:lstStyle/>
                    <a:p>
                      <a:pPr algn="l"/>
                      <a:r>
                        <a:rPr lang="en-US" sz="1400">
                          <a:solidFill>
                            <a:srgbClr val="0070C0"/>
                          </a:solidFill>
                          <a:latin typeface="Lato" panose="020F0502020204030203" pitchFamily="34" charset="77"/>
                        </a:rPr>
                        <a:t>Being told what to do</a:t>
                      </a:r>
                      <a:endParaRPr lang="en-GR" sz="1400">
                        <a:solidFill>
                          <a:srgbClr val="0070C0"/>
                        </a:solidFill>
                        <a:latin typeface="Lato" panose="020F0502020204030203" pitchFamily="34" charset="77"/>
                      </a:endParaRPr>
                    </a:p>
                  </a:txBody>
                  <a:tcPr marL="156087" marR="84087" marT="42044" marB="42044" anchor="ctr">
                    <a:lnL w="38100" cmpd="sng">
                      <a:noFill/>
                    </a:lnL>
                    <a:lnT w="38100" cap="flat" cmpd="sng" algn="ctr">
                      <a:solidFill>
                        <a:srgbClr val="FBD416"/>
                      </a:solidFill>
                      <a:prstDash val="solid"/>
                      <a:round/>
                      <a:headEnd type="none" w="med" len="med"/>
                      <a:tailEnd type="none" w="med" len="med"/>
                    </a:lnT>
                    <a:lnB w="38100" cap="flat" cmpd="sng" algn="ctr">
                      <a:solidFill>
                        <a:srgbClr val="FBD416"/>
                      </a:solidFill>
                      <a:prstDash val="solid"/>
                      <a:round/>
                      <a:headEnd type="none" w="med" len="med"/>
                      <a:tailEnd type="none" w="med" len="med"/>
                    </a:lnB>
                    <a:solidFill>
                      <a:srgbClr val="0070C0">
                        <a:alpha val="9804"/>
                      </a:srgbClr>
                    </a:solidFill>
                  </a:tcPr>
                </a:tc>
                <a:extLst>
                  <a:ext uri="{0D108BD9-81ED-4DB2-BD59-A6C34878D82A}">
                    <a16:rowId xmlns:a16="http://schemas.microsoft.com/office/drawing/2014/main" val="1753943056"/>
                  </a:ext>
                </a:extLst>
              </a:tr>
              <a:tr h="924551">
                <a:tc>
                  <a:txBody>
                    <a:bodyPr/>
                    <a:lstStyle/>
                    <a:p>
                      <a:pPr algn="l"/>
                      <a:r>
                        <a:rPr lang="en-US" sz="1400">
                          <a:solidFill>
                            <a:srgbClr val="0070C0"/>
                          </a:solidFill>
                          <a:latin typeface="Lato" panose="020F0502020204030203" pitchFamily="34" charset="77"/>
                        </a:rPr>
                        <a:t>Non-discrimination</a:t>
                      </a:r>
                      <a:endParaRPr lang="en-GR" sz="1400">
                        <a:solidFill>
                          <a:srgbClr val="0070C0"/>
                        </a:solidFill>
                        <a:latin typeface="Lato" panose="020F0502020204030203" pitchFamily="34" charset="77"/>
                      </a:endParaRPr>
                    </a:p>
                  </a:txBody>
                  <a:tcPr marL="156087" marR="84087" marT="42044" marB="42044"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BD416"/>
                      </a:solidFill>
                      <a:prstDash val="solid"/>
                      <a:round/>
                      <a:headEnd type="none" w="med" len="med"/>
                      <a:tailEnd type="none" w="med" len="med"/>
                    </a:lnT>
                    <a:lnB w="38100" cap="flat" cmpd="sng" algn="ctr">
                      <a:noFill/>
                      <a:prstDash val="solid"/>
                      <a:round/>
                      <a:headEnd type="none" w="med" len="med"/>
                      <a:tailEnd type="none" w="med" len="med"/>
                    </a:lnB>
                    <a:solidFill>
                      <a:srgbClr val="0070C0">
                        <a:alpha val="9804"/>
                      </a:srgbClr>
                    </a:solidFill>
                  </a:tcPr>
                </a:tc>
                <a:tc vMerge="1">
                  <a:txBody>
                    <a:bodyPr/>
                    <a:lstStyle/>
                    <a:p>
                      <a:endParaRPr lang="en-BR"/>
                    </a:p>
                  </a:txBody>
                  <a:tcPr/>
                </a:tc>
                <a:tc>
                  <a:txBody>
                    <a:bodyPr/>
                    <a:lstStyle/>
                    <a:p>
                      <a:pPr algn="l"/>
                      <a:r>
                        <a:rPr lang="en-US" sz="1400">
                          <a:solidFill>
                            <a:srgbClr val="0070C0"/>
                          </a:solidFill>
                          <a:latin typeface="Lato" panose="020F0502020204030203" pitchFamily="34" charset="77"/>
                        </a:rPr>
                        <a:t>Discrimination based on gender, ethnicity, etc.</a:t>
                      </a:r>
                      <a:endParaRPr lang="en-GR" sz="1400">
                        <a:solidFill>
                          <a:srgbClr val="0070C0"/>
                        </a:solidFill>
                        <a:latin typeface="Lato" panose="020F0502020204030203" pitchFamily="34" charset="77"/>
                      </a:endParaRPr>
                    </a:p>
                  </a:txBody>
                  <a:tcPr marL="156087" marR="84087" marT="42044" marB="42044" anchor="ctr">
                    <a:lnL w="38100" cap="flat" cmpd="sng" algn="ctr">
                      <a:noFill/>
                      <a:prstDash val="solid"/>
                      <a:round/>
                      <a:headEnd type="none" w="med" len="med"/>
                      <a:tailEnd type="none" w="med" len="med"/>
                    </a:lnL>
                    <a:lnT w="38100" cap="flat" cmpd="sng" algn="ctr">
                      <a:solidFill>
                        <a:srgbClr val="FBD416"/>
                      </a:solidFill>
                      <a:prstDash val="solid"/>
                      <a:round/>
                      <a:headEnd type="none" w="med" len="med"/>
                      <a:tailEnd type="none" w="med" len="med"/>
                    </a:lnT>
                    <a:lnB w="38100" cap="flat" cmpd="sng" algn="ctr">
                      <a:noFill/>
                      <a:prstDash val="solid"/>
                      <a:round/>
                      <a:headEnd type="none" w="med" len="med"/>
                      <a:tailEnd type="none" w="med" len="med"/>
                    </a:lnB>
                    <a:solidFill>
                      <a:srgbClr val="0070C0">
                        <a:alpha val="9804"/>
                      </a:srgbClr>
                    </a:solidFill>
                  </a:tcPr>
                </a:tc>
                <a:extLst>
                  <a:ext uri="{0D108BD9-81ED-4DB2-BD59-A6C34878D82A}">
                    <a16:rowId xmlns:a16="http://schemas.microsoft.com/office/drawing/2014/main" val="1826365846"/>
                  </a:ext>
                </a:extLst>
              </a:tr>
            </a:tbl>
          </a:graphicData>
        </a:graphic>
      </p:graphicFrame>
    </p:spTree>
    <p:custDataLst>
      <p:tags r:id="rId1"/>
    </p:custDataLst>
    <p:extLst>
      <p:ext uri="{BB962C8B-B14F-4D97-AF65-F5344CB8AC3E}">
        <p14:creationId xmlns:p14="http://schemas.microsoft.com/office/powerpoint/2010/main" val="3804745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up)">
                                          <p:cBhvr>
                                            <p:cTn id="4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up)">
                                          <p:cBhvr>
                                            <p:cTn id="4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12"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08E770A-DA52-FA8C-473E-F14F7A83F8D4}"/>
              </a:ext>
            </a:extLst>
          </p:cNvPr>
          <p:cNvGrpSpPr/>
          <p:nvPr/>
        </p:nvGrpSpPr>
        <p:grpSpPr>
          <a:xfrm>
            <a:off x="-1684633" y="-572459"/>
            <a:ext cx="3965627" cy="3382989"/>
            <a:chOff x="-1684633" y="-572459"/>
            <a:chExt cx="3965627" cy="3382989"/>
          </a:xfrm>
        </p:grpSpPr>
        <p:sp>
          <p:nvSpPr>
            <p:cNvPr id="4" name="Oval 3">
              <a:extLst>
                <a:ext uri="{FF2B5EF4-FFF2-40B4-BE49-F238E27FC236}">
                  <a16:creationId xmlns:a16="http://schemas.microsoft.com/office/drawing/2014/main" id="{FEC832FD-F171-EBA8-FCCC-B4C16D0FFF14}"/>
                </a:ext>
              </a:extLst>
            </p:cNvPr>
            <p:cNvSpPr/>
            <p:nvPr/>
          </p:nvSpPr>
          <p:spPr>
            <a:xfrm>
              <a:off x="-1684633" y="-572459"/>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7" name="Picture 6">
              <a:extLst>
                <a:ext uri="{FF2B5EF4-FFF2-40B4-BE49-F238E27FC236}">
                  <a16:creationId xmlns:a16="http://schemas.microsoft.com/office/drawing/2014/main" id="{F7275013-0959-547F-C0DD-3B7FE54288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6448" y="461585"/>
              <a:ext cx="2064546" cy="2049365"/>
            </a:xfrm>
            <a:prstGeom prst="rect">
              <a:avLst/>
            </a:prstGeom>
          </p:spPr>
        </p:pic>
      </p:grpSp>
      <p:sp>
        <p:nvSpPr>
          <p:cNvPr id="8" name="Title 1">
            <a:extLst>
              <a:ext uri="{FF2B5EF4-FFF2-40B4-BE49-F238E27FC236}">
                <a16:creationId xmlns:a16="http://schemas.microsoft.com/office/drawing/2014/main" id="{ACFAB3E2-B553-7EBA-A325-39C519D46AC9}"/>
              </a:ext>
            </a:extLst>
          </p:cNvPr>
          <p:cNvSpPr txBox="1">
            <a:spLocks/>
          </p:cNvSpPr>
          <p:nvPr/>
        </p:nvSpPr>
        <p:spPr>
          <a:xfrm>
            <a:off x="2480575" y="1650857"/>
            <a:ext cx="6790425"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Group work</a:t>
            </a:r>
          </a:p>
          <a:p>
            <a:pPr algn="l">
              <a:defRPr/>
            </a:pPr>
            <a:r>
              <a:rPr lang="en-US" sz="3600">
                <a:solidFill>
                  <a:srgbClr val="0070C0"/>
                </a:solidFill>
                <a:latin typeface="Lato" panose="020F0502020204030203" pitchFamily="34" charset="77"/>
              </a:rPr>
              <a:t>Recognizing survivor-</a:t>
            </a:r>
            <a:r>
              <a:rPr lang="en-US" sz="3600" err="1">
                <a:solidFill>
                  <a:srgbClr val="0070C0"/>
                </a:solidFill>
                <a:latin typeface="Lato" panose="020F0502020204030203" pitchFamily="34" charset="77"/>
              </a:rPr>
              <a:t>centred</a:t>
            </a:r>
            <a:r>
              <a:rPr lang="en-US" sz="3600">
                <a:solidFill>
                  <a:srgbClr val="0070C0"/>
                </a:solidFill>
                <a:latin typeface="Lato" panose="020F0502020204030203" pitchFamily="34" charset="77"/>
              </a:rPr>
              <a:t> attitudes and beliefs</a:t>
            </a:r>
          </a:p>
        </p:txBody>
      </p:sp>
      <p:pic>
        <p:nvPicPr>
          <p:cNvPr id="9" name="Picture 8" descr="Icon&#10;&#10;Description automatically generated">
            <a:extLst>
              <a:ext uri="{FF2B5EF4-FFF2-40B4-BE49-F238E27FC236}">
                <a16:creationId xmlns:a16="http://schemas.microsoft.com/office/drawing/2014/main" id="{6730E16C-D6B1-B5B4-52DF-F834257D67A3}"/>
              </a:ext>
            </a:extLst>
          </p:cNvPr>
          <p:cNvPicPr>
            <a:picLocks noChangeAspect="1"/>
          </p:cNvPicPr>
          <p:nvPr/>
        </p:nvPicPr>
        <p:blipFill rotWithShape="1">
          <a:blip r:embed="rId5">
            <a:extLst>
              <a:ext uri="{28A0092B-C50C-407E-A947-70E740481C1C}">
                <a14:useLocalDpi xmlns:a14="http://schemas.microsoft.com/office/drawing/2010/main" val="0"/>
              </a:ext>
            </a:extLst>
          </a:blip>
          <a:srcRect l="-11164" t="-1" r="11164" b="18635"/>
          <a:stretch/>
        </p:blipFill>
        <p:spPr>
          <a:xfrm flipH="1">
            <a:off x="2573268" y="2619551"/>
            <a:ext cx="3357632" cy="3567010"/>
          </a:xfrm>
          <a:prstGeom prst="rect">
            <a:avLst/>
          </a:prstGeom>
        </p:spPr>
      </p:pic>
      <p:pic>
        <p:nvPicPr>
          <p:cNvPr id="13" name="Picture 12" descr="Icon&#10;&#10;Description automatically generated">
            <a:extLst>
              <a:ext uri="{FF2B5EF4-FFF2-40B4-BE49-F238E27FC236}">
                <a16:creationId xmlns:a16="http://schemas.microsoft.com/office/drawing/2014/main" id="{3FAC6BCC-A127-BA70-1C0A-0D6D40E63A58}"/>
              </a:ext>
            </a:extLst>
          </p:cNvPr>
          <p:cNvPicPr>
            <a:picLocks noChangeAspect="1"/>
          </p:cNvPicPr>
          <p:nvPr/>
        </p:nvPicPr>
        <p:blipFill rotWithShape="1">
          <a:blip r:embed="rId6">
            <a:extLst>
              <a:ext uri="{28A0092B-C50C-407E-A947-70E740481C1C}">
                <a14:useLocalDpi xmlns:a14="http://schemas.microsoft.com/office/drawing/2010/main" val="0"/>
              </a:ext>
            </a:extLst>
          </a:blip>
          <a:srcRect b="25341"/>
          <a:stretch/>
        </p:blipFill>
        <p:spPr>
          <a:xfrm>
            <a:off x="8294515" y="3230916"/>
            <a:ext cx="2980882" cy="2955645"/>
          </a:xfrm>
          <a:prstGeom prst="rect">
            <a:avLst/>
          </a:prstGeom>
        </p:spPr>
      </p:pic>
      <p:pic>
        <p:nvPicPr>
          <p:cNvPr id="17" name="Picture 16" descr="A picture containing text, sign, vector graphics&#10;&#10;Description automatically generated">
            <a:extLst>
              <a:ext uri="{FF2B5EF4-FFF2-40B4-BE49-F238E27FC236}">
                <a16:creationId xmlns:a16="http://schemas.microsoft.com/office/drawing/2014/main" id="{E2666CBA-5A84-E9AC-EBA2-1B8916664BD1}"/>
              </a:ext>
            </a:extLst>
          </p:cNvPr>
          <p:cNvPicPr>
            <a:picLocks noChangeAspect="1"/>
          </p:cNvPicPr>
          <p:nvPr/>
        </p:nvPicPr>
        <p:blipFill rotWithShape="1">
          <a:blip r:embed="rId7">
            <a:extLst>
              <a:ext uri="{28A0092B-C50C-407E-A947-70E740481C1C}">
                <a14:useLocalDpi xmlns:a14="http://schemas.microsoft.com/office/drawing/2010/main" val="0"/>
              </a:ext>
            </a:extLst>
          </a:blip>
          <a:srcRect b="42846"/>
          <a:stretch/>
        </p:blipFill>
        <p:spPr>
          <a:xfrm>
            <a:off x="6389305" y="2385602"/>
            <a:ext cx="3380736" cy="3800959"/>
          </a:xfrm>
          <a:prstGeom prst="rect">
            <a:avLst/>
          </a:prstGeom>
        </p:spPr>
      </p:pic>
      <p:pic>
        <p:nvPicPr>
          <p:cNvPr id="21" name="Picture 20" descr="Icon&#10;&#10;Description automatically generated">
            <a:extLst>
              <a:ext uri="{FF2B5EF4-FFF2-40B4-BE49-F238E27FC236}">
                <a16:creationId xmlns:a16="http://schemas.microsoft.com/office/drawing/2014/main" id="{77FF4D26-7985-FBF9-38B5-3A61FC4D6E89}"/>
              </a:ext>
            </a:extLst>
          </p:cNvPr>
          <p:cNvPicPr>
            <a:picLocks noChangeAspect="1"/>
          </p:cNvPicPr>
          <p:nvPr/>
        </p:nvPicPr>
        <p:blipFill rotWithShape="1">
          <a:blip r:embed="rId8">
            <a:extLst>
              <a:ext uri="{28A0092B-C50C-407E-A947-70E740481C1C}">
                <a14:useLocalDpi xmlns:a14="http://schemas.microsoft.com/office/drawing/2010/main" val="0"/>
              </a:ext>
            </a:extLst>
          </a:blip>
          <a:srcRect b="35565"/>
          <a:stretch/>
        </p:blipFill>
        <p:spPr>
          <a:xfrm>
            <a:off x="467323" y="2803572"/>
            <a:ext cx="2900352" cy="3382989"/>
          </a:xfrm>
          <a:prstGeom prst="rect">
            <a:avLst/>
          </a:prstGeom>
        </p:spPr>
      </p:pic>
    </p:spTree>
    <p:custDataLst>
      <p:tags r:id="rId1"/>
    </p:custDataLst>
    <p:extLst>
      <p:ext uri="{BB962C8B-B14F-4D97-AF65-F5344CB8AC3E}">
        <p14:creationId xmlns:p14="http://schemas.microsoft.com/office/powerpoint/2010/main" val="394090081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0-#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nodeType="withEffect">
                                      <p:stCondLst>
                                        <p:cond delay="10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2000" fill="hold"/>
                                            <p:tgtEl>
                                              <p:spTgt spid="21"/>
                                            </p:tgtEl>
                                            <p:attrNameLst>
                                              <p:attrName>ppt_x</p:attrName>
                                            </p:attrNameLst>
                                          </p:cBhvr>
                                          <p:tavLst>
                                            <p:tav tm="0">
                                              <p:val>
                                                <p:strVal val="0-#ppt_w/2"/>
                                              </p:val>
                                            </p:tav>
                                            <p:tav tm="100000">
                                              <p:val>
                                                <p:strVal val="#ppt_x"/>
                                              </p:val>
                                            </p:tav>
                                          </p:tavLst>
                                        </p:anim>
                                        <p:anim calcmode="lin" valueType="num">
                                          <p:cBhvr additive="base">
                                            <p:cTn id="20" dur="20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2000" fill="hold"/>
                                            <p:tgtEl>
                                              <p:spTgt spid="17"/>
                                            </p:tgtEl>
                                            <p:attrNameLst>
                                              <p:attrName>ppt_x</p:attrName>
                                            </p:attrNameLst>
                                          </p:cBhvr>
                                          <p:tavLst>
                                            <p:tav tm="0">
                                              <p:val>
                                                <p:strVal val="1+#ppt_w/2"/>
                                              </p:val>
                                            </p:tav>
                                            <p:tav tm="100000">
                                              <p:val>
                                                <p:strVal val="#ppt_x"/>
                                              </p:val>
                                            </p:tav>
                                          </p:tavLst>
                                        </p:anim>
                                        <p:anim calcmode="lin" valueType="num">
                                          <p:cBhvr additive="base">
                                            <p:cTn id="24" dur="2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2" accel="50000" decel="50000" fill="hold" nodeType="withEffect">
                                      <p:stCondLst>
                                        <p:cond delay="10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2000" fill="hold"/>
                                            <p:tgtEl>
                                              <p:spTgt spid="13"/>
                                            </p:tgtEl>
                                            <p:attrNameLst>
                                              <p:attrName>ppt_x</p:attrName>
                                            </p:attrNameLst>
                                          </p:cBhvr>
                                          <p:tavLst>
                                            <p:tav tm="0">
                                              <p:val>
                                                <p:strVal val="1+#ppt_w/2"/>
                                              </p:val>
                                            </p:tav>
                                            <p:tav tm="100000">
                                              <p:val>
                                                <p:strVal val="#ppt_x"/>
                                              </p:val>
                                            </p:tav>
                                          </p:tavLst>
                                        </p:anim>
                                        <p:anim calcmode="lin" valueType="num">
                                          <p:cBhvr additive="base">
                                            <p:cTn id="28"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0-#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nodeType="withEffect">
                                      <p:stCondLst>
                                        <p:cond delay="10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2000" fill="hold"/>
                                            <p:tgtEl>
                                              <p:spTgt spid="21"/>
                                            </p:tgtEl>
                                            <p:attrNameLst>
                                              <p:attrName>ppt_x</p:attrName>
                                            </p:attrNameLst>
                                          </p:cBhvr>
                                          <p:tavLst>
                                            <p:tav tm="0">
                                              <p:val>
                                                <p:strVal val="0-#ppt_w/2"/>
                                              </p:val>
                                            </p:tav>
                                            <p:tav tm="100000">
                                              <p:val>
                                                <p:strVal val="#ppt_x"/>
                                              </p:val>
                                            </p:tav>
                                          </p:tavLst>
                                        </p:anim>
                                        <p:anim calcmode="lin" valueType="num">
                                          <p:cBhvr additive="base">
                                            <p:cTn id="20" dur="20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2000" fill="hold"/>
                                            <p:tgtEl>
                                              <p:spTgt spid="17"/>
                                            </p:tgtEl>
                                            <p:attrNameLst>
                                              <p:attrName>ppt_x</p:attrName>
                                            </p:attrNameLst>
                                          </p:cBhvr>
                                          <p:tavLst>
                                            <p:tav tm="0">
                                              <p:val>
                                                <p:strVal val="1+#ppt_w/2"/>
                                              </p:val>
                                            </p:tav>
                                            <p:tav tm="100000">
                                              <p:val>
                                                <p:strVal val="#ppt_x"/>
                                              </p:val>
                                            </p:tav>
                                          </p:tavLst>
                                        </p:anim>
                                        <p:anim calcmode="lin" valueType="num">
                                          <p:cBhvr additive="base">
                                            <p:cTn id="24" dur="2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2" accel="50000" decel="50000" fill="hold" nodeType="withEffect">
                                      <p:stCondLst>
                                        <p:cond delay="10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2000" fill="hold"/>
                                            <p:tgtEl>
                                              <p:spTgt spid="13"/>
                                            </p:tgtEl>
                                            <p:attrNameLst>
                                              <p:attrName>ppt_x</p:attrName>
                                            </p:attrNameLst>
                                          </p:cBhvr>
                                          <p:tavLst>
                                            <p:tav tm="0">
                                              <p:val>
                                                <p:strVal val="1+#ppt_w/2"/>
                                              </p:val>
                                            </p:tav>
                                            <p:tav tm="100000">
                                              <p:val>
                                                <p:strVal val="#ppt_x"/>
                                              </p:val>
                                            </p:tav>
                                          </p:tavLst>
                                        </p:anim>
                                        <p:anim calcmode="lin" valueType="num">
                                          <p:cBhvr additive="base">
                                            <p:cTn id="28"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87400" y="685800"/>
            <a:ext cx="5334000"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spc="-100">
                <a:solidFill>
                  <a:srgbClr val="0070C0"/>
                </a:solidFill>
                <a:latin typeface="Lato" panose="020F0502020204030203" pitchFamily="34" charset="77"/>
              </a:rPr>
              <a:t>GBV response services</a:t>
            </a:r>
            <a:endParaRPr lang="en-US" sz="4000" b="1">
              <a:solidFill>
                <a:srgbClr val="0070C0"/>
              </a:solidFill>
              <a:latin typeface="Lato" panose="020F0502020204030203" pitchFamily="34" charset="77"/>
            </a:endParaRP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109268" y="1346200"/>
            <a:ext cx="5875068" cy="286"/>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pSp>
        <p:nvGrpSpPr>
          <p:cNvPr id="3" name="Group 2">
            <a:extLst>
              <a:ext uri="{FF2B5EF4-FFF2-40B4-BE49-F238E27FC236}">
                <a16:creationId xmlns:a16="http://schemas.microsoft.com/office/drawing/2014/main" id="{AF9E1901-2059-2DEC-B334-08DE10592858}"/>
              </a:ext>
            </a:extLst>
          </p:cNvPr>
          <p:cNvGrpSpPr/>
          <p:nvPr/>
        </p:nvGrpSpPr>
        <p:grpSpPr>
          <a:xfrm>
            <a:off x="1476928" y="3125037"/>
            <a:ext cx="1731291" cy="686469"/>
            <a:chOff x="955166" y="1831316"/>
            <a:chExt cx="2085658" cy="826978"/>
          </a:xfrm>
        </p:grpSpPr>
        <p:sp>
          <p:nvSpPr>
            <p:cNvPr id="4" name="Rectangle 3">
              <a:extLst>
                <a:ext uri="{FF2B5EF4-FFF2-40B4-BE49-F238E27FC236}">
                  <a16:creationId xmlns:a16="http://schemas.microsoft.com/office/drawing/2014/main" id="{4424D437-E31D-74D3-551B-99E9CD56E69F}"/>
                </a:ext>
              </a:extLst>
            </p:cNvPr>
            <p:cNvSpPr/>
            <p:nvPr/>
          </p:nvSpPr>
          <p:spPr>
            <a:xfrm>
              <a:off x="955166" y="1862175"/>
              <a:ext cx="2085658" cy="796119"/>
            </a:xfrm>
            <a:prstGeom prst="rect">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solidFill>
                  <a:schemeClr val="tx2">
                    <a:lumMod val="60000"/>
                    <a:lumOff val="40000"/>
                  </a:schemeClr>
                </a:solidFill>
                <a:highlight>
                  <a:srgbClr val="FBEF33"/>
                </a:highlight>
              </a:endParaRPr>
            </a:p>
          </p:txBody>
        </p:sp>
        <p:sp>
          <p:nvSpPr>
            <p:cNvPr id="5"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Nullam dictum felis eu pede mollis pretium. Integer tincidunt. Cras dapibus.">
              <a:extLst>
                <a:ext uri="{FF2B5EF4-FFF2-40B4-BE49-F238E27FC236}">
                  <a16:creationId xmlns:a16="http://schemas.microsoft.com/office/drawing/2014/main" id="{476D8584-4EF7-4685-1EC4-E243AB0B5014}"/>
                </a:ext>
              </a:extLst>
            </p:cNvPr>
            <p:cNvSpPr txBox="1">
              <a:spLocks/>
            </p:cNvSpPr>
            <p:nvPr/>
          </p:nvSpPr>
          <p:spPr>
            <a:xfrm>
              <a:off x="1004370" y="1831316"/>
              <a:ext cx="1812759" cy="796119"/>
            </a:xfrm>
            <a:prstGeom prst="rect">
              <a:avLst/>
            </a:prstGeom>
            <a:noFill/>
            <a:ln w="12700"/>
            <a:extLst>
              <a:ext uri="{C572A759-6A51-4108-AA02-DFA0A04FC94B}">
                <ma14:wrappingTextBoxFlag xmlns="" xmlns:ma14="http://schemas.microsoft.com/office/mac/drawingml/2011/main" val="1"/>
              </a:ext>
            </a:extLst>
          </p:spPr>
          <p:txBody>
            <a:bodyPr vert="horz" wrap="square" lIns="0" tIns="0" rIns="0" bIns="0" numCol="1" anchor="ctr" anchorCtr="0" compatLnSpc="1">
              <a:prstTxWarp prst="textNoShape">
                <a:avLst/>
              </a:prstTxWarp>
            </a:bodyPr>
            <a:lstStyle>
              <a:lvl1pPr marL="449263" indent="-449263" algn="r" defTabSz="952500" rtl="0" eaLnBrk="0" fontAlgn="base" hangingPunct="0">
                <a:lnSpc>
                  <a:spcPct val="130000"/>
                </a:lnSpc>
                <a:spcBef>
                  <a:spcPct val="20000"/>
                </a:spcBef>
                <a:spcAft>
                  <a:spcPct val="0"/>
                </a:spcAft>
                <a:buClr>
                  <a:srgbClr val="E9F6FA"/>
                </a:buClr>
                <a:buFont typeface="Helvetica Neue UltraLight"/>
                <a:buChar char="➔"/>
                <a:defRPr sz="3000" kern="1200">
                  <a:solidFill>
                    <a:srgbClr val="323C40"/>
                  </a:solidFill>
                  <a:uFill>
                    <a:solidFill>
                      <a:srgbClr val="323C40"/>
                    </a:solidFill>
                  </a:uFill>
                  <a:latin typeface="Helvetica Neue"/>
                  <a:ea typeface="Helvetica Neue"/>
                  <a:cs typeface="Helvetica Neue"/>
                  <a:sym typeface="Helvetica Neue"/>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Helvetica Neue UltraLight"/>
                <a:buNone/>
              </a:pPr>
              <a:r>
                <a:rPr lang="en-US" sz="2000">
                  <a:solidFill>
                    <a:srgbClr val="0070C0"/>
                  </a:solidFill>
                  <a:latin typeface="Lato" panose="020F0502020204030203" pitchFamily="34" charset="77"/>
                </a:rPr>
                <a:t>Health</a:t>
              </a:r>
            </a:p>
          </p:txBody>
        </p:sp>
      </p:grpSp>
      <p:pic>
        <p:nvPicPr>
          <p:cNvPr id="48" name="Picture 47" descr="Icon&#10;&#10;Description automatically generated">
            <a:extLst>
              <a:ext uri="{FF2B5EF4-FFF2-40B4-BE49-F238E27FC236}">
                <a16:creationId xmlns:a16="http://schemas.microsoft.com/office/drawing/2014/main" id="{AF722A8E-DB1D-5F30-C976-9B5870264C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496" y="2539417"/>
            <a:ext cx="1612949" cy="1608995"/>
          </a:xfrm>
          <a:prstGeom prst="rect">
            <a:avLst/>
          </a:prstGeom>
        </p:spPr>
      </p:pic>
      <p:grpSp>
        <p:nvGrpSpPr>
          <p:cNvPr id="14" name="Group 13">
            <a:extLst>
              <a:ext uri="{FF2B5EF4-FFF2-40B4-BE49-F238E27FC236}">
                <a16:creationId xmlns:a16="http://schemas.microsoft.com/office/drawing/2014/main" id="{344DC1DD-2E8E-044A-7A9F-192C9B6D77C6}"/>
              </a:ext>
            </a:extLst>
          </p:cNvPr>
          <p:cNvGrpSpPr/>
          <p:nvPr/>
        </p:nvGrpSpPr>
        <p:grpSpPr>
          <a:xfrm>
            <a:off x="3487407" y="2041550"/>
            <a:ext cx="3474953" cy="685193"/>
            <a:chOff x="4413182" y="1825352"/>
            <a:chExt cx="4106704" cy="809762"/>
          </a:xfrm>
        </p:grpSpPr>
        <p:sp>
          <p:nvSpPr>
            <p:cNvPr id="8" name="Rectangle 7">
              <a:extLst>
                <a:ext uri="{FF2B5EF4-FFF2-40B4-BE49-F238E27FC236}">
                  <a16:creationId xmlns:a16="http://schemas.microsoft.com/office/drawing/2014/main" id="{59926EC3-3765-51F4-34CA-70CB3E6F5172}"/>
                </a:ext>
              </a:extLst>
            </p:cNvPr>
            <p:cNvSpPr/>
            <p:nvPr/>
          </p:nvSpPr>
          <p:spPr>
            <a:xfrm>
              <a:off x="4413182" y="1838995"/>
              <a:ext cx="4106704" cy="796119"/>
            </a:xfrm>
            <a:prstGeom prst="rect">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solidFill>
                  <a:schemeClr val="tx2">
                    <a:lumMod val="60000"/>
                    <a:lumOff val="40000"/>
                  </a:schemeClr>
                </a:solidFill>
                <a:highlight>
                  <a:srgbClr val="FBEF33"/>
                </a:highlight>
              </a:endParaRPr>
            </a:p>
          </p:txBody>
        </p:sp>
        <p:sp>
          <p:nvSpPr>
            <p:cNvPr id="9"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Nullam dictum felis eu pede mollis pretium. Integer tincidunt. Cras dapibus.">
              <a:extLst>
                <a:ext uri="{FF2B5EF4-FFF2-40B4-BE49-F238E27FC236}">
                  <a16:creationId xmlns:a16="http://schemas.microsoft.com/office/drawing/2014/main" id="{13E9C5CF-A6B4-70FB-ED33-7F744D47F384}"/>
                </a:ext>
              </a:extLst>
            </p:cNvPr>
            <p:cNvSpPr txBox="1">
              <a:spLocks/>
            </p:cNvSpPr>
            <p:nvPr/>
          </p:nvSpPr>
          <p:spPr>
            <a:xfrm>
              <a:off x="4689118" y="1825352"/>
              <a:ext cx="3604459" cy="796119"/>
            </a:xfrm>
            <a:prstGeom prst="rect">
              <a:avLst/>
            </a:prstGeom>
            <a:noFill/>
            <a:ln w="12700"/>
            <a:extLst>
              <a:ext uri="{C572A759-6A51-4108-AA02-DFA0A04FC94B}">
                <ma14:wrappingTextBoxFlag xmlns="" xmlns:ma14="http://schemas.microsoft.com/office/mac/drawingml/2011/main" val="1"/>
              </a:ext>
            </a:extLst>
          </p:spPr>
          <p:txBody>
            <a:bodyPr vert="horz" wrap="square" lIns="0" tIns="0" rIns="0" bIns="0" numCol="1" anchor="ctr" anchorCtr="0" compatLnSpc="1">
              <a:prstTxWarp prst="textNoShape">
                <a:avLst/>
              </a:prstTxWarp>
            </a:bodyPr>
            <a:lstStyle>
              <a:lvl1pPr marL="449263" indent="-449263" algn="r" defTabSz="952500" rtl="0" eaLnBrk="0" fontAlgn="base" hangingPunct="0">
                <a:lnSpc>
                  <a:spcPct val="130000"/>
                </a:lnSpc>
                <a:spcBef>
                  <a:spcPct val="20000"/>
                </a:spcBef>
                <a:spcAft>
                  <a:spcPct val="0"/>
                </a:spcAft>
                <a:buClr>
                  <a:srgbClr val="E9F6FA"/>
                </a:buClr>
                <a:buFont typeface="Helvetica Neue UltraLight"/>
                <a:buChar char="➔"/>
                <a:defRPr sz="3000" kern="1200">
                  <a:solidFill>
                    <a:srgbClr val="323C40"/>
                  </a:solidFill>
                  <a:uFill>
                    <a:solidFill>
                      <a:srgbClr val="323C40"/>
                    </a:solidFill>
                  </a:uFill>
                  <a:latin typeface="Helvetica Neue"/>
                  <a:ea typeface="Helvetica Neue"/>
                  <a:cs typeface="Helvetica Neue"/>
                  <a:sym typeface="Helvetica Neue"/>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Font typeface="Helvetica Neue UltraLight"/>
                <a:buNone/>
              </a:pPr>
              <a:r>
                <a:rPr lang="en-US" sz="2000">
                  <a:solidFill>
                    <a:srgbClr val="0070C0"/>
                  </a:solidFill>
                  <a:latin typeface="Lato" panose="020F0502020204030203" pitchFamily="34" charset="77"/>
                </a:rPr>
                <a:t>Psychosocial support</a:t>
              </a:r>
            </a:p>
          </p:txBody>
        </p:sp>
      </p:grpSp>
      <p:grpSp>
        <p:nvGrpSpPr>
          <p:cNvPr id="15" name="Group 14">
            <a:extLst>
              <a:ext uri="{FF2B5EF4-FFF2-40B4-BE49-F238E27FC236}">
                <a16:creationId xmlns:a16="http://schemas.microsoft.com/office/drawing/2014/main" id="{B97DB6A7-127D-50A4-DE4B-695F59E60832}"/>
              </a:ext>
            </a:extLst>
          </p:cNvPr>
          <p:cNvGrpSpPr/>
          <p:nvPr/>
        </p:nvGrpSpPr>
        <p:grpSpPr>
          <a:xfrm>
            <a:off x="8318561" y="2368204"/>
            <a:ext cx="3261615" cy="643127"/>
            <a:chOff x="4413182" y="1825352"/>
            <a:chExt cx="4106704" cy="809762"/>
          </a:xfrm>
        </p:grpSpPr>
        <p:sp>
          <p:nvSpPr>
            <p:cNvPr id="16" name="Rectangle 15">
              <a:extLst>
                <a:ext uri="{FF2B5EF4-FFF2-40B4-BE49-F238E27FC236}">
                  <a16:creationId xmlns:a16="http://schemas.microsoft.com/office/drawing/2014/main" id="{BD05D6BA-F458-D1CC-A186-19B9847BA423}"/>
                </a:ext>
              </a:extLst>
            </p:cNvPr>
            <p:cNvSpPr/>
            <p:nvPr/>
          </p:nvSpPr>
          <p:spPr>
            <a:xfrm>
              <a:off x="4413182" y="1838995"/>
              <a:ext cx="4106704" cy="796119"/>
            </a:xfrm>
            <a:prstGeom prst="rect">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solidFill>
                  <a:schemeClr val="tx2">
                    <a:lumMod val="60000"/>
                    <a:lumOff val="40000"/>
                  </a:schemeClr>
                </a:solidFill>
                <a:highlight>
                  <a:srgbClr val="FBEF33"/>
                </a:highlight>
              </a:endParaRPr>
            </a:p>
          </p:txBody>
        </p:sp>
        <p:sp>
          <p:nvSpPr>
            <p:cNvPr id="17"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Nullam dictum felis eu pede mollis pretium. Integer tincidunt. Cras dapibus.">
              <a:extLst>
                <a:ext uri="{FF2B5EF4-FFF2-40B4-BE49-F238E27FC236}">
                  <a16:creationId xmlns:a16="http://schemas.microsoft.com/office/drawing/2014/main" id="{4C516017-9665-F6C3-8641-D4393DE10E53}"/>
                </a:ext>
              </a:extLst>
            </p:cNvPr>
            <p:cNvSpPr txBox="1">
              <a:spLocks/>
            </p:cNvSpPr>
            <p:nvPr/>
          </p:nvSpPr>
          <p:spPr>
            <a:xfrm>
              <a:off x="4689118" y="1825352"/>
              <a:ext cx="3604459" cy="796119"/>
            </a:xfrm>
            <a:prstGeom prst="rect">
              <a:avLst/>
            </a:prstGeom>
            <a:noFill/>
            <a:ln w="12700"/>
            <a:extLst>
              <a:ext uri="{C572A759-6A51-4108-AA02-DFA0A04FC94B}">
                <ma14:wrappingTextBoxFlag xmlns="" xmlns:ma14="http://schemas.microsoft.com/office/mac/drawingml/2011/main" val="1"/>
              </a:ext>
            </a:extLst>
          </p:spPr>
          <p:txBody>
            <a:bodyPr vert="horz" wrap="square" lIns="0" tIns="0" rIns="0" bIns="0" numCol="1" anchor="ctr" anchorCtr="0" compatLnSpc="1">
              <a:prstTxWarp prst="textNoShape">
                <a:avLst/>
              </a:prstTxWarp>
            </a:bodyPr>
            <a:lstStyle>
              <a:lvl1pPr marL="449263" indent="-449263" algn="r" defTabSz="952500" rtl="0" eaLnBrk="0" fontAlgn="base" hangingPunct="0">
                <a:lnSpc>
                  <a:spcPct val="130000"/>
                </a:lnSpc>
                <a:spcBef>
                  <a:spcPct val="20000"/>
                </a:spcBef>
                <a:spcAft>
                  <a:spcPct val="0"/>
                </a:spcAft>
                <a:buClr>
                  <a:srgbClr val="E9F6FA"/>
                </a:buClr>
                <a:buFont typeface="Helvetica Neue UltraLight"/>
                <a:buChar char="➔"/>
                <a:defRPr sz="3000" kern="1200">
                  <a:solidFill>
                    <a:srgbClr val="323C40"/>
                  </a:solidFill>
                  <a:uFill>
                    <a:solidFill>
                      <a:srgbClr val="323C40"/>
                    </a:solidFill>
                  </a:uFill>
                  <a:latin typeface="Helvetica Neue"/>
                  <a:ea typeface="Helvetica Neue"/>
                  <a:cs typeface="Helvetica Neue"/>
                  <a:sym typeface="Helvetica Neue"/>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Font typeface="Helvetica Neue UltraLight"/>
                <a:buNone/>
              </a:pPr>
              <a:r>
                <a:rPr lang="en-US" sz="2000">
                  <a:solidFill>
                    <a:srgbClr val="0070C0"/>
                  </a:solidFill>
                  <a:latin typeface="Lato" panose="020F0502020204030203" pitchFamily="34" charset="77"/>
                </a:rPr>
                <a:t>Security and protection</a:t>
              </a:r>
            </a:p>
          </p:txBody>
        </p:sp>
      </p:grpSp>
      <p:pic>
        <p:nvPicPr>
          <p:cNvPr id="52" name="Picture 51" descr="Icon&#10;&#10;Description automatically generated">
            <a:extLst>
              <a:ext uri="{FF2B5EF4-FFF2-40B4-BE49-F238E27FC236}">
                <a16:creationId xmlns:a16="http://schemas.microsoft.com/office/drawing/2014/main" id="{6CBB6C03-4B94-5441-ECC8-3E3756D520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5752" y="1911417"/>
            <a:ext cx="1458161" cy="1447439"/>
          </a:xfrm>
          <a:prstGeom prst="rect">
            <a:avLst/>
          </a:prstGeom>
        </p:spPr>
      </p:pic>
      <p:grpSp>
        <p:nvGrpSpPr>
          <p:cNvPr id="18" name="Group 17">
            <a:extLst>
              <a:ext uri="{FF2B5EF4-FFF2-40B4-BE49-F238E27FC236}">
                <a16:creationId xmlns:a16="http://schemas.microsoft.com/office/drawing/2014/main" id="{4D5BE56E-DFF5-80E7-A49D-131331A544C4}"/>
              </a:ext>
            </a:extLst>
          </p:cNvPr>
          <p:cNvGrpSpPr/>
          <p:nvPr/>
        </p:nvGrpSpPr>
        <p:grpSpPr>
          <a:xfrm>
            <a:off x="1503702" y="4703984"/>
            <a:ext cx="3331089" cy="704138"/>
            <a:chOff x="4689118" y="1825352"/>
            <a:chExt cx="3830768" cy="809762"/>
          </a:xfrm>
        </p:grpSpPr>
        <p:sp>
          <p:nvSpPr>
            <p:cNvPr id="19" name="Rectangle 18">
              <a:extLst>
                <a:ext uri="{FF2B5EF4-FFF2-40B4-BE49-F238E27FC236}">
                  <a16:creationId xmlns:a16="http://schemas.microsoft.com/office/drawing/2014/main" id="{44D1B165-66D7-3DD7-F1D1-F22F704D026F}"/>
                </a:ext>
              </a:extLst>
            </p:cNvPr>
            <p:cNvSpPr/>
            <p:nvPr/>
          </p:nvSpPr>
          <p:spPr>
            <a:xfrm>
              <a:off x="5787740" y="1838995"/>
              <a:ext cx="2732146" cy="796119"/>
            </a:xfrm>
            <a:prstGeom prst="rect">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solidFill>
                  <a:schemeClr val="tx2">
                    <a:lumMod val="60000"/>
                    <a:lumOff val="40000"/>
                  </a:schemeClr>
                </a:solidFill>
                <a:highlight>
                  <a:srgbClr val="FBEF33"/>
                </a:highlight>
              </a:endParaRPr>
            </a:p>
          </p:txBody>
        </p:sp>
        <p:sp>
          <p:nvSpPr>
            <p:cNvPr id="20"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Nullam dictum felis eu pede mollis pretium. Integer tincidunt. Cras dapibus.">
              <a:extLst>
                <a:ext uri="{FF2B5EF4-FFF2-40B4-BE49-F238E27FC236}">
                  <a16:creationId xmlns:a16="http://schemas.microsoft.com/office/drawing/2014/main" id="{002A0132-D8FE-422D-432E-9E07DFC193FD}"/>
                </a:ext>
              </a:extLst>
            </p:cNvPr>
            <p:cNvSpPr txBox="1">
              <a:spLocks/>
            </p:cNvSpPr>
            <p:nvPr/>
          </p:nvSpPr>
          <p:spPr>
            <a:xfrm>
              <a:off x="4689118" y="1825352"/>
              <a:ext cx="3604459" cy="796119"/>
            </a:xfrm>
            <a:prstGeom prst="rect">
              <a:avLst/>
            </a:prstGeom>
            <a:noFill/>
            <a:ln w="12700"/>
            <a:extLst>
              <a:ext uri="{C572A759-6A51-4108-AA02-DFA0A04FC94B}">
                <ma14:wrappingTextBoxFlag xmlns="" xmlns:ma14="http://schemas.microsoft.com/office/mac/drawingml/2011/main" val="1"/>
              </a:ext>
            </a:extLst>
          </p:spPr>
          <p:txBody>
            <a:bodyPr vert="horz" wrap="square" lIns="0" tIns="0" rIns="0" bIns="0" numCol="1" anchor="ctr" anchorCtr="0" compatLnSpc="1">
              <a:prstTxWarp prst="textNoShape">
                <a:avLst/>
              </a:prstTxWarp>
            </a:bodyPr>
            <a:lstStyle>
              <a:lvl1pPr marL="449263" indent="-449263" algn="r" defTabSz="952500" rtl="0" eaLnBrk="0" fontAlgn="base" hangingPunct="0">
                <a:lnSpc>
                  <a:spcPct val="130000"/>
                </a:lnSpc>
                <a:spcBef>
                  <a:spcPct val="20000"/>
                </a:spcBef>
                <a:spcAft>
                  <a:spcPct val="0"/>
                </a:spcAft>
                <a:buClr>
                  <a:srgbClr val="E9F6FA"/>
                </a:buClr>
                <a:buFont typeface="Helvetica Neue UltraLight"/>
                <a:buChar char="➔"/>
                <a:defRPr sz="3000" kern="1200">
                  <a:solidFill>
                    <a:srgbClr val="323C40"/>
                  </a:solidFill>
                  <a:uFill>
                    <a:solidFill>
                      <a:srgbClr val="323C40"/>
                    </a:solidFill>
                  </a:uFill>
                  <a:latin typeface="Helvetica Neue"/>
                  <a:ea typeface="Helvetica Neue"/>
                  <a:cs typeface="Helvetica Neue"/>
                  <a:sym typeface="Helvetica Neue"/>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Font typeface="Helvetica Neue UltraLight"/>
                <a:buNone/>
              </a:pPr>
              <a:r>
                <a:rPr lang="en-US" sz="2000">
                  <a:solidFill>
                    <a:srgbClr val="0070C0"/>
                  </a:solidFill>
                  <a:latin typeface="Lato" panose="020F0502020204030203" pitchFamily="34" charset="77"/>
                </a:rPr>
                <a:t>Legal/justice</a:t>
              </a:r>
            </a:p>
          </p:txBody>
        </p:sp>
      </p:grpSp>
      <p:pic>
        <p:nvPicPr>
          <p:cNvPr id="46" name="Picture 45" descr="Logo&#10;&#10;Description automatically generated">
            <a:extLst>
              <a:ext uri="{FF2B5EF4-FFF2-40B4-BE49-F238E27FC236}">
                <a16:creationId xmlns:a16="http://schemas.microsoft.com/office/drawing/2014/main" id="{08F3C6C0-9D45-F268-D09F-D8E3C58986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5441" y="4258174"/>
            <a:ext cx="1596492" cy="1584753"/>
          </a:xfrm>
          <a:prstGeom prst="rect">
            <a:avLst/>
          </a:prstGeom>
        </p:spPr>
      </p:pic>
      <p:grpSp>
        <p:nvGrpSpPr>
          <p:cNvPr id="21" name="Group 20">
            <a:extLst>
              <a:ext uri="{FF2B5EF4-FFF2-40B4-BE49-F238E27FC236}">
                <a16:creationId xmlns:a16="http://schemas.microsoft.com/office/drawing/2014/main" id="{074AA192-5E73-087C-BEF8-CDC6AD638171}"/>
              </a:ext>
            </a:extLst>
          </p:cNvPr>
          <p:cNvGrpSpPr/>
          <p:nvPr/>
        </p:nvGrpSpPr>
        <p:grpSpPr>
          <a:xfrm>
            <a:off x="4738431" y="3395447"/>
            <a:ext cx="4713535" cy="701574"/>
            <a:chOff x="4413182" y="1825352"/>
            <a:chExt cx="4106704" cy="809762"/>
          </a:xfrm>
        </p:grpSpPr>
        <p:sp>
          <p:nvSpPr>
            <p:cNvPr id="22" name="Rectangle 21">
              <a:extLst>
                <a:ext uri="{FF2B5EF4-FFF2-40B4-BE49-F238E27FC236}">
                  <a16:creationId xmlns:a16="http://schemas.microsoft.com/office/drawing/2014/main" id="{A33E6BEA-9F2D-ADB4-A34A-2F219708EA5C}"/>
                </a:ext>
              </a:extLst>
            </p:cNvPr>
            <p:cNvSpPr/>
            <p:nvPr/>
          </p:nvSpPr>
          <p:spPr>
            <a:xfrm>
              <a:off x="4413182" y="1838995"/>
              <a:ext cx="4106704" cy="796119"/>
            </a:xfrm>
            <a:prstGeom prst="rect">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solidFill>
                  <a:schemeClr val="tx2">
                    <a:lumMod val="60000"/>
                    <a:lumOff val="40000"/>
                  </a:schemeClr>
                </a:solidFill>
                <a:highlight>
                  <a:srgbClr val="FBEF33"/>
                </a:highlight>
              </a:endParaRPr>
            </a:p>
          </p:txBody>
        </p:sp>
        <p:sp>
          <p:nvSpPr>
            <p:cNvPr id="23"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Nullam dictum felis eu pede mollis pretium. Integer tincidunt. Cras dapibus.">
              <a:extLst>
                <a:ext uri="{FF2B5EF4-FFF2-40B4-BE49-F238E27FC236}">
                  <a16:creationId xmlns:a16="http://schemas.microsoft.com/office/drawing/2014/main" id="{7F672A6E-6604-0DE7-16E7-497E00173FAE}"/>
                </a:ext>
              </a:extLst>
            </p:cNvPr>
            <p:cNvSpPr txBox="1">
              <a:spLocks/>
            </p:cNvSpPr>
            <p:nvPr/>
          </p:nvSpPr>
          <p:spPr>
            <a:xfrm>
              <a:off x="4689118" y="1825352"/>
              <a:ext cx="3604459" cy="796119"/>
            </a:xfrm>
            <a:prstGeom prst="rect">
              <a:avLst/>
            </a:prstGeom>
            <a:noFill/>
            <a:ln w="12700"/>
            <a:extLst>
              <a:ext uri="{C572A759-6A51-4108-AA02-DFA0A04FC94B}">
                <ma14:wrappingTextBoxFlag xmlns="" xmlns:ma14="http://schemas.microsoft.com/office/mac/drawingml/2011/main" val="1"/>
              </a:ext>
            </a:extLst>
          </p:spPr>
          <p:txBody>
            <a:bodyPr vert="horz" wrap="square" lIns="0" tIns="0" rIns="0" bIns="0" numCol="1" anchor="ctr" anchorCtr="0" compatLnSpc="1">
              <a:prstTxWarp prst="textNoShape">
                <a:avLst/>
              </a:prstTxWarp>
            </a:bodyPr>
            <a:lstStyle>
              <a:lvl1pPr marL="449263" indent="-449263" algn="r" defTabSz="952500" rtl="0" eaLnBrk="0" fontAlgn="base" hangingPunct="0">
                <a:lnSpc>
                  <a:spcPct val="130000"/>
                </a:lnSpc>
                <a:spcBef>
                  <a:spcPct val="20000"/>
                </a:spcBef>
                <a:spcAft>
                  <a:spcPct val="0"/>
                </a:spcAft>
                <a:buClr>
                  <a:srgbClr val="E9F6FA"/>
                </a:buClr>
                <a:buFont typeface="Helvetica Neue UltraLight"/>
                <a:buChar char="➔"/>
                <a:defRPr sz="3000" kern="1200">
                  <a:solidFill>
                    <a:srgbClr val="323C40"/>
                  </a:solidFill>
                  <a:uFill>
                    <a:solidFill>
                      <a:srgbClr val="323C40"/>
                    </a:solidFill>
                  </a:uFill>
                  <a:latin typeface="Helvetica Neue"/>
                  <a:ea typeface="Helvetica Neue"/>
                  <a:cs typeface="Helvetica Neue"/>
                  <a:sym typeface="Helvetica Neue"/>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Font typeface="Helvetica Neue UltraLight"/>
                <a:buNone/>
              </a:pPr>
              <a:r>
                <a:rPr lang="en-US" sz="2000">
                  <a:solidFill>
                    <a:srgbClr val="0070C0"/>
                  </a:solidFill>
                  <a:latin typeface="Lato" panose="020F0502020204030203" pitchFamily="34" charset="77"/>
                </a:rPr>
                <a:t>Economic reintegration support</a:t>
              </a:r>
            </a:p>
          </p:txBody>
        </p:sp>
      </p:grpSp>
      <p:pic>
        <p:nvPicPr>
          <p:cNvPr id="50" name="Picture 49" descr="Icon&#10;&#10;Description automatically generated">
            <a:extLst>
              <a:ext uri="{FF2B5EF4-FFF2-40B4-BE49-F238E27FC236}">
                <a16:creationId xmlns:a16="http://schemas.microsoft.com/office/drawing/2014/main" id="{1A662992-4969-2B33-C935-E97D396832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2412" y="2928938"/>
            <a:ext cx="1575604" cy="1564019"/>
          </a:xfrm>
          <a:prstGeom prst="rect">
            <a:avLst/>
          </a:prstGeom>
        </p:spPr>
      </p:pic>
      <p:grpSp>
        <p:nvGrpSpPr>
          <p:cNvPr id="24" name="Group 23">
            <a:extLst>
              <a:ext uri="{FF2B5EF4-FFF2-40B4-BE49-F238E27FC236}">
                <a16:creationId xmlns:a16="http://schemas.microsoft.com/office/drawing/2014/main" id="{C9FDCACE-9BC8-8133-87DD-52113EBE08E8}"/>
              </a:ext>
            </a:extLst>
          </p:cNvPr>
          <p:cNvGrpSpPr/>
          <p:nvPr/>
        </p:nvGrpSpPr>
        <p:grpSpPr>
          <a:xfrm>
            <a:off x="6185383" y="4404543"/>
            <a:ext cx="4713535" cy="1330212"/>
            <a:chOff x="2856644" y="1333856"/>
            <a:chExt cx="6417785" cy="1811170"/>
          </a:xfrm>
        </p:grpSpPr>
        <p:sp>
          <p:nvSpPr>
            <p:cNvPr id="25" name="Rectangle 24">
              <a:extLst>
                <a:ext uri="{FF2B5EF4-FFF2-40B4-BE49-F238E27FC236}">
                  <a16:creationId xmlns:a16="http://schemas.microsoft.com/office/drawing/2014/main" id="{CB75CA53-3B59-E95F-F7EF-AAF60C2657FD}"/>
                </a:ext>
              </a:extLst>
            </p:cNvPr>
            <p:cNvSpPr/>
            <p:nvPr/>
          </p:nvSpPr>
          <p:spPr>
            <a:xfrm>
              <a:off x="2856644" y="1333856"/>
              <a:ext cx="6417785" cy="1811170"/>
            </a:xfrm>
            <a:prstGeom prst="rect">
              <a:avLst/>
            </a:prstGeom>
            <a:solidFill>
              <a:srgbClr val="C3D4E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solidFill>
                  <a:schemeClr val="tx2">
                    <a:lumMod val="60000"/>
                    <a:lumOff val="40000"/>
                  </a:schemeClr>
                </a:solidFill>
                <a:highlight>
                  <a:srgbClr val="FBEF33"/>
                </a:highlight>
              </a:endParaRPr>
            </a:p>
          </p:txBody>
        </p:sp>
        <p:sp>
          <p:nvSpPr>
            <p:cNvPr id="26"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Nullam dictum felis eu pede mollis pretium. Integer tincidunt. Cras dapibus.">
              <a:extLst>
                <a:ext uri="{FF2B5EF4-FFF2-40B4-BE49-F238E27FC236}">
                  <a16:creationId xmlns:a16="http://schemas.microsoft.com/office/drawing/2014/main" id="{0876DDFF-0548-3BC5-16C8-9221FD4BF1FC}"/>
                </a:ext>
              </a:extLst>
            </p:cNvPr>
            <p:cNvSpPr txBox="1">
              <a:spLocks/>
            </p:cNvSpPr>
            <p:nvPr/>
          </p:nvSpPr>
          <p:spPr>
            <a:xfrm>
              <a:off x="4095418" y="1810820"/>
              <a:ext cx="5040563" cy="796119"/>
            </a:xfrm>
            <a:prstGeom prst="rect">
              <a:avLst/>
            </a:prstGeom>
            <a:noFill/>
            <a:ln w="12700"/>
            <a:extLst>
              <a:ext uri="{C572A759-6A51-4108-AA02-DFA0A04FC94B}">
                <ma14:wrappingTextBoxFlag xmlns="" xmlns:ma14="http://schemas.microsoft.com/office/mac/drawingml/2011/main" val="1"/>
              </a:ext>
            </a:extLst>
          </p:spPr>
          <p:txBody>
            <a:bodyPr vert="horz" wrap="square" lIns="0" tIns="0" rIns="0" bIns="0" numCol="1" anchor="ctr" anchorCtr="0" compatLnSpc="1">
              <a:prstTxWarp prst="textNoShape">
                <a:avLst/>
              </a:prstTxWarp>
            </a:bodyPr>
            <a:lstStyle>
              <a:lvl1pPr marL="449263" indent="-449263" algn="r" defTabSz="952500" rtl="0" eaLnBrk="0" fontAlgn="base" hangingPunct="0">
                <a:lnSpc>
                  <a:spcPct val="130000"/>
                </a:lnSpc>
                <a:spcBef>
                  <a:spcPct val="20000"/>
                </a:spcBef>
                <a:spcAft>
                  <a:spcPct val="0"/>
                </a:spcAft>
                <a:buClr>
                  <a:srgbClr val="E9F6FA"/>
                </a:buClr>
                <a:buFont typeface="Helvetica Neue UltraLight"/>
                <a:buChar char="➔"/>
                <a:defRPr sz="3000" kern="1200">
                  <a:solidFill>
                    <a:srgbClr val="323C40"/>
                  </a:solidFill>
                  <a:uFill>
                    <a:solidFill>
                      <a:srgbClr val="323C40"/>
                    </a:solidFill>
                  </a:uFill>
                  <a:latin typeface="Helvetica Neue"/>
                  <a:ea typeface="Helvetica Neue"/>
                  <a:cs typeface="Helvetica Neue"/>
                  <a:sym typeface="Helvetica Neue"/>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lnSpc>
                  <a:spcPct val="100000"/>
                </a:lnSpc>
                <a:buFont typeface="Helvetica Neue UltraLight"/>
                <a:buNone/>
              </a:pPr>
              <a:r>
                <a:rPr lang="en-US" sz="2000" b="1">
                  <a:solidFill>
                    <a:srgbClr val="0070C0"/>
                  </a:solidFill>
                  <a:latin typeface="Lato" panose="020F0502020204030203" pitchFamily="34" charset="77"/>
                </a:rPr>
                <a:t>PLACEHOLDER: </a:t>
              </a:r>
            </a:p>
            <a:p>
              <a:pPr marL="0" indent="0" algn="l">
                <a:lnSpc>
                  <a:spcPct val="100000"/>
                </a:lnSpc>
                <a:buFont typeface="Helvetica Neue UltraLight"/>
                <a:buNone/>
              </a:pPr>
              <a:r>
                <a:rPr lang="en-US" sz="1800">
                  <a:solidFill>
                    <a:srgbClr val="0070C0"/>
                  </a:solidFill>
                  <a:latin typeface="Lato" panose="020F0502020204030203" pitchFamily="34" charset="77"/>
                </a:rPr>
                <a:t>Registration services – [facilitator to include/adjust based on operational context]</a:t>
              </a:r>
            </a:p>
          </p:txBody>
        </p:sp>
      </p:grpSp>
      <p:pic>
        <p:nvPicPr>
          <p:cNvPr id="56" name="Picture 55" descr="Icon&#10;&#10;Description automatically generated">
            <a:extLst>
              <a:ext uri="{FF2B5EF4-FFF2-40B4-BE49-F238E27FC236}">
                <a16:creationId xmlns:a16="http://schemas.microsoft.com/office/drawing/2014/main" id="{007B51F1-5184-D23D-7BB7-FD5142EF6B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53426" y="1605045"/>
            <a:ext cx="1464959" cy="1454187"/>
          </a:xfrm>
          <a:prstGeom prst="rect">
            <a:avLst/>
          </a:prstGeom>
        </p:spPr>
      </p:pic>
      <p:pic>
        <p:nvPicPr>
          <p:cNvPr id="54" name="Picture 53" descr="Icon&#10;&#10;Description automatically generated">
            <a:extLst>
              <a:ext uri="{FF2B5EF4-FFF2-40B4-BE49-F238E27FC236}">
                <a16:creationId xmlns:a16="http://schemas.microsoft.com/office/drawing/2014/main" id="{49D84BDF-51A5-ED2E-EB80-AB0332334F3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27652" y="4273360"/>
            <a:ext cx="1596491" cy="1592578"/>
          </a:xfrm>
          <a:prstGeom prst="rect">
            <a:avLst/>
          </a:prstGeom>
        </p:spPr>
      </p:pic>
    </p:spTree>
    <p:custDataLst>
      <p:tags r:id="rId1"/>
    </p:custDataLst>
    <p:extLst>
      <p:ext uri="{BB962C8B-B14F-4D97-AF65-F5344CB8AC3E}">
        <p14:creationId xmlns:p14="http://schemas.microsoft.com/office/powerpoint/2010/main" val="5654632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100"/>
                                      </p:stCondLst>
                                      <p:childTnLst>
                                        <p:set>
                                          <p:cBhvr>
                                            <p:cTn id="16" dur="1" fill="hold">
                                              <p:stCondLst>
                                                <p:cond delay="0"/>
                                              </p:stCondLst>
                                            </p:cTn>
                                            <p:tgtEl>
                                              <p:spTgt spid="48"/>
                                            </p:tgtEl>
                                            <p:attrNameLst>
                                              <p:attrName>style.visibility</p:attrName>
                                            </p:attrNameLst>
                                          </p:cBhvr>
                                          <p:to>
                                            <p:strVal val="visible"/>
                                          </p:to>
                                        </p:set>
                                      </p:childTnLst>
                                    </p:cTn>
                                  </p:par>
                                  <p:par>
                                    <p:cTn id="17" presetID="10" presetClass="entr" presetSubtype="0" fill="hold" nodeType="withEffect">
                                      <p:stCondLst>
                                        <p:cond delay="3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100"/>
                                      </p:stCondLst>
                                      <p:childTnLst>
                                        <p:set>
                                          <p:cBhvr>
                                            <p:cTn id="23" dur="1" fill="hold">
                                              <p:stCondLst>
                                                <p:cond delay="0"/>
                                              </p:stCondLst>
                                            </p:cTn>
                                            <p:tgtEl>
                                              <p:spTgt spid="56"/>
                                            </p:tgtEl>
                                            <p:attrNameLst>
                                              <p:attrName>style.visibility</p:attrName>
                                            </p:attrNameLst>
                                          </p:cBhvr>
                                          <p:to>
                                            <p:strVal val="visible"/>
                                          </p:to>
                                        </p:set>
                                      </p:childTnLst>
                                    </p:cTn>
                                  </p:par>
                                  <p:par>
                                    <p:cTn id="24" presetID="10" presetClass="entr" presetSubtype="0" fill="hold" nodeType="withEffect">
                                      <p:stCondLst>
                                        <p:cond delay="30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0" presetClass="entr" presetSubtype="0" fill="hold" nodeType="withEffect">
                                      <p:stCondLst>
                                        <p:cond delay="30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6"/>
                                            </p:tgtEl>
                                            <p:attrNameLst>
                                              <p:attrName>style.visibility</p:attrName>
                                            </p:attrNameLst>
                                          </p:cBhvr>
                                          <p:to>
                                            <p:strVal val="visible"/>
                                          </p:to>
                                        </p:set>
                                      </p:childTnLst>
                                    </p:cTn>
                                  </p:par>
                                  <p:par>
                                    <p:cTn id="38" presetID="10" presetClass="entr" presetSubtype="0" fill="hold" nodeType="withEffect">
                                      <p:stCondLst>
                                        <p:cond delay="30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0" presetClass="entr" presetSubtype="0" fill="hold" nodeType="withEffect">
                                      <p:stCondLst>
                                        <p:cond delay="30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54"/>
                                            </p:tgtEl>
                                            <p:attrNameLst>
                                              <p:attrName>style.visibility</p:attrName>
                                            </p:attrNameLst>
                                          </p:cBhvr>
                                          <p:to>
                                            <p:strVal val="visible"/>
                                          </p:to>
                                        </p:set>
                                      </p:childTnLst>
                                    </p:cTn>
                                  </p:par>
                                  <p:par>
                                    <p:cTn id="52" presetID="10" presetClass="entr" presetSubtype="0" fill="hold" nodeType="withEffect">
                                      <p:stCondLst>
                                        <p:cond delay="30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100"/>
                                      </p:stCondLst>
                                      <p:childTnLst>
                                        <p:set>
                                          <p:cBhvr>
                                            <p:cTn id="16" dur="1" fill="hold">
                                              <p:stCondLst>
                                                <p:cond delay="0"/>
                                              </p:stCondLst>
                                            </p:cTn>
                                            <p:tgtEl>
                                              <p:spTgt spid="48"/>
                                            </p:tgtEl>
                                            <p:attrNameLst>
                                              <p:attrName>style.visibility</p:attrName>
                                            </p:attrNameLst>
                                          </p:cBhvr>
                                          <p:to>
                                            <p:strVal val="visible"/>
                                          </p:to>
                                        </p:set>
                                      </p:childTnLst>
                                    </p:cTn>
                                  </p:par>
                                  <p:par>
                                    <p:cTn id="17" presetID="10" presetClass="entr" presetSubtype="0" fill="hold" nodeType="withEffect">
                                      <p:stCondLst>
                                        <p:cond delay="3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100"/>
                                      </p:stCondLst>
                                      <p:childTnLst>
                                        <p:set>
                                          <p:cBhvr>
                                            <p:cTn id="23" dur="1" fill="hold">
                                              <p:stCondLst>
                                                <p:cond delay="0"/>
                                              </p:stCondLst>
                                            </p:cTn>
                                            <p:tgtEl>
                                              <p:spTgt spid="56"/>
                                            </p:tgtEl>
                                            <p:attrNameLst>
                                              <p:attrName>style.visibility</p:attrName>
                                            </p:attrNameLst>
                                          </p:cBhvr>
                                          <p:to>
                                            <p:strVal val="visible"/>
                                          </p:to>
                                        </p:set>
                                      </p:childTnLst>
                                    </p:cTn>
                                  </p:par>
                                  <p:par>
                                    <p:cTn id="24" presetID="10" presetClass="entr" presetSubtype="0" fill="hold" nodeType="withEffect">
                                      <p:stCondLst>
                                        <p:cond delay="30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0" presetClass="entr" presetSubtype="0" fill="hold" nodeType="withEffect">
                                      <p:stCondLst>
                                        <p:cond delay="30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6"/>
                                            </p:tgtEl>
                                            <p:attrNameLst>
                                              <p:attrName>style.visibility</p:attrName>
                                            </p:attrNameLst>
                                          </p:cBhvr>
                                          <p:to>
                                            <p:strVal val="visible"/>
                                          </p:to>
                                        </p:set>
                                      </p:childTnLst>
                                    </p:cTn>
                                  </p:par>
                                  <p:par>
                                    <p:cTn id="38" presetID="10" presetClass="entr" presetSubtype="0" fill="hold" nodeType="withEffect">
                                      <p:stCondLst>
                                        <p:cond delay="30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0" presetClass="entr" presetSubtype="0" fill="hold" nodeType="withEffect">
                                      <p:stCondLst>
                                        <p:cond delay="30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54"/>
                                            </p:tgtEl>
                                            <p:attrNameLst>
                                              <p:attrName>style.visibility</p:attrName>
                                            </p:attrNameLst>
                                          </p:cBhvr>
                                          <p:to>
                                            <p:strVal val="visible"/>
                                          </p:to>
                                        </p:set>
                                      </p:childTnLst>
                                    </p:cTn>
                                  </p:par>
                                  <p:par>
                                    <p:cTn id="52" presetID="10" presetClass="entr" presetSubtype="0" fill="hold" nodeType="withEffect">
                                      <p:stCondLst>
                                        <p:cond delay="30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2CB469-0C7A-F540-BDD1-1BCA181055EC}"/>
              </a:ext>
            </a:extLst>
          </p:cNvPr>
          <p:cNvSpPr txBox="1">
            <a:spLocks/>
          </p:cNvSpPr>
          <p:nvPr/>
        </p:nvSpPr>
        <p:spPr>
          <a:xfrm>
            <a:off x="2656323" y="1282700"/>
            <a:ext cx="7380207" cy="660400"/>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Group work</a:t>
            </a:r>
            <a:r>
              <a:rPr lang="en-US" spc="-100">
                <a:solidFill>
                  <a:srgbClr val="0070C0"/>
                </a:solidFill>
                <a:latin typeface="Lato" panose="020F0502020204030203" pitchFamily="34" charset="77"/>
              </a:rPr>
              <a:t> </a:t>
            </a:r>
            <a:br>
              <a:rPr lang="en-US">
                <a:solidFill>
                  <a:srgbClr val="0070C0"/>
                </a:solidFill>
              </a:rPr>
            </a:br>
            <a:endParaRPr lang="en-US" sz="3600">
              <a:solidFill>
                <a:srgbClr val="0070C0"/>
              </a:solidFill>
              <a:latin typeface="Lato" panose="020F0502020204030203" pitchFamily="34" charset="77"/>
            </a:endParaRPr>
          </a:p>
        </p:txBody>
      </p:sp>
      <p:grpSp>
        <p:nvGrpSpPr>
          <p:cNvPr id="2" name="Group 1">
            <a:extLst>
              <a:ext uri="{FF2B5EF4-FFF2-40B4-BE49-F238E27FC236}">
                <a16:creationId xmlns:a16="http://schemas.microsoft.com/office/drawing/2014/main" id="{10B0FA47-981C-050A-CDAC-807C357CC019}"/>
              </a:ext>
            </a:extLst>
          </p:cNvPr>
          <p:cNvGrpSpPr/>
          <p:nvPr/>
        </p:nvGrpSpPr>
        <p:grpSpPr>
          <a:xfrm>
            <a:off x="10411859" y="-1242353"/>
            <a:ext cx="1387649" cy="2525053"/>
            <a:chOff x="10411859" y="-1242353"/>
            <a:chExt cx="1387649" cy="2525053"/>
          </a:xfrm>
        </p:grpSpPr>
        <p:sp>
          <p:nvSpPr>
            <p:cNvPr id="4" name="Oval 3">
              <a:extLst>
                <a:ext uri="{FF2B5EF4-FFF2-40B4-BE49-F238E27FC236}">
                  <a16:creationId xmlns:a16="http://schemas.microsoft.com/office/drawing/2014/main" id="{E711C3E2-F4FA-A45E-E307-C8F0484AC618}"/>
                </a:ext>
              </a:extLst>
            </p:cNvPr>
            <p:cNvSpPr/>
            <p:nvPr/>
          </p:nvSpPr>
          <p:spPr>
            <a:xfrm>
              <a:off x="10411859" y="-52723"/>
              <a:ext cx="1387649" cy="1335423"/>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highlight>
                  <a:srgbClr val="FBD416"/>
                </a:highlight>
              </a:endParaRPr>
            </a:p>
          </p:txBody>
        </p:sp>
        <p:sp>
          <p:nvSpPr>
            <p:cNvPr id="5" name="Rectangle 4">
              <a:extLst>
                <a:ext uri="{FF2B5EF4-FFF2-40B4-BE49-F238E27FC236}">
                  <a16:creationId xmlns:a16="http://schemas.microsoft.com/office/drawing/2014/main" id="{45594560-7E98-4E93-6782-C8178C35066D}"/>
                </a:ext>
              </a:extLst>
            </p:cNvPr>
            <p:cNvSpPr/>
            <p:nvPr/>
          </p:nvSpPr>
          <p:spPr>
            <a:xfrm>
              <a:off x="10411859" y="-1242353"/>
              <a:ext cx="1387649" cy="1873092"/>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highlight>
                  <a:srgbClr val="FBD416"/>
                </a:highlight>
              </a:endParaRPr>
            </a:p>
          </p:txBody>
        </p:sp>
        <p:pic>
          <p:nvPicPr>
            <p:cNvPr id="6" name="Picture 5">
              <a:extLst>
                <a:ext uri="{FF2B5EF4-FFF2-40B4-BE49-F238E27FC236}">
                  <a16:creationId xmlns:a16="http://schemas.microsoft.com/office/drawing/2014/main" id="{DCEC6A70-7231-A61B-866E-BE7F2F69F65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78212" y="499963"/>
              <a:ext cx="654940" cy="664502"/>
            </a:xfrm>
            <a:prstGeom prst="rect">
              <a:avLst/>
            </a:prstGeom>
            <a:solidFill>
              <a:srgbClr val="0070C0"/>
            </a:solidFill>
          </p:spPr>
        </p:pic>
        <p:sp>
          <p:nvSpPr>
            <p:cNvPr id="7" name="TextBox 6">
              <a:extLst>
                <a:ext uri="{FF2B5EF4-FFF2-40B4-BE49-F238E27FC236}">
                  <a16:creationId xmlns:a16="http://schemas.microsoft.com/office/drawing/2014/main" id="{31695A17-5608-E7AE-D465-E276926DD667}"/>
                </a:ext>
              </a:extLst>
            </p:cNvPr>
            <p:cNvSpPr txBox="1"/>
            <p:nvPr/>
          </p:nvSpPr>
          <p:spPr>
            <a:xfrm>
              <a:off x="10545274" y="130631"/>
              <a:ext cx="1120820" cy="369332"/>
            </a:xfrm>
            <a:prstGeom prst="rect">
              <a:avLst/>
            </a:prstGeom>
            <a:noFill/>
          </p:spPr>
          <p:txBody>
            <a:bodyPr wrap="none" rtlCol="0">
              <a:spAutoFit/>
            </a:bodyPr>
            <a:lstStyle/>
            <a:p>
              <a:r>
                <a:rPr lang="en-BR" b="1">
                  <a:solidFill>
                    <a:schemeClr val="bg1"/>
                  </a:solidFill>
                  <a:latin typeface="Lato Black" panose="020F0502020204030203" pitchFamily="34" charset="77"/>
                </a:rPr>
                <a:t>Optional</a:t>
              </a:r>
            </a:p>
          </p:txBody>
        </p:sp>
      </p:grpSp>
      <p:pic>
        <p:nvPicPr>
          <p:cNvPr id="10" name="Picture 9">
            <a:extLst>
              <a:ext uri="{FF2B5EF4-FFF2-40B4-BE49-F238E27FC236}">
                <a16:creationId xmlns:a16="http://schemas.microsoft.com/office/drawing/2014/main" id="{74FF0905-3D61-17A6-B3DD-1F17B165995C}"/>
              </a:ext>
            </a:extLst>
          </p:cNvPr>
          <p:cNvPicPr>
            <a:picLocks noChangeAspect="1"/>
          </p:cNvPicPr>
          <p:nvPr/>
        </p:nvPicPr>
        <p:blipFill rotWithShape="1">
          <a:blip r:embed="rId5">
            <a:extLst>
              <a:ext uri="{28A0092B-C50C-407E-A947-70E740481C1C}">
                <a14:useLocalDpi xmlns:a14="http://schemas.microsoft.com/office/drawing/2010/main" val="0"/>
              </a:ext>
            </a:extLst>
          </a:blip>
          <a:srcRect l="5893" t="19735"/>
          <a:stretch/>
        </p:blipFill>
        <p:spPr>
          <a:xfrm>
            <a:off x="7238192" y="2806073"/>
            <a:ext cx="6076258" cy="3553501"/>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7732A909-C3CD-79F1-38DF-194CC92CE4BB}"/>
              </a:ext>
            </a:extLst>
          </p:cNvPr>
          <p:cNvPicPr>
            <a:picLocks noChangeAspect="1"/>
          </p:cNvPicPr>
          <p:nvPr/>
        </p:nvPicPr>
        <p:blipFill rotWithShape="1">
          <a:blip r:embed="rId6">
            <a:extLst>
              <a:ext uri="{28A0092B-C50C-407E-A947-70E740481C1C}">
                <a14:useLocalDpi xmlns:a14="http://schemas.microsoft.com/office/drawing/2010/main" val="0"/>
              </a:ext>
            </a:extLst>
          </a:blip>
          <a:srcRect b="36460"/>
          <a:stretch/>
        </p:blipFill>
        <p:spPr>
          <a:xfrm>
            <a:off x="2952355" y="2603541"/>
            <a:ext cx="2807760" cy="3600426"/>
          </a:xfrm>
          <a:prstGeom prst="rect">
            <a:avLst/>
          </a:prstGeom>
        </p:spPr>
      </p:pic>
      <p:pic>
        <p:nvPicPr>
          <p:cNvPr id="8" name="Picture 7" descr="Icon&#10;&#10;Description automatically generated">
            <a:extLst>
              <a:ext uri="{FF2B5EF4-FFF2-40B4-BE49-F238E27FC236}">
                <a16:creationId xmlns:a16="http://schemas.microsoft.com/office/drawing/2014/main" id="{639282A7-84D7-FC79-5376-011A581AC466}"/>
              </a:ext>
            </a:extLst>
          </p:cNvPr>
          <p:cNvPicPr>
            <a:picLocks noChangeAspect="1"/>
          </p:cNvPicPr>
          <p:nvPr/>
        </p:nvPicPr>
        <p:blipFill rotWithShape="1">
          <a:blip r:embed="rId7">
            <a:extLst>
              <a:ext uri="{28A0092B-C50C-407E-A947-70E740481C1C}">
                <a14:useLocalDpi xmlns:a14="http://schemas.microsoft.com/office/drawing/2010/main" val="0"/>
              </a:ext>
            </a:extLst>
          </a:blip>
          <a:srcRect b="12390"/>
          <a:stretch/>
        </p:blipFill>
        <p:spPr>
          <a:xfrm>
            <a:off x="4723040" y="2835629"/>
            <a:ext cx="3787435" cy="3382989"/>
          </a:xfrm>
          <a:prstGeom prst="rect">
            <a:avLst/>
          </a:prstGeom>
        </p:spPr>
      </p:pic>
      <p:sp>
        <p:nvSpPr>
          <p:cNvPr id="16" name="TextBox 15">
            <a:extLst>
              <a:ext uri="{FF2B5EF4-FFF2-40B4-BE49-F238E27FC236}">
                <a16:creationId xmlns:a16="http://schemas.microsoft.com/office/drawing/2014/main" id="{112ED3CB-4A83-2191-A58D-B8397F1F257D}"/>
              </a:ext>
            </a:extLst>
          </p:cNvPr>
          <p:cNvSpPr txBox="1"/>
          <p:nvPr/>
        </p:nvSpPr>
        <p:spPr>
          <a:xfrm>
            <a:off x="8217867" y="1712231"/>
            <a:ext cx="2807761" cy="923330"/>
          </a:xfrm>
          <a:prstGeom prst="rect">
            <a:avLst/>
          </a:prstGeom>
          <a:noFill/>
        </p:spPr>
        <p:txBody>
          <a:bodyPr wrap="square">
            <a:spAutoFit/>
          </a:bodyPr>
          <a:lstStyle/>
          <a:p>
            <a:pPr algn="ctr"/>
            <a:r>
              <a:rPr lang="en-US" sz="1800">
                <a:solidFill>
                  <a:srgbClr val="0070C0"/>
                </a:solidFill>
                <a:latin typeface="Lato" panose="020F0502020204030203" pitchFamily="34" charset="77"/>
              </a:rPr>
              <a:t>From a survivor’s perspective, what are the </a:t>
            </a:r>
            <a:r>
              <a:rPr lang="en-US" sz="1800" b="1">
                <a:solidFill>
                  <a:srgbClr val="0070C0"/>
                </a:solidFill>
                <a:latin typeface="Lato Black" panose="020F0502020204030203" pitchFamily="34" charset="77"/>
              </a:rPr>
              <a:t>risks</a:t>
            </a:r>
            <a:r>
              <a:rPr lang="en-US" sz="1800">
                <a:solidFill>
                  <a:srgbClr val="0070C0"/>
                </a:solidFill>
                <a:latin typeface="Lato" panose="020F0502020204030203" pitchFamily="34" charset="77"/>
              </a:rPr>
              <a:t> of seeking support?</a:t>
            </a:r>
            <a:endParaRPr lang="en-GB"/>
          </a:p>
        </p:txBody>
      </p:sp>
      <p:sp>
        <p:nvSpPr>
          <p:cNvPr id="17" name="TextBox 16">
            <a:extLst>
              <a:ext uri="{FF2B5EF4-FFF2-40B4-BE49-F238E27FC236}">
                <a16:creationId xmlns:a16="http://schemas.microsoft.com/office/drawing/2014/main" id="{CDED8E74-2D16-50A9-89DC-A87F7C78FD82}"/>
              </a:ext>
            </a:extLst>
          </p:cNvPr>
          <p:cNvSpPr txBox="1"/>
          <p:nvPr/>
        </p:nvSpPr>
        <p:spPr>
          <a:xfrm>
            <a:off x="2865875" y="1611262"/>
            <a:ext cx="2807761" cy="1200329"/>
          </a:xfrm>
          <a:prstGeom prst="rect">
            <a:avLst/>
          </a:prstGeom>
          <a:noFill/>
        </p:spPr>
        <p:txBody>
          <a:bodyPr wrap="square">
            <a:spAutoFit/>
          </a:bodyPr>
          <a:lstStyle/>
          <a:p>
            <a:pPr algn="ctr"/>
            <a:r>
              <a:rPr lang="en-US" sz="1800">
                <a:solidFill>
                  <a:srgbClr val="0070C0"/>
                </a:solidFill>
                <a:latin typeface="Lato" panose="020F0502020204030203" pitchFamily="34" charset="77"/>
              </a:rPr>
              <a:t>From a survivor’s perspective, what are the </a:t>
            </a:r>
            <a:r>
              <a:rPr lang="en-US" sz="1800" b="1">
                <a:solidFill>
                  <a:srgbClr val="0070C0"/>
                </a:solidFill>
                <a:latin typeface="Lato Black" panose="020F0502020204030203" pitchFamily="34" charset="77"/>
              </a:rPr>
              <a:t>benefits</a:t>
            </a:r>
            <a:r>
              <a:rPr lang="en-US" sz="1800">
                <a:solidFill>
                  <a:srgbClr val="0070C0"/>
                </a:solidFill>
                <a:latin typeface="Lato" panose="020F0502020204030203" pitchFamily="34" charset="77"/>
              </a:rPr>
              <a:t> of seeking support?</a:t>
            </a:r>
            <a:endParaRPr lang="en-GB"/>
          </a:p>
        </p:txBody>
      </p:sp>
      <p:grpSp>
        <p:nvGrpSpPr>
          <p:cNvPr id="18" name="Group 17">
            <a:extLst>
              <a:ext uri="{FF2B5EF4-FFF2-40B4-BE49-F238E27FC236}">
                <a16:creationId xmlns:a16="http://schemas.microsoft.com/office/drawing/2014/main" id="{C3032562-7FC7-ECB5-35EC-3F612695CAB0}"/>
              </a:ext>
            </a:extLst>
          </p:cNvPr>
          <p:cNvGrpSpPr/>
          <p:nvPr/>
        </p:nvGrpSpPr>
        <p:grpSpPr>
          <a:xfrm>
            <a:off x="-1684633" y="-572459"/>
            <a:ext cx="3965627" cy="3382989"/>
            <a:chOff x="-1684633" y="-572459"/>
            <a:chExt cx="3965627" cy="3382989"/>
          </a:xfrm>
        </p:grpSpPr>
        <p:sp>
          <p:nvSpPr>
            <p:cNvPr id="19" name="Oval 18">
              <a:extLst>
                <a:ext uri="{FF2B5EF4-FFF2-40B4-BE49-F238E27FC236}">
                  <a16:creationId xmlns:a16="http://schemas.microsoft.com/office/drawing/2014/main" id="{36659CAC-DCD2-7046-D6D4-73BF6AD5E697}"/>
                </a:ext>
              </a:extLst>
            </p:cNvPr>
            <p:cNvSpPr/>
            <p:nvPr/>
          </p:nvSpPr>
          <p:spPr>
            <a:xfrm>
              <a:off x="-1684633" y="-572459"/>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23" name="Picture 22">
              <a:extLst>
                <a:ext uri="{FF2B5EF4-FFF2-40B4-BE49-F238E27FC236}">
                  <a16:creationId xmlns:a16="http://schemas.microsoft.com/office/drawing/2014/main" id="{1343B413-9754-FD35-80D2-FB6A516C9AE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16448" y="461585"/>
              <a:ext cx="2064546" cy="2049365"/>
            </a:xfrm>
            <a:prstGeom prst="rect">
              <a:avLst/>
            </a:prstGeom>
          </p:spPr>
        </p:pic>
      </p:grpSp>
    </p:spTree>
    <p:custDataLst>
      <p:tags r:id="rId1"/>
    </p:custDataLst>
    <p:extLst>
      <p:ext uri="{BB962C8B-B14F-4D97-AF65-F5344CB8AC3E}">
        <p14:creationId xmlns:p14="http://schemas.microsoft.com/office/powerpoint/2010/main" val="254229421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1" accel="50000" fill="hold" nodeType="withEffect" p14:presetBounceEnd="50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50000">
                                          <p:cBhvr additive="base">
                                            <p:cTn id="11"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000" fill="hold"/>
                                            <p:tgtEl>
                                              <p:spTgt spid="10"/>
                                            </p:tgtEl>
                                            <p:attrNameLst>
                                              <p:attrName>ppt_x</p:attrName>
                                            </p:attrNameLst>
                                          </p:cBhvr>
                                          <p:tavLst>
                                            <p:tav tm="0">
                                              <p:val>
                                                <p:strVal val="1+#ppt_w/2"/>
                                              </p:val>
                                            </p:tav>
                                            <p:tav tm="100000">
                                              <p:val>
                                                <p:strVal val="#ppt_x"/>
                                              </p:val>
                                            </p:tav>
                                          </p:tavLst>
                                        </p:anim>
                                        <p:anim calcmode="lin" valueType="num">
                                          <p:cBhvr additive="base">
                                            <p:cTn id="16" dur="2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500" fill="hold"/>
                                            <p:tgtEl>
                                              <p:spTgt spid="14"/>
                                            </p:tgtEl>
                                            <p:attrNameLst>
                                              <p:attrName>ppt_x</p:attrName>
                                            </p:attrNameLst>
                                          </p:cBhvr>
                                          <p:tavLst>
                                            <p:tav tm="0">
                                              <p:val>
                                                <p:strVal val="0-#ppt_w/2"/>
                                              </p:val>
                                            </p:tav>
                                            <p:tav tm="100000">
                                              <p:val>
                                                <p:strVal val="#ppt_x"/>
                                              </p:val>
                                            </p:tav>
                                          </p:tavLst>
                                        </p:anim>
                                        <p:anim calcmode="lin" valueType="num">
                                          <p:cBhvr additive="base">
                                            <p:cTn id="20" dur="1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nodeType="withEffect">
                                      <p:stCondLst>
                                        <p:cond delay="3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2000" fill="hold"/>
                                            <p:tgtEl>
                                              <p:spTgt spid="18"/>
                                            </p:tgtEl>
                                            <p:attrNameLst>
                                              <p:attrName>ppt_x</p:attrName>
                                            </p:attrNameLst>
                                          </p:cBhvr>
                                          <p:tavLst>
                                            <p:tav tm="0">
                                              <p:val>
                                                <p:strVal val="0-#ppt_w/2"/>
                                              </p:val>
                                            </p:tav>
                                            <p:tav tm="100000">
                                              <p:val>
                                                <p:strVal val="#ppt_x"/>
                                              </p:val>
                                            </p:tav>
                                          </p:tavLst>
                                        </p:anim>
                                        <p:anim calcmode="lin" valueType="num">
                                          <p:cBhvr additive="base">
                                            <p:cTn id="24" dur="2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1" accel="5000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000" fill="hold"/>
                                            <p:tgtEl>
                                              <p:spTgt spid="10"/>
                                            </p:tgtEl>
                                            <p:attrNameLst>
                                              <p:attrName>ppt_x</p:attrName>
                                            </p:attrNameLst>
                                          </p:cBhvr>
                                          <p:tavLst>
                                            <p:tav tm="0">
                                              <p:val>
                                                <p:strVal val="1+#ppt_w/2"/>
                                              </p:val>
                                            </p:tav>
                                            <p:tav tm="100000">
                                              <p:val>
                                                <p:strVal val="#ppt_x"/>
                                              </p:val>
                                            </p:tav>
                                          </p:tavLst>
                                        </p:anim>
                                        <p:anim calcmode="lin" valueType="num">
                                          <p:cBhvr additive="base">
                                            <p:cTn id="16" dur="2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500" fill="hold"/>
                                            <p:tgtEl>
                                              <p:spTgt spid="14"/>
                                            </p:tgtEl>
                                            <p:attrNameLst>
                                              <p:attrName>ppt_x</p:attrName>
                                            </p:attrNameLst>
                                          </p:cBhvr>
                                          <p:tavLst>
                                            <p:tav tm="0">
                                              <p:val>
                                                <p:strVal val="0-#ppt_w/2"/>
                                              </p:val>
                                            </p:tav>
                                            <p:tav tm="100000">
                                              <p:val>
                                                <p:strVal val="#ppt_x"/>
                                              </p:val>
                                            </p:tav>
                                          </p:tavLst>
                                        </p:anim>
                                        <p:anim calcmode="lin" valueType="num">
                                          <p:cBhvr additive="base">
                                            <p:cTn id="20" dur="1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nodeType="withEffect">
                                      <p:stCondLst>
                                        <p:cond delay="3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2000" fill="hold"/>
                                            <p:tgtEl>
                                              <p:spTgt spid="18"/>
                                            </p:tgtEl>
                                            <p:attrNameLst>
                                              <p:attrName>ppt_x</p:attrName>
                                            </p:attrNameLst>
                                          </p:cBhvr>
                                          <p:tavLst>
                                            <p:tav tm="0">
                                              <p:val>
                                                <p:strVal val="0-#ppt_w/2"/>
                                              </p:val>
                                            </p:tav>
                                            <p:tav tm="100000">
                                              <p:val>
                                                <p:strVal val="#ppt_x"/>
                                              </p:val>
                                            </p:tav>
                                          </p:tavLst>
                                        </p:anim>
                                        <p:anim calcmode="lin" valueType="num">
                                          <p:cBhvr additive="base">
                                            <p:cTn id="24" dur="2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87400" y="685800"/>
            <a:ext cx="8915400"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spc="-100">
                <a:solidFill>
                  <a:srgbClr val="0070C0"/>
                </a:solidFill>
                <a:latin typeface="Lato" panose="020F0502020204030203" pitchFamily="34" charset="77"/>
              </a:rPr>
              <a:t>What is GBV case management?</a:t>
            </a:r>
            <a:endParaRPr lang="en-US" sz="4000" b="1">
              <a:solidFill>
                <a:srgbClr val="0070C0"/>
              </a:solidFill>
              <a:latin typeface="Lato" panose="020F0502020204030203" pitchFamily="34" charset="77"/>
            </a:endParaRPr>
          </a:p>
        </p:txBody>
      </p:sp>
      <p:sp>
        <p:nvSpPr>
          <p:cNvPr id="8195" name="Content Placeholder 2">
            <a:extLst>
              <a:ext uri="{FF2B5EF4-FFF2-40B4-BE49-F238E27FC236}">
                <a16:creationId xmlns:a16="http://schemas.microsoft.com/office/drawing/2014/main" id="{12C0F853-E629-4577-86F6-A13F06A72E48}"/>
              </a:ext>
            </a:extLst>
          </p:cNvPr>
          <p:cNvSpPr>
            <a:spLocks noGrp="1"/>
          </p:cNvSpPr>
          <p:nvPr>
            <p:ph idx="4294967295"/>
          </p:nvPr>
        </p:nvSpPr>
        <p:spPr>
          <a:xfrm>
            <a:off x="787400" y="1708150"/>
            <a:ext cx="8343900" cy="3057525"/>
          </a:xfrm>
          <a:prstGeom prst="rect">
            <a:avLst/>
          </a:prstGeom>
        </p:spPr>
        <p:txBody>
          <a:bodyPr/>
          <a:lstStyle/>
          <a:p>
            <a:pPr>
              <a:buClr>
                <a:srgbClr val="0070C0"/>
              </a:buClr>
              <a:buFont typeface="Wingdings" pitchFamily="2" charset="2"/>
              <a:buChar char="Ø"/>
            </a:pPr>
            <a:r>
              <a:rPr lang="en-US" altLang="en-GR" sz="2200"/>
              <a:t>A </a:t>
            </a:r>
            <a:r>
              <a:rPr lang="en-US" altLang="en-GR" sz="2200" b="1">
                <a:solidFill>
                  <a:srgbClr val="0070C0"/>
                </a:solidFill>
              </a:rPr>
              <a:t>structured method </a:t>
            </a:r>
            <a:r>
              <a:rPr lang="en-US" altLang="en-GR" sz="2200"/>
              <a:t>for providing help to a survivor, in line with the survivor-</a:t>
            </a:r>
            <a:r>
              <a:rPr lang="en-US" altLang="en-GR" sz="2200" err="1"/>
              <a:t>centred</a:t>
            </a:r>
            <a:r>
              <a:rPr lang="en-US" altLang="en-GR" sz="2200"/>
              <a:t> approach.</a:t>
            </a:r>
          </a:p>
          <a:p>
            <a:pPr>
              <a:buClr>
                <a:srgbClr val="0070C0"/>
              </a:buClr>
              <a:buFont typeface="Wingdings" pitchFamily="2" charset="2"/>
              <a:buChar char="Ø"/>
            </a:pPr>
            <a:r>
              <a:rPr lang="en-US" altLang="en-GR" sz="2200"/>
              <a:t>Involves one organization, usually a psychosocial support or social services actor, taking </a:t>
            </a:r>
            <a:r>
              <a:rPr lang="en-US" altLang="en-GR" sz="2200" b="1">
                <a:solidFill>
                  <a:srgbClr val="0070C0"/>
                </a:solidFill>
              </a:rPr>
              <a:t>responsibility for </a:t>
            </a:r>
            <a:r>
              <a:rPr lang="en-US" altLang="en-GR" sz="2200"/>
              <a:t>making sure that:</a:t>
            </a:r>
          </a:p>
          <a:p>
            <a:pPr>
              <a:buClr>
                <a:srgbClr val="0070C0"/>
              </a:buClr>
              <a:buFont typeface="Wingdings" pitchFamily="2" charset="2"/>
              <a:buChar char="Ø"/>
            </a:pPr>
            <a:endParaRPr lang="en-US" altLang="en-GR" sz="800"/>
          </a:p>
          <a:p>
            <a:pPr marL="742950" lvl="1" indent="-342900">
              <a:buClr>
                <a:srgbClr val="0070C0"/>
              </a:buClr>
              <a:buSzPct val="70000"/>
              <a:buFont typeface="Courier New" panose="02070309020205020404" pitchFamily="49" charset="0"/>
              <a:buChar char="o"/>
            </a:pPr>
            <a:r>
              <a:rPr lang="en-US" altLang="en-GR" sz="1800"/>
              <a:t>Issues and problems facing a survivor and her family are identified;</a:t>
            </a:r>
          </a:p>
          <a:p>
            <a:pPr marL="742950" lvl="1" indent="-342900">
              <a:buClr>
                <a:srgbClr val="0070C0"/>
              </a:buClr>
              <a:buSzPct val="70000"/>
              <a:buFont typeface="Courier New" panose="02070309020205020404" pitchFamily="49" charset="0"/>
              <a:buChar char="o"/>
            </a:pPr>
            <a:r>
              <a:rPr lang="en-US" altLang="en-GR" sz="1800"/>
              <a:t>The survivor is informed of all the options available to her;</a:t>
            </a:r>
          </a:p>
          <a:p>
            <a:pPr marL="742950" lvl="1" indent="-342900">
              <a:buClr>
                <a:srgbClr val="0070C0"/>
              </a:buClr>
              <a:buSzPct val="70000"/>
              <a:buFont typeface="Courier New" panose="02070309020205020404" pitchFamily="49" charset="0"/>
              <a:buChar char="o"/>
            </a:pPr>
            <a:r>
              <a:rPr lang="en-US" altLang="en-GR" sz="1800"/>
              <a:t>The survivor’s needs are followed up in a coordinated way;</a:t>
            </a:r>
          </a:p>
          <a:p>
            <a:pPr marL="742950" lvl="1" indent="-342900">
              <a:buClr>
                <a:srgbClr val="0070C0"/>
              </a:buClr>
              <a:buSzPct val="70000"/>
              <a:buFont typeface="Courier New" panose="02070309020205020404" pitchFamily="49" charset="0"/>
              <a:buChar char="o"/>
            </a:pPr>
            <a:r>
              <a:rPr lang="en-US" altLang="en-GR" sz="1800"/>
              <a:t>The survivors is provided with emotional support throughout the process.</a:t>
            </a:r>
          </a:p>
          <a:p>
            <a:pPr marL="742950" lvl="1" indent="-342900">
              <a:buClr>
                <a:srgbClr val="0070C0"/>
              </a:buClr>
              <a:buSzPct val="70000"/>
              <a:buFont typeface="Courier New" panose="02070309020205020404" pitchFamily="49" charset="0"/>
              <a:buChar char="o"/>
            </a:pPr>
            <a:endParaRPr lang="en-US" sz="800"/>
          </a:p>
          <a:p>
            <a:pPr>
              <a:buClr>
                <a:srgbClr val="0070C0"/>
              </a:buClr>
              <a:buFont typeface="Wingdings" pitchFamily="2" charset="2"/>
              <a:buChar char="Ø"/>
            </a:pPr>
            <a:r>
              <a:rPr lang="en-US" sz="2200"/>
              <a:t>Frontline workers should refer a survivor (with consent) to the GBV case management services as the </a:t>
            </a:r>
            <a:r>
              <a:rPr lang="en-US" sz="2200" b="1">
                <a:solidFill>
                  <a:srgbClr val="0070C0"/>
                </a:solidFill>
              </a:rPr>
              <a:t>entry point</a:t>
            </a:r>
            <a:r>
              <a:rPr lang="en-US" sz="2200">
                <a:solidFill>
                  <a:srgbClr val="0070C0"/>
                </a:solidFill>
              </a:rPr>
              <a:t> </a:t>
            </a:r>
            <a:r>
              <a:rPr lang="en-US" sz="2200"/>
              <a:t>for connecting with other services.</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109268" y="1346200"/>
            <a:ext cx="7856268" cy="286"/>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5" name="Picture 4" descr="A picture containing text, accessory, businesscard, vector graphics&#10;&#10;Description automatically generated">
            <a:extLst>
              <a:ext uri="{FF2B5EF4-FFF2-40B4-BE49-F238E27FC236}">
                <a16:creationId xmlns:a16="http://schemas.microsoft.com/office/drawing/2014/main" id="{B4A2CEBF-538F-D089-D4A9-BD0CA3587F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131300" y="678289"/>
            <a:ext cx="3759200" cy="5493911"/>
          </a:xfrm>
          <a:prstGeom prst="rect">
            <a:avLst/>
          </a:prstGeom>
        </p:spPr>
      </p:pic>
    </p:spTree>
    <p:custDataLst>
      <p:tags r:id="rId1"/>
    </p:custDataLst>
    <p:extLst>
      <p:ext uri="{BB962C8B-B14F-4D97-AF65-F5344CB8AC3E}">
        <p14:creationId xmlns:p14="http://schemas.microsoft.com/office/powerpoint/2010/main" val="270220770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195">
                                                <p:txEl>
                                                  <p:pRg st="0" end="0"/>
                                                </p:txEl>
                                              </p:spTgt>
                                            </p:tgtEl>
                                            <p:attrNameLst>
                                              <p:attrName>style.visibility</p:attrName>
                                            </p:attrNameLst>
                                          </p:cBhvr>
                                          <p:to>
                                            <p:strVal val="visible"/>
                                          </p:to>
                                        </p:set>
                                        <p:animEffect transition="in" filter="fade">
                                          <p:cBhvr>
                                            <p:cTn id="21" dur="500"/>
                                            <p:tgtEl>
                                              <p:spTgt spid="819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95">
                                                <p:txEl>
                                                  <p:pRg st="1" end="1"/>
                                                </p:txEl>
                                              </p:spTgt>
                                            </p:tgtEl>
                                            <p:attrNameLst>
                                              <p:attrName>style.visibility</p:attrName>
                                            </p:attrNameLst>
                                          </p:cBhvr>
                                          <p:to>
                                            <p:strVal val="visible"/>
                                          </p:to>
                                        </p:set>
                                        <p:animEffect transition="in" filter="fade">
                                          <p:cBhvr>
                                            <p:cTn id="26" dur="500"/>
                                            <p:tgtEl>
                                              <p:spTgt spid="8195">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195">
                                                <p:txEl>
                                                  <p:pRg st="3" end="3"/>
                                                </p:txEl>
                                              </p:spTgt>
                                            </p:tgtEl>
                                            <p:attrNameLst>
                                              <p:attrName>style.visibility</p:attrName>
                                            </p:attrNameLst>
                                          </p:cBhvr>
                                          <p:to>
                                            <p:strVal val="visible"/>
                                          </p:to>
                                        </p:set>
                                        <p:animEffect transition="in" filter="fade">
                                          <p:cBhvr>
                                            <p:cTn id="29" dur="500"/>
                                            <p:tgtEl>
                                              <p:spTgt spid="8195">
                                                <p:txEl>
                                                  <p:pRg st="3" end="3"/>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195">
                                                <p:txEl>
                                                  <p:pRg st="4" end="4"/>
                                                </p:txEl>
                                              </p:spTgt>
                                            </p:tgtEl>
                                            <p:attrNameLst>
                                              <p:attrName>style.visibility</p:attrName>
                                            </p:attrNameLst>
                                          </p:cBhvr>
                                          <p:to>
                                            <p:strVal val="visible"/>
                                          </p:to>
                                        </p:set>
                                        <p:animEffect transition="in" filter="fade">
                                          <p:cBhvr>
                                            <p:cTn id="32" dur="500"/>
                                            <p:tgtEl>
                                              <p:spTgt spid="8195">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195">
                                                <p:txEl>
                                                  <p:pRg st="5" end="5"/>
                                                </p:txEl>
                                              </p:spTgt>
                                            </p:tgtEl>
                                            <p:attrNameLst>
                                              <p:attrName>style.visibility</p:attrName>
                                            </p:attrNameLst>
                                          </p:cBhvr>
                                          <p:to>
                                            <p:strVal val="visible"/>
                                          </p:to>
                                        </p:set>
                                        <p:animEffect transition="in" filter="fade">
                                          <p:cBhvr>
                                            <p:cTn id="35" dur="500"/>
                                            <p:tgtEl>
                                              <p:spTgt spid="8195">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195">
                                                <p:txEl>
                                                  <p:pRg st="6" end="6"/>
                                                </p:txEl>
                                              </p:spTgt>
                                            </p:tgtEl>
                                            <p:attrNameLst>
                                              <p:attrName>style.visibility</p:attrName>
                                            </p:attrNameLst>
                                          </p:cBhvr>
                                          <p:to>
                                            <p:strVal val="visible"/>
                                          </p:to>
                                        </p:set>
                                        <p:animEffect transition="in" filter="fade">
                                          <p:cBhvr>
                                            <p:cTn id="38" dur="500"/>
                                            <p:tgtEl>
                                              <p:spTgt spid="8195">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195">
                                                <p:txEl>
                                                  <p:pRg st="8" end="8"/>
                                                </p:txEl>
                                              </p:spTgt>
                                            </p:tgtEl>
                                            <p:attrNameLst>
                                              <p:attrName>style.visibility</p:attrName>
                                            </p:attrNameLst>
                                          </p:cBhvr>
                                          <p:to>
                                            <p:strVal val="visible"/>
                                          </p:to>
                                        </p:set>
                                        <p:animEffect transition="in" filter="fade">
                                          <p:cBhvr>
                                            <p:cTn id="43" dur="500"/>
                                            <p:tgtEl>
                                              <p:spTgt spid="8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195">
                                                <p:txEl>
                                                  <p:pRg st="0" end="0"/>
                                                </p:txEl>
                                              </p:spTgt>
                                            </p:tgtEl>
                                            <p:attrNameLst>
                                              <p:attrName>style.visibility</p:attrName>
                                            </p:attrNameLst>
                                          </p:cBhvr>
                                          <p:to>
                                            <p:strVal val="visible"/>
                                          </p:to>
                                        </p:set>
                                        <p:animEffect transition="in" filter="fade">
                                          <p:cBhvr>
                                            <p:cTn id="21" dur="500"/>
                                            <p:tgtEl>
                                              <p:spTgt spid="819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95">
                                                <p:txEl>
                                                  <p:pRg st="1" end="1"/>
                                                </p:txEl>
                                              </p:spTgt>
                                            </p:tgtEl>
                                            <p:attrNameLst>
                                              <p:attrName>style.visibility</p:attrName>
                                            </p:attrNameLst>
                                          </p:cBhvr>
                                          <p:to>
                                            <p:strVal val="visible"/>
                                          </p:to>
                                        </p:set>
                                        <p:animEffect transition="in" filter="fade">
                                          <p:cBhvr>
                                            <p:cTn id="26" dur="500"/>
                                            <p:tgtEl>
                                              <p:spTgt spid="8195">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195">
                                                <p:txEl>
                                                  <p:pRg st="3" end="3"/>
                                                </p:txEl>
                                              </p:spTgt>
                                            </p:tgtEl>
                                            <p:attrNameLst>
                                              <p:attrName>style.visibility</p:attrName>
                                            </p:attrNameLst>
                                          </p:cBhvr>
                                          <p:to>
                                            <p:strVal val="visible"/>
                                          </p:to>
                                        </p:set>
                                        <p:animEffect transition="in" filter="fade">
                                          <p:cBhvr>
                                            <p:cTn id="29" dur="500"/>
                                            <p:tgtEl>
                                              <p:spTgt spid="8195">
                                                <p:txEl>
                                                  <p:pRg st="3" end="3"/>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195">
                                                <p:txEl>
                                                  <p:pRg st="4" end="4"/>
                                                </p:txEl>
                                              </p:spTgt>
                                            </p:tgtEl>
                                            <p:attrNameLst>
                                              <p:attrName>style.visibility</p:attrName>
                                            </p:attrNameLst>
                                          </p:cBhvr>
                                          <p:to>
                                            <p:strVal val="visible"/>
                                          </p:to>
                                        </p:set>
                                        <p:animEffect transition="in" filter="fade">
                                          <p:cBhvr>
                                            <p:cTn id="32" dur="500"/>
                                            <p:tgtEl>
                                              <p:spTgt spid="8195">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195">
                                                <p:txEl>
                                                  <p:pRg st="5" end="5"/>
                                                </p:txEl>
                                              </p:spTgt>
                                            </p:tgtEl>
                                            <p:attrNameLst>
                                              <p:attrName>style.visibility</p:attrName>
                                            </p:attrNameLst>
                                          </p:cBhvr>
                                          <p:to>
                                            <p:strVal val="visible"/>
                                          </p:to>
                                        </p:set>
                                        <p:animEffect transition="in" filter="fade">
                                          <p:cBhvr>
                                            <p:cTn id="35" dur="500"/>
                                            <p:tgtEl>
                                              <p:spTgt spid="8195">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195">
                                                <p:txEl>
                                                  <p:pRg st="6" end="6"/>
                                                </p:txEl>
                                              </p:spTgt>
                                            </p:tgtEl>
                                            <p:attrNameLst>
                                              <p:attrName>style.visibility</p:attrName>
                                            </p:attrNameLst>
                                          </p:cBhvr>
                                          <p:to>
                                            <p:strVal val="visible"/>
                                          </p:to>
                                        </p:set>
                                        <p:animEffect transition="in" filter="fade">
                                          <p:cBhvr>
                                            <p:cTn id="38" dur="500"/>
                                            <p:tgtEl>
                                              <p:spTgt spid="8195">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195">
                                                <p:txEl>
                                                  <p:pRg st="8" end="8"/>
                                                </p:txEl>
                                              </p:spTgt>
                                            </p:tgtEl>
                                            <p:attrNameLst>
                                              <p:attrName>style.visibility</p:attrName>
                                            </p:attrNameLst>
                                          </p:cBhvr>
                                          <p:to>
                                            <p:strVal val="visible"/>
                                          </p:to>
                                        </p:set>
                                        <p:animEffect transition="in" filter="fade">
                                          <p:cBhvr>
                                            <p:cTn id="43" dur="500"/>
                                            <p:tgtEl>
                                              <p:spTgt spid="8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7D31">
            <a:alpha val="94000"/>
          </a:srgb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4E6BD6-8B2A-57D6-D980-6DF4126529BF}"/>
              </a:ext>
              <a:ext uri="{C183D7F6-B498-43B3-948B-1728B52AA6E4}">
                <adec:decorative xmlns:adec="http://schemas.microsoft.com/office/drawing/2017/decorative" val="1"/>
              </a:ext>
            </a:extLst>
          </p:cNvPr>
          <p:cNvSpPr/>
          <p:nvPr/>
        </p:nvSpPr>
        <p:spPr>
          <a:xfrm>
            <a:off x="0" y="-448131"/>
            <a:ext cx="12192000" cy="4410531"/>
          </a:xfrm>
          <a:prstGeom prst="rect">
            <a:avLst/>
          </a:prstGeom>
          <a:solidFill>
            <a:schemeClr val="bg1"/>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grpSp>
        <p:nvGrpSpPr>
          <p:cNvPr id="6" name="Group 5">
            <a:extLst>
              <a:ext uri="{FF2B5EF4-FFF2-40B4-BE49-F238E27FC236}">
                <a16:creationId xmlns:a16="http://schemas.microsoft.com/office/drawing/2014/main" id="{FA09493C-CE59-94D8-5175-D33D21C38292}"/>
              </a:ext>
            </a:extLst>
          </p:cNvPr>
          <p:cNvGrpSpPr/>
          <p:nvPr/>
        </p:nvGrpSpPr>
        <p:grpSpPr>
          <a:xfrm>
            <a:off x="646362" y="3961066"/>
            <a:ext cx="7657316" cy="3613781"/>
            <a:chOff x="367223" y="1414056"/>
            <a:chExt cx="7657316" cy="5493159"/>
          </a:xfrm>
        </p:grpSpPr>
        <p:sp>
          <p:nvSpPr>
            <p:cNvPr id="7171" name="Title 1">
              <a:extLst>
                <a:ext uri="{FF2B5EF4-FFF2-40B4-BE49-F238E27FC236}">
                  <a16:creationId xmlns:a16="http://schemas.microsoft.com/office/drawing/2014/main" id="{75CFD7F0-CE9E-4C9E-8175-5293F1352093}"/>
                </a:ext>
              </a:extLst>
            </p:cNvPr>
            <p:cNvSpPr txBox="1">
              <a:spLocks/>
            </p:cNvSpPr>
            <p:nvPr/>
          </p:nvSpPr>
          <p:spPr bwMode="auto">
            <a:xfrm>
              <a:off x="367223" y="1414056"/>
              <a:ext cx="7657316"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sz="4000" b="1">
                  <a:solidFill>
                    <a:schemeClr val="bg1"/>
                  </a:solidFill>
                  <a:latin typeface="Lato" panose="020F0502020204030203" pitchFamily="34" charset="77"/>
                </a:rPr>
                <a:t>Safe disclosure of gender-based violence (GBV) incidents</a:t>
              </a:r>
              <a:endParaRPr lang="en-BR" sz="4000" b="1">
                <a:solidFill>
                  <a:schemeClr val="bg1"/>
                </a:solidFill>
                <a:latin typeface="Lato" panose="020F0502020204030203" pitchFamily="34" charset="77"/>
              </a:endParaRPr>
            </a:p>
          </p:txBody>
        </p:sp>
        <p:sp>
          <p:nvSpPr>
            <p:cNvPr id="7172" name="Text Placeholder 5">
              <a:extLst>
                <a:ext uri="{FF2B5EF4-FFF2-40B4-BE49-F238E27FC236}">
                  <a16:creationId xmlns:a16="http://schemas.microsoft.com/office/drawing/2014/main" id="{255E6068-598A-4697-95CB-63C5D157B576}"/>
                </a:ext>
              </a:extLst>
            </p:cNvPr>
            <p:cNvSpPr txBox="1">
              <a:spLocks/>
            </p:cNvSpPr>
            <p:nvPr/>
          </p:nvSpPr>
          <p:spPr bwMode="auto">
            <a:xfrm>
              <a:off x="424732" y="6361117"/>
              <a:ext cx="5610801" cy="54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20" rIns="91440" bIns="45720"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ts val="3000"/>
                </a:spcBef>
                <a:spcAft>
                  <a:spcPts val="3600"/>
                </a:spcAft>
              </a:pPr>
              <a:r>
                <a:rPr lang="en-US" sz="2500" dirty="0">
                  <a:solidFill>
                    <a:schemeClr val="bg1"/>
                  </a:solidFill>
                  <a:latin typeface="Lato"/>
                  <a:ea typeface="MS PGothic"/>
                  <a:cs typeface="Lato"/>
                </a:rPr>
                <a:t>How to safely handle disclosures of GBV incidents and refer GBV survivors</a:t>
              </a:r>
            </a:p>
            <a:p>
              <a:r>
                <a:rPr lang="en-GB" sz="1600">
                  <a:solidFill>
                    <a:schemeClr val="bg1"/>
                  </a:solidFill>
                  <a:latin typeface="Calibri"/>
                  <a:ea typeface="MS PGothic"/>
                  <a:cs typeface="Calibri"/>
                </a:rPr>
                <a:t>© UNHCR May 2023</a:t>
              </a:r>
              <a:endParaRPr lang="en-US" sz="1600">
                <a:solidFill>
                  <a:schemeClr val="bg1"/>
                </a:solidFill>
                <a:latin typeface="Calibri"/>
                <a:cs typeface="Calibri"/>
              </a:endParaRPr>
            </a:p>
            <a:p>
              <a:pPr>
                <a:spcBef>
                  <a:spcPts val="3000"/>
                </a:spcBef>
                <a:spcAft>
                  <a:spcPts val="3600"/>
                </a:spcAft>
              </a:pPr>
              <a:endParaRPr lang="en-US" sz="2500" dirty="0">
                <a:solidFill>
                  <a:schemeClr val="bg1"/>
                </a:solidFill>
                <a:latin typeface="Lato" panose="020F0502020204030203" pitchFamily="34" charset="77"/>
                <a:cs typeface="Lato"/>
              </a:endParaRPr>
            </a:p>
          </p:txBody>
        </p:sp>
      </p:grpSp>
      <p:sp>
        <p:nvSpPr>
          <p:cNvPr id="4" name="Text Placeholder 5">
            <a:extLst>
              <a:ext uri="{FF2B5EF4-FFF2-40B4-BE49-F238E27FC236}">
                <a16:creationId xmlns:a16="http://schemas.microsoft.com/office/drawing/2014/main" id="{C3466C0B-DE30-8429-FB95-957C88FC55D2}"/>
              </a:ext>
            </a:extLst>
          </p:cNvPr>
          <p:cNvSpPr txBox="1">
            <a:spLocks/>
          </p:cNvSpPr>
          <p:nvPr/>
        </p:nvSpPr>
        <p:spPr bwMode="auto">
          <a:xfrm>
            <a:off x="9666517" y="5648217"/>
            <a:ext cx="2881084" cy="35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GB" sz="1400" b="0" i="1" u="none" strike="noStrike">
                <a:solidFill>
                  <a:schemeClr val="bg1"/>
                </a:solidFill>
                <a:effectLst/>
                <a:latin typeface="Lato" panose="020F0502020204030203" pitchFamily="34" charset="0"/>
                <a:ea typeface="Lato" panose="020F0502020204030203" pitchFamily="34" charset="0"/>
                <a:cs typeface="Lato" panose="020F0502020204030203" pitchFamily="34" charset="0"/>
              </a:rPr>
              <a:t>Graphic Design - REC Design</a:t>
            </a:r>
            <a:endParaRPr lang="en-GB" sz="1400" i="1">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3" name="Picture 2" descr="A picture containing vector graphics&#10;&#10;Description automatically generated">
            <a:extLst>
              <a:ext uri="{FF2B5EF4-FFF2-40B4-BE49-F238E27FC236}">
                <a16:creationId xmlns:a16="http://schemas.microsoft.com/office/drawing/2014/main" id="{93C33876-23E2-B46A-B9D7-F3DA1A240A46}"/>
              </a:ext>
            </a:extLst>
          </p:cNvPr>
          <p:cNvPicPr>
            <a:picLocks noChangeAspect="1"/>
          </p:cNvPicPr>
          <p:nvPr/>
        </p:nvPicPr>
        <p:blipFill rotWithShape="1">
          <a:blip r:embed="rId4">
            <a:extLst>
              <a:ext uri="{28A0092B-C50C-407E-A947-70E740481C1C}">
                <a14:useLocalDpi xmlns:a14="http://schemas.microsoft.com/office/drawing/2010/main" val="0"/>
              </a:ext>
            </a:extLst>
          </a:blip>
          <a:srcRect b="11263"/>
          <a:stretch/>
        </p:blipFill>
        <p:spPr>
          <a:xfrm>
            <a:off x="323628" y="671687"/>
            <a:ext cx="1585661" cy="3290714"/>
          </a:xfrm>
          <a:prstGeom prst="rect">
            <a:avLst/>
          </a:prstGeom>
        </p:spPr>
      </p:pic>
      <p:pic>
        <p:nvPicPr>
          <p:cNvPr id="9" name="Picture 8" descr="Logo, icon&#10;&#10;Description automatically generated">
            <a:extLst>
              <a:ext uri="{FF2B5EF4-FFF2-40B4-BE49-F238E27FC236}">
                <a16:creationId xmlns:a16="http://schemas.microsoft.com/office/drawing/2014/main" id="{BC38EB8B-CDF1-B2E0-2762-6FBD885C1638}"/>
              </a:ext>
            </a:extLst>
          </p:cNvPr>
          <p:cNvPicPr>
            <a:picLocks noChangeAspect="1"/>
          </p:cNvPicPr>
          <p:nvPr/>
        </p:nvPicPr>
        <p:blipFill rotWithShape="1">
          <a:blip r:embed="rId5">
            <a:extLst>
              <a:ext uri="{28A0092B-C50C-407E-A947-70E740481C1C}">
                <a14:useLocalDpi xmlns:a14="http://schemas.microsoft.com/office/drawing/2010/main" val="0"/>
              </a:ext>
            </a:extLst>
          </a:blip>
          <a:srcRect b="12854"/>
          <a:stretch/>
        </p:blipFill>
        <p:spPr>
          <a:xfrm>
            <a:off x="2028248" y="757256"/>
            <a:ext cx="2001885" cy="3205144"/>
          </a:xfrm>
          <a:prstGeom prst="rect">
            <a:avLst/>
          </a:prstGeom>
        </p:spPr>
      </p:pic>
      <p:pic>
        <p:nvPicPr>
          <p:cNvPr id="11" name="Picture 10" descr="Logo&#10;&#10;Description automatically generated">
            <a:extLst>
              <a:ext uri="{FF2B5EF4-FFF2-40B4-BE49-F238E27FC236}">
                <a16:creationId xmlns:a16="http://schemas.microsoft.com/office/drawing/2014/main" id="{91931CA1-18E2-F7D8-5099-FCE63E53248A}"/>
              </a:ext>
            </a:extLst>
          </p:cNvPr>
          <p:cNvPicPr>
            <a:picLocks noChangeAspect="1"/>
          </p:cNvPicPr>
          <p:nvPr/>
        </p:nvPicPr>
        <p:blipFill rotWithShape="1">
          <a:blip r:embed="rId6">
            <a:extLst>
              <a:ext uri="{28A0092B-C50C-407E-A947-70E740481C1C}">
                <a14:useLocalDpi xmlns:a14="http://schemas.microsoft.com/office/drawing/2010/main" val="0"/>
              </a:ext>
            </a:extLst>
          </a:blip>
          <a:srcRect b="7333"/>
          <a:stretch/>
        </p:blipFill>
        <p:spPr>
          <a:xfrm>
            <a:off x="3640667" y="208749"/>
            <a:ext cx="2201335" cy="3753651"/>
          </a:xfrm>
          <a:prstGeom prst="rect">
            <a:avLst/>
          </a:prstGeom>
        </p:spPr>
      </p:pic>
      <p:pic>
        <p:nvPicPr>
          <p:cNvPr id="13" name="Picture 12" descr="Icon&#10;&#10;Description automatically generated">
            <a:extLst>
              <a:ext uri="{FF2B5EF4-FFF2-40B4-BE49-F238E27FC236}">
                <a16:creationId xmlns:a16="http://schemas.microsoft.com/office/drawing/2014/main" id="{952A5315-B3A7-21B1-1674-F69FBC785B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6451" y="1751374"/>
            <a:ext cx="2749549" cy="1012991"/>
          </a:xfrm>
          <a:prstGeom prst="rect">
            <a:avLst/>
          </a:prstGeom>
        </p:spPr>
      </p:pic>
      <p:pic>
        <p:nvPicPr>
          <p:cNvPr id="15" name="Picture 14" descr="Icon&#10;&#10;Description automatically generated">
            <a:extLst>
              <a:ext uri="{FF2B5EF4-FFF2-40B4-BE49-F238E27FC236}">
                <a16:creationId xmlns:a16="http://schemas.microsoft.com/office/drawing/2014/main" id="{545C2899-8C10-281B-BDB6-CBD8F51B78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6750" y="479077"/>
            <a:ext cx="1654717" cy="599346"/>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8591FE21-E8A7-6F00-1490-E03AAB0C124A}"/>
              </a:ext>
            </a:extLst>
          </p:cNvPr>
          <p:cNvPicPr>
            <a:picLocks noChangeAspect="1"/>
          </p:cNvPicPr>
          <p:nvPr/>
        </p:nvPicPr>
        <p:blipFill rotWithShape="1">
          <a:blip r:embed="rId9">
            <a:extLst>
              <a:ext uri="{28A0092B-C50C-407E-A947-70E740481C1C}">
                <a14:useLocalDpi xmlns:a14="http://schemas.microsoft.com/office/drawing/2010/main" val="0"/>
              </a:ext>
            </a:extLst>
          </a:blip>
          <a:srcRect b="8712"/>
          <a:stretch/>
        </p:blipFill>
        <p:spPr>
          <a:xfrm>
            <a:off x="10832124" y="374930"/>
            <a:ext cx="1065004" cy="3611084"/>
          </a:xfrm>
          <a:prstGeom prst="rect">
            <a:avLst/>
          </a:prstGeom>
        </p:spPr>
      </p:pic>
      <p:pic>
        <p:nvPicPr>
          <p:cNvPr id="21" name="Picture 20" descr="Shape, arrow&#10;&#10;Description automatically generated">
            <a:extLst>
              <a:ext uri="{FF2B5EF4-FFF2-40B4-BE49-F238E27FC236}">
                <a16:creationId xmlns:a16="http://schemas.microsoft.com/office/drawing/2014/main" id="{2AD19F97-6D19-43E6-8A63-9A7107A8D398}"/>
              </a:ext>
            </a:extLst>
          </p:cNvPr>
          <p:cNvPicPr>
            <a:picLocks noChangeAspect="1"/>
          </p:cNvPicPr>
          <p:nvPr/>
        </p:nvPicPr>
        <p:blipFill rotWithShape="1">
          <a:blip r:embed="rId10">
            <a:extLst>
              <a:ext uri="{28A0092B-C50C-407E-A947-70E740481C1C}">
                <a14:useLocalDpi xmlns:a14="http://schemas.microsoft.com/office/drawing/2010/main" val="0"/>
              </a:ext>
            </a:extLst>
          </a:blip>
          <a:srcRect b="12654"/>
          <a:stretch/>
        </p:blipFill>
        <p:spPr>
          <a:xfrm>
            <a:off x="6200899" y="390473"/>
            <a:ext cx="1902796" cy="3571927"/>
          </a:xfrm>
          <a:prstGeom prst="rect">
            <a:avLst/>
          </a:prstGeom>
        </p:spPr>
      </p:pic>
      <p:pic>
        <p:nvPicPr>
          <p:cNvPr id="23" name="Picture 22" descr="A picture containing logo&#10;&#10;Description automatically generated">
            <a:extLst>
              <a:ext uri="{FF2B5EF4-FFF2-40B4-BE49-F238E27FC236}">
                <a16:creationId xmlns:a16="http://schemas.microsoft.com/office/drawing/2014/main" id="{8C829209-3526-A0A8-1F45-5E3871035FA5}"/>
              </a:ext>
            </a:extLst>
          </p:cNvPr>
          <p:cNvPicPr>
            <a:picLocks noChangeAspect="1"/>
          </p:cNvPicPr>
          <p:nvPr/>
        </p:nvPicPr>
        <p:blipFill rotWithShape="1">
          <a:blip r:embed="rId11">
            <a:extLst>
              <a:ext uri="{28A0092B-C50C-407E-A947-70E740481C1C}">
                <a14:useLocalDpi xmlns:a14="http://schemas.microsoft.com/office/drawing/2010/main" val="0"/>
              </a:ext>
            </a:extLst>
          </a:blip>
          <a:srcRect b="12918"/>
          <a:stretch/>
        </p:blipFill>
        <p:spPr>
          <a:xfrm>
            <a:off x="7495182" y="1426631"/>
            <a:ext cx="1979392" cy="2535769"/>
          </a:xfrm>
          <a:prstGeom prst="rect">
            <a:avLst/>
          </a:prstGeom>
        </p:spPr>
      </p:pic>
      <p:pic>
        <p:nvPicPr>
          <p:cNvPr id="19" name="Picture 18" descr="A picture containing icon&#10;&#10;Description automatically generated">
            <a:extLst>
              <a:ext uri="{FF2B5EF4-FFF2-40B4-BE49-F238E27FC236}">
                <a16:creationId xmlns:a16="http://schemas.microsoft.com/office/drawing/2014/main" id="{312CFF3B-F4B8-84A5-D270-3C64ABBCE979}"/>
              </a:ext>
            </a:extLst>
          </p:cNvPr>
          <p:cNvPicPr>
            <a:picLocks noChangeAspect="1"/>
          </p:cNvPicPr>
          <p:nvPr/>
        </p:nvPicPr>
        <p:blipFill rotWithShape="1">
          <a:blip r:embed="rId12">
            <a:extLst>
              <a:ext uri="{28A0092B-C50C-407E-A947-70E740481C1C}">
                <a14:useLocalDpi xmlns:a14="http://schemas.microsoft.com/office/drawing/2010/main" val="0"/>
              </a:ext>
            </a:extLst>
          </a:blip>
          <a:srcRect b="19616"/>
          <a:stretch/>
        </p:blipFill>
        <p:spPr>
          <a:xfrm>
            <a:off x="8717485" y="77043"/>
            <a:ext cx="2001885" cy="3885357"/>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8" accel="50000" decel="50000"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0-#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0-#ppt_w/2"/>
                                              </p:val>
                                            </p:tav>
                                            <p:tav tm="100000">
                                              <p:val>
                                                <p:strVal val="#ppt_x"/>
                                              </p:val>
                                            </p:tav>
                                          </p:tavLst>
                                        </p:anim>
                                        <p:anim calcmode="lin" valueType="num">
                                          <p:cBhvr additive="base">
                                            <p:cTn id="20" dur="20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nodeType="withEffect">
                                      <p:stCondLst>
                                        <p:cond delay="15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2000" fill="hold"/>
                                            <p:tgtEl>
                                              <p:spTgt spid="17"/>
                                            </p:tgtEl>
                                            <p:attrNameLst>
                                              <p:attrName>ppt_x</p:attrName>
                                            </p:attrNameLst>
                                          </p:cBhvr>
                                          <p:tavLst>
                                            <p:tav tm="0">
                                              <p:val>
                                                <p:strVal val="1+#ppt_w/2"/>
                                              </p:val>
                                            </p:tav>
                                            <p:tav tm="100000">
                                              <p:val>
                                                <p:strVal val="#ppt_x"/>
                                              </p:val>
                                            </p:tav>
                                          </p:tavLst>
                                        </p:anim>
                                        <p:anim calcmode="lin" valueType="num">
                                          <p:cBhvr additive="base">
                                            <p:cTn id="24" dur="2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2" accel="50000" fill="hold" nodeType="withEffect" p14:presetBounceEnd="50000">
                                      <p:stCondLst>
                                        <p:cond delay="1000"/>
                                      </p:stCondLst>
                                      <p:childTnLst>
                                        <p:set>
                                          <p:cBhvr>
                                            <p:cTn id="26" dur="1" fill="hold">
                                              <p:stCondLst>
                                                <p:cond delay="0"/>
                                              </p:stCondLst>
                                            </p:cTn>
                                            <p:tgtEl>
                                              <p:spTgt spid="19"/>
                                            </p:tgtEl>
                                            <p:attrNameLst>
                                              <p:attrName>style.visibility</p:attrName>
                                            </p:attrNameLst>
                                          </p:cBhvr>
                                          <p:to>
                                            <p:strVal val="visible"/>
                                          </p:to>
                                        </p:set>
                                        <p:anim calcmode="lin" valueType="num" p14:bounceEnd="50000">
                                          <p:cBhvr additive="base">
                                            <p:cTn id="27" dur="2000" fill="hold"/>
                                            <p:tgtEl>
                                              <p:spTgt spid="19"/>
                                            </p:tgtEl>
                                            <p:attrNameLst>
                                              <p:attrName>ppt_x</p:attrName>
                                            </p:attrNameLst>
                                          </p:cBhvr>
                                          <p:tavLst>
                                            <p:tav tm="0">
                                              <p:val>
                                                <p:strVal val="1+#ppt_w/2"/>
                                              </p:val>
                                            </p:tav>
                                            <p:tav tm="100000">
                                              <p:val>
                                                <p:strVal val="#ppt_x"/>
                                              </p:val>
                                            </p:tav>
                                          </p:tavLst>
                                        </p:anim>
                                        <p:anim calcmode="lin" valueType="num" p14:bounceEnd="50000">
                                          <p:cBhvr additive="base">
                                            <p:cTn id="28" dur="2000" fill="hold"/>
                                            <p:tgtEl>
                                              <p:spTgt spid="19"/>
                                            </p:tgtEl>
                                            <p:attrNameLst>
                                              <p:attrName>ppt_y</p:attrName>
                                            </p:attrNameLst>
                                          </p:cBhvr>
                                          <p:tavLst>
                                            <p:tav tm="0">
                                              <p:val>
                                                <p:strVal val="#ppt_y"/>
                                              </p:val>
                                            </p:tav>
                                            <p:tav tm="100000">
                                              <p:val>
                                                <p:strVal val="#ppt_y"/>
                                              </p:val>
                                            </p:tav>
                                          </p:tavLst>
                                        </p:anim>
                                      </p:childTnLst>
                                    </p:cTn>
                                  </p:par>
                                  <p:par>
                                    <p:cTn id="29" presetID="2" presetClass="entr" presetSubtype="2" accel="50000" fill="hold" nodeType="withEffect" p14:presetBounceEnd="50000">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14:bounceEnd="50000">
                                          <p:cBhvr additive="base">
                                            <p:cTn id="31" dur="2000" fill="hold"/>
                                            <p:tgtEl>
                                              <p:spTgt spid="21"/>
                                            </p:tgtEl>
                                            <p:attrNameLst>
                                              <p:attrName>ppt_x</p:attrName>
                                            </p:attrNameLst>
                                          </p:cBhvr>
                                          <p:tavLst>
                                            <p:tav tm="0">
                                              <p:val>
                                                <p:strVal val="1+#ppt_w/2"/>
                                              </p:val>
                                            </p:tav>
                                            <p:tav tm="100000">
                                              <p:val>
                                                <p:strVal val="#ppt_x"/>
                                              </p:val>
                                            </p:tav>
                                          </p:tavLst>
                                        </p:anim>
                                        <p:anim calcmode="lin" valueType="num" p14:bounceEnd="50000">
                                          <p:cBhvr additive="base">
                                            <p:cTn id="32" dur="2000" fill="hold"/>
                                            <p:tgtEl>
                                              <p:spTgt spid="21"/>
                                            </p:tgtEl>
                                            <p:attrNameLst>
                                              <p:attrName>ppt_y</p:attrName>
                                            </p:attrNameLst>
                                          </p:cBhvr>
                                          <p:tavLst>
                                            <p:tav tm="0">
                                              <p:val>
                                                <p:strVal val="#ppt_y"/>
                                              </p:val>
                                            </p:tav>
                                            <p:tav tm="100000">
                                              <p:val>
                                                <p:strVal val="#ppt_y"/>
                                              </p:val>
                                            </p:tav>
                                          </p:tavLst>
                                        </p:anim>
                                      </p:childTnLst>
                                    </p:cTn>
                                  </p:par>
                                  <p:par>
                                    <p:cTn id="33" presetID="2" presetClass="entr" presetSubtype="2" accel="50000" fill="hold" nodeType="withEffect" p14:presetBounceEnd="50000">
                                      <p:stCondLst>
                                        <p:cond delay="500"/>
                                      </p:stCondLst>
                                      <p:childTnLst>
                                        <p:set>
                                          <p:cBhvr>
                                            <p:cTn id="34" dur="1" fill="hold">
                                              <p:stCondLst>
                                                <p:cond delay="0"/>
                                              </p:stCondLst>
                                            </p:cTn>
                                            <p:tgtEl>
                                              <p:spTgt spid="23"/>
                                            </p:tgtEl>
                                            <p:attrNameLst>
                                              <p:attrName>style.visibility</p:attrName>
                                            </p:attrNameLst>
                                          </p:cBhvr>
                                          <p:to>
                                            <p:strVal val="visible"/>
                                          </p:to>
                                        </p:set>
                                        <p:anim calcmode="lin" valueType="num" p14:bounceEnd="50000">
                                          <p:cBhvr additive="base">
                                            <p:cTn id="35" dur="2000" fill="hold"/>
                                            <p:tgtEl>
                                              <p:spTgt spid="23"/>
                                            </p:tgtEl>
                                            <p:attrNameLst>
                                              <p:attrName>ppt_x</p:attrName>
                                            </p:attrNameLst>
                                          </p:cBhvr>
                                          <p:tavLst>
                                            <p:tav tm="0">
                                              <p:val>
                                                <p:strVal val="1+#ppt_w/2"/>
                                              </p:val>
                                            </p:tav>
                                            <p:tav tm="100000">
                                              <p:val>
                                                <p:strVal val="#ppt_x"/>
                                              </p:val>
                                            </p:tav>
                                          </p:tavLst>
                                        </p:anim>
                                        <p:anim calcmode="lin" valueType="num" p14:bounceEnd="50000">
                                          <p:cBhvr additive="base">
                                            <p:cTn id="36" dur="2000" fill="hold"/>
                                            <p:tgtEl>
                                              <p:spTgt spid="23"/>
                                            </p:tgtEl>
                                            <p:attrNameLst>
                                              <p:attrName>ppt_y</p:attrName>
                                            </p:attrNameLst>
                                          </p:cBhvr>
                                          <p:tavLst>
                                            <p:tav tm="0">
                                              <p:val>
                                                <p:strVal val="#ppt_y"/>
                                              </p:val>
                                            </p:tav>
                                            <p:tav tm="100000">
                                              <p:val>
                                                <p:strVal val="#ppt_y"/>
                                              </p:val>
                                            </p:tav>
                                          </p:tavLst>
                                        </p:anim>
                                      </p:childTnLst>
                                    </p:cTn>
                                  </p:par>
                                  <p:par>
                                    <p:cTn id="37" presetID="2" presetClass="entr" presetSubtype="1" accel="50000" decel="50000" fill="hold" nodeType="withEffect">
                                      <p:stCondLst>
                                        <p:cond delay="10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2000" fill="hold"/>
                                            <p:tgtEl>
                                              <p:spTgt spid="15"/>
                                            </p:tgtEl>
                                            <p:attrNameLst>
                                              <p:attrName>ppt_x</p:attrName>
                                            </p:attrNameLst>
                                          </p:cBhvr>
                                          <p:tavLst>
                                            <p:tav tm="0">
                                              <p:val>
                                                <p:strVal val="#ppt_x"/>
                                              </p:val>
                                            </p:tav>
                                            <p:tav tm="100000">
                                              <p:val>
                                                <p:strVal val="#ppt_x"/>
                                              </p:val>
                                            </p:tav>
                                          </p:tavLst>
                                        </p:anim>
                                        <p:anim calcmode="lin" valueType="num">
                                          <p:cBhvr additive="base">
                                            <p:cTn id="40" dur="2000" fill="hold"/>
                                            <p:tgtEl>
                                              <p:spTgt spid="15"/>
                                            </p:tgtEl>
                                            <p:attrNameLst>
                                              <p:attrName>ppt_y</p:attrName>
                                            </p:attrNameLst>
                                          </p:cBhvr>
                                          <p:tavLst>
                                            <p:tav tm="0">
                                              <p:val>
                                                <p:strVal val="0-#ppt_h/2"/>
                                              </p:val>
                                            </p:tav>
                                            <p:tav tm="100000">
                                              <p:val>
                                                <p:strVal val="#ppt_y"/>
                                              </p:val>
                                            </p:tav>
                                          </p:tavLst>
                                        </p:anim>
                                      </p:childTnLst>
                                    </p:cTn>
                                  </p:par>
                                  <p:par>
                                    <p:cTn id="41" presetID="2" presetClass="entr" presetSubtype="1" accel="50000" decel="50000" fill="hold" nodeType="withEffect">
                                      <p:stCondLst>
                                        <p:cond delay="50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2000" fill="hold"/>
                                            <p:tgtEl>
                                              <p:spTgt spid="13"/>
                                            </p:tgtEl>
                                            <p:attrNameLst>
                                              <p:attrName>ppt_x</p:attrName>
                                            </p:attrNameLst>
                                          </p:cBhvr>
                                          <p:tavLst>
                                            <p:tav tm="0">
                                              <p:val>
                                                <p:strVal val="#ppt_x"/>
                                              </p:val>
                                            </p:tav>
                                            <p:tav tm="100000">
                                              <p:val>
                                                <p:strVal val="#ppt_x"/>
                                              </p:val>
                                            </p:tav>
                                          </p:tavLst>
                                        </p:anim>
                                        <p:anim calcmode="lin" valueType="num">
                                          <p:cBhvr additive="base">
                                            <p:cTn id="44" dur="2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8" accel="50000" decel="50000"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0-#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0-#ppt_w/2"/>
                                              </p:val>
                                            </p:tav>
                                            <p:tav tm="100000">
                                              <p:val>
                                                <p:strVal val="#ppt_x"/>
                                              </p:val>
                                            </p:tav>
                                          </p:tavLst>
                                        </p:anim>
                                        <p:anim calcmode="lin" valueType="num">
                                          <p:cBhvr additive="base">
                                            <p:cTn id="20" dur="20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nodeType="withEffect">
                                      <p:stCondLst>
                                        <p:cond delay="15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2000" fill="hold"/>
                                            <p:tgtEl>
                                              <p:spTgt spid="17"/>
                                            </p:tgtEl>
                                            <p:attrNameLst>
                                              <p:attrName>ppt_x</p:attrName>
                                            </p:attrNameLst>
                                          </p:cBhvr>
                                          <p:tavLst>
                                            <p:tav tm="0">
                                              <p:val>
                                                <p:strVal val="1+#ppt_w/2"/>
                                              </p:val>
                                            </p:tav>
                                            <p:tav tm="100000">
                                              <p:val>
                                                <p:strVal val="#ppt_x"/>
                                              </p:val>
                                            </p:tav>
                                          </p:tavLst>
                                        </p:anim>
                                        <p:anim calcmode="lin" valueType="num">
                                          <p:cBhvr additive="base">
                                            <p:cTn id="24" dur="2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2" accel="50000" fill="hold" nodeType="withEffect">
                                      <p:stCondLst>
                                        <p:cond delay="10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2000" fill="hold"/>
                                            <p:tgtEl>
                                              <p:spTgt spid="19"/>
                                            </p:tgtEl>
                                            <p:attrNameLst>
                                              <p:attrName>ppt_x</p:attrName>
                                            </p:attrNameLst>
                                          </p:cBhvr>
                                          <p:tavLst>
                                            <p:tav tm="0">
                                              <p:val>
                                                <p:strVal val="1+#ppt_w/2"/>
                                              </p:val>
                                            </p:tav>
                                            <p:tav tm="100000">
                                              <p:val>
                                                <p:strVal val="#ppt_x"/>
                                              </p:val>
                                            </p:tav>
                                          </p:tavLst>
                                        </p:anim>
                                        <p:anim calcmode="lin" valueType="num">
                                          <p:cBhvr additive="base">
                                            <p:cTn id="28" dur="2000" fill="hold"/>
                                            <p:tgtEl>
                                              <p:spTgt spid="19"/>
                                            </p:tgtEl>
                                            <p:attrNameLst>
                                              <p:attrName>ppt_y</p:attrName>
                                            </p:attrNameLst>
                                          </p:cBhvr>
                                          <p:tavLst>
                                            <p:tav tm="0">
                                              <p:val>
                                                <p:strVal val="#ppt_y"/>
                                              </p:val>
                                            </p:tav>
                                            <p:tav tm="100000">
                                              <p:val>
                                                <p:strVal val="#ppt_y"/>
                                              </p:val>
                                            </p:tav>
                                          </p:tavLst>
                                        </p:anim>
                                      </p:childTnLst>
                                    </p:cTn>
                                  </p:par>
                                  <p:par>
                                    <p:cTn id="29" presetID="2" presetClass="entr" presetSubtype="2" accel="5000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2000" fill="hold"/>
                                            <p:tgtEl>
                                              <p:spTgt spid="21"/>
                                            </p:tgtEl>
                                            <p:attrNameLst>
                                              <p:attrName>ppt_x</p:attrName>
                                            </p:attrNameLst>
                                          </p:cBhvr>
                                          <p:tavLst>
                                            <p:tav tm="0">
                                              <p:val>
                                                <p:strVal val="1+#ppt_w/2"/>
                                              </p:val>
                                            </p:tav>
                                            <p:tav tm="100000">
                                              <p:val>
                                                <p:strVal val="#ppt_x"/>
                                              </p:val>
                                            </p:tav>
                                          </p:tavLst>
                                        </p:anim>
                                        <p:anim calcmode="lin" valueType="num">
                                          <p:cBhvr additive="base">
                                            <p:cTn id="32" dur="2000" fill="hold"/>
                                            <p:tgtEl>
                                              <p:spTgt spid="21"/>
                                            </p:tgtEl>
                                            <p:attrNameLst>
                                              <p:attrName>ppt_y</p:attrName>
                                            </p:attrNameLst>
                                          </p:cBhvr>
                                          <p:tavLst>
                                            <p:tav tm="0">
                                              <p:val>
                                                <p:strVal val="#ppt_y"/>
                                              </p:val>
                                            </p:tav>
                                            <p:tav tm="100000">
                                              <p:val>
                                                <p:strVal val="#ppt_y"/>
                                              </p:val>
                                            </p:tav>
                                          </p:tavLst>
                                        </p:anim>
                                      </p:childTnLst>
                                    </p:cTn>
                                  </p:par>
                                  <p:par>
                                    <p:cTn id="33" presetID="2" presetClass="entr" presetSubtype="2" accel="50000" fill="hold" nodeType="withEffect">
                                      <p:stCondLst>
                                        <p:cond delay="50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2000" fill="hold"/>
                                            <p:tgtEl>
                                              <p:spTgt spid="23"/>
                                            </p:tgtEl>
                                            <p:attrNameLst>
                                              <p:attrName>ppt_x</p:attrName>
                                            </p:attrNameLst>
                                          </p:cBhvr>
                                          <p:tavLst>
                                            <p:tav tm="0">
                                              <p:val>
                                                <p:strVal val="1+#ppt_w/2"/>
                                              </p:val>
                                            </p:tav>
                                            <p:tav tm="100000">
                                              <p:val>
                                                <p:strVal val="#ppt_x"/>
                                              </p:val>
                                            </p:tav>
                                          </p:tavLst>
                                        </p:anim>
                                        <p:anim calcmode="lin" valueType="num">
                                          <p:cBhvr additive="base">
                                            <p:cTn id="36" dur="2000" fill="hold"/>
                                            <p:tgtEl>
                                              <p:spTgt spid="23"/>
                                            </p:tgtEl>
                                            <p:attrNameLst>
                                              <p:attrName>ppt_y</p:attrName>
                                            </p:attrNameLst>
                                          </p:cBhvr>
                                          <p:tavLst>
                                            <p:tav tm="0">
                                              <p:val>
                                                <p:strVal val="#ppt_y"/>
                                              </p:val>
                                            </p:tav>
                                            <p:tav tm="100000">
                                              <p:val>
                                                <p:strVal val="#ppt_y"/>
                                              </p:val>
                                            </p:tav>
                                          </p:tavLst>
                                        </p:anim>
                                      </p:childTnLst>
                                    </p:cTn>
                                  </p:par>
                                  <p:par>
                                    <p:cTn id="37" presetID="2" presetClass="entr" presetSubtype="1" accel="50000" decel="50000" fill="hold" nodeType="withEffect">
                                      <p:stCondLst>
                                        <p:cond delay="10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2000" fill="hold"/>
                                            <p:tgtEl>
                                              <p:spTgt spid="15"/>
                                            </p:tgtEl>
                                            <p:attrNameLst>
                                              <p:attrName>ppt_x</p:attrName>
                                            </p:attrNameLst>
                                          </p:cBhvr>
                                          <p:tavLst>
                                            <p:tav tm="0">
                                              <p:val>
                                                <p:strVal val="#ppt_x"/>
                                              </p:val>
                                            </p:tav>
                                            <p:tav tm="100000">
                                              <p:val>
                                                <p:strVal val="#ppt_x"/>
                                              </p:val>
                                            </p:tav>
                                          </p:tavLst>
                                        </p:anim>
                                        <p:anim calcmode="lin" valueType="num">
                                          <p:cBhvr additive="base">
                                            <p:cTn id="40" dur="2000" fill="hold"/>
                                            <p:tgtEl>
                                              <p:spTgt spid="15"/>
                                            </p:tgtEl>
                                            <p:attrNameLst>
                                              <p:attrName>ppt_y</p:attrName>
                                            </p:attrNameLst>
                                          </p:cBhvr>
                                          <p:tavLst>
                                            <p:tav tm="0">
                                              <p:val>
                                                <p:strVal val="0-#ppt_h/2"/>
                                              </p:val>
                                            </p:tav>
                                            <p:tav tm="100000">
                                              <p:val>
                                                <p:strVal val="#ppt_y"/>
                                              </p:val>
                                            </p:tav>
                                          </p:tavLst>
                                        </p:anim>
                                      </p:childTnLst>
                                    </p:cTn>
                                  </p:par>
                                  <p:par>
                                    <p:cTn id="41" presetID="2" presetClass="entr" presetSubtype="1" accel="50000" decel="50000" fill="hold" nodeType="withEffect">
                                      <p:stCondLst>
                                        <p:cond delay="50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2000" fill="hold"/>
                                            <p:tgtEl>
                                              <p:spTgt spid="13"/>
                                            </p:tgtEl>
                                            <p:attrNameLst>
                                              <p:attrName>ppt_x</p:attrName>
                                            </p:attrNameLst>
                                          </p:cBhvr>
                                          <p:tavLst>
                                            <p:tav tm="0">
                                              <p:val>
                                                <p:strVal val="#ppt_x"/>
                                              </p:val>
                                            </p:tav>
                                            <p:tav tm="100000">
                                              <p:val>
                                                <p:strVal val="#ppt_x"/>
                                              </p:val>
                                            </p:tav>
                                          </p:tavLst>
                                        </p:anim>
                                        <p:anim calcmode="lin" valueType="num">
                                          <p:cBhvr additive="base">
                                            <p:cTn id="44" dur="2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87400" y="685800"/>
            <a:ext cx="8915400"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spc="-100">
                <a:solidFill>
                  <a:srgbClr val="0070C0"/>
                </a:solidFill>
                <a:latin typeface="Lato" panose="020F0502020204030203" pitchFamily="34" charset="77"/>
              </a:rPr>
              <a:t>What is a GBV referral pathway?</a:t>
            </a:r>
            <a:endParaRPr lang="en-US" sz="4000" b="1">
              <a:solidFill>
                <a:srgbClr val="0070C0"/>
              </a:solidFill>
              <a:latin typeface="Lato" panose="020F0502020204030203" pitchFamily="34" charset="77"/>
            </a:endParaRPr>
          </a:p>
        </p:txBody>
      </p:sp>
      <p:sp>
        <p:nvSpPr>
          <p:cNvPr id="8195" name="Content Placeholder 2">
            <a:extLst>
              <a:ext uri="{FF2B5EF4-FFF2-40B4-BE49-F238E27FC236}">
                <a16:creationId xmlns:a16="http://schemas.microsoft.com/office/drawing/2014/main" id="{12C0F853-E629-4577-86F6-A13F06A72E48}"/>
              </a:ext>
            </a:extLst>
          </p:cNvPr>
          <p:cNvSpPr>
            <a:spLocks noGrp="1"/>
          </p:cNvSpPr>
          <p:nvPr>
            <p:ph idx="4294967295"/>
          </p:nvPr>
        </p:nvSpPr>
        <p:spPr>
          <a:xfrm>
            <a:off x="850900" y="1708150"/>
            <a:ext cx="5486698" cy="2228715"/>
          </a:xfrm>
          <a:prstGeom prst="rect">
            <a:avLst/>
          </a:prstGeom>
        </p:spPr>
        <p:txBody>
          <a:bodyPr/>
          <a:lstStyle/>
          <a:p>
            <a:pPr>
              <a:buClr>
                <a:srgbClr val="0070C0"/>
              </a:buClr>
              <a:buFont typeface="Wingdings" pitchFamily="2" charset="2"/>
              <a:buChar char="Ø"/>
            </a:pPr>
            <a:r>
              <a:rPr lang="en-US" sz="2200"/>
              <a:t>A </a:t>
            </a:r>
            <a:r>
              <a:rPr lang="en-US" sz="2200" b="1">
                <a:solidFill>
                  <a:srgbClr val="0070C0"/>
                </a:solidFill>
              </a:rPr>
              <a:t>flexible coordination mechanism </a:t>
            </a:r>
            <a:r>
              <a:rPr lang="en-US" sz="2200"/>
              <a:t>that safely links survivors to supportive and competent services in a timely way.</a:t>
            </a:r>
          </a:p>
          <a:p>
            <a:pPr>
              <a:buClr>
                <a:srgbClr val="0070C0"/>
              </a:buClr>
              <a:buFont typeface="Wingdings" pitchFamily="2" charset="2"/>
              <a:buChar char="Ø"/>
            </a:pPr>
            <a:r>
              <a:rPr lang="en-US" sz="2200"/>
              <a:t>Includes details of</a:t>
            </a:r>
            <a:r>
              <a:rPr lang="en-US" sz="2200">
                <a:solidFill>
                  <a:srgbClr val="0070C0"/>
                </a:solidFill>
              </a:rPr>
              <a:t> </a:t>
            </a:r>
            <a:r>
              <a:rPr lang="en-US" sz="2200" b="1">
                <a:solidFill>
                  <a:srgbClr val="0070C0"/>
                </a:solidFill>
              </a:rPr>
              <a:t>different GBV response services</a:t>
            </a:r>
            <a:r>
              <a:rPr lang="en-US" sz="2200"/>
              <a:t>.</a:t>
            </a:r>
            <a:endParaRPr lang="en-US" altLang="en-GR" sz="2200"/>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109268" y="1346200"/>
            <a:ext cx="7856268" cy="286"/>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3" name="Rounded Rectangle 2">
            <a:extLst>
              <a:ext uri="{FF2B5EF4-FFF2-40B4-BE49-F238E27FC236}">
                <a16:creationId xmlns:a16="http://schemas.microsoft.com/office/drawing/2014/main" id="{C59188E2-697B-1080-99ED-E9C125417646}"/>
              </a:ext>
            </a:extLst>
          </p:cNvPr>
          <p:cNvSpPr>
            <a:spLocks/>
          </p:cNvSpPr>
          <p:nvPr/>
        </p:nvSpPr>
        <p:spPr>
          <a:xfrm>
            <a:off x="939800" y="3940296"/>
            <a:ext cx="5397798" cy="1650757"/>
          </a:xfrm>
          <a:prstGeom prst="roundRect">
            <a:avLst/>
          </a:prstGeom>
          <a:solidFill>
            <a:srgbClr val="0070C0">
              <a:alpha val="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a:solidFill>
                  <a:srgbClr val="0070C0"/>
                </a:solidFill>
                <a:latin typeface="Lato" panose="020F0502020204030203" pitchFamily="34" charset="77"/>
              </a:rPr>
              <a:t>Regularly consult GBV specialists to </a:t>
            </a:r>
            <a:r>
              <a:rPr lang="en-US" sz="2200" b="1">
                <a:solidFill>
                  <a:srgbClr val="0070C0"/>
                </a:solidFill>
                <a:latin typeface="Lato" panose="020F0502020204030203" pitchFamily="34" charset="77"/>
              </a:rPr>
              <a:t>make sure you have the most up-to-date version </a:t>
            </a:r>
            <a:r>
              <a:rPr lang="en-US" sz="2200">
                <a:solidFill>
                  <a:srgbClr val="0070C0"/>
                </a:solidFill>
                <a:latin typeface="Lato" panose="020F0502020204030203" pitchFamily="34" charset="77"/>
              </a:rPr>
              <a:t>of the referral pathway.  </a:t>
            </a:r>
          </a:p>
        </p:txBody>
      </p:sp>
      <p:pic>
        <p:nvPicPr>
          <p:cNvPr id="5" name="Picture 4" descr="A picture containing text, vector graphics&#10;&#10;Description automatically generated">
            <a:extLst>
              <a:ext uri="{FF2B5EF4-FFF2-40B4-BE49-F238E27FC236}">
                <a16:creationId xmlns:a16="http://schemas.microsoft.com/office/drawing/2014/main" id="{23FC5851-BBFF-DCDF-AB9F-A7D6AA328D5B}"/>
              </a:ext>
            </a:extLst>
          </p:cNvPr>
          <p:cNvPicPr>
            <a:picLocks noChangeAspect="1"/>
          </p:cNvPicPr>
          <p:nvPr/>
        </p:nvPicPr>
        <p:blipFill rotWithShape="1">
          <a:blip r:embed="rId4">
            <a:extLst>
              <a:ext uri="{28A0092B-C50C-407E-A947-70E740481C1C}">
                <a14:useLocalDpi xmlns:a14="http://schemas.microsoft.com/office/drawing/2010/main" val="0"/>
              </a:ext>
            </a:extLst>
          </a:blip>
          <a:srcRect b="20021"/>
          <a:stretch/>
        </p:blipFill>
        <p:spPr>
          <a:xfrm flipH="1">
            <a:off x="6523813" y="685800"/>
            <a:ext cx="5668187" cy="5484970"/>
          </a:xfrm>
          <a:prstGeom prst="rect">
            <a:avLst/>
          </a:prstGeom>
        </p:spPr>
      </p:pic>
    </p:spTree>
    <p:custDataLst>
      <p:tags r:id="rId1"/>
    </p:custDataLst>
    <p:extLst>
      <p:ext uri="{BB962C8B-B14F-4D97-AF65-F5344CB8AC3E}">
        <p14:creationId xmlns:p14="http://schemas.microsoft.com/office/powerpoint/2010/main" val="136290300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195">
                                                <p:txEl>
                                                  <p:pRg st="0" end="0"/>
                                                </p:txEl>
                                              </p:spTgt>
                                            </p:tgtEl>
                                            <p:attrNameLst>
                                              <p:attrName>style.visibility</p:attrName>
                                            </p:attrNameLst>
                                          </p:cBhvr>
                                          <p:to>
                                            <p:strVal val="visible"/>
                                          </p:to>
                                        </p:set>
                                        <p:animEffect transition="in" filter="fade">
                                          <p:cBhvr>
                                            <p:cTn id="21" dur="500"/>
                                            <p:tgtEl>
                                              <p:spTgt spid="819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95">
                                                <p:txEl>
                                                  <p:pRg st="1" end="1"/>
                                                </p:txEl>
                                              </p:spTgt>
                                            </p:tgtEl>
                                            <p:attrNameLst>
                                              <p:attrName>style.visibility</p:attrName>
                                            </p:attrNameLst>
                                          </p:cBhvr>
                                          <p:to>
                                            <p:strVal val="visible"/>
                                          </p:to>
                                        </p:set>
                                        <p:animEffect transition="in" filter="fade">
                                          <p:cBhvr>
                                            <p:cTn id="26" dur="500"/>
                                            <p:tgtEl>
                                              <p:spTgt spid="819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195">
                                                <p:txEl>
                                                  <p:pRg st="0" end="0"/>
                                                </p:txEl>
                                              </p:spTgt>
                                            </p:tgtEl>
                                            <p:attrNameLst>
                                              <p:attrName>style.visibility</p:attrName>
                                            </p:attrNameLst>
                                          </p:cBhvr>
                                          <p:to>
                                            <p:strVal val="visible"/>
                                          </p:to>
                                        </p:set>
                                        <p:animEffect transition="in" filter="fade">
                                          <p:cBhvr>
                                            <p:cTn id="21" dur="500"/>
                                            <p:tgtEl>
                                              <p:spTgt spid="819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95">
                                                <p:txEl>
                                                  <p:pRg st="1" end="1"/>
                                                </p:txEl>
                                              </p:spTgt>
                                            </p:tgtEl>
                                            <p:attrNameLst>
                                              <p:attrName>style.visibility</p:attrName>
                                            </p:attrNameLst>
                                          </p:cBhvr>
                                          <p:to>
                                            <p:strVal val="visible"/>
                                          </p:to>
                                        </p:set>
                                        <p:animEffect transition="in" filter="fade">
                                          <p:cBhvr>
                                            <p:cTn id="26" dur="500"/>
                                            <p:tgtEl>
                                              <p:spTgt spid="819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P spid="3" grpId="0" animBg="1"/>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08E770A-DA52-FA8C-473E-F14F7A83F8D4}"/>
              </a:ext>
            </a:extLst>
          </p:cNvPr>
          <p:cNvGrpSpPr/>
          <p:nvPr/>
        </p:nvGrpSpPr>
        <p:grpSpPr>
          <a:xfrm>
            <a:off x="-1684633" y="-572459"/>
            <a:ext cx="3965627" cy="3382989"/>
            <a:chOff x="-1684633" y="-572459"/>
            <a:chExt cx="3965627" cy="3382989"/>
          </a:xfrm>
        </p:grpSpPr>
        <p:sp>
          <p:nvSpPr>
            <p:cNvPr id="4" name="Oval 3">
              <a:extLst>
                <a:ext uri="{FF2B5EF4-FFF2-40B4-BE49-F238E27FC236}">
                  <a16:creationId xmlns:a16="http://schemas.microsoft.com/office/drawing/2014/main" id="{FEC832FD-F171-EBA8-FCCC-B4C16D0FFF14}"/>
                </a:ext>
              </a:extLst>
            </p:cNvPr>
            <p:cNvSpPr/>
            <p:nvPr/>
          </p:nvSpPr>
          <p:spPr>
            <a:xfrm>
              <a:off x="-1684633" y="-572459"/>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7" name="Picture 6">
              <a:extLst>
                <a:ext uri="{FF2B5EF4-FFF2-40B4-BE49-F238E27FC236}">
                  <a16:creationId xmlns:a16="http://schemas.microsoft.com/office/drawing/2014/main" id="{F7275013-0959-547F-C0DD-3B7FE54288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6448" y="398085"/>
              <a:ext cx="2064546" cy="2049366"/>
            </a:xfrm>
            <a:prstGeom prst="rect">
              <a:avLst/>
            </a:prstGeom>
          </p:spPr>
        </p:pic>
      </p:grpSp>
      <p:sp>
        <p:nvSpPr>
          <p:cNvPr id="8" name="Title 1">
            <a:extLst>
              <a:ext uri="{FF2B5EF4-FFF2-40B4-BE49-F238E27FC236}">
                <a16:creationId xmlns:a16="http://schemas.microsoft.com/office/drawing/2014/main" id="{ACFAB3E2-B553-7EBA-A325-39C519D46AC9}"/>
              </a:ext>
            </a:extLst>
          </p:cNvPr>
          <p:cNvSpPr txBox="1">
            <a:spLocks/>
          </p:cNvSpPr>
          <p:nvPr/>
        </p:nvSpPr>
        <p:spPr>
          <a:xfrm>
            <a:off x="2569475" y="1282557"/>
            <a:ext cx="7596916"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Activity</a:t>
            </a:r>
            <a:r>
              <a:rPr lang="en-US" spc="-100">
                <a:solidFill>
                  <a:srgbClr val="0070C0"/>
                </a:solidFill>
                <a:latin typeface="Lato" panose="020F0502020204030203" pitchFamily="34" charset="77"/>
              </a:rPr>
              <a:t> </a:t>
            </a:r>
            <a:br>
              <a:rPr lang="en-US">
                <a:solidFill>
                  <a:srgbClr val="0070C0"/>
                </a:solidFill>
              </a:rPr>
            </a:br>
            <a:r>
              <a:rPr lang="en-US" sz="3600">
                <a:solidFill>
                  <a:srgbClr val="0070C0"/>
                </a:solidFill>
                <a:latin typeface="Lato" panose="020F0502020204030203" pitchFamily="34" charset="77"/>
              </a:rPr>
              <a:t>Referral web</a:t>
            </a:r>
          </a:p>
        </p:txBody>
      </p:sp>
      <p:pic>
        <p:nvPicPr>
          <p:cNvPr id="5" name="Picture 4" descr="A picture containing text&#10;&#10;Description automatically generated">
            <a:extLst>
              <a:ext uri="{FF2B5EF4-FFF2-40B4-BE49-F238E27FC236}">
                <a16:creationId xmlns:a16="http://schemas.microsoft.com/office/drawing/2014/main" id="{BDD8608A-33A0-FFD6-B321-14674A6927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6663" y="2194146"/>
            <a:ext cx="9929119" cy="3493339"/>
          </a:xfrm>
          <a:prstGeom prst="rect">
            <a:avLst/>
          </a:prstGeom>
        </p:spPr>
      </p:pic>
      <p:grpSp>
        <p:nvGrpSpPr>
          <p:cNvPr id="2" name="Group 1">
            <a:extLst>
              <a:ext uri="{FF2B5EF4-FFF2-40B4-BE49-F238E27FC236}">
                <a16:creationId xmlns:a16="http://schemas.microsoft.com/office/drawing/2014/main" id="{A23BC904-208A-1755-CE48-CACD52CB8953}"/>
              </a:ext>
            </a:extLst>
          </p:cNvPr>
          <p:cNvGrpSpPr/>
          <p:nvPr/>
        </p:nvGrpSpPr>
        <p:grpSpPr>
          <a:xfrm>
            <a:off x="10411859" y="-1242353"/>
            <a:ext cx="1387649" cy="2525053"/>
            <a:chOff x="10411859" y="-1242353"/>
            <a:chExt cx="1387649" cy="2525053"/>
          </a:xfrm>
        </p:grpSpPr>
        <p:sp>
          <p:nvSpPr>
            <p:cNvPr id="6" name="Oval 5">
              <a:extLst>
                <a:ext uri="{FF2B5EF4-FFF2-40B4-BE49-F238E27FC236}">
                  <a16:creationId xmlns:a16="http://schemas.microsoft.com/office/drawing/2014/main" id="{CB810144-2B71-68C0-6C1A-5BFD475CA0EE}"/>
                </a:ext>
              </a:extLst>
            </p:cNvPr>
            <p:cNvSpPr/>
            <p:nvPr/>
          </p:nvSpPr>
          <p:spPr>
            <a:xfrm>
              <a:off x="10411859" y="-52723"/>
              <a:ext cx="1387649" cy="1335423"/>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highlight>
                  <a:srgbClr val="FBD416"/>
                </a:highlight>
              </a:endParaRPr>
            </a:p>
          </p:txBody>
        </p:sp>
        <p:sp>
          <p:nvSpPr>
            <p:cNvPr id="9" name="Rectangle 8">
              <a:extLst>
                <a:ext uri="{FF2B5EF4-FFF2-40B4-BE49-F238E27FC236}">
                  <a16:creationId xmlns:a16="http://schemas.microsoft.com/office/drawing/2014/main" id="{B0139029-02D3-7AA5-4A31-7FE00D1BA36D}"/>
                </a:ext>
              </a:extLst>
            </p:cNvPr>
            <p:cNvSpPr/>
            <p:nvPr/>
          </p:nvSpPr>
          <p:spPr>
            <a:xfrm>
              <a:off x="10411859" y="-1242353"/>
              <a:ext cx="1387649" cy="1873092"/>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highlight>
                  <a:srgbClr val="FBD416"/>
                </a:highlight>
              </a:endParaRPr>
            </a:p>
          </p:txBody>
        </p:sp>
        <p:pic>
          <p:nvPicPr>
            <p:cNvPr id="10" name="Picture 9">
              <a:extLst>
                <a:ext uri="{FF2B5EF4-FFF2-40B4-BE49-F238E27FC236}">
                  <a16:creationId xmlns:a16="http://schemas.microsoft.com/office/drawing/2014/main" id="{3A0769B7-4689-45CF-A5DE-ED6EB8DFAAD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778212" y="499963"/>
              <a:ext cx="654940" cy="664502"/>
            </a:xfrm>
            <a:prstGeom prst="rect">
              <a:avLst/>
            </a:prstGeom>
            <a:solidFill>
              <a:srgbClr val="0070C0"/>
            </a:solidFill>
          </p:spPr>
        </p:pic>
        <p:sp>
          <p:nvSpPr>
            <p:cNvPr id="11" name="TextBox 10">
              <a:extLst>
                <a:ext uri="{FF2B5EF4-FFF2-40B4-BE49-F238E27FC236}">
                  <a16:creationId xmlns:a16="http://schemas.microsoft.com/office/drawing/2014/main" id="{1CFBC180-8E42-D2DF-EC62-FDE997EB9C37}"/>
                </a:ext>
              </a:extLst>
            </p:cNvPr>
            <p:cNvSpPr txBox="1"/>
            <p:nvPr/>
          </p:nvSpPr>
          <p:spPr>
            <a:xfrm>
              <a:off x="10545274" y="130631"/>
              <a:ext cx="1120820" cy="369332"/>
            </a:xfrm>
            <a:prstGeom prst="rect">
              <a:avLst/>
            </a:prstGeom>
            <a:noFill/>
          </p:spPr>
          <p:txBody>
            <a:bodyPr wrap="none" rtlCol="0">
              <a:spAutoFit/>
            </a:bodyPr>
            <a:lstStyle/>
            <a:p>
              <a:r>
                <a:rPr lang="en-BR" b="1">
                  <a:solidFill>
                    <a:schemeClr val="bg1"/>
                  </a:solidFill>
                  <a:latin typeface="Lato Black" panose="020F0502020204030203" pitchFamily="34" charset="77"/>
                </a:rPr>
                <a:t>Optional</a:t>
              </a:r>
            </a:p>
          </p:txBody>
        </p:sp>
      </p:grpSp>
    </p:spTree>
    <p:custDataLst>
      <p:tags r:id="rId1"/>
    </p:custDataLst>
    <p:extLst>
      <p:ext uri="{BB962C8B-B14F-4D97-AF65-F5344CB8AC3E}">
        <p14:creationId xmlns:p14="http://schemas.microsoft.com/office/powerpoint/2010/main" val="5994176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1" accel="50000" fill="hold" nodeType="withEffect" p14:presetBounceEnd="50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50000">
                                          <p:cBhvr additive="base">
                                            <p:cTn id="19"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1" accel="5000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ppt_x"/>
                                              </p:val>
                                            </p:tav>
                                            <p:tav tm="100000">
                                              <p:val>
                                                <p:strVal val="#ppt_x"/>
                                              </p:val>
                                            </p:tav>
                                          </p:tavLst>
                                        </p:anim>
                                        <p:anim calcmode="lin" valueType="num">
                                          <p:cBhvr additive="base">
                                            <p:cTn id="20"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2CB469-0C7A-F540-BDD1-1BCA181055EC}"/>
              </a:ext>
            </a:extLst>
          </p:cNvPr>
          <p:cNvSpPr txBox="1">
            <a:spLocks/>
          </p:cNvSpPr>
          <p:nvPr/>
        </p:nvSpPr>
        <p:spPr>
          <a:xfrm>
            <a:off x="2570058" y="1282700"/>
            <a:ext cx="7958242" cy="660400"/>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Discussion</a:t>
            </a:r>
            <a:r>
              <a:rPr lang="en-US" spc="-100">
                <a:solidFill>
                  <a:srgbClr val="0070C0"/>
                </a:solidFill>
                <a:latin typeface="Lato" panose="020F0502020204030203" pitchFamily="34" charset="77"/>
              </a:rPr>
              <a:t> </a:t>
            </a:r>
            <a:br>
              <a:rPr lang="en-US">
                <a:solidFill>
                  <a:srgbClr val="0070C0"/>
                </a:solidFill>
              </a:rPr>
            </a:br>
            <a:r>
              <a:rPr lang="en-US" sz="3600">
                <a:solidFill>
                  <a:srgbClr val="0070C0"/>
                </a:solidFill>
                <a:latin typeface="Lato" panose="020F0502020204030203" pitchFamily="34" charset="77"/>
              </a:rPr>
              <a:t>Local referral pathway</a:t>
            </a:r>
          </a:p>
        </p:txBody>
      </p:sp>
      <p:grpSp>
        <p:nvGrpSpPr>
          <p:cNvPr id="20" name="Group 19">
            <a:extLst>
              <a:ext uri="{FF2B5EF4-FFF2-40B4-BE49-F238E27FC236}">
                <a16:creationId xmlns:a16="http://schemas.microsoft.com/office/drawing/2014/main" id="{08F15E94-93E7-1981-F6DC-2C4904FB0927}"/>
              </a:ext>
            </a:extLst>
          </p:cNvPr>
          <p:cNvGrpSpPr/>
          <p:nvPr/>
        </p:nvGrpSpPr>
        <p:grpSpPr>
          <a:xfrm>
            <a:off x="-2015829" y="-578453"/>
            <a:ext cx="4325456" cy="3382989"/>
            <a:chOff x="-1914231" y="-578453"/>
            <a:chExt cx="4325456" cy="3382989"/>
          </a:xfrm>
        </p:grpSpPr>
        <p:sp>
          <p:nvSpPr>
            <p:cNvPr id="21" name="Oval 20">
              <a:extLst>
                <a:ext uri="{FF2B5EF4-FFF2-40B4-BE49-F238E27FC236}">
                  <a16:creationId xmlns:a16="http://schemas.microsoft.com/office/drawing/2014/main" id="{5CED14F1-6D38-CE51-A855-BA3E414788A1}"/>
                </a:ext>
              </a:extLst>
            </p:cNvPr>
            <p:cNvSpPr/>
            <p:nvPr/>
          </p:nvSpPr>
          <p:spPr>
            <a:xfrm>
              <a:off x="-1914231" y="-57845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22" name="Picture 21">
              <a:extLst>
                <a:ext uri="{FF2B5EF4-FFF2-40B4-BE49-F238E27FC236}">
                  <a16:creationId xmlns:a16="http://schemas.microsoft.com/office/drawing/2014/main" id="{7D91E148-F417-6D9B-29C3-BED6A2B963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6823" y="158578"/>
              <a:ext cx="2054402" cy="2049366"/>
            </a:xfrm>
            <a:prstGeom prst="rect">
              <a:avLst/>
            </a:prstGeom>
          </p:spPr>
        </p:pic>
      </p:grpSp>
      <p:pic>
        <p:nvPicPr>
          <p:cNvPr id="9" name="Picture 8">
            <a:extLst>
              <a:ext uri="{FF2B5EF4-FFF2-40B4-BE49-F238E27FC236}">
                <a16:creationId xmlns:a16="http://schemas.microsoft.com/office/drawing/2014/main" id="{EC7A9976-49D8-7548-B780-D9BF4EAE979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469135" y="4186606"/>
            <a:ext cx="8203941" cy="1609208"/>
          </a:xfrm>
          <a:prstGeom prst="rect">
            <a:avLst/>
          </a:prstGeom>
        </p:spPr>
      </p:pic>
      <p:pic>
        <p:nvPicPr>
          <p:cNvPr id="2" name="Picture 1">
            <a:extLst>
              <a:ext uri="{FF2B5EF4-FFF2-40B4-BE49-F238E27FC236}">
                <a16:creationId xmlns:a16="http://schemas.microsoft.com/office/drawing/2014/main" id="{E9E21460-74F9-F1AF-CA3B-FFB427DE3A6D}"/>
              </a:ext>
            </a:extLst>
          </p:cNvPr>
          <p:cNvPicPr>
            <a:picLocks noChangeAspect="1"/>
          </p:cNvPicPr>
          <p:nvPr/>
        </p:nvPicPr>
        <p:blipFill rotWithShape="1">
          <a:blip r:embed="rId5">
            <a:extLst>
              <a:ext uri="{28A0092B-C50C-407E-A947-70E740481C1C}">
                <a14:useLocalDpi xmlns:a14="http://schemas.microsoft.com/office/drawing/2010/main" val="0"/>
              </a:ext>
            </a:extLst>
          </a:blip>
          <a:srcRect r="57714"/>
          <a:stretch/>
        </p:blipFill>
        <p:spPr>
          <a:xfrm>
            <a:off x="0" y="4093093"/>
            <a:ext cx="3469135" cy="1609208"/>
          </a:xfrm>
          <a:prstGeom prst="rect">
            <a:avLst/>
          </a:prstGeom>
        </p:spPr>
      </p:pic>
    </p:spTree>
    <p:custDataLst>
      <p:tags r:id="rId1"/>
    </p:custDataLst>
    <p:extLst>
      <p:ext uri="{BB962C8B-B14F-4D97-AF65-F5344CB8AC3E}">
        <p14:creationId xmlns:p14="http://schemas.microsoft.com/office/powerpoint/2010/main" val="306693697"/>
      </p:ext>
    </p:extLst>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2000" fill="hold"/>
                                            <p:tgtEl>
                                              <p:spTgt spid="20"/>
                                            </p:tgtEl>
                                            <p:attrNameLst>
                                              <p:attrName>ppt_x</p:attrName>
                                            </p:attrNameLst>
                                          </p:cBhvr>
                                          <p:tavLst>
                                            <p:tav tm="0">
                                              <p:val>
                                                <p:strVal val="0-#ppt_w/2"/>
                                              </p:val>
                                            </p:tav>
                                            <p:tav tm="100000">
                                              <p:val>
                                                <p:strVal val="#ppt_x"/>
                                              </p:val>
                                            </p:tav>
                                          </p:tavLst>
                                        </p:anim>
                                        <p:anim calcmode="lin" valueType="num">
                                          <p:cBhvr additive="base">
                                            <p:cTn id="12" dur="2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2000" fill="hold"/>
                                            <p:tgtEl>
                                              <p:spTgt spid="20"/>
                                            </p:tgtEl>
                                            <p:attrNameLst>
                                              <p:attrName>ppt_x</p:attrName>
                                            </p:attrNameLst>
                                          </p:cBhvr>
                                          <p:tavLst>
                                            <p:tav tm="0">
                                              <p:val>
                                                <p:strVal val="0-#ppt_w/2"/>
                                              </p:val>
                                            </p:tav>
                                            <p:tav tm="100000">
                                              <p:val>
                                                <p:strVal val="#ppt_x"/>
                                              </p:val>
                                            </p:tav>
                                          </p:tavLst>
                                        </p:anim>
                                        <p:anim calcmode="lin" valueType="num">
                                          <p:cBhvr additive="base">
                                            <p:cTn id="12" dur="2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87400" y="685800"/>
            <a:ext cx="8915400"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spc="-100">
                <a:solidFill>
                  <a:srgbClr val="0070C0"/>
                </a:solidFill>
                <a:latin typeface="Lato" panose="020F0502020204030203" pitchFamily="34" charset="77"/>
              </a:rPr>
              <a:t>No GBV services available</a:t>
            </a:r>
            <a:endParaRPr lang="en-US" sz="4000" b="1">
              <a:solidFill>
                <a:srgbClr val="0070C0"/>
              </a:solidFill>
              <a:latin typeface="Lato" panose="020F0502020204030203" pitchFamily="34" charset="77"/>
            </a:endParaRPr>
          </a:p>
        </p:txBody>
      </p:sp>
      <p:sp>
        <p:nvSpPr>
          <p:cNvPr id="8195" name="Content Placeholder 2">
            <a:extLst>
              <a:ext uri="{FF2B5EF4-FFF2-40B4-BE49-F238E27FC236}">
                <a16:creationId xmlns:a16="http://schemas.microsoft.com/office/drawing/2014/main" id="{12C0F853-E629-4577-86F6-A13F06A72E48}"/>
              </a:ext>
            </a:extLst>
          </p:cNvPr>
          <p:cNvSpPr>
            <a:spLocks noGrp="1"/>
          </p:cNvSpPr>
          <p:nvPr>
            <p:ph idx="4294967295"/>
          </p:nvPr>
        </p:nvSpPr>
        <p:spPr>
          <a:xfrm>
            <a:off x="850900" y="1708150"/>
            <a:ext cx="9017000" cy="2228715"/>
          </a:xfrm>
          <a:prstGeom prst="rect">
            <a:avLst/>
          </a:prstGeom>
        </p:spPr>
        <p:txBody>
          <a:bodyPr/>
          <a:lstStyle/>
          <a:p>
            <a:pPr>
              <a:buClr>
                <a:srgbClr val="0070C0"/>
              </a:buClr>
              <a:buFont typeface="Wingdings" pitchFamily="2" charset="2"/>
              <a:buChar char="Ø"/>
            </a:pPr>
            <a:r>
              <a:rPr lang="en-US" sz="2200">
                <a:solidFill>
                  <a:schemeClr val="tx1">
                    <a:lumMod val="65000"/>
                    <a:lumOff val="35000"/>
                  </a:schemeClr>
                </a:solidFill>
                <a:latin typeface="Lato" panose="020F0502020204030203" pitchFamily="34" charset="77"/>
              </a:rPr>
              <a:t>Even without a GBV specialized service provider available in your area, </a:t>
            </a:r>
            <a:r>
              <a:rPr lang="en-US" sz="2200" b="1">
                <a:solidFill>
                  <a:srgbClr val="0070C0"/>
                </a:solidFill>
                <a:latin typeface="Lato" panose="020F0502020204030203" pitchFamily="34" charset="77"/>
              </a:rPr>
              <a:t>there may be other services</a:t>
            </a:r>
            <a:r>
              <a:rPr lang="en-US" sz="2200">
                <a:solidFill>
                  <a:schemeClr val="tx1">
                    <a:lumMod val="65000"/>
                    <a:lumOff val="35000"/>
                  </a:schemeClr>
                </a:solidFill>
                <a:latin typeface="Lato" panose="020F0502020204030203" pitchFamily="34" charset="77"/>
              </a:rPr>
              <a:t>, including at the local/community level, that can be helpful to address a survivor’s needs. </a:t>
            </a:r>
          </a:p>
          <a:p>
            <a:pPr>
              <a:buClr>
                <a:srgbClr val="0070C0"/>
              </a:buClr>
              <a:buFont typeface="Wingdings" pitchFamily="2" charset="2"/>
              <a:buChar char="Ø"/>
            </a:pPr>
            <a:r>
              <a:rPr lang="en-US" sz="2200" b="1">
                <a:solidFill>
                  <a:srgbClr val="0070C0"/>
                </a:solidFill>
                <a:latin typeface="Lato" panose="020F0502020204030203" pitchFamily="34" charset="77"/>
              </a:rPr>
              <a:t>Medical services: </a:t>
            </a:r>
            <a:r>
              <a:rPr lang="en-US" sz="2200">
                <a:solidFill>
                  <a:schemeClr val="tx1">
                    <a:lumMod val="65000"/>
                    <a:lumOff val="35000"/>
                  </a:schemeClr>
                </a:solidFill>
                <a:latin typeface="Lato" panose="020F0502020204030203" pitchFamily="34" charset="77"/>
              </a:rPr>
              <a:t>[</a:t>
            </a:r>
            <a:r>
              <a:rPr lang="en-US" sz="2200" err="1">
                <a:solidFill>
                  <a:schemeClr val="tx1">
                    <a:lumMod val="65000"/>
                    <a:lumOff val="35000"/>
                  </a:schemeClr>
                </a:solidFill>
                <a:latin typeface="Lato" panose="020F0502020204030203" pitchFamily="34" charset="77"/>
              </a:rPr>
              <a:t>xxxx</a:t>
            </a:r>
            <a:r>
              <a:rPr lang="en-US" sz="2200">
                <a:solidFill>
                  <a:schemeClr val="tx1">
                    <a:lumMod val="65000"/>
                    <a:lumOff val="35000"/>
                  </a:schemeClr>
                </a:solidFill>
                <a:latin typeface="Lato" panose="020F0502020204030203" pitchFamily="34" charset="77"/>
              </a:rPr>
              <a:t>]</a:t>
            </a:r>
          </a:p>
          <a:p>
            <a:pPr>
              <a:buClr>
                <a:srgbClr val="0070C0"/>
              </a:buClr>
              <a:buFont typeface="Wingdings" pitchFamily="2" charset="2"/>
              <a:buChar char="Ø"/>
            </a:pPr>
            <a:r>
              <a:rPr lang="en-US" sz="2200" b="1">
                <a:solidFill>
                  <a:srgbClr val="0070C0"/>
                </a:solidFill>
                <a:latin typeface="Lato" panose="020F0502020204030203" pitchFamily="34" charset="77"/>
              </a:rPr>
              <a:t>Security actor: </a:t>
            </a:r>
            <a:r>
              <a:rPr lang="en-US" sz="2200">
                <a:solidFill>
                  <a:schemeClr val="tx1">
                    <a:lumMod val="65000"/>
                    <a:lumOff val="35000"/>
                  </a:schemeClr>
                </a:solidFill>
                <a:latin typeface="Lato" panose="020F0502020204030203" pitchFamily="34" charset="77"/>
              </a:rPr>
              <a:t>[</a:t>
            </a:r>
            <a:r>
              <a:rPr lang="en-US" sz="2200" err="1">
                <a:solidFill>
                  <a:schemeClr val="tx1">
                    <a:lumMod val="65000"/>
                    <a:lumOff val="35000"/>
                  </a:schemeClr>
                </a:solidFill>
                <a:latin typeface="Lato" panose="020F0502020204030203" pitchFamily="34" charset="77"/>
              </a:rPr>
              <a:t>xxxx</a:t>
            </a:r>
            <a:r>
              <a:rPr lang="en-US" sz="2200">
                <a:solidFill>
                  <a:schemeClr val="tx1">
                    <a:lumMod val="65000"/>
                    <a:lumOff val="35000"/>
                  </a:schemeClr>
                </a:solidFill>
                <a:latin typeface="Lato" panose="020F0502020204030203" pitchFamily="34" charset="77"/>
              </a:rPr>
              <a:t>]</a:t>
            </a:r>
          </a:p>
          <a:p>
            <a:pPr>
              <a:buClr>
                <a:srgbClr val="0070C0"/>
              </a:buClr>
              <a:buFont typeface="Wingdings" pitchFamily="2" charset="2"/>
              <a:buChar char="Ø"/>
            </a:pPr>
            <a:r>
              <a:rPr lang="en-US" sz="2200" b="1">
                <a:solidFill>
                  <a:srgbClr val="0070C0"/>
                </a:solidFill>
                <a:latin typeface="Lato" panose="020F0502020204030203" pitchFamily="34" charset="77"/>
              </a:rPr>
              <a:t>Safe house/shelter: </a:t>
            </a:r>
            <a:r>
              <a:rPr lang="en-US" sz="2200">
                <a:solidFill>
                  <a:schemeClr val="tx1">
                    <a:lumMod val="65000"/>
                    <a:lumOff val="35000"/>
                  </a:schemeClr>
                </a:solidFill>
                <a:latin typeface="Lato" panose="020F0502020204030203" pitchFamily="34" charset="77"/>
              </a:rPr>
              <a:t>[</a:t>
            </a:r>
            <a:r>
              <a:rPr lang="en-US" sz="2200" err="1">
                <a:solidFill>
                  <a:schemeClr val="tx1">
                    <a:lumMod val="65000"/>
                    <a:lumOff val="35000"/>
                  </a:schemeClr>
                </a:solidFill>
                <a:latin typeface="Lato" panose="020F0502020204030203" pitchFamily="34" charset="77"/>
              </a:rPr>
              <a:t>xxxx</a:t>
            </a:r>
            <a:r>
              <a:rPr lang="en-US" sz="2200">
                <a:solidFill>
                  <a:schemeClr val="tx1">
                    <a:lumMod val="65000"/>
                    <a:lumOff val="35000"/>
                  </a:schemeClr>
                </a:solidFill>
                <a:latin typeface="Lato" panose="020F0502020204030203" pitchFamily="34" charset="77"/>
              </a:rPr>
              <a:t>]</a:t>
            </a:r>
          </a:p>
          <a:p>
            <a:pPr>
              <a:buClr>
                <a:srgbClr val="0070C0"/>
              </a:buClr>
              <a:buFont typeface="Wingdings" pitchFamily="2" charset="2"/>
              <a:buChar char="Ø"/>
            </a:pPr>
            <a:r>
              <a:rPr lang="en-US" sz="2200" b="1">
                <a:solidFill>
                  <a:srgbClr val="0070C0"/>
                </a:solidFill>
                <a:latin typeface="Lato" panose="020F0502020204030203" pitchFamily="34" charset="77"/>
              </a:rPr>
              <a:t>Psychosocial support: </a:t>
            </a:r>
            <a:r>
              <a:rPr lang="en-US" sz="2200">
                <a:solidFill>
                  <a:schemeClr val="tx1">
                    <a:lumMod val="65000"/>
                    <a:lumOff val="35000"/>
                  </a:schemeClr>
                </a:solidFill>
                <a:latin typeface="Lato" panose="020F0502020204030203" pitchFamily="34" charset="77"/>
              </a:rPr>
              <a:t>[</a:t>
            </a:r>
            <a:r>
              <a:rPr lang="en-US" sz="2200" err="1">
                <a:solidFill>
                  <a:schemeClr val="tx1">
                    <a:lumMod val="65000"/>
                    <a:lumOff val="35000"/>
                  </a:schemeClr>
                </a:solidFill>
                <a:latin typeface="Lato" panose="020F0502020204030203" pitchFamily="34" charset="77"/>
              </a:rPr>
              <a:t>xxxx</a:t>
            </a:r>
            <a:r>
              <a:rPr lang="en-US" sz="2200">
                <a:solidFill>
                  <a:schemeClr val="tx1">
                    <a:lumMod val="65000"/>
                    <a:lumOff val="35000"/>
                  </a:schemeClr>
                </a:solidFill>
                <a:latin typeface="Lato" panose="020F0502020204030203" pitchFamily="34" charset="77"/>
              </a:rPr>
              <a:t>]</a:t>
            </a:r>
            <a:endParaRPr lang="en-US" sz="2200" b="1">
              <a:solidFill>
                <a:schemeClr val="tx1">
                  <a:lumMod val="65000"/>
                  <a:lumOff val="35000"/>
                </a:schemeClr>
              </a:solidFill>
              <a:latin typeface="Lato" panose="020F0502020204030203" pitchFamily="34" charset="77"/>
            </a:endParaRPr>
          </a:p>
          <a:p>
            <a:pPr>
              <a:buClr>
                <a:srgbClr val="0070C0"/>
              </a:buClr>
              <a:buFont typeface="Wingdings" pitchFamily="2" charset="2"/>
              <a:buChar char="Ø"/>
            </a:pPr>
            <a:r>
              <a:rPr lang="en-US" sz="2200" b="1">
                <a:solidFill>
                  <a:srgbClr val="0070C0"/>
                </a:solidFill>
                <a:latin typeface="Lato" panose="020F0502020204030203" pitchFamily="34" charset="77"/>
              </a:rPr>
              <a:t>Legal support: </a:t>
            </a:r>
            <a:r>
              <a:rPr lang="en-US" sz="2200">
                <a:solidFill>
                  <a:schemeClr val="tx1">
                    <a:lumMod val="65000"/>
                    <a:lumOff val="35000"/>
                  </a:schemeClr>
                </a:solidFill>
                <a:latin typeface="Lato" panose="020F0502020204030203" pitchFamily="34" charset="77"/>
              </a:rPr>
              <a:t>[</a:t>
            </a:r>
            <a:r>
              <a:rPr lang="en-US" sz="2200" err="1">
                <a:solidFill>
                  <a:schemeClr val="tx1">
                    <a:lumMod val="65000"/>
                    <a:lumOff val="35000"/>
                  </a:schemeClr>
                </a:solidFill>
                <a:latin typeface="Lato" panose="020F0502020204030203" pitchFamily="34" charset="77"/>
              </a:rPr>
              <a:t>xxxx</a:t>
            </a:r>
            <a:r>
              <a:rPr lang="en-US" sz="2200">
                <a:solidFill>
                  <a:schemeClr val="tx1">
                    <a:lumMod val="65000"/>
                    <a:lumOff val="35000"/>
                  </a:schemeClr>
                </a:solidFill>
                <a:latin typeface="Lato" panose="020F0502020204030203" pitchFamily="34" charset="77"/>
              </a:rPr>
              <a:t>]</a:t>
            </a:r>
            <a:endParaRPr lang="en-US" sz="2200" b="1">
              <a:solidFill>
                <a:schemeClr val="tx1">
                  <a:lumMod val="65000"/>
                  <a:lumOff val="35000"/>
                </a:schemeClr>
              </a:solidFill>
              <a:latin typeface="Lato" panose="020F0502020204030203" pitchFamily="34" charset="77"/>
            </a:endParaRPr>
          </a:p>
          <a:p>
            <a:pPr>
              <a:buClr>
                <a:srgbClr val="0070C0"/>
              </a:buClr>
              <a:buFont typeface="Wingdings" pitchFamily="2" charset="2"/>
              <a:buChar char="Ø"/>
            </a:pPr>
            <a:r>
              <a:rPr lang="en-US" sz="2200" b="1">
                <a:solidFill>
                  <a:srgbClr val="0070C0"/>
                </a:solidFill>
                <a:latin typeface="Lato" panose="020F0502020204030203" pitchFamily="34" charset="77"/>
              </a:rPr>
              <a:t>UNHCR/partner GBV focal point: </a:t>
            </a:r>
            <a:r>
              <a:rPr lang="en-US" sz="2200">
                <a:solidFill>
                  <a:schemeClr val="tx1">
                    <a:lumMod val="65000"/>
                    <a:lumOff val="35000"/>
                  </a:schemeClr>
                </a:solidFill>
                <a:latin typeface="Lato" panose="020F0502020204030203" pitchFamily="34" charset="77"/>
              </a:rPr>
              <a:t>[</a:t>
            </a:r>
            <a:r>
              <a:rPr lang="en-US" sz="2200" err="1">
                <a:solidFill>
                  <a:schemeClr val="tx1">
                    <a:lumMod val="65000"/>
                    <a:lumOff val="35000"/>
                  </a:schemeClr>
                </a:solidFill>
                <a:latin typeface="Lato" panose="020F0502020204030203" pitchFamily="34" charset="77"/>
              </a:rPr>
              <a:t>xxxx</a:t>
            </a:r>
            <a:r>
              <a:rPr lang="en-US" sz="2200">
                <a:solidFill>
                  <a:schemeClr val="tx1">
                    <a:lumMod val="65000"/>
                    <a:lumOff val="35000"/>
                  </a:schemeClr>
                </a:solidFill>
                <a:latin typeface="Lato" panose="020F0502020204030203" pitchFamily="34" charset="77"/>
              </a:rPr>
              <a:t>]</a:t>
            </a:r>
          </a:p>
          <a:p>
            <a:pPr>
              <a:buClr>
                <a:srgbClr val="0070C0"/>
              </a:buClr>
              <a:buFont typeface="Wingdings" pitchFamily="2" charset="2"/>
              <a:buChar char="Ø"/>
            </a:pPr>
            <a:r>
              <a:rPr lang="en-US" sz="2200" b="1">
                <a:solidFill>
                  <a:srgbClr val="0070C0"/>
                </a:solidFill>
                <a:latin typeface="Lato" panose="020F0502020204030203" pitchFamily="34" charset="77"/>
              </a:rPr>
              <a:t>Hotline number: </a:t>
            </a:r>
            <a:r>
              <a:rPr lang="en-US" sz="2200">
                <a:solidFill>
                  <a:schemeClr val="tx1">
                    <a:lumMod val="65000"/>
                    <a:lumOff val="35000"/>
                  </a:schemeClr>
                </a:solidFill>
                <a:latin typeface="Lato" panose="020F0502020204030203" pitchFamily="34" charset="77"/>
              </a:rPr>
              <a:t>[</a:t>
            </a:r>
            <a:r>
              <a:rPr lang="en-US" sz="2200" err="1">
                <a:solidFill>
                  <a:schemeClr val="tx1">
                    <a:lumMod val="65000"/>
                    <a:lumOff val="35000"/>
                  </a:schemeClr>
                </a:solidFill>
                <a:latin typeface="Lato" panose="020F0502020204030203" pitchFamily="34" charset="77"/>
              </a:rPr>
              <a:t>xxxx</a:t>
            </a:r>
            <a:r>
              <a:rPr lang="en-US" sz="2200">
                <a:solidFill>
                  <a:schemeClr val="tx1">
                    <a:lumMod val="65000"/>
                    <a:lumOff val="35000"/>
                  </a:schemeClr>
                </a:solidFill>
                <a:latin typeface="Lato" panose="020F0502020204030203" pitchFamily="34" charset="77"/>
              </a:rPr>
              <a:t>]</a:t>
            </a:r>
          </a:p>
          <a:p>
            <a:pPr marL="0" indent="0">
              <a:buClr>
                <a:srgbClr val="0070C0"/>
              </a:buClr>
              <a:buNone/>
            </a:pPr>
            <a:endParaRPr lang="en-US" sz="2200" b="1">
              <a:solidFill>
                <a:srgbClr val="0070C0"/>
              </a:solidFill>
              <a:latin typeface="Lato" panose="020F0502020204030203" pitchFamily="34" charset="77"/>
            </a:endParaRP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109268" y="1346200"/>
            <a:ext cx="6579341" cy="286"/>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7" name="Picture 6" descr="Icon&#10;&#10;Description automatically generated with medium confidence">
            <a:extLst>
              <a:ext uri="{FF2B5EF4-FFF2-40B4-BE49-F238E27FC236}">
                <a16:creationId xmlns:a16="http://schemas.microsoft.com/office/drawing/2014/main" id="{A3DAFA5E-8A0F-B106-C45F-70F10C3F5A4E}"/>
              </a:ext>
            </a:extLst>
          </p:cNvPr>
          <p:cNvPicPr>
            <a:picLocks noChangeAspect="1"/>
          </p:cNvPicPr>
          <p:nvPr/>
        </p:nvPicPr>
        <p:blipFill rotWithShape="1">
          <a:blip r:embed="rId4">
            <a:extLst>
              <a:ext uri="{28A0092B-C50C-407E-A947-70E740481C1C}">
                <a14:useLocalDpi xmlns:a14="http://schemas.microsoft.com/office/drawing/2010/main" val="0"/>
              </a:ext>
            </a:extLst>
          </a:blip>
          <a:srcRect b="21607"/>
          <a:stretch/>
        </p:blipFill>
        <p:spPr>
          <a:xfrm>
            <a:off x="7118255" y="2590801"/>
            <a:ext cx="4712180" cy="3594100"/>
          </a:xfrm>
          <a:prstGeom prst="rect">
            <a:avLst/>
          </a:prstGeom>
        </p:spPr>
      </p:pic>
      <p:grpSp>
        <p:nvGrpSpPr>
          <p:cNvPr id="3" name="Group 2">
            <a:extLst>
              <a:ext uri="{FF2B5EF4-FFF2-40B4-BE49-F238E27FC236}">
                <a16:creationId xmlns:a16="http://schemas.microsoft.com/office/drawing/2014/main" id="{E3961F28-E6E2-56CA-08B3-8409C368793F}"/>
              </a:ext>
            </a:extLst>
          </p:cNvPr>
          <p:cNvGrpSpPr/>
          <p:nvPr/>
        </p:nvGrpSpPr>
        <p:grpSpPr>
          <a:xfrm>
            <a:off x="10411859" y="-1242353"/>
            <a:ext cx="1387649" cy="2525053"/>
            <a:chOff x="10411859" y="-1242353"/>
            <a:chExt cx="1387649" cy="2525053"/>
          </a:xfrm>
        </p:grpSpPr>
        <p:sp>
          <p:nvSpPr>
            <p:cNvPr id="4" name="Oval 3">
              <a:extLst>
                <a:ext uri="{FF2B5EF4-FFF2-40B4-BE49-F238E27FC236}">
                  <a16:creationId xmlns:a16="http://schemas.microsoft.com/office/drawing/2014/main" id="{15F41ED5-3F5B-43B2-B342-6DC3F78F586F}"/>
                </a:ext>
              </a:extLst>
            </p:cNvPr>
            <p:cNvSpPr/>
            <p:nvPr/>
          </p:nvSpPr>
          <p:spPr>
            <a:xfrm>
              <a:off x="10411859" y="-52723"/>
              <a:ext cx="1387649" cy="1335423"/>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highlight>
                  <a:srgbClr val="FBD416"/>
                </a:highlight>
              </a:endParaRPr>
            </a:p>
          </p:txBody>
        </p:sp>
        <p:sp>
          <p:nvSpPr>
            <p:cNvPr id="5" name="Rectangle 4">
              <a:extLst>
                <a:ext uri="{FF2B5EF4-FFF2-40B4-BE49-F238E27FC236}">
                  <a16:creationId xmlns:a16="http://schemas.microsoft.com/office/drawing/2014/main" id="{A0B0E152-9B0D-3B43-10BF-3BD947A3DC38}"/>
                </a:ext>
              </a:extLst>
            </p:cNvPr>
            <p:cNvSpPr/>
            <p:nvPr/>
          </p:nvSpPr>
          <p:spPr>
            <a:xfrm>
              <a:off x="10411859" y="-1242353"/>
              <a:ext cx="1387649" cy="1873092"/>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highlight>
                  <a:srgbClr val="FBD416"/>
                </a:highlight>
              </a:endParaRPr>
            </a:p>
          </p:txBody>
        </p:sp>
        <p:pic>
          <p:nvPicPr>
            <p:cNvPr id="8" name="Picture 7">
              <a:extLst>
                <a:ext uri="{FF2B5EF4-FFF2-40B4-BE49-F238E27FC236}">
                  <a16:creationId xmlns:a16="http://schemas.microsoft.com/office/drawing/2014/main" id="{B4D07741-53CD-F90F-E956-C32585EAECB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778212" y="499963"/>
              <a:ext cx="654940" cy="664502"/>
            </a:xfrm>
            <a:prstGeom prst="rect">
              <a:avLst/>
            </a:prstGeom>
            <a:solidFill>
              <a:srgbClr val="0070C0"/>
            </a:solidFill>
          </p:spPr>
        </p:pic>
        <p:sp>
          <p:nvSpPr>
            <p:cNvPr id="9" name="TextBox 8">
              <a:extLst>
                <a:ext uri="{FF2B5EF4-FFF2-40B4-BE49-F238E27FC236}">
                  <a16:creationId xmlns:a16="http://schemas.microsoft.com/office/drawing/2014/main" id="{7BB4572D-0F6D-041C-DDEC-05CB88DDA351}"/>
                </a:ext>
              </a:extLst>
            </p:cNvPr>
            <p:cNvSpPr txBox="1"/>
            <p:nvPr/>
          </p:nvSpPr>
          <p:spPr>
            <a:xfrm>
              <a:off x="10545274" y="130631"/>
              <a:ext cx="1120820" cy="369332"/>
            </a:xfrm>
            <a:prstGeom prst="rect">
              <a:avLst/>
            </a:prstGeom>
            <a:noFill/>
          </p:spPr>
          <p:txBody>
            <a:bodyPr wrap="none" rtlCol="0">
              <a:spAutoFit/>
            </a:bodyPr>
            <a:lstStyle/>
            <a:p>
              <a:r>
                <a:rPr lang="en-BR" b="1">
                  <a:solidFill>
                    <a:schemeClr val="bg1"/>
                  </a:solidFill>
                  <a:latin typeface="Lato Black" panose="020F0502020204030203" pitchFamily="34" charset="77"/>
                </a:rPr>
                <a:t>Optional</a:t>
              </a:r>
            </a:p>
          </p:txBody>
        </p:sp>
      </p:grpSp>
    </p:spTree>
    <p:custDataLst>
      <p:tags r:id="rId1"/>
    </p:custDataLst>
    <p:extLst>
      <p:ext uri="{BB962C8B-B14F-4D97-AF65-F5344CB8AC3E}">
        <p14:creationId xmlns:p14="http://schemas.microsoft.com/office/powerpoint/2010/main" val="106636649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1" accel="50000" fill="hold" nodeType="withEffect" p14:presetBounceEnd="50000">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14:bounceEnd="50000">
                                          <p:cBhvr additive="base">
                                            <p:cTn id="15" dur="10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0" end="0"/>
                                                </p:txEl>
                                              </p:spTgt>
                                            </p:tgtEl>
                                            <p:attrNameLst>
                                              <p:attrName>style.visibility</p:attrName>
                                            </p:attrNameLst>
                                          </p:cBhvr>
                                          <p:to>
                                            <p:strVal val="visible"/>
                                          </p:to>
                                        </p:set>
                                        <p:animEffect transition="in" filter="fade">
                                          <p:cBhvr>
                                            <p:cTn id="25" dur="500"/>
                                            <p:tgtEl>
                                              <p:spTgt spid="819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5">
                                                <p:txEl>
                                                  <p:pRg st="1" end="1"/>
                                                </p:txEl>
                                              </p:spTgt>
                                            </p:tgtEl>
                                            <p:attrNameLst>
                                              <p:attrName>style.visibility</p:attrName>
                                            </p:attrNameLst>
                                          </p:cBhvr>
                                          <p:to>
                                            <p:strVal val="visible"/>
                                          </p:to>
                                        </p:set>
                                        <p:animEffect transition="in" filter="fade">
                                          <p:cBhvr>
                                            <p:cTn id="30" dur="500"/>
                                            <p:tgtEl>
                                              <p:spTgt spid="819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5">
                                                <p:txEl>
                                                  <p:pRg st="2" end="2"/>
                                                </p:txEl>
                                              </p:spTgt>
                                            </p:tgtEl>
                                            <p:attrNameLst>
                                              <p:attrName>style.visibility</p:attrName>
                                            </p:attrNameLst>
                                          </p:cBhvr>
                                          <p:to>
                                            <p:strVal val="visible"/>
                                          </p:to>
                                        </p:set>
                                        <p:animEffect transition="in" filter="fade">
                                          <p:cBhvr>
                                            <p:cTn id="35" dur="500"/>
                                            <p:tgtEl>
                                              <p:spTgt spid="819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195">
                                                <p:txEl>
                                                  <p:pRg st="3" end="3"/>
                                                </p:txEl>
                                              </p:spTgt>
                                            </p:tgtEl>
                                            <p:attrNameLst>
                                              <p:attrName>style.visibility</p:attrName>
                                            </p:attrNameLst>
                                          </p:cBhvr>
                                          <p:to>
                                            <p:strVal val="visible"/>
                                          </p:to>
                                        </p:set>
                                        <p:animEffect transition="in" filter="fade">
                                          <p:cBhvr>
                                            <p:cTn id="40" dur="500"/>
                                            <p:tgtEl>
                                              <p:spTgt spid="819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195">
                                                <p:txEl>
                                                  <p:pRg st="4" end="4"/>
                                                </p:txEl>
                                              </p:spTgt>
                                            </p:tgtEl>
                                            <p:attrNameLst>
                                              <p:attrName>style.visibility</p:attrName>
                                            </p:attrNameLst>
                                          </p:cBhvr>
                                          <p:to>
                                            <p:strVal val="visible"/>
                                          </p:to>
                                        </p:set>
                                        <p:animEffect transition="in" filter="fade">
                                          <p:cBhvr>
                                            <p:cTn id="45" dur="500"/>
                                            <p:tgtEl>
                                              <p:spTgt spid="8195">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195">
                                                <p:txEl>
                                                  <p:pRg st="5" end="5"/>
                                                </p:txEl>
                                              </p:spTgt>
                                            </p:tgtEl>
                                            <p:attrNameLst>
                                              <p:attrName>style.visibility</p:attrName>
                                            </p:attrNameLst>
                                          </p:cBhvr>
                                          <p:to>
                                            <p:strVal val="visible"/>
                                          </p:to>
                                        </p:set>
                                        <p:animEffect transition="in" filter="fade">
                                          <p:cBhvr>
                                            <p:cTn id="50" dur="500"/>
                                            <p:tgtEl>
                                              <p:spTgt spid="8195">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195">
                                                <p:txEl>
                                                  <p:pRg st="6" end="6"/>
                                                </p:txEl>
                                              </p:spTgt>
                                            </p:tgtEl>
                                            <p:attrNameLst>
                                              <p:attrName>style.visibility</p:attrName>
                                            </p:attrNameLst>
                                          </p:cBhvr>
                                          <p:to>
                                            <p:strVal val="visible"/>
                                          </p:to>
                                        </p:set>
                                        <p:animEffect transition="in" filter="fade">
                                          <p:cBhvr>
                                            <p:cTn id="55" dur="500"/>
                                            <p:tgtEl>
                                              <p:spTgt spid="8195">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195">
                                                <p:txEl>
                                                  <p:pRg st="7" end="7"/>
                                                </p:txEl>
                                              </p:spTgt>
                                            </p:tgtEl>
                                            <p:attrNameLst>
                                              <p:attrName>style.visibility</p:attrName>
                                            </p:attrNameLst>
                                          </p:cBhvr>
                                          <p:to>
                                            <p:strVal val="visible"/>
                                          </p:to>
                                        </p:set>
                                        <p:animEffect transition="in" filter="fade">
                                          <p:cBhvr>
                                            <p:cTn id="60" dur="500"/>
                                            <p:tgtEl>
                                              <p:spTgt spid="81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1" accel="50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ppt_x"/>
                                              </p:val>
                                            </p:tav>
                                            <p:tav tm="100000">
                                              <p:val>
                                                <p:strVal val="#ppt_x"/>
                                              </p:val>
                                            </p:tav>
                                          </p:tavLst>
                                        </p:anim>
                                        <p:anim calcmode="lin" valueType="num">
                                          <p:cBhvr additive="base">
                                            <p:cTn id="16" dur="10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0" end="0"/>
                                                </p:txEl>
                                              </p:spTgt>
                                            </p:tgtEl>
                                            <p:attrNameLst>
                                              <p:attrName>style.visibility</p:attrName>
                                            </p:attrNameLst>
                                          </p:cBhvr>
                                          <p:to>
                                            <p:strVal val="visible"/>
                                          </p:to>
                                        </p:set>
                                        <p:animEffect transition="in" filter="fade">
                                          <p:cBhvr>
                                            <p:cTn id="25" dur="500"/>
                                            <p:tgtEl>
                                              <p:spTgt spid="819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5">
                                                <p:txEl>
                                                  <p:pRg st="1" end="1"/>
                                                </p:txEl>
                                              </p:spTgt>
                                            </p:tgtEl>
                                            <p:attrNameLst>
                                              <p:attrName>style.visibility</p:attrName>
                                            </p:attrNameLst>
                                          </p:cBhvr>
                                          <p:to>
                                            <p:strVal val="visible"/>
                                          </p:to>
                                        </p:set>
                                        <p:animEffect transition="in" filter="fade">
                                          <p:cBhvr>
                                            <p:cTn id="30" dur="500"/>
                                            <p:tgtEl>
                                              <p:spTgt spid="819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5">
                                                <p:txEl>
                                                  <p:pRg st="2" end="2"/>
                                                </p:txEl>
                                              </p:spTgt>
                                            </p:tgtEl>
                                            <p:attrNameLst>
                                              <p:attrName>style.visibility</p:attrName>
                                            </p:attrNameLst>
                                          </p:cBhvr>
                                          <p:to>
                                            <p:strVal val="visible"/>
                                          </p:to>
                                        </p:set>
                                        <p:animEffect transition="in" filter="fade">
                                          <p:cBhvr>
                                            <p:cTn id="35" dur="500"/>
                                            <p:tgtEl>
                                              <p:spTgt spid="819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195">
                                                <p:txEl>
                                                  <p:pRg st="3" end="3"/>
                                                </p:txEl>
                                              </p:spTgt>
                                            </p:tgtEl>
                                            <p:attrNameLst>
                                              <p:attrName>style.visibility</p:attrName>
                                            </p:attrNameLst>
                                          </p:cBhvr>
                                          <p:to>
                                            <p:strVal val="visible"/>
                                          </p:to>
                                        </p:set>
                                        <p:animEffect transition="in" filter="fade">
                                          <p:cBhvr>
                                            <p:cTn id="40" dur="500"/>
                                            <p:tgtEl>
                                              <p:spTgt spid="819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195">
                                                <p:txEl>
                                                  <p:pRg st="4" end="4"/>
                                                </p:txEl>
                                              </p:spTgt>
                                            </p:tgtEl>
                                            <p:attrNameLst>
                                              <p:attrName>style.visibility</p:attrName>
                                            </p:attrNameLst>
                                          </p:cBhvr>
                                          <p:to>
                                            <p:strVal val="visible"/>
                                          </p:to>
                                        </p:set>
                                        <p:animEffect transition="in" filter="fade">
                                          <p:cBhvr>
                                            <p:cTn id="45" dur="500"/>
                                            <p:tgtEl>
                                              <p:spTgt spid="8195">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195">
                                                <p:txEl>
                                                  <p:pRg st="5" end="5"/>
                                                </p:txEl>
                                              </p:spTgt>
                                            </p:tgtEl>
                                            <p:attrNameLst>
                                              <p:attrName>style.visibility</p:attrName>
                                            </p:attrNameLst>
                                          </p:cBhvr>
                                          <p:to>
                                            <p:strVal val="visible"/>
                                          </p:to>
                                        </p:set>
                                        <p:animEffect transition="in" filter="fade">
                                          <p:cBhvr>
                                            <p:cTn id="50" dur="500"/>
                                            <p:tgtEl>
                                              <p:spTgt spid="8195">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195">
                                                <p:txEl>
                                                  <p:pRg st="6" end="6"/>
                                                </p:txEl>
                                              </p:spTgt>
                                            </p:tgtEl>
                                            <p:attrNameLst>
                                              <p:attrName>style.visibility</p:attrName>
                                            </p:attrNameLst>
                                          </p:cBhvr>
                                          <p:to>
                                            <p:strVal val="visible"/>
                                          </p:to>
                                        </p:set>
                                        <p:animEffect transition="in" filter="fade">
                                          <p:cBhvr>
                                            <p:cTn id="55" dur="500"/>
                                            <p:tgtEl>
                                              <p:spTgt spid="8195">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195">
                                                <p:txEl>
                                                  <p:pRg st="7" end="7"/>
                                                </p:txEl>
                                              </p:spTgt>
                                            </p:tgtEl>
                                            <p:attrNameLst>
                                              <p:attrName>style.visibility</p:attrName>
                                            </p:attrNameLst>
                                          </p:cBhvr>
                                          <p:to>
                                            <p:strVal val="visible"/>
                                          </p:to>
                                        </p:set>
                                        <p:animEffect transition="in" filter="fade">
                                          <p:cBhvr>
                                            <p:cTn id="60" dur="500"/>
                                            <p:tgtEl>
                                              <p:spTgt spid="81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B296D1F5-BD98-5180-675D-1D57928B85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083" y="612155"/>
            <a:ext cx="2393017" cy="2541257"/>
          </a:xfrm>
          <a:prstGeom prst="rect">
            <a:avLst/>
          </a:prstGeom>
        </p:spPr>
      </p:pic>
      <p:sp>
        <p:nvSpPr>
          <p:cNvPr id="4" name="Rounded Rectangle 3">
            <a:extLst>
              <a:ext uri="{FF2B5EF4-FFF2-40B4-BE49-F238E27FC236}">
                <a16:creationId xmlns:a16="http://schemas.microsoft.com/office/drawing/2014/main" id="{07954268-3CBE-5A63-A948-25C8F584B491}"/>
              </a:ext>
            </a:extLst>
          </p:cNvPr>
          <p:cNvSpPr/>
          <p:nvPr/>
        </p:nvSpPr>
        <p:spPr>
          <a:xfrm>
            <a:off x="1248965" y="385864"/>
            <a:ext cx="10756952" cy="5434168"/>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6" name="Title 1">
            <a:extLst>
              <a:ext uri="{FF2B5EF4-FFF2-40B4-BE49-F238E27FC236}">
                <a16:creationId xmlns:a16="http://schemas.microsoft.com/office/drawing/2014/main" id="{9FA79D5F-0C78-7D86-7A97-9A9B4A76C1EC}"/>
              </a:ext>
            </a:extLst>
          </p:cNvPr>
          <p:cNvSpPr txBox="1">
            <a:spLocks/>
          </p:cNvSpPr>
          <p:nvPr/>
        </p:nvSpPr>
        <p:spPr>
          <a:xfrm>
            <a:off x="2666718" y="924354"/>
            <a:ext cx="7596916"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Key messages</a:t>
            </a:r>
            <a:endParaRPr lang="en-US" sz="3600">
              <a:solidFill>
                <a:srgbClr val="0070C0"/>
              </a:solidFill>
              <a:latin typeface="Lato" panose="020F0502020204030203" pitchFamily="34" charset="77"/>
            </a:endParaRPr>
          </a:p>
        </p:txBody>
      </p:sp>
      <p:pic>
        <p:nvPicPr>
          <p:cNvPr id="8" name="Picture 7">
            <a:extLst>
              <a:ext uri="{FF2B5EF4-FFF2-40B4-BE49-F238E27FC236}">
                <a16:creationId xmlns:a16="http://schemas.microsoft.com/office/drawing/2014/main" id="{19262637-1471-C2AF-0F25-002792BDF1A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6377" y="874488"/>
            <a:ext cx="1772428" cy="2016589"/>
          </a:xfrm>
          <a:prstGeom prst="rect">
            <a:avLst/>
          </a:prstGeom>
        </p:spPr>
      </p:pic>
      <p:sp>
        <p:nvSpPr>
          <p:cNvPr id="3" name="Content Placeholder 2">
            <a:extLst>
              <a:ext uri="{FF2B5EF4-FFF2-40B4-BE49-F238E27FC236}">
                <a16:creationId xmlns:a16="http://schemas.microsoft.com/office/drawing/2014/main" id="{05AE231F-33C5-5A06-988B-49F09107A68B}"/>
              </a:ext>
            </a:extLst>
          </p:cNvPr>
          <p:cNvSpPr txBox="1">
            <a:spLocks/>
          </p:cNvSpPr>
          <p:nvPr/>
        </p:nvSpPr>
        <p:spPr>
          <a:xfrm>
            <a:off x="2679970" y="1763463"/>
            <a:ext cx="9143730"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SzPct val="120000"/>
              <a:buFont typeface="Wingdings" pitchFamily="2" charset="2"/>
              <a:buChar char="Ø"/>
            </a:pPr>
            <a:r>
              <a:rPr lang="en-US" sz="2200"/>
              <a:t>A survivor-</a:t>
            </a:r>
            <a:r>
              <a:rPr lang="en-US" sz="2200" err="1"/>
              <a:t>centred</a:t>
            </a:r>
            <a:r>
              <a:rPr lang="en-US" sz="2200"/>
              <a:t> approach </a:t>
            </a:r>
            <a:r>
              <a:rPr lang="en-GB" sz="2200"/>
              <a:t>seeks to </a:t>
            </a:r>
            <a:r>
              <a:rPr lang="en-GB" sz="2200" b="1">
                <a:solidFill>
                  <a:srgbClr val="0070C0"/>
                </a:solidFill>
              </a:rPr>
              <a:t>empower the survivor </a:t>
            </a:r>
            <a:r>
              <a:rPr lang="en-GB" sz="2200">
                <a:solidFill>
                  <a:schemeClr val="tx1">
                    <a:lumMod val="65000"/>
                    <a:lumOff val="35000"/>
                  </a:schemeClr>
                </a:solidFill>
              </a:rPr>
              <a:t>by </a:t>
            </a:r>
            <a:r>
              <a:rPr lang="en-GB" sz="2200" b="1">
                <a:solidFill>
                  <a:srgbClr val="0070C0"/>
                </a:solidFill>
              </a:rPr>
              <a:t>prioritizing the rights, needs and wishes of the survivor</a:t>
            </a:r>
            <a:r>
              <a:rPr lang="en-GB" sz="2200"/>
              <a:t>. It is based on </a:t>
            </a:r>
            <a:r>
              <a:rPr lang="en-US" sz="2200"/>
              <a:t>the </a:t>
            </a:r>
            <a:r>
              <a:rPr lang="en-US" sz="2200" b="1">
                <a:solidFill>
                  <a:srgbClr val="0070C0"/>
                </a:solidFill>
              </a:rPr>
              <a:t>right to safety, confidentiality, non-discrimination, dignity and self-determination</a:t>
            </a:r>
            <a:r>
              <a:rPr lang="en-US" sz="2200"/>
              <a:t>.</a:t>
            </a:r>
            <a:endParaRPr lang="en-US" altLang="en-US" sz="2200"/>
          </a:p>
          <a:p>
            <a:pPr>
              <a:buClr>
                <a:srgbClr val="0070C0"/>
              </a:buClr>
              <a:buSzPct val="120000"/>
              <a:buFont typeface="Wingdings" pitchFamily="2" charset="2"/>
              <a:buChar char="Ø"/>
            </a:pPr>
            <a:r>
              <a:rPr lang="en-US" sz="2200" b="1">
                <a:solidFill>
                  <a:srgbClr val="0070C0"/>
                </a:solidFill>
              </a:rPr>
              <a:t>GBV case management services </a:t>
            </a:r>
            <a:r>
              <a:rPr lang="en-US" sz="2200"/>
              <a:t>are the main </a:t>
            </a:r>
            <a:r>
              <a:rPr lang="en-US" sz="2200" b="1">
                <a:solidFill>
                  <a:srgbClr val="0070C0"/>
                </a:solidFill>
              </a:rPr>
              <a:t>entry point</a:t>
            </a:r>
            <a:r>
              <a:rPr lang="en-US" sz="2200"/>
              <a:t> for connecting survivors with other services.</a:t>
            </a:r>
          </a:p>
          <a:p>
            <a:pPr>
              <a:buClr>
                <a:srgbClr val="0070C0"/>
              </a:buClr>
              <a:buSzPct val="120000"/>
              <a:buFont typeface="Wingdings" pitchFamily="2" charset="2"/>
              <a:buChar char="Ø"/>
            </a:pPr>
            <a:r>
              <a:rPr lang="en-US" sz="2200"/>
              <a:t>Frontline workers should be </a:t>
            </a:r>
            <a:r>
              <a:rPr lang="en-US" sz="2200" b="1">
                <a:solidFill>
                  <a:srgbClr val="0070C0"/>
                </a:solidFill>
              </a:rPr>
              <a:t>fully familiar with the local referral pathway </a:t>
            </a:r>
            <a:r>
              <a:rPr lang="en-US" sz="2200"/>
              <a:t>and details about the services available to GBV survivors. </a:t>
            </a:r>
          </a:p>
        </p:txBody>
      </p:sp>
    </p:spTree>
    <p:custDataLst>
      <p:tags r:id="rId1"/>
    </p:custDataLst>
    <p:extLst>
      <p:ext uri="{BB962C8B-B14F-4D97-AF65-F5344CB8AC3E}">
        <p14:creationId xmlns:p14="http://schemas.microsoft.com/office/powerpoint/2010/main" val="5811313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accel="50000" fill="hold" nodeType="withEffect" p14:presetBounceEnd="50000">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14:bounceEnd="50000">
                                          <p:cBhvr additive="base">
                                            <p:cTn id="11"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accel="5000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 grpId="0" build="p"/>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A5D9A5-1759-1908-2F8E-B6F54050A65B}"/>
              </a:ext>
            </a:extLst>
          </p:cNvPr>
          <p:cNvSpPr/>
          <p:nvPr/>
        </p:nvSpPr>
        <p:spPr>
          <a:xfrm>
            <a:off x="0" y="-1440921"/>
            <a:ext cx="12192000" cy="5513190"/>
          </a:xfrm>
          <a:prstGeom prst="rect">
            <a:avLst/>
          </a:prstGeom>
          <a:solidFill>
            <a:srgbClr val="FFFC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grpSp>
        <p:nvGrpSpPr>
          <p:cNvPr id="8" name="Group 7">
            <a:extLst>
              <a:ext uri="{FF2B5EF4-FFF2-40B4-BE49-F238E27FC236}">
                <a16:creationId xmlns:a16="http://schemas.microsoft.com/office/drawing/2014/main" id="{B464508A-6719-0287-CEB3-B24CA8C4708E}"/>
              </a:ext>
            </a:extLst>
          </p:cNvPr>
          <p:cNvGrpSpPr/>
          <p:nvPr/>
        </p:nvGrpSpPr>
        <p:grpSpPr>
          <a:xfrm>
            <a:off x="1015695" y="4499281"/>
            <a:ext cx="6770994" cy="1410604"/>
            <a:chOff x="539750" y="4753659"/>
            <a:chExt cx="6770994" cy="1410604"/>
          </a:xfrm>
        </p:grpSpPr>
        <p:sp>
          <p:nvSpPr>
            <p:cNvPr id="7171" name="Title 1">
              <a:extLst>
                <a:ext uri="{FF2B5EF4-FFF2-40B4-BE49-F238E27FC236}">
                  <a16:creationId xmlns:a16="http://schemas.microsoft.com/office/drawing/2014/main" id="{75CFD7F0-CE9E-4C9E-8175-5293F1352093}"/>
                </a:ext>
              </a:extLst>
            </p:cNvPr>
            <p:cNvSpPr txBox="1">
              <a:spLocks/>
            </p:cNvSpPr>
            <p:nvPr/>
          </p:nvSpPr>
          <p:spPr bwMode="auto">
            <a:xfrm>
              <a:off x="539750" y="5084763"/>
              <a:ext cx="6770994"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85800" eaLnBrk="0" fontAlgn="base" hangingPunct="0">
                <a:spcBef>
                  <a:spcPct val="0"/>
                </a:spcBef>
                <a:spcAft>
                  <a:spcPct val="0"/>
                </a:spcAft>
              </a:pPr>
              <a:r>
                <a:rPr lang="en-US" altLang="en-US" sz="4000" b="1">
                  <a:solidFill>
                    <a:schemeClr val="bg1"/>
                  </a:solidFill>
                  <a:latin typeface="Lato" panose="020F0502020204030203" pitchFamily="34" charset="77"/>
                </a:rPr>
                <a:t>How to handle a disclosure and refer a GBV survivor?</a:t>
              </a:r>
            </a:p>
          </p:txBody>
        </p:sp>
        <p:sp>
          <p:nvSpPr>
            <p:cNvPr id="7172" name="Text Placeholder 5">
              <a:extLst>
                <a:ext uri="{FF2B5EF4-FFF2-40B4-BE49-F238E27FC236}">
                  <a16:creationId xmlns:a16="http://schemas.microsoft.com/office/drawing/2014/main" id="{255E6068-598A-4697-95CB-63C5D157B576}"/>
                </a:ext>
              </a:extLst>
            </p:cNvPr>
            <p:cNvSpPr txBox="1">
              <a:spLocks/>
            </p:cNvSpPr>
            <p:nvPr/>
          </p:nvSpPr>
          <p:spPr bwMode="auto">
            <a:xfrm>
              <a:off x="548803" y="4753659"/>
              <a:ext cx="53292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en-US" altLang="en-US" sz="3000" baseline="30000">
                  <a:solidFill>
                    <a:srgbClr val="FFFFFF"/>
                  </a:solidFill>
                  <a:latin typeface="Lato" panose="020F0502020204030203" pitchFamily="34" charset="77"/>
                </a:rPr>
                <a:t>SESSION 4</a:t>
              </a:r>
            </a:p>
          </p:txBody>
        </p:sp>
      </p:grpSp>
      <p:pic>
        <p:nvPicPr>
          <p:cNvPr id="16" name="Picture 15" descr="A picture containing tool&#10;&#10;Description automatically generated">
            <a:extLst>
              <a:ext uri="{FF2B5EF4-FFF2-40B4-BE49-F238E27FC236}">
                <a16:creationId xmlns:a16="http://schemas.microsoft.com/office/drawing/2014/main" id="{1270D37F-51E0-7D92-8FCB-79757F1F12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452" y="1541685"/>
            <a:ext cx="13063226" cy="2376390"/>
          </a:xfrm>
          <a:prstGeom prst="rect">
            <a:avLst/>
          </a:prstGeom>
        </p:spPr>
      </p:pic>
      <p:pic>
        <p:nvPicPr>
          <p:cNvPr id="18" name="Picture 17" descr="A picture containing text, clipart, vector graphics&#10;&#10;Description automatically generated">
            <a:extLst>
              <a:ext uri="{FF2B5EF4-FFF2-40B4-BE49-F238E27FC236}">
                <a16:creationId xmlns:a16="http://schemas.microsoft.com/office/drawing/2014/main" id="{8757B5CB-7A58-DB01-CA27-8EEA37EA48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9793" y="191670"/>
            <a:ext cx="1226705" cy="2248008"/>
          </a:xfrm>
          <a:prstGeom prst="rect">
            <a:avLst/>
          </a:prstGeom>
        </p:spPr>
      </p:pic>
      <p:pic>
        <p:nvPicPr>
          <p:cNvPr id="20" name="Picture 19" descr="Icon&#10;&#10;Description automatically generated">
            <a:extLst>
              <a:ext uri="{FF2B5EF4-FFF2-40B4-BE49-F238E27FC236}">
                <a16:creationId xmlns:a16="http://schemas.microsoft.com/office/drawing/2014/main" id="{4C994ED8-5213-D4B4-0DFB-4656F51F39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7006" y="112624"/>
            <a:ext cx="1900211" cy="2354609"/>
          </a:xfrm>
          <a:prstGeom prst="rect">
            <a:avLst/>
          </a:prstGeom>
        </p:spPr>
      </p:pic>
      <p:pic>
        <p:nvPicPr>
          <p:cNvPr id="22" name="Picture 21" descr="Icon&#10;&#10;Description automatically generated">
            <a:extLst>
              <a:ext uri="{FF2B5EF4-FFF2-40B4-BE49-F238E27FC236}">
                <a16:creationId xmlns:a16="http://schemas.microsoft.com/office/drawing/2014/main" id="{04497B0E-2162-5A36-3A02-87C932F516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3918" y="741196"/>
            <a:ext cx="2215923" cy="1657580"/>
          </a:xfrm>
          <a:prstGeom prst="rect">
            <a:avLst/>
          </a:prstGeom>
        </p:spPr>
      </p:pic>
      <p:pic>
        <p:nvPicPr>
          <p:cNvPr id="24" name="Picture 23" descr="Icon&#10;&#10;Description automatically generated">
            <a:extLst>
              <a:ext uri="{FF2B5EF4-FFF2-40B4-BE49-F238E27FC236}">
                <a16:creationId xmlns:a16="http://schemas.microsoft.com/office/drawing/2014/main" id="{C8CFC697-164C-1E5E-1B6D-C6FC059F78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27217" y="286555"/>
            <a:ext cx="1490227" cy="2134152"/>
          </a:xfrm>
          <a:prstGeom prst="rect">
            <a:avLst/>
          </a:prstGeom>
        </p:spPr>
      </p:pic>
      <p:pic>
        <p:nvPicPr>
          <p:cNvPr id="5" name="Picture 4" descr="A picture containing text, queen, vector graphics&#10;&#10;Description automatically generated">
            <a:extLst>
              <a:ext uri="{FF2B5EF4-FFF2-40B4-BE49-F238E27FC236}">
                <a16:creationId xmlns:a16="http://schemas.microsoft.com/office/drawing/2014/main" id="{36B75E9A-7389-A956-2612-3751D85B4F38}"/>
              </a:ext>
            </a:extLst>
          </p:cNvPr>
          <p:cNvPicPr>
            <a:picLocks noChangeAspect="1"/>
          </p:cNvPicPr>
          <p:nvPr/>
        </p:nvPicPr>
        <p:blipFill rotWithShape="1">
          <a:blip r:embed="rId9">
            <a:extLst>
              <a:ext uri="{28A0092B-C50C-407E-A947-70E740481C1C}">
                <a14:useLocalDpi xmlns:a14="http://schemas.microsoft.com/office/drawing/2010/main" val="0"/>
              </a:ext>
            </a:extLst>
          </a:blip>
          <a:srcRect b="16616"/>
          <a:stretch/>
        </p:blipFill>
        <p:spPr>
          <a:xfrm>
            <a:off x="6760755" y="-7276"/>
            <a:ext cx="5216386" cy="4079545"/>
          </a:xfrm>
          <a:prstGeom prst="rect">
            <a:avLst/>
          </a:prstGeom>
        </p:spPr>
      </p:pic>
      <p:pic>
        <p:nvPicPr>
          <p:cNvPr id="9" name="Picture 8" descr="Icon&#10;&#10;Description automatically generated">
            <a:extLst>
              <a:ext uri="{FF2B5EF4-FFF2-40B4-BE49-F238E27FC236}">
                <a16:creationId xmlns:a16="http://schemas.microsoft.com/office/drawing/2014/main" id="{0C2B9E25-67FB-24E1-05AC-9308BBB47A0C}"/>
              </a:ext>
            </a:extLst>
          </p:cNvPr>
          <p:cNvPicPr>
            <a:picLocks noChangeAspect="1"/>
          </p:cNvPicPr>
          <p:nvPr/>
        </p:nvPicPr>
        <p:blipFill rotWithShape="1">
          <a:blip r:embed="rId10">
            <a:extLst>
              <a:ext uri="{28A0092B-C50C-407E-A947-70E740481C1C}">
                <a14:useLocalDpi xmlns:a14="http://schemas.microsoft.com/office/drawing/2010/main" val="0"/>
              </a:ext>
            </a:extLst>
          </a:blip>
          <a:srcRect b="33126"/>
          <a:stretch/>
        </p:blipFill>
        <p:spPr>
          <a:xfrm>
            <a:off x="634581" y="-64388"/>
            <a:ext cx="3374801" cy="4136657"/>
          </a:xfrm>
          <a:prstGeom prst="rect">
            <a:avLst/>
          </a:prstGeom>
        </p:spPr>
      </p:pic>
    </p:spTree>
    <p:custDataLst>
      <p:tags r:id="rId1"/>
    </p:custDataLst>
    <p:extLst>
      <p:ext uri="{BB962C8B-B14F-4D97-AF65-F5344CB8AC3E}">
        <p14:creationId xmlns:p14="http://schemas.microsoft.com/office/powerpoint/2010/main" val="2058864274"/>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1+#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0-#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1" accel="50000" decel="50000" fill="hold" nodeType="withEffect">
                                  <p:stCondLst>
                                    <p:cond delay="10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0-#ppt_h/2"/>
                                          </p:val>
                                        </p:tav>
                                        <p:tav tm="100000">
                                          <p:val>
                                            <p:strVal val="#ppt_y"/>
                                          </p:val>
                                        </p:tav>
                                      </p:tavLst>
                                    </p:anim>
                                  </p:childTnLst>
                                </p:cTn>
                              </p:par>
                              <p:par>
                                <p:cTn id="21" presetID="2" presetClass="entr" presetSubtype="1" accel="50000" decel="50000" fill="hold" nodeType="withEffect">
                                  <p:stCondLst>
                                    <p:cond delay="120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1000" fill="hold"/>
                                        <p:tgtEl>
                                          <p:spTgt spid="22"/>
                                        </p:tgtEl>
                                        <p:attrNameLst>
                                          <p:attrName>ppt_x</p:attrName>
                                        </p:attrNameLst>
                                      </p:cBhvr>
                                      <p:tavLst>
                                        <p:tav tm="0">
                                          <p:val>
                                            <p:strVal val="#ppt_x"/>
                                          </p:val>
                                        </p:tav>
                                        <p:tav tm="100000">
                                          <p:val>
                                            <p:strVal val="#ppt_x"/>
                                          </p:val>
                                        </p:tav>
                                      </p:tavLst>
                                    </p:anim>
                                    <p:anim calcmode="lin" valueType="num">
                                      <p:cBhvr additive="base">
                                        <p:cTn id="24" dur="1000" fill="hold"/>
                                        <p:tgtEl>
                                          <p:spTgt spid="22"/>
                                        </p:tgtEl>
                                        <p:attrNameLst>
                                          <p:attrName>ppt_y</p:attrName>
                                        </p:attrNameLst>
                                      </p:cBhvr>
                                      <p:tavLst>
                                        <p:tav tm="0">
                                          <p:val>
                                            <p:strVal val="0-#ppt_h/2"/>
                                          </p:val>
                                        </p:tav>
                                        <p:tav tm="100000">
                                          <p:val>
                                            <p:strVal val="#ppt_y"/>
                                          </p:val>
                                        </p:tav>
                                      </p:tavLst>
                                    </p:anim>
                                  </p:childTnLst>
                                </p:cTn>
                              </p:par>
                              <p:par>
                                <p:cTn id="25" presetID="2" presetClass="entr" presetSubtype="1" accel="50000" decel="50000" fill="hold" nodeType="withEffect">
                                  <p:stCondLst>
                                    <p:cond delay="140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0-#ppt_h/2"/>
                                          </p:val>
                                        </p:tav>
                                        <p:tav tm="100000">
                                          <p:val>
                                            <p:strVal val="#ppt_y"/>
                                          </p:val>
                                        </p:tav>
                                      </p:tavLst>
                                    </p:anim>
                                  </p:childTnLst>
                                </p:cTn>
                              </p:par>
                              <p:par>
                                <p:cTn id="29" presetID="2" presetClass="entr" presetSubtype="1" accel="50000" decel="50000" fill="hold" nodeType="withEffect">
                                  <p:stCondLst>
                                    <p:cond delay="160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1000" fill="hold"/>
                                        <p:tgtEl>
                                          <p:spTgt spid="24"/>
                                        </p:tgtEl>
                                        <p:attrNameLst>
                                          <p:attrName>ppt_x</p:attrName>
                                        </p:attrNameLst>
                                      </p:cBhvr>
                                      <p:tavLst>
                                        <p:tav tm="0">
                                          <p:val>
                                            <p:strVal val="#ppt_x"/>
                                          </p:val>
                                        </p:tav>
                                        <p:tav tm="100000">
                                          <p:val>
                                            <p:strVal val="#ppt_x"/>
                                          </p:val>
                                        </p:tav>
                                      </p:tavLst>
                                    </p:anim>
                                    <p:anim calcmode="lin" valueType="num">
                                      <p:cBhvr additive="base">
                                        <p:cTn id="32" dur="10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screenshot, display&#10;&#10;Description automatically generated">
            <a:extLst>
              <a:ext uri="{FF2B5EF4-FFF2-40B4-BE49-F238E27FC236}">
                <a16:creationId xmlns:a16="http://schemas.microsoft.com/office/drawing/2014/main" id="{A5B6243A-23C5-C43F-602B-7A45DF578227}"/>
              </a:ext>
            </a:extLst>
          </p:cNvPr>
          <p:cNvPicPr>
            <a:picLocks noChangeAspect="1"/>
          </p:cNvPicPr>
          <p:nvPr/>
        </p:nvPicPr>
        <p:blipFill rotWithShape="1">
          <a:blip r:embed="rId4">
            <a:extLst>
              <a:ext uri="{28A0092B-C50C-407E-A947-70E740481C1C}">
                <a14:useLocalDpi xmlns:a14="http://schemas.microsoft.com/office/drawing/2010/main" val="0"/>
              </a:ext>
            </a:extLst>
          </a:blip>
          <a:srcRect b="5260"/>
          <a:stretch/>
        </p:blipFill>
        <p:spPr>
          <a:xfrm>
            <a:off x="2125819" y="1338647"/>
            <a:ext cx="7940362" cy="4840856"/>
          </a:xfrm>
          <a:prstGeom prst="rect">
            <a:avLst/>
          </a:prstGeom>
        </p:spPr>
      </p:pic>
      <p:sp>
        <p:nvSpPr>
          <p:cNvPr id="5" name="Title 1">
            <a:extLst>
              <a:ext uri="{FF2B5EF4-FFF2-40B4-BE49-F238E27FC236}">
                <a16:creationId xmlns:a16="http://schemas.microsoft.com/office/drawing/2014/main" id="{3C97DBC8-F28F-65C8-BB25-FD87419A8B74}"/>
              </a:ext>
            </a:extLst>
          </p:cNvPr>
          <p:cNvSpPr txBox="1">
            <a:spLocks/>
          </p:cNvSpPr>
          <p:nvPr/>
        </p:nvSpPr>
        <p:spPr>
          <a:xfrm>
            <a:off x="795490" y="517853"/>
            <a:ext cx="12109627"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a:solidFill>
                  <a:srgbClr val="0070C0"/>
                </a:solidFill>
                <a:latin typeface="Lato" panose="020F0502020204030203" pitchFamily="34" charset="77"/>
              </a:rPr>
              <a:t>Responding to a disclosure of a GBV Incident</a:t>
            </a:r>
          </a:p>
        </p:txBody>
      </p:sp>
      <p:cxnSp>
        <p:nvCxnSpPr>
          <p:cNvPr id="6" name="Straight Connector 5">
            <a:extLst>
              <a:ext uri="{FF2B5EF4-FFF2-40B4-BE49-F238E27FC236}">
                <a16:creationId xmlns:a16="http://schemas.microsoft.com/office/drawing/2014/main" id="{D48E46AD-A127-799D-765B-D1A36E7D9527}"/>
              </a:ext>
            </a:extLst>
          </p:cNvPr>
          <p:cNvCxnSpPr>
            <a:cxnSpLocks/>
          </p:cNvCxnSpPr>
          <p:nvPr/>
        </p:nvCxnSpPr>
        <p:spPr>
          <a:xfrm flipH="1">
            <a:off x="-2756216" y="1178008"/>
            <a:ext cx="13714729"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AA91BAF9-B43E-05D7-3100-5762934EAC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31440" y="1626155"/>
            <a:ext cx="794200" cy="745293"/>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3" name="Add-in 2" title="Web Video Player">
                <a:extLst>
                  <a:ext uri="{FF2B5EF4-FFF2-40B4-BE49-F238E27FC236}">
                    <a16:creationId xmlns:a16="http://schemas.microsoft.com/office/drawing/2014/main" id="{E114B2D2-8B36-8440-C570-B47EB2D2EEF6}"/>
                  </a:ext>
                </a:extLst>
              </p:cNvPr>
              <p:cNvGraphicFramePr>
                <a:graphicFrameLocks noGrp="1"/>
              </p:cNvGraphicFramePr>
              <p:nvPr>
                <p:extLst>
                  <p:ext uri="{D42A27DB-BD31-4B8C-83A1-F6EECF244321}">
                    <p14:modId xmlns:p14="http://schemas.microsoft.com/office/powerpoint/2010/main" val="3202767238"/>
                  </p:ext>
                </p:extLst>
              </p:nvPr>
            </p:nvGraphicFramePr>
            <p:xfrm>
              <a:off x="2725640" y="1575312"/>
              <a:ext cx="7067717" cy="3422925"/>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xmlns="">
          <p:pic>
            <p:nvPicPr>
              <p:cNvPr id="3" name="Add-in 2" title="Web Video Player">
                <a:extLst>
                  <a:ext uri="{FF2B5EF4-FFF2-40B4-BE49-F238E27FC236}">
                    <a16:creationId xmlns:a16="http://schemas.microsoft.com/office/drawing/2014/main" id="{E114B2D2-8B36-8440-C570-B47EB2D2EEF6}"/>
                  </a:ext>
                </a:extLst>
              </p:cNvPr>
              <p:cNvPicPr>
                <a:picLocks noGrp="1" noRot="1" noChangeAspect="1" noMove="1" noResize="1" noEditPoints="1" noAdjustHandles="1" noChangeArrowheads="1" noChangeShapeType="1"/>
              </p:cNvPicPr>
              <p:nvPr/>
            </p:nvPicPr>
            <p:blipFill>
              <a:blip r:embed="rId7"/>
              <a:stretch>
                <a:fillRect/>
              </a:stretch>
            </p:blipFill>
            <p:spPr>
              <a:xfrm>
                <a:off x="2725640" y="1575312"/>
                <a:ext cx="7067717" cy="3422925"/>
              </a:xfrm>
              <a:prstGeom prst="rect">
                <a:avLst/>
              </a:prstGeom>
            </p:spPr>
          </p:pic>
        </mc:Fallback>
      </mc:AlternateContent>
      <p:pic>
        <p:nvPicPr>
          <p:cNvPr id="8" name="Picture 7">
            <a:extLst>
              <a:ext uri="{FF2B5EF4-FFF2-40B4-BE49-F238E27FC236}">
                <a16:creationId xmlns:a16="http://schemas.microsoft.com/office/drawing/2014/main" id="{EA8D6345-CBE1-FBA5-6633-A1942323B6F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504547" y="5158876"/>
            <a:ext cx="961190" cy="817854"/>
          </a:xfrm>
          <a:prstGeom prst="rect">
            <a:avLst/>
          </a:prstGeom>
        </p:spPr>
      </p:pic>
    </p:spTree>
    <p:custDataLst>
      <p:tags r:id="rId1"/>
    </p:custDataLst>
    <p:extLst>
      <p:ext uri="{BB962C8B-B14F-4D97-AF65-F5344CB8AC3E}">
        <p14:creationId xmlns:p14="http://schemas.microsoft.com/office/powerpoint/2010/main" val="36159988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
                                            <p:tgtEl>
                                              <p:spTgt spid="4"/>
                                            </p:tgtEl>
                                          </p:cBhvr>
                                        </p:animEffect>
                                      </p:childTnLst>
                                    </p:cTn>
                                  </p:par>
                                  <p:par>
                                    <p:cTn id="16" presetID="23" presetClass="entr" presetSubtype="272" fill="hold" nodeType="withEffect">
                                      <p:stCondLst>
                                        <p:cond delay="1000"/>
                                      </p:stCondLst>
                                      <p:childTnLst>
                                        <p:set>
                                          <p:cBhvr>
                                            <p:cTn id="17" dur="1" fill="hold">
                                              <p:stCondLst>
                                                <p:cond delay="0"/>
                                              </p:stCondLst>
                                            </p:cTn>
                                            <p:tgtEl>
                                              <p:spTgt spid="8"/>
                                            </p:tgtEl>
                                            <p:attrNameLst>
                                              <p:attrName>style.visibility</p:attrName>
                                            </p:attrNameLst>
                                          </p:cBhvr>
                                          <p:to>
                                            <p:strVal val="visible"/>
                                          </p:to>
                                        </p:set>
                                        <p:anim calcmode="lin" valueType="num">
                                          <p:cBhvr>
                                            <p:cTn id="18" dur="200" fill="hold"/>
                                            <p:tgtEl>
                                              <p:spTgt spid="8"/>
                                            </p:tgtEl>
                                            <p:attrNameLst>
                                              <p:attrName>ppt_w</p:attrName>
                                            </p:attrNameLst>
                                          </p:cBhvr>
                                          <p:tavLst>
                                            <p:tav tm="0">
                                              <p:val>
                                                <p:strVal val="2/3*#ppt_w"/>
                                              </p:val>
                                            </p:tav>
                                            <p:tav tm="100000">
                                              <p:val>
                                                <p:strVal val="#ppt_w"/>
                                              </p:val>
                                            </p:tav>
                                          </p:tavLst>
                                        </p:anim>
                                        <p:anim calcmode="lin" valueType="num">
                                          <p:cBhvr>
                                            <p:cTn id="19" dur="20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
                                            <p:tgtEl>
                                              <p:spTgt spid="4"/>
                                            </p:tgtEl>
                                          </p:cBhvr>
                                        </p:animEffect>
                                      </p:childTnLst>
                                    </p:cTn>
                                  </p:par>
                                  <p:par>
                                    <p:cTn id="16" presetID="23" presetClass="entr" presetSubtype="272" fill="hold" nodeType="withEffect">
                                      <p:stCondLst>
                                        <p:cond delay="1000"/>
                                      </p:stCondLst>
                                      <p:childTnLst>
                                        <p:set>
                                          <p:cBhvr>
                                            <p:cTn id="17" dur="1" fill="hold">
                                              <p:stCondLst>
                                                <p:cond delay="0"/>
                                              </p:stCondLst>
                                            </p:cTn>
                                            <p:tgtEl>
                                              <p:spTgt spid="8"/>
                                            </p:tgtEl>
                                            <p:attrNameLst>
                                              <p:attrName>style.visibility</p:attrName>
                                            </p:attrNameLst>
                                          </p:cBhvr>
                                          <p:to>
                                            <p:strVal val="visible"/>
                                          </p:to>
                                        </p:set>
                                        <p:anim calcmode="lin" valueType="num">
                                          <p:cBhvr>
                                            <p:cTn id="18" dur="200" fill="hold"/>
                                            <p:tgtEl>
                                              <p:spTgt spid="8"/>
                                            </p:tgtEl>
                                            <p:attrNameLst>
                                              <p:attrName>ppt_w</p:attrName>
                                            </p:attrNameLst>
                                          </p:cBhvr>
                                          <p:tavLst>
                                            <p:tav tm="0">
                                              <p:val>
                                                <p:strVal val="2/3*#ppt_w"/>
                                              </p:val>
                                            </p:tav>
                                            <p:tav tm="100000">
                                              <p:val>
                                                <p:strVal val="#ppt_w"/>
                                              </p:val>
                                            </p:tav>
                                          </p:tavLst>
                                        </p:anim>
                                        <p:anim calcmode="lin" valueType="num">
                                          <p:cBhvr>
                                            <p:cTn id="19" dur="20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00107" y="685800"/>
            <a:ext cx="11180228"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a:solidFill>
                  <a:srgbClr val="0070C0"/>
                </a:solidFill>
                <a:latin typeface="Lato" panose="020F0502020204030203" pitchFamily="34" charset="77"/>
              </a:rPr>
              <a:t>Your role and responsibilities as frontline worker</a:t>
            </a:r>
          </a:p>
        </p:txBody>
      </p:sp>
      <p:sp>
        <p:nvSpPr>
          <p:cNvPr id="8195" name="Content Placeholder 2">
            <a:extLst>
              <a:ext uri="{FF2B5EF4-FFF2-40B4-BE49-F238E27FC236}">
                <a16:creationId xmlns:a16="http://schemas.microsoft.com/office/drawing/2014/main" id="{12C0F853-E629-4577-86F6-A13F06A72E48}"/>
              </a:ext>
            </a:extLst>
          </p:cNvPr>
          <p:cNvSpPr>
            <a:spLocks noGrp="1"/>
          </p:cNvSpPr>
          <p:nvPr>
            <p:ph idx="4294967295"/>
          </p:nvPr>
        </p:nvSpPr>
        <p:spPr>
          <a:xfrm>
            <a:off x="800107" y="1768110"/>
            <a:ext cx="7343768" cy="3206178"/>
          </a:xfrm>
          <a:prstGeom prst="rect">
            <a:avLst/>
          </a:prstGeom>
        </p:spPr>
        <p:txBody>
          <a:bodyPr/>
          <a:lstStyle/>
          <a:p>
            <a:pPr>
              <a:buClr>
                <a:srgbClr val="0070C0"/>
              </a:buClr>
              <a:buFont typeface="Wingdings" pitchFamily="2" charset="2"/>
              <a:buChar char="Ø"/>
            </a:pPr>
            <a:r>
              <a:rPr lang="en-US" sz="2200"/>
              <a:t>Know the GBV referral pathway and the services that are available in the area that you work in.</a:t>
            </a:r>
            <a:r>
              <a:rPr lang="en-US" sz="2200">
                <a:solidFill>
                  <a:schemeClr val="tx1">
                    <a:lumMod val="65000"/>
                    <a:lumOff val="35000"/>
                  </a:schemeClr>
                </a:solidFill>
                <a:latin typeface="Lato" panose="020F0502020204030203" pitchFamily="34" charset="77"/>
              </a:rPr>
              <a:t> </a:t>
            </a:r>
          </a:p>
          <a:p>
            <a:pPr>
              <a:buClr>
                <a:srgbClr val="0070C0"/>
              </a:buClr>
              <a:buFont typeface="Wingdings" pitchFamily="2" charset="2"/>
              <a:buChar char="Ø"/>
            </a:pPr>
            <a:r>
              <a:rPr lang="en-US" sz="2200"/>
              <a:t>Offer a listening ear, free of judgement.</a:t>
            </a:r>
          </a:p>
          <a:p>
            <a:pPr>
              <a:buClr>
                <a:srgbClr val="0070C0"/>
              </a:buClr>
              <a:buFont typeface="Wingdings" pitchFamily="2" charset="2"/>
              <a:buChar char="Ø"/>
            </a:pPr>
            <a:r>
              <a:rPr lang="en-US" sz="2200"/>
              <a:t>Provide accurate, up-to-date information on available services and let the survivor make their own choices.</a:t>
            </a:r>
          </a:p>
          <a:p>
            <a:pPr>
              <a:buClr>
                <a:srgbClr val="0070C0"/>
              </a:buClr>
              <a:buFont typeface="Wingdings" pitchFamily="2" charset="2"/>
              <a:buChar char="Ø"/>
            </a:pPr>
            <a:r>
              <a:rPr lang="en-US" sz="2200"/>
              <a:t>Apply a survivor-</a:t>
            </a:r>
            <a:r>
              <a:rPr lang="en-US" sz="2200" err="1"/>
              <a:t>centred</a:t>
            </a:r>
            <a:r>
              <a:rPr lang="en-US" sz="2200"/>
              <a:t> approach. </a:t>
            </a:r>
          </a:p>
          <a:p>
            <a:pPr>
              <a:buClr>
                <a:srgbClr val="0070C0"/>
              </a:buClr>
              <a:buFont typeface="Wingdings" pitchFamily="2" charset="2"/>
              <a:buChar char="Ø"/>
            </a:pPr>
            <a:r>
              <a:rPr lang="en-US" sz="2200"/>
              <a:t>NEVER proactively identify or seek out GBV survivors.</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6200"/>
            <a:ext cx="12582256" cy="286"/>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3" name="Picture 2" descr="A picture containing text, vector graphics, sign&#10;&#10;Description automatically generated">
            <a:extLst>
              <a:ext uri="{FF2B5EF4-FFF2-40B4-BE49-F238E27FC236}">
                <a16:creationId xmlns:a16="http://schemas.microsoft.com/office/drawing/2014/main" id="{8D677B1E-9840-E28B-D277-9A3D3A6342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3776" y="1590317"/>
            <a:ext cx="3686559" cy="4592117"/>
          </a:xfrm>
          <a:prstGeom prst="rect">
            <a:avLst/>
          </a:prstGeom>
        </p:spPr>
      </p:pic>
    </p:spTree>
    <p:custDataLst>
      <p:tags r:id="rId1"/>
    </p:custDataLst>
    <p:extLst>
      <p:ext uri="{BB962C8B-B14F-4D97-AF65-F5344CB8AC3E}">
        <p14:creationId xmlns:p14="http://schemas.microsoft.com/office/powerpoint/2010/main" val="320812132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000" fill="hold"/>
                                            <p:tgtEl>
                                              <p:spTgt spid="3"/>
                                            </p:tgtEl>
                                            <p:attrNameLst>
                                              <p:attrName>ppt_x</p:attrName>
                                            </p:attrNameLst>
                                          </p:cBhvr>
                                          <p:tavLst>
                                            <p:tav tm="0">
                                              <p:val>
                                                <p:strVal val="1+#ppt_w/2"/>
                                              </p:val>
                                            </p:tav>
                                            <p:tav tm="100000">
                                              <p:val>
                                                <p:strVal val="#ppt_x"/>
                                              </p:val>
                                            </p:tav>
                                          </p:tavLst>
                                        </p:anim>
                                        <p:anim calcmode="lin" valueType="num">
                                          <p:cBhvr additive="base">
                                            <p:cTn id="16"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195">
                                                <p:txEl>
                                                  <p:pRg st="0" end="0"/>
                                                </p:txEl>
                                              </p:spTgt>
                                            </p:tgtEl>
                                            <p:attrNameLst>
                                              <p:attrName>style.visibility</p:attrName>
                                            </p:attrNameLst>
                                          </p:cBhvr>
                                          <p:to>
                                            <p:strVal val="visible"/>
                                          </p:to>
                                        </p:set>
                                        <p:animEffect transition="in" filter="fade">
                                          <p:cBhvr>
                                            <p:cTn id="21" dur="500"/>
                                            <p:tgtEl>
                                              <p:spTgt spid="819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95">
                                                <p:txEl>
                                                  <p:pRg st="1" end="1"/>
                                                </p:txEl>
                                              </p:spTgt>
                                            </p:tgtEl>
                                            <p:attrNameLst>
                                              <p:attrName>style.visibility</p:attrName>
                                            </p:attrNameLst>
                                          </p:cBhvr>
                                          <p:to>
                                            <p:strVal val="visible"/>
                                          </p:to>
                                        </p:set>
                                        <p:animEffect transition="in" filter="fade">
                                          <p:cBhvr>
                                            <p:cTn id="26" dur="500"/>
                                            <p:tgtEl>
                                              <p:spTgt spid="819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195">
                                                <p:txEl>
                                                  <p:pRg st="2" end="2"/>
                                                </p:txEl>
                                              </p:spTgt>
                                            </p:tgtEl>
                                            <p:attrNameLst>
                                              <p:attrName>style.visibility</p:attrName>
                                            </p:attrNameLst>
                                          </p:cBhvr>
                                          <p:to>
                                            <p:strVal val="visible"/>
                                          </p:to>
                                        </p:set>
                                        <p:animEffect transition="in" filter="fade">
                                          <p:cBhvr>
                                            <p:cTn id="31" dur="500"/>
                                            <p:tgtEl>
                                              <p:spTgt spid="819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195">
                                                <p:txEl>
                                                  <p:pRg st="3" end="3"/>
                                                </p:txEl>
                                              </p:spTgt>
                                            </p:tgtEl>
                                            <p:attrNameLst>
                                              <p:attrName>style.visibility</p:attrName>
                                            </p:attrNameLst>
                                          </p:cBhvr>
                                          <p:to>
                                            <p:strVal val="visible"/>
                                          </p:to>
                                        </p:set>
                                        <p:animEffect transition="in" filter="fade">
                                          <p:cBhvr>
                                            <p:cTn id="36" dur="500"/>
                                            <p:tgtEl>
                                              <p:spTgt spid="8195">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195">
                                                <p:txEl>
                                                  <p:pRg st="4" end="4"/>
                                                </p:txEl>
                                              </p:spTgt>
                                            </p:tgtEl>
                                            <p:attrNameLst>
                                              <p:attrName>style.visibility</p:attrName>
                                            </p:attrNameLst>
                                          </p:cBhvr>
                                          <p:to>
                                            <p:strVal val="visible"/>
                                          </p:to>
                                        </p:set>
                                        <p:animEffect transition="in" filter="fade">
                                          <p:cBhvr>
                                            <p:cTn id="41"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000" fill="hold"/>
                                            <p:tgtEl>
                                              <p:spTgt spid="3"/>
                                            </p:tgtEl>
                                            <p:attrNameLst>
                                              <p:attrName>ppt_x</p:attrName>
                                            </p:attrNameLst>
                                          </p:cBhvr>
                                          <p:tavLst>
                                            <p:tav tm="0">
                                              <p:val>
                                                <p:strVal val="1+#ppt_w/2"/>
                                              </p:val>
                                            </p:tav>
                                            <p:tav tm="100000">
                                              <p:val>
                                                <p:strVal val="#ppt_x"/>
                                              </p:val>
                                            </p:tav>
                                          </p:tavLst>
                                        </p:anim>
                                        <p:anim calcmode="lin" valueType="num">
                                          <p:cBhvr additive="base">
                                            <p:cTn id="16"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195">
                                                <p:txEl>
                                                  <p:pRg st="0" end="0"/>
                                                </p:txEl>
                                              </p:spTgt>
                                            </p:tgtEl>
                                            <p:attrNameLst>
                                              <p:attrName>style.visibility</p:attrName>
                                            </p:attrNameLst>
                                          </p:cBhvr>
                                          <p:to>
                                            <p:strVal val="visible"/>
                                          </p:to>
                                        </p:set>
                                        <p:animEffect transition="in" filter="fade">
                                          <p:cBhvr>
                                            <p:cTn id="21" dur="500"/>
                                            <p:tgtEl>
                                              <p:spTgt spid="819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95">
                                                <p:txEl>
                                                  <p:pRg st="1" end="1"/>
                                                </p:txEl>
                                              </p:spTgt>
                                            </p:tgtEl>
                                            <p:attrNameLst>
                                              <p:attrName>style.visibility</p:attrName>
                                            </p:attrNameLst>
                                          </p:cBhvr>
                                          <p:to>
                                            <p:strVal val="visible"/>
                                          </p:to>
                                        </p:set>
                                        <p:animEffect transition="in" filter="fade">
                                          <p:cBhvr>
                                            <p:cTn id="26" dur="500"/>
                                            <p:tgtEl>
                                              <p:spTgt spid="819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195">
                                                <p:txEl>
                                                  <p:pRg st="2" end="2"/>
                                                </p:txEl>
                                              </p:spTgt>
                                            </p:tgtEl>
                                            <p:attrNameLst>
                                              <p:attrName>style.visibility</p:attrName>
                                            </p:attrNameLst>
                                          </p:cBhvr>
                                          <p:to>
                                            <p:strVal val="visible"/>
                                          </p:to>
                                        </p:set>
                                        <p:animEffect transition="in" filter="fade">
                                          <p:cBhvr>
                                            <p:cTn id="31" dur="500"/>
                                            <p:tgtEl>
                                              <p:spTgt spid="819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195">
                                                <p:txEl>
                                                  <p:pRg st="3" end="3"/>
                                                </p:txEl>
                                              </p:spTgt>
                                            </p:tgtEl>
                                            <p:attrNameLst>
                                              <p:attrName>style.visibility</p:attrName>
                                            </p:attrNameLst>
                                          </p:cBhvr>
                                          <p:to>
                                            <p:strVal val="visible"/>
                                          </p:to>
                                        </p:set>
                                        <p:animEffect transition="in" filter="fade">
                                          <p:cBhvr>
                                            <p:cTn id="36" dur="500"/>
                                            <p:tgtEl>
                                              <p:spTgt spid="8195">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195">
                                                <p:txEl>
                                                  <p:pRg st="4" end="4"/>
                                                </p:txEl>
                                              </p:spTgt>
                                            </p:tgtEl>
                                            <p:attrNameLst>
                                              <p:attrName>style.visibility</p:attrName>
                                            </p:attrNameLst>
                                          </p:cBhvr>
                                          <p:to>
                                            <p:strVal val="visible"/>
                                          </p:to>
                                        </p:set>
                                        <p:animEffect transition="in" filter="fade">
                                          <p:cBhvr>
                                            <p:cTn id="41"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2CB469-0C7A-F540-BDD1-1BCA181055EC}"/>
              </a:ext>
            </a:extLst>
          </p:cNvPr>
          <p:cNvSpPr txBox="1">
            <a:spLocks/>
          </p:cNvSpPr>
          <p:nvPr/>
        </p:nvSpPr>
        <p:spPr>
          <a:xfrm>
            <a:off x="2481158" y="1816100"/>
            <a:ext cx="7437542" cy="660400"/>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Group work</a:t>
            </a:r>
            <a:r>
              <a:rPr lang="en-US" spc="-100">
                <a:solidFill>
                  <a:srgbClr val="0070C0"/>
                </a:solidFill>
                <a:latin typeface="Lato" panose="020F0502020204030203" pitchFamily="34" charset="77"/>
              </a:rPr>
              <a:t> </a:t>
            </a:r>
            <a:br>
              <a:rPr lang="en-US">
                <a:solidFill>
                  <a:srgbClr val="0070C0"/>
                </a:solidFill>
              </a:rPr>
            </a:br>
            <a:r>
              <a:rPr lang="en-US" sz="3600">
                <a:solidFill>
                  <a:srgbClr val="0070C0"/>
                </a:solidFill>
                <a:latin typeface="Lato" panose="020F0502020204030203" pitchFamily="34" charset="77"/>
              </a:rPr>
              <a:t>Why do you need to know how to handle a GBV disclosure?</a:t>
            </a:r>
          </a:p>
        </p:txBody>
      </p:sp>
      <p:sp>
        <p:nvSpPr>
          <p:cNvPr id="2" name="Content Placeholder 2">
            <a:extLst>
              <a:ext uri="{FF2B5EF4-FFF2-40B4-BE49-F238E27FC236}">
                <a16:creationId xmlns:a16="http://schemas.microsoft.com/office/drawing/2014/main" id="{5B035A8E-F761-3BC2-49C9-BE114FC3C3B6}"/>
              </a:ext>
            </a:extLst>
          </p:cNvPr>
          <p:cNvSpPr txBox="1">
            <a:spLocks/>
          </p:cNvSpPr>
          <p:nvPr/>
        </p:nvSpPr>
        <p:spPr>
          <a:xfrm>
            <a:off x="1419472" y="2771631"/>
            <a:ext cx="7753104" cy="3056601"/>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n-US" sz="2200"/>
              <a:t>A survivor of GBV can decide when and how to disclose her experience. </a:t>
            </a:r>
          </a:p>
          <a:p>
            <a:pPr>
              <a:buClr>
                <a:srgbClr val="0070C0"/>
              </a:buClr>
              <a:buFont typeface="Wingdings" pitchFamily="2" charset="2"/>
              <a:buChar char="Ø"/>
            </a:pPr>
            <a:r>
              <a:rPr lang="en-US" sz="2200"/>
              <a:t>All frontline workers could face a disclosure of GBV from anyone in the communities they work in. </a:t>
            </a:r>
          </a:p>
          <a:p>
            <a:pPr>
              <a:buClr>
                <a:srgbClr val="0070C0"/>
              </a:buClr>
              <a:buFont typeface="Wingdings" pitchFamily="2" charset="2"/>
              <a:buChar char="Ø"/>
            </a:pPr>
            <a:r>
              <a:rPr lang="en-US" sz="2200"/>
              <a:t>It is extremely difficult for a survivor to disclose a GBV experience, and the first contact at the time of a disclosure plays critical role in her healing process. </a:t>
            </a:r>
          </a:p>
          <a:p>
            <a:pPr>
              <a:buClr>
                <a:srgbClr val="0070C0"/>
              </a:buClr>
              <a:buFont typeface="Wingdings" pitchFamily="2" charset="2"/>
              <a:buChar char="Ø"/>
            </a:pPr>
            <a:endParaRPr lang="en-US" sz="2200">
              <a:latin typeface="Lato" panose="020F0502020204030203" pitchFamily="34" charset="77"/>
            </a:endParaRPr>
          </a:p>
        </p:txBody>
      </p:sp>
      <p:pic>
        <p:nvPicPr>
          <p:cNvPr id="5" name="Picture 4">
            <a:extLst>
              <a:ext uri="{FF2B5EF4-FFF2-40B4-BE49-F238E27FC236}">
                <a16:creationId xmlns:a16="http://schemas.microsoft.com/office/drawing/2014/main" id="{BE58C113-F46F-7CD0-E716-F9844BF5D3B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8626613" y="1234440"/>
            <a:ext cx="3498779" cy="4933004"/>
          </a:xfrm>
          <a:prstGeom prst="rect">
            <a:avLst/>
          </a:prstGeom>
        </p:spPr>
      </p:pic>
      <p:grpSp>
        <p:nvGrpSpPr>
          <p:cNvPr id="4" name="Group 3">
            <a:extLst>
              <a:ext uri="{FF2B5EF4-FFF2-40B4-BE49-F238E27FC236}">
                <a16:creationId xmlns:a16="http://schemas.microsoft.com/office/drawing/2014/main" id="{56C3AD09-D2A0-6EB3-7ADE-3D63440E9AC8}"/>
              </a:ext>
            </a:extLst>
          </p:cNvPr>
          <p:cNvGrpSpPr/>
          <p:nvPr/>
        </p:nvGrpSpPr>
        <p:grpSpPr>
          <a:xfrm>
            <a:off x="10411859" y="-1242353"/>
            <a:ext cx="1387649" cy="2525053"/>
            <a:chOff x="10411859" y="-1242353"/>
            <a:chExt cx="1387649" cy="2525053"/>
          </a:xfrm>
        </p:grpSpPr>
        <p:sp>
          <p:nvSpPr>
            <p:cNvPr id="6" name="Oval 5">
              <a:extLst>
                <a:ext uri="{FF2B5EF4-FFF2-40B4-BE49-F238E27FC236}">
                  <a16:creationId xmlns:a16="http://schemas.microsoft.com/office/drawing/2014/main" id="{48D30672-BC92-172B-F5EC-801EB6B8BD25}"/>
                </a:ext>
              </a:extLst>
            </p:cNvPr>
            <p:cNvSpPr/>
            <p:nvPr/>
          </p:nvSpPr>
          <p:spPr>
            <a:xfrm>
              <a:off x="10411859" y="-52723"/>
              <a:ext cx="1387649" cy="1335423"/>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highlight>
                  <a:srgbClr val="FBD416"/>
                </a:highlight>
              </a:endParaRPr>
            </a:p>
          </p:txBody>
        </p:sp>
        <p:sp>
          <p:nvSpPr>
            <p:cNvPr id="7" name="Rectangle 6">
              <a:extLst>
                <a:ext uri="{FF2B5EF4-FFF2-40B4-BE49-F238E27FC236}">
                  <a16:creationId xmlns:a16="http://schemas.microsoft.com/office/drawing/2014/main" id="{841F0899-2F7A-5D69-DFF2-AF51990717F3}"/>
                </a:ext>
              </a:extLst>
            </p:cNvPr>
            <p:cNvSpPr/>
            <p:nvPr/>
          </p:nvSpPr>
          <p:spPr>
            <a:xfrm>
              <a:off x="10411859" y="-1242353"/>
              <a:ext cx="1387649" cy="1873092"/>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highlight>
                  <a:srgbClr val="FBD416"/>
                </a:highlight>
              </a:endParaRPr>
            </a:p>
          </p:txBody>
        </p:sp>
        <p:pic>
          <p:nvPicPr>
            <p:cNvPr id="8" name="Picture 7">
              <a:extLst>
                <a:ext uri="{FF2B5EF4-FFF2-40B4-BE49-F238E27FC236}">
                  <a16:creationId xmlns:a16="http://schemas.microsoft.com/office/drawing/2014/main" id="{EEAC7377-551D-C5D6-E75E-104CA5DB0B7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778212" y="499963"/>
              <a:ext cx="654940" cy="664502"/>
            </a:xfrm>
            <a:prstGeom prst="rect">
              <a:avLst/>
            </a:prstGeom>
            <a:solidFill>
              <a:srgbClr val="0070C0"/>
            </a:solidFill>
          </p:spPr>
        </p:pic>
        <p:sp>
          <p:nvSpPr>
            <p:cNvPr id="9" name="TextBox 8">
              <a:extLst>
                <a:ext uri="{FF2B5EF4-FFF2-40B4-BE49-F238E27FC236}">
                  <a16:creationId xmlns:a16="http://schemas.microsoft.com/office/drawing/2014/main" id="{5DE3864F-7465-15E5-C744-D96E6B5E7EF8}"/>
                </a:ext>
              </a:extLst>
            </p:cNvPr>
            <p:cNvSpPr txBox="1"/>
            <p:nvPr/>
          </p:nvSpPr>
          <p:spPr>
            <a:xfrm>
              <a:off x="10545274" y="130631"/>
              <a:ext cx="1120820" cy="369332"/>
            </a:xfrm>
            <a:prstGeom prst="rect">
              <a:avLst/>
            </a:prstGeom>
            <a:noFill/>
          </p:spPr>
          <p:txBody>
            <a:bodyPr wrap="none" rtlCol="0">
              <a:spAutoFit/>
            </a:bodyPr>
            <a:lstStyle/>
            <a:p>
              <a:r>
                <a:rPr lang="en-BR" b="1">
                  <a:solidFill>
                    <a:schemeClr val="bg1"/>
                  </a:solidFill>
                  <a:latin typeface="Lato Black" panose="020F0502020204030203" pitchFamily="34" charset="77"/>
                </a:rPr>
                <a:t>Optional</a:t>
              </a:r>
            </a:p>
          </p:txBody>
        </p:sp>
      </p:grpSp>
      <p:grpSp>
        <p:nvGrpSpPr>
          <p:cNvPr id="13" name="Group 12">
            <a:extLst>
              <a:ext uri="{FF2B5EF4-FFF2-40B4-BE49-F238E27FC236}">
                <a16:creationId xmlns:a16="http://schemas.microsoft.com/office/drawing/2014/main" id="{3CBDABFD-9743-2084-C326-8CFC36F16E0D}"/>
              </a:ext>
            </a:extLst>
          </p:cNvPr>
          <p:cNvGrpSpPr/>
          <p:nvPr/>
        </p:nvGrpSpPr>
        <p:grpSpPr>
          <a:xfrm>
            <a:off x="-1684633" y="-572459"/>
            <a:ext cx="3965627" cy="3382989"/>
            <a:chOff x="-1684633" y="-572459"/>
            <a:chExt cx="3965627" cy="3382989"/>
          </a:xfrm>
        </p:grpSpPr>
        <p:sp>
          <p:nvSpPr>
            <p:cNvPr id="14" name="Oval 13">
              <a:extLst>
                <a:ext uri="{FF2B5EF4-FFF2-40B4-BE49-F238E27FC236}">
                  <a16:creationId xmlns:a16="http://schemas.microsoft.com/office/drawing/2014/main" id="{F056CFC4-223D-93C6-56AB-5D17D76526BF}"/>
                </a:ext>
              </a:extLst>
            </p:cNvPr>
            <p:cNvSpPr/>
            <p:nvPr/>
          </p:nvSpPr>
          <p:spPr>
            <a:xfrm>
              <a:off x="-1684633" y="-572459"/>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15" name="Picture 14">
              <a:extLst>
                <a:ext uri="{FF2B5EF4-FFF2-40B4-BE49-F238E27FC236}">
                  <a16:creationId xmlns:a16="http://schemas.microsoft.com/office/drawing/2014/main" id="{2C9E6593-A5CC-56AE-12A4-BD589CE023C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16448" y="461585"/>
              <a:ext cx="2064546" cy="2049365"/>
            </a:xfrm>
            <a:prstGeom prst="rect">
              <a:avLst/>
            </a:prstGeom>
          </p:spPr>
        </p:pic>
      </p:grpSp>
    </p:spTree>
    <p:custDataLst>
      <p:tags r:id="rId1"/>
    </p:custDataLst>
    <p:extLst>
      <p:ext uri="{BB962C8B-B14F-4D97-AF65-F5344CB8AC3E}">
        <p14:creationId xmlns:p14="http://schemas.microsoft.com/office/powerpoint/2010/main" val="317923873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1+#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1" accel="50000" fill="hold" nodeType="withEffect" p14:presetBounceEnd="50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50000">
                                          <p:cBhvr additive="base">
                                            <p:cTn id="15" dur="10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500"/>
                                            <p:tgtEl>
                                              <p:spTgt spid="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500"/>
                                            <p:tgtEl>
                                              <p:spTgt spid="2">
                                                <p:txEl>
                                                  <p:pRg st="2" end="2"/>
                                                </p:txEl>
                                              </p:spTgt>
                                            </p:tgtEl>
                                          </p:cBhvr>
                                        </p:animEffect>
                                      </p:childTnLst>
                                    </p:cTn>
                                  </p:par>
                                  <p:par>
                                    <p:cTn id="32" presetID="2" presetClass="entr" presetSubtype="8" accel="50000" decel="50000" fill="hold" nodeType="withEffect">
                                      <p:stCondLst>
                                        <p:cond delay="30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2000" fill="hold"/>
                                            <p:tgtEl>
                                              <p:spTgt spid="13"/>
                                            </p:tgtEl>
                                            <p:attrNameLst>
                                              <p:attrName>ppt_x</p:attrName>
                                            </p:attrNameLst>
                                          </p:cBhvr>
                                          <p:tavLst>
                                            <p:tav tm="0">
                                              <p:val>
                                                <p:strVal val="0-#ppt_w/2"/>
                                              </p:val>
                                            </p:tav>
                                            <p:tav tm="100000">
                                              <p:val>
                                                <p:strVal val="#ppt_x"/>
                                              </p:val>
                                            </p:tav>
                                          </p:tavLst>
                                        </p:anim>
                                        <p:anim calcmode="lin" valueType="num">
                                          <p:cBhvr additive="base">
                                            <p:cTn id="35"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1+#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1" ac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500"/>
                                            <p:tgtEl>
                                              <p:spTgt spid="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500"/>
                                            <p:tgtEl>
                                              <p:spTgt spid="2">
                                                <p:txEl>
                                                  <p:pRg st="2" end="2"/>
                                                </p:txEl>
                                              </p:spTgt>
                                            </p:tgtEl>
                                          </p:cBhvr>
                                        </p:animEffect>
                                      </p:childTnLst>
                                    </p:cTn>
                                  </p:par>
                                  <p:par>
                                    <p:cTn id="32" presetID="2" presetClass="entr" presetSubtype="8" accel="50000" decel="50000" fill="hold" nodeType="withEffect">
                                      <p:stCondLst>
                                        <p:cond delay="30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2000" fill="hold"/>
                                            <p:tgtEl>
                                              <p:spTgt spid="13"/>
                                            </p:tgtEl>
                                            <p:attrNameLst>
                                              <p:attrName>ppt_x</p:attrName>
                                            </p:attrNameLst>
                                          </p:cBhvr>
                                          <p:tavLst>
                                            <p:tav tm="0">
                                              <p:val>
                                                <p:strVal val="0-#ppt_w/2"/>
                                              </p:val>
                                            </p:tav>
                                            <p:tav tm="100000">
                                              <p:val>
                                                <p:strVal val="#ppt_x"/>
                                              </p:val>
                                            </p:tav>
                                          </p:tavLst>
                                        </p:anim>
                                        <p:anim calcmode="lin" valueType="num">
                                          <p:cBhvr additive="base">
                                            <p:cTn id="35"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2D34AEC-EA16-A786-E5D6-5AE445E84B66}"/>
              </a:ext>
            </a:extLst>
          </p:cNvPr>
          <p:cNvSpPr txBox="1">
            <a:spLocks/>
          </p:cNvSpPr>
          <p:nvPr/>
        </p:nvSpPr>
        <p:spPr>
          <a:xfrm>
            <a:off x="690205" y="1724192"/>
            <a:ext cx="6063521" cy="2767025"/>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n-US" sz="2200" b="1">
                <a:solidFill>
                  <a:srgbClr val="0070C0"/>
                </a:solidFill>
              </a:rPr>
              <a:t>Direct disclosure</a:t>
            </a:r>
            <a:endParaRPr lang="en-US" altLang="en-GR" sz="2200">
              <a:solidFill>
                <a:srgbClr val="0070C0"/>
              </a:solidFill>
            </a:endParaRPr>
          </a:p>
          <a:p>
            <a:pPr marL="742950" lvl="1" indent="-342900">
              <a:buClr>
                <a:srgbClr val="0070C0"/>
              </a:buClr>
              <a:buSzPct val="70000"/>
              <a:buFont typeface="Courier New" panose="02070309020205020404" pitchFamily="49" charset="0"/>
              <a:buChar char="o"/>
            </a:pPr>
            <a:r>
              <a:rPr lang="en-US" sz="1800"/>
              <a:t>A survivor discloses her experience directly to you. </a:t>
            </a:r>
          </a:p>
          <a:p>
            <a:pPr marL="742950" lvl="1" indent="-342900">
              <a:buClr>
                <a:srgbClr val="0070C0"/>
              </a:buClr>
              <a:buSzPct val="70000"/>
              <a:buFont typeface="Courier New" panose="02070309020205020404" pitchFamily="49" charset="0"/>
              <a:buChar char="o"/>
            </a:pPr>
            <a:r>
              <a:rPr lang="en-US" sz="1800"/>
              <a:t>Can be referred with survivor consent. </a:t>
            </a:r>
            <a:endParaRPr lang="en-US" altLang="en-GR" sz="1800"/>
          </a:p>
          <a:p>
            <a:pPr marL="742950" lvl="1" indent="-342900">
              <a:buClr>
                <a:srgbClr val="0070C0"/>
              </a:buClr>
              <a:buSzPct val="70000"/>
              <a:buFont typeface="Courier New" panose="02070309020205020404" pitchFamily="49" charset="0"/>
              <a:buChar char="o"/>
            </a:pPr>
            <a:endParaRPr lang="en-US" sz="800"/>
          </a:p>
          <a:p>
            <a:pPr>
              <a:buClr>
                <a:srgbClr val="0070C0"/>
              </a:buClr>
              <a:buFont typeface="Wingdings" pitchFamily="2" charset="2"/>
              <a:buChar char="Ø"/>
            </a:pPr>
            <a:r>
              <a:rPr lang="en-US" sz="2200" b="1">
                <a:solidFill>
                  <a:srgbClr val="0070C0"/>
                </a:solidFill>
              </a:rPr>
              <a:t>Indirect disclosure</a:t>
            </a:r>
            <a:endParaRPr lang="en-US" altLang="en-GR" sz="2200">
              <a:solidFill>
                <a:srgbClr val="0070C0"/>
              </a:solidFill>
            </a:endParaRPr>
          </a:p>
          <a:p>
            <a:pPr marL="742950" lvl="1" indent="-342900">
              <a:buClr>
                <a:srgbClr val="0070C0"/>
              </a:buClr>
              <a:buSzPct val="70000"/>
              <a:buFont typeface="Courier New" panose="02070309020205020404" pitchFamily="49" charset="0"/>
              <a:buChar char="o"/>
            </a:pPr>
            <a:r>
              <a:rPr lang="en-US" sz="1800"/>
              <a:t>Someone else discloses an experience of GBV of others. </a:t>
            </a:r>
          </a:p>
          <a:p>
            <a:pPr marL="742950" lvl="1" indent="-342900">
              <a:buClr>
                <a:srgbClr val="0070C0"/>
              </a:buClr>
              <a:buSzPct val="70000"/>
              <a:buFont typeface="Courier New" panose="02070309020205020404" pitchFamily="49" charset="0"/>
              <a:buChar char="o"/>
            </a:pPr>
            <a:r>
              <a:rPr lang="en-US" sz="1800"/>
              <a:t>Cannot be referred as the survivor is not present to consent. </a:t>
            </a:r>
          </a:p>
        </p:txBody>
      </p:sp>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00107" y="685800"/>
            <a:ext cx="11030328"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a:solidFill>
                  <a:srgbClr val="0070C0"/>
                </a:solidFill>
                <a:latin typeface="Lato" panose="020F0502020204030203" pitchFamily="34" charset="77"/>
              </a:rPr>
              <a:t>Disclosures</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6200"/>
            <a:ext cx="4481243" cy="286"/>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5" name="Picture 4" descr="Icon&#10;&#10;Description automatically generated">
            <a:extLst>
              <a:ext uri="{FF2B5EF4-FFF2-40B4-BE49-F238E27FC236}">
                <a16:creationId xmlns:a16="http://schemas.microsoft.com/office/drawing/2014/main" id="{42D363FD-8AB1-2A32-14B8-607FC516A896}"/>
              </a:ext>
            </a:extLst>
          </p:cNvPr>
          <p:cNvPicPr>
            <a:picLocks noChangeAspect="1"/>
          </p:cNvPicPr>
          <p:nvPr/>
        </p:nvPicPr>
        <p:blipFill rotWithShape="1">
          <a:blip r:embed="rId4">
            <a:extLst>
              <a:ext uri="{28A0092B-C50C-407E-A947-70E740481C1C}">
                <a14:useLocalDpi xmlns:a14="http://schemas.microsoft.com/office/drawing/2010/main" val="0"/>
              </a:ext>
            </a:extLst>
          </a:blip>
          <a:srcRect b="19552"/>
          <a:stretch/>
        </p:blipFill>
        <p:spPr>
          <a:xfrm>
            <a:off x="6115357" y="1591986"/>
            <a:ext cx="3153861" cy="4592917"/>
          </a:xfrm>
          <a:prstGeom prst="rect">
            <a:avLst/>
          </a:prstGeom>
        </p:spPr>
      </p:pic>
      <p:pic>
        <p:nvPicPr>
          <p:cNvPr id="10" name="Picture 9" descr="Shape, arrow&#10;&#10;Description automatically generated">
            <a:extLst>
              <a:ext uri="{FF2B5EF4-FFF2-40B4-BE49-F238E27FC236}">
                <a16:creationId xmlns:a16="http://schemas.microsoft.com/office/drawing/2014/main" id="{4AA752F3-D2C5-E074-BA8D-BC086E2C2999}"/>
              </a:ext>
            </a:extLst>
          </p:cNvPr>
          <p:cNvPicPr>
            <a:picLocks noChangeAspect="1"/>
          </p:cNvPicPr>
          <p:nvPr/>
        </p:nvPicPr>
        <p:blipFill rotWithShape="1">
          <a:blip r:embed="rId5">
            <a:extLst>
              <a:ext uri="{28A0092B-C50C-407E-A947-70E740481C1C}">
                <a14:useLocalDpi xmlns:a14="http://schemas.microsoft.com/office/drawing/2010/main" val="0"/>
              </a:ext>
            </a:extLst>
          </a:blip>
          <a:srcRect b="31091"/>
          <a:stretch/>
        </p:blipFill>
        <p:spPr>
          <a:xfrm>
            <a:off x="7827378" y="2294021"/>
            <a:ext cx="2329513" cy="3889452"/>
          </a:xfrm>
          <a:prstGeom prst="rect">
            <a:avLst/>
          </a:prstGeom>
        </p:spPr>
      </p:pic>
      <p:pic>
        <p:nvPicPr>
          <p:cNvPr id="8" name="Picture 7" descr="A picture containing text, sign, vector graphics&#10;&#10;Description automatically generated">
            <a:extLst>
              <a:ext uri="{FF2B5EF4-FFF2-40B4-BE49-F238E27FC236}">
                <a16:creationId xmlns:a16="http://schemas.microsoft.com/office/drawing/2014/main" id="{D9F824EB-AB45-E332-38E3-3BE9062587F0}"/>
              </a:ext>
            </a:extLst>
          </p:cNvPr>
          <p:cNvPicPr>
            <a:picLocks noChangeAspect="1"/>
          </p:cNvPicPr>
          <p:nvPr/>
        </p:nvPicPr>
        <p:blipFill rotWithShape="1">
          <a:blip r:embed="rId6">
            <a:extLst>
              <a:ext uri="{28A0092B-C50C-407E-A947-70E740481C1C}">
                <a14:useLocalDpi xmlns:a14="http://schemas.microsoft.com/office/drawing/2010/main" val="0"/>
              </a:ext>
            </a:extLst>
          </a:blip>
          <a:srcRect b="25449"/>
          <a:stretch/>
        </p:blipFill>
        <p:spPr>
          <a:xfrm flipH="1">
            <a:off x="8867801" y="931586"/>
            <a:ext cx="3594017" cy="5251887"/>
          </a:xfrm>
          <a:prstGeom prst="rect">
            <a:avLst/>
          </a:prstGeom>
        </p:spPr>
      </p:pic>
    </p:spTree>
    <p:custDataLst>
      <p:tags r:id="rId1"/>
    </p:custDataLst>
    <p:extLst>
      <p:ext uri="{BB962C8B-B14F-4D97-AF65-F5344CB8AC3E}">
        <p14:creationId xmlns:p14="http://schemas.microsoft.com/office/powerpoint/2010/main" val="329603636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2" presetClass="entr" presetSubtype="2" accel="50000" decel="5000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000" fill="hold"/>
                                            <p:tgtEl>
                                              <p:spTgt spid="5"/>
                                            </p:tgtEl>
                                            <p:attrNameLst>
                                              <p:attrName>ppt_x</p:attrName>
                                            </p:attrNameLst>
                                          </p:cBhvr>
                                          <p:tavLst>
                                            <p:tav tm="0">
                                              <p:val>
                                                <p:strVal val="1+#ppt_w/2"/>
                                              </p:val>
                                            </p:tav>
                                            <p:tav tm="100000">
                                              <p:val>
                                                <p:strVal val="#ppt_x"/>
                                              </p:val>
                                            </p:tav>
                                          </p:tavLst>
                                        </p:anim>
                                        <p:anim calcmode="lin" valueType="num">
                                          <p:cBhvr additive="base">
                                            <p:cTn id="21" dur="1000" fill="hold"/>
                                            <p:tgtEl>
                                              <p:spTgt spid="5"/>
                                            </p:tgtEl>
                                            <p:attrNameLst>
                                              <p:attrName>ppt_y</p:attrName>
                                            </p:attrNameLst>
                                          </p:cBhvr>
                                          <p:tavLst>
                                            <p:tav tm="0">
                                              <p:val>
                                                <p:strVal val="#ppt_y"/>
                                              </p:val>
                                            </p:tav>
                                            <p:tav tm="100000">
                                              <p:val>
                                                <p:strVal val="#ppt_y"/>
                                              </p:val>
                                            </p:tav>
                                          </p:tavLst>
                                        </p:anim>
                                      </p:childTnLst>
                                    </p:cTn>
                                  </p:par>
                                  <p:par>
                                    <p:cTn id="22" presetID="2" presetClass="entr" presetSubtype="2" accel="50000" decel="5000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2000" fill="hold"/>
                                            <p:tgtEl>
                                              <p:spTgt spid="8"/>
                                            </p:tgtEl>
                                            <p:attrNameLst>
                                              <p:attrName>ppt_x</p:attrName>
                                            </p:attrNameLst>
                                          </p:cBhvr>
                                          <p:tavLst>
                                            <p:tav tm="0">
                                              <p:val>
                                                <p:strVal val="1+#ppt_w/2"/>
                                              </p:val>
                                            </p:tav>
                                            <p:tav tm="100000">
                                              <p:val>
                                                <p:strVal val="#ppt_x"/>
                                              </p:val>
                                            </p:tav>
                                          </p:tavLst>
                                        </p:anim>
                                        <p:anim calcmode="lin" valueType="num">
                                          <p:cBhvr additive="base">
                                            <p:cTn id="25" dur="2000" fill="hold"/>
                                            <p:tgtEl>
                                              <p:spTgt spid="8"/>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500"/>
                                            <p:tgtEl>
                                              <p:spTgt spid="4">
                                                <p:txEl>
                                                  <p:pRg st="4" end="4"/>
                                                </p:txEl>
                                              </p:spTgt>
                                            </p:tgtEl>
                                          </p:cBhvr>
                                        </p:animEffect>
                                      </p:childTnLst>
                                    </p:cTn>
                                  </p:par>
                                  <p:par>
                                    <p:cTn id="37" presetID="10" presetClass="exit" presetSubtype="0" fill="hold" nodeType="withEffect">
                                      <p:stCondLst>
                                        <p:cond delay="0"/>
                                      </p:stCondLst>
                                      <p:childTnLst>
                                        <p:animEffect transition="out" filter="fad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par>
                                    <p:cTn id="40" presetID="2" presetClass="entr" presetSubtype="2" accel="50000" decel="5000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1000" fill="hold"/>
                                            <p:tgtEl>
                                              <p:spTgt spid="10"/>
                                            </p:tgtEl>
                                            <p:attrNameLst>
                                              <p:attrName>ppt_x</p:attrName>
                                            </p:attrNameLst>
                                          </p:cBhvr>
                                          <p:tavLst>
                                            <p:tav tm="0">
                                              <p:val>
                                                <p:strVal val="1+#ppt_w/2"/>
                                              </p:val>
                                            </p:tav>
                                            <p:tav tm="100000">
                                              <p:val>
                                                <p:strVal val="#ppt_x"/>
                                              </p:val>
                                            </p:tav>
                                          </p:tavLst>
                                        </p:anim>
                                        <p:anim calcmode="lin" valueType="num">
                                          <p:cBhvr additive="base">
                                            <p:cTn id="43" dur="1000" fill="hold"/>
                                            <p:tgtEl>
                                              <p:spTgt spid="10"/>
                                            </p:tgtEl>
                                            <p:attrNameLst>
                                              <p:attrName>ppt_y</p:attrName>
                                            </p:attrNameLst>
                                          </p:cBhvr>
                                          <p:tavLst>
                                            <p:tav tm="0">
                                              <p:val>
                                                <p:strVal val="#ppt_y"/>
                                              </p:val>
                                            </p:tav>
                                            <p:tav tm="100000">
                                              <p:val>
                                                <p:strVal val="#ppt_y"/>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4">
                                                <p:txEl>
                                                  <p:pRg st="5" end="5"/>
                                                </p:txEl>
                                              </p:spTgt>
                                            </p:tgtEl>
                                            <p:attrNameLst>
                                              <p:attrName>style.visibility</p:attrName>
                                            </p:attrNameLst>
                                          </p:cBhvr>
                                          <p:to>
                                            <p:strVal val="visible"/>
                                          </p:to>
                                        </p:set>
                                        <p:animEffect transition="in" filter="fade">
                                          <p:cBhvr>
                                            <p:cTn id="46" dur="500"/>
                                            <p:tgtEl>
                                              <p:spTgt spid="4">
                                                <p:txEl>
                                                  <p:pRg st="5" end="5"/>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2" presetClass="entr" presetSubtype="2" accel="50000" decel="5000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000" fill="hold"/>
                                            <p:tgtEl>
                                              <p:spTgt spid="5"/>
                                            </p:tgtEl>
                                            <p:attrNameLst>
                                              <p:attrName>ppt_x</p:attrName>
                                            </p:attrNameLst>
                                          </p:cBhvr>
                                          <p:tavLst>
                                            <p:tav tm="0">
                                              <p:val>
                                                <p:strVal val="1+#ppt_w/2"/>
                                              </p:val>
                                            </p:tav>
                                            <p:tav tm="100000">
                                              <p:val>
                                                <p:strVal val="#ppt_x"/>
                                              </p:val>
                                            </p:tav>
                                          </p:tavLst>
                                        </p:anim>
                                        <p:anim calcmode="lin" valueType="num">
                                          <p:cBhvr additive="base">
                                            <p:cTn id="21" dur="1000" fill="hold"/>
                                            <p:tgtEl>
                                              <p:spTgt spid="5"/>
                                            </p:tgtEl>
                                            <p:attrNameLst>
                                              <p:attrName>ppt_y</p:attrName>
                                            </p:attrNameLst>
                                          </p:cBhvr>
                                          <p:tavLst>
                                            <p:tav tm="0">
                                              <p:val>
                                                <p:strVal val="#ppt_y"/>
                                              </p:val>
                                            </p:tav>
                                            <p:tav tm="100000">
                                              <p:val>
                                                <p:strVal val="#ppt_y"/>
                                              </p:val>
                                            </p:tav>
                                          </p:tavLst>
                                        </p:anim>
                                      </p:childTnLst>
                                    </p:cTn>
                                  </p:par>
                                  <p:par>
                                    <p:cTn id="22" presetID="2" presetClass="entr" presetSubtype="2" accel="50000" decel="5000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2000" fill="hold"/>
                                            <p:tgtEl>
                                              <p:spTgt spid="8"/>
                                            </p:tgtEl>
                                            <p:attrNameLst>
                                              <p:attrName>ppt_x</p:attrName>
                                            </p:attrNameLst>
                                          </p:cBhvr>
                                          <p:tavLst>
                                            <p:tav tm="0">
                                              <p:val>
                                                <p:strVal val="1+#ppt_w/2"/>
                                              </p:val>
                                            </p:tav>
                                            <p:tav tm="100000">
                                              <p:val>
                                                <p:strVal val="#ppt_x"/>
                                              </p:val>
                                            </p:tav>
                                          </p:tavLst>
                                        </p:anim>
                                        <p:anim calcmode="lin" valueType="num">
                                          <p:cBhvr additive="base">
                                            <p:cTn id="25" dur="2000" fill="hold"/>
                                            <p:tgtEl>
                                              <p:spTgt spid="8"/>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500"/>
                                            <p:tgtEl>
                                              <p:spTgt spid="4">
                                                <p:txEl>
                                                  <p:pRg st="4" end="4"/>
                                                </p:txEl>
                                              </p:spTgt>
                                            </p:tgtEl>
                                          </p:cBhvr>
                                        </p:animEffect>
                                      </p:childTnLst>
                                    </p:cTn>
                                  </p:par>
                                  <p:par>
                                    <p:cTn id="37" presetID="10" presetClass="exit" presetSubtype="0" fill="hold" nodeType="withEffect">
                                      <p:stCondLst>
                                        <p:cond delay="0"/>
                                      </p:stCondLst>
                                      <p:childTnLst>
                                        <p:animEffect transition="out" filter="fad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par>
                                    <p:cTn id="40" presetID="2" presetClass="entr" presetSubtype="2" accel="50000" decel="5000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1000" fill="hold"/>
                                            <p:tgtEl>
                                              <p:spTgt spid="10"/>
                                            </p:tgtEl>
                                            <p:attrNameLst>
                                              <p:attrName>ppt_x</p:attrName>
                                            </p:attrNameLst>
                                          </p:cBhvr>
                                          <p:tavLst>
                                            <p:tav tm="0">
                                              <p:val>
                                                <p:strVal val="1+#ppt_w/2"/>
                                              </p:val>
                                            </p:tav>
                                            <p:tav tm="100000">
                                              <p:val>
                                                <p:strVal val="#ppt_x"/>
                                              </p:val>
                                            </p:tav>
                                          </p:tavLst>
                                        </p:anim>
                                        <p:anim calcmode="lin" valueType="num">
                                          <p:cBhvr additive="base">
                                            <p:cTn id="43" dur="1000" fill="hold"/>
                                            <p:tgtEl>
                                              <p:spTgt spid="10"/>
                                            </p:tgtEl>
                                            <p:attrNameLst>
                                              <p:attrName>ppt_y</p:attrName>
                                            </p:attrNameLst>
                                          </p:cBhvr>
                                          <p:tavLst>
                                            <p:tav tm="0">
                                              <p:val>
                                                <p:strVal val="#ppt_y"/>
                                              </p:val>
                                            </p:tav>
                                            <p:tav tm="100000">
                                              <p:val>
                                                <p:strVal val="#ppt_y"/>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4">
                                                <p:txEl>
                                                  <p:pRg st="5" end="5"/>
                                                </p:txEl>
                                              </p:spTgt>
                                            </p:tgtEl>
                                            <p:attrNameLst>
                                              <p:attrName>style.visibility</p:attrName>
                                            </p:attrNameLst>
                                          </p:cBhvr>
                                          <p:to>
                                            <p:strVal val="visible"/>
                                          </p:to>
                                        </p:set>
                                        <p:animEffect transition="in" filter="fade">
                                          <p:cBhvr>
                                            <p:cTn id="46" dur="500"/>
                                            <p:tgtEl>
                                              <p:spTgt spid="4">
                                                <p:txEl>
                                                  <p:pRg st="5" end="5"/>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circle&#10;&#10;Description automatically generated">
            <a:extLst>
              <a:ext uri="{FF2B5EF4-FFF2-40B4-BE49-F238E27FC236}">
                <a16:creationId xmlns:a16="http://schemas.microsoft.com/office/drawing/2014/main" id="{502A9DDB-B140-92A5-6D23-FDF325054E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95320" y="0"/>
            <a:ext cx="4293704" cy="6188765"/>
          </a:xfrm>
          <a:prstGeom prst="rect">
            <a:avLst/>
          </a:prstGeom>
        </p:spPr>
      </p:pic>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65052" y="686331"/>
            <a:ext cx="5333642" cy="66015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spc="-100">
                <a:solidFill>
                  <a:srgbClr val="0070C0"/>
                </a:solidFill>
                <a:latin typeface="Lato" panose="020F0502020204030203" pitchFamily="34" charset="77"/>
              </a:rPr>
              <a:t>Learning objectives </a:t>
            </a:r>
            <a:endParaRPr lang="en-US" sz="4000" b="1">
              <a:solidFill>
                <a:srgbClr val="0070C0"/>
              </a:solidFill>
              <a:latin typeface="Lato" panose="020F0502020204030203" pitchFamily="34" charset="77"/>
            </a:endParaRPr>
          </a:p>
        </p:txBody>
      </p:sp>
      <p:sp>
        <p:nvSpPr>
          <p:cNvPr id="8195" name="Content Placeholder 2">
            <a:extLst>
              <a:ext uri="{FF2B5EF4-FFF2-40B4-BE49-F238E27FC236}">
                <a16:creationId xmlns:a16="http://schemas.microsoft.com/office/drawing/2014/main" id="{12C0F853-E629-4577-86F6-A13F06A72E48}"/>
              </a:ext>
            </a:extLst>
          </p:cNvPr>
          <p:cNvSpPr>
            <a:spLocks noGrp="1"/>
          </p:cNvSpPr>
          <p:nvPr>
            <p:ph idx="4294967295"/>
          </p:nvPr>
        </p:nvSpPr>
        <p:spPr>
          <a:xfrm>
            <a:off x="800222" y="2134287"/>
            <a:ext cx="5121607" cy="4465637"/>
          </a:xfrm>
          <a:prstGeom prst="rect">
            <a:avLst/>
          </a:prstGeom>
        </p:spPr>
        <p:txBody>
          <a:bodyPr lIns="91440" tIns="45720" rIns="91440" bIns="45720" anchor="t"/>
          <a:lstStyle/>
          <a:p>
            <a:pPr>
              <a:spcBef>
                <a:spcPts val="600"/>
              </a:spcBef>
              <a:buClr>
                <a:srgbClr val="0070C0"/>
              </a:buClr>
              <a:buSzPct val="80000"/>
              <a:buFont typeface="Wingdings" pitchFamily="2" charset="2"/>
              <a:buChar char="Ø"/>
            </a:pPr>
            <a:r>
              <a:rPr lang="en-US" altLang="en-US" sz="3000"/>
              <a:t>Un</a:t>
            </a:r>
            <a:r>
              <a:rPr lang="en-US" sz="3000">
                <a:latin typeface="Proxima Nova" panose="02000506030000020004" pitchFamily="2" charset="0"/>
              </a:rPr>
              <a:t>derstand GBV basic concepts and principles.</a:t>
            </a:r>
            <a:endParaRPr lang="en-US" altLang="en-US" sz="3000"/>
          </a:p>
          <a:p>
            <a:pPr marL="448945" indent="-448945">
              <a:spcBef>
                <a:spcPts val="600"/>
              </a:spcBef>
              <a:buClr>
                <a:srgbClr val="0070C0"/>
              </a:buClr>
              <a:buSzPct val="80000"/>
              <a:buFont typeface="Wingdings" pitchFamily="2" charset="2"/>
              <a:buChar char="Ø"/>
            </a:pPr>
            <a:r>
              <a:rPr lang="en-US" altLang="en-US" sz="3000">
                <a:latin typeface="Lato"/>
                <a:ea typeface="Lato"/>
                <a:cs typeface="Lato"/>
              </a:rPr>
              <a:t>Know </a:t>
            </a:r>
            <a:r>
              <a:rPr lang="en-US" sz="3000">
                <a:latin typeface="Proxima Nova"/>
                <a:ea typeface="Lato"/>
                <a:cs typeface="Lato"/>
              </a:rPr>
              <a:t>how to safely handle disclosures of GBV and refer GBV survivors.</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883605" y="1346486"/>
            <a:ext cx="5905313"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5" name="Picture 4" descr="Icon&#10;&#10;Description automatically generated">
            <a:extLst>
              <a:ext uri="{FF2B5EF4-FFF2-40B4-BE49-F238E27FC236}">
                <a16:creationId xmlns:a16="http://schemas.microsoft.com/office/drawing/2014/main" id="{AB013C8D-507A-B989-F1E4-EC85CD73952E}"/>
              </a:ext>
            </a:extLst>
          </p:cNvPr>
          <p:cNvPicPr>
            <a:picLocks noChangeAspect="1"/>
          </p:cNvPicPr>
          <p:nvPr/>
        </p:nvPicPr>
        <p:blipFill rotWithShape="1">
          <a:blip r:embed="rId5"/>
          <a:srcRect t="-1" b="28127"/>
          <a:stretch/>
        </p:blipFill>
        <p:spPr>
          <a:xfrm flipH="1">
            <a:off x="6096000" y="450518"/>
            <a:ext cx="4926114" cy="5738247"/>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300" fill="hold"/>
                                            <p:tgtEl>
                                              <p:spTgt spid="7"/>
                                            </p:tgtEl>
                                            <p:attrNameLst>
                                              <p:attrName>ppt_x</p:attrName>
                                            </p:attrNameLst>
                                          </p:cBhvr>
                                          <p:tavLst>
                                            <p:tav tm="0">
                                              <p:val>
                                                <p:strVal val="1+#ppt_w/2"/>
                                              </p:val>
                                            </p:tav>
                                            <p:tav tm="100000">
                                              <p:val>
                                                <p:strVal val="#ppt_x"/>
                                              </p:val>
                                            </p:tav>
                                          </p:tavLst>
                                        </p:anim>
                                        <p:anim calcmode="lin" valueType="num">
                                          <p:cBhvr additive="base">
                                            <p:cTn id="16" dur="13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0" end="0"/>
                                                </p:txEl>
                                              </p:spTgt>
                                            </p:tgtEl>
                                            <p:attrNameLst>
                                              <p:attrName>style.visibility</p:attrName>
                                            </p:attrNameLst>
                                          </p:cBhvr>
                                          <p:to>
                                            <p:strVal val="visible"/>
                                          </p:to>
                                        </p:set>
                                        <p:animEffect transition="in" filter="fade">
                                          <p:cBhvr>
                                            <p:cTn id="25" dur="500"/>
                                            <p:tgtEl>
                                              <p:spTgt spid="819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5">
                                                <p:txEl>
                                                  <p:pRg st="1" end="1"/>
                                                </p:txEl>
                                              </p:spTgt>
                                            </p:tgtEl>
                                            <p:attrNameLst>
                                              <p:attrName>style.visibility</p:attrName>
                                            </p:attrNameLst>
                                          </p:cBhvr>
                                          <p:to>
                                            <p:strVal val="visible"/>
                                          </p:to>
                                        </p:set>
                                        <p:animEffect transition="in" filter="fade">
                                          <p:cBhvr>
                                            <p:cTn id="30" dur="5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300" fill="hold"/>
                                            <p:tgtEl>
                                              <p:spTgt spid="7"/>
                                            </p:tgtEl>
                                            <p:attrNameLst>
                                              <p:attrName>ppt_x</p:attrName>
                                            </p:attrNameLst>
                                          </p:cBhvr>
                                          <p:tavLst>
                                            <p:tav tm="0">
                                              <p:val>
                                                <p:strVal val="1+#ppt_w/2"/>
                                              </p:val>
                                            </p:tav>
                                            <p:tav tm="100000">
                                              <p:val>
                                                <p:strVal val="#ppt_x"/>
                                              </p:val>
                                            </p:tav>
                                          </p:tavLst>
                                        </p:anim>
                                        <p:anim calcmode="lin" valueType="num">
                                          <p:cBhvr additive="base">
                                            <p:cTn id="16" dur="13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0" end="0"/>
                                                </p:txEl>
                                              </p:spTgt>
                                            </p:tgtEl>
                                            <p:attrNameLst>
                                              <p:attrName>style.visibility</p:attrName>
                                            </p:attrNameLst>
                                          </p:cBhvr>
                                          <p:to>
                                            <p:strVal val="visible"/>
                                          </p:to>
                                        </p:set>
                                        <p:animEffect transition="in" filter="fade">
                                          <p:cBhvr>
                                            <p:cTn id="25" dur="500"/>
                                            <p:tgtEl>
                                              <p:spTgt spid="819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5">
                                                <p:txEl>
                                                  <p:pRg st="1" end="1"/>
                                                </p:txEl>
                                              </p:spTgt>
                                            </p:tgtEl>
                                            <p:attrNameLst>
                                              <p:attrName>style.visibility</p:attrName>
                                            </p:attrNameLst>
                                          </p:cBhvr>
                                          <p:to>
                                            <p:strVal val="visible"/>
                                          </p:to>
                                        </p:set>
                                        <p:animEffect transition="in" filter="fade">
                                          <p:cBhvr>
                                            <p:cTn id="30" dur="5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00107" y="685800"/>
            <a:ext cx="11030328"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a:solidFill>
                  <a:srgbClr val="0070C0"/>
                </a:solidFill>
                <a:latin typeface="Lato" panose="020F0502020204030203" pitchFamily="34" charset="77"/>
              </a:rPr>
              <a:t>Steps to respond to a </a:t>
            </a:r>
            <a:r>
              <a:rPr lang="en-US" sz="4000" b="1" i="1">
                <a:solidFill>
                  <a:srgbClr val="0070C0"/>
                </a:solidFill>
                <a:latin typeface="Lato" panose="020F0502020204030203" pitchFamily="34" charset="77"/>
              </a:rPr>
              <a:t>direct</a:t>
            </a:r>
            <a:r>
              <a:rPr lang="en-US" sz="4000" b="1">
                <a:solidFill>
                  <a:srgbClr val="0070C0"/>
                </a:solidFill>
                <a:latin typeface="Lato" panose="020F0502020204030203" pitchFamily="34" charset="77"/>
              </a:rPr>
              <a:t> disclosure of GBV</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6200"/>
            <a:ext cx="12167918" cy="286"/>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pSp>
        <p:nvGrpSpPr>
          <p:cNvPr id="18" name="Group 17">
            <a:extLst>
              <a:ext uri="{FF2B5EF4-FFF2-40B4-BE49-F238E27FC236}">
                <a16:creationId xmlns:a16="http://schemas.microsoft.com/office/drawing/2014/main" id="{DDB288D1-1E23-04F2-EF53-5FD2135784CD}"/>
              </a:ext>
            </a:extLst>
          </p:cNvPr>
          <p:cNvGrpSpPr/>
          <p:nvPr/>
        </p:nvGrpSpPr>
        <p:grpSpPr>
          <a:xfrm>
            <a:off x="3641702" y="2102875"/>
            <a:ext cx="2456792" cy="2315780"/>
            <a:chOff x="3519047" y="2102875"/>
            <a:chExt cx="2456792" cy="2315780"/>
          </a:xfrm>
        </p:grpSpPr>
        <p:sp>
          <p:nvSpPr>
            <p:cNvPr id="9" name="Google Shape;438;p28">
              <a:extLst>
                <a:ext uri="{FF2B5EF4-FFF2-40B4-BE49-F238E27FC236}">
                  <a16:creationId xmlns:a16="http://schemas.microsoft.com/office/drawing/2014/main" id="{90749312-5FD4-DBCB-0B4D-B1255B541E59}"/>
                </a:ext>
              </a:extLst>
            </p:cNvPr>
            <p:cNvSpPr/>
            <p:nvPr/>
          </p:nvSpPr>
          <p:spPr>
            <a:xfrm>
              <a:off x="3519047" y="2594306"/>
              <a:ext cx="2456792" cy="1824349"/>
            </a:xfrm>
            <a:custGeom>
              <a:avLst/>
              <a:gdLst>
                <a:gd name="connsiteX0" fmla="*/ 0 w 2456792"/>
                <a:gd name="connsiteY0" fmla="*/ 182435 h 1824349"/>
                <a:gd name="connsiteX1" fmla="*/ 202634 w 2456792"/>
                <a:gd name="connsiteY1" fmla="*/ 0 h 1824349"/>
                <a:gd name="connsiteX2" fmla="*/ 736030 w 2456792"/>
                <a:gd name="connsiteY2" fmla="*/ 0 h 1824349"/>
                <a:gd name="connsiteX3" fmla="*/ 1207880 w 2456792"/>
                <a:gd name="connsiteY3" fmla="*/ 0 h 1824349"/>
                <a:gd name="connsiteX4" fmla="*/ 1720761 w 2456792"/>
                <a:gd name="connsiteY4" fmla="*/ 0 h 1824349"/>
                <a:gd name="connsiteX5" fmla="*/ 2254157 w 2456792"/>
                <a:gd name="connsiteY5" fmla="*/ 0 h 1824349"/>
                <a:gd name="connsiteX6" fmla="*/ 2456792 w 2456792"/>
                <a:gd name="connsiteY6" fmla="*/ 182435 h 1824349"/>
                <a:gd name="connsiteX7" fmla="*/ 2456792 w 2456792"/>
                <a:gd name="connsiteY7" fmla="*/ 698117 h 1824349"/>
                <a:gd name="connsiteX8" fmla="*/ 2456792 w 2456792"/>
                <a:gd name="connsiteY8" fmla="*/ 1199205 h 1824349"/>
                <a:gd name="connsiteX9" fmla="*/ 2456792 w 2456792"/>
                <a:gd name="connsiteY9" fmla="*/ 1641913 h 1824349"/>
                <a:gd name="connsiteX10" fmla="*/ 2254157 w 2456792"/>
                <a:gd name="connsiteY10" fmla="*/ 1824349 h 1824349"/>
                <a:gd name="connsiteX11" fmla="*/ 1741276 w 2456792"/>
                <a:gd name="connsiteY11" fmla="*/ 1824349 h 1824349"/>
                <a:gd name="connsiteX12" fmla="*/ 1269426 w 2456792"/>
                <a:gd name="connsiteY12" fmla="*/ 1824349 h 1824349"/>
                <a:gd name="connsiteX13" fmla="*/ 818091 w 2456792"/>
                <a:gd name="connsiteY13" fmla="*/ 1824349 h 1824349"/>
                <a:gd name="connsiteX14" fmla="*/ 202634 w 2456792"/>
                <a:gd name="connsiteY14" fmla="*/ 1824349 h 1824349"/>
                <a:gd name="connsiteX15" fmla="*/ 0 w 2456792"/>
                <a:gd name="connsiteY15" fmla="*/ 1641913 h 1824349"/>
                <a:gd name="connsiteX16" fmla="*/ 0 w 2456792"/>
                <a:gd name="connsiteY16" fmla="*/ 1140826 h 1824349"/>
                <a:gd name="connsiteX17" fmla="*/ 0 w 2456792"/>
                <a:gd name="connsiteY17" fmla="*/ 683522 h 1824349"/>
                <a:gd name="connsiteX18" fmla="*/ 0 w 2456792"/>
                <a:gd name="connsiteY18" fmla="*/ 182435 h 182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56792" h="1824349" fill="none" extrusionOk="0">
                  <a:moveTo>
                    <a:pt x="0" y="182435"/>
                  </a:moveTo>
                  <a:cubicBezTo>
                    <a:pt x="-6240" y="81935"/>
                    <a:pt x="105728" y="-27050"/>
                    <a:pt x="202634" y="0"/>
                  </a:cubicBezTo>
                  <a:cubicBezTo>
                    <a:pt x="396511" y="-22233"/>
                    <a:pt x="499058" y="1560"/>
                    <a:pt x="736030" y="0"/>
                  </a:cubicBezTo>
                  <a:cubicBezTo>
                    <a:pt x="973002" y="-1560"/>
                    <a:pt x="1051448" y="28353"/>
                    <a:pt x="1207880" y="0"/>
                  </a:cubicBezTo>
                  <a:cubicBezTo>
                    <a:pt x="1364312" y="-28353"/>
                    <a:pt x="1508019" y="3006"/>
                    <a:pt x="1720761" y="0"/>
                  </a:cubicBezTo>
                  <a:cubicBezTo>
                    <a:pt x="1933503" y="-3006"/>
                    <a:pt x="2001567" y="43748"/>
                    <a:pt x="2254157" y="0"/>
                  </a:cubicBezTo>
                  <a:cubicBezTo>
                    <a:pt x="2370486" y="-13585"/>
                    <a:pt x="2474987" y="101351"/>
                    <a:pt x="2456792" y="182435"/>
                  </a:cubicBezTo>
                  <a:cubicBezTo>
                    <a:pt x="2467735" y="377331"/>
                    <a:pt x="2453259" y="545563"/>
                    <a:pt x="2456792" y="698117"/>
                  </a:cubicBezTo>
                  <a:cubicBezTo>
                    <a:pt x="2460325" y="850671"/>
                    <a:pt x="2411223" y="1063910"/>
                    <a:pt x="2456792" y="1199205"/>
                  </a:cubicBezTo>
                  <a:cubicBezTo>
                    <a:pt x="2502361" y="1334500"/>
                    <a:pt x="2442056" y="1427154"/>
                    <a:pt x="2456792" y="1641913"/>
                  </a:cubicBezTo>
                  <a:cubicBezTo>
                    <a:pt x="2448954" y="1767106"/>
                    <a:pt x="2357010" y="1795820"/>
                    <a:pt x="2254157" y="1824349"/>
                  </a:cubicBezTo>
                  <a:cubicBezTo>
                    <a:pt x="2051875" y="1862663"/>
                    <a:pt x="1882858" y="1779842"/>
                    <a:pt x="1741276" y="1824349"/>
                  </a:cubicBezTo>
                  <a:cubicBezTo>
                    <a:pt x="1599694" y="1868856"/>
                    <a:pt x="1465803" y="1820289"/>
                    <a:pt x="1269426" y="1824349"/>
                  </a:cubicBezTo>
                  <a:cubicBezTo>
                    <a:pt x="1073049" y="1828409"/>
                    <a:pt x="922036" y="1813917"/>
                    <a:pt x="818091" y="1824349"/>
                  </a:cubicBezTo>
                  <a:cubicBezTo>
                    <a:pt x="714147" y="1834781"/>
                    <a:pt x="410860" y="1774736"/>
                    <a:pt x="202634" y="1824349"/>
                  </a:cubicBezTo>
                  <a:cubicBezTo>
                    <a:pt x="90048" y="1826872"/>
                    <a:pt x="17320" y="1747638"/>
                    <a:pt x="0" y="1641913"/>
                  </a:cubicBezTo>
                  <a:cubicBezTo>
                    <a:pt x="-7839" y="1489095"/>
                    <a:pt x="53906" y="1346019"/>
                    <a:pt x="0" y="1140826"/>
                  </a:cubicBezTo>
                  <a:cubicBezTo>
                    <a:pt x="-53906" y="935633"/>
                    <a:pt x="19322" y="862625"/>
                    <a:pt x="0" y="683522"/>
                  </a:cubicBezTo>
                  <a:cubicBezTo>
                    <a:pt x="-19322" y="504419"/>
                    <a:pt x="55423" y="346031"/>
                    <a:pt x="0" y="182435"/>
                  </a:cubicBezTo>
                  <a:close/>
                </a:path>
                <a:path w="2456792" h="1824349" stroke="0" extrusionOk="0">
                  <a:moveTo>
                    <a:pt x="0" y="182435"/>
                  </a:moveTo>
                  <a:cubicBezTo>
                    <a:pt x="-19696" y="69529"/>
                    <a:pt x="69613" y="7922"/>
                    <a:pt x="202634" y="0"/>
                  </a:cubicBezTo>
                  <a:cubicBezTo>
                    <a:pt x="393851" y="-33031"/>
                    <a:pt x="488480" y="50192"/>
                    <a:pt x="756545" y="0"/>
                  </a:cubicBezTo>
                  <a:cubicBezTo>
                    <a:pt x="1024610" y="-50192"/>
                    <a:pt x="1125833" y="13522"/>
                    <a:pt x="1248911" y="0"/>
                  </a:cubicBezTo>
                  <a:cubicBezTo>
                    <a:pt x="1371989" y="-13522"/>
                    <a:pt x="1557949" y="36218"/>
                    <a:pt x="1720761" y="0"/>
                  </a:cubicBezTo>
                  <a:cubicBezTo>
                    <a:pt x="1883573" y="-36218"/>
                    <a:pt x="2116544" y="43634"/>
                    <a:pt x="2254157" y="0"/>
                  </a:cubicBezTo>
                  <a:cubicBezTo>
                    <a:pt x="2374843" y="-18057"/>
                    <a:pt x="2428709" y="77378"/>
                    <a:pt x="2456792" y="182435"/>
                  </a:cubicBezTo>
                  <a:cubicBezTo>
                    <a:pt x="2506199" y="388574"/>
                    <a:pt x="2444244" y="486943"/>
                    <a:pt x="2456792" y="668928"/>
                  </a:cubicBezTo>
                  <a:cubicBezTo>
                    <a:pt x="2469340" y="850913"/>
                    <a:pt x="2444183" y="1056484"/>
                    <a:pt x="2456792" y="1184610"/>
                  </a:cubicBezTo>
                  <a:cubicBezTo>
                    <a:pt x="2469401" y="1312736"/>
                    <a:pt x="2429165" y="1452694"/>
                    <a:pt x="2456792" y="1641913"/>
                  </a:cubicBezTo>
                  <a:cubicBezTo>
                    <a:pt x="2447866" y="1742159"/>
                    <a:pt x="2371931" y="1808275"/>
                    <a:pt x="2254157" y="1824349"/>
                  </a:cubicBezTo>
                  <a:cubicBezTo>
                    <a:pt x="2127982" y="1836444"/>
                    <a:pt x="1871593" y="1763736"/>
                    <a:pt x="1720761" y="1824349"/>
                  </a:cubicBezTo>
                  <a:cubicBezTo>
                    <a:pt x="1569929" y="1884962"/>
                    <a:pt x="1412516" y="1759221"/>
                    <a:pt x="1166850" y="1824349"/>
                  </a:cubicBezTo>
                  <a:cubicBezTo>
                    <a:pt x="921184" y="1889477"/>
                    <a:pt x="415768" y="1726887"/>
                    <a:pt x="202634" y="1824349"/>
                  </a:cubicBezTo>
                  <a:cubicBezTo>
                    <a:pt x="68141" y="1828057"/>
                    <a:pt x="-12290" y="1734190"/>
                    <a:pt x="0" y="1641913"/>
                  </a:cubicBezTo>
                  <a:cubicBezTo>
                    <a:pt x="-5341" y="1462054"/>
                    <a:pt x="9280" y="1286891"/>
                    <a:pt x="0" y="1140826"/>
                  </a:cubicBezTo>
                  <a:cubicBezTo>
                    <a:pt x="-9280" y="994761"/>
                    <a:pt x="25278" y="799657"/>
                    <a:pt x="0" y="654333"/>
                  </a:cubicBezTo>
                  <a:cubicBezTo>
                    <a:pt x="-25278" y="509009"/>
                    <a:pt x="36013" y="341567"/>
                    <a:pt x="0" y="182435"/>
                  </a:cubicBezTo>
                  <a:close/>
                </a:path>
              </a:pathLst>
            </a:custGeom>
            <a:solidFill>
              <a:srgbClr val="FFFFFF">
                <a:alpha val="89803"/>
              </a:srgbClr>
            </a:solidFill>
            <a:ln w="28575" cap="flat" cmpd="sng">
              <a:solidFill>
                <a:srgbClr val="0070C0"/>
              </a:solidFill>
              <a:prstDash val="solid"/>
              <a:miter lim="8000"/>
              <a:headEnd type="none" w="sm" len="sm"/>
              <a:tailEnd type="none" w="sm" len="sm"/>
              <a:extLst>
                <a:ext uri="{C807C97D-BFC1-408E-A445-0C87EB9F89A2}">
                  <ask:lineSketchStyleProps xmlns:ask="http://schemas.microsoft.com/office/drawing/2018/sketchyshapes" sd="1219033472">
                    <a:custGeom>
                      <a:avLst/>
                      <a:gdLst/>
                      <a:ahLst/>
                      <a:cxnLst/>
                      <a:rect l="l" t="t" r="r" b="b"/>
                      <a:pathLst>
                        <a:path w="2870384" h="2367467" extrusionOk="0">
                          <a:moveTo>
                            <a:pt x="0" y="236747"/>
                          </a:moveTo>
                          <a:cubicBezTo>
                            <a:pt x="0" y="105995"/>
                            <a:pt x="105995" y="0"/>
                            <a:pt x="236747" y="0"/>
                          </a:cubicBezTo>
                          <a:lnTo>
                            <a:pt x="2633637" y="0"/>
                          </a:lnTo>
                          <a:cubicBezTo>
                            <a:pt x="2764389" y="0"/>
                            <a:pt x="2870384" y="105995"/>
                            <a:pt x="2870384" y="236747"/>
                          </a:cubicBezTo>
                          <a:lnTo>
                            <a:pt x="2870384" y="2130720"/>
                          </a:lnTo>
                          <a:cubicBezTo>
                            <a:pt x="2870384" y="2261472"/>
                            <a:pt x="2764389" y="2367467"/>
                            <a:pt x="2633637" y="2367467"/>
                          </a:cubicBezTo>
                          <a:lnTo>
                            <a:pt x="236747" y="2367467"/>
                          </a:lnTo>
                          <a:cubicBezTo>
                            <a:pt x="105995" y="2367467"/>
                            <a:pt x="0" y="2261472"/>
                            <a:pt x="0" y="2130720"/>
                          </a:cubicBezTo>
                          <a:lnTo>
                            <a:pt x="0" y="236747"/>
                          </a:lnTo>
                          <a:close/>
                        </a:path>
                      </a:pathLst>
                    </a:custGeom>
                    <ask:type>
                      <ask:lineSketchScribble/>
                    </ask:type>
                  </ask:lineSketchStyleProps>
                </a:ext>
              </a:extLst>
            </a:ln>
          </p:spPr>
          <p:txBody>
            <a:bodyPr spcFirstLastPara="1" wrap="square" lIns="51000" tIns="51000" rIns="51000" bIns="336356" anchor="t" anchorCtr="0">
              <a:noAutofit/>
            </a:bodyPr>
            <a:lstStyle/>
            <a:p>
              <a:pPr marL="0" lvl="1">
                <a:lnSpc>
                  <a:spcPct val="90000"/>
                </a:lnSpc>
                <a:buClr>
                  <a:srgbClr val="0070C0"/>
                </a:buClr>
                <a:buSzPts val="1500"/>
              </a:pPr>
              <a:endParaRPr lang="en-US" sz="1200">
                <a:solidFill>
                  <a:schemeClr val="tx1">
                    <a:lumMod val="65000"/>
                    <a:lumOff val="35000"/>
                  </a:schemeClr>
                </a:solidFill>
                <a:latin typeface="Lato" panose="020F0502020204030203" pitchFamily="34" charset="77"/>
                <a:ea typeface="Calibri"/>
                <a:cs typeface="Calibri"/>
                <a:sym typeface="Calibri"/>
              </a:endParaRPr>
            </a:p>
            <a:p>
              <a:pPr marL="171450" lvl="1" indent="-171450">
                <a:lnSpc>
                  <a:spcPct val="90000"/>
                </a:lnSpc>
                <a:buClr>
                  <a:srgbClr val="0070C0"/>
                </a:buClr>
                <a:buSzPts val="1500"/>
                <a:buFont typeface="Courier New" panose="02070309020205020404" pitchFamily="49" charset="0"/>
                <a:buChar char="o"/>
              </a:pPr>
              <a:endParaRPr lang="en-US" sz="1200">
                <a:solidFill>
                  <a:schemeClr val="tx1">
                    <a:lumMod val="65000"/>
                    <a:lumOff val="35000"/>
                  </a:schemeClr>
                </a:solidFill>
                <a:latin typeface="Lato" panose="020F0502020204030203" pitchFamily="34" charset="77"/>
                <a:ea typeface="Calibri"/>
                <a:cs typeface="Calibri"/>
                <a:sym typeface="Calibri"/>
              </a:endParaRPr>
            </a:p>
            <a:p>
              <a:pPr marL="171450" lvl="1" indent="-171450">
                <a:lnSpc>
                  <a:spcPct val="90000"/>
                </a:lnSpc>
                <a:buClr>
                  <a:srgbClr val="0070C0"/>
                </a:buClr>
                <a:buSzPts val="1500"/>
                <a:buFont typeface="Courier New" panose="02070309020205020404" pitchFamily="49" charset="0"/>
                <a:buChar char="o"/>
              </a:pPr>
              <a:r>
                <a:rPr lang="en-US" sz="1200">
                  <a:solidFill>
                    <a:schemeClr val="tx1">
                      <a:lumMod val="65000"/>
                      <a:lumOff val="35000"/>
                    </a:schemeClr>
                  </a:solidFill>
                  <a:latin typeface="Lato" panose="020F0502020204030203" pitchFamily="34" charset="77"/>
                  <a:ea typeface="Calibri"/>
                  <a:cs typeface="Calibri"/>
                  <a:sym typeface="Calibri"/>
                </a:rPr>
                <a:t>Address urgent medical and safety needs.</a:t>
              </a:r>
            </a:p>
            <a:p>
              <a:pPr marL="0" lvl="1">
                <a:lnSpc>
                  <a:spcPct val="90000"/>
                </a:lnSpc>
                <a:buClr>
                  <a:srgbClr val="0070C0"/>
                </a:buClr>
                <a:buSzPts val="1500"/>
              </a:pPr>
              <a:endParaRPr sz="1200">
                <a:solidFill>
                  <a:schemeClr val="tx1">
                    <a:lumMod val="65000"/>
                    <a:lumOff val="35000"/>
                  </a:schemeClr>
                </a:solidFill>
                <a:latin typeface="Lato" panose="020F0502020204030203" pitchFamily="34" charset="77"/>
              </a:endParaRPr>
            </a:p>
            <a:p>
              <a:pPr marL="171450" lvl="1" indent="-171450">
                <a:lnSpc>
                  <a:spcPct val="90000"/>
                </a:lnSpc>
                <a:spcBef>
                  <a:spcPts val="225"/>
                </a:spcBef>
                <a:buClr>
                  <a:srgbClr val="0070C0"/>
                </a:buClr>
                <a:buSzPts val="1500"/>
                <a:buFont typeface="Courier New" panose="02070309020205020404" pitchFamily="49" charset="0"/>
                <a:buChar char="o"/>
              </a:pPr>
              <a:r>
                <a:rPr lang="en-US" sz="1200">
                  <a:solidFill>
                    <a:schemeClr val="tx1">
                      <a:lumMod val="65000"/>
                      <a:lumOff val="35000"/>
                    </a:schemeClr>
                  </a:solidFill>
                  <a:latin typeface="Lato" panose="020F0502020204030203" pitchFamily="34" charset="77"/>
                  <a:ea typeface="Calibri"/>
                  <a:cs typeface="Calibri"/>
                  <a:sym typeface="Calibri"/>
                </a:rPr>
                <a:t>Immediate safety – are you and the survivor in a safe place?</a:t>
              </a:r>
            </a:p>
            <a:p>
              <a:pPr marL="0" lvl="1">
                <a:lnSpc>
                  <a:spcPct val="90000"/>
                </a:lnSpc>
                <a:spcBef>
                  <a:spcPts val="225"/>
                </a:spcBef>
                <a:buClr>
                  <a:srgbClr val="0070C0"/>
                </a:buClr>
                <a:buSzPts val="1500"/>
              </a:pPr>
              <a:endParaRPr lang="en-US" sz="1200">
                <a:solidFill>
                  <a:schemeClr val="tx1">
                    <a:lumMod val="65000"/>
                    <a:lumOff val="35000"/>
                  </a:schemeClr>
                </a:solidFill>
                <a:latin typeface="Lato" panose="020F0502020204030203" pitchFamily="34" charset="77"/>
                <a:ea typeface="Calibri"/>
                <a:cs typeface="Calibri"/>
                <a:sym typeface="Calibri"/>
              </a:endParaRPr>
            </a:p>
            <a:p>
              <a:pPr marL="171450" lvl="1" indent="-171450">
                <a:lnSpc>
                  <a:spcPct val="90000"/>
                </a:lnSpc>
                <a:spcBef>
                  <a:spcPts val="225"/>
                </a:spcBef>
                <a:buClr>
                  <a:srgbClr val="0070C0"/>
                </a:buClr>
                <a:buSzPts val="1500"/>
                <a:buFont typeface="Courier New" panose="02070309020205020404" pitchFamily="49" charset="0"/>
                <a:buChar char="o"/>
              </a:pPr>
              <a:r>
                <a:rPr lang="en-US" sz="1200">
                  <a:solidFill>
                    <a:schemeClr val="tx1">
                      <a:lumMod val="65000"/>
                      <a:lumOff val="35000"/>
                    </a:schemeClr>
                  </a:solidFill>
                  <a:latin typeface="Lato" panose="020F0502020204030203" pitchFamily="34" charset="77"/>
                  <a:ea typeface="Calibri"/>
                  <a:cs typeface="Calibri"/>
                  <a:sym typeface="Calibri"/>
                </a:rPr>
                <a:t>Is the survivor comfortable to talk to you?</a:t>
              </a:r>
              <a:endParaRPr sz="1200">
                <a:solidFill>
                  <a:schemeClr val="tx1">
                    <a:lumMod val="65000"/>
                    <a:lumOff val="35000"/>
                  </a:schemeClr>
                </a:solidFill>
                <a:latin typeface="Lato" panose="020F0502020204030203" pitchFamily="34" charset="77"/>
              </a:endParaRPr>
            </a:p>
          </p:txBody>
        </p:sp>
        <p:sp>
          <p:nvSpPr>
            <p:cNvPr id="11" name="Google Shape;440;p28">
              <a:extLst>
                <a:ext uri="{FF2B5EF4-FFF2-40B4-BE49-F238E27FC236}">
                  <a16:creationId xmlns:a16="http://schemas.microsoft.com/office/drawing/2014/main" id="{9FFAB862-C9E5-FB23-B3D6-ED4896CE6F70}"/>
                </a:ext>
              </a:extLst>
            </p:cNvPr>
            <p:cNvSpPr/>
            <p:nvPr/>
          </p:nvSpPr>
          <p:spPr>
            <a:xfrm>
              <a:off x="3751713" y="2102875"/>
              <a:ext cx="1984984" cy="667931"/>
            </a:xfrm>
            <a:custGeom>
              <a:avLst/>
              <a:gdLst>
                <a:gd name="connsiteX0" fmla="*/ 0 w 1984984"/>
                <a:gd name="connsiteY0" fmla="*/ 66793 h 667931"/>
                <a:gd name="connsiteX1" fmla="*/ 78936 w 1984984"/>
                <a:gd name="connsiteY1" fmla="*/ 0 h 667931"/>
                <a:gd name="connsiteX2" fmla="*/ 553985 w 1984984"/>
                <a:gd name="connsiteY2" fmla="*/ 0 h 667931"/>
                <a:gd name="connsiteX3" fmla="*/ 974220 w 1984984"/>
                <a:gd name="connsiteY3" fmla="*/ 0 h 667931"/>
                <a:gd name="connsiteX4" fmla="*/ 1467540 w 1984984"/>
                <a:gd name="connsiteY4" fmla="*/ 0 h 667931"/>
                <a:gd name="connsiteX5" fmla="*/ 1906047 w 1984984"/>
                <a:gd name="connsiteY5" fmla="*/ 0 h 667931"/>
                <a:gd name="connsiteX6" fmla="*/ 1984984 w 1984984"/>
                <a:gd name="connsiteY6" fmla="*/ 66793 h 667931"/>
                <a:gd name="connsiteX7" fmla="*/ 1984984 w 1984984"/>
                <a:gd name="connsiteY7" fmla="*/ 601137 h 667931"/>
                <a:gd name="connsiteX8" fmla="*/ 1906047 w 1984984"/>
                <a:gd name="connsiteY8" fmla="*/ 667931 h 667931"/>
                <a:gd name="connsiteX9" fmla="*/ 1412727 w 1984984"/>
                <a:gd name="connsiteY9" fmla="*/ 667931 h 667931"/>
                <a:gd name="connsiteX10" fmla="*/ 937678 w 1984984"/>
                <a:gd name="connsiteY10" fmla="*/ 667931 h 667931"/>
                <a:gd name="connsiteX11" fmla="*/ 517443 w 1984984"/>
                <a:gd name="connsiteY11" fmla="*/ 667931 h 667931"/>
                <a:gd name="connsiteX12" fmla="*/ 78936 w 1984984"/>
                <a:gd name="connsiteY12" fmla="*/ 667931 h 667931"/>
                <a:gd name="connsiteX13" fmla="*/ 0 w 1984984"/>
                <a:gd name="connsiteY13" fmla="*/ 601137 h 667931"/>
                <a:gd name="connsiteX14" fmla="*/ 0 w 1984984"/>
                <a:gd name="connsiteY14" fmla="*/ 66793 h 66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4984" h="667931" fill="none" extrusionOk="0">
                  <a:moveTo>
                    <a:pt x="0" y="66793"/>
                  </a:moveTo>
                  <a:cubicBezTo>
                    <a:pt x="-4882" y="19952"/>
                    <a:pt x="35903" y="-7603"/>
                    <a:pt x="78936" y="0"/>
                  </a:cubicBezTo>
                  <a:cubicBezTo>
                    <a:pt x="219254" y="-29874"/>
                    <a:pt x="457718" y="6591"/>
                    <a:pt x="553985" y="0"/>
                  </a:cubicBezTo>
                  <a:cubicBezTo>
                    <a:pt x="650252" y="-6591"/>
                    <a:pt x="871166" y="36216"/>
                    <a:pt x="974220" y="0"/>
                  </a:cubicBezTo>
                  <a:cubicBezTo>
                    <a:pt x="1077275" y="-36216"/>
                    <a:pt x="1365900" y="46856"/>
                    <a:pt x="1467540" y="0"/>
                  </a:cubicBezTo>
                  <a:cubicBezTo>
                    <a:pt x="1569180" y="-46856"/>
                    <a:pt x="1785617" y="31289"/>
                    <a:pt x="1906047" y="0"/>
                  </a:cubicBezTo>
                  <a:cubicBezTo>
                    <a:pt x="1949993" y="696"/>
                    <a:pt x="1977302" y="33955"/>
                    <a:pt x="1984984" y="66793"/>
                  </a:cubicBezTo>
                  <a:cubicBezTo>
                    <a:pt x="1993356" y="310246"/>
                    <a:pt x="1954610" y="491333"/>
                    <a:pt x="1984984" y="601137"/>
                  </a:cubicBezTo>
                  <a:cubicBezTo>
                    <a:pt x="1986779" y="632505"/>
                    <a:pt x="1953990" y="672633"/>
                    <a:pt x="1906047" y="667931"/>
                  </a:cubicBezTo>
                  <a:cubicBezTo>
                    <a:pt x="1806884" y="689640"/>
                    <a:pt x="1512797" y="625068"/>
                    <a:pt x="1412727" y="667931"/>
                  </a:cubicBezTo>
                  <a:cubicBezTo>
                    <a:pt x="1312657" y="710794"/>
                    <a:pt x="1129462" y="664836"/>
                    <a:pt x="937678" y="667931"/>
                  </a:cubicBezTo>
                  <a:cubicBezTo>
                    <a:pt x="745894" y="671026"/>
                    <a:pt x="616714" y="619883"/>
                    <a:pt x="517443" y="667931"/>
                  </a:cubicBezTo>
                  <a:cubicBezTo>
                    <a:pt x="418172" y="715979"/>
                    <a:pt x="177421" y="645625"/>
                    <a:pt x="78936" y="667931"/>
                  </a:cubicBezTo>
                  <a:cubicBezTo>
                    <a:pt x="27616" y="675750"/>
                    <a:pt x="-4454" y="647558"/>
                    <a:pt x="0" y="601137"/>
                  </a:cubicBezTo>
                  <a:cubicBezTo>
                    <a:pt x="-5088" y="410093"/>
                    <a:pt x="62347" y="279948"/>
                    <a:pt x="0" y="66793"/>
                  </a:cubicBezTo>
                  <a:close/>
                </a:path>
                <a:path w="1984984" h="667931" stroke="0" extrusionOk="0">
                  <a:moveTo>
                    <a:pt x="0" y="66793"/>
                  </a:moveTo>
                  <a:cubicBezTo>
                    <a:pt x="-4726" y="26989"/>
                    <a:pt x="32333" y="1129"/>
                    <a:pt x="78936" y="0"/>
                  </a:cubicBezTo>
                  <a:cubicBezTo>
                    <a:pt x="188826" y="-53143"/>
                    <a:pt x="469550" y="53155"/>
                    <a:pt x="572256" y="0"/>
                  </a:cubicBezTo>
                  <a:cubicBezTo>
                    <a:pt x="674962" y="-53155"/>
                    <a:pt x="892632" y="26295"/>
                    <a:pt x="1010763" y="0"/>
                  </a:cubicBezTo>
                  <a:cubicBezTo>
                    <a:pt x="1128894" y="-26295"/>
                    <a:pt x="1320688" y="9139"/>
                    <a:pt x="1430998" y="0"/>
                  </a:cubicBezTo>
                  <a:cubicBezTo>
                    <a:pt x="1541309" y="-9139"/>
                    <a:pt x="1806074" y="55359"/>
                    <a:pt x="1906047" y="0"/>
                  </a:cubicBezTo>
                  <a:cubicBezTo>
                    <a:pt x="1952713" y="-6321"/>
                    <a:pt x="1982087" y="29460"/>
                    <a:pt x="1984984" y="66793"/>
                  </a:cubicBezTo>
                  <a:cubicBezTo>
                    <a:pt x="2026476" y="231152"/>
                    <a:pt x="1938438" y="421622"/>
                    <a:pt x="1984984" y="601137"/>
                  </a:cubicBezTo>
                  <a:cubicBezTo>
                    <a:pt x="1982539" y="642071"/>
                    <a:pt x="1944620" y="662106"/>
                    <a:pt x="1906047" y="667931"/>
                  </a:cubicBezTo>
                  <a:cubicBezTo>
                    <a:pt x="1777399" y="715322"/>
                    <a:pt x="1585149" y="633482"/>
                    <a:pt x="1485811" y="667931"/>
                  </a:cubicBezTo>
                  <a:cubicBezTo>
                    <a:pt x="1386473" y="702380"/>
                    <a:pt x="1197722" y="652196"/>
                    <a:pt x="1029034" y="667931"/>
                  </a:cubicBezTo>
                  <a:cubicBezTo>
                    <a:pt x="860346" y="683666"/>
                    <a:pt x="736953" y="619188"/>
                    <a:pt x="590527" y="667931"/>
                  </a:cubicBezTo>
                  <a:cubicBezTo>
                    <a:pt x="444101" y="716674"/>
                    <a:pt x="273476" y="645756"/>
                    <a:pt x="78936" y="667931"/>
                  </a:cubicBezTo>
                  <a:cubicBezTo>
                    <a:pt x="41184" y="660678"/>
                    <a:pt x="-2787" y="636948"/>
                    <a:pt x="0" y="601137"/>
                  </a:cubicBezTo>
                  <a:cubicBezTo>
                    <a:pt x="-20250" y="469372"/>
                    <a:pt x="7649" y="284475"/>
                    <a:pt x="0" y="66793"/>
                  </a:cubicBezTo>
                  <a:close/>
                </a:path>
              </a:pathLst>
            </a:custGeom>
            <a:solidFill>
              <a:srgbClr val="0070C0"/>
            </a:solidFill>
            <a:ln w="28575" cap="flat" cmpd="sng">
              <a:solidFill>
                <a:srgbClr val="FBD416"/>
              </a:solidFill>
              <a:prstDash val="solid"/>
              <a:miter lim="8000"/>
              <a:headEnd type="none" w="sm" len="sm"/>
              <a:tailEnd type="none" w="sm" len="sm"/>
              <a:extLst>
                <a:ext uri="{C807C97D-BFC1-408E-A445-0C87EB9F89A2}">
                  <ask:lineSketchStyleProps xmlns:ask="http://schemas.microsoft.com/office/drawing/2018/sketchyshapes" sd="1219033472">
                    <a:custGeom>
                      <a:avLst/>
                      <a:gdLst/>
                      <a:ahLst/>
                      <a:cxnLst/>
                      <a:rect l="l" t="t" r="r" b="b"/>
                      <a:pathLst>
                        <a:path w="2551453" h="1014628" extrusionOk="0">
                          <a:moveTo>
                            <a:pt x="0" y="101463"/>
                          </a:moveTo>
                          <a:cubicBezTo>
                            <a:pt x="0" y="45427"/>
                            <a:pt x="45427" y="0"/>
                            <a:pt x="101463" y="0"/>
                          </a:cubicBezTo>
                          <a:lnTo>
                            <a:pt x="2449990" y="0"/>
                          </a:lnTo>
                          <a:cubicBezTo>
                            <a:pt x="2506026" y="0"/>
                            <a:pt x="2551453" y="45427"/>
                            <a:pt x="2551453" y="101463"/>
                          </a:cubicBezTo>
                          <a:lnTo>
                            <a:pt x="2551453" y="913165"/>
                          </a:lnTo>
                          <a:cubicBezTo>
                            <a:pt x="2551453" y="969201"/>
                            <a:pt x="2506026" y="1014628"/>
                            <a:pt x="2449990" y="1014628"/>
                          </a:cubicBezTo>
                          <a:lnTo>
                            <a:pt x="101463" y="1014628"/>
                          </a:lnTo>
                          <a:cubicBezTo>
                            <a:pt x="45427" y="1014628"/>
                            <a:pt x="0" y="969201"/>
                            <a:pt x="0" y="913165"/>
                          </a:cubicBezTo>
                          <a:lnTo>
                            <a:pt x="0" y="101463"/>
                          </a:lnTo>
                          <a:close/>
                        </a:path>
                      </a:pathLst>
                    </a:custGeom>
                    <ask:type>
                      <ask:lineSketchScribble/>
                    </ask:type>
                  </ask:lineSketchStyleProps>
                </a:ext>
              </a:extLst>
            </a:ln>
          </p:spPr>
          <p:txBody>
            <a:bodyPr spcFirstLastPara="1" wrap="square" lIns="77794" tIns="57431" rIns="77794" bIns="57431" anchor="ctr" anchorCtr="1">
              <a:noAutofit/>
            </a:bodyPr>
            <a:lstStyle/>
            <a:p>
              <a:pPr algn="ctr">
                <a:lnSpc>
                  <a:spcPct val="90000"/>
                </a:lnSpc>
              </a:pPr>
              <a:r>
                <a:rPr lang="en-US" sz="3200" b="1">
                  <a:solidFill>
                    <a:srgbClr val="FFFFFF"/>
                  </a:solidFill>
                  <a:latin typeface="Lato" panose="020F0502020204030203" pitchFamily="34" charset="77"/>
                  <a:ea typeface="Calibri"/>
                  <a:cs typeface="Calibri"/>
                  <a:sym typeface="Calibri"/>
                </a:rPr>
                <a:t>Look</a:t>
              </a:r>
              <a:endParaRPr lang="en-US" sz="3200" b="1">
                <a:latin typeface="Lato" panose="020F0502020204030203" pitchFamily="34" charset="77"/>
              </a:endParaRPr>
            </a:p>
          </p:txBody>
        </p:sp>
      </p:grpSp>
      <p:grpSp>
        <p:nvGrpSpPr>
          <p:cNvPr id="28" name="Group 27">
            <a:extLst>
              <a:ext uri="{FF2B5EF4-FFF2-40B4-BE49-F238E27FC236}">
                <a16:creationId xmlns:a16="http://schemas.microsoft.com/office/drawing/2014/main" id="{9412BF79-4828-FCBB-9541-A98D9C41B690}"/>
              </a:ext>
            </a:extLst>
          </p:cNvPr>
          <p:cNvGrpSpPr/>
          <p:nvPr/>
        </p:nvGrpSpPr>
        <p:grpSpPr>
          <a:xfrm>
            <a:off x="6422488" y="2552579"/>
            <a:ext cx="2227004" cy="2640784"/>
            <a:chOff x="6377518" y="2102875"/>
            <a:chExt cx="2227004" cy="2640784"/>
          </a:xfrm>
        </p:grpSpPr>
        <p:sp>
          <p:nvSpPr>
            <p:cNvPr id="12" name="Google Shape;441;p28">
              <a:extLst>
                <a:ext uri="{FF2B5EF4-FFF2-40B4-BE49-F238E27FC236}">
                  <a16:creationId xmlns:a16="http://schemas.microsoft.com/office/drawing/2014/main" id="{4C2FC62D-208A-7A42-8787-54F7365395F7}"/>
                </a:ext>
              </a:extLst>
            </p:cNvPr>
            <p:cNvSpPr/>
            <p:nvPr/>
          </p:nvSpPr>
          <p:spPr>
            <a:xfrm>
              <a:off x="6377518" y="2601183"/>
              <a:ext cx="2227004" cy="2142476"/>
            </a:xfrm>
            <a:custGeom>
              <a:avLst/>
              <a:gdLst>
                <a:gd name="connsiteX0" fmla="*/ 0 w 2227004"/>
                <a:gd name="connsiteY0" fmla="*/ 204890 h 2142476"/>
                <a:gd name="connsiteX1" fmla="*/ 222700 w 2227004"/>
                <a:gd name="connsiteY1" fmla="*/ 0 h 2142476"/>
                <a:gd name="connsiteX2" fmla="*/ 780936 w 2227004"/>
                <a:gd name="connsiteY2" fmla="*/ 0 h 2142476"/>
                <a:gd name="connsiteX3" fmla="*/ 1410435 w 2227004"/>
                <a:gd name="connsiteY3" fmla="*/ 0 h 2142476"/>
                <a:gd name="connsiteX4" fmla="*/ 2004303 w 2227004"/>
                <a:gd name="connsiteY4" fmla="*/ 0 h 2142476"/>
                <a:gd name="connsiteX5" fmla="*/ 2227004 w 2227004"/>
                <a:gd name="connsiteY5" fmla="*/ 204890 h 2142476"/>
                <a:gd name="connsiteX6" fmla="*/ 2227004 w 2227004"/>
                <a:gd name="connsiteY6" fmla="*/ 817109 h 2142476"/>
                <a:gd name="connsiteX7" fmla="*/ 2227004 w 2227004"/>
                <a:gd name="connsiteY7" fmla="*/ 1429328 h 2142476"/>
                <a:gd name="connsiteX8" fmla="*/ 2227004 w 2227004"/>
                <a:gd name="connsiteY8" fmla="*/ 1937585 h 2142476"/>
                <a:gd name="connsiteX9" fmla="*/ 2004303 w 2227004"/>
                <a:gd name="connsiteY9" fmla="*/ 2142476 h 2142476"/>
                <a:gd name="connsiteX10" fmla="*/ 1463883 w 2227004"/>
                <a:gd name="connsiteY10" fmla="*/ 2142476 h 2142476"/>
                <a:gd name="connsiteX11" fmla="*/ 923464 w 2227004"/>
                <a:gd name="connsiteY11" fmla="*/ 2142476 h 2142476"/>
                <a:gd name="connsiteX12" fmla="*/ 222700 w 2227004"/>
                <a:gd name="connsiteY12" fmla="*/ 2142476 h 2142476"/>
                <a:gd name="connsiteX13" fmla="*/ 0 w 2227004"/>
                <a:gd name="connsiteY13" fmla="*/ 1937585 h 2142476"/>
                <a:gd name="connsiteX14" fmla="*/ 0 w 2227004"/>
                <a:gd name="connsiteY14" fmla="*/ 1325366 h 2142476"/>
                <a:gd name="connsiteX15" fmla="*/ 0 w 2227004"/>
                <a:gd name="connsiteY15" fmla="*/ 747801 h 2142476"/>
                <a:gd name="connsiteX16" fmla="*/ 0 w 2227004"/>
                <a:gd name="connsiteY16" fmla="*/ 204890 h 214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7004" h="2142476" fill="none" extrusionOk="0">
                  <a:moveTo>
                    <a:pt x="0" y="204890"/>
                  </a:moveTo>
                  <a:cubicBezTo>
                    <a:pt x="12127" y="98546"/>
                    <a:pt x="80745" y="-4320"/>
                    <a:pt x="222700" y="0"/>
                  </a:cubicBezTo>
                  <a:cubicBezTo>
                    <a:pt x="460589" y="-46917"/>
                    <a:pt x="665499" y="30149"/>
                    <a:pt x="780936" y="0"/>
                  </a:cubicBezTo>
                  <a:cubicBezTo>
                    <a:pt x="896373" y="-30149"/>
                    <a:pt x="1261715" y="43269"/>
                    <a:pt x="1410435" y="0"/>
                  </a:cubicBezTo>
                  <a:cubicBezTo>
                    <a:pt x="1559155" y="-43269"/>
                    <a:pt x="1738139" y="2874"/>
                    <a:pt x="2004303" y="0"/>
                  </a:cubicBezTo>
                  <a:cubicBezTo>
                    <a:pt x="2123826" y="9737"/>
                    <a:pt x="2209131" y="75159"/>
                    <a:pt x="2227004" y="204890"/>
                  </a:cubicBezTo>
                  <a:cubicBezTo>
                    <a:pt x="2260272" y="409923"/>
                    <a:pt x="2179768" y="546771"/>
                    <a:pt x="2227004" y="817109"/>
                  </a:cubicBezTo>
                  <a:cubicBezTo>
                    <a:pt x="2274240" y="1087447"/>
                    <a:pt x="2172921" y="1277599"/>
                    <a:pt x="2227004" y="1429328"/>
                  </a:cubicBezTo>
                  <a:cubicBezTo>
                    <a:pt x="2281087" y="1581057"/>
                    <a:pt x="2180085" y="1821696"/>
                    <a:pt x="2227004" y="1937585"/>
                  </a:cubicBezTo>
                  <a:cubicBezTo>
                    <a:pt x="2229730" y="2052449"/>
                    <a:pt x="2122280" y="2174076"/>
                    <a:pt x="2004303" y="2142476"/>
                  </a:cubicBezTo>
                  <a:cubicBezTo>
                    <a:pt x="1742720" y="2165540"/>
                    <a:pt x="1634086" y="2105858"/>
                    <a:pt x="1463883" y="2142476"/>
                  </a:cubicBezTo>
                  <a:cubicBezTo>
                    <a:pt x="1293680" y="2179094"/>
                    <a:pt x="1038127" y="2102238"/>
                    <a:pt x="923464" y="2142476"/>
                  </a:cubicBezTo>
                  <a:cubicBezTo>
                    <a:pt x="808801" y="2182714"/>
                    <a:pt x="442718" y="2083834"/>
                    <a:pt x="222700" y="2142476"/>
                  </a:cubicBezTo>
                  <a:cubicBezTo>
                    <a:pt x="114644" y="2169812"/>
                    <a:pt x="10468" y="2037605"/>
                    <a:pt x="0" y="1937585"/>
                  </a:cubicBezTo>
                  <a:cubicBezTo>
                    <a:pt x="-25503" y="1723253"/>
                    <a:pt x="45994" y="1492957"/>
                    <a:pt x="0" y="1325366"/>
                  </a:cubicBezTo>
                  <a:cubicBezTo>
                    <a:pt x="-45994" y="1157775"/>
                    <a:pt x="31260" y="897088"/>
                    <a:pt x="0" y="747801"/>
                  </a:cubicBezTo>
                  <a:cubicBezTo>
                    <a:pt x="-31260" y="598515"/>
                    <a:pt x="9541" y="385404"/>
                    <a:pt x="0" y="204890"/>
                  </a:cubicBezTo>
                  <a:close/>
                </a:path>
                <a:path w="2227004" h="2142476" stroke="0" extrusionOk="0">
                  <a:moveTo>
                    <a:pt x="0" y="204890"/>
                  </a:moveTo>
                  <a:cubicBezTo>
                    <a:pt x="8650" y="91855"/>
                    <a:pt x="94120" y="4895"/>
                    <a:pt x="222700" y="0"/>
                  </a:cubicBezTo>
                  <a:cubicBezTo>
                    <a:pt x="460682" y="-4496"/>
                    <a:pt x="627469" y="32753"/>
                    <a:pt x="834384" y="0"/>
                  </a:cubicBezTo>
                  <a:cubicBezTo>
                    <a:pt x="1041299" y="-32753"/>
                    <a:pt x="1219028" y="60757"/>
                    <a:pt x="1392619" y="0"/>
                  </a:cubicBezTo>
                  <a:cubicBezTo>
                    <a:pt x="1566211" y="-60757"/>
                    <a:pt x="1800159" y="32480"/>
                    <a:pt x="2004303" y="0"/>
                  </a:cubicBezTo>
                  <a:cubicBezTo>
                    <a:pt x="2116960" y="7767"/>
                    <a:pt x="2257103" y="90773"/>
                    <a:pt x="2227004" y="204890"/>
                  </a:cubicBezTo>
                  <a:cubicBezTo>
                    <a:pt x="2285401" y="445353"/>
                    <a:pt x="2167769" y="501016"/>
                    <a:pt x="2227004" y="730474"/>
                  </a:cubicBezTo>
                  <a:cubicBezTo>
                    <a:pt x="2286239" y="959932"/>
                    <a:pt x="2186063" y="1120141"/>
                    <a:pt x="2227004" y="1273385"/>
                  </a:cubicBezTo>
                  <a:cubicBezTo>
                    <a:pt x="2267945" y="1426629"/>
                    <a:pt x="2184140" y="1655799"/>
                    <a:pt x="2227004" y="1937585"/>
                  </a:cubicBezTo>
                  <a:cubicBezTo>
                    <a:pt x="2260155" y="2043645"/>
                    <a:pt x="2129754" y="2144087"/>
                    <a:pt x="2004303" y="2142476"/>
                  </a:cubicBezTo>
                  <a:cubicBezTo>
                    <a:pt x="1751422" y="2162811"/>
                    <a:pt x="1617423" y="2097876"/>
                    <a:pt x="1463883" y="2142476"/>
                  </a:cubicBezTo>
                  <a:cubicBezTo>
                    <a:pt x="1310343" y="2187076"/>
                    <a:pt x="1137703" y="2135929"/>
                    <a:pt x="852200" y="2142476"/>
                  </a:cubicBezTo>
                  <a:cubicBezTo>
                    <a:pt x="566697" y="2149023"/>
                    <a:pt x="448917" y="2141359"/>
                    <a:pt x="222700" y="2142476"/>
                  </a:cubicBezTo>
                  <a:cubicBezTo>
                    <a:pt x="90547" y="2147312"/>
                    <a:pt x="-12100" y="2067868"/>
                    <a:pt x="0" y="1937585"/>
                  </a:cubicBezTo>
                  <a:cubicBezTo>
                    <a:pt x="-7581" y="1751447"/>
                    <a:pt x="8536" y="1579461"/>
                    <a:pt x="0" y="1412001"/>
                  </a:cubicBezTo>
                  <a:cubicBezTo>
                    <a:pt x="-8536" y="1244541"/>
                    <a:pt x="55322" y="1037150"/>
                    <a:pt x="0" y="799782"/>
                  </a:cubicBezTo>
                  <a:cubicBezTo>
                    <a:pt x="-55322" y="562414"/>
                    <a:pt x="52398" y="410553"/>
                    <a:pt x="0" y="204890"/>
                  </a:cubicBezTo>
                  <a:close/>
                </a:path>
              </a:pathLst>
            </a:custGeom>
            <a:solidFill>
              <a:srgbClr val="FFFFFF">
                <a:alpha val="89803"/>
              </a:srgbClr>
            </a:solidFill>
            <a:ln w="28575" cap="flat" cmpd="sng">
              <a:solidFill>
                <a:srgbClr val="0070C0"/>
              </a:solidFill>
              <a:prstDash val="solid"/>
              <a:miter lim="8000"/>
              <a:headEnd type="none" w="sm" len="sm"/>
              <a:tailEnd type="none" w="sm" len="sm"/>
              <a:extLst>
                <a:ext uri="{C807C97D-BFC1-408E-A445-0C87EB9F89A2}">
                  <ask:lineSketchStyleProps xmlns:ask="http://schemas.microsoft.com/office/drawing/2018/sketchyshapes" sd="1220306403">
                    <a:custGeom>
                      <a:avLst/>
                      <a:gdLst/>
                      <a:ahLst/>
                      <a:cxnLst/>
                      <a:rect l="l" t="t" r="r" b="b"/>
                      <a:pathLst>
                        <a:path w="2870384" h="3001474" extrusionOk="0">
                          <a:moveTo>
                            <a:pt x="0" y="287038"/>
                          </a:moveTo>
                          <a:cubicBezTo>
                            <a:pt x="0" y="128511"/>
                            <a:pt x="128511" y="0"/>
                            <a:pt x="287038" y="0"/>
                          </a:cubicBezTo>
                          <a:lnTo>
                            <a:pt x="2583346" y="0"/>
                          </a:lnTo>
                          <a:cubicBezTo>
                            <a:pt x="2741873" y="0"/>
                            <a:pt x="2870384" y="128511"/>
                            <a:pt x="2870384" y="287038"/>
                          </a:cubicBezTo>
                          <a:lnTo>
                            <a:pt x="2870384" y="2714436"/>
                          </a:lnTo>
                          <a:cubicBezTo>
                            <a:pt x="2870384" y="2872963"/>
                            <a:pt x="2741873" y="3001474"/>
                            <a:pt x="2583346" y="3001474"/>
                          </a:cubicBezTo>
                          <a:lnTo>
                            <a:pt x="287038" y="3001474"/>
                          </a:lnTo>
                          <a:cubicBezTo>
                            <a:pt x="128511" y="3001474"/>
                            <a:pt x="0" y="2872963"/>
                            <a:pt x="0" y="2714436"/>
                          </a:cubicBezTo>
                          <a:lnTo>
                            <a:pt x="0" y="287038"/>
                          </a:lnTo>
                          <a:close/>
                        </a:path>
                      </a:pathLst>
                    </a:custGeom>
                    <ask:type>
                      <ask:lineSketchScribble/>
                    </ask:type>
                  </ask:lineSketchStyleProps>
                </a:ext>
              </a:extLst>
            </a:ln>
          </p:spPr>
          <p:txBody>
            <a:bodyPr spcFirstLastPara="1" wrap="square" lIns="59194" tIns="420994" rIns="59194" bIns="59194" anchor="t" anchorCtr="0">
              <a:noAutofit/>
            </a:bodyPr>
            <a:lstStyle/>
            <a:p>
              <a:pPr marL="171450" lvl="1" indent="-171450">
                <a:lnSpc>
                  <a:spcPct val="90000"/>
                </a:lnSpc>
                <a:buClr>
                  <a:srgbClr val="0070C0"/>
                </a:buClr>
                <a:buSzPts val="1500"/>
                <a:buFont typeface="Courier New" panose="02070309020205020404" pitchFamily="49" charset="0"/>
                <a:buChar char="o"/>
              </a:pPr>
              <a:r>
                <a:rPr lang="en-US" sz="1200">
                  <a:solidFill>
                    <a:schemeClr val="tx1">
                      <a:lumMod val="65000"/>
                      <a:lumOff val="35000"/>
                    </a:schemeClr>
                  </a:solidFill>
                  <a:latin typeface="Lato" panose="020F0502020204030203" pitchFamily="34" charset="77"/>
                  <a:ea typeface="Calibri"/>
                  <a:cs typeface="Calibri"/>
                  <a:sym typeface="Calibri"/>
                </a:rPr>
                <a:t>Listen to the survivor and help her to feel calm.</a:t>
              </a:r>
            </a:p>
            <a:p>
              <a:pPr marL="0" lvl="1">
                <a:lnSpc>
                  <a:spcPct val="90000"/>
                </a:lnSpc>
                <a:buClr>
                  <a:srgbClr val="0070C0"/>
                </a:buClr>
                <a:buSzPts val="1500"/>
              </a:pPr>
              <a:endParaRPr sz="1200">
                <a:solidFill>
                  <a:schemeClr val="tx1">
                    <a:lumMod val="65000"/>
                    <a:lumOff val="35000"/>
                  </a:schemeClr>
                </a:solidFill>
                <a:latin typeface="Lato" panose="020F0502020204030203" pitchFamily="34" charset="77"/>
                <a:ea typeface="Calibri"/>
                <a:cs typeface="Calibri"/>
                <a:sym typeface="Calibri"/>
              </a:endParaRPr>
            </a:p>
            <a:p>
              <a:pPr marL="171450" lvl="1" indent="-171450">
                <a:lnSpc>
                  <a:spcPct val="90000"/>
                </a:lnSpc>
                <a:spcBef>
                  <a:spcPts val="225"/>
                </a:spcBef>
                <a:buClr>
                  <a:srgbClr val="0070C0"/>
                </a:buClr>
                <a:buSzPts val="1500"/>
                <a:buFont typeface="Courier New" panose="02070309020205020404" pitchFamily="49" charset="0"/>
                <a:buChar char="o"/>
              </a:pPr>
              <a:r>
                <a:rPr lang="en-US" sz="1200">
                  <a:solidFill>
                    <a:schemeClr val="tx1">
                      <a:lumMod val="65000"/>
                      <a:lumOff val="35000"/>
                    </a:schemeClr>
                  </a:solidFill>
                  <a:latin typeface="Lato" panose="020F0502020204030203" pitchFamily="34" charset="77"/>
                  <a:ea typeface="Calibri"/>
                  <a:cs typeface="Calibri"/>
                  <a:sym typeface="Calibri"/>
                </a:rPr>
                <a:t>Do not ask details about the GBV incident.</a:t>
              </a:r>
            </a:p>
            <a:p>
              <a:pPr marL="0" lvl="1">
                <a:lnSpc>
                  <a:spcPct val="90000"/>
                </a:lnSpc>
                <a:spcBef>
                  <a:spcPts val="225"/>
                </a:spcBef>
                <a:buClr>
                  <a:srgbClr val="0070C0"/>
                </a:buClr>
                <a:buSzPts val="1500"/>
              </a:pPr>
              <a:endParaRPr sz="1200">
                <a:solidFill>
                  <a:schemeClr val="tx1">
                    <a:lumMod val="65000"/>
                    <a:lumOff val="35000"/>
                  </a:schemeClr>
                </a:solidFill>
                <a:latin typeface="Lato" panose="020F0502020204030203" pitchFamily="34" charset="77"/>
              </a:endParaRPr>
            </a:p>
            <a:p>
              <a:pPr marL="171450" lvl="1" indent="-171450">
                <a:lnSpc>
                  <a:spcPct val="90000"/>
                </a:lnSpc>
                <a:spcBef>
                  <a:spcPts val="225"/>
                </a:spcBef>
                <a:buClr>
                  <a:srgbClr val="0070C0"/>
                </a:buClr>
                <a:buSzPts val="1500"/>
                <a:buFont typeface="Courier New" panose="02070309020205020404" pitchFamily="49" charset="0"/>
                <a:buChar char="o"/>
              </a:pPr>
              <a:r>
                <a:rPr lang="en-US" sz="1200">
                  <a:solidFill>
                    <a:schemeClr val="tx1">
                      <a:lumMod val="65000"/>
                      <a:lumOff val="35000"/>
                    </a:schemeClr>
                  </a:solidFill>
                  <a:latin typeface="Lato" panose="020F0502020204030203" pitchFamily="34" charset="77"/>
                  <a:ea typeface="Calibri"/>
                  <a:cs typeface="Calibri"/>
                  <a:sym typeface="Calibri"/>
                </a:rPr>
                <a:t>Ask about the survivor’s needs and concerns.</a:t>
              </a:r>
            </a:p>
            <a:p>
              <a:pPr marL="171450" lvl="1" indent="-171450">
                <a:lnSpc>
                  <a:spcPct val="90000"/>
                </a:lnSpc>
                <a:spcBef>
                  <a:spcPts val="225"/>
                </a:spcBef>
                <a:buClr>
                  <a:srgbClr val="0070C0"/>
                </a:buClr>
                <a:buSzPts val="1500"/>
                <a:buFont typeface="Courier New" panose="02070309020205020404" pitchFamily="49" charset="0"/>
                <a:buChar char="o"/>
              </a:pPr>
              <a:endParaRPr lang="en-US" sz="1200">
                <a:solidFill>
                  <a:schemeClr val="tx1">
                    <a:lumMod val="65000"/>
                    <a:lumOff val="35000"/>
                  </a:schemeClr>
                </a:solidFill>
                <a:latin typeface="Lato" panose="020F0502020204030203" pitchFamily="34" charset="77"/>
                <a:cs typeface="Calibri"/>
                <a:sym typeface="Calibri"/>
              </a:endParaRPr>
            </a:p>
            <a:p>
              <a:pPr marL="0" lvl="1">
                <a:lnSpc>
                  <a:spcPct val="90000"/>
                </a:lnSpc>
                <a:spcBef>
                  <a:spcPts val="225"/>
                </a:spcBef>
                <a:buClr>
                  <a:srgbClr val="0070C0"/>
                </a:buClr>
                <a:buSzPts val="1500"/>
              </a:pPr>
              <a:endParaRPr lang="en-US" sz="1200">
                <a:solidFill>
                  <a:schemeClr val="tx1">
                    <a:lumMod val="65000"/>
                    <a:lumOff val="35000"/>
                  </a:schemeClr>
                </a:solidFill>
                <a:latin typeface="Lato" panose="020F0502020204030203" pitchFamily="34" charset="77"/>
                <a:cs typeface="Calibri"/>
                <a:sym typeface="Calibri"/>
              </a:endParaRPr>
            </a:p>
          </p:txBody>
        </p:sp>
        <p:sp>
          <p:nvSpPr>
            <p:cNvPr id="14" name="Google Shape;443;p28">
              <a:extLst>
                <a:ext uri="{FF2B5EF4-FFF2-40B4-BE49-F238E27FC236}">
                  <a16:creationId xmlns:a16="http://schemas.microsoft.com/office/drawing/2014/main" id="{F6997650-42AC-7574-5E5C-88B576D8378B}"/>
                </a:ext>
              </a:extLst>
            </p:cNvPr>
            <p:cNvSpPr/>
            <p:nvPr/>
          </p:nvSpPr>
          <p:spPr>
            <a:xfrm>
              <a:off x="6484341" y="2102875"/>
              <a:ext cx="2013358" cy="667931"/>
            </a:xfrm>
            <a:custGeom>
              <a:avLst/>
              <a:gdLst>
                <a:gd name="connsiteX0" fmla="*/ 0 w 2013358"/>
                <a:gd name="connsiteY0" fmla="*/ 66793 h 667931"/>
                <a:gd name="connsiteX1" fmla="*/ 80064 w 2013358"/>
                <a:gd name="connsiteY1" fmla="*/ 0 h 667931"/>
                <a:gd name="connsiteX2" fmla="*/ 561904 w 2013358"/>
                <a:gd name="connsiteY2" fmla="*/ 0 h 667931"/>
                <a:gd name="connsiteX3" fmla="*/ 988146 w 2013358"/>
                <a:gd name="connsiteY3" fmla="*/ 0 h 667931"/>
                <a:gd name="connsiteX4" fmla="*/ 1488518 w 2013358"/>
                <a:gd name="connsiteY4" fmla="*/ 0 h 667931"/>
                <a:gd name="connsiteX5" fmla="*/ 1933293 w 2013358"/>
                <a:gd name="connsiteY5" fmla="*/ 0 h 667931"/>
                <a:gd name="connsiteX6" fmla="*/ 2013358 w 2013358"/>
                <a:gd name="connsiteY6" fmla="*/ 66793 h 667931"/>
                <a:gd name="connsiteX7" fmla="*/ 2013358 w 2013358"/>
                <a:gd name="connsiteY7" fmla="*/ 601137 h 667931"/>
                <a:gd name="connsiteX8" fmla="*/ 1933293 w 2013358"/>
                <a:gd name="connsiteY8" fmla="*/ 667931 h 667931"/>
                <a:gd name="connsiteX9" fmla="*/ 1432921 w 2013358"/>
                <a:gd name="connsiteY9" fmla="*/ 667931 h 667931"/>
                <a:gd name="connsiteX10" fmla="*/ 951082 w 2013358"/>
                <a:gd name="connsiteY10" fmla="*/ 667931 h 667931"/>
                <a:gd name="connsiteX11" fmla="*/ 524839 w 2013358"/>
                <a:gd name="connsiteY11" fmla="*/ 667931 h 667931"/>
                <a:gd name="connsiteX12" fmla="*/ 80064 w 2013358"/>
                <a:gd name="connsiteY12" fmla="*/ 667931 h 667931"/>
                <a:gd name="connsiteX13" fmla="*/ 0 w 2013358"/>
                <a:gd name="connsiteY13" fmla="*/ 601137 h 667931"/>
                <a:gd name="connsiteX14" fmla="*/ 0 w 2013358"/>
                <a:gd name="connsiteY14" fmla="*/ 66793 h 66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13358" h="667931" fill="none" extrusionOk="0">
                  <a:moveTo>
                    <a:pt x="0" y="66793"/>
                  </a:moveTo>
                  <a:cubicBezTo>
                    <a:pt x="-5724" y="18236"/>
                    <a:pt x="36735" y="-12021"/>
                    <a:pt x="80064" y="0"/>
                  </a:cubicBezTo>
                  <a:cubicBezTo>
                    <a:pt x="227746" y="-12833"/>
                    <a:pt x="459622" y="19709"/>
                    <a:pt x="561904" y="0"/>
                  </a:cubicBezTo>
                  <a:cubicBezTo>
                    <a:pt x="664186" y="-19709"/>
                    <a:pt x="840676" y="21165"/>
                    <a:pt x="988146" y="0"/>
                  </a:cubicBezTo>
                  <a:cubicBezTo>
                    <a:pt x="1135616" y="-21165"/>
                    <a:pt x="1299536" y="2776"/>
                    <a:pt x="1488518" y="0"/>
                  </a:cubicBezTo>
                  <a:cubicBezTo>
                    <a:pt x="1677500" y="-2776"/>
                    <a:pt x="1779650" y="30176"/>
                    <a:pt x="1933293" y="0"/>
                  </a:cubicBezTo>
                  <a:cubicBezTo>
                    <a:pt x="1977862" y="696"/>
                    <a:pt x="2005676" y="33955"/>
                    <a:pt x="2013358" y="66793"/>
                  </a:cubicBezTo>
                  <a:cubicBezTo>
                    <a:pt x="2021730" y="310246"/>
                    <a:pt x="1982984" y="491333"/>
                    <a:pt x="2013358" y="601137"/>
                  </a:cubicBezTo>
                  <a:cubicBezTo>
                    <a:pt x="2016410" y="628641"/>
                    <a:pt x="1986094" y="677211"/>
                    <a:pt x="1933293" y="667931"/>
                  </a:cubicBezTo>
                  <a:cubicBezTo>
                    <a:pt x="1695501" y="685477"/>
                    <a:pt x="1651384" y="618061"/>
                    <a:pt x="1432921" y="667931"/>
                  </a:cubicBezTo>
                  <a:cubicBezTo>
                    <a:pt x="1214458" y="717801"/>
                    <a:pt x="1101014" y="658575"/>
                    <a:pt x="951082" y="667931"/>
                  </a:cubicBezTo>
                  <a:cubicBezTo>
                    <a:pt x="801150" y="677287"/>
                    <a:pt x="614515" y="626023"/>
                    <a:pt x="524839" y="667931"/>
                  </a:cubicBezTo>
                  <a:cubicBezTo>
                    <a:pt x="435163" y="709839"/>
                    <a:pt x="282086" y="625646"/>
                    <a:pt x="80064" y="667931"/>
                  </a:cubicBezTo>
                  <a:cubicBezTo>
                    <a:pt x="28121" y="675750"/>
                    <a:pt x="-4454" y="647558"/>
                    <a:pt x="0" y="601137"/>
                  </a:cubicBezTo>
                  <a:cubicBezTo>
                    <a:pt x="-5088" y="410093"/>
                    <a:pt x="62347" y="279948"/>
                    <a:pt x="0" y="66793"/>
                  </a:cubicBezTo>
                  <a:close/>
                </a:path>
                <a:path w="2013358" h="667931" stroke="0" extrusionOk="0">
                  <a:moveTo>
                    <a:pt x="0" y="66793"/>
                  </a:moveTo>
                  <a:cubicBezTo>
                    <a:pt x="-5709" y="26382"/>
                    <a:pt x="30723" y="1923"/>
                    <a:pt x="80064" y="0"/>
                  </a:cubicBezTo>
                  <a:cubicBezTo>
                    <a:pt x="206075" y="-56171"/>
                    <a:pt x="365476" y="59189"/>
                    <a:pt x="580436" y="0"/>
                  </a:cubicBezTo>
                  <a:cubicBezTo>
                    <a:pt x="795396" y="-59189"/>
                    <a:pt x="814704" y="3959"/>
                    <a:pt x="1025211" y="0"/>
                  </a:cubicBezTo>
                  <a:cubicBezTo>
                    <a:pt x="1235718" y="-3959"/>
                    <a:pt x="1314636" y="47280"/>
                    <a:pt x="1451453" y="0"/>
                  </a:cubicBezTo>
                  <a:cubicBezTo>
                    <a:pt x="1588270" y="-47280"/>
                    <a:pt x="1819217" y="48995"/>
                    <a:pt x="1933293" y="0"/>
                  </a:cubicBezTo>
                  <a:cubicBezTo>
                    <a:pt x="1980582" y="-6321"/>
                    <a:pt x="2010461" y="29460"/>
                    <a:pt x="2013358" y="66793"/>
                  </a:cubicBezTo>
                  <a:cubicBezTo>
                    <a:pt x="2054850" y="231152"/>
                    <a:pt x="1966812" y="421622"/>
                    <a:pt x="2013358" y="601137"/>
                  </a:cubicBezTo>
                  <a:cubicBezTo>
                    <a:pt x="2008707" y="645721"/>
                    <a:pt x="1972215" y="661789"/>
                    <a:pt x="1933293" y="667931"/>
                  </a:cubicBezTo>
                  <a:cubicBezTo>
                    <a:pt x="1770268" y="704048"/>
                    <a:pt x="1611355" y="631297"/>
                    <a:pt x="1507050" y="667931"/>
                  </a:cubicBezTo>
                  <a:cubicBezTo>
                    <a:pt x="1402745" y="704565"/>
                    <a:pt x="1211463" y="647163"/>
                    <a:pt x="1043743" y="667931"/>
                  </a:cubicBezTo>
                  <a:cubicBezTo>
                    <a:pt x="876023" y="688699"/>
                    <a:pt x="739371" y="639094"/>
                    <a:pt x="598968" y="667931"/>
                  </a:cubicBezTo>
                  <a:cubicBezTo>
                    <a:pt x="458566" y="696768"/>
                    <a:pt x="252501" y="627515"/>
                    <a:pt x="80064" y="667931"/>
                  </a:cubicBezTo>
                  <a:cubicBezTo>
                    <a:pt x="41689" y="660678"/>
                    <a:pt x="-2787" y="636948"/>
                    <a:pt x="0" y="601137"/>
                  </a:cubicBezTo>
                  <a:cubicBezTo>
                    <a:pt x="-20250" y="469372"/>
                    <a:pt x="7649" y="284475"/>
                    <a:pt x="0" y="66793"/>
                  </a:cubicBezTo>
                  <a:close/>
                </a:path>
              </a:pathLst>
            </a:custGeom>
            <a:solidFill>
              <a:srgbClr val="0070C0"/>
            </a:solidFill>
            <a:ln w="28575" cap="flat" cmpd="sng">
              <a:solidFill>
                <a:srgbClr val="FBD416"/>
              </a:solidFill>
              <a:prstDash val="solid"/>
              <a:miter lim="8000"/>
              <a:headEnd type="none" w="sm" len="sm"/>
              <a:tailEnd type="none" w="sm" len="sm"/>
              <a:extLst>
                <a:ext uri="{C807C97D-BFC1-408E-A445-0C87EB9F89A2}">
                  <ask:lineSketchStyleProps xmlns:ask="http://schemas.microsoft.com/office/drawing/2018/sketchyshapes" sd="1219033472">
                    <a:custGeom>
                      <a:avLst/>
                      <a:gdLst/>
                      <a:ahLst/>
                      <a:cxnLst/>
                      <a:rect l="l" t="t" r="r" b="b"/>
                      <a:pathLst>
                        <a:path w="2551453" h="1014628" extrusionOk="0">
                          <a:moveTo>
                            <a:pt x="0" y="101463"/>
                          </a:moveTo>
                          <a:cubicBezTo>
                            <a:pt x="0" y="45427"/>
                            <a:pt x="45427" y="0"/>
                            <a:pt x="101463" y="0"/>
                          </a:cubicBezTo>
                          <a:lnTo>
                            <a:pt x="2449990" y="0"/>
                          </a:lnTo>
                          <a:cubicBezTo>
                            <a:pt x="2506026" y="0"/>
                            <a:pt x="2551453" y="45427"/>
                            <a:pt x="2551453" y="101463"/>
                          </a:cubicBezTo>
                          <a:lnTo>
                            <a:pt x="2551453" y="913165"/>
                          </a:lnTo>
                          <a:cubicBezTo>
                            <a:pt x="2551453" y="969201"/>
                            <a:pt x="2506026" y="1014628"/>
                            <a:pt x="2449990" y="1014628"/>
                          </a:cubicBezTo>
                          <a:lnTo>
                            <a:pt x="101463" y="1014628"/>
                          </a:lnTo>
                          <a:cubicBezTo>
                            <a:pt x="45427" y="1014628"/>
                            <a:pt x="0" y="969201"/>
                            <a:pt x="0" y="913165"/>
                          </a:cubicBezTo>
                          <a:lnTo>
                            <a:pt x="0" y="101463"/>
                          </a:lnTo>
                          <a:close/>
                        </a:path>
                      </a:pathLst>
                    </a:custGeom>
                    <ask:type>
                      <ask:lineSketchScribble/>
                    </ask:type>
                  </ask:lineSketchStyleProps>
                </a:ext>
              </a:extLst>
            </a:ln>
          </p:spPr>
          <p:txBody>
            <a:bodyPr spcFirstLastPara="1" wrap="square" lIns="77794" tIns="57431" rIns="77794" bIns="57431" anchor="ctr" anchorCtr="1">
              <a:noAutofit/>
            </a:bodyPr>
            <a:lstStyle/>
            <a:p>
              <a:pPr algn="ctr">
                <a:lnSpc>
                  <a:spcPct val="90000"/>
                </a:lnSpc>
              </a:pPr>
              <a:r>
                <a:rPr lang="en-US" sz="3200" b="1">
                  <a:solidFill>
                    <a:srgbClr val="FFFFFF"/>
                  </a:solidFill>
                  <a:latin typeface="Lato" panose="020F0502020204030203" pitchFamily="34" charset="77"/>
                  <a:ea typeface="Calibri"/>
                  <a:cs typeface="Calibri"/>
                  <a:sym typeface="Calibri"/>
                </a:rPr>
                <a:t>Listen</a:t>
              </a:r>
              <a:endParaRPr sz="3200" b="1">
                <a:latin typeface="Lato" panose="020F0502020204030203" pitchFamily="34" charset="77"/>
              </a:endParaRPr>
            </a:p>
          </p:txBody>
        </p:sp>
      </p:grpSp>
      <p:grpSp>
        <p:nvGrpSpPr>
          <p:cNvPr id="29" name="Group 28">
            <a:extLst>
              <a:ext uri="{FF2B5EF4-FFF2-40B4-BE49-F238E27FC236}">
                <a16:creationId xmlns:a16="http://schemas.microsoft.com/office/drawing/2014/main" id="{D4C98B29-73A4-0A08-F7A9-EF66A8833A27}"/>
              </a:ext>
            </a:extLst>
          </p:cNvPr>
          <p:cNvGrpSpPr/>
          <p:nvPr/>
        </p:nvGrpSpPr>
        <p:grpSpPr>
          <a:xfrm>
            <a:off x="9051172" y="2110406"/>
            <a:ext cx="2632971" cy="2631251"/>
            <a:chOff x="9006202" y="2110406"/>
            <a:chExt cx="2632971" cy="2631251"/>
          </a:xfrm>
        </p:grpSpPr>
        <p:sp>
          <p:nvSpPr>
            <p:cNvPr id="15" name="Google Shape;444;p28">
              <a:extLst>
                <a:ext uri="{FF2B5EF4-FFF2-40B4-BE49-F238E27FC236}">
                  <a16:creationId xmlns:a16="http://schemas.microsoft.com/office/drawing/2014/main" id="{006D33FD-823D-757C-F5AE-C08BC1FD3160}"/>
                </a:ext>
              </a:extLst>
            </p:cNvPr>
            <p:cNvSpPr/>
            <p:nvPr/>
          </p:nvSpPr>
          <p:spPr>
            <a:xfrm>
              <a:off x="9006202" y="2552579"/>
              <a:ext cx="2632971" cy="2189078"/>
            </a:xfrm>
            <a:custGeom>
              <a:avLst/>
              <a:gdLst>
                <a:gd name="connsiteX0" fmla="*/ 0 w 2632971"/>
                <a:gd name="connsiteY0" fmla="*/ 179764 h 2189078"/>
                <a:gd name="connsiteX1" fmla="*/ 263296 w 2632971"/>
                <a:gd name="connsiteY1" fmla="*/ 0 h 2189078"/>
                <a:gd name="connsiteX2" fmla="*/ 810954 w 2632971"/>
                <a:gd name="connsiteY2" fmla="*/ 0 h 2189078"/>
                <a:gd name="connsiteX3" fmla="*/ 1274357 w 2632971"/>
                <a:gd name="connsiteY3" fmla="*/ 0 h 2189078"/>
                <a:gd name="connsiteX4" fmla="*/ 1800952 w 2632971"/>
                <a:gd name="connsiteY4" fmla="*/ 0 h 2189078"/>
                <a:gd name="connsiteX5" fmla="*/ 2369674 w 2632971"/>
                <a:gd name="connsiteY5" fmla="*/ 0 h 2189078"/>
                <a:gd name="connsiteX6" fmla="*/ 2632971 w 2632971"/>
                <a:gd name="connsiteY6" fmla="*/ 179764 h 2189078"/>
                <a:gd name="connsiteX7" fmla="*/ 2632971 w 2632971"/>
                <a:gd name="connsiteY7" fmla="*/ 618856 h 2189078"/>
                <a:gd name="connsiteX8" fmla="*/ 2632971 w 2632971"/>
                <a:gd name="connsiteY8" fmla="*/ 1021357 h 2189078"/>
                <a:gd name="connsiteX9" fmla="*/ 2632971 w 2632971"/>
                <a:gd name="connsiteY9" fmla="*/ 1497039 h 2189078"/>
                <a:gd name="connsiteX10" fmla="*/ 2632971 w 2632971"/>
                <a:gd name="connsiteY10" fmla="*/ 2009313 h 2189078"/>
                <a:gd name="connsiteX11" fmla="*/ 2369674 w 2632971"/>
                <a:gd name="connsiteY11" fmla="*/ 2189078 h 2189078"/>
                <a:gd name="connsiteX12" fmla="*/ 1800952 w 2632971"/>
                <a:gd name="connsiteY12" fmla="*/ 2189078 h 2189078"/>
                <a:gd name="connsiteX13" fmla="*/ 1316485 w 2632971"/>
                <a:gd name="connsiteY13" fmla="*/ 2189078 h 2189078"/>
                <a:gd name="connsiteX14" fmla="*/ 853082 w 2632971"/>
                <a:gd name="connsiteY14" fmla="*/ 2189078 h 2189078"/>
                <a:gd name="connsiteX15" fmla="*/ 263296 w 2632971"/>
                <a:gd name="connsiteY15" fmla="*/ 2189078 h 2189078"/>
                <a:gd name="connsiteX16" fmla="*/ 0 w 2632971"/>
                <a:gd name="connsiteY16" fmla="*/ 2009313 h 2189078"/>
                <a:gd name="connsiteX17" fmla="*/ 0 w 2632971"/>
                <a:gd name="connsiteY17" fmla="*/ 1606812 h 2189078"/>
                <a:gd name="connsiteX18" fmla="*/ 0 w 2632971"/>
                <a:gd name="connsiteY18" fmla="*/ 1112834 h 2189078"/>
                <a:gd name="connsiteX19" fmla="*/ 0 w 2632971"/>
                <a:gd name="connsiteY19" fmla="*/ 655447 h 2189078"/>
                <a:gd name="connsiteX20" fmla="*/ 0 w 2632971"/>
                <a:gd name="connsiteY20" fmla="*/ 179764 h 218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2971" h="2189078" fill="none" extrusionOk="0">
                  <a:moveTo>
                    <a:pt x="0" y="179764"/>
                  </a:moveTo>
                  <a:cubicBezTo>
                    <a:pt x="4929" y="90243"/>
                    <a:pt x="82214" y="18809"/>
                    <a:pt x="263296" y="0"/>
                  </a:cubicBezTo>
                  <a:cubicBezTo>
                    <a:pt x="400024" y="-29119"/>
                    <a:pt x="676237" y="51484"/>
                    <a:pt x="810954" y="0"/>
                  </a:cubicBezTo>
                  <a:cubicBezTo>
                    <a:pt x="945671" y="-51484"/>
                    <a:pt x="1164851" y="51783"/>
                    <a:pt x="1274357" y="0"/>
                  </a:cubicBezTo>
                  <a:cubicBezTo>
                    <a:pt x="1383863" y="-51783"/>
                    <a:pt x="1646559" y="44770"/>
                    <a:pt x="1800952" y="0"/>
                  </a:cubicBezTo>
                  <a:cubicBezTo>
                    <a:pt x="1955345" y="-44770"/>
                    <a:pt x="2145808" y="25253"/>
                    <a:pt x="2369674" y="0"/>
                  </a:cubicBezTo>
                  <a:cubicBezTo>
                    <a:pt x="2514860" y="-4750"/>
                    <a:pt x="2650451" y="91495"/>
                    <a:pt x="2632971" y="179764"/>
                  </a:cubicBezTo>
                  <a:cubicBezTo>
                    <a:pt x="2635541" y="286298"/>
                    <a:pt x="2604751" y="470021"/>
                    <a:pt x="2632971" y="618856"/>
                  </a:cubicBezTo>
                  <a:cubicBezTo>
                    <a:pt x="2661191" y="767691"/>
                    <a:pt x="2588776" y="876009"/>
                    <a:pt x="2632971" y="1021357"/>
                  </a:cubicBezTo>
                  <a:cubicBezTo>
                    <a:pt x="2677166" y="1166705"/>
                    <a:pt x="2602049" y="1360736"/>
                    <a:pt x="2632971" y="1497039"/>
                  </a:cubicBezTo>
                  <a:cubicBezTo>
                    <a:pt x="2663893" y="1633342"/>
                    <a:pt x="2589020" y="1780819"/>
                    <a:pt x="2632971" y="2009313"/>
                  </a:cubicBezTo>
                  <a:cubicBezTo>
                    <a:pt x="2620390" y="2115648"/>
                    <a:pt x="2528130" y="2224413"/>
                    <a:pt x="2369674" y="2189078"/>
                  </a:cubicBezTo>
                  <a:cubicBezTo>
                    <a:pt x="2206822" y="2227523"/>
                    <a:pt x="2010399" y="2163324"/>
                    <a:pt x="1800952" y="2189078"/>
                  </a:cubicBezTo>
                  <a:cubicBezTo>
                    <a:pt x="1591505" y="2214832"/>
                    <a:pt x="1441159" y="2177458"/>
                    <a:pt x="1316485" y="2189078"/>
                  </a:cubicBezTo>
                  <a:cubicBezTo>
                    <a:pt x="1191811" y="2200698"/>
                    <a:pt x="1057946" y="2188365"/>
                    <a:pt x="853082" y="2189078"/>
                  </a:cubicBezTo>
                  <a:cubicBezTo>
                    <a:pt x="648218" y="2189791"/>
                    <a:pt x="551858" y="2136390"/>
                    <a:pt x="263296" y="2189078"/>
                  </a:cubicBezTo>
                  <a:cubicBezTo>
                    <a:pt x="123836" y="2203634"/>
                    <a:pt x="11632" y="2120101"/>
                    <a:pt x="0" y="2009313"/>
                  </a:cubicBezTo>
                  <a:cubicBezTo>
                    <a:pt x="-163" y="1921476"/>
                    <a:pt x="28727" y="1782899"/>
                    <a:pt x="0" y="1606812"/>
                  </a:cubicBezTo>
                  <a:cubicBezTo>
                    <a:pt x="-28727" y="1430725"/>
                    <a:pt x="7021" y="1283210"/>
                    <a:pt x="0" y="1112834"/>
                  </a:cubicBezTo>
                  <a:cubicBezTo>
                    <a:pt x="-7021" y="942458"/>
                    <a:pt x="28551" y="757321"/>
                    <a:pt x="0" y="655447"/>
                  </a:cubicBezTo>
                  <a:cubicBezTo>
                    <a:pt x="-28551" y="553573"/>
                    <a:pt x="6694" y="338230"/>
                    <a:pt x="0" y="179764"/>
                  </a:cubicBezTo>
                  <a:close/>
                </a:path>
                <a:path w="2632971" h="2189078" stroke="0" extrusionOk="0">
                  <a:moveTo>
                    <a:pt x="0" y="179764"/>
                  </a:moveTo>
                  <a:cubicBezTo>
                    <a:pt x="-9485" y="74633"/>
                    <a:pt x="78531" y="14769"/>
                    <a:pt x="263296" y="0"/>
                  </a:cubicBezTo>
                  <a:cubicBezTo>
                    <a:pt x="513164" y="-40366"/>
                    <a:pt x="653743" y="31456"/>
                    <a:pt x="832018" y="0"/>
                  </a:cubicBezTo>
                  <a:cubicBezTo>
                    <a:pt x="1010293" y="-31456"/>
                    <a:pt x="1129389" y="24002"/>
                    <a:pt x="1337549" y="0"/>
                  </a:cubicBezTo>
                  <a:cubicBezTo>
                    <a:pt x="1545709" y="-24002"/>
                    <a:pt x="1659695" y="11107"/>
                    <a:pt x="1822016" y="0"/>
                  </a:cubicBezTo>
                  <a:cubicBezTo>
                    <a:pt x="1984337" y="-11107"/>
                    <a:pt x="2179646" y="33900"/>
                    <a:pt x="2369674" y="0"/>
                  </a:cubicBezTo>
                  <a:cubicBezTo>
                    <a:pt x="2521972" y="-14166"/>
                    <a:pt x="2609270" y="76854"/>
                    <a:pt x="2632971" y="179764"/>
                  </a:cubicBezTo>
                  <a:cubicBezTo>
                    <a:pt x="2648050" y="358626"/>
                    <a:pt x="2593906" y="500854"/>
                    <a:pt x="2632971" y="637151"/>
                  </a:cubicBezTo>
                  <a:cubicBezTo>
                    <a:pt x="2672036" y="773448"/>
                    <a:pt x="2599872" y="982461"/>
                    <a:pt x="2632971" y="1131129"/>
                  </a:cubicBezTo>
                  <a:cubicBezTo>
                    <a:pt x="2666070" y="1279797"/>
                    <a:pt x="2615503" y="1377662"/>
                    <a:pt x="2632971" y="1533630"/>
                  </a:cubicBezTo>
                  <a:cubicBezTo>
                    <a:pt x="2650439" y="1689598"/>
                    <a:pt x="2586857" y="1783865"/>
                    <a:pt x="2632971" y="2009313"/>
                  </a:cubicBezTo>
                  <a:cubicBezTo>
                    <a:pt x="2655744" y="2142494"/>
                    <a:pt x="2517861" y="2217792"/>
                    <a:pt x="2369674" y="2189078"/>
                  </a:cubicBezTo>
                  <a:cubicBezTo>
                    <a:pt x="2240588" y="2192355"/>
                    <a:pt x="2122705" y="2176090"/>
                    <a:pt x="1906271" y="2189078"/>
                  </a:cubicBezTo>
                  <a:cubicBezTo>
                    <a:pt x="1689837" y="2202066"/>
                    <a:pt x="1496369" y="2160164"/>
                    <a:pt x="1337549" y="2189078"/>
                  </a:cubicBezTo>
                  <a:cubicBezTo>
                    <a:pt x="1178729" y="2217992"/>
                    <a:pt x="979564" y="2167054"/>
                    <a:pt x="853082" y="2189078"/>
                  </a:cubicBezTo>
                  <a:cubicBezTo>
                    <a:pt x="726600" y="2211102"/>
                    <a:pt x="437684" y="2128202"/>
                    <a:pt x="263296" y="2189078"/>
                  </a:cubicBezTo>
                  <a:cubicBezTo>
                    <a:pt x="114462" y="2182108"/>
                    <a:pt x="657" y="2099712"/>
                    <a:pt x="0" y="2009313"/>
                  </a:cubicBezTo>
                  <a:cubicBezTo>
                    <a:pt x="-39533" y="1898741"/>
                    <a:pt x="17928" y="1728369"/>
                    <a:pt x="0" y="1533630"/>
                  </a:cubicBezTo>
                  <a:cubicBezTo>
                    <a:pt x="-17928" y="1338891"/>
                    <a:pt x="27000" y="1218392"/>
                    <a:pt x="0" y="1112834"/>
                  </a:cubicBezTo>
                  <a:cubicBezTo>
                    <a:pt x="-27000" y="1007276"/>
                    <a:pt x="26836" y="811428"/>
                    <a:pt x="0" y="618856"/>
                  </a:cubicBezTo>
                  <a:cubicBezTo>
                    <a:pt x="-26836" y="426284"/>
                    <a:pt x="5164" y="351175"/>
                    <a:pt x="0" y="179764"/>
                  </a:cubicBezTo>
                  <a:close/>
                </a:path>
              </a:pathLst>
            </a:custGeom>
            <a:solidFill>
              <a:srgbClr val="FFFFFF">
                <a:alpha val="89803"/>
              </a:srgbClr>
            </a:solidFill>
            <a:ln w="28575" cap="flat" cmpd="sng">
              <a:solidFill>
                <a:srgbClr val="0070C0"/>
              </a:solidFill>
              <a:prstDash val="solid"/>
              <a:miter lim="8000"/>
              <a:headEnd type="none" w="sm" len="sm"/>
              <a:tailEnd type="none" w="sm" len="sm"/>
              <a:extLst>
                <a:ext uri="{C807C97D-BFC1-408E-A445-0C87EB9F89A2}">
                  <ask:lineSketchStyleProps xmlns:ask="http://schemas.microsoft.com/office/drawing/2018/sketchyshapes" sd="1219033472">
                    <a:custGeom>
                      <a:avLst/>
                      <a:gdLst/>
                      <a:ahLst/>
                      <a:cxnLst/>
                      <a:rect l="l" t="t" r="r" b="b"/>
                      <a:pathLst>
                        <a:path w="2870384" h="3495399" extrusionOk="0">
                          <a:moveTo>
                            <a:pt x="0" y="287038"/>
                          </a:moveTo>
                          <a:cubicBezTo>
                            <a:pt x="0" y="128511"/>
                            <a:pt x="128511" y="0"/>
                            <a:pt x="287038" y="0"/>
                          </a:cubicBezTo>
                          <a:lnTo>
                            <a:pt x="2583346" y="0"/>
                          </a:lnTo>
                          <a:cubicBezTo>
                            <a:pt x="2741873" y="0"/>
                            <a:pt x="2870384" y="128511"/>
                            <a:pt x="2870384" y="287038"/>
                          </a:cubicBezTo>
                          <a:lnTo>
                            <a:pt x="2870384" y="3208361"/>
                          </a:lnTo>
                          <a:cubicBezTo>
                            <a:pt x="2870384" y="3366888"/>
                            <a:pt x="2741873" y="3495399"/>
                            <a:pt x="2583346" y="3495399"/>
                          </a:cubicBezTo>
                          <a:lnTo>
                            <a:pt x="287038" y="3495399"/>
                          </a:lnTo>
                          <a:cubicBezTo>
                            <a:pt x="128511" y="3495399"/>
                            <a:pt x="0" y="3366888"/>
                            <a:pt x="0" y="3208361"/>
                          </a:cubicBezTo>
                          <a:lnTo>
                            <a:pt x="0" y="287038"/>
                          </a:lnTo>
                          <a:close/>
                        </a:path>
                      </a:pathLst>
                    </a:custGeom>
                    <ask:type>
                      <ask:lineSketchScribble/>
                    </ask:type>
                  </ask:lineSketchStyleProps>
                </a:ext>
              </a:extLst>
            </a:ln>
          </p:spPr>
          <p:txBody>
            <a:bodyPr spcFirstLastPara="1" wrap="square" lIns="65588" tIns="65588" rIns="65588" bIns="486919" anchor="t" anchorCtr="0">
              <a:noAutofit/>
            </a:bodyPr>
            <a:lstStyle/>
            <a:p>
              <a:pPr marL="171450" lvl="1" indent="-171450">
                <a:lnSpc>
                  <a:spcPct val="90000"/>
                </a:lnSpc>
                <a:buClr>
                  <a:srgbClr val="0070C0"/>
                </a:buClr>
                <a:buSzPts val="1425"/>
                <a:buFont typeface="Courier New" panose="02070309020205020404" pitchFamily="49" charset="0"/>
                <a:buChar char="o"/>
              </a:pPr>
              <a:endParaRPr lang="en-US" sz="1200">
                <a:solidFill>
                  <a:schemeClr val="tx1">
                    <a:lumMod val="65000"/>
                    <a:lumOff val="35000"/>
                  </a:schemeClr>
                </a:solidFill>
                <a:latin typeface="Lato" panose="020F0502020204030203" pitchFamily="34" charset="77"/>
                <a:ea typeface="Calibri"/>
                <a:cs typeface="Calibri"/>
                <a:sym typeface="Calibri"/>
              </a:endParaRPr>
            </a:p>
            <a:p>
              <a:pPr marL="171450" lvl="1" indent="-171450">
                <a:lnSpc>
                  <a:spcPct val="90000"/>
                </a:lnSpc>
                <a:buClr>
                  <a:srgbClr val="0070C0"/>
                </a:buClr>
                <a:buSzPts val="1425"/>
                <a:buFont typeface="Courier New" panose="02070309020205020404" pitchFamily="49" charset="0"/>
                <a:buChar char="o"/>
              </a:pPr>
              <a:endParaRPr lang="en-US" sz="1200">
                <a:solidFill>
                  <a:schemeClr val="tx1">
                    <a:lumMod val="65000"/>
                    <a:lumOff val="35000"/>
                  </a:schemeClr>
                </a:solidFill>
                <a:latin typeface="Lato" panose="020F0502020204030203" pitchFamily="34" charset="77"/>
                <a:ea typeface="Calibri"/>
                <a:cs typeface="Calibri"/>
                <a:sym typeface="Calibri"/>
              </a:endParaRPr>
            </a:p>
            <a:p>
              <a:pPr marL="171450" lvl="1" indent="-171450">
                <a:lnSpc>
                  <a:spcPct val="90000"/>
                </a:lnSpc>
                <a:buClr>
                  <a:srgbClr val="0070C0"/>
                </a:buClr>
                <a:buSzPts val="1425"/>
                <a:buFont typeface="Courier New" panose="02070309020205020404" pitchFamily="49" charset="0"/>
                <a:buChar char="o"/>
              </a:pPr>
              <a:r>
                <a:rPr lang="en-US" sz="1200">
                  <a:solidFill>
                    <a:schemeClr val="tx1">
                      <a:lumMod val="65000"/>
                      <a:lumOff val="35000"/>
                    </a:schemeClr>
                  </a:solidFill>
                  <a:latin typeface="Lato" panose="020F0502020204030203" pitchFamily="34" charset="77"/>
                  <a:ea typeface="Calibri"/>
                  <a:cs typeface="Calibri"/>
                  <a:sym typeface="Calibri"/>
                </a:rPr>
                <a:t>Provide the survivor with information on available case management and other services.</a:t>
              </a:r>
            </a:p>
            <a:p>
              <a:pPr marL="0" lvl="1">
                <a:lnSpc>
                  <a:spcPct val="90000"/>
                </a:lnSpc>
                <a:buClr>
                  <a:srgbClr val="0070C0"/>
                </a:buClr>
                <a:buSzPts val="1425"/>
              </a:pPr>
              <a:endParaRPr lang="en-US" sz="1200">
                <a:solidFill>
                  <a:schemeClr val="tx1">
                    <a:lumMod val="65000"/>
                    <a:lumOff val="35000"/>
                  </a:schemeClr>
                </a:solidFill>
                <a:latin typeface="Lato" panose="020F0502020204030203" pitchFamily="34" charset="77"/>
                <a:ea typeface="Calibri"/>
                <a:cs typeface="Calibri"/>
                <a:sym typeface="Calibri"/>
              </a:endParaRPr>
            </a:p>
            <a:p>
              <a:pPr marL="171450" lvl="1" indent="-171450">
                <a:lnSpc>
                  <a:spcPct val="90000"/>
                </a:lnSpc>
                <a:buClr>
                  <a:srgbClr val="0070C0"/>
                </a:buClr>
                <a:buSzPts val="1425"/>
                <a:buFont typeface="Courier New" panose="02070309020205020404" pitchFamily="49" charset="0"/>
                <a:buChar char="o"/>
              </a:pPr>
              <a:r>
                <a:rPr lang="en-US" sz="1200">
                  <a:solidFill>
                    <a:schemeClr val="tx1">
                      <a:lumMod val="65000"/>
                      <a:lumOff val="35000"/>
                    </a:schemeClr>
                  </a:solidFill>
                  <a:latin typeface="Lato" panose="020F0502020204030203" pitchFamily="34" charset="77"/>
                  <a:cs typeface="Calibri"/>
                  <a:sym typeface="Calibri"/>
                </a:rPr>
                <a:t>Obtain informed consent.</a:t>
              </a:r>
            </a:p>
            <a:p>
              <a:pPr marL="0" lvl="1">
                <a:lnSpc>
                  <a:spcPct val="90000"/>
                </a:lnSpc>
                <a:buClr>
                  <a:srgbClr val="0070C0"/>
                </a:buClr>
                <a:buSzPts val="1425"/>
              </a:pPr>
              <a:endParaRPr sz="1200">
                <a:solidFill>
                  <a:schemeClr val="tx1">
                    <a:lumMod val="65000"/>
                    <a:lumOff val="35000"/>
                  </a:schemeClr>
                </a:solidFill>
                <a:latin typeface="Lato" panose="020F0502020204030203" pitchFamily="34" charset="77"/>
              </a:endParaRPr>
            </a:p>
            <a:p>
              <a:pPr marL="171450" lvl="1" indent="-171450">
                <a:lnSpc>
                  <a:spcPct val="90000"/>
                </a:lnSpc>
                <a:spcBef>
                  <a:spcPts val="169"/>
                </a:spcBef>
                <a:buClr>
                  <a:srgbClr val="0070C0"/>
                </a:buClr>
                <a:buSzPts val="1425"/>
                <a:buFont typeface="Courier New" panose="02070309020205020404" pitchFamily="49" charset="0"/>
                <a:buChar char="o"/>
              </a:pPr>
              <a:r>
                <a:rPr lang="en-US" sz="1200">
                  <a:solidFill>
                    <a:schemeClr val="tx1">
                      <a:lumMod val="65000"/>
                      <a:lumOff val="35000"/>
                    </a:schemeClr>
                  </a:solidFill>
                  <a:latin typeface="Lato" panose="020F0502020204030203" pitchFamily="34" charset="77"/>
                  <a:ea typeface="Calibri"/>
                  <a:cs typeface="Calibri"/>
                  <a:sym typeface="Calibri"/>
                </a:rPr>
                <a:t>Facilitate the referral of the survivor to the GBV case management </a:t>
              </a:r>
              <a:r>
                <a:rPr lang="en-US" sz="1200">
                  <a:solidFill>
                    <a:schemeClr val="tx1">
                      <a:lumMod val="65000"/>
                      <a:lumOff val="35000"/>
                    </a:schemeClr>
                  </a:solidFill>
                  <a:latin typeface="Lato" panose="020F0502020204030203" pitchFamily="34" charset="77"/>
                  <a:cs typeface="Calibri"/>
                  <a:sym typeface="Calibri"/>
                </a:rPr>
                <a:t>service provider as an entry point.</a:t>
              </a:r>
              <a:endParaRPr sz="1200">
                <a:solidFill>
                  <a:schemeClr val="tx1">
                    <a:lumMod val="65000"/>
                    <a:lumOff val="35000"/>
                  </a:schemeClr>
                </a:solidFill>
                <a:latin typeface="Lato" panose="020F0502020204030203" pitchFamily="34" charset="77"/>
              </a:endParaRPr>
            </a:p>
          </p:txBody>
        </p:sp>
        <p:sp>
          <p:nvSpPr>
            <p:cNvPr id="16" name="Google Shape;445;p28">
              <a:extLst>
                <a:ext uri="{FF2B5EF4-FFF2-40B4-BE49-F238E27FC236}">
                  <a16:creationId xmlns:a16="http://schemas.microsoft.com/office/drawing/2014/main" id="{30491D45-D730-5CD5-762D-B152BAAA3B5F}"/>
                </a:ext>
              </a:extLst>
            </p:cNvPr>
            <p:cNvSpPr/>
            <p:nvPr/>
          </p:nvSpPr>
          <p:spPr>
            <a:xfrm>
              <a:off x="9330195" y="2110406"/>
              <a:ext cx="1984984" cy="660400"/>
            </a:xfrm>
            <a:custGeom>
              <a:avLst/>
              <a:gdLst>
                <a:gd name="connsiteX0" fmla="*/ 0 w 1984984"/>
                <a:gd name="connsiteY0" fmla="*/ 66040 h 660400"/>
                <a:gd name="connsiteX1" fmla="*/ 78936 w 1984984"/>
                <a:gd name="connsiteY1" fmla="*/ 0 h 660400"/>
                <a:gd name="connsiteX2" fmla="*/ 572256 w 1984984"/>
                <a:gd name="connsiteY2" fmla="*/ 0 h 660400"/>
                <a:gd name="connsiteX3" fmla="*/ 974220 w 1984984"/>
                <a:gd name="connsiteY3" fmla="*/ 0 h 660400"/>
                <a:gd name="connsiteX4" fmla="*/ 1449269 w 1984984"/>
                <a:gd name="connsiteY4" fmla="*/ 0 h 660400"/>
                <a:gd name="connsiteX5" fmla="*/ 1906047 w 1984984"/>
                <a:gd name="connsiteY5" fmla="*/ 0 h 660400"/>
                <a:gd name="connsiteX6" fmla="*/ 1984984 w 1984984"/>
                <a:gd name="connsiteY6" fmla="*/ 66040 h 660400"/>
                <a:gd name="connsiteX7" fmla="*/ 1984984 w 1984984"/>
                <a:gd name="connsiteY7" fmla="*/ 594359 h 660400"/>
                <a:gd name="connsiteX8" fmla="*/ 1906047 w 1984984"/>
                <a:gd name="connsiteY8" fmla="*/ 660400 h 660400"/>
                <a:gd name="connsiteX9" fmla="*/ 1467540 w 1984984"/>
                <a:gd name="connsiteY9" fmla="*/ 660400 h 660400"/>
                <a:gd name="connsiteX10" fmla="*/ 1047305 w 1984984"/>
                <a:gd name="connsiteY10" fmla="*/ 660400 h 660400"/>
                <a:gd name="connsiteX11" fmla="*/ 572256 w 1984984"/>
                <a:gd name="connsiteY11" fmla="*/ 660400 h 660400"/>
                <a:gd name="connsiteX12" fmla="*/ 78936 w 1984984"/>
                <a:gd name="connsiteY12" fmla="*/ 660400 h 660400"/>
                <a:gd name="connsiteX13" fmla="*/ 0 w 1984984"/>
                <a:gd name="connsiteY13" fmla="*/ 594359 h 660400"/>
                <a:gd name="connsiteX14" fmla="*/ 0 w 1984984"/>
                <a:gd name="connsiteY14" fmla="*/ 6604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4984" h="660400" fill="none" extrusionOk="0">
                  <a:moveTo>
                    <a:pt x="0" y="66040"/>
                  </a:moveTo>
                  <a:cubicBezTo>
                    <a:pt x="4515" y="27381"/>
                    <a:pt x="31496" y="-2446"/>
                    <a:pt x="78936" y="0"/>
                  </a:cubicBezTo>
                  <a:cubicBezTo>
                    <a:pt x="264191" y="-27968"/>
                    <a:pt x="418868" y="28885"/>
                    <a:pt x="572256" y="0"/>
                  </a:cubicBezTo>
                  <a:cubicBezTo>
                    <a:pt x="725644" y="-28885"/>
                    <a:pt x="872690" y="18797"/>
                    <a:pt x="974220" y="0"/>
                  </a:cubicBezTo>
                  <a:cubicBezTo>
                    <a:pt x="1075750" y="-18797"/>
                    <a:pt x="1306186" y="25469"/>
                    <a:pt x="1449269" y="0"/>
                  </a:cubicBezTo>
                  <a:cubicBezTo>
                    <a:pt x="1592352" y="-25469"/>
                    <a:pt x="1771962" y="20908"/>
                    <a:pt x="1906047" y="0"/>
                  </a:cubicBezTo>
                  <a:cubicBezTo>
                    <a:pt x="1948803" y="-2404"/>
                    <a:pt x="1991095" y="27662"/>
                    <a:pt x="1984984" y="66040"/>
                  </a:cubicBezTo>
                  <a:cubicBezTo>
                    <a:pt x="2028592" y="317682"/>
                    <a:pt x="1945420" y="457343"/>
                    <a:pt x="1984984" y="594359"/>
                  </a:cubicBezTo>
                  <a:cubicBezTo>
                    <a:pt x="1991201" y="627621"/>
                    <a:pt x="1946217" y="670447"/>
                    <a:pt x="1906047" y="660400"/>
                  </a:cubicBezTo>
                  <a:cubicBezTo>
                    <a:pt x="1689981" y="711795"/>
                    <a:pt x="1624465" y="651421"/>
                    <a:pt x="1467540" y="660400"/>
                  </a:cubicBezTo>
                  <a:cubicBezTo>
                    <a:pt x="1310615" y="669379"/>
                    <a:pt x="1178172" y="657626"/>
                    <a:pt x="1047305" y="660400"/>
                  </a:cubicBezTo>
                  <a:cubicBezTo>
                    <a:pt x="916439" y="663174"/>
                    <a:pt x="756017" y="620891"/>
                    <a:pt x="572256" y="660400"/>
                  </a:cubicBezTo>
                  <a:cubicBezTo>
                    <a:pt x="388495" y="699909"/>
                    <a:pt x="249427" y="646809"/>
                    <a:pt x="78936" y="660400"/>
                  </a:cubicBezTo>
                  <a:cubicBezTo>
                    <a:pt x="32427" y="657192"/>
                    <a:pt x="-6546" y="634783"/>
                    <a:pt x="0" y="594359"/>
                  </a:cubicBezTo>
                  <a:cubicBezTo>
                    <a:pt x="-61810" y="435782"/>
                    <a:pt x="35488" y="171759"/>
                    <a:pt x="0" y="66040"/>
                  </a:cubicBezTo>
                  <a:close/>
                </a:path>
                <a:path w="1984984" h="660400" stroke="0" extrusionOk="0">
                  <a:moveTo>
                    <a:pt x="0" y="66040"/>
                  </a:moveTo>
                  <a:cubicBezTo>
                    <a:pt x="3309" y="39455"/>
                    <a:pt x="40378" y="-6060"/>
                    <a:pt x="78936" y="0"/>
                  </a:cubicBezTo>
                  <a:cubicBezTo>
                    <a:pt x="314018" y="-51735"/>
                    <a:pt x="430047" y="3992"/>
                    <a:pt x="572256" y="0"/>
                  </a:cubicBezTo>
                  <a:cubicBezTo>
                    <a:pt x="714465" y="-3992"/>
                    <a:pt x="863360" y="915"/>
                    <a:pt x="1010763" y="0"/>
                  </a:cubicBezTo>
                  <a:cubicBezTo>
                    <a:pt x="1158166" y="-915"/>
                    <a:pt x="1226832" y="25105"/>
                    <a:pt x="1430998" y="0"/>
                  </a:cubicBezTo>
                  <a:cubicBezTo>
                    <a:pt x="1635165" y="-25105"/>
                    <a:pt x="1788067" y="30831"/>
                    <a:pt x="1906047" y="0"/>
                  </a:cubicBezTo>
                  <a:cubicBezTo>
                    <a:pt x="1952576" y="1115"/>
                    <a:pt x="1985511" y="34381"/>
                    <a:pt x="1984984" y="66040"/>
                  </a:cubicBezTo>
                  <a:cubicBezTo>
                    <a:pt x="2019986" y="251653"/>
                    <a:pt x="1957893" y="376479"/>
                    <a:pt x="1984984" y="594359"/>
                  </a:cubicBezTo>
                  <a:cubicBezTo>
                    <a:pt x="1985651" y="622911"/>
                    <a:pt x="1959242" y="654157"/>
                    <a:pt x="1906047" y="660400"/>
                  </a:cubicBezTo>
                  <a:cubicBezTo>
                    <a:pt x="1795364" y="670291"/>
                    <a:pt x="1644392" y="649842"/>
                    <a:pt x="1467540" y="660400"/>
                  </a:cubicBezTo>
                  <a:cubicBezTo>
                    <a:pt x="1290688" y="670958"/>
                    <a:pt x="1206965" y="609245"/>
                    <a:pt x="1029034" y="660400"/>
                  </a:cubicBezTo>
                  <a:cubicBezTo>
                    <a:pt x="851103" y="711555"/>
                    <a:pt x="790432" y="630004"/>
                    <a:pt x="627069" y="660400"/>
                  </a:cubicBezTo>
                  <a:cubicBezTo>
                    <a:pt x="463707" y="690796"/>
                    <a:pt x="234141" y="639749"/>
                    <a:pt x="78936" y="660400"/>
                  </a:cubicBezTo>
                  <a:cubicBezTo>
                    <a:pt x="37139" y="658404"/>
                    <a:pt x="422" y="632634"/>
                    <a:pt x="0" y="594359"/>
                  </a:cubicBezTo>
                  <a:cubicBezTo>
                    <a:pt x="-18707" y="463873"/>
                    <a:pt x="14384" y="286063"/>
                    <a:pt x="0" y="66040"/>
                  </a:cubicBezTo>
                  <a:close/>
                </a:path>
              </a:pathLst>
            </a:custGeom>
            <a:solidFill>
              <a:srgbClr val="0070C0"/>
            </a:solidFill>
            <a:ln w="28575" cap="flat" cmpd="sng">
              <a:solidFill>
                <a:srgbClr val="FBD416"/>
              </a:solidFill>
              <a:prstDash val="solid"/>
              <a:miter lim="8000"/>
              <a:headEnd type="none" w="sm" len="sm"/>
              <a:tailEnd type="none" w="sm" len="sm"/>
              <a:extLst>
                <a:ext uri="{C807C97D-BFC1-408E-A445-0C87EB9F89A2}">
                  <ask:lineSketchStyleProps xmlns:ask="http://schemas.microsoft.com/office/drawing/2018/sketchyshapes" sd="3659010720">
                    <a:custGeom>
                      <a:avLst/>
                      <a:gdLst/>
                      <a:ahLst/>
                      <a:cxnLst/>
                      <a:rect l="l" t="t" r="r" b="b"/>
                      <a:pathLst>
                        <a:path w="2551453" h="1014628" extrusionOk="0">
                          <a:moveTo>
                            <a:pt x="0" y="101463"/>
                          </a:moveTo>
                          <a:cubicBezTo>
                            <a:pt x="0" y="45427"/>
                            <a:pt x="45427" y="0"/>
                            <a:pt x="101463" y="0"/>
                          </a:cubicBezTo>
                          <a:lnTo>
                            <a:pt x="2449990" y="0"/>
                          </a:lnTo>
                          <a:cubicBezTo>
                            <a:pt x="2506026" y="0"/>
                            <a:pt x="2551453" y="45427"/>
                            <a:pt x="2551453" y="101463"/>
                          </a:cubicBezTo>
                          <a:lnTo>
                            <a:pt x="2551453" y="913165"/>
                          </a:lnTo>
                          <a:cubicBezTo>
                            <a:pt x="2551453" y="969201"/>
                            <a:pt x="2506026" y="1014628"/>
                            <a:pt x="2449990" y="1014628"/>
                          </a:cubicBezTo>
                          <a:lnTo>
                            <a:pt x="101463" y="1014628"/>
                          </a:lnTo>
                          <a:cubicBezTo>
                            <a:pt x="45427" y="1014628"/>
                            <a:pt x="0" y="969201"/>
                            <a:pt x="0" y="913165"/>
                          </a:cubicBezTo>
                          <a:lnTo>
                            <a:pt x="0" y="101463"/>
                          </a:lnTo>
                          <a:close/>
                        </a:path>
                      </a:pathLst>
                    </a:custGeom>
                    <ask:type>
                      <ask:lineSketchScribble/>
                    </ask:type>
                  </ask:lineSketchStyleProps>
                </a:ext>
              </a:extLst>
            </a:ln>
          </p:spPr>
          <p:txBody>
            <a:bodyPr spcFirstLastPara="1" wrap="square" lIns="77794" tIns="57431" rIns="77794" bIns="57431" anchor="ctr" anchorCtr="1">
              <a:noAutofit/>
            </a:bodyPr>
            <a:lstStyle/>
            <a:p>
              <a:pPr algn="ctr">
                <a:lnSpc>
                  <a:spcPct val="90000"/>
                </a:lnSpc>
              </a:pPr>
              <a:r>
                <a:rPr lang="en-US" sz="3200" b="1">
                  <a:solidFill>
                    <a:srgbClr val="FFFFFF"/>
                  </a:solidFill>
                  <a:latin typeface="Lato" panose="020F0502020204030203" pitchFamily="34" charset="77"/>
                  <a:ea typeface="Calibri"/>
                  <a:cs typeface="Calibri"/>
                  <a:sym typeface="Calibri"/>
                </a:rPr>
                <a:t>Link</a:t>
              </a:r>
              <a:endParaRPr sz="3200" b="1">
                <a:latin typeface="Lato" panose="020F0502020204030203" pitchFamily="34" charset="77"/>
              </a:endParaRPr>
            </a:p>
          </p:txBody>
        </p:sp>
      </p:grpSp>
      <p:grpSp>
        <p:nvGrpSpPr>
          <p:cNvPr id="7" name="Group 6">
            <a:extLst>
              <a:ext uri="{FF2B5EF4-FFF2-40B4-BE49-F238E27FC236}">
                <a16:creationId xmlns:a16="http://schemas.microsoft.com/office/drawing/2014/main" id="{C4AA9ADD-7348-8DD5-9D85-6080B921E969}"/>
              </a:ext>
            </a:extLst>
          </p:cNvPr>
          <p:cNvGrpSpPr/>
          <p:nvPr/>
        </p:nvGrpSpPr>
        <p:grpSpPr>
          <a:xfrm>
            <a:off x="597796" y="2552579"/>
            <a:ext cx="2564541" cy="2390219"/>
            <a:chOff x="552826" y="2102875"/>
            <a:chExt cx="2564541" cy="2390219"/>
          </a:xfrm>
        </p:grpSpPr>
        <p:sp>
          <p:nvSpPr>
            <p:cNvPr id="17" name="Google Shape;441;p28">
              <a:extLst>
                <a:ext uri="{FF2B5EF4-FFF2-40B4-BE49-F238E27FC236}">
                  <a16:creationId xmlns:a16="http://schemas.microsoft.com/office/drawing/2014/main" id="{A78990CC-6146-663B-B924-4F0537A42E07}"/>
                </a:ext>
              </a:extLst>
            </p:cNvPr>
            <p:cNvSpPr/>
            <p:nvPr/>
          </p:nvSpPr>
          <p:spPr>
            <a:xfrm>
              <a:off x="552826" y="2590920"/>
              <a:ext cx="2564541" cy="1902174"/>
            </a:xfrm>
            <a:custGeom>
              <a:avLst/>
              <a:gdLst>
                <a:gd name="connsiteX0" fmla="*/ 0 w 2564541"/>
                <a:gd name="connsiteY0" fmla="*/ 181909 h 1902174"/>
                <a:gd name="connsiteX1" fmla="*/ 256453 w 2564541"/>
                <a:gd name="connsiteY1" fmla="*/ 0 h 1902174"/>
                <a:gd name="connsiteX2" fmla="*/ 789878 w 2564541"/>
                <a:gd name="connsiteY2" fmla="*/ 0 h 1902174"/>
                <a:gd name="connsiteX3" fmla="*/ 1261754 w 2564541"/>
                <a:gd name="connsiteY3" fmla="*/ 0 h 1902174"/>
                <a:gd name="connsiteX4" fmla="*/ 1774662 w 2564541"/>
                <a:gd name="connsiteY4" fmla="*/ 0 h 1902174"/>
                <a:gd name="connsiteX5" fmla="*/ 2308087 w 2564541"/>
                <a:gd name="connsiteY5" fmla="*/ 0 h 1902174"/>
                <a:gd name="connsiteX6" fmla="*/ 2564541 w 2564541"/>
                <a:gd name="connsiteY6" fmla="*/ 181909 h 1902174"/>
                <a:gd name="connsiteX7" fmla="*/ 2564541 w 2564541"/>
                <a:gd name="connsiteY7" fmla="*/ 725461 h 1902174"/>
                <a:gd name="connsiteX8" fmla="*/ 2564541 w 2564541"/>
                <a:gd name="connsiteY8" fmla="*/ 1253630 h 1902174"/>
                <a:gd name="connsiteX9" fmla="*/ 2564541 w 2564541"/>
                <a:gd name="connsiteY9" fmla="*/ 1720264 h 1902174"/>
                <a:gd name="connsiteX10" fmla="*/ 2308087 w 2564541"/>
                <a:gd name="connsiteY10" fmla="*/ 1902174 h 1902174"/>
                <a:gd name="connsiteX11" fmla="*/ 1795179 w 2564541"/>
                <a:gd name="connsiteY11" fmla="*/ 1902174 h 1902174"/>
                <a:gd name="connsiteX12" fmla="*/ 1323303 w 2564541"/>
                <a:gd name="connsiteY12" fmla="*/ 1902174 h 1902174"/>
                <a:gd name="connsiteX13" fmla="*/ 871943 w 2564541"/>
                <a:gd name="connsiteY13" fmla="*/ 1902174 h 1902174"/>
                <a:gd name="connsiteX14" fmla="*/ 256453 w 2564541"/>
                <a:gd name="connsiteY14" fmla="*/ 1902174 h 1902174"/>
                <a:gd name="connsiteX15" fmla="*/ 0 w 2564541"/>
                <a:gd name="connsiteY15" fmla="*/ 1720264 h 1902174"/>
                <a:gd name="connsiteX16" fmla="*/ 0 w 2564541"/>
                <a:gd name="connsiteY16" fmla="*/ 1192095 h 1902174"/>
                <a:gd name="connsiteX17" fmla="*/ 0 w 2564541"/>
                <a:gd name="connsiteY17" fmla="*/ 710078 h 1902174"/>
                <a:gd name="connsiteX18" fmla="*/ 0 w 2564541"/>
                <a:gd name="connsiteY18" fmla="*/ 181909 h 190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64541" h="1902174" fill="none" extrusionOk="0">
                  <a:moveTo>
                    <a:pt x="0" y="181909"/>
                  </a:moveTo>
                  <a:cubicBezTo>
                    <a:pt x="-17466" y="82162"/>
                    <a:pt x="119659" y="-8728"/>
                    <a:pt x="256453" y="0"/>
                  </a:cubicBezTo>
                  <a:cubicBezTo>
                    <a:pt x="444690" y="-47784"/>
                    <a:pt x="540086" y="43031"/>
                    <a:pt x="789878" y="0"/>
                  </a:cubicBezTo>
                  <a:cubicBezTo>
                    <a:pt x="1039671" y="-43031"/>
                    <a:pt x="1099133" y="42007"/>
                    <a:pt x="1261754" y="0"/>
                  </a:cubicBezTo>
                  <a:cubicBezTo>
                    <a:pt x="1424375" y="-42007"/>
                    <a:pt x="1520726" y="8429"/>
                    <a:pt x="1774662" y="0"/>
                  </a:cubicBezTo>
                  <a:cubicBezTo>
                    <a:pt x="2028598" y="-8429"/>
                    <a:pt x="2072779" y="45105"/>
                    <a:pt x="2308087" y="0"/>
                  </a:cubicBezTo>
                  <a:cubicBezTo>
                    <a:pt x="2458864" y="-28116"/>
                    <a:pt x="2571120" y="88557"/>
                    <a:pt x="2564541" y="181909"/>
                  </a:cubicBezTo>
                  <a:cubicBezTo>
                    <a:pt x="2570736" y="355479"/>
                    <a:pt x="2533818" y="540941"/>
                    <a:pt x="2564541" y="725461"/>
                  </a:cubicBezTo>
                  <a:cubicBezTo>
                    <a:pt x="2595264" y="909981"/>
                    <a:pt x="2510095" y="1117598"/>
                    <a:pt x="2564541" y="1253630"/>
                  </a:cubicBezTo>
                  <a:cubicBezTo>
                    <a:pt x="2618987" y="1389662"/>
                    <a:pt x="2548617" y="1524529"/>
                    <a:pt x="2564541" y="1720264"/>
                  </a:cubicBezTo>
                  <a:cubicBezTo>
                    <a:pt x="2555883" y="1847722"/>
                    <a:pt x="2439100" y="1868719"/>
                    <a:pt x="2308087" y="1902174"/>
                  </a:cubicBezTo>
                  <a:cubicBezTo>
                    <a:pt x="2131673" y="1907431"/>
                    <a:pt x="1975193" y="1873562"/>
                    <a:pt x="1795179" y="1902174"/>
                  </a:cubicBezTo>
                  <a:cubicBezTo>
                    <a:pt x="1615165" y="1930786"/>
                    <a:pt x="1425567" y="1886953"/>
                    <a:pt x="1323303" y="1902174"/>
                  </a:cubicBezTo>
                  <a:cubicBezTo>
                    <a:pt x="1221039" y="1917395"/>
                    <a:pt x="1031621" y="1893387"/>
                    <a:pt x="871943" y="1902174"/>
                  </a:cubicBezTo>
                  <a:cubicBezTo>
                    <a:pt x="712265" y="1910961"/>
                    <a:pt x="493957" y="1847447"/>
                    <a:pt x="256453" y="1902174"/>
                  </a:cubicBezTo>
                  <a:cubicBezTo>
                    <a:pt x="107757" y="1928593"/>
                    <a:pt x="3835" y="1821830"/>
                    <a:pt x="0" y="1720264"/>
                  </a:cubicBezTo>
                  <a:cubicBezTo>
                    <a:pt x="-60607" y="1583844"/>
                    <a:pt x="5250" y="1449985"/>
                    <a:pt x="0" y="1192095"/>
                  </a:cubicBezTo>
                  <a:cubicBezTo>
                    <a:pt x="-5250" y="934205"/>
                    <a:pt x="19870" y="847464"/>
                    <a:pt x="0" y="710078"/>
                  </a:cubicBezTo>
                  <a:cubicBezTo>
                    <a:pt x="-19870" y="572692"/>
                    <a:pt x="3982" y="414920"/>
                    <a:pt x="0" y="181909"/>
                  </a:cubicBezTo>
                  <a:close/>
                </a:path>
                <a:path w="2564541" h="1902174" stroke="0" extrusionOk="0">
                  <a:moveTo>
                    <a:pt x="0" y="181909"/>
                  </a:moveTo>
                  <a:cubicBezTo>
                    <a:pt x="-31980" y="61717"/>
                    <a:pt x="84233" y="11479"/>
                    <a:pt x="256453" y="0"/>
                  </a:cubicBezTo>
                  <a:cubicBezTo>
                    <a:pt x="474008" y="-6974"/>
                    <a:pt x="551105" y="2030"/>
                    <a:pt x="810394" y="0"/>
                  </a:cubicBezTo>
                  <a:cubicBezTo>
                    <a:pt x="1069683" y="-2030"/>
                    <a:pt x="1148146" y="20274"/>
                    <a:pt x="1302786" y="0"/>
                  </a:cubicBezTo>
                  <a:cubicBezTo>
                    <a:pt x="1457426" y="-20274"/>
                    <a:pt x="1611252" y="33089"/>
                    <a:pt x="1774662" y="0"/>
                  </a:cubicBezTo>
                  <a:cubicBezTo>
                    <a:pt x="1938072" y="-33089"/>
                    <a:pt x="2186408" y="48026"/>
                    <a:pt x="2308087" y="0"/>
                  </a:cubicBezTo>
                  <a:cubicBezTo>
                    <a:pt x="2459910" y="-20965"/>
                    <a:pt x="2556565" y="80222"/>
                    <a:pt x="2564541" y="181909"/>
                  </a:cubicBezTo>
                  <a:cubicBezTo>
                    <a:pt x="2577292" y="292509"/>
                    <a:pt x="2509157" y="488100"/>
                    <a:pt x="2564541" y="694694"/>
                  </a:cubicBezTo>
                  <a:cubicBezTo>
                    <a:pt x="2619925" y="901289"/>
                    <a:pt x="2562164" y="1124486"/>
                    <a:pt x="2564541" y="1238246"/>
                  </a:cubicBezTo>
                  <a:cubicBezTo>
                    <a:pt x="2566918" y="1352006"/>
                    <a:pt x="2553816" y="1500505"/>
                    <a:pt x="2564541" y="1720264"/>
                  </a:cubicBezTo>
                  <a:cubicBezTo>
                    <a:pt x="2560390" y="1820493"/>
                    <a:pt x="2462705" y="1866573"/>
                    <a:pt x="2308087" y="1902174"/>
                  </a:cubicBezTo>
                  <a:cubicBezTo>
                    <a:pt x="2109818" y="1961020"/>
                    <a:pt x="2016320" y="1861811"/>
                    <a:pt x="1774662" y="1902174"/>
                  </a:cubicBezTo>
                  <a:cubicBezTo>
                    <a:pt x="1533005" y="1942537"/>
                    <a:pt x="1385647" y="1836561"/>
                    <a:pt x="1220721" y="1902174"/>
                  </a:cubicBezTo>
                  <a:cubicBezTo>
                    <a:pt x="1055795" y="1967787"/>
                    <a:pt x="689370" y="1835975"/>
                    <a:pt x="256453" y="1902174"/>
                  </a:cubicBezTo>
                  <a:cubicBezTo>
                    <a:pt x="88736" y="1906457"/>
                    <a:pt x="-16731" y="1809186"/>
                    <a:pt x="0" y="1720264"/>
                  </a:cubicBezTo>
                  <a:cubicBezTo>
                    <a:pt x="-41319" y="1461065"/>
                    <a:pt x="7675" y="1302234"/>
                    <a:pt x="0" y="1192095"/>
                  </a:cubicBezTo>
                  <a:cubicBezTo>
                    <a:pt x="-7675" y="1081956"/>
                    <a:pt x="37328" y="807659"/>
                    <a:pt x="0" y="679310"/>
                  </a:cubicBezTo>
                  <a:cubicBezTo>
                    <a:pt x="-37328" y="550962"/>
                    <a:pt x="33797" y="341890"/>
                    <a:pt x="0" y="181909"/>
                  </a:cubicBezTo>
                  <a:close/>
                </a:path>
              </a:pathLst>
            </a:custGeom>
            <a:solidFill>
              <a:srgbClr val="FFFFFF">
                <a:alpha val="89803"/>
              </a:srgbClr>
            </a:solidFill>
            <a:ln w="28575" cap="flat" cmpd="sng">
              <a:solidFill>
                <a:srgbClr val="0070C0"/>
              </a:solidFill>
              <a:prstDash val="solid"/>
              <a:miter lim="8000"/>
              <a:headEnd type="none" w="sm" len="sm"/>
              <a:tailEnd type="none" w="sm" len="sm"/>
              <a:extLst>
                <a:ext uri="{C807C97D-BFC1-408E-A445-0C87EB9F89A2}">
                  <ask:lineSketchStyleProps xmlns:ask="http://schemas.microsoft.com/office/drawing/2018/sketchyshapes" sd="1219033472">
                    <a:custGeom>
                      <a:avLst/>
                      <a:gdLst/>
                      <a:ahLst/>
                      <a:cxnLst/>
                      <a:rect l="l" t="t" r="r" b="b"/>
                      <a:pathLst>
                        <a:path w="2870384" h="3001474" extrusionOk="0">
                          <a:moveTo>
                            <a:pt x="0" y="287038"/>
                          </a:moveTo>
                          <a:cubicBezTo>
                            <a:pt x="0" y="128511"/>
                            <a:pt x="128511" y="0"/>
                            <a:pt x="287038" y="0"/>
                          </a:cubicBezTo>
                          <a:lnTo>
                            <a:pt x="2583346" y="0"/>
                          </a:lnTo>
                          <a:cubicBezTo>
                            <a:pt x="2741873" y="0"/>
                            <a:pt x="2870384" y="128511"/>
                            <a:pt x="2870384" y="287038"/>
                          </a:cubicBezTo>
                          <a:lnTo>
                            <a:pt x="2870384" y="2714436"/>
                          </a:lnTo>
                          <a:cubicBezTo>
                            <a:pt x="2870384" y="2872963"/>
                            <a:pt x="2741873" y="3001474"/>
                            <a:pt x="2583346" y="3001474"/>
                          </a:cubicBezTo>
                          <a:lnTo>
                            <a:pt x="287038" y="3001474"/>
                          </a:lnTo>
                          <a:cubicBezTo>
                            <a:pt x="128511" y="3001474"/>
                            <a:pt x="0" y="2872963"/>
                            <a:pt x="0" y="2714436"/>
                          </a:cubicBezTo>
                          <a:lnTo>
                            <a:pt x="0" y="287038"/>
                          </a:lnTo>
                          <a:close/>
                        </a:path>
                      </a:pathLst>
                    </a:custGeom>
                    <ask:type>
                      <ask:lineSketchScribble/>
                    </ask:type>
                  </ask:lineSketchStyleProps>
                </a:ext>
              </a:extLst>
            </a:ln>
          </p:spPr>
          <p:txBody>
            <a:bodyPr spcFirstLastPara="1" wrap="square" lIns="59194" tIns="420994" rIns="59194" bIns="59194" anchor="t" anchorCtr="0">
              <a:noAutofit/>
            </a:bodyPr>
            <a:lstStyle/>
            <a:p>
              <a:pPr marL="171450" lvl="1" indent="-171450">
                <a:buClr>
                  <a:srgbClr val="0070C0"/>
                </a:buClr>
                <a:buSzPts val="1500"/>
                <a:buFont typeface="Courier New" panose="02070309020205020404" pitchFamily="49" charset="0"/>
                <a:buChar char="o"/>
              </a:pPr>
              <a:r>
                <a:rPr lang="en-US" sz="1200">
                  <a:solidFill>
                    <a:schemeClr val="tx1">
                      <a:lumMod val="65000"/>
                      <a:lumOff val="35000"/>
                    </a:schemeClr>
                  </a:solidFill>
                  <a:latin typeface="Lato" panose="020F0502020204030203" pitchFamily="34" charset="77"/>
                  <a:ea typeface="Calibri"/>
                  <a:cs typeface="Calibri"/>
                  <a:sym typeface="Calibri"/>
                </a:rPr>
                <a:t>Be fully familiar with the referral pathway/available services.</a:t>
              </a:r>
            </a:p>
            <a:p>
              <a:pPr marL="0" lvl="1">
                <a:buClr>
                  <a:srgbClr val="0070C0"/>
                </a:buClr>
                <a:buSzPts val="1500"/>
              </a:pPr>
              <a:r>
                <a:rPr lang="en-US" sz="1200">
                  <a:solidFill>
                    <a:schemeClr val="tx1">
                      <a:lumMod val="65000"/>
                      <a:lumOff val="35000"/>
                    </a:schemeClr>
                  </a:solidFill>
                  <a:latin typeface="Lato" panose="020F0502020204030203" pitchFamily="34" charset="77"/>
                  <a:ea typeface="Calibri"/>
                  <a:cs typeface="Calibri"/>
                  <a:sym typeface="Calibri"/>
                </a:rPr>
                <a:t> </a:t>
              </a:r>
            </a:p>
            <a:p>
              <a:pPr marL="171450" lvl="1" indent="-171450">
                <a:buClr>
                  <a:srgbClr val="0070C0"/>
                </a:buClr>
                <a:buSzPts val="1500"/>
                <a:buFont typeface="Courier New" panose="02070309020205020404" pitchFamily="49" charset="0"/>
                <a:buChar char="o"/>
              </a:pPr>
              <a:r>
                <a:rPr lang="en-US" sz="1200">
                  <a:solidFill>
                    <a:schemeClr val="tx1">
                      <a:lumMod val="65000"/>
                      <a:lumOff val="35000"/>
                    </a:schemeClr>
                  </a:solidFill>
                  <a:latin typeface="Lato" panose="020F0502020204030203" pitchFamily="34" charset="77"/>
                  <a:cs typeface="Calibri"/>
                  <a:sym typeface="Calibri"/>
                </a:rPr>
                <a:t>Be in regular contact with a GBV specialist to learn about any updates/changes in services. </a:t>
              </a:r>
              <a:endParaRPr sz="1200">
                <a:solidFill>
                  <a:schemeClr val="tx1">
                    <a:lumMod val="65000"/>
                    <a:lumOff val="35000"/>
                  </a:schemeClr>
                </a:solidFill>
                <a:latin typeface="Lato" panose="020F0502020204030203" pitchFamily="34" charset="77"/>
              </a:endParaRPr>
            </a:p>
          </p:txBody>
        </p:sp>
        <p:sp>
          <p:nvSpPr>
            <p:cNvPr id="5" name="Google Shape;440;p28">
              <a:extLst>
                <a:ext uri="{FF2B5EF4-FFF2-40B4-BE49-F238E27FC236}">
                  <a16:creationId xmlns:a16="http://schemas.microsoft.com/office/drawing/2014/main" id="{85F5FC36-46E2-5BB4-2670-C0ED22C4CF2B}"/>
                </a:ext>
              </a:extLst>
            </p:cNvPr>
            <p:cNvSpPr/>
            <p:nvPr/>
          </p:nvSpPr>
          <p:spPr>
            <a:xfrm>
              <a:off x="848104" y="2102875"/>
              <a:ext cx="1984984" cy="667931"/>
            </a:xfrm>
            <a:custGeom>
              <a:avLst/>
              <a:gdLst>
                <a:gd name="connsiteX0" fmla="*/ 0 w 1984984"/>
                <a:gd name="connsiteY0" fmla="*/ 66793 h 667931"/>
                <a:gd name="connsiteX1" fmla="*/ 78936 w 1984984"/>
                <a:gd name="connsiteY1" fmla="*/ 0 h 667931"/>
                <a:gd name="connsiteX2" fmla="*/ 553985 w 1984984"/>
                <a:gd name="connsiteY2" fmla="*/ 0 h 667931"/>
                <a:gd name="connsiteX3" fmla="*/ 974220 w 1984984"/>
                <a:gd name="connsiteY3" fmla="*/ 0 h 667931"/>
                <a:gd name="connsiteX4" fmla="*/ 1467540 w 1984984"/>
                <a:gd name="connsiteY4" fmla="*/ 0 h 667931"/>
                <a:gd name="connsiteX5" fmla="*/ 1906047 w 1984984"/>
                <a:gd name="connsiteY5" fmla="*/ 0 h 667931"/>
                <a:gd name="connsiteX6" fmla="*/ 1984984 w 1984984"/>
                <a:gd name="connsiteY6" fmla="*/ 66793 h 667931"/>
                <a:gd name="connsiteX7" fmla="*/ 1984984 w 1984984"/>
                <a:gd name="connsiteY7" fmla="*/ 601137 h 667931"/>
                <a:gd name="connsiteX8" fmla="*/ 1906047 w 1984984"/>
                <a:gd name="connsiteY8" fmla="*/ 667931 h 667931"/>
                <a:gd name="connsiteX9" fmla="*/ 1412727 w 1984984"/>
                <a:gd name="connsiteY9" fmla="*/ 667931 h 667931"/>
                <a:gd name="connsiteX10" fmla="*/ 937678 w 1984984"/>
                <a:gd name="connsiteY10" fmla="*/ 667931 h 667931"/>
                <a:gd name="connsiteX11" fmla="*/ 517443 w 1984984"/>
                <a:gd name="connsiteY11" fmla="*/ 667931 h 667931"/>
                <a:gd name="connsiteX12" fmla="*/ 78936 w 1984984"/>
                <a:gd name="connsiteY12" fmla="*/ 667931 h 667931"/>
                <a:gd name="connsiteX13" fmla="*/ 0 w 1984984"/>
                <a:gd name="connsiteY13" fmla="*/ 601137 h 667931"/>
                <a:gd name="connsiteX14" fmla="*/ 0 w 1984984"/>
                <a:gd name="connsiteY14" fmla="*/ 66793 h 66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4984" h="667931" fill="none" extrusionOk="0">
                  <a:moveTo>
                    <a:pt x="0" y="66793"/>
                  </a:moveTo>
                  <a:cubicBezTo>
                    <a:pt x="-4882" y="19952"/>
                    <a:pt x="35903" y="-7603"/>
                    <a:pt x="78936" y="0"/>
                  </a:cubicBezTo>
                  <a:cubicBezTo>
                    <a:pt x="219254" y="-29874"/>
                    <a:pt x="457718" y="6591"/>
                    <a:pt x="553985" y="0"/>
                  </a:cubicBezTo>
                  <a:cubicBezTo>
                    <a:pt x="650252" y="-6591"/>
                    <a:pt x="871166" y="36216"/>
                    <a:pt x="974220" y="0"/>
                  </a:cubicBezTo>
                  <a:cubicBezTo>
                    <a:pt x="1077275" y="-36216"/>
                    <a:pt x="1365900" y="46856"/>
                    <a:pt x="1467540" y="0"/>
                  </a:cubicBezTo>
                  <a:cubicBezTo>
                    <a:pt x="1569180" y="-46856"/>
                    <a:pt x="1785617" y="31289"/>
                    <a:pt x="1906047" y="0"/>
                  </a:cubicBezTo>
                  <a:cubicBezTo>
                    <a:pt x="1949993" y="696"/>
                    <a:pt x="1977302" y="33955"/>
                    <a:pt x="1984984" y="66793"/>
                  </a:cubicBezTo>
                  <a:cubicBezTo>
                    <a:pt x="1993356" y="310246"/>
                    <a:pt x="1954610" y="491333"/>
                    <a:pt x="1984984" y="601137"/>
                  </a:cubicBezTo>
                  <a:cubicBezTo>
                    <a:pt x="1986779" y="632505"/>
                    <a:pt x="1953990" y="672633"/>
                    <a:pt x="1906047" y="667931"/>
                  </a:cubicBezTo>
                  <a:cubicBezTo>
                    <a:pt x="1806884" y="689640"/>
                    <a:pt x="1512797" y="625068"/>
                    <a:pt x="1412727" y="667931"/>
                  </a:cubicBezTo>
                  <a:cubicBezTo>
                    <a:pt x="1312657" y="710794"/>
                    <a:pt x="1129462" y="664836"/>
                    <a:pt x="937678" y="667931"/>
                  </a:cubicBezTo>
                  <a:cubicBezTo>
                    <a:pt x="745894" y="671026"/>
                    <a:pt x="616714" y="619883"/>
                    <a:pt x="517443" y="667931"/>
                  </a:cubicBezTo>
                  <a:cubicBezTo>
                    <a:pt x="418172" y="715979"/>
                    <a:pt x="177421" y="645625"/>
                    <a:pt x="78936" y="667931"/>
                  </a:cubicBezTo>
                  <a:cubicBezTo>
                    <a:pt x="27616" y="675750"/>
                    <a:pt x="-4454" y="647558"/>
                    <a:pt x="0" y="601137"/>
                  </a:cubicBezTo>
                  <a:cubicBezTo>
                    <a:pt x="-5088" y="410093"/>
                    <a:pt x="62347" y="279948"/>
                    <a:pt x="0" y="66793"/>
                  </a:cubicBezTo>
                  <a:close/>
                </a:path>
                <a:path w="1984984" h="667931" stroke="0" extrusionOk="0">
                  <a:moveTo>
                    <a:pt x="0" y="66793"/>
                  </a:moveTo>
                  <a:cubicBezTo>
                    <a:pt x="-4726" y="26989"/>
                    <a:pt x="32333" y="1129"/>
                    <a:pt x="78936" y="0"/>
                  </a:cubicBezTo>
                  <a:cubicBezTo>
                    <a:pt x="188826" y="-53143"/>
                    <a:pt x="469550" y="53155"/>
                    <a:pt x="572256" y="0"/>
                  </a:cubicBezTo>
                  <a:cubicBezTo>
                    <a:pt x="674962" y="-53155"/>
                    <a:pt x="892632" y="26295"/>
                    <a:pt x="1010763" y="0"/>
                  </a:cubicBezTo>
                  <a:cubicBezTo>
                    <a:pt x="1128894" y="-26295"/>
                    <a:pt x="1320688" y="9139"/>
                    <a:pt x="1430998" y="0"/>
                  </a:cubicBezTo>
                  <a:cubicBezTo>
                    <a:pt x="1541309" y="-9139"/>
                    <a:pt x="1806074" y="55359"/>
                    <a:pt x="1906047" y="0"/>
                  </a:cubicBezTo>
                  <a:cubicBezTo>
                    <a:pt x="1952713" y="-6321"/>
                    <a:pt x="1982087" y="29460"/>
                    <a:pt x="1984984" y="66793"/>
                  </a:cubicBezTo>
                  <a:cubicBezTo>
                    <a:pt x="2026476" y="231152"/>
                    <a:pt x="1938438" y="421622"/>
                    <a:pt x="1984984" y="601137"/>
                  </a:cubicBezTo>
                  <a:cubicBezTo>
                    <a:pt x="1982539" y="642071"/>
                    <a:pt x="1944620" y="662106"/>
                    <a:pt x="1906047" y="667931"/>
                  </a:cubicBezTo>
                  <a:cubicBezTo>
                    <a:pt x="1777399" y="715322"/>
                    <a:pt x="1585149" y="633482"/>
                    <a:pt x="1485811" y="667931"/>
                  </a:cubicBezTo>
                  <a:cubicBezTo>
                    <a:pt x="1386473" y="702380"/>
                    <a:pt x="1197722" y="652196"/>
                    <a:pt x="1029034" y="667931"/>
                  </a:cubicBezTo>
                  <a:cubicBezTo>
                    <a:pt x="860346" y="683666"/>
                    <a:pt x="736953" y="619188"/>
                    <a:pt x="590527" y="667931"/>
                  </a:cubicBezTo>
                  <a:cubicBezTo>
                    <a:pt x="444101" y="716674"/>
                    <a:pt x="273476" y="645756"/>
                    <a:pt x="78936" y="667931"/>
                  </a:cubicBezTo>
                  <a:cubicBezTo>
                    <a:pt x="41184" y="660678"/>
                    <a:pt x="-2787" y="636948"/>
                    <a:pt x="0" y="601137"/>
                  </a:cubicBezTo>
                  <a:cubicBezTo>
                    <a:pt x="-20250" y="469372"/>
                    <a:pt x="7649" y="284475"/>
                    <a:pt x="0" y="66793"/>
                  </a:cubicBezTo>
                  <a:close/>
                </a:path>
              </a:pathLst>
            </a:custGeom>
            <a:solidFill>
              <a:srgbClr val="0070C0"/>
            </a:solidFill>
            <a:ln w="28575" cap="flat" cmpd="sng">
              <a:solidFill>
                <a:srgbClr val="FBD416"/>
              </a:solidFill>
              <a:prstDash val="solid"/>
              <a:miter lim="8000"/>
              <a:headEnd type="none" w="sm" len="sm"/>
              <a:tailEnd type="none" w="sm" len="sm"/>
              <a:extLst>
                <a:ext uri="{C807C97D-BFC1-408E-A445-0C87EB9F89A2}">
                  <ask:lineSketchStyleProps xmlns:ask="http://schemas.microsoft.com/office/drawing/2018/sketchyshapes" sd="1219033472">
                    <a:custGeom>
                      <a:avLst/>
                      <a:gdLst/>
                      <a:ahLst/>
                      <a:cxnLst/>
                      <a:rect l="l" t="t" r="r" b="b"/>
                      <a:pathLst>
                        <a:path w="2551453" h="1014628" extrusionOk="0">
                          <a:moveTo>
                            <a:pt x="0" y="101463"/>
                          </a:moveTo>
                          <a:cubicBezTo>
                            <a:pt x="0" y="45427"/>
                            <a:pt x="45427" y="0"/>
                            <a:pt x="101463" y="0"/>
                          </a:cubicBezTo>
                          <a:lnTo>
                            <a:pt x="2449990" y="0"/>
                          </a:lnTo>
                          <a:cubicBezTo>
                            <a:pt x="2506026" y="0"/>
                            <a:pt x="2551453" y="45427"/>
                            <a:pt x="2551453" y="101463"/>
                          </a:cubicBezTo>
                          <a:lnTo>
                            <a:pt x="2551453" y="913165"/>
                          </a:lnTo>
                          <a:cubicBezTo>
                            <a:pt x="2551453" y="969201"/>
                            <a:pt x="2506026" y="1014628"/>
                            <a:pt x="2449990" y="1014628"/>
                          </a:cubicBezTo>
                          <a:lnTo>
                            <a:pt x="101463" y="1014628"/>
                          </a:lnTo>
                          <a:cubicBezTo>
                            <a:pt x="45427" y="1014628"/>
                            <a:pt x="0" y="969201"/>
                            <a:pt x="0" y="913165"/>
                          </a:cubicBezTo>
                          <a:lnTo>
                            <a:pt x="0" y="101463"/>
                          </a:lnTo>
                          <a:close/>
                        </a:path>
                      </a:pathLst>
                    </a:custGeom>
                    <ask:type>
                      <ask:lineSketchScribble/>
                    </ask:type>
                  </ask:lineSketchStyleProps>
                </a:ext>
              </a:extLst>
            </a:ln>
          </p:spPr>
          <p:txBody>
            <a:bodyPr spcFirstLastPara="1" wrap="square" lIns="77794" tIns="57431" rIns="77794" bIns="57431" anchor="ctr" anchorCtr="1">
              <a:noAutofit/>
            </a:bodyPr>
            <a:lstStyle/>
            <a:p>
              <a:pPr algn="ctr">
                <a:lnSpc>
                  <a:spcPct val="90000"/>
                </a:lnSpc>
              </a:pPr>
              <a:r>
                <a:rPr lang="en-US" sz="3200" b="1">
                  <a:solidFill>
                    <a:srgbClr val="FFFFFF"/>
                  </a:solidFill>
                  <a:latin typeface="Lato" panose="020F0502020204030203" pitchFamily="34" charset="77"/>
                  <a:ea typeface="Calibri"/>
                  <a:cs typeface="Calibri"/>
                  <a:sym typeface="Calibri"/>
                </a:rPr>
                <a:t>Prepare</a:t>
              </a:r>
              <a:endParaRPr lang="en-US" sz="3200" b="1">
                <a:latin typeface="Lato" panose="020F0502020204030203" pitchFamily="34" charset="77"/>
              </a:endParaRPr>
            </a:p>
          </p:txBody>
        </p:sp>
      </p:grpSp>
      <p:sp>
        <p:nvSpPr>
          <p:cNvPr id="25" name="Arc 24">
            <a:extLst>
              <a:ext uri="{FF2B5EF4-FFF2-40B4-BE49-F238E27FC236}">
                <a16:creationId xmlns:a16="http://schemas.microsoft.com/office/drawing/2014/main" id="{85EF3DFD-6C6C-E08B-C2DC-74A82FC0F492}"/>
              </a:ext>
            </a:extLst>
          </p:cNvPr>
          <p:cNvSpPr/>
          <p:nvPr/>
        </p:nvSpPr>
        <p:spPr>
          <a:xfrm rot="17741052">
            <a:off x="2158922" y="1705830"/>
            <a:ext cx="2564541" cy="2879340"/>
          </a:xfrm>
          <a:custGeom>
            <a:avLst/>
            <a:gdLst>
              <a:gd name="connsiteX0" fmla="*/ 1460397 w 2564541"/>
              <a:gd name="connsiteY0" fmla="*/ 13959 h 2879340"/>
              <a:gd name="connsiteX1" fmla="*/ 2562021 w 2564541"/>
              <a:gd name="connsiteY1" fmla="*/ 1349450 h 2879340"/>
              <a:gd name="connsiteX2" fmla="*/ 2109843 w 2564541"/>
              <a:gd name="connsiteY2" fmla="*/ 1381328 h 2879340"/>
              <a:gd name="connsiteX3" fmla="*/ 1696057 w 2564541"/>
              <a:gd name="connsiteY3" fmla="*/ 1410499 h 2879340"/>
              <a:gd name="connsiteX4" fmla="*/ 1282271 w 2564541"/>
              <a:gd name="connsiteY4" fmla="*/ 1439670 h 2879340"/>
              <a:gd name="connsiteX5" fmla="*/ 1343428 w 2564541"/>
              <a:gd name="connsiteY5" fmla="*/ 950176 h 2879340"/>
              <a:gd name="connsiteX6" fmla="*/ 1399240 w 2564541"/>
              <a:gd name="connsiteY6" fmla="*/ 503453 h 2879340"/>
              <a:gd name="connsiteX7" fmla="*/ 1460397 w 2564541"/>
              <a:gd name="connsiteY7" fmla="*/ 13959 h 2879340"/>
              <a:gd name="connsiteX0" fmla="*/ 1460397 w 2564541"/>
              <a:gd name="connsiteY0" fmla="*/ 13959 h 2879340"/>
              <a:gd name="connsiteX1" fmla="*/ 2562021 w 2564541"/>
              <a:gd name="connsiteY1" fmla="*/ 1349450 h 2879340"/>
            </a:gdLst>
            <a:ahLst/>
            <a:cxnLst>
              <a:cxn ang="0">
                <a:pos x="connsiteX0" y="connsiteY0"/>
              </a:cxn>
              <a:cxn ang="0">
                <a:pos x="connsiteX1" y="connsiteY1"/>
              </a:cxn>
            </a:cxnLst>
            <a:rect l="l" t="t" r="r" b="b"/>
            <a:pathLst>
              <a:path w="2564541" h="2879340" stroke="0" extrusionOk="0">
                <a:moveTo>
                  <a:pt x="1460397" y="13959"/>
                </a:moveTo>
                <a:cubicBezTo>
                  <a:pt x="1941548" y="33734"/>
                  <a:pt x="2407932" y="710571"/>
                  <a:pt x="2562021" y="1349450"/>
                </a:cubicBezTo>
                <a:cubicBezTo>
                  <a:pt x="2408783" y="1377005"/>
                  <a:pt x="2262567" y="1341839"/>
                  <a:pt x="2109843" y="1381328"/>
                </a:cubicBezTo>
                <a:cubicBezTo>
                  <a:pt x="1957119" y="1420817"/>
                  <a:pt x="1798294" y="1387206"/>
                  <a:pt x="1696057" y="1410499"/>
                </a:cubicBezTo>
                <a:cubicBezTo>
                  <a:pt x="1593820" y="1433792"/>
                  <a:pt x="1375214" y="1401323"/>
                  <a:pt x="1282271" y="1439670"/>
                </a:cubicBezTo>
                <a:cubicBezTo>
                  <a:pt x="1268818" y="1193461"/>
                  <a:pt x="1348555" y="1062621"/>
                  <a:pt x="1343428" y="950176"/>
                </a:cubicBezTo>
                <a:cubicBezTo>
                  <a:pt x="1338301" y="837731"/>
                  <a:pt x="1420074" y="603068"/>
                  <a:pt x="1399240" y="503453"/>
                </a:cubicBezTo>
                <a:cubicBezTo>
                  <a:pt x="1378406" y="403838"/>
                  <a:pt x="1480133" y="210684"/>
                  <a:pt x="1460397" y="13959"/>
                </a:cubicBezTo>
                <a:close/>
              </a:path>
              <a:path w="2564541" h="2879340" fill="none" extrusionOk="0">
                <a:moveTo>
                  <a:pt x="1460397" y="13959"/>
                </a:moveTo>
                <a:cubicBezTo>
                  <a:pt x="2031765" y="153006"/>
                  <a:pt x="2651940" y="738768"/>
                  <a:pt x="2562021" y="1349450"/>
                </a:cubicBezTo>
              </a:path>
            </a:pathLst>
          </a:custGeom>
          <a:noFill/>
          <a:ln w="63500" cap="rnd">
            <a:solidFill>
              <a:srgbClr val="0070C0"/>
            </a:solidFill>
            <a:tailEnd type="arrow"/>
            <a:extLst>
              <a:ext uri="{C807C97D-BFC1-408E-A445-0C87EB9F89A2}">
                <ask:lineSketchStyleProps xmlns:ask="http://schemas.microsoft.com/office/drawing/2018/sketchyshapes" sd="1219033472">
                  <a:prstGeom prst="arc">
                    <a:avLst>
                      <a:gd name="adj1" fmla="val 16627293"/>
                      <a:gd name="adj2" fmla="val 21358045"/>
                    </a:avLst>
                  </a:prstGeom>
                  <ask:type>
                    <ask:lineSketchScribble/>
                  </ask:type>
                </ask:lineSketchStyleProps>
              </a:ext>
            </a:extLs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BR"/>
          </a:p>
        </p:txBody>
      </p:sp>
      <p:sp>
        <p:nvSpPr>
          <p:cNvPr id="27" name="Arc 26">
            <a:extLst>
              <a:ext uri="{FF2B5EF4-FFF2-40B4-BE49-F238E27FC236}">
                <a16:creationId xmlns:a16="http://schemas.microsoft.com/office/drawing/2014/main" id="{22EA2046-1C5E-7F80-7084-4D127C607359}"/>
              </a:ext>
            </a:extLst>
          </p:cNvPr>
          <p:cNvSpPr/>
          <p:nvPr/>
        </p:nvSpPr>
        <p:spPr>
          <a:xfrm rot="9535369">
            <a:off x="4790166" y="3025962"/>
            <a:ext cx="2564541" cy="2879340"/>
          </a:xfrm>
          <a:custGeom>
            <a:avLst/>
            <a:gdLst>
              <a:gd name="connsiteX0" fmla="*/ 689294 w 2564541"/>
              <a:gd name="connsiteY0" fmla="*/ 163188 h 2879340"/>
              <a:gd name="connsiteX1" fmla="*/ 2127819 w 2564541"/>
              <a:gd name="connsiteY1" fmla="*/ 357356 h 2879340"/>
              <a:gd name="connsiteX2" fmla="*/ 2546041 w 2564541"/>
              <a:gd name="connsiteY2" fmla="*/ 1683344 h 2879340"/>
              <a:gd name="connsiteX3" fmla="*/ 2099509 w 2564541"/>
              <a:gd name="connsiteY3" fmla="*/ 1597246 h 2879340"/>
              <a:gd name="connsiteX4" fmla="*/ 1678252 w 2564541"/>
              <a:gd name="connsiteY4" fmla="*/ 1516021 h 2879340"/>
              <a:gd name="connsiteX5" fmla="*/ 1282271 w 2564541"/>
              <a:gd name="connsiteY5" fmla="*/ 1439670 h 2879340"/>
              <a:gd name="connsiteX6" fmla="*/ 1096472 w 2564541"/>
              <a:gd name="connsiteY6" fmla="*/ 1039706 h 2879340"/>
              <a:gd name="connsiteX7" fmla="*/ 910672 w 2564541"/>
              <a:gd name="connsiteY7" fmla="*/ 639741 h 2879340"/>
              <a:gd name="connsiteX8" fmla="*/ 689294 w 2564541"/>
              <a:gd name="connsiteY8" fmla="*/ 163188 h 2879340"/>
              <a:gd name="connsiteX0" fmla="*/ 689294 w 2564541"/>
              <a:gd name="connsiteY0" fmla="*/ 163188 h 2879340"/>
              <a:gd name="connsiteX1" fmla="*/ 2127819 w 2564541"/>
              <a:gd name="connsiteY1" fmla="*/ 357356 h 2879340"/>
              <a:gd name="connsiteX2" fmla="*/ 2546041 w 2564541"/>
              <a:gd name="connsiteY2" fmla="*/ 1683344 h 2879340"/>
            </a:gdLst>
            <a:ahLst/>
            <a:cxnLst>
              <a:cxn ang="0">
                <a:pos x="connsiteX0" y="connsiteY0"/>
              </a:cxn>
              <a:cxn ang="0">
                <a:pos x="connsiteX1" y="connsiteY1"/>
              </a:cxn>
              <a:cxn ang="0">
                <a:pos x="connsiteX2" y="connsiteY2"/>
              </a:cxn>
            </a:cxnLst>
            <a:rect l="l" t="t" r="r" b="b"/>
            <a:pathLst>
              <a:path w="2564541" h="2879340" stroke="0" extrusionOk="0">
                <a:moveTo>
                  <a:pt x="689294" y="163188"/>
                </a:moveTo>
                <a:cubicBezTo>
                  <a:pt x="1107464" y="-143104"/>
                  <a:pt x="1698325" y="-22602"/>
                  <a:pt x="2127819" y="357356"/>
                </a:cubicBezTo>
                <a:cubicBezTo>
                  <a:pt x="2502751" y="695932"/>
                  <a:pt x="2572739" y="1191315"/>
                  <a:pt x="2546041" y="1683344"/>
                </a:cubicBezTo>
                <a:cubicBezTo>
                  <a:pt x="2319562" y="1693965"/>
                  <a:pt x="2256538" y="1592731"/>
                  <a:pt x="2099509" y="1597246"/>
                </a:cubicBezTo>
                <a:cubicBezTo>
                  <a:pt x="1942480" y="1601760"/>
                  <a:pt x="1864617" y="1524392"/>
                  <a:pt x="1678252" y="1516021"/>
                </a:cubicBezTo>
                <a:cubicBezTo>
                  <a:pt x="1491887" y="1507650"/>
                  <a:pt x="1460543" y="1437353"/>
                  <a:pt x="1282271" y="1439670"/>
                </a:cubicBezTo>
                <a:cubicBezTo>
                  <a:pt x="1180896" y="1328306"/>
                  <a:pt x="1151741" y="1144960"/>
                  <a:pt x="1096472" y="1039706"/>
                </a:cubicBezTo>
                <a:cubicBezTo>
                  <a:pt x="1041203" y="934453"/>
                  <a:pt x="1001620" y="729880"/>
                  <a:pt x="910672" y="639741"/>
                </a:cubicBezTo>
                <a:cubicBezTo>
                  <a:pt x="819724" y="549602"/>
                  <a:pt x="758311" y="284948"/>
                  <a:pt x="689294" y="163188"/>
                </a:cubicBezTo>
                <a:close/>
              </a:path>
              <a:path w="2564541" h="2879340" fill="none" extrusionOk="0">
                <a:moveTo>
                  <a:pt x="689294" y="163188"/>
                </a:moveTo>
                <a:cubicBezTo>
                  <a:pt x="1182639" y="-105804"/>
                  <a:pt x="1645126" y="-48190"/>
                  <a:pt x="2127819" y="357356"/>
                </a:cubicBezTo>
                <a:cubicBezTo>
                  <a:pt x="2558296" y="765406"/>
                  <a:pt x="2701996" y="1309532"/>
                  <a:pt x="2546041" y="1683344"/>
                </a:cubicBezTo>
              </a:path>
            </a:pathLst>
          </a:custGeom>
          <a:noFill/>
          <a:ln w="63500" cap="rnd">
            <a:solidFill>
              <a:srgbClr val="0070C0"/>
            </a:solidFill>
            <a:headEnd type="arrow"/>
            <a:tailEnd type="none"/>
            <a:extLst>
              <a:ext uri="{C807C97D-BFC1-408E-A445-0C87EB9F89A2}">
                <ask:lineSketchStyleProps xmlns:ask="http://schemas.microsoft.com/office/drawing/2018/sketchyshapes" sd="1219033472">
                  <a:prstGeom prst="arc">
                    <a:avLst>
                      <a:gd name="adj1" fmla="val 14704995"/>
                      <a:gd name="adj2" fmla="val 654813"/>
                    </a:avLst>
                  </a:prstGeom>
                  <ask:type>
                    <ask:lineSketchScribble/>
                  </ask:type>
                </ask:lineSketchStyleProps>
              </a:ext>
            </a:extLs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BR"/>
          </a:p>
        </p:txBody>
      </p:sp>
      <p:sp>
        <p:nvSpPr>
          <p:cNvPr id="30" name="Arc 29">
            <a:extLst>
              <a:ext uri="{FF2B5EF4-FFF2-40B4-BE49-F238E27FC236}">
                <a16:creationId xmlns:a16="http://schemas.microsoft.com/office/drawing/2014/main" id="{CF56C569-641A-B3EF-CA24-D194105AEC6A}"/>
              </a:ext>
            </a:extLst>
          </p:cNvPr>
          <p:cNvSpPr/>
          <p:nvPr/>
        </p:nvSpPr>
        <p:spPr>
          <a:xfrm rot="17741052">
            <a:off x="7660472" y="1675355"/>
            <a:ext cx="2564541" cy="2879340"/>
          </a:xfrm>
          <a:custGeom>
            <a:avLst/>
            <a:gdLst>
              <a:gd name="connsiteX0" fmla="*/ 1452845 w 2564541"/>
              <a:gd name="connsiteY0" fmla="*/ 12795 h 2879340"/>
              <a:gd name="connsiteX1" fmla="*/ 2564163 w 2564541"/>
              <a:gd name="connsiteY1" fmla="*/ 1404671 h 2879340"/>
              <a:gd name="connsiteX2" fmla="*/ 2111228 w 2564541"/>
              <a:gd name="connsiteY2" fmla="*/ 1417037 h 2879340"/>
              <a:gd name="connsiteX3" fmla="*/ 1696749 w 2564541"/>
              <a:gd name="connsiteY3" fmla="*/ 1428354 h 2879340"/>
              <a:gd name="connsiteX4" fmla="*/ 1282271 w 2564541"/>
              <a:gd name="connsiteY4" fmla="*/ 1439670 h 2879340"/>
              <a:gd name="connsiteX5" fmla="*/ 1340835 w 2564541"/>
              <a:gd name="connsiteY5" fmla="*/ 949776 h 2879340"/>
              <a:gd name="connsiteX6" fmla="*/ 1394281 w 2564541"/>
              <a:gd name="connsiteY6" fmla="*/ 502689 h 2879340"/>
              <a:gd name="connsiteX7" fmla="*/ 1452845 w 2564541"/>
              <a:gd name="connsiteY7" fmla="*/ 12795 h 2879340"/>
              <a:gd name="connsiteX0" fmla="*/ 1452845 w 2564541"/>
              <a:gd name="connsiteY0" fmla="*/ 12795 h 2879340"/>
              <a:gd name="connsiteX1" fmla="*/ 2564163 w 2564541"/>
              <a:gd name="connsiteY1" fmla="*/ 1404671 h 2879340"/>
            </a:gdLst>
            <a:ahLst/>
            <a:cxnLst>
              <a:cxn ang="0">
                <a:pos x="connsiteX0" y="connsiteY0"/>
              </a:cxn>
              <a:cxn ang="0">
                <a:pos x="connsiteX1" y="connsiteY1"/>
              </a:cxn>
            </a:cxnLst>
            <a:rect l="l" t="t" r="r" b="b"/>
            <a:pathLst>
              <a:path w="2564541" h="2879340" stroke="0" extrusionOk="0">
                <a:moveTo>
                  <a:pt x="1452845" y="12795"/>
                </a:moveTo>
                <a:cubicBezTo>
                  <a:pt x="2053657" y="92143"/>
                  <a:pt x="2497132" y="716480"/>
                  <a:pt x="2564163" y="1404671"/>
                </a:cubicBezTo>
                <a:cubicBezTo>
                  <a:pt x="2378694" y="1452526"/>
                  <a:pt x="2229227" y="1391915"/>
                  <a:pt x="2111228" y="1417037"/>
                </a:cubicBezTo>
                <a:cubicBezTo>
                  <a:pt x="1993229" y="1442159"/>
                  <a:pt x="1822624" y="1378043"/>
                  <a:pt x="1696749" y="1428354"/>
                </a:cubicBezTo>
                <a:cubicBezTo>
                  <a:pt x="1570874" y="1478665"/>
                  <a:pt x="1372802" y="1431675"/>
                  <a:pt x="1282271" y="1439670"/>
                </a:cubicBezTo>
                <a:cubicBezTo>
                  <a:pt x="1262101" y="1191565"/>
                  <a:pt x="1318256" y="1168700"/>
                  <a:pt x="1340835" y="949776"/>
                </a:cubicBezTo>
                <a:cubicBezTo>
                  <a:pt x="1363413" y="730852"/>
                  <a:pt x="1420431" y="730644"/>
                  <a:pt x="1394281" y="502689"/>
                </a:cubicBezTo>
                <a:cubicBezTo>
                  <a:pt x="1368131" y="274734"/>
                  <a:pt x="1463945" y="237990"/>
                  <a:pt x="1452845" y="12795"/>
                </a:cubicBezTo>
                <a:close/>
              </a:path>
              <a:path w="2564541" h="2879340" fill="none" extrusionOk="0">
                <a:moveTo>
                  <a:pt x="1452845" y="12795"/>
                </a:moveTo>
                <a:cubicBezTo>
                  <a:pt x="2065143" y="124351"/>
                  <a:pt x="2630867" y="742998"/>
                  <a:pt x="2564163" y="1404671"/>
                </a:cubicBezTo>
              </a:path>
            </a:pathLst>
          </a:custGeom>
          <a:noFill/>
          <a:ln w="63500" cap="rnd">
            <a:solidFill>
              <a:srgbClr val="0070C0"/>
            </a:solidFill>
            <a:tailEnd type="arrow"/>
            <a:extLst>
              <a:ext uri="{C807C97D-BFC1-408E-A445-0C87EB9F89A2}">
                <ask:lineSketchStyleProps xmlns:ask="http://schemas.microsoft.com/office/drawing/2018/sketchyshapes" sd="1219033472">
                  <a:prstGeom prst="arc">
                    <a:avLst>
                      <a:gd name="adj1" fmla="val 16609021"/>
                      <a:gd name="adj2" fmla="val 21506163"/>
                    </a:avLst>
                  </a:prstGeom>
                  <ask:type>
                    <ask:lineSketchScribble/>
                  </ask:type>
                </ask:lineSketchStyleProps>
              </a:ext>
            </a:extLs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BR"/>
          </a:p>
        </p:txBody>
      </p:sp>
    </p:spTree>
    <p:custDataLst>
      <p:tags r:id="rId1"/>
    </p:custDataLst>
    <p:extLst>
      <p:ext uri="{BB962C8B-B14F-4D97-AF65-F5344CB8AC3E}">
        <p14:creationId xmlns:p14="http://schemas.microsoft.com/office/powerpoint/2010/main" val="215478254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fill="hold" nodeType="clickEffect" p14:presetBounceEnd="50000">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14:bounceEnd="50000">
                                          <p:cBhvr additive="base">
                                            <p:cTn id="17" dur="10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2" presetClass="entr" presetSubtype="4" accel="50000" fill="hold" nodeType="withEffect" p14:presetBounceEnd="50000">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14:bounceEnd="50000">
                                          <p:cBhvr additive="base">
                                            <p:cTn id="26" dur="10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27"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2" presetClass="entr" presetSubtype="4" accel="50000" fill="hold" nodeType="withEffect" p14:presetBounceEnd="50000">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14:bounceEnd="50000">
                                          <p:cBhvr additive="base">
                                            <p:cTn id="35" dur="1000" fill="hold"/>
                                            <p:tgtEl>
                                              <p:spTgt spid="28"/>
                                            </p:tgtEl>
                                            <p:attrNameLst>
                                              <p:attrName>ppt_x</p:attrName>
                                            </p:attrNameLst>
                                          </p:cBhvr>
                                          <p:tavLst>
                                            <p:tav tm="0">
                                              <p:val>
                                                <p:strVal val="#ppt_x"/>
                                              </p:val>
                                            </p:tav>
                                            <p:tav tm="100000">
                                              <p:val>
                                                <p:strVal val="#ppt_x"/>
                                              </p:val>
                                            </p:tav>
                                          </p:tavLst>
                                        </p:anim>
                                        <p:anim calcmode="lin" valueType="num" p14:bounceEnd="50000">
                                          <p:cBhvr additive="base">
                                            <p:cTn id="36"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2" presetClass="entr" presetSubtype="4" accel="50000" fill="hold" nodeType="withEffect" p14:presetBounceEnd="50000">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14:bounceEnd="50000">
                                          <p:cBhvr additive="base">
                                            <p:cTn id="44" dur="10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45"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P spid="27" grpId="0" animBg="1"/>
          <p:bldP spid="3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2" presetClass="entr" presetSubtype="4" accel="5000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1000" fill="hold"/>
                                            <p:tgtEl>
                                              <p:spTgt spid="18"/>
                                            </p:tgtEl>
                                            <p:attrNameLst>
                                              <p:attrName>ppt_x</p:attrName>
                                            </p:attrNameLst>
                                          </p:cBhvr>
                                          <p:tavLst>
                                            <p:tav tm="0">
                                              <p:val>
                                                <p:strVal val="#ppt_x"/>
                                              </p:val>
                                            </p:tav>
                                            <p:tav tm="100000">
                                              <p:val>
                                                <p:strVal val="#ppt_x"/>
                                              </p:val>
                                            </p:tav>
                                          </p:tavLst>
                                        </p:anim>
                                        <p:anim calcmode="lin" valueType="num">
                                          <p:cBhvr additive="base">
                                            <p:cTn id="27"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2" presetClass="entr" presetSubtype="4" accel="5000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1000" fill="hold"/>
                                            <p:tgtEl>
                                              <p:spTgt spid="28"/>
                                            </p:tgtEl>
                                            <p:attrNameLst>
                                              <p:attrName>ppt_x</p:attrName>
                                            </p:attrNameLst>
                                          </p:cBhvr>
                                          <p:tavLst>
                                            <p:tav tm="0">
                                              <p:val>
                                                <p:strVal val="#ppt_x"/>
                                              </p:val>
                                            </p:tav>
                                            <p:tav tm="100000">
                                              <p:val>
                                                <p:strVal val="#ppt_x"/>
                                              </p:val>
                                            </p:tav>
                                          </p:tavLst>
                                        </p:anim>
                                        <p:anim calcmode="lin" valueType="num">
                                          <p:cBhvr additive="base">
                                            <p:cTn id="36"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2" presetClass="entr" presetSubtype="4" accel="5000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1000" fill="hold"/>
                                            <p:tgtEl>
                                              <p:spTgt spid="29"/>
                                            </p:tgtEl>
                                            <p:attrNameLst>
                                              <p:attrName>ppt_x</p:attrName>
                                            </p:attrNameLst>
                                          </p:cBhvr>
                                          <p:tavLst>
                                            <p:tav tm="0">
                                              <p:val>
                                                <p:strVal val="#ppt_x"/>
                                              </p:val>
                                            </p:tav>
                                            <p:tav tm="100000">
                                              <p:val>
                                                <p:strVal val="#ppt_x"/>
                                              </p:val>
                                            </p:tav>
                                          </p:tavLst>
                                        </p:anim>
                                        <p:anim calcmode="lin" valueType="num">
                                          <p:cBhvr additive="base">
                                            <p:cTn id="45"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P spid="27" grpId="0" animBg="1"/>
          <p:bldP spid="30" grpId="0" animBg="1"/>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00107" y="685800"/>
            <a:ext cx="11030328"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a:solidFill>
                  <a:srgbClr val="0070C0"/>
                </a:solidFill>
                <a:latin typeface="Lato" panose="020F0502020204030203" pitchFamily="34" charset="77"/>
              </a:rPr>
              <a:t>Steps to respond to an </a:t>
            </a:r>
            <a:r>
              <a:rPr lang="en-US" sz="4000" b="1" i="1">
                <a:solidFill>
                  <a:srgbClr val="0070C0"/>
                </a:solidFill>
                <a:latin typeface="Lato" panose="020F0502020204030203" pitchFamily="34" charset="77"/>
              </a:rPr>
              <a:t>indirect</a:t>
            </a:r>
            <a:r>
              <a:rPr lang="en-US" sz="4000" b="1">
                <a:solidFill>
                  <a:srgbClr val="0070C0"/>
                </a:solidFill>
                <a:latin typeface="Lato" panose="020F0502020204030203" pitchFamily="34" charset="77"/>
              </a:rPr>
              <a:t> disclosure</a:t>
            </a:r>
          </a:p>
        </p:txBody>
      </p:sp>
      <p:sp>
        <p:nvSpPr>
          <p:cNvPr id="8195" name="Content Placeholder 2">
            <a:extLst>
              <a:ext uri="{FF2B5EF4-FFF2-40B4-BE49-F238E27FC236}">
                <a16:creationId xmlns:a16="http://schemas.microsoft.com/office/drawing/2014/main" id="{12C0F853-E629-4577-86F6-A13F06A72E48}"/>
              </a:ext>
            </a:extLst>
          </p:cNvPr>
          <p:cNvSpPr>
            <a:spLocks noGrp="1"/>
          </p:cNvSpPr>
          <p:nvPr>
            <p:ph idx="4294967295"/>
          </p:nvPr>
        </p:nvSpPr>
        <p:spPr>
          <a:xfrm>
            <a:off x="800106" y="1708149"/>
            <a:ext cx="5660656" cy="3913161"/>
          </a:xfrm>
          <a:prstGeom prst="rect">
            <a:avLst/>
          </a:prstGeom>
        </p:spPr>
        <p:txBody>
          <a:bodyPr/>
          <a:lstStyle/>
          <a:p>
            <a:pPr marL="0" indent="0">
              <a:buClr>
                <a:srgbClr val="0070C0"/>
              </a:buClr>
              <a:buNone/>
            </a:pPr>
            <a:r>
              <a:rPr lang="en-US" sz="2400" b="1">
                <a:solidFill>
                  <a:srgbClr val="0070C0"/>
                </a:solidFill>
                <a:latin typeface="Lato" panose="020F0502020204030203" pitchFamily="34" charset="77"/>
              </a:rPr>
              <a:t>If a GBV incident is disclosed to you by someone other than the survivor:</a:t>
            </a:r>
            <a:br>
              <a:rPr lang="en-US" sz="2400" b="1">
                <a:solidFill>
                  <a:srgbClr val="0070C0"/>
                </a:solidFill>
                <a:latin typeface="Lato" panose="020F0502020204030203" pitchFamily="34" charset="77"/>
              </a:rPr>
            </a:br>
            <a:endParaRPr lang="en-US" sz="2400">
              <a:solidFill>
                <a:srgbClr val="0070C0"/>
              </a:solidFill>
              <a:latin typeface="Lato" panose="020F0502020204030203" pitchFamily="34" charset="77"/>
            </a:endParaRPr>
          </a:p>
          <a:p>
            <a:pPr>
              <a:buClr>
                <a:srgbClr val="0070C0"/>
              </a:buClr>
              <a:buFont typeface="Wingdings" pitchFamily="2" charset="2"/>
              <a:buChar char="Ø"/>
            </a:pPr>
            <a:r>
              <a:rPr lang="en-US" sz="2200">
                <a:solidFill>
                  <a:schemeClr val="tx1">
                    <a:lumMod val="75000"/>
                    <a:lumOff val="25000"/>
                  </a:schemeClr>
                </a:solidFill>
              </a:rPr>
              <a:t>Provide up-to-date and accurate information to the individual about any available services, including any available hotline number and/or support.</a:t>
            </a:r>
          </a:p>
          <a:p>
            <a:pPr>
              <a:buClr>
                <a:srgbClr val="0070C0"/>
              </a:buClr>
              <a:buFont typeface="Wingdings" pitchFamily="2" charset="2"/>
              <a:buChar char="Ø"/>
            </a:pPr>
            <a:r>
              <a:rPr lang="en-US" sz="2200">
                <a:solidFill>
                  <a:schemeClr val="tx1">
                    <a:lumMod val="75000"/>
                    <a:lumOff val="25000"/>
                  </a:schemeClr>
                </a:solidFill>
              </a:rPr>
              <a:t>Encourage the individual to share this information safely and confidentially with the survivor.</a:t>
            </a:r>
            <a:endParaRPr lang="en-US" sz="2200">
              <a:solidFill>
                <a:schemeClr val="tx1">
                  <a:lumMod val="65000"/>
                  <a:lumOff val="35000"/>
                </a:schemeClr>
              </a:solidFill>
              <a:latin typeface="Lato" panose="020F0502020204030203" pitchFamily="34" charset="77"/>
            </a:endParaRPr>
          </a:p>
          <a:p>
            <a:pPr marL="0" indent="0">
              <a:buClr>
                <a:srgbClr val="0070C0"/>
              </a:buClr>
              <a:buNone/>
            </a:pPr>
            <a:endParaRPr lang="en-US" sz="2200"/>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6486"/>
            <a:ext cx="11153506"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E40DFDBC-CA18-318A-8146-BD1202FBEE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0762" y="1517118"/>
            <a:ext cx="2789918" cy="4670322"/>
          </a:xfrm>
          <a:prstGeom prst="rect">
            <a:avLst/>
          </a:prstGeom>
        </p:spPr>
      </p:pic>
      <p:pic>
        <p:nvPicPr>
          <p:cNvPr id="7" name="Picture 6" descr="Icon&#10;&#10;Description automatically generated">
            <a:extLst>
              <a:ext uri="{FF2B5EF4-FFF2-40B4-BE49-F238E27FC236}">
                <a16:creationId xmlns:a16="http://schemas.microsoft.com/office/drawing/2014/main" id="{A5F5FCAC-1307-2B88-B585-A7BEFF016759}"/>
              </a:ext>
            </a:extLst>
          </p:cNvPr>
          <p:cNvPicPr>
            <a:picLocks noChangeAspect="1"/>
          </p:cNvPicPr>
          <p:nvPr/>
        </p:nvPicPr>
        <p:blipFill rotWithShape="1">
          <a:blip r:embed="rId5">
            <a:extLst>
              <a:ext uri="{28A0092B-C50C-407E-A947-70E740481C1C}">
                <a14:useLocalDpi xmlns:a14="http://schemas.microsoft.com/office/drawing/2010/main" val="0"/>
              </a:ext>
            </a:extLst>
          </a:blip>
          <a:srcRect b="19108"/>
          <a:stretch/>
        </p:blipFill>
        <p:spPr>
          <a:xfrm>
            <a:off x="8670625" y="2301246"/>
            <a:ext cx="3450794" cy="3870954"/>
          </a:xfrm>
          <a:prstGeom prst="rect">
            <a:avLst/>
          </a:prstGeom>
        </p:spPr>
      </p:pic>
    </p:spTree>
    <p:custDataLst>
      <p:tags r:id="rId1"/>
    </p:custDataLst>
    <p:extLst>
      <p:ext uri="{BB962C8B-B14F-4D97-AF65-F5344CB8AC3E}">
        <p14:creationId xmlns:p14="http://schemas.microsoft.com/office/powerpoint/2010/main" val="274117196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0" end="0"/>
                                                </p:txEl>
                                              </p:spTgt>
                                            </p:tgtEl>
                                            <p:attrNameLst>
                                              <p:attrName>style.visibility</p:attrName>
                                            </p:attrNameLst>
                                          </p:cBhvr>
                                          <p:to>
                                            <p:strVal val="visible"/>
                                          </p:to>
                                        </p:set>
                                        <p:animEffect transition="in" filter="fade">
                                          <p:cBhvr>
                                            <p:cTn id="25" dur="500"/>
                                            <p:tgtEl>
                                              <p:spTgt spid="819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5">
                                                <p:txEl>
                                                  <p:pRg st="1" end="1"/>
                                                </p:txEl>
                                              </p:spTgt>
                                            </p:tgtEl>
                                            <p:attrNameLst>
                                              <p:attrName>style.visibility</p:attrName>
                                            </p:attrNameLst>
                                          </p:cBhvr>
                                          <p:to>
                                            <p:strVal val="visible"/>
                                          </p:to>
                                        </p:set>
                                        <p:animEffect transition="in" filter="fade">
                                          <p:cBhvr>
                                            <p:cTn id="30" dur="500"/>
                                            <p:tgtEl>
                                              <p:spTgt spid="819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5">
                                                <p:txEl>
                                                  <p:pRg st="2" end="2"/>
                                                </p:txEl>
                                              </p:spTgt>
                                            </p:tgtEl>
                                            <p:attrNameLst>
                                              <p:attrName>style.visibility</p:attrName>
                                            </p:attrNameLst>
                                          </p:cBhvr>
                                          <p:to>
                                            <p:strVal val="visible"/>
                                          </p:to>
                                        </p:set>
                                        <p:animEffect transition="in" filter="fade">
                                          <p:cBhvr>
                                            <p:cTn id="35"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0" end="0"/>
                                                </p:txEl>
                                              </p:spTgt>
                                            </p:tgtEl>
                                            <p:attrNameLst>
                                              <p:attrName>style.visibility</p:attrName>
                                            </p:attrNameLst>
                                          </p:cBhvr>
                                          <p:to>
                                            <p:strVal val="visible"/>
                                          </p:to>
                                        </p:set>
                                        <p:animEffect transition="in" filter="fade">
                                          <p:cBhvr>
                                            <p:cTn id="25" dur="500"/>
                                            <p:tgtEl>
                                              <p:spTgt spid="819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5">
                                                <p:txEl>
                                                  <p:pRg st="1" end="1"/>
                                                </p:txEl>
                                              </p:spTgt>
                                            </p:tgtEl>
                                            <p:attrNameLst>
                                              <p:attrName>style.visibility</p:attrName>
                                            </p:attrNameLst>
                                          </p:cBhvr>
                                          <p:to>
                                            <p:strVal val="visible"/>
                                          </p:to>
                                        </p:set>
                                        <p:animEffect transition="in" filter="fade">
                                          <p:cBhvr>
                                            <p:cTn id="30" dur="500"/>
                                            <p:tgtEl>
                                              <p:spTgt spid="819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5">
                                                <p:txEl>
                                                  <p:pRg st="2" end="2"/>
                                                </p:txEl>
                                              </p:spTgt>
                                            </p:tgtEl>
                                            <p:attrNameLst>
                                              <p:attrName>style.visibility</p:attrName>
                                            </p:attrNameLst>
                                          </p:cBhvr>
                                          <p:to>
                                            <p:strVal val="visible"/>
                                          </p:to>
                                        </p:set>
                                        <p:animEffect transition="in" filter="fade">
                                          <p:cBhvr>
                                            <p:cTn id="35"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00107" y="685800"/>
            <a:ext cx="11030328"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a:solidFill>
                  <a:srgbClr val="0070C0"/>
                </a:solidFill>
                <a:latin typeface="Lato" panose="020F0502020204030203" pitchFamily="34" charset="77"/>
              </a:rPr>
              <a:t>Look: urgent medical needs</a:t>
            </a:r>
          </a:p>
        </p:txBody>
      </p:sp>
      <p:sp>
        <p:nvSpPr>
          <p:cNvPr id="8195" name="Content Placeholder 2">
            <a:extLst>
              <a:ext uri="{FF2B5EF4-FFF2-40B4-BE49-F238E27FC236}">
                <a16:creationId xmlns:a16="http://schemas.microsoft.com/office/drawing/2014/main" id="{12C0F853-E629-4577-86F6-A13F06A72E48}"/>
              </a:ext>
            </a:extLst>
          </p:cNvPr>
          <p:cNvSpPr>
            <a:spLocks noGrp="1"/>
          </p:cNvSpPr>
          <p:nvPr>
            <p:ph idx="4294967295"/>
          </p:nvPr>
        </p:nvSpPr>
        <p:spPr>
          <a:xfrm>
            <a:off x="800106" y="1708149"/>
            <a:ext cx="7060526" cy="4122877"/>
          </a:xfrm>
          <a:prstGeom prst="rect">
            <a:avLst/>
          </a:prstGeom>
        </p:spPr>
        <p:txBody>
          <a:bodyPr/>
          <a:lstStyle/>
          <a:p>
            <a:pPr marL="0" indent="0">
              <a:buClr>
                <a:srgbClr val="0070C0"/>
              </a:buClr>
              <a:buNone/>
            </a:pPr>
            <a:r>
              <a:rPr lang="en-GB" sz="2400" b="1">
                <a:solidFill>
                  <a:srgbClr val="0070C0"/>
                </a:solidFill>
                <a:latin typeface="Lato" panose="020F0502020204030203" pitchFamily="34" charset="77"/>
              </a:rPr>
              <a:t>Always provide information on what health services are available:</a:t>
            </a:r>
            <a:br>
              <a:rPr lang="en-US" sz="2400" b="1">
                <a:solidFill>
                  <a:srgbClr val="0070C0"/>
                </a:solidFill>
                <a:latin typeface="Lato" panose="020F0502020204030203" pitchFamily="34" charset="77"/>
              </a:rPr>
            </a:br>
            <a:endParaRPr lang="en-US" sz="2400">
              <a:solidFill>
                <a:srgbClr val="0070C0"/>
              </a:solidFill>
              <a:latin typeface="Lato" panose="020F0502020204030203" pitchFamily="34" charset="77"/>
            </a:endParaRPr>
          </a:p>
          <a:p>
            <a:pPr>
              <a:buClr>
                <a:srgbClr val="0070C0"/>
              </a:buClr>
              <a:buFont typeface="Wingdings" pitchFamily="2" charset="2"/>
              <a:buChar char="Ø"/>
            </a:pPr>
            <a:r>
              <a:rPr lang="en-GB" sz="2200">
                <a:latin typeface="Lato" panose="020F0502020204030203" pitchFamily="34" charset="77"/>
              </a:rPr>
              <a:t>Share what you know, and most importantly explain what you do not. </a:t>
            </a:r>
          </a:p>
          <a:p>
            <a:pPr>
              <a:buClr>
                <a:srgbClr val="0070C0"/>
              </a:buClr>
              <a:buFont typeface="Wingdings" pitchFamily="2" charset="2"/>
              <a:buChar char="Ø"/>
            </a:pPr>
            <a:r>
              <a:rPr lang="en-GB" sz="2200">
                <a:latin typeface="Lato" panose="020F0502020204030203" pitchFamily="34" charset="77"/>
              </a:rPr>
              <a:t>Let the survivor decide if she wants to access them.</a:t>
            </a:r>
            <a:endParaRPr lang="en-US" sz="2200">
              <a:latin typeface="Lato" panose="020F0502020204030203" pitchFamily="34" charset="77"/>
            </a:endParaRPr>
          </a:p>
          <a:p>
            <a:pPr>
              <a:buClr>
                <a:srgbClr val="0070C0"/>
              </a:buClr>
              <a:buFont typeface="Wingdings" pitchFamily="2" charset="2"/>
              <a:buChar char="Ø"/>
            </a:pPr>
            <a:r>
              <a:rPr lang="en-GB" sz="2200">
                <a:latin typeface="Lato" panose="020F0502020204030203" pitchFamily="34" charset="77"/>
              </a:rPr>
              <a:t>Receiving quality medical care within 72 hours can </a:t>
            </a:r>
            <a:r>
              <a:rPr lang="en-GB" sz="2200" b="1">
                <a:solidFill>
                  <a:srgbClr val="0070C0"/>
                </a:solidFill>
                <a:latin typeface="Lato" panose="020F0502020204030203" pitchFamily="34" charset="77"/>
              </a:rPr>
              <a:t>prevent transmission of sexually transmitted infections (STIs) </a:t>
            </a:r>
            <a:r>
              <a:rPr lang="en-GB" sz="2200">
                <a:latin typeface="Lato" panose="020F0502020204030203" pitchFamily="34" charset="77"/>
              </a:rPr>
              <a:t>including HIV, and within 120 hours can prevent</a:t>
            </a:r>
            <a:r>
              <a:rPr lang="en-GB" sz="2200" b="1">
                <a:solidFill>
                  <a:srgbClr val="0070C0"/>
                </a:solidFill>
                <a:latin typeface="Lato" panose="020F0502020204030203" pitchFamily="34" charset="77"/>
              </a:rPr>
              <a:t> unwanted pregnancy</a:t>
            </a:r>
            <a:r>
              <a:rPr lang="en-GB" sz="2200">
                <a:latin typeface="Lato" panose="020F0502020204030203" pitchFamily="34" charset="77"/>
              </a:rPr>
              <a:t>.</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6486"/>
            <a:ext cx="8035973"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4" name="Picture 3" descr="A picture containing text, vector graphics&#10;&#10;Description automatically generated">
            <a:extLst>
              <a:ext uri="{FF2B5EF4-FFF2-40B4-BE49-F238E27FC236}">
                <a16:creationId xmlns:a16="http://schemas.microsoft.com/office/drawing/2014/main" id="{300692E2-9E84-CCE8-2D02-96FAC829A7EF}"/>
              </a:ext>
            </a:extLst>
          </p:cNvPr>
          <p:cNvPicPr>
            <a:picLocks noChangeAspect="1"/>
          </p:cNvPicPr>
          <p:nvPr/>
        </p:nvPicPr>
        <p:blipFill rotWithShape="1">
          <a:blip r:embed="rId4">
            <a:extLst>
              <a:ext uri="{28A0092B-C50C-407E-A947-70E740481C1C}">
                <a14:useLocalDpi xmlns:a14="http://schemas.microsoft.com/office/drawing/2010/main" val="0"/>
              </a:ext>
            </a:extLst>
          </a:blip>
          <a:srcRect r="33934"/>
          <a:stretch/>
        </p:blipFill>
        <p:spPr>
          <a:xfrm>
            <a:off x="7659974" y="1219514"/>
            <a:ext cx="4532026" cy="4952685"/>
          </a:xfrm>
          <a:prstGeom prst="rect">
            <a:avLst/>
          </a:prstGeom>
        </p:spPr>
      </p:pic>
    </p:spTree>
    <p:custDataLst>
      <p:tags r:id="rId1"/>
    </p:custDataLst>
    <p:extLst>
      <p:ext uri="{BB962C8B-B14F-4D97-AF65-F5344CB8AC3E}">
        <p14:creationId xmlns:p14="http://schemas.microsoft.com/office/powerpoint/2010/main" val="41374173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195">
                                                <p:txEl>
                                                  <p:pRg st="0" end="0"/>
                                                </p:txEl>
                                              </p:spTgt>
                                            </p:tgtEl>
                                            <p:attrNameLst>
                                              <p:attrName>style.visibility</p:attrName>
                                            </p:attrNameLst>
                                          </p:cBhvr>
                                          <p:to>
                                            <p:strVal val="visible"/>
                                          </p:to>
                                        </p:set>
                                        <p:animEffect transition="in" filter="fade">
                                          <p:cBhvr>
                                            <p:cTn id="21" dur="500"/>
                                            <p:tgtEl>
                                              <p:spTgt spid="819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95">
                                                <p:txEl>
                                                  <p:pRg st="1" end="1"/>
                                                </p:txEl>
                                              </p:spTgt>
                                            </p:tgtEl>
                                            <p:attrNameLst>
                                              <p:attrName>style.visibility</p:attrName>
                                            </p:attrNameLst>
                                          </p:cBhvr>
                                          <p:to>
                                            <p:strVal val="visible"/>
                                          </p:to>
                                        </p:set>
                                        <p:animEffect transition="in" filter="fade">
                                          <p:cBhvr>
                                            <p:cTn id="26" dur="500"/>
                                            <p:tgtEl>
                                              <p:spTgt spid="819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195">
                                                <p:txEl>
                                                  <p:pRg st="2" end="2"/>
                                                </p:txEl>
                                              </p:spTgt>
                                            </p:tgtEl>
                                            <p:attrNameLst>
                                              <p:attrName>style.visibility</p:attrName>
                                            </p:attrNameLst>
                                          </p:cBhvr>
                                          <p:to>
                                            <p:strVal val="visible"/>
                                          </p:to>
                                        </p:set>
                                        <p:animEffect transition="in" filter="fade">
                                          <p:cBhvr>
                                            <p:cTn id="31" dur="500"/>
                                            <p:tgtEl>
                                              <p:spTgt spid="819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195">
                                                <p:txEl>
                                                  <p:pRg st="3" end="3"/>
                                                </p:txEl>
                                              </p:spTgt>
                                            </p:tgtEl>
                                            <p:attrNameLst>
                                              <p:attrName>style.visibility</p:attrName>
                                            </p:attrNameLst>
                                          </p:cBhvr>
                                          <p:to>
                                            <p:strVal val="visible"/>
                                          </p:to>
                                        </p:set>
                                        <p:animEffect transition="in" filter="fade">
                                          <p:cBhvr>
                                            <p:cTn id="36"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195">
                                                <p:txEl>
                                                  <p:pRg st="0" end="0"/>
                                                </p:txEl>
                                              </p:spTgt>
                                            </p:tgtEl>
                                            <p:attrNameLst>
                                              <p:attrName>style.visibility</p:attrName>
                                            </p:attrNameLst>
                                          </p:cBhvr>
                                          <p:to>
                                            <p:strVal val="visible"/>
                                          </p:to>
                                        </p:set>
                                        <p:animEffect transition="in" filter="fade">
                                          <p:cBhvr>
                                            <p:cTn id="21" dur="500"/>
                                            <p:tgtEl>
                                              <p:spTgt spid="819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95">
                                                <p:txEl>
                                                  <p:pRg st="1" end="1"/>
                                                </p:txEl>
                                              </p:spTgt>
                                            </p:tgtEl>
                                            <p:attrNameLst>
                                              <p:attrName>style.visibility</p:attrName>
                                            </p:attrNameLst>
                                          </p:cBhvr>
                                          <p:to>
                                            <p:strVal val="visible"/>
                                          </p:to>
                                        </p:set>
                                        <p:animEffect transition="in" filter="fade">
                                          <p:cBhvr>
                                            <p:cTn id="26" dur="500"/>
                                            <p:tgtEl>
                                              <p:spTgt spid="819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195">
                                                <p:txEl>
                                                  <p:pRg st="2" end="2"/>
                                                </p:txEl>
                                              </p:spTgt>
                                            </p:tgtEl>
                                            <p:attrNameLst>
                                              <p:attrName>style.visibility</p:attrName>
                                            </p:attrNameLst>
                                          </p:cBhvr>
                                          <p:to>
                                            <p:strVal val="visible"/>
                                          </p:to>
                                        </p:set>
                                        <p:animEffect transition="in" filter="fade">
                                          <p:cBhvr>
                                            <p:cTn id="31" dur="500"/>
                                            <p:tgtEl>
                                              <p:spTgt spid="819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195">
                                                <p:txEl>
                                                  <p:pRg st="3" end="3"/>
                                                </p:txEl>
                                              </p:spTgt>
                                            </p:tgtEl>
                                            <p:attrNameLst>
                                              <p:attrName>style.visibility</p:attrName>
                                            </p:attrNameLst>
                                          </p:cBhvr>
                                          <p:to>
                                            <p:strVal val="visible"/>
                                          </p:to>
                                        </p:set>
                                        <p:animEffect transition="in" filter="fade">
                                          <p:cBhvr>
                                            <p:cTn id="36"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00107" y="685800"/>
            <a:ext cx="11030328"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a:solidFill>
                  <a:srgbClr val="0070C0"/>
                </a:solidFill>
                <a:latin typeface="Lato" panose="020F0502020204030203" pitchFamily="34" charset="77"/>
              </a:rPr>
              <a:t>Look: urgent safety needs</a:t>
            </a:r>
          </a:p>
        </p:txBody>
      </p:sp>
      <p:sp>
        <p:nvSpPr>
          <p:cNvPr id="8195" name="Content Placeholder 2">
            <a:extLst>
              <a:ext uri="{FF2B5EF4-FFF2-40B4-BE49-F238E27FC236}">
                <a16:creationId xmlns:a16="http://schemas.microsoft.com/office/drawing/2014/main" id="{12C0F853-E629-4577-86F6-A13F06A72E48}"/>
              </a:ext>
            </a:extLst>
          </p:cNvPr>
          <p:cNvSpPr>
            <a:spLocks noGrp="1"/>
          </p:cNvSpPr>
          <p:nvPr>
            <p:ph idx="4294967295"/>
          </p:nvPr>
        </p:nvSpPr>
        <p:spPr>
          <a:xfrm>
            <a:off x="800106" y="1708149"/>
            <a:ext cx="6275252" cy="4464019"/>
          </a:xfrm>
          <a:prstGeom prst="rect">
            <a:avLst/>
          </a:prstGeom>
        </p:spPr>
        <p:txBody>
          <a:bodyPr/>
          <a:lstStyle/>
          <a:p>
            <a:pPr>
              <a:buClr>
                <a:srgbClr val="0070C0"/>
              </a:buClr>
              <a:buFont typeface="Wingdings" pitchFamily="2" charset="2"/>
              <a:buChar char="Ø"/>
            </a:pPr>
            <a:r>
              <a:rPr lang="en-US" sz="2200"/>
              <a:t>Consider if the perpetrator or anyone else is present and an </a:t>
            </a:r>
            <a:r>
              <a:rPr lang="en-US" sz="2200" b="1">
                <a:solidFill>
                  <a:srgbClr val="0070C0"/>
                </a:solidFill>
                <a:latin typeface="Lato" panose="020F0502020204030203" pitchFamily="34" charset="77"/>
              </a:rPr>
              <a:t>urgent threat </a:t>
            </a:r>
            <a:r>
              <a:rPr lang="en-US" sz="2200"/>
              <a:t>to the survivor and/or yourself.</a:t>
            </a:r>
            <a:endParaRPr lang="en-GB" sz="2200">
              <a:latin typeface="Lato" panose="020F0502020204030203" pitchFamily="34" charset="77"/>
            </a:endParaRPr>
          </a:p>
          <a:p>
            <a:pPr>
              <a:buClr>
                <a:srgbClr val="0070C0"/>
              </a:buClr>
              <a:buFont typeface="Wingdings" pitchFamily="2" charset="2"/>
              <a:buChar char="Ø"/>
            </a:pPr>
            <a:r>
              <a:rPr lang="en-US" sz="2200"/>
              <a:t>Consider if the survivor is a </a:t>
            </a:r>
            <a:r>
              <a:rPr lang="en-US" sz="2200" b="1">
                <a:solidFill>
                  <a:srgbClr val="0070C0"/>
                </a:solidFill>
                <a:latin typeface="Lato" panose="020F0502020204030203" pitchFamily="34" charset="77"/>
              </a:rPr>
              <a:t>risk to the life of herself or others. </a:t>
            </a:r>
          </a:p>
          <a:p>
            <a:pPr>
              <a:buClr>
                <a:srgbClr val="0070C0"/>
              </a:buClr>
              <a:buFont typeface="Wingdings" pitchFamily="2" charset="2"/>
              <a:buChar char="Ø"/>
            </a:pPr>
            <a:r>
              <a:rPr lang="en-US" sz="2200"/>
              <a:t>If there is an </a:t>
            </a:r>
            <a:r>
              <a:rPr lang="en-US" sz="2200" b="1">
                <a:solidFill>
                  <a:srgbClr val="0070C0"/>
                </a:solidFill>
                <a:latin typeface="Lato" panose="020F0502020204030203" pitchFamily="34" charset="77"/>
              </a:rPr>
              <a:t>imminent physical threat</a:t>
            </a:r>
            <a:r>
              <a:rPr lang="en-US" sz="2200"/>
              <a:t> to the survivor, others and/or yourself: call the security actor.</a:t>
            </a:r>
          </a:p>
          <a:p>
            <a:pPr>
              <a:buClr>
                <a:srgbClr val="0070C0"/>
              </a:buClr>
              <a:buFont typeface="Wingdings" pitchFamily="2" charset="2"/>
              <a:buChar char="Ø"/>
            </a:pPr>
            <a:r>
              <a:rPr lang="en-US" sz="2200"/>
              <a:t>If the </a:t>
            </a:r>
            <a:r>
              <a:rPr lang="en-US" sz="2200" b="1">
                <a:solidFill>
                  <a:srgbClr val="0070C0"/>
                </a:solidFill>
                <a:latin typeface="Lato" panose="020F0502020204030203" pitchFamily="34" charset="77"/>
              </a:rPr>
              <a:t>threat is substantial, but not imminent</a:t>
            </a:r>
            <a:r>
              <a:rPr lang="en-US" sz="2200"/>
              <a:t>: consult a GBV specialist in your area. </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6486"/>
            <a:ext cx="7670213"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4" name="Picture 3" descr="Shape&#10;&#10;Description automatically generated with medium confidence">
            <a:extLst>
              <a:ext uri="{FF2B5EF4-FFF2-40B4-BE49-F238E27FC236}">
                <a16:creationId xmlns:a16="http://schemas.microsoft.com/office/drawing/2014/main" id="{1439EDE5-D5BF-DCBE-6F39-6D9E77B0DF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8198" y="1843645"/>
            <a:ext cx="2144842" cy="4328524"/>
          </a:xfrm>
          <a:prstGeom prst="rect">
            <a:avLst/>
          </a:prstGeom>
        </p:spPr>
      </p:pic>
      <p:pic>
        <p:nvPicPr>
          <p:cNvPr id="9" name="Picture 8" descr="A person holding a skateboard&#10;&#10;Description automatically generated with low confidence">
            <a:extLst>
              <a:ext uri="{FF2B5EF4-FFF2-40B4-BE49-F238E27FC236}">
                <a16:creationId xmlns:a16="http://schemas.microsoft.com/office/drawing/2014/main" id="{C291EB7D-7F99-49C0-FB08-792A75E9CAC9}"/>
              </a:ext>
            </a:extLst>
          </p:cNvPr>
          <p:cNvPicPr>
            <a:picLocks noChangeAspect="1"/>
          </p:cNvPicPr>
          <p:nvPr/>
        </p:nvPicPr>
        <p:blipFill rotWithShape="1">
          <a:blip r:embed="rId5">
            <a:extLst>
              <a:ext uri="{28A0092B-C50C-407E-A947-70E740481C1C}">
                <a14:useLocalDpi xmlns:a14="http://schemas.microsoft.com/office/drawing/2010/main" val="0"/>
              </a:ext>
            </a:extLst>
          </a:blip>
          <a:srcRect b="21555"/>
          <a:stretch/>
        </p:blipFill>
        <p:spPr>
          <a:xfrm>
            <a:off x="7476021" y="1346200"/>
            <a:ext cx="3458672" cy="482596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54F63E4F-0236-0C28-B2E5-D4C0379DDD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45366" y="1699543"/>
            <a:ext cx="2024714" cy="4472625"/>
          </a:xfrm>
          <a:prstGeom prst="rect">
            <a:avLst/>
          </a:prstGeom>
        </p:spPr>
      </p:pic>
    </p:spTree>
    <p:custDataLst>
      <p:tags r:id="rId1"/>
    </p:custDataLst>
    <p:extLst>
      <p:ext uri="{BB962C8B-B14F-4D97-AF65-F5344CB8AC3E}">
        <p14:creationId xmlns:p14="http://schemas.microsoft.com/office/powerpoint/2010/main" val="58687243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2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nodeType="withEffect">
                                      <p:stCondLst>
                                        <p:cond delay="3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1+#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195">
                                                <p:txEl>
                                                  <p:pRg st="0" end="0"/>
                                                </p:txEl>
                                              </p:spTgt>
                                            </p:tgtEl>
                                            <p:attrNameLst>
                                              <p:attrName>style.visibility</p:attrName>
                                            </p:attrNameLst>
                                          </p:cBhvr>
                                          <p:to>
                                            <p:strVal val="visible"/>
                                          </p:to>
                                        </p:set>
                                        <p:animEffect transition="in" filter="fade">
                                          <p:cBhvr>
                                            <p:cTn id="29" dur="500"/>
                                            <p:tgtEl>
                                              <p:spTgt spid="819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195">
                                                <p:txEl>
                                                  <p:pRg st="1" end="1"/>
                                                </p:txEl>
                                              </p:spTgt>
                                            </p:tgtEl>
                                            <p:attrNameLst>
                                              <p:attrName>style.visibility</p:attrName>
                                            </p:attrNameLst>
                                          </p:cBhvr>
                                          <p:to>
                                            <p:strVal val="visible"/>
                                          </p:to>
                                        </p:set>
                                        <p:animEffect transition="in" filter="fade">
                                          <p:cBhvr>
                                            <p:cTn id="34" dur="500"/>
                                            <p:tgtEl>
                                              <p:spTgt spid="819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195">
                                                <p:txEl>
                                                  <p:pRg st="2" end="2"/>
                                                </p:txEl>
                                              </p:spTgt>
                                            </p:tgtEl>
                                            <p:attrNameLst>
                                              <p:attrName>style.visibility</p:attrName>
                                            </p:attrNameLst>
                                          </p:cBhvr>
                                          <p:to>
                                            <p:strVal val="visible"/>
                                          </p:to>
                                        </p:set>
                                        <p:animEffect transition="in" filter="fade">
                                          <p:cBhvr>
                                            <p:cTn id="39" dur="500"/>
                                            <p:tgtEl>
                                              <p:spTgt spid="819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195">
                                                <p:txEl>
                                                  <p:pRg st="3" end="3"/>
                                                </p:txEl>
                                              </p:spTgt>
                                            </p:tgtEl>
                                            <p:attrNameLst>
                                              <p:attrName>style.visibility</p:attrName>
                                            </p:attrNameLst>
                                          </p:cBhvr>
                                          <p:to>
                                            <p:strVal val="visible"/>
                                          </p:to>
                                        </p:set>
                                        <p:animEffect transition="in" filter="fade">
                                          <p:cBhvr>
                                            <p:cTn id="44"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2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2" accel="50000" decel="50000" fill="hold" nodeType="withEffect">
                                      <p:stCondLst>
                                        <p:cond delay="3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1+#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195">
                                                <p:txEl>
                                                  <p:pRg st="0" end="0"/>
                                                </p:txEl>
                                              </p:spTgt>
                                            </p:tgtEl>
                                            <p:attrNameLst>
                                              <p:attrName>style.visibility</p:attrName>
                                            </p:attrNameLst>
                                          </p:cBhvr>
                                          <p:to>
                                            <p:strVal val="visible"/>
                                          </p:to>
                                        </p:set>
                                        <p:animEffect transition="in" filter="fade">
                                          <p:cBhvr>
                                            <p:cTn id="29" dur="500"/>
                                            <p:tgtEl>
                                              <p:spTgt spid="819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195">
                                                <p:txEl>
                                                  <p:pRg st="1" end="1"/>
                                                </p:txEl>
                                              </p:spTgt>
                                            </p:tgtEl>
                                            <p:attrNameLst>
                                              <p:attrName>style.visibility</p:attrName>
                                            </p:attrNameLst>
                                          </p:cBhvr>
                                          <p:to>
                                            <p:strVal val="visible"/>
                                          </p:to>
                                        </p:set>
                                        <p:animEffect transition="in" filter="fade">
                                          <p:cBhvr>
                                            <p:cTn id="34" dur="500"/>
                                            <p:tgtEl>
                                              <p:spTgt spid="819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195">
                                                <p:txEl>
                                                  <p:pRg st="2" end="2"/>
                                                </p:txEl>
                                              </p:spTgt>
                                            </p:tgtEl>
                                            <p:attrNameLst>
                                              <p:attrName>style.visibility</p:attrName>
                                            </p:attrNameLst>
                                          </p:cBhvr>
                                          <p:to>
                                            <p:strVal val="visible"/>
                                          </p:to>
                                        </p:set>
                                        <p:animEffect transition="in" filter="fade">
                                          <p:cBhvr>
                                            <p:cTn id="39" dur="500"/>
                                            <p:tgtEl>
                                              <p:spTgt spid="819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195">
                                                <p:txEl>
                                                  <p:pRg st="3" end="3"/>
                                                </p:txEl>
                                              </p:spTgt>
                                            </p:tgtEl>
                                            <p:attrNameLst>
                                              <p:attrName>style.visibility</p:attrName>
                                            </p:attrNameLst>
                                          </p:cBhvr>
                                          <p:to>
                                            <p:strVal val="visible"/>
                                          </p:to>
                                        </p:set>
                                        <p:animEffect transition="in" filter="fade">
                                          <p:cBhvr>
                                            <p:cTn id="44"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screenshot, display&#10;&#10;Description automatically generated">
            <a:extLst>
              <a:ext uri="{FF2B5EF4-FFF2-40B4-BE49-F238E27FC236}">
                <a16:creationId xmlns:a16="http://schemas.microsoft.com/office/drawing/2014/main" id="{A5B6243A-23C5-C43F-602B-7A45DF578227}"/>
              </a:ext>
            </a:extLst>
          </p:cNvPr>
          <p:cNvPicPr>
            <a:picLocks noChangeAspect="1"/>
          </p:cNvPicPr>
          <p:nvPr/>
        </p:nvPicPr>
        <p:blipFill rotWithShape="1">
          <a:blip r:embed="rId4">
            <a:extLst>
              <a:ext uri="{28A0092B-C50C-407E-A947-70E740481C1C}">
                <a14:useLocalDpi xmlns:a14="http://schemas.microsoft.com/office/drawing/2010/main" val="0"/>
              </a:ext>
            </a:extLst>
          </a:blip>
          <a:srcRect b="5260"/>
          <a:stretch/>
        </p:blipFill>
        <p:spPr>
          <a:xfrm>
            <a:off x="2125819" y="1338647"/>
            <a:ext cx="7940362" cy="4840856"/>
          </a:xfrm>
          <a:prstGeom prst="rect">
            <a:avLst/>
          </a:prstGeom>
        </p:spPr>
      </p:pic>
      <p:sp>
        <p:nvSpPr>
          <p:cNvPr id="5" name="Title 1">
            <a:extLst>
              <a:ext uri="{FF2B5EF4-FFF2-40B4-BE49-F238E27FC236}">
                <a16:creationId xmlns:a16="http://schemas.microsoft.com/office/drawing/2014/main" id="{3C97DBC8-F28F-65C8-BB25-FD87419A8B74}"/>
              </a:ext>
            </a:extLst>
          </p:cNvPr>
          <p:cNvSpPr txBox="1">
            <a:spLocks/>
          </p:cNvSpPr>
          <p:nvPr/>
        </p:nvSpPr>
        <p:spPr>
          <a:xfrm>
            <a:off x="795490" y="517853"/>
            <a:ext cx="12109627"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a:solidFill>
                  <a:srgbClr val="0070C0"/>
                </a:solidFill>
                <a:latin typeface="Lato" panose="020F0502020204030203" pitchFamily="34" charset="77"/>
              </a:rPr>
              <a:t>Listen: what to say to a survivor</a:t>
            </a:r>
          </a:p>
        </p:txBody>
      </p:sp>
      <p:cxnSp>
        <p:nvCxnSpPr>
          <p:cNvPr id="6" name="Straight Connector 5">
            <a:extLst>
              <a:ext uri="{FF2B5EF4-FFF2-40B4-BE49-F238E27FC236}">
                <a16:creationId xmlns:a16="http://schemas.microsoft.com/office/drawing/2014/main" id="{D48E46AD-A127-799D-765B-D1A36E7D9527}"/>
              </a:ext>
            </a:extLst>
          </p:cNvPr>
          <p:cNvCxnSpPr>
            <a:cxnSpLocks/>
          </p:cNvCxnSpPr>
          <p:nvPr/>
        </p:nvCxnSpPr>
        <p:spPr>
          <a:xfrm flipH="1">
            <a:off x="-2756216" y="1178008"/>
            <a:ext cx="13221953"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AA91BAF9-B43E-05D7-3100-5762934EAC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31440" y="1626155"/>
            <a:ext cx="794200" cy="745293"/>
          </a:xfrm>
          <a:prstGeom prst="rect">
            <a:avLst/>
          </a:prstGeom>
        </p:spPr>
      </p:pic>
      <p:pic>
        <p:nvPicPr>
          <p:cNvPr id="8" name="Picture 7">
            <a:extLst>
              <a:ext uri="{FF2B5EF4-FFF2-40B4-BE49-F238E27FC236}">
                <a16:creationId xmlns:a16="http://schemas.microsoft.com/office/drawing/2014/main" id="{EA8D6345-CBE1-FBA5-6633-A1942323B6F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504547" y="5158876"/>
            <a:ext cx="961190" cy="817854"/>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7" name="Add-in 6" title="Web Video Player">
                <a:extLst>
                  <a:ext uri="{FF2B5EF4-FFF2-40B4-BE49-F238E27FC236}">
                    <a16:creationId xmlns:a16="http://schemas.microsoft.com/office/drawing/2014/main" id="{FA3763EC-05BB-2776-5308-360C347A7F4F}"/>
                  </a:ext>
                </a:extLst>
              </p:cNvPr>
              <p:cNvGraphicFramePr>
                <a:graphicFrameLocks noGrp="1"/>
              </p:cNvGraphicFramePr>
              <p:nvPr>
                <p:extLst>
                  <p:ext uri="{D42A27DB-BD31-4B8C-83A1-F6EECF244321}">
                    <p14:modId xmlns:p14="http://schemas.microsoft.com/office/powerpoint/2010/main" val="593684646"/>
                  </p:ext>
                </p:extLst>
              </p:nvPr>
            </p:nvGraphicFramePr>
            <p:xfrm>
              <a:off x="2725640" y="1597578"/>
              <a:ext cx="7063439" cy="3400659"/>
            </p:xfrm>
            <a:graphic>
              <a:graphicData uri="http://schemas.microsoft.com/office/webextensions/webextension/2010/11">
                <we:webextensionref xmlns:we="http://schemas.microsoft.com/office/webextensions/webextension/2010/11" xmlns:r="http://schemas.openxmlformats.org/officeDocument/2006/relationships" r:id="rId7"/>
              </a:graphicData>
            </a:graphic>
          </p:graphicFrame>
        </mc:Choice>
        <mc:Fallback xmlns="">
          <p:pic>
            <p:nvPicPr>
              <p:cNvPr id="7" name="Add-in 6" title="Web Video Player">
                <a:extLst>
                  <a:ext uri="{FF2B5EF4-FFF2-40B4-BE49-F238E27FC236}">
                    <a16:creationId xmlns:a16="http://schemas.microsoft.com/office/drawing/2014/main" id="{FA3763EC-05BB-2776-5308-360C347A7F4F}"/>
                  </a:ext>
                </a:extLst>
              </p:cNvPr>
              <p:cNvPicPr>
                <a:picLocks noGrp="1" noRot="1" noChangeAspect="1" noMove="1" noResize="1" noEditPoints="1" noAdjustHandles="1" noChangeArrowheads="1" noChangeShapeType="1"/>
              </p:cNvPicPr>
              <p:nvPr/>
            </p:nvPicPr>
            <p:blipFill>
              <a:blip r:embed="rId8"/>
              <a:stretch>
                <a:fillRect/>
              </a:stretch>
            </p:blipFill>
            <p:spPr>
              <a:xfrm>
                <a:off x="2725640" y="1597578"/>
                <a:ext cx="7063439" cy="3400659"/>
              </a:xfrm>
              <a:prstGeom prst="rect">
                <a:avLst/>
              </a:prstGeom>
            </p:spPr>
          </p:pic>
        </mc:Fallback>
      </mc:AlternateContent>
      <p:sp>
        <p:nvSpPr>
          <p:cNvPr id="10" name="Oval 9">
            <a:extLst>
              <a:ext uri="{FF2B5EF4-FFF2-40B4-BE49-F238E27FC236}">
                <a16:creationId xmlns:a16="http://schemas.microsoft.com/office/drawing/2014/main" id="{4F46BF29-ADEF-0998-3B73-AFE09D07FF62}"/>
              </a:ext>
            </a:extLst>
          </p:cNvPr>
          <p:cNvSpPr/>
          <p:nvPr/>
        </p:nvSpPr>
        <p:spPr>
          <a:xfrm>
            <a:off x="496265" y="2191208"/>
            <a:ext cx="2071238" cy="1954467"/>
          </a:xfrm>
          <a:prstGeom prst="ellipse">
            <a:avLst/>
          </a:prstGeom>
          <a:solidFill>
            <a:srgbClr val="FBD4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600" b="1">
                <a:solidFill>
                  <a:srgbClr val="0070C0"/>
                </a:solidFill>
                <a:latin typeface="Lato" panose="020F0502020204030203" pitchFamily="34" charset="77"/>
              </a:rPr>
              <a:t>What should I say?</a:t>
            </a:r>
            <a:endParaRPr lang="en-BR" sz="2600" b="1">
              <a:solidFill>
                <a:srgbClr val="0070C0"/>
              </a:solidFill>
              <a:latin typeface="Lato" panose="020F0502020204030203" pitchFamily="34" charset="77"/>
            </a:endParaRPr>
          </a:p>
        </p:txBody>
      </p:sp>
    </p:spTree>
    <p:custDataLst>
      <p:tags r:id="rId1"/>
    </p:custDataLst>
    <p:extLst>
      <p:ext uri="{BB962C8B-B14F-4D97-AF65-F5344CB8AC3E}">
        <p14:creationId xmlns:p14="http://schemas.microsoft.com/office/powerpoint/2010/main" val="371312910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
                                            <p:tgtEl>
                                              <p:spTgt spid="4"/>
                                            </p:tgtEl>
                                          </p:cBhvr>
                                        </p:animEffect>
                                      </p:childTnLst>
                                    </p:cTn>
                                  </p:par>
                                  <p:par>
                                    <p:cTn id="16" presetID="23" presetClass="entr" presetSubtype="272" fill="hold" nodeType="withEffect">
                                      <p:stCondLst>
                                        <p:cond delay="1000"/>
                                      </p:stCondLst>
                                      <p:childTnLst>
                                        <p:set>
                                          <p:cBhvr>
                                            <p:cTn id="17" dur="1" fill="hold">
                                              <p:stCondLst>
                                                <p:cond delay="0"/>
                                              </p:stCondLst>
                                            </p:cTn>
                                            <p:tgtEl>
                                              <p:spTgt spid="8"/>
                                            </p:tgtEl>
                                            <p:attrNameLst>
                                              <p:attrName>style.visibility</p:attrName>
                                            </p:attrNameLst>
                                          </p:cBhvr>
                                          <p:to>
                                            <p:strVal val="visible"/>
                                          </p:to>
                                        </p:set>
                                        <p:anim calcmode="lin" valueType="num">
                                          <p:cBhvr>
                                            <p:cTn id="18" dur="200" fill="hold"/>
                                            <p:tgtEl>
                                              <p:spTgt spid="8"/>
                                            </p:tgtEl>
                                            <p:attrNameLst>
                                              <p:attrName>ppt_w</p:attrName>
                                            </p:attrNameLst>
                                          </p:cBhvr>
                                          <p:tavLst>
                                            <p:tav tm="0">
                                              <p:val>
                                                <p:strVal val="2/3*#ppt_w"/>
                                              </p:val>
                                            </p:tav>
                                            <p:tav tm="100000">
                                              <p:val>
                                                <p:strVal val="#ppt_w"/>
                                              </p:val>
                                            </p:tav>
                                          </p:tavLst>
                                        </p:anim>
                                        <p:anim calcmode="lin" valueType="num">
                                          <p:cBhvr>
                                            <p:cTn id="19" dur="20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
                                            <p:tgtEl>
                                              <p:spTgt spid="4"/>
                                            </p:tgtEl>
                                          </p:cBhvr>
                                        </p:animEffect>
                                      </p:childTnLst>
                                    </p:cTn>
                                  </p:par>
                                  <p:par>
                                    <p:cTn id="16" presetID="23" presetClass="entr" presetSubtype="272" fill="hold" nodeType="withEffect">
                                      <p:stCondLst>
                                        <p:cond delay="1000"/>
                                      </p:stCondLst>
                                      <p:childTnLst>
                                        <p:set>
                                          <p:cBhvr>
                                            <p:cTn id="17" dur="1" fill="hold">
                                              <p:stCondLst>
                                                <p:cond delay="0"/>
                                              </p:stCondLst>
                                            </p:cTn>
                                            <p:tgtEl>
                                              <p:spTgt spid="8"/>
                                            </p:tgtEl>
                                            <p:attrNameLst>
                                              <p:attrName>style.visibility</p:attrName>
                                            </p:attrNameLst>
                                          </p:cBhvr>
                                          <p:to>
                                            <p:strVal val="visible"/>
                                          </p:to>
                                        </p:set>
                                        <p:anim calcmode="lin" valueType="num">
                                          <p:cBhvr>
                                            <p:cTn id="18" dur="200" fill="hold"/>
                                            <p:tgtEl>
                                              <p:spTgt spid="8"/>
                                            </p:tgtEl>
                                            <p:attrNameLst>
                                              <p:attrName>ppt_w</p:attrName>
                                            </p:attrNameLst>
                                          </p:cBhvr>
                                          <p:tavLst>
                                            <p:tav tm="0">
                                              <p:val>
                                                <p:strVal val="2/3*#ppt_w"/>
                                              </p:val>
                                            </p:tav>
                                            <p:tav tm="100000">
                                              <p:val>
                                                <p:strVal val="#ppt_w"/>
                                              </p:val>
                                            </p:tav>
                                          </p:tavLst>
                                        </p:anim>
                                        <p:anim calcmode="lin" valueType="num">
                                          <p:cBhvr>
                                            <p:cTn id="19" dur="20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screenshot, display&#10;&#10;Description automatically generated">
            <a:extLst>
              <a:ext uri="{FF2B5EF4-FFF2-40B4-BE49-F238E27FC236}">
                <a16:creationId xmlns:a16="http://schemas.microsoft.com/office/drawing/2014/main" id="{A5B6243A-23C5-C43F-602B-7A45DF578227}"/>
              </a:ext>
            </a:extLst>
          </p:cNvPr>
          <p:cNvPicPr>
            <a:picLocks noChangeAspect="1"/>
          </p:cNvPicPr>
          <p:nvPr/>
        </p:nvPicPr>
        <p:blipFill rotWithShape="1">
          <a:blip r:embed="rId4">
            <a:extLst>
              <a:ext uri="{28A0092B-C50C-407E-A947-70E740481C1C}">
                <a14:useLocalDpi xmlns:a14="http://schemas.microsoft.com/office/drawing/2010/main" val="0"/>
              </a:ext>
            </a:extLst>
          </a:blip>
          <a:srcRect b="5260"/>
          <a:stretch/>
        </p:blipFill>
        <p:spPr>
          <a:xfrm>
            <a:off x="2125819" y="1338647"/>
            <a:ext cx="7940362" cy="4840856"/>
          </a:xfrm>
          <a:prstGeom prst="rect">
            <a:avLst/>
          </a:prstGeom>
        </p:spPr>
      </p:pic>
      <p:sp>
        <p:nvSpPr>
          <p:cNvPr id="5" name="Title 1">
            <a:extLst>
              <a:ext uri="{FF2B5EF4-FFF2-40B4-BE49-F238E27FC236}">
                <a16:creationId xmlns:a16="http://schemas.microsoft.com/office/drawing/2014/main" id="{3C97DBC8-F28F-65C8-BB25-FD87419A8B74}"/>
              </a:ext>
            </a:extLst>
          </p:cNvPr>
          <p:cNvSpPr txBox="1">
            <a:spLocks/>
          </p:cNvSpPr>
          <p:nvPr/>
        </p:nvSpPr>
        <p:spPr>
          <a:xfrm>
            <a:off x="795490" y="517853"/>
            <a:ext cx="12109627"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a:solidFill>
                  <a:srgbClr val="0070C0"/>
                </a:solidFill>
                <a:latin typeface="Lato" panose="020F0502020204030203" pitchFamily="34" charset="77"/>
              </a:rPr>
              <a:t>Listen: what not to say to a survivor</a:t>
            </a:r>
          </a:p>
        </p:txBody>
      </p:sp>
      <p:cxnSp>
        <p:nvCxnSpPr>
          <p:cNvPr id="6" name="Straight Connector 5">
            <a:extLst>
              <a:ext uri="{FF2B5EF4-FFF2-40B4-BE49-F238E27FC236}">
                <a16:creationId xmlns:a16="http://schemas.microsoft.com/office/drawing/2014/main" id="{D48E46AD-A127-799D-765B-D1A36E7D9527}"/>
              </a:ext>
            </a:extLst>
          </p:cNvPr>
          <p:cNvCxnSpPr>
            <a:cxnSpLocks/>
          </p:cNvCxnSpPr>
          <p:nvPr/>
        </p:nvCxnSpPr>
        <p:spPr>
          <a:xfrm flipH="1">
            <a:off x="-2756216" y="1178008"/>
            <a:ext cx="13221953"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AA91BAF9-B43E-05D7-3100-5762934EAC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31440" y="1626155"/>
            <a:ext cx="794200" cy="745293"/>
          </a:xfrm>
          <a:prstGeom prst="rect">
            <a:avLst/>
          </a:prstGeom>
        </p:spPr>
      </p:pic>
      <p:pic>
        <p:nvPicPr>
          <p:cNvPr id="8" name="Picture 7">
            <a:extLst>
              <a:ext uri="{FF2B5EF4-FFF2-40B4-BE49-F238E27FC236}">
                <a16:creationId xmlns:a16="http://schemas.microsoft.com/office/drawing/2014/main" id="{EA8D6345-CBE1-FBA5-6633-A1942323B6F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504547" y="5158876"/>
            <a:ext cx="961190" cy="817854"/>
          </a:xfrm>
          <a:prstGeom prst="rect">
            <a:avLst/>
          </a:prstGeom>
        </p:spPr>
      </p:pic>
      <p:sp>
        <p:nvSpPr>
          <p:cNvPr id="10" name="Oval 9">
            <a:extLst>
              <a:ext uri="{FF2B5EF4-FFF2-40B4-BE49-F238E27FC236}">
                <a16:creationId xmlns:a16="http://schemas.microsoft.com/office/drawing/2014/main" id="{4F46BF29-ADEF-0998-3B73-AFE09D07FF62}"/>
              </a:ext>
            </a:extLst>
          </p:cNvPr>
          <p:cNvSpPr/>
          <p:nvPr/>
        </p:nvSpPr>
        <p:spPr>
          <a:xfrm>
            <a:off x="496265" y="2191208"/>
            <a:ext cx="2071238" cy="1954467"/>
          </a:xfrm>
          <a:prstGeom prst="ellipse">
            <a:avLst/>
          </a:prstGeom>
          <a:solidFill>
            <a:srgbClr val="FBD41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600" b="1">
                <a:solidFill>
                  <a:srgbClr val="0070C0"/>
                </a:solidFill>
                <a:latin typeface="Lato" panose="020F0502020204030203" pitchFamily="34" charset="77"/>
              </a:rPr>
              <a:t>What should I not say?</a:t>
            </a:r>
            <a:endParaRPr lang="en-BR" sz="2600" b="1">
              <a:solidFill>
                <a:srgbClr val="0070C0"/>
              </a:solidFill>
              <a:latin typeface="Lato" panose="020F0502020204030203" pitchFamily="34" charset="77"/>
            </a:endParaRP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Add-in 1" title="Web Video Player">
                <a:extLst>
                  <a:ext uri="{FF2B5EF4-FFF2-40B4-BE49-F238E27FC236}">
                    <a16:creationId xmlns:a16="http://schemas.microsoft.com/office/drawing/2014/main" id="{F24C14F0-9811-810A-1BA0-93B14170A7BE}"/>
                  </a:ext>
                </a:extLst>
              </p:cNvPr>
              <p:cNvGraphicFramePr>
                <a:graphicFrameLocks noGrp="1"/>
              </p:cNvGraphicFramePr>
              <p:nvPr>
                <p:extLst>
                  <p:ext uri="{D42A27DB-BD31-4B8C-83A1-F6EECF244321}">
                    <p14:modId xmlns:p14="http://schemas.microsoft.com/office/powerpoint/2010/main" val="1655507852"/>
                  </p:ext>
                </p:extLst>
              </p:nvPr>
            </p:nvGraphicFramePr>
            <p:xfrm>
              <a:off x="2725640" y="1638300"/>
              <a:ext cx="7075585" cy="3359937"/>
            </p:xfrm>
            <a:graphic>
              <a:graphicData uri="http://schemas.microsoft.com/office/webextensions/webextension/2010/11">
                <we:webextensionref xmlns:we="http://schemas.microsoft.com/office/webextensions/webextension/2010/11" xmlns:r="http://schemas.openxmlformats.org/officeDocument/2006/relationships" r:id="rId7"/>
              </a:graphicData>
            </a:graphic>
          </p:graphicFrame>
        </mc:Choice>
        <mc:Fallback xmlns="">
          <p:pic>
            <p:nvPicPr>
              <p:cNvPr id="2" name="Add-in 1" title="Web Video Player">
                <a:extLst>
                  <a:ext uri="{FF2B5EF4-FFF2-40B4-BE49-F238E27FC236}">
                    <a16:creationId xmlns:a16="http://schemas.microsoft.com/office/drawing/2014/main" id="{F24C14F0-9811-810A-1BA0-93B14170A7BE}"/>
                  </a:ext>
                </a:extLst>
              </p:cNvPr>
              <p:cNvPicPr>
                <a:picLocks noGrp="1" noRot="1" noChangeAspect="1" noMove="1" noResize="1" noEditPoints="1" noAdjustHandles="1" noChangeArrowheads="1" noChangeShapeType="1"/>
              </p:cNvPicPr>
              <p:nvPr/>
            </p:nvPicPr>
            <p:blipFill>
              <a:blip r:embed="rId8"/>
              <a:stretch>
                <a:fillRect/>
              </a:stretch>
            </p:blipFill>
            <p:spPr>
              <a:xfrm>
                <a:off x="2725640" y="1638300"/>
                <a:ext cx="7075585" cy="3359937"/>
              </a:xfrm>
              <a:prstGeom prst="rect">
                <a:avLst/>
              </a:prstGeom>
            </p:spPr>
          </p:pic>
        </mc:Fallback>
      </mc:AlternateContent>
    </p:spTree>
    <p:custDataLst>
      <p:tags r:id="rId1"/>
    </p:custDataLst>
    <p:extLst>
      <p:ext uri="{BB962C8B-B14F-4D97-AF65-F5344CB8AC3E}">
        <p14:creationId xmlns:p14="http://schemas.microsoft.com/office/powerpoint/2010/main" val="10900312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
                                            <p:tgtEl>
                                              <p:spTgt spid="4"/>
                                            </p:tgtEl>
                                          </p:cBhvr>
                                        </p:animEffect>
                                      </p:childTnLst>
                                    </p:cTn>
                                  </p:par>
                                  <p:par>
                                    <p:cTn id="16" presetID="23" presetClass="entr" presetSubtype="272" fill="hold" nodeType="withEffect">
                                      <p:stCondLst>
                                        <p:cond delay="1000"/>
                                      </p:stCondLst>
                                      <p:childTnLst>
                                        <p:set>
                                          <p:cBhvr>
                                            <p:cTn id="17" dur="1" fill="hold">
                                              <p:stCondLst>
                                                <p:cond delay="0"/>
                                              </p:stCondLst>
                                            </p:cTn>
                                            <p:tgtEl>
                                              <p:spTgt spid="8"/>
                                            </p:tgtEl>
                                            <p:attrNameLst>
                                              <p:attrName>style.visibility</p:attrName>
                                            </p:attrNameLst>
                                          </p:cBhvr>
                                          <p:to>
                                            <p:strVal val="visible"/>
                                          </p:to>
                                        </p:set>
                                        <p:anim calcmode="lin" valueType="num">
                                          <p:cBhvr>
                                            <p:cTn id="18" dur="200" fill="hold"/>
                                            <p:tgtEl>
                                              <p:spTgt spid="8"/>
                                            </p:tgtEl>
                                            <p:attrNameLst>
                                              <p:attrName>ppt_w</p:attrName>
                                            </p:attrNameLst>
                                          </p:cBhvr>
                                          <p:tavLst>
                                            <p:tav tm="0">
                                              <p:val>
                                                <p:strVal val="2/3*#ppt_w"/>
                                              </p:val>
                                            </p:tav>
                                            <p:tav tm="100000">
                                              <p:val>
                                                <p:strVal val="#ppt_w"/>
                                              </p:val>
                                            </p:tav>
                                          </p:tavLst>
                                        </p:anim>
                                        <p:anim calcmode="lin" valueType="num">
                                          <p:cBhvr>
                                            <p:cTn id="19" dur="20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
                                            <p:tgtEl>
                                              <p:spTgt spid="4"/>
                                            </p:tgtEl>
                                          </p:cBhvr>
                                        </p:animEffect>
                                      </p:childTnLst>
                                    </p:cTn>
                                  </p:par>
                                  <p:par>
                                    <p:cTn id="16" presetID="23" presetClass="entr" presetSubtype="272" fill="hold" nodeType="withEffect">
                                      <p:stCondLst>
                                        <p:cond delay="1000"/>
                                      </p:stCondLst>
                                      <p:childTnLst>
                                        <p:set>
                                          <p:cBhvr>
                                            <p:cTn id="17" dur="1" fill="hold">
                                              <p:stCondLst>
                                                <p:cond delay="0"/>
                                              </p:stCondLst>
                                            </p:cTn>
                                            <p:tgtEl>
                                              <p:spTgt spid="8"/>
                                            </p:tgtEl>
                                            <p:attrNameLst>
                                              <p:attrName>style.visibility</p:attrName>
                                            </p:attrNameLst>
                                          </p:cBhvr>
                                          <p:to>
                                            <p:strVal val="visible"/>
                                          </p:to>
                                        </p:set>
                                        <p:anim calcmode="lin" valueType="num">
                                          <p:cBhvr>
                                            <p:cTn id="18" dur="200" fill="hold"/>
                                            <p:tgtEl>
                                              <p:spTgt spid="8"/>
                                            </p:tgtEl>
                                            <p:attrNameLst>
                                              <p:attrName>ppt_w</p:attrName>
                                            </p:attrNameLst>
                                          </p:cBhvr>
                                          <p:tavLst>
                                            <p:tav tm="0">
                                              <p:val>
                                                <p:strVal val="2/3*#ppt_w"/>
                                              </p:val>
                                            </p:tav>
                                            <p:tav tm="100000">
                                              <p:val>
                                                <p:strVal val="#ppt_w"/>
                                              </p:val>
                                            </p:tav>
                                          </p:tavLst>
                                        </p:anim>
                                        <p:anim calcmode="lin" valueType="num">
                                          <p:cBhvr>
                                            <p:cTn id="19" dur="20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00107" y="685800"/>
            <a:ext cx="11030328"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a:solidFill>
                  <a:srgbClr val="0070C0"/>
                </a:solidFill>
                <a:latin typeface="Lato" panose="020F0502020204030203" pitchFamily="34" charset="77"/>
              </a:rPr>
              <a:t>Link: what is informed consent?</a:t>
            </a:r>
          </a:p>
        </p:txBody>
      </p:sp>
      <p:sp>
        <p:nvSpPr>
          <p:cNvPr id="8195" name="Content Placeholder 2">
            <a:extLst>
              <a:ext uri="{FF2B5EF4-FFF2-40B4-BE49-F238E27FC236}">
                <a16:creationId xmlns:a16="http://schemas.microsoft.com/office/drawing/2014/main" id="{12C0F853-E629-4577-86F6-A13F06A72E48}"/>
              </a:ext>
            </a:extLst>
          </p:cNvPr>
          <p:cNvSpPr>
            <a:spLocks noGrp="1"/>
          </p:cNvSpPr>
          <p:nvPr>
            <p:ph idx="4294967295"/>
          </p:nvPr>
        </p:nvSpPr>
        <p:spPr>
          <a:xfrm>
            <a:off x="800106" y="3551252"/>
            <a:ext cx="8929682" cy="2360311"/>
          </a:xfrm>
          <a:prstGeom prst="rect">
            <a:avLst/>
          </a:prstGeom>
        </p:spPr>
        <p:txBody>
          <a:bodyPr/>
          <a:lstStyle/>
          <a:p>
            <a:pPr marL="0" indent="0">
              <a:buClr>
                <a:srgbClr val="0070C0"/>
              </a:buClr>
              <a:buNone/>
            </a:pPr>
            <a:r>
              <a:rPr lang="en-GB" sz="2400" b="1">
                <a:solidFill>
                  <a:srgbClr val="0070C0"/>
                </a:solidFill>
              </a:rPr>
              <a:t>Informed consent means that: </a:t>
            </a:r>
          </a:p>
          <a:p>
            <a:pPr marL="0" indent="0">
              <a:buClr>
                <a:srgbClr val="0070C0"/>
              </a:buClr>
              <a:buNone/>
            </a:pPr>
            <a:endParaRPr lang="en-US" sz="2000"/>
          </a:p>
          <a:p>
            <a:pPr>
              <a:buClr>
                <a:srgbClr val="0070C0"/>
              </a:buClr>
              <a:buFont typeface="Wingdings" pitchFamily="2" charset="2"/>
              <a:buChar char="Ø"/>
            </a:pPr>
            <a:r>
              <a:rPr lang="en-GB" sz="2200"/>
              <a:t>The survivor understands the risks and potential consequences of sharing their information with third parties. </a:t>
            </a:r>
          </a:p>
          <a:p>
            <a:pPr>
              <a:buClr>
                <a:srgbClr val="0070C0"/>
              </a:buClr>
              <a:buFont typeface="Wingdings" pitchFamily="2" charset="2"/>
              <a:buChar char="Ø"/>
            </a:pPr>
            <a:r>
              <a:rPr lang="en-GB" sz="2200"/>
              <a:t>The survivor may or may not give her authorization to use or share their information. </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6200"/>
            <a:ext cx="8981806" cy="286"/>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3" name="Rounded Rectangle 2">
            <a:extLst>
              <a:ext uri="{FF2B5EF4-FFF2-40B4-BE49-F238E27FC236}">
                <a16:creationId xmlns:a16="http://schemas.microsoft.com/office/drawing/2014/main" id="{9EFB0723-8791-810A-1C27-BE295F1FE659}"/>
              </a:ext>
            </a:extLst>
          </p:cNvPr>
          <p:cNvSpPr>
            <a:spLocks/>
          </p:cNvSpPr>
          <p:nvPr/>
        </p:nvSpPr>
        <p:spPr>
          <a:xfrm>
            <a:off x="903185" y="1663939"/>
            <a:ext cx="6154840" cy="1650757"/>
          </a:xfrm>
          <a:prstGeom prst="roundRect">
            <a:avLst/>
          </a:prstGeom>
          <a:solidFill>
            <a:srgbClr val="0070C0">
              <a:alpha val="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a:solidFill>
                  <a:srgbClr val="0070C0"/>
                </a:solidFill>
                <a:latin typeface="Lato" panose="020F0502020204030203" pitchFamily="34" charset="77"/>
              </a:rPr>
              <a:t>It is essential to request the informed consent of the survivor before sharing any information with anybody regarding their situation.</a:t>
            </a:r>
          </a:p>
        </p:txBody>
      </p:sp>
      <p:pic>
        <p:nvPicPr>
          <p:cNvPr id="5" name="Picture 4" descr="A picture containing text, businesscard, vector graphics&#10;&#10;Description automatically generated">
            <a:extLst>
              <a:ext uri="{FF2B5EF4-FFF2-40B4-BE49-F238E27FC236}">
                <a16:creationId xmlns:a16="http://schemas.microsoft.com/office/drawing/2014/main" id="{453B783E-D673-2AB0-ECE9-429AB86B12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4743" y="946437"/>
            <a:ext cx="4447257" cy="3646465"/>
          </a:xfrm>
          <a:prstGeom prst="rect">
            <a:avLst/>
          </a:prstGeom>
        </p:spPr>
      </p:pic>
    </p:spTree>
    <p:custDataLst>
      <p:tags r:id="rId1"/>
    </p:custDataLst>
    <p:extLst>
      <p:ext uri="{BB962C8B-B14F-4D97-AF65-F5344CB8AC3E}">
        <p14:creationId xmlns:p14="http://schemas.microsoft.com/office/powerpoint/2010/main" val="327174103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95">
                                                <p:txEl>
                                                  <p:pRg st="0" end="0"/>
                                                </p:txEl>
                                              </p:spTgt>
                                            </p:tgtEl>
                                            <p:attrNameLst>
                                              <p:attrName>style.visibility</p:attrName>
                                            </p:attrNameLst>
                                          </p:cBhvr>
                                          <p:to>
                                            <p:strVal val="visible"/>
                                          </p:to>
                                        </p:set>
                                        <p:animEffect transition="in" filter="fade">
                                          <p:cBhvr>
                                            <p:cTn id="26" dur="500"/>
                                            <p:tgtEl>
                                              <p:spTgt spid="819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195">
                                                <p:txEl>
                                                  <p:pRg st="2" end="2"/>
                                                </p:txEl>
                                              </p:spTgt>
                                            </p:tgtEl>
                                            <p:attrNameLst>
                                              <p:attrName>style.visibility</p:attrName>
                                            </p:attrNameLst>
                                          </p:cBhvr>
                                          <p:to>
                                            <p:strVal val="visible"/>
                                          </p:to>
                                        </p:set>
                                        <p:animEffect transition="in" filter="fade">
                                          <p:cBhvr>
                                            <p:cTn id="31" dur="500"/>
                                            <p:tgtEl>
                                              <p:spTgt spid="819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195">
                                                <p:txEl>
                                                  <p:pRg st="3" end="3"/>
                                                </p:txEl>
                                              </p:spTgt>
                                            </p:tgtEl>
                                            <p:attrNameLst>
                                              <p:attrName>style.visibility</p:attrName>
                                            </p:attrNameLst>
                                          </p:cBhvr>
                                          <p:to>
                                            <p:strVal val="visible"/>
                                          </p:to>
                                        </p:set>
                                        <p:animEffect transition="in" filter="fade">
                                          <p:cBhvr>
                                            <p:cTn id="36"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95">
                                                <p:txEl>
                                                  <p:pRg st="0" end="0"/>
                                                </p:txEl>
                                              </p:spTgt>
                                            </p:tgtEl>
                                            <p:attrNameLst>
                                              <p:attrName>style.visibility</p:attrName>
                                            </p:attrNameLst>
                                          </p:cBhvr>
                                          <p:to>
                                            <p:strVal val="visible"/>
                                          </p:to>
                                        </p:set>
                                        <p:animEffect transition="in" filter="fade">
                                          <p:cBhvr>
                                            <p:cTn id="26" dur="500"/>
                                            <p:tgtEl>
                                              <p:spTgt spid="819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195">
                                                <p:txEl>
                                                  <p:pRg st="2" end="2"/>
                                                </p:txEl>
                                              </p:spTgt>
                                            </p:tgtEl>
                                            <p:attrNameLst>
                                              <p:attrName>style.visibility</p:attrName>
                                            </p:attrNameLst>
                                          </p:cBhvr>
                                          <p:to>
                                            <p:strVal val="visible"/>
                                          </p:to>
                                        </p:set>
                                        <p:animEffect transition="in" filter="fade">
                                          <p:cBhvr>
                                            <p:cTn id="31" dur="500"/>
                                            <p:tgtEl>
                                              <p:spTgt spid="819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195">
                                                <p:txEl>
                                                  <p:pRg st="3" end="3"/>
                                                </p:txEl>
                                              </p:spTgt>
                                            </p:tgtEl>
                                            <p:attrNameLst>
                                              <p:attrName>style.visibility</p:attrName>
                                            </p:attrNameLst>
                                          </p:cBhvr>
                                          <p:to>
                                            <p:strVal val="visible"/>
                                          </p:to>
                                        </p:set>
                                        <p:animEffect transition="in" filter="fade">
                                          <p:cBhvr>
                                            <p:cTn id="36"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P spid="3" grpId="0" animBg="1"/>
        </p:bldLst>
      </p:timing>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D11219A6-E6AB-C696-2922-53E2BBEE2378}"/>
              </a:ext>
            </a:extLst>
          </p:cNvPr>
          <p:cNvSpPr/>
          <p:nvPr/>
        </p:nvSpPr>
        <p:spPr>
          <a:xfrm>
            <a:off x="10136149" y="-1302911"/>
            <a:ext cx="3525716" cy="3382989"/>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00107" y="685800"/>
            <a:ext cx="11030328"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a:solidFill>
                  <a:srgbClr val="0070C0"/>
                </a:solidFill>
                <a:latin typeface="Lato" panose="020F0502020204030203" pitchFamily="34" charset="77"/>
              </a:rPr>
              <a:t>Link: elements of informed consent</a:t>
            </a:r>
          </a:p>
        </p:txBody>
      </p:sp>
      <p:sp>
        <p:nvSpPr>
          <p:cNvPr id="8195" name="Content Placeholder 2">
            <a:extLst>
              <a:ext uri="{FF2B5EF4-FFF2-40B4-BE49-F238E27FC236}">
                <a16:creationId xmlns:a16="http://schemas.microsoft.com/office/drawing/2014/main" id="{12C0F853-E629-4577-86F6-A13F06A72E48}"/>
              </a:ext>
            </a:extLst>
          </p:cNvPr>
          <p:cNvSpPr>
            <a:spLocks noGrp="1"/>
          </p:cNvSpPr>
          <p:nvPr>
            <p:ph idx="4294967295"/>
          </p:nvPr>
        </p:nvSpPr>
        <p:spPr>
          <a:xfrm>
            <a:off x="881069" y="1592500"/>
            <a:ext cx="10844207" cy="2360311"/>
          </a:xfrm>
          <a:prstGeom prst="rect">
            <a:avLst/>
          </a:prstGeom>
        </p:spPr>
        <p:txBody>
          <a:bodyPr/>
          <a:lstStyle/>
          <a:p>
            <a:pPr marL="0" indent="0">
              <a:buClr>
                <a:srgbClr val="0070C0"/>
              </a:buClr>
              <a:buNone/>
            </a:pPr>
            <a:r>
              <a:rPr lang="en-GB" sz="2400" b="1">
                <a:solidFill>
                  <a:srgbClr val="0070C0"/>
                </a:solidFill>
                <a:latin typeface="Lato" panose="020F0502020204030203" pitchFamily="34" charset="77"/>
                <a:ea typeface="Calibri" panose="020F0502020204030204" pitchFamily="34" charset="0"/>
                <a:cs typeface="Times New Roman" panose="02020603050405020304" pitchFamily="18" charset="0"/>
              </a:rPr>
              <a:t>Inform/explain to the survivor: </a:t>
            </a:r>
            <a:endParaRPr lang="en-GB" sz="2400" b="1">
              <a:solidFill>
                <a:srgbClr val="0070C0"/>
              </a:solidFill>
              <a:latin typeface="Lato" panose="020F0502020204030203" pitchFamily="34" charset="77"/>
            </a:endParaRPr>
          </a:p>
          <a:p>
            <a:pPr marL="0" indent="0">
              <a:buClr>
                <a:srgbClr val="0070C0"/>
              </a:buClr>
              <a:buNone/>
            </a:pPr>
            <a:endParaRPr lang="en-US" sz="1000"/>
          </a:p>
          <a:p>
            <a:pPr>
              <a:buClr>
                <a:srgbClr val="0070C0"/>
              </a:buClr>
              <a:buSzPct val="120000"/>
              <a:buFont typeface="Wingdings" pitchFamily="2" charset="2"/>
              <a:buChar char="Ø"/>
            </a:pPr>
            <a:r>
              <a:rPr lang="en-GB" sz="1800">
                <a:latin typeface="Lato" panose="020F0502020204030203" pitchFamily="34" charset="77"/>
                <a:ea typeface="Calibri" panose="020F0502020204030204" pitchFamily="34" charset="0"/>
                <a:cs typeface="Times New Roman" panose="02020603050405020304" pitchFamily="18" charset="0"/>
              </a:rPr>
              <a:t>What is going to happen to the survivor if they share information.</a:t>
            </a:r>
          </a:p>
          <a:p>
            <a:pPr>
              <a:buClr>
                <a:srgbClr val="0070C0"/>
              </a:buClr>
              <a:buSzPct val="120000"/>
              <a:buFont typeface="Wingdings" pitchFamily="2" charset="2"/>
              <a:buChar char="Ø"/>
            </a:pPr>
            <a:r>
              <a:rPr lang="en-GB" sz="1800">
                <a:latin typeface="Lato" panose="020F0502020204030203" pitchFamily="34" charset="77"/>
                <a:ea typeface="Calibri" panose="020F0502020204030204" pitchFamily="34" charset="0"/>
                <a:cs typeface="Times New Roman" panose="02020603050405020304" pitchFamily="18" charset="0"/>
              </a:rPr>
              <a:t>The benefits and risks of an intervention (medical treatment, interview, mandatory reporting requirements etc.).</a:t>
            </a:r>
            <a:endParaRPr lang="en-GR" sz="1800">
              <a:latin typeface="Lato" panose="020F0502020204030203" pitchFamily="34" charset="77"/>
              <a:ea typeface="Calibri" panose="020F0502020204030204" pitchFamily="34" charset="0"/>
            </a:endParaRPr>
          </a:p>
          <a:p>
            <a:pPr>
              <a:buClr>
                <a:srgbClr val="0070C0"/>
              </a:buClr>
              <a:buSzPct val="120000"/>
              <a:buFont typeface="Wingdings" pitchFamily="2" charset="2"/>
              <a:buChar char="Ø"/>
            </a:pPr>
            <a:r>
              <a:rPr lang="en-GB" sz="1800">
                <a:latin typeface="Lato" panose="020F0502020204030203" pitchFamily="34" charset="77"/>
                <a:ea typeface="Calibri" panose="020F0502020204030204" pitchFamily="34" charset="0"/>
                <a:cs typeface="Times New Roman" panose="02020603050405020304" pitchFamily="18" charset="0"/>
              </a:rPr>
              <a:t>The right to decline or refuse any part of an intervention.</a:t>
            </a:r>
            <a:endParaRPr lang="en-GR" sz="1800">
              <a:latin typeface="Lato" panose="020F0502020204030203" pitchFamily="34" charset="77"/>
              <a:ea typeface="Calibri" panose="020F0502020204030204" pitchFamily="34" charset="0"/>
            </a:endParaRPr>
          </a:p>
          <a:p>
            <a:pPr>
              <a:buClr>
                <a:srgbClr val="0070C0"/>
              </a:buClr>
              <a:buSzPct val="120000"/>
              <a:buFont typeface="Wingdings" pitchFamily="2" charset="2"/>
              <a:buChar char="Ø"/>
            </a:pPr>
            <a:r>
              <a:rPr lang="en-GB" sz="1800">
                <a:latin typeface="Lato" panose="020F0502020204030203" pitchFamily="34" charset="77"/>
                <a:ea typeface="Calibri" panose="020F0502020204030204" pitchFamily="34" charset="0"/>
                <a:cs typeface="Times New Roman" panose="02020603050405020304" pitchFamily="18" charset="0"/>
              </a:rPr>
              <a:t>That pressure should not be exerted in any form. </a:t>
            </a:r>
            <a:endParaRPr lang="en-GR" sz="1800">
              <a:latin typeface="Lato" panose="020F0502020204030203" pitchFamily="34" charset="77"/>
              <a:ea typeface="Calibri" panose="020F0502020204030204" pitchFamily="34" charset="0"/>
            </a:endParaRPr>
          </a:p>
          <a:p>
            <a:pPr>
              <a:buClr>
                <a:srgbClr val="0070C0"/>
              </a:buClr>
              <a:buSzPct val="120000"/>
              <a:buFont typeface="Wingdings" pitchFamily="2" charset="2"/>
              <a:buChar char="Ø"/>
            </a:pPr>
            <a:r>
              <a:rPr lang="en-GB" sz="1800">
                <a:latin typeface="Lato" panose="020F0502020204030203" pitchFamily="34" charset="77"/>
                <a:ea typeface="Calibri" panose="020F0502020204030204" pitchFamily="34" charset="0"/>
                <a:cs typeface="Times New Roman" panose="02020603050405020304" pitchFamily="18" charset="0"/>
              </a:rPr>
              <a:t>That the survivor has the right to not disclose information that she is not comfortable with (but be clear </a:t>
            </a:r>
            <a:r>
              <a:rPr lang="en-US" sz="1800">
                <a:latin typeface="Lato" panose="020F0502020204030203" pitchFamily="34" charset="77"/>
                <a:ea typeface="Calibri" panose="020F0502020204030204" pitchFamily="34" charset="0"/>
                <a:cs typeface="Times New Roman" panose="02020603050405020304" pitchFamily="18" charset="0"/>
              </a:rPr>
              <a:t>if there is a context whereby this may be a requirement in order to receive services).</a:t>
            </a:r>
            <a:endParaRPr lang="en-GR" sz="1800">
              <a:latin typeface="Lato" panose="020F0502020204030203" pitchFamily="34" charset="77"/>
              <a:ea typeface="Calibri" panose="020F0502020204030204" pitchFamily="34" charset="0"/>
            </a:endParaRPr>
          </a:p>
          <a:p>
            <a:pPr>
              <a:buClr>
                <a:srgbClr val="0070C0"/>
              </a:buClr>
              <a:buSzPct val="120000"/>
              <a:buFont typeface="Wingdings" pitchFamily="2" charset="2"/>
              <a:buChar char="Ø"/>
            </a:pPr>
            <a:r>
              <a:rPr lang="en-GB" sz="1800">
                <a:latin typeface="Lato" panose="020F0502020204030203" pitchFamily="34" charset="77"/>
                <a:ea typeface="Calibri" panose="020F0502020204030204" pitchFamily="34" charset="0"/>
                <a:cs typeface="Times New Roman" panose="02020603050405020304" pitchFamily="18" charset="0"/>
              </a:rPr>
              <a:t>Any mandatory reporting requirements in your context.</a:t>
            </a:r>
            <a:endParaRPr lang="en-GR" sz="1800">
              <a:latin typeface="Lato" panose="020F0502020204030203" pitchFamily="34" charset="77"/>
              <a:ea typeface="Calibri" panose="020F0502020204030204" pitchFamily="34" charset="0"/>
            </a:endParaRPr>
          </a:p>
          <a:p>
            <a:pPr>
              <a:buClr>
                <a:srgbClr val="0070C0"/>
              </a:buClr>
              <a:buSzPct val="120000"/>
              <a:buFont typeface="Wingdings" pitchFamily="2" charset="2"/>
              <a:buChar char="Ø"/>
            </a:pPr>
            <a:r>
              <a:rPr lang="en-GB" sz="1800">
                <a:latin typeface="Lato" panose="020F0502020204030203" pitchFamily="34" charset="77"/>
                <a:ea typeface="Calibri" panose="020F0502020204030204" pitchFamily="34" charset="0"/>
                <a:cs typeface="Times New Roman" panose="02020603050405020304" pitchFamily="18" charset="0"/>
              </a:rPr>
              <a:t>That information about the survivor may be discussed in a team. </a:t>
            </a:r>
            <a:endParaRPr lang="en-GR" sz="1800">
              <a:latin typeface="Lato" panose="020F0502020204030203" pitchFamily="34" charset="77"/>
              <a:ea typeface="Calibri" panose="020F0502020204030204" pitchFamily="34" charset="0"/>
            </a:endParaRPr>
          </a:p>
          <a:p>
            <a:pPr>
              <a:buClr>
                <a:srgbClr val="0070C0"/>
              </a:buClr>
              <a:buFont typeface="Wingdings" pitchFamily="2" charset="2"/>
              <a:buChar char="Ø"/>
            </a:pPr>
            <a:endParaRPr lang="en-GB" sz="2200"/>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6200"/>
            <a:ext cx="8624618" cy="286"/>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3" name="Rounded Rectangle 2">
            <a:extLst>
              <a:ext uri="{FF2B5EF4-FFF2-40B4-BE49-F238E27FC236}">
                <a16:creationId xmlns:a16="http://schemas.microsoft.com/office/drawing/2014/main" id="{9EFB0723-8791-810A-1C27-BE295F1FE659}"/>
              </a:ext>
            </a:extLst>
          </p:cNvPr>
          <p:cNvSpPr>
            <a:spLocks/>
          </p:cNvSpPr>
          <p:nvPr/>
        </p:nvSpPr>
        <p:spPr>
          <a:xfrm>
            <a:off x="960334" y="5318793"/>
            <a:ext cx="10541102" cy="592375"/>
          </a:xfrm>
          <a:prstGeom prst="roundRect">
            <a:avLst/>
          </a:prstGeom>
          <a:solidFill>
            <a:srgbClr val="0070C0">
              <a:alpha val="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200">
                <a:solidFill>
                  <a:srgbClr val="0070C0"/>
                </a:solidFill>
                <a:latin typeface="Lato" panose="020F0502020204030203" pitchFamily="34" charset="77"/>
              </a:rPr>
              <a:t>Ensure that the survivor understands what you have told her.</a:t>
            </a:r>
          </a:p>
        </p:txBody>
      </p:sp>
      <p:pic>
        <p:nvPicPr>
          <p:cNvPr id="5" name="Picture 4">
            <a:extLst>
              <a:ext uri="{FF2B5EF4-FFF2-40B4-BE49-F238E27FC236}">
                <a16:creationId xmlns:a16="http://schemas.microsoft.com/office/drawing/2014/main" id="{2CAA3B3E-517D-8665-1B1A-B8CACF94646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360159">
            <a:off x="9396235" y="108557"/>
            <a:ext cx="2513762" cy="2475286"/>
          </a:xfrm>
          <a:prstGeom prst="rect">
            <a:avLst/>
          </a:prstGeom>
        </p:spPr>
      </p:pic>
    </p:spTree>
    <p:custDataLst>
      <p:tags r:id="rId1"/>
    </p:custDataLst>
    <p:extLst>
      <p:ext uri="{BB962C8B-B14F-4D97-AF65-F5344CB8AC3E}">
        <p14:creationId xmlns:p14="http://schemas.microsoft.com/office/powerpoint/2010/main" val="37026567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500" fill="hold"/>
                                            <p:tgtEl>
                                              <p:spTgt spid="7"/>
                                            </p:tgtEl>
                                            <p:attrNameLst>
                                              <p:attrName>ppt_x</p:attrName>
                                            </p:attrNameLst>
                                          </p:cBhvr>
                                          <p:tavLst>
                                            <p:tav tm="0">
                                              <p:val>
                                                <p:strVal val="1+#ppt_w/2"/>
                                              </p:val>
                                            </p:tav>
                                            <p:tav tm="100000">
                                              <p:val>
                                                <p:strVal val="#ppt_x"/>
                                              </p:val>
                                            </p:tav>
                                          </p:tavLst>
                                        </p:anim>
                                        <p:anim calcmode="lin" valueType="num">
                                          <p:cBhvr additive="base">
                                            <p:cTn id="20" dur="1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0" end="0"/>
                                                </p:txEl>
                                              </p:spTgt>
                                            </p:tgtEl>
                                            <p:attrNameLst>
                                              <p:attrName>style.visibility</p:attrName>
                                            </p:attrNameLst>
                                          </p:cBhvr>
                                          <p:to>
                                            <p:strVal val="visible"/>
                                          </p:to>
                                        </p:set>
                                        <p:animEffect transition="in" filter="fade">
                                          <p:cBhvr>
                                            <p:cTn id="25" dur="500"/>
                                            <p:tgtEl>
                                              <p:spTgt spid="819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5">
                                                <p:txEl>
                                                  <p:pRg st="2" end="2"/>
                                                </p:txEl>
                                              </p:spTgt>
                                            </p:tgtEl>
                                            <p:attrNameLst>
                                              <p:attrName>style.visibility</p:attrName>
                                            </p:attrNameLst>
                                          </p:cBhvr>
                                          <p:to>
                                            <p:strVal val="visible"/>
                                          </p:to>
                                        </p:set>
                                        <p:animEffect transition="in" filter="fade">
                                          <p:cBhvr>
                                            <p:cTn id="30" dur="500"/>
                                            <p:tgtEl>
                                              <p:spTgt spid="819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5">
                                                <p:txEl>
                                                  <p:pRg st="3" end="3"/>
                                                </p:txEl>
                                              </p:spTgt>
                                            </p:tgtEl>
                                            <p:attrNameLst>
                                              <p:attrName>style.visibility</p:attrName>
                                            </p:attrNameLst>
                                          </p:cBhvr>
                                          <p:to>
                                            <p:strVal val="visible"/>
                                          </p:to>
                                        </p:set>
                                        <p:animEffect transition="in" filter="fade">
                                          <p:cBhvr>
                                            <p:cTn id="35" dur="500"/>
                                            <p:tgtEl>
                                              <p:spTgt spid="819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195">
                                                <p:txEl>
                                                  <p:pRg st="4" end="4"/>
                                                </p:txEl>
                                              </p:spTgt>
                                            </p:tgtEl>
                                            <p:attrNameLst>
                                              <p:attrName>style.visibility</p:attrName>
                                            </p:attrNameLst>
                                          </p:cBhvr>
                                          <p:to>
                                            <p:strVal val="visible"/>
                                          </p:to>
                                        </p:set>
                                        <p:animEffect transition="in" filter="fade">
                                          <p:cBhvr>
                                            <p:cTn id="40" dur="500"/>
                                            <p:tgtEl>
                                              <p:spTgt spid="819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195">
                                                <p:txEl>
                                                  <p:pRg st="5" end="5"/>
                                                </p:txEl>
                                              </p:spTgt>
                                            </p:tgtEl>
                                            <p:attrNameLst>
                                              <p:attrName>style.visibility</p:attrName>
                                            </p:attrNameLst>
                                          </p:cBhvr>
                                          <p:to>
                                            <p:strVal val="visible"/>
                                          </p:to>
                                        </p:set>
                                        <p:animEffect transition="in" filter="fade">
                                          <p:cBhvr>
                                            <p:cTn id="45" dur="500"/>
                                            <p:tgtEl>
                                              <p:spTgt spid="8195">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195">
                                                <p:txEl>
                                                  <p:pRg st="6" end="6"/>
                                                </p:txEl>
                                              </p:spTgt>
                                            </p:tgtEl>
                                            <p:attrNameLst>
                                              <p:attrName>style.visibility</p:attrName>
                                            </p:attrNameLst>
                                          </p:cBhvr>
                                          <p:to>
                                            <p:strVal val="visible"/>
                                          </p:to>
                                        </p:set>
                                        <p:animEffect transition="in" filter="fade">
                                          <p:cBhvr>
                                            <p:cTn id="50" dur="500"/>
                                            <p:tgtEl>
                                              <p:spTgt spid="8195">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195">
                                                <p:txEl>
                                                  <p:pRg st="7" end="7"/>
                                                </p:txEl>
                                              </p:spTgt>
                                            </p:tgtEl>
                                            <p:attrNameLst>
                                              <p:attrName>style.visibility</p:attrName>
                                            </p:attrNameLst>
                                          </p:cBhvr>
                                          <p:to>
                                            <p:strVal val="visible"/>
                                          </p:to>
                                        </p:set>
                                        <p:animEffect transition="in" filter="fade">
                                          <p:cBhvr>
                                            <p:cTn id="55" dur="500"/>
                                            <p:tgtEl>
                                              <p:spTgt spid="8195">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195">
                                                <p:txEl>
                                                  <p:pRg st="8" end="8"/>
                                                </p:txEl>
                                              </p:spTgt>
                                            </p:tgtEl>
                                            <p:attrNameLst>
                                              <p:attrName>style.visibility</p:attrName>
                                            </p:attrNameLst>
                                          </p:cBhvr>
                                          <p:to>
                                            <p:strVal val="visible"/>
                                          </p:to>
                                        </p:set>
                                        <p:animEffect transition="in" filter="fade">
                                          <p:cBhvr>
                                            <p:cTn id="60" dur="500"/>
                                            <p:tgtEl>
                                              <p:spTgt spid="8195">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8195" grpId="0" build="p"/>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500" fill="hold"/>
                                            <p:tgtEl>
                                              <p:spTgt spid="7"/>
                                            </p:tgtEl>
                                            <p:attrNameLst>
                                              <p:attrName>ppt_x</p:attrName>
                                            </p:attrNameLst>
                                          </p:cBhvr>
                                          <p:tavLst>
                                            <p:tav tm="0">
                                              <p:val>
                                                <p:strVal val="1+#ppt_w/2"/>
                                              </p:val>
                                            </p:tav>
                                            <p:tav tm="100000">
                                              <p:val>
                                                <p:strVal val="#ppt_x"/>
                                              </p:val>
                                            </p:tav>
                                          </p:tavLst>
                                        </p:anim>
                                        <p:anim calcmode="lin" valueType="num">
                                          <p:cBhvr additive="base">
                                            <p:cTn id="20" dur="1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0" end="0"/>
                                                </p:txEl>
                                              </p:spTgt>
                                            </p:tgtEl>
                                            <p:attrNameLst>
                                              <p:attrName>style.visibility</p:attrName>
                                            </p:attrNameLst>
                                          </p:cBhvr>
                                          <p:to>
                                            <p:strVal val="visible"/>
                                          </p:to>
                                        </p:set>
                                        <p:animEffect transition="in" filter="fade">
                                          <p:cBhvr>
                                            <p:cTn id="25" dur="500"/>
                                            <p:tgtEl>
                                              <p:spTgt spid="819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5">
                                                <p:txEl>
                                                  <p:pRg st="2" end="2"/>
                                                </p:txEl>
                                              </p:spTgt>
                                            </p:tgtEl>
                                            <p:attrNameLst>
                                              <p:attrName>style.visibility</p:attrName>
                                            </p:attrNameLst>
                                          </p:cBhvr>
                                          <p:to>
                                            <p:strVal val="visible"/>
                                          </p:to>
                                        </p:set>
                                        <p:animEffect transition="in" filter="fade">
                                          <p:cBhvr>
                                            <p:cTn id="30" dur="500"/>
                                            <p:tgtEl>
                                              <p:spTgt spid="819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5">
                                                <p:txEl>
                                                  <p:pRg st="3" end="3"/>
                                                </p:txEl>
                                              </p:spTgt>
                                            </p:tgtEl>
                                            <p:attrNameLst>
                                              <p:attrName>style.visibility</p:attrName>
                                            </p:attrNameLst>
                                          </p:cBhvr>
                                          <p:to>
                                            <p:strVal val="visible"/>
                                          </p:to>
                                        </p:set>
                                        <p:animEffect transition="in" filter="fade">
                                          <p:cBhvr>
                                            <p:cTn id="35" dur="500"/>
                                            <p:tgtEl>
                                              <p:spTgt spid="819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195">
                                                <p:txEl>
                                                  <p:pRg st="4" end="4"/>
                                                </p:txEl>
                                              </p:spTgt>
                                            </p:tgtEl>
                                            <p:attrNameLst>
                                              <p:attrName>style.visibility</p:attrName>
                                            </p:attrNameLst>
                                          </p:cBhvr>
                                          <p:to>
                                            <p:strVal val="visible"/>
                                          </p:to>
                                        </p:set>
                                        <p:animEffect transition="in" filter="fade">
                                          <p:cBhvr>
                                            <p:cTn id="40" dur="500"/>
                                            <p:tgtEl>
                                              <p:spTgt spid="819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195">
                                                <p:txEl>
                                                  <p:pRg st="5" end="5"/>
                                                </p:txEl>
                                              </p:spTgt>
                                            </p:tgtEl>
                                            <p:attrNameLst>
                                              <p:attrName>style.visibility</p:attrName>
                                            </p:attrNameLst>
                                          </p:cBhvr>
                                          <p:to>
                                            <p:strVal val="visible"/>
                                          </p:to>
                                        </p:set>
                                        <p:animEffect transition="in" filter="fade">
                                          <p:cBhvr>
                                            <p:cTn id="45" dur="500"/>
                                            <p:tgtEl>
                                              <p:spTgt spid="8195">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195">
                                                <p:txEl>
                                                  <p:pRg st="6" end="6"/>
                                                </p:txEl>
                                              </p:spTgt>
                                            </p:tgtEl>
                                            <p:attrNameLst>
                                              <p:attrName>style.visibility</p:attrName>
                                            </p:attrNameLst>
                                          </p:cBhvr>
                                          <p:to>
                                            <p:strVal val="visible"/>
                                          </p:to>
                                        </p:set>
                                        <p:animEffect transition="in" filter="fade">
                                          <p:cBhvr>
                                            <p:cTn id="50" dur="500"/>
                                            <p:tgtEl>
                                              <p:spTgt spid="8195">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195">
                                                <p:txEl>
                                                  <p:pRg st="7" end="7"/>
                                                </p:txEl>
                                              </p:spTgt>
                                            </p:tgtEl>
                                            <p:attrNameLst>
                                              <p:attrName>style.visibility</p:attrName>
                                            </p:attrNameLst>
                                          </p:cBhvr>
                                          <p:to>
                                            <p:strVal val="visible"/>
                                          </p:to>
                                        </p:set>
                                        <p:animEffect transition="in" filter="fade">
                                          <p:cBhvr>
                                            <p:cTn id="55" dur="500"/>
                                            <p:tgtEl>
                                              <p:spTgt spid="8195">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195">
                                                <p:txEl>
                                                  <p:pRg st="8" end="8"/>
                                                </p:txEl>
                                              </p:spTgt>
                                            </p:tgtEl>
                                            <p:attrNameLst>
                                              <p:attrName>style.visibility</p:attrName>
                                            </p:attrNameLst>
                                          </p:cBhvr>
                                          <p:to>
                                            <p:strVal val="visible"/>
                                          </p:to>
                                        </p:set>
                                        <p:animEffect transition="in" filter="fade">
                                          <p:cBhvr>
                                            <p:cTn id="60" dur="500"/>
                                            <p:tgtEl>
                                              <p:spTgt spid="8195">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8195" grpId="0" build="p"/>
          <p:bldP spid="3" grpId="0" animBg="1"/>
        </p:bldLst>
      </p:timing>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2D34AEC-EA16-A786-E5D6-5AE445E84B66}"/>
              </a:ext>
            </a:extLst>
          </p:cNvPr>
          <p:cNvSpPr txBox="1">
            <a:spLocks/>
          </p:cNvSpPr>
          <p:nvPr/>
        </p:nvSpPr>
        <p:spPr>
          <a:xfrm>
            <a:off x="808036" y="1517649"/>
            <a:ext cx="10886659" cy="3160420"/>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mj-lt"/>
              <a:buAutoNum type="arabicPeriod"/>
            </a:pPr>
            <a:r>
              <a:rPr lang="en-US" sz="1800" b="1">
                <a:solidFill>
                  <a:srgbClr val="0070C0"/>
                </a:solidFill>
                <a:latin typeface="Lato" panose="020F0502020204030203" pitchFamily="34" charset="77"/>
                <a:ea typeface="Calibri" panose="020F0502020204030204" pitchFamily="34" charset="0"/>
                <a:cs typeface="Times New Roman" panose="02020603050405020304" pitchFamily="18" charset="0"/>
              </a:rPr>
              <a:t>Risk to the life </a:t>
            </a:r>
            <a:r>
              <a:rPr lang="en-US" sz="1800"/>
              <a:t>of the survivor or serious risk of harm to another person (e.g. their children) </a:t>
            </a:r>
            <a:endParaRPr lang="en-US" altLang="en-GR" sz="1800">
              <a:solidFill>
                <a:srgbClr val="0070C0"/>
              </a:solidFill>
            </a:endParaRPr>
          </a:p>
          <a:p>
            <a:pPr marL="742950" lvl="1" indent="-342900">
              <a:buClr>
                <a:srgbClr val="0070C0"/>
              </a:buClr>
              <a:buSzPct val="70000"/>
              <a:buFont typeface="Courier New" panose="02070309020205020404" pitchFamily="49" charset="0"/>
              <a:buChar char="o"/>
            </a:pPr>
            <a:r>
              <a:rPr lang="en-US" sz="1500"/>
              <a:t>In imminent life-threatening situations when a GBV specialist cannot be consulted, report to: [XXXX]</a:t>
            </a:r>
          </a:p>
          <a:p>
            <a:pPr marL="742950" lvl="1" indent="-342900">
              <a:buClr>
                <a:srgbClr val="0070C0"/>
              </a:buClr>
              <a:buSzPct val="70000"/>
              <a:buFont typeface="Courier New" panose="02070309020205020404" pitchFamily="49" charset="0"/>
              <a:buChar char="o"/>
            </a:pPr>
            <a:r>
              <a:rPr lang="en-US" sz="1500"/>
              <a:t>In case the threat is substantial, but not imminent, consult the GBV specialist: [XXXX]</a:t>
            </a:r>
          </a:p>
          <a:p>
            <a:pPr>
              <a:buClr>
                <a:srgbClr val="0070C0"/>
              </a:buClr>
              <a:buFont typeface="+mj-lt"/>
              <a:buAutoNum type="arabicPeriod"/>
            </a:pPr>
            <a:r>
              <a:rPr lang="en-US" sz="1800" b="1">
                <a:solidFill>
                  <a:srgbClr val="0070C0"/>
                </a:solidFill>
                <a:latin typeface="Lato" panose="020F0502020204030203" pitchFamily="34" charset="77"/>
                <a:ea typeface="Calibri" panose="020F0502020204030204" pitchFamily="34" charset="0"/>
                <a:cs typeface="Times New Roman" panose="02020603050405020304" pitchFamily="18" charset="0"/>
              </a:rPr>
              <a:t>Sexual exploitation or abuse </a:t>
            </a:r>
            <a:r>
              <a:rPr lang="en-US" sz="1800"/>
              <a:t>(SEA) by </a:t>
            </a:r>
            <a:r>
              <a:rPr lang="en-US" sz="1800">
                <a:ea typeface="+mn-lt"/>
                <a:cs typeface="+mn-lt"/>
              </a:rPr>
              <a:t>an aid worker </a:t>
            </a:r>
            <a:endParaRPr lang="en-US" sz="1800"/>
          </a:p>
          <a:p>
            <a:pPr marL="742950" lvl="1" indent="-342900">
              <a:buClr>
                <a:srgbClr val="0070C0"/>
              </a:buClr>
              <a:buSzPct val="70000"/>
              <a:buFont typeface="Courier New" panose="02070309020205020404" pitchFamily="49" charset="0"/>
              <a:buChar char="o"/>
            </a:pPr>
            <a:r>
              <a:rPr lang="en-US" sz="1500"/>
              <a:t>Duty to report according to agency protocols</a:t>
            </a:r>
          </a:p>
          <a:p>
            <a:pPr marL="742950" lvl="1" indent="-342900">
              <a:buClr>
                <a:srgbClr val="0070C0"/>
              </a:buClr>
              <a:buSzPct val="70000"/>
              <a:buFont typeface="Courier New" panose="02070309020205020404" pitchFamily="49" charset="0"/>
              <a:buChar char="o"/>
            </a:pPr>
            <a:r>
              <a:rPr lang="en-US" sz="1500"/>
              <a:t>More details on next slides</a:t>
            </a:r>
          </a:p>
          <a:p>
            <a:pPr>
              <a:buClr>
                <a:srgbClr val="0070C0"/>
              </a:buClr>
              <a:buFont typeface="+mj-lt"/>
              <a:buAutoNum type="arabicPeriod"/>
            </a:pPr>
            <a:r>
              <a:rPr lang="en-US" sz="1800" b="1">
                <a:solidFill>
                  <a:srgbClr val="0070C0"/>
                </a:solidFill>
                <a:latin typeface="Lato" panose="020F0502020204030203" pitchFamily="34" charset="77"/>
                <a:ea typeface="Calibri" panose="020F0502020204030204" pitchFamily="34" charset="0"/>
                <a:cs typeface="Times New Roman" panose="02020603050405020304" pitchFamily="18" charset="0"/>
              </a:rPr>
              <a:t>Child abuse </a:t>
            </a:r>
            <a:r>
              <a:rPr lang="en-US" sz="1800"/>
              <a:t>is suspected and reporting is in the best interest of the child</a:t>
            </a:r>
          </a:p>
          <a:p>
            <a:pPr marL="742950" lvl="1" indent="-342900">
              <a:buClr>
                <a:srgbClr val="0070C0"/>
              </a:buClr>
              <a:buSzPct val="70000"/>
              <a:buFont typeface="Courier New" panose="02070309020205020404" pitchFamily="49" charset="0"/>
              <a:buChar char="o"/>
            </a:pPr>
            <a:r>
              <a:rPr lang="en-US" sz="1500"/>
              <a:t>Mandatory reporting requirement</a:t>
            </a:r>
          </a:p>
          <a:p>
            <a:pPr marL="742950" lvl="1" indent="-342900">
              <a:buClr>
                <a:srgbClr val="0070C0"/>
              </a:buClr>
              <a:buSzPct val="70000"/>
              <a:buFont typeface="Courier New" panose="02070309020205020404" pitchFamily="49" charset="0"/>
              <a:buChar char="o"/>
            </a:pPr>
            <a:r>
              <a:rPr lang="en-US" sz="1500"/>
              <a:t>Consult the child protection/GBV specialist: [XXXX]</a:t>
            </a:r>
          </a:p>
          <a:p>
            <a:pPr marL="400050" lvl="1" indent="0">
              <a:buClr>
                <a:srgbClr val="0070C0"/>
              </a:buClr>
              <a:buSzPct val="70000"/>
              <a:buNone/>
            </a:pPr>
            <a:endParaRPr lang="en-US" sz="800"/>
          </a:p>
          <a:p>
            <a:pPr marL="0" indent="0">
              <a:buNone/>
            </a:pPr>
            <a:r>
              <a:rPr lang="en-US" sz="1800"/>
              <a:t>[PLACEHOLDER: </a:t>
            </a:r>
            <a:r>
              <a:rPr lang="en-US" sz="1800">
                <a:solidFill>
                  <a:srgbClr val="0070C0"/>
                </a:solidFill>
              </a:rPr>
              <a:t>4. </a:t>
            </a:r>
            <a:r>
              <a:rPr lang="en-US" sz="1800" b="1">
                <a:solidFill>
                  <a:srgbClr val="0070C0"/>
                </a:solidFill>
                <a:latin typeface="Lato" panose="020F0502020204030203" pitchFamily="34" charset="77"/>
                <a:ea typeface="Calibri" panose="020F0502020204030204" pitchFamily="34" charset="0"/>
                <a:cs typeface="Times New Roman" panose="02020603050405020304" pitchFamily="18" charset="0"/>
              </a:rPr>
              <a:t>Other mandatory reporting requirements </a:t>
            </a:r>
            <a:r>
              <a:rPr lang="en-US" sz="1800"/>
              <a:t>set out in national legislation – facilitator to add required details] </a:t>
            </a:r>
          </a:p>
        </p:txBody>
      </p:sp>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08036" y="682265"/>
            <a:ext cx="9049746"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GB" sz="4000" b="1">
                <a:solidFill>
                  <a:srgbClr val="0070C0"/>
                </a:solidFill>
                <a:latin typeface="Lato" panose="020F0502020204030203" pitchFamily="34" charset="77"/>
              </a:rPr>
              <a:t>Link: exceptions to informed consent</a:t>
            </a:r>
            <a:endParaRPr lang="en-US" sz="4000" b="1">
              <a:solidFill>
                <a:srgbClr val="0070C0"/>
              </a:solidFill>
              <a:latin typeface="Lato" panose="020F0502020204030203" pitchFamily="34" charset="77"/>
            </a:endParaRP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2665"/>
            <a:ext cx="9981931"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7" name="Rounded Rectangle 6">
            <a:extLst>
              <a:ext uri="{FF2B5EF4-FFF2-40B4-BE49-F238E27FC236}">
                <a16:creationId xmlns:a16="http://schemas.microsoft.com/office/drawing/2014/main" id="{63E0EC7F-A263-CBD5-665F-25CBB136E1A7}"/>
              </a:ext>
            </a:extLst>
          </p:cNvPr>
          <p:cNvSpPr>
            <a:spLocks/>
          </p:cNvSpPr>
          <p:nvPr/>
        </p:nvSpPr>
        <p:spPr>
          <a:xfrm>
            <a:off x="935036" y="5415527"/>
            <a:ext cx="10321927" cy="684666"/>
          </a:xfrm>
          <a:prstGeom prst="roundRect">
            <a:avLst/>
          </a:prstGeom>
          <a:solidFill>
            <a:srgbClr val="0070C0">
              <a:alpha val="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solidFill>
                  <a:srgbClr val="0070C0"/>
                </a:solidFill>
                <a:latin typeface="Lato" panose="020F0502020204030203" pitchFamily="34" charset="77"/>
              </a:rPr>
              <a:t>It is recommended to consult a GBV specialist who can advise on how to navigate mandatory reporting requirements in your context </a:t>
            </a:r>
          </a:p>
        </p:txBody>
      </p:sp>
    </p:spTree>
    <p:custDataLst>
      <p:tags r:id="rId1"/>
    </p:custDataLst>
    <p:extLst>
      <p:ext uri="{BB962C8B-B14F-4D97-AF65-F5344CB8AC3E}">
        <p14:creationId xmlns:p14="http://schemas.microsoft.com/office/powerpoint/2010/main" val="320214923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500"/>
                                            <p:tgtEl>
                                              <p:spTgt spid="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500"/>
                                            <p:tgtEl>
                                              <p:spTgt spid="4">
                                                <p:txEl>
                                                  <p:pRg st="6" end="6"/>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Effect transition="in" filter="fade">
                                          <p:cBhvr>
                                            <p:cTn id="45" dur="500"/>
                                            <p:tgtEl>
                                              <p:spTgt spid="4">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
                                                <p:txEl>
                                                  <p:pRg st="10" end="10"/>
                                                </p:txEl>
                                              </p:spTgt>
                                            </p:tgtEl>
                                            <p:attrNameLst>
                                              <p:attrName>style.visibility</p:attrName>
                                            </p:attrNameLst>
                                          </p:cBhvr>
                                          <p:to>
                                            <p:strVal val="visible"/>
                                          </p:to>
                                        </p:set>
                                        <p:animEffect transition="in" filter="fade">
                                          <p:cBhvr>
                                            <p:cTn id="50" dur="500"/>
                                            <p:tgtEl>
                                              <p:spTgt spid="4">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500"/>
                                            <p:tgtEl>
                                              <p:spTgt spid="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500"/>
                                            <p:tgtEl>
                                              <p:spTgt spid="4">
                                                <p:txEl>
                                                  <p:pRg st="6" end="6"/>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Effect transition="in" filter="fade">
                                          <p:cBhvr>
                                            <p:cTn id="45" dur="500"/>
                                            <p:tgtEl>
                                              <p:spTgt spid="4">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
                                                <p:txEl>
                                                  <p:pRg st="10" end="10"/>
                                                </p:txEl>
                                              </p:spTgt>
                                            </p:tgtEl>
                                            <p:attrNameLst>
                                              <p:attrName>style.visibility</p:attrName>
                                            </p:attrNameLst>
                                          </p:cBhvr>
                                          <p:to>
                                            <p:strVal val="visible"/>
                                          </p:to>
                                        </p:set>
                                        <p:animEffect transition="in" filter="fade">
                                          <p:cBhvr>
                                            <p:cTn id="50" dur="500"/>
                                            <p:tgtEl>
                                              <p:spTgt spid="4">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00107" y="685800"/>
            <a:ext cx="11030328"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a:solidFill>
                  <a:srgbClr val="0070C0"/>
                </a:solidFill>
                <a:latin typeface="Lato" panose="020F0502020204030203" pitchFamily="34" charset="77"/>
              </a:rPr>
              <a:t>Sexual exploitation and abuse</a:t>
            </a:r>
          </a:p>
        </p:txBody>
      </p:sp>
      <p:sp>
        <p:nvSpPr>
          <p:cNvPr id="8195" name="Content Placeholder 2">
            <a:extLst>
              <a:ext uri="{FF2B5EF4-FFF2-40B4-BE49-F238E27FC236}">
                <a16:creationId xmlns:a16="http://schemas.microsoft.com/office/drawing/2014/main" id="{12C0F853-E629-4577-86F6-A13F06A72E48}"/>
              </a:ext>
            </a:extLst>
          </p:cNvPr>
          <p:cNvSpPr>
            <a:spLocks noGrp="1"/>
          </p:cNvSpPr>
          <p:nvPr>
            <p:ph idx="4294967295"/>
          </p:nvPr>
        </p:nvSpPr>
        <p:spPr>
          <a:xfrm>
            <a:off x="736462" y="1598609"/>
            <a:ext cx="8929682" cy="3206178"/>
          </a:xfrm>
          <a:prstGeom prst="rect">
            <a:avLst/>
          </a:prstGeom>
        </p:spPr>
        <p:txBody>
          <a:bodyPr/>
          <a:lstStyle/>
          <a:p>
            <a:pPr>
              <a:buClr>
                <a:srgbClr val="0070C0"/>
              </a:buClr>
              <a:buFont typeface="Wingdings" pitchFamily="2" charset="2"/>
              <a:buChar char="Ø"/>
            </a:pPr>
            <a:r>
              <a:rPr lang="en-GB" sz="2600"/>
              <a:t>Sexual exploitation and abuse (SEA) perpetrated by aid workers is a form of GBV.</a:t>
            </a:r>
          </a:p>
          <a:p>
            <a:pPr>
              <a:buClr>
                <a:srgbClr val="0070C0"/>
              </a:buClr>
              <a:buFont typeface="Wingdings" pitchFamily="2" charset="2"/>
              <a:buChar char="Ø"/>
            </a:pPr>
            <a:r>
              <a:rPr lang="en-GB" sz="2600"/>
              <a:t>The UN has zero tolerance on SEA.</a:t>
            </a:r>
          </a:p>
          <a:p>
            <a:pPr>
              <a:buClr>
                <a:srgbClr val="0070C0"/>
              </a:buClr>
              <a:buFont typeface="Wingdings" pitchFamily="2" charset="2"/>
              <a:buChar char="Ø"/>
            </a:pPr>
            <a:r>
              <a:rPr lang="en-GB" sz="2600"/>
              <a:t>UNHCR personnel and partners have the </a:t>
            </a:r>
            <a:r>
              <a:rPr lang="en-GB" sz="2600" b="1">
                <a:solidFill>
                  <a:srgbClr val="0070C0"/>
                </a:solidFill>
              </a:rPr>
              <a:t>obligation</a:t>
            </a:r>
            <a:r>
              <a:rPr lang="en-GB" sz="2600"/>
              <a:t> to report SEA </a:t>
            </a:r>
            <a:r>
              <a:rPr lang="en-GB" sz="2600" b="1">
                <a:solidFill>
                  <a:srgbClr val="0070C0"/>
                </a:solidFill>
              </a:rPr>
              <a:t>allegations</a:t>
            </a:r>
            <a:r>
              <a:rPr lang="en-GB" sz="2600"/>
              <a:t>, </a:t>
            </a:r>
            <a:r>
              <a:rPr lang="en-GB" sz="2600" b="1">
                <a:solidFill>
                  <a:srgbClr val="0070C0"/>
                </a:solidFill>
              </a:rPr>
              <a:t>suspicions</a:t>
            </a:r>
            <a:r>
              <a:rPr lang="en-GB" sz="2600" b="1"/>
              <a:t> </a:t>
            </a:r>
            <a:r>
              <a:rPr lang="en-GB" sz="2600"/>
              <a:t>or </a:t>
            </a:r>
            <a:r>
              <a:rPr lang="en-GB" sz="2600" b="1">
                <a:solidFill>
                  <a:srgbClr val="0070C0"/>
                </a:solidFill>
              </a:rPr>
              <a:t>concerns</a:t>
            </a:r>
            <a:r>
              <a:rPr lang="en-GB" sz="2600"/>
              <a:t>.</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6200"/>
            <a:ext cx="8610331" cy="286"/>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4" name="Rounded Rectangle 3">
            <a:extLst>
              <a:ext uri="{FF2B5EF4-FFF2-40B4-BE49-F238E27FC236}">
                <a16:creationId xmlns:a16="http://schemas.microsoft.com/office/drawing/2014/main" id="{0B08B110-AD1B-8A3E-EA03-9F2C8C76C894}"/>
              </a:ext>
            </a:extLst>
          </p:cNvPr>
          <p:cNvSpPr>
            <a:spLocks/>
          </p:cNvSpPr>
          <p:nvPr/>
        </p:nvSpPr>
        <p:spPr>
          <a:xfrm>
            <a:off x="3979234" y="4395536"/>
            <a:ext cx="3636004" cy="1116263"/>
          </a:xfrm>
          <a:prstGeom prst="roundRect">
            <a:avLst/>
          </a:prstGeom>
          <a:solidFill>
            <a:schemeClr val="bg1">
              <a:alpha val="980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a:solidFill>
                  <a:srgbClr val="0070C0"/>
                </a:solidFill>
                <a:latin typeface="Lato" panose="020F0502020204030203" pitchFamily="34" charset="77"/>
              </a:rPr>
              <a:t>GBV committed by aid workers</a:t>
            </a:r>
          </a:p>
        </p:txBody>
      </p:sp>
      <p:sp>
        <p:nvSpPr>
          <p:cNvPr id="5" name="Oval 4">
            <a:extLst>
              <a:ext uri="{FF2B5EF4-FFF2-40B4-BE49-F238E27FC236}">
                <a16:creationId xmlns:a16="http://schemas.microsoft.com/office/drawing/2014/main" id="{D4D43125-D819-0640-BF20-986C7B56A90A}"/>
              </a:ext>
            </a:extLst>
          </p:cNvPr>
          <p:cNvSpPr/>
          <p:nvPr/>
        </p:nvSpPr>
        <p:spPr>
          <a:xfrm>
            <a:off x="8212767" y="3534252"/>
            <a:ext cx="3354497" cy="2311400"/>
          </a:xfrm>
          <a:custGeom>
            <a:avLst/>
            <a:gdLst>
              <a:gd name="connsiteX0" fmla="*/ 0 w 3354497"/>
              <a:gd name="connsiteY0" fmla="*/ 1155700 h 2311400"/>
              <a:gd name="connsiteX1" fmla="*/ 1677249 w 3354497"/>
              <a:gd name="connsiteY1" fmla="*/ 0 h 2311400"/>
              <a:gd name="connsiteX2" fmla="*/ 3354498 w 3354497"/>
              <a:gd name="connsiteY2" fmla="*/ 1155700 h 2311400"/>
              <a:gd name="connsiteX3" fmla="*/ 1677249 w 3354497"/>
              <a:gd name="connsiteY3" fmla="*/ 2311400 h 2311400"/>
              <a:gd name="connsiteX4" fmla="*/ 0 w 3354497"/>
              <a:gd name="connsiteY4" fmla="*/ 1155700 h 2311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4497" h="2311400" extrusionOk="0">
                <a:moveTo>
                  <a:pt x="0" y="1155700"/>
                </a:moveTo>
                <a:cubicBezTo>
                  <a:pt x="-208217" y="388992"/>
                  <a:pt x="622291" y="48280"/>
                  <a:pt x="1677249" y="0"/>
                </a:cubicBezTo>
                <a:cubicBezTo>
                  <a:pt x="2744555" y="29681"/>
                  <a:pt x="3281307" y="519752"/>
                  <a:pt x="3354498" y="1155700"/>
                </a:cubicBezTo>
                <a:cubicBezTo>
                  <a:pt x="3323503" y="1824244"/>
                  <a:pt x="2583734" y="2421031"/>
                  <a:pt x="1677249" y="2311400"/>
                </a:cubicBezTo>
                <a:cubicBezTo>
                  <a:pt x="734940" y="2302652"/>
                  <a:pt x="74110" y="1829385"/>
                  <a:pt x="0" y="1155700"/>
                </a:cubicBezTo>
                <a:close/>
              </a:path>
            </a:pathLst>
          </a:custGeom>
          <a:noFill/>
          <a:ln w="31750" cap="rnd">
            <a:solidFill>
              <a:srgbClr val="0070C0"/>
            </a:solidFill>
            <a:extLst>
              <a:ext uri="{C807C97D-BFC1-408E-A445-0C87EB9F89A2}">
                <ask:lineSketchStyleProps xmlns:ask="http://schemas.microsoft.com/office/drawing/2018/sketchyshapes" sd="1219033472">
                  <a:prstGeom prst="ellipse">
                    <a:avLst/>
                  </a:prstGeom>
                  <ask:type>
                    <ask:lineSketchScribbl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sp>
        <p:nvSpPr>
          <p:cNvPr id="7" name="TextBox 6">
            <a:extLst>
              <a:ext uri="{FF2B5EF4-FFF2-40B4-BE49-F238E27FC236}">
                <a16:creationId xmlns:a16="http://schemas.microsoft.com/office/drawing/2014/main" id="{38DD9501-6643-310D-BAD4-0BA8B160C63B}"/>
              </a:ext>
            </a:extLst>
          </p:cNvPr>
          <p:cNvSpPr txBox="1"/>
          <p:nvPr/>
        </p:nvSpPr>
        <p:spPr>
          <a:xfrm>
            <a:off x="9964908" y="4222489"/>
            <a:ext cx="1330660" cy="861774"/>
          </a:xfrm>
          <a:prstGeom prst="rect">
            <a:avLst/>
          </a:prstGeom>
          <a:noFill/>
        </p:spPr>
        <p:txBody>
          <a:bodyPr wrap="square" rtlCol="0">
            <a:spAutoFit/>
          </a:bodyPr>
          <a:lstStyle/>
          <a:p>
            <a:r>
              <a:rPr lang="en-BR" sz="5000" b="1">
                <a:solidFill>
                  <a:srgbClr val="0070C0"/>
                </a:solidFill>
              </a:rPr>
              <a:t>GBV</a:t>
            </a:r>
          </a:p>
        </p:txBody>
      </p:sp>
      <p:sp>
        <p:nvSpPr>
          <p:cNvPr id="9" name="Arc 8">
            <a:extLst>
              <a:ext uri="{FF2B5EF4-FFF2-40B4-BE49-F238E27FC236}">
                <a16:creationId xmlns:a16="http://schemas.microsoft.com/office/drawing/2014/main" id="{853CD97F-7C58-67FE-B37A-CBFCA7AB10E7}"/>
              </a:ext>
            </a:extLst>
          </p:cNvPr>
          <p:cNvSpPr/>
          <p:nvPr/>
        </p:nvSpPr>
        <p:spPr>
          <a:xfrm rot="7716188">
            <a:off x="7094401" y="3319887"/>
            <a:ext cx="2152124" cy="2075022"/>
          </a:xfrm>
          <a:custGeom>
            <a:avLst/>
            <a:gdLst>
              <a:gd name="connsiteX0" fmla="*/ 1076062 w 2152124"/>
              <a:gd name="connsiteY0" fmla="*/ 0 h 2075022"/>
              <a:gd name="connsiteX1" fmla="*/ 2152124 w 2152124"/>
              <a:gd name="connsiteY1" fmla="*/ 1037511 h 2075022"/>
              <a:gd name="connsiteX2" fmla="*/ 1592572 w 2152124"/>
              <a:gd name="connsiteY2" fmla="*/ 1037511 h 2075022"/>
              <a:gd name="connsiteX3" fmla="*/ 1076062 w 2152124"/>
              <a:gd name="connsiteY3" fmla="*/ 1037511 h 2075022"/>
              <a:gd name="connsiteX4" fmla="*/ 1076062 w 2152124"/>
              <a:gd name="connsiteY4" fmla="*/ 539506 h 2075022"/>
              <a:gd name="connsiteX5" fmla="*/ 1076062 w 2152124"/>
              <a:gd name="connsiteY5" fmla="*/ 0 h 2075022"/>
              <a:gd name="connsiteX0" fmla="*/ 1076062 w 2152124"/>
              <a:gd name="connsiteY0" fmla="*/ 0 h 2075022"/>
              <a:gd name="connsiteX1" fmla="*/ 2152124 w 2152124"/>
              <a:gd name="connsiteY1" fmla="*/ 1037511 h 2075022"/>
            </a:gdLst>
            <a:ahLst/>
            <a:cxnLst>
              <a:cxn ang="0">
                <a:pos x="connsiteX0" y="connsiteY0"/>
              </a:cxn>
              <a:cxn ang="0">
                <a:pos x="connsiteX1" y="connsiteY1"/>
              </a:cxn>
            </a:cxnLst>
            <a:rect l="l" t="t" r="r" b="b"/>
            <a:pathLst>
              <a:path w="2152124" h="2075022" stroke="0" extrusionOk="0">
                <a:moveTo>
                  <a:pt x="1076062" y="0"/>
                </a:moveTo>
                <a:cubicBezTo>
                  <a:pt x="1557602" y="-69549"/>
                  <a:pt x="2060648" y="498841"/>
                  <a:pt x="2152124" y="1037511"/>
                </a:cubicBezTo>
                <a:cubicBezTo>
                  <a:pt x="1901373" y="1102375"/>
                  <a:pt x="1746012" y="988539"/>
                  <a:pt x="1592572" y="1037511"/>
                </a:cubicBezTo>
                <a:cubicBezTo>
                  <a:pt x="1439132" y="1086483"/>
                  <a:pt x="1261082" y="1029703"/>
                  <a:pt x="1076062" y="1037511"/>
                </a:cubicBezTo>
                <a:cubicBezTo>
                  <a:pt x="1050616" y="855675"/>
                  <a:pt x="1089727" y="726479"/>
                  <a:pt x="1076062" y="539506"/>
                </a:cubicBezTo>
                <a:cubicBezTo>
                  <a:pt x="1062397" y="352534"/>
                  <a:pt x="1120635" y="128689"/>
                  <a:pt x="1076062" y="0"/>
                </a:cubicBezTo>
                <a:close/>
              </a:path>
              <a:path w="2152124" h="2075022" fill="none" extrusionOk="0">
                <a:moveTo>
                  <a:pt x="1076062" y="0"/>
                </a:moveTo>
                <a:cubicBezTo>
                  <a:pt x="1528360" y="-21744"/>
                  <a:pt x="2069625" y="542181"/>
                  <a:pt x="2152124" y="1037511"/>
                </a:cubicBezTo>
              </a:path>
            </a:pathLst>
          </a:custGeom>
          <a:noFill/>
          <a:ln w="57150" cap="rnd">
            <a:solidFill>
              <a:srgbClr val="0070C0"/>
            </a:solidFill>
            <a:headEnd type="none"/>
            <a:tailEnd type="arrow"/>
            <a:extLst>
              <a:ext uri="{C807C97D-BFC1-408E-A445-0C87EB9F89A2}">
                <ask:lineSketchStyleProps xmlns:ask="http://schemas.microsoft.com/office/drawing/2018/sketchyshapes" sd="1219033472">
                  <a:prstGeom prst="arc">
                    <a:avLst/>
                  </a:prstGeom>
                  <ask:type>
                    <ask:lineSketchScribble/>
                  </ask:type>
                </ask:lineSketchStyleProps>
              </a:ext>
            </a:extLs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BR"/>
          </a:p>
        </p:txBody>
      </p:sp>
      <p:sp>
        <p:nvSpPr>
          <p:cNvPr id="8" name="Oval 7">
            <a:extLst>
              <a:ext uri="{FF2B5EF4-FFF2-40B4-BE49-F238E27FC236}">
                <a16:creationId xmlns:a16="http://schemas.microsoft.com/office/drawing/2014/main" id="{B42B5FDD-61CF-D936-2037-9399E34FD247}"/>
              </a:ext>
            </a:extLst>
          </p:cNvPr>
          <p:cNvSpPr/>
          <p:nvPr/>
        </p:nvSpPr>
        <p:spPr>
          <a:xfrm>
            <a:off x="8469228" y="4031790"/>
            <a:ext cx="1330660" cy="1243172"/>
          </a:xfrm>
          <a:custGeom>
            <a:avLst/>
            <a:gdLst>
              <a:gd name="connsiteX0" fmla="*/ 0 w 1330660"/>
              <a:gd name="connsiteY0" fmla="*/ 621586 h 1243172"/>
              <a:gd name="connsiteX1" fmla="*/ 665330 w 1330660"/>
              <a:gd name="connsiteY1" fmla="*/ 0 h 1243172"/>
              <a:gd name="connsiteX2" fmla="*/ 1330660 w 1330660"/>
              <a:gd name="connsiteY2" fmla="*/ 621586 h 1243172"/>
              <a:gd name="connsiteX3" fmla="*/ 665330 w 1330660"/>
              <a:gd name="connsiteY3" fmla="*/ 1243172 h 1243172"/>
              <a:gd name="connsiteX4" fmla="*/ 0 w 1330660"/>
              <a:gd name="connsiteY4" fmla="*/ 621586 h 1243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660" h="1243172" fill="none" extrusionOk="0">
                <a:moveTo>
                  <a:pt x="0" y="621586"/>
                </a:moveTo>
                <a:cubicBezTo>
                  <a:pt x="81158" y="287922"/>
                  <a:pt x="326591" y="-59091"/>
                  <a:pt x="665330" y="0"/>
                </a:cubicBezTo>
                <a:cubicBezTo>
                  <a:pt x="957957" y="-11458"/>
                  <a:pt x="1297392" y="309616"/>
                  <a:pt x="1330660" y="621586"/>
                </a:cubicBezTo>
                <a:cubicBezTo>
                  <a:pt x="1329430" y="953147"/>
                  <a:pt x="986619" y="1307326"/>
                  <a:pt x="665330" y="1243172"/>
                </a:cubicBezTo>
                <a:cubicBezTo>
                  <a:pt x="386440" y="1292753"/>
                  <a:pt x="31973" y="972565"/>
                  <a:pt x="0" y="621586"/>
                </a:cubicBezTo>
                <a:close/>
              </a:path>
              <a:path w="1330660" h="1243172" stroke="0" extrusionOk="0">
                <a:moveTo>
                  <a:pt x="0" y="621586"/>
                </a:moveTo>
                <a:cubicBezTo>
                  <a:pt x="-28705" y="260588"/>
                  <a:pt x="274139" y="8909"/>
                  <a:pt x="665330" y="0"/>
                </a:cubicBezTo>
                <a:cubicBezTo>
                  <a:pt x="1125683" y="19558"/>
                  <a:pt x="1311619" y="278899"/>
                  <a:pt x="1330660" y="621586"/>
                </a:cubicBezTo>
                <a:cubicBezTo>
                  <a:pt x="1322246" y="973095"/>
                  <a:pt x="1029741" y="1259978"/>
                  <a:pt x="665330" y="1243172"/>
                </a:cubicBezTo>
                <a:cubicBezTo>
                  <a:pt x="251546" y="1217823"/>
                  <a:pt x="62388" y="994688"/>
                  <a:pt x="0" y="621586"/>
                </a:cubicBezTo>
                <a:close/>
              </a:path>
            </a:pathLst>
          </a:custGeom>
          <a:solidFill>
            <a:srgbClr val="FBD416"/>
          </a:solidFill>
          <a:ln w="31750" cap="rnd">
            <a:solidFill>
              <a:srgbClr val="FBD416"/>
            </a:solidFill>
            <a:extLst>
              <a:ext uri="{C807C97D-BFC1-408E-A445-0C87EB9F89A2}">
                <ask:lineSketchStyleProps xmlns:ask="http://schemas.microsoft.com/office/drawing/2018/sketchyshapes" sd="1219033472">
                  <a:prstGeom prst="ellipse">
                    <a:avLst/>
                  </a:prstGeom>
                  <ask:type>
                    <ask:lineSketchScribbl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BR" sz="3500" b="1">
                <a:solidFill>
                  <a:srgbClr val="0070C0"/>
                </a:solidFill>
              </a:rPr>
              <a:t>SEA</a:t>
            </a:r>
          </a:p>
        </p:txBody>
      </p:sp>
    </p:spTree>
    <p:custDataLst>
      <p:tags r:id="rId1"/>
    </p:custDataLst>
    <p:extLst>
      <p:ext uri="{BB962C8B-B14F-4D97-AF65-F5344CB8AC3E}">
        <p14:creationId xmlns:p14="http://schemas.microsoft.com/office/powerpoint/2010/main" val="254877887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0" end="0"/>
                                                </p:txEl>
                                              </p:spTgt>
                                            </p:tgtEl>
                                            <p:attrNameLst>
                                              <p:attrName>style.visibility</p:attrName>
                                            </p:attrNameLst>
                                          </p:cBhvr>
                                          <p:to>
                                            <p:strVal val="visible"/>
                                          </p:to>
                                        </p:set>
                                        <p:animEffect transition="in" filter="fade">
                                          <p:cBhvr>
                                            <p:cTn id="17" dur="500"/>
                                            <p:tgtEl>
                                              <p:spTgt spid="819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5">
                                                <p:txEl>
                                                  <p:pRg st="1" end="1"/>
                                                </p:txEl>
                                              </p:spTgt>
                                            </p:tgtEl>
                                            <p:attrNameLst>
                                              <p:attrName>style.visibility</p:attrName>
                                            </p:attrNameLst>
                                          </p:cBhvr>
                                          <p:to>
                                            <p:strVal val="visible"/>
                                          </p:to>
                                        </p:set>
                                        <p:animEffect transition="in" filter="fade">
                                          <p:cBhvr>
                                            <p:cTn id="22" dur="500"/>
                                            <p:tgtEl>
                                              <p:spTgt spid="819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5">
                                                <p:txEl>
                                                  <p:pRg st="2" end="2"/>
                                                </p:txEl>
                                              </p:spTgt>
                                            </p:tgtEl>
                                            <p:attrNameLst>
                                              <p:attrName>style.visibility</p:attrName>
                                            </p:attrNameLst>
                                          </p:cBhvr>
                                          <p:to>
                                            <p:strVal val="visible"/>
                                          </p:to>
                                        </p:set>
                                        <p:animEffect transition="in" filter="fade">
                                          <p:cBhvr>
                                            <p:cTn id="27" dur="500"/>
                                            <p:tgtEl>
                                              <p:spTgt spid="819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300" fill="hold"/>
                                            <p:tgtEl>
                                              <p:spTgt spid="5"/>
                                            </p:tgtEl>
                                            <p:attrNameLst>
                                              <p:attrName>ppt_w</p:attrName>
                                            </p:attrNameLst>
                                          </p:cBhvr>
                                          <p:tavLst>
                                            <p:tav tm="0">
                                              <p:val>
                                                <p:fltVal val="0"/>
                                              </p:val>
                                            </p:tav>
                                            <p:tav tm="100000">
                                              <p:val>
                                                <p:strVal val="#ppt_w"/>
                                              </p:val>
                                            </p:tav>
                                          </p:tavLst>
                                        </p:anim>
                                        <p:anim calcmode="lin" valueType="num">
                                          <p:cBhvr>
                                            <p:cTn id="36" dur="300" fill="hold"/>
                                            <p:tgtEl>
                                              <p:spTgt spid="5"/>
                                            </p:tgtEl>
                                            <p:attrNameLst>
                                              <p:attrName>ppt_h</p:attrName>
                                            </p:attrNameLst>
                                          </p:cBhvr>
                                          <p:tavLst>
                                            <p:tav tm="0">
                                              <p:val>
                                                <p:fltVal val="0"/>
                                              </p:val>
                                            </p:tav>
                                            <p:tav tm="100000">
                                              <p:val>
                                                <p:strVal val="#ppt_h"/>
                                              </p:val>
                                            </p:tav>
                                          </p:tavLst>
                                        </p:anim>
                                        <p:animEffect transition="in" filter="fade">
                                          <p:cBhvr>
                                            <p:cTn id="37" dur="300"/>
                                            <p:tgtEl>
                                              <p:spTgt spid="5"/>
                                            </p:tgtEl>
                                          </p:cBhvr>
                                        </p:animEffect>
                                      </p:childTnLst>
                                    </p:cTn>
                                  </p:par>
                                  <p:par>
                                    <p:cTn id="38" presetID="10" presetClass="entr" presetSubtype="0" fill="hold" grpId="0" nodeType="withEffect">
                                      <p:stCondLst>
                                        <p:cond delay="3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300"/>
                                            <p:tgtEl>
                                              <p:spTgt spid="8"/>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300"/>
                                            <p:tgtEl>
                                              <p:spTgt spid="7"/>
                                            </p:tgtEl>
                                          </p:cBhvr>
                                        </p:animEffect>
                                      </p:childTnLst>
                                    </p:cTn>
                                  </p:par>
                                  <p:par>
                                    <p:cTn id="44" presetID="1" presetClass="entr" presetSubtype="0" fill="hold" grpId="0" nodeType="withEffect">
                                      <p:stCondLst>
                                        <p:cond delay="1000"/>
                                      </p:stCondLst>
                                      <p:childTnLst>
                                        <p:set>
                                          <p:cBhvr>
                                            <p:cTn id="4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P spid="4" grpId="0" animBg="1"/>
          <p:bldP spid="5" grpId="0" animBg="1"/>
          <p:bldP spid="7" grpId="0"/>
          <p:bldP spid="9"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0" end="0"/>
                                                </p:txEl>
                                              </p:spTgt>
                                            </p:tgtEl>
                                            <p:attrNameLst>
                                              <p:attrName>style.visibility</p:attrName>
                                            </p:attrNameLst>
                                          </p:cBhvr>
                                          <p:to>
                                            <p:strVal val="visible"/>
                                          </p:to>
                                        </p:set>
                                        <p:animEffect transition="in" filter="fade">
                                          <p:cBhvr>
                                            <p:cTn id="17" dur="500"/>
                                            <p:tgtEl>
                                              <p:spTgt spid="819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5">
                                                <p:txEl>
                                                  <p:pRg st="1" end="1"/>
                                                </p:txEl>
                                              </p:spTgt>
                                            </p:tgtEl>
                                            <p:attrNameLst>
                                              <p:attrName>style.visibility</p:attrName>
                                            </p:attrNameLst>
                                          </p:cBhvr>
                                          <p:to>
                                            <p:strVal val="visible"/>
                                          </p:to>
                                        </p:set>
                                        <p:animEffect transition="in" filter="fade">
                                          <p:cBhvr>
                                            <p:cTn id="22" dur="500"/>
                                            <p:tgtEl>
                                              <p:spTgt spid="819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5">
                                                <p:txEl>
                                                  <p:pRg st="2" end="2"/>
                                                </p:txEl>
                                              </p:spTgt>
                                            </p:tgtEl>
                                            <p:attrNameLst>
                                              <p:attrName>style.visibility</p:attrName>
                                            </p:attrNameLst>
                                          </p:cBhvr>
                                          <p:to>
                                            <p:strVal val="visible"/>
                                          </p:to>
                                        </p:set>
                                        <p:animEffect transition="in" filter="fade">
                                          <p:cBhvr>
                                            <p:cTn id="27" dur="500"/>
                                            <p:tgtEl>
                                              <p:spTgt spid="819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300" fill="hold"/>
                                            <p:tgtEl>
                                              <p:spTgt spid="5"/>
                                            </p:tgtEl>
                                            <p:attrNameLst>
                                              <p:attrName>ppt_w</p:attrName>
                                            </p:attrNameLst>
                                          </p:cBhvr>
                                          <p:tavLst>
                                            <p:tav tm="0">
                                              <p:val>
                                                <p:fltVal val="0"/>
                                              </p:val>
                                            </p:tav>
                                            <p:tav tm="100000">
                                              <p:val>
                                                <p:strVal val="#ppt_w"/>
                                              </p:val>
                                            </p:tav>
                                          </p:tavLst>
                                        </p:anim>
                                        <p:anim calcmode="lin" valueType="num">
                                          <p:cBhvr>
                                            <p:cTn id="36" dur="300" fill="hold"/>
                                            <p:tgtEl>
                                              <p:spTgt spid="5"/>
                                            </p:tgtEl>
                                            <p:attrNameLst>
                                              <p:attrName>ppt_h</p:attrName>
                                            </p:attrNameLst>
                                          </p:cBhvr>
                                          <p:tavLst>
                                            <p:tav tm="0">
                                              <p:val>
                                                <p:fltVal val="0"/>
                                              </p:val>
                                            </p:tav>
                                            <p:tav tm="100000">
                                              <p:val>
                                                <p:strVal val="#ppt_h"/>
                                              </p:val>
                                            </p:tav>
                                          </p:tavLst>
                                        </p:anim>
                                        <p:animEffect transition="in" filter="fade">
                                          <p:cBhvr>
                                            <p:cTn id="37" dur="300"/>
                                            <p:tgtEl>
                                              <p:spTgt spid="5"/>
                                            </p:tgtEl>
                                          </p:cBhvr>
                                        </p:animEffect>
                                      </p:childTnLst>
                                    </p:cTn>
                                  </p:par>
                                  <p:par>
                                    <p:cTn id="38" presetID="10" presetClass="entr" presetSubtype="0" fill="hold" grpId="0" nodeType="withEffect">
                                      <p:stCondLst>
                                        <p:cond delay="3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300"/>
                                            <p:tgtEl>
                                              <p:spTgt spid="8"/>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300"/>
                                            <p:tgtEl>
                                              <p:spTgt spid="7"/>
                                            </p:tgtEl>
                                          </p:cBhvr>
                                        </p:animEffect>
                                      </p:childTnLst>
                                    </p:cTn>
                                  </p:par>
                                  <p:par>
                                    <p:cTn id="44" presetID="1" presetClass="entr" presetSubtype="0" fill="hold" grpId="0" nodeType="withEffect">
                                      <p:stCondLst>
                                        <p:cond delay="1000"/>
                                      </p:stCondLst>
                                      <p:childTnLst>
                                        <p:set>
                                          <p:cBhvr>
                                            <p:cTn id="4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P spid="4" grpId="0" animBg="1"/>
          <p:bldP spid="5" grpId="0" animBg="1"/>
          <p:bldP spid="7" grpId="0"/>
          <p:bldP spid="9" grpId="0" animBg="1"/>
          <p:bldP spid="8"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circle&#10;&#10;Description automatically generated">
            <a:extLst>
              <a:ext uri="{FF2B5EF4-FFF2-40B4-BE49-F238E27FC236}">
                <a16:creationId xmlns:a16="http://schemas.microsoft.com/office/drawing/2014/main" id="{502A9DDB-B140-92A5-6D23-FDF325054E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95320" y="0"/>
            <a:ext cx="4293704" cy="6188765"/>
          </a:xfrm>
          <a:prstGeom prst="rect">
            <a:avLst/>
          </a:prstGeom>
        </p:spPr>
      </p:pic>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65052" y="686331"/>
            <a:ext cx="5333642" cy="66015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lIns="91440" tIns="45720" rIns="91440" bIns="45720" anchor="b">
            <a:noAutofit/>
          </a:bodyPr>
          <a:lstStyle/>
          <a:p>
            <a:pPr algn="l">
              <a:defRPr/>
            </a:pPr>
            <a:r>
              <a:rPr lang="en-US" sz="4000" b="1">
                <a:solidFill>
                  <a:srgbClr val="0070C0"/>
                </a:solidFill>
                <a:latin typeface="Lato"/>
                <a:ea typeface="Lato"/>
                <a:cs typeface="Lato"/>
              </a:rPr>
              <a:t>Opening remarks</a:t>
            </a:r>
            <a:endParaRPr lang="en-US" sz="4000" b="1">
              <a:solidFill>
                <a:srgbClr val="0070C0"/>
              </a:solidFill>
              <a:latin typeface="Lato" panose="020F0502020204030203" pitchFamily="34" charset="77"/>
            </a:endParaRPr>
          </a:p>
        </p:txBody>
      </p:sp>
      <p:sp>
        <p:nvSpPr>
          <p:cNvPr id="8195" name="Content Placeholder 2">
            <a:extLst>
              <a:ext uri="{FF2B5EF4-FFF2-40B4-BE49-F238E27FC236}">
                <a16:creationId xmlns:a16="http://schemas.microsoft.com/office/drawing/2014/main" id="{12C0F853-E629-4577-86F6-A13F06A72E48}"/>
              </a:ext>
            </a:extLst>
          </p:cNvPr>
          <p:cNvSpPr>
            <a:spLocks noGrp="1"/>
          </p:cNvSpPr>
          <p:nvPr>
            <p:ph idx="4294967295"/>
          </p:nvPr>
        </p:nvSpPr>
        <p:spPr>
          <a:xfrm>
            <a:off x="765052" y="2354896"/>
            <a:ext cx="5510732" cy="4465637"/>
          </a:xfrm>
          <a:prstGeom prst="rect">
            <a:avLst/>
          </a:prstGeom>
        </p:spPr>
        <p:txBody>
          <a:bodyPr lIns="91440" tIns="45720" rIns="91440" bIns="45720" anchor="t"/>
          <a:lstStyle/>
          <a:p>
            <a:pPr marL="448945" indent="-448945">
              <a:spcBef>
                <a:spcPts val="600"/>
              </a:spcBef>
              <a:buClr>
                <a:srgbClr val="0070C0"/>
              </a:buClr>
              <a:buSzPct val="80000"/>
              <a:buFont typeface="Wingdings" pitchFamily="2" charset="2"/>
              <a:buChar char="Ø"/>
            </a:pPr>
            <a:r>
              <a:rPr lang="en-US" sz="3000">
                <a:latin typeface="Proxima Nova"/>
                <a:ea typeface="Lato"/>
                <a:cs typeface="Lato"/>
              </a:rPr>
              <a:t>Why are we here? </a:t>
            </a:r>
          </a:p>
          <a:p>
            <a:pPr marL="448945" indent="-448945">
              <a:spcBef>
                <a:spcPts val="600"/>
              </a:spcBef>
              <a:buClr>
                <a:srgbClr val="0070C0"/>
              </a:buClr>
              <a:buSzPct val="80000"/>
              <a:buFont typeface="Wingdings" pitchFamily="2" charset="2"/>
              <a:buChar char="Ø"/>
            </a:pPr>
            <a:r>
              <a:rPr lang="en-US" sz="3000">
                <a:latin typeface="Proxima Nova"/>
                <a:ea typeface="Lato"/>
                <a:cs typeface="Lato"/>
              </a:rPr>
              <a:t>What are our commitments?</a:t>
            </a:r>
            <a:endParaRPr lang="en-US" sz="3000">
              <a:latin typeface="Proxima Nova" panose="02000506030000020004" pitchFamily="2" charset="0"/>
            </a:endParaRP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883605" y="1346486"/>
            <a:ext cx="5905313"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8" name="Picture 7">
            <a:extLst>
              <a:ext uri="{FF2B5EF4-FFF2-40B4-BE49-F238E27FC236}">
                <a16:creationId xmlns:a16="http://schemas.microsoft.com/office/drawing/2014/main" id="{A6B635B6-9835-70B0-CA65-41469418CA47}"/>
              </a:ext>
            </a:extLst>
          </p:cNvPr>
          <p:cNvPicPr>
            <a:picLocks noChangeAspect="1"/>
          </p:cNvPicPr>
          <p:nvPr/>
        </p:nvPicPr>
        <p:blipFill rotWithShape="1">
          <a:blip r:embed="rId5">
            <a:extLst>
              <a:ext uri="{28A0092B-C50C-407E-A947-70E740481C1C}">
                <a14:useLocalDpi xmlns:a14="http://schemas.microsoft.com/office/drawing/2010/main" val="0"/>
              </a:ext>
            </a:extLst>
          </a:blip>
          <a:srcRect t="-645" b="22558"/>
          <a:stretch/>
        </p:blipFill>
        <p:spPr>
          <a:xfrm>
            <a:off x="5939954" y="686344"/>
            <a:ext cx="5510732" cy="5502421"/>
          </a:xfrm>
          <a:prstGeom prst="rect">
            <a:avLst/>
          </a:prstGeom>
        </p:spPr>
      </p:pic>
    </p:spTree>
    <p:custDataLst>
      <p:tags r:id="rId1"/>
    </p:custDataLst>
    <p:extLst>
      <p:ext uri="{BB962C8B-B14F-4D97-AF65-F5344CB8AC3E}">
        <p14:creationId xmlns:p14="http://schemas.microsoft.com/office/powerpoint/2010/main" val="381577042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300" fill="hold"/>
                                            <p:tgtEl>
                                              <p:spTgt spid="7"/>
                                            </p:tgtEl>
                                            <p:attrNameLst>
                                              <p:attrName>ppt_x</p:attrName>
                                            </p:attrNameLst>
                                          </p:cBhvr>
                                          <p:tavLst>
                                            <p:tav tm="0">
                                              <p:val>
                                                <p:strVal val="1+#ppt_w/2"/>
                                              </p:val>
                                            </p:tav>
                                            <p:tav tm="100000">
                                              <p:val>
                                                <p:strVal val="#ppt_x"/>
                                              </p:val>
                                            </p:tav>
                                          </p:tavLst>
                                        </p:anim>
                                        <p:anim calcmode="lin" valueType="num">
                                          <p:cBhvr additive="base">
                                            <p:cTn id="16" dur="13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195">
                                                <p:txEl>
                                                  <p:pRg st="0" end="0"/>
                                                </p:txEl>
                                              </p:spTgt>
                                            </p:tgtEl>
                                            <p:attrNameLst>
                                              <p:attrName>style.visibility</p:attrName>
                                            </p:attrNameLst>
                                          </p:cBhvr>
                                          <p:to>
                                            <p:strVal val="visible"/>
                                          </p:to>
                                        </p:set>
                                        <p:animEffect transition="in" filter="fade">
                                          <p:cBhvr>
                                            <p:cTn id="21" dur="500"/>
                                            <p:tgtEl>
                                              <p:spTgt spid="819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95">
                                                <p:txEl>
                                                  <p:pRg st="1" end="1"/>
                                                </p:txEl>
                                              </p:spTgt>
                                            </p:tgtEl>
                                            <p:attrNameLst>
                                              <p:attrName>style.visibility</p:attrName>
                                            </p:attrNameLst>
                                          </p:cBhvr>
                                          <p:to>
                                            <p:strVal val="visible"/>
                                          </p:to>
                                        </p:set>
                                        <p:animEffect transition="in" filter="fade">
                                          <p:cBhvr>
                                            <p:cTn id="26" dur="500"/>
                                            <p:tgtEl>
                                              <p:spTgt spid="8195">
                                                <p:txEl>
                                                  <p:pRg st="1" end="1"/>
                                                </p:txEl>
                                              </p:spTgt>
                                            </p:tgtEl>
                                          </p:cBhvr>
                                        </p:animEffect>
                                      </p:childTnLst>
                                    </p:cTn>
                                  </p:par>
                                  <p:par>
                                    <p:cTn id="27" presetID="2" presetClass="entr" presetSubtype="2" accel="50000" decel="5000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2000" fill="hold"/>
                                            <p:tgtEl>
                                              <p:spTgt spid="8"/>
                                            </p:tgtEl>
                                            <p:attrNameLst>
                                              <p:attrName>ppt_x</p:attrName>
                                            </p:attrNameLst>
                                          </p:cBhvr>
                                          <p:tavLst>
                                            <p:tav tm="0">
                                              <p:val>
                                                <p:strVal val="1+#ppt_w/2"/>
                                              </p:val>
                                            </p:tav>
                                            <p:tav tm="100000">
                                              <p:val>
                                                <p:strVal val="#ppt_x"/>
                                              </p:val>
                                            </p:tav>
                                          </p:tavLst>
                                        </p:anim>
                                        <p:anim calcmode="lin" valueType="num">
                                          <p:cBhvr additive="base">
                                            <p:cTn id="30"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300" fill="hold"/>
                                            <p:tgtEl>
                                              <p:spTgt spid="7"/>
                                            </p:tgtEl>
                                            <p:attrNameLst>
                                              <p:attrName>ppt_x</p:attrName>
                                            </p:attrNameLst>
                                          </p:cBhvr>
                                          <p:tavLst>
                                            <p:tav tm="0">
                                              <p:val>
                                                <p:strVal val="1+#ppt_w/2"/>
                                              </p:val>
                                            </p:tav>
                                            <p:tav tm="100000">
                                              <p:val>
                                                <p:strVal val="#ppt_x"/>
                                              </p:val>
                                            </p:tav>
                                          </p:tavLst>
                                        </p:anim>
                                        <p:anim calcmode="lin" valueType="num">
                                          <p:cBhvr additive="base">
                                            <p:cTn id="16" dur="13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195">
                                                <p:txEl>
                                                  <p:pRg st="0" end="0"/>
                                                </p:txEl>
                                              </p:spTgt>
                                            </p:tgtEl>
                                            <p:attrNameLst>
                                              <p:attrName>style.visibility</p:attrName>
                                            </p:attrNameLst>
                                          </p:cBhvr>
                                          <p:to>
                                            <p:strVal val="visible"/>
                                          </p:to>
                                        </p:set>
                                        <p:animEffect transition="in" filter="fade">
                                          <p:cBhvr>
                                            <p:cTn id="21" dur="500"/>
                                            <p:tgtEl>
                                              <p:spTgt spid="819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95">
                                                <p:txEl>
                                                  <p:pRg st="1" end="1"/>
                                                </p:txEl>
                                              </p:spTgt>
                                            </p:tgtEl>
                                            <p:attrNameLst>
                                              <p:attrName>style.visibility</p:attrName>
                                            </p:attrNameLst>
                                          </p:cBhvr>
                                          <p:to>
                                            <p:strVal val="visible"/>
                                          </p:to>
                                        </p:set>
                                        <p:animEffect transition="in" filter="fade">
                                          <p:cBhvr>
                                            <p:cTn id="26" dur="500"/>
                                            <p:tgtEl>
                                              <p:spTgt spid="8195">
                                                <p:txEl>
                                                  <p:pRg st="1" end="1"/>
                                                </p:txEl>
                                              </p:spTgt>
                                            </p:tgtEl>
                                          </p:cBhvr>
                                        </p:animEffect>
                                      </p:childTnLst>
                                    </p:cTn>
                                  </p:par>
                                  <p:par>
                                    <p:cTn id="27" presetID="2" presetClass="entr" presetSubtype="2" accel="50000" decel="5000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2000" fill="hold"/>
                                            <p:tgtEl>
                                              <p:spTgt spid="8"/>
                                            </p:tgtEl>
                                            <p:attrNameLst>
                                              <p:attrName>ppt_x</p:attrName>
                                            </p:attrNameLst>
                                          </p:cBhvr>
                                          <p:tavLst>
                                            <p:tav tm="0">
                                              <p:val>
                                                <p:strVal val="1+#ppt_w/2"/>
                                              </p:val>
                                            </p:tav>
                                            <p:tav tm="100000">
                                              <p:val>
                                                <p:strVal val="#ppt_x"/>
                                              </p:val>
                                            </p:tav>
                                          </p:tavLst>
                                        </p:anim>
                                        <p:anim calcmode="lin" valueType="num">
                                          <p:cBhvr additive="base">
                                            <p:cTn id="30"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00107" y="685800"/>
            <a:ext cx="11030328"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a:solidFill>
                  <a:srgbClr val="0070C0"/>
                </a:solidFill>
                <a:latin typeface="Lato" panose="020F0502020204030203" pitchFamily="34" charset="77"/>
              </a:rPr>
              <a:t>Link: how to handle a SEA disclosure?</a:t>
            </a:r>
          </a:p>
        </p:txBody>
      </p:sp>
      <p:sp>
        <p:nvSpPr>
          <p:cNvPr id="8195" name="Content Placeholder 2">
            <a:extLst>
              <a:ext uri="{FF2B5EF4-FFF2-40B4-BE49-F238E27FC236}">
                <a16:creationId xmlns:a16="http://schemas.microsoft.com/office/drawing/2014/main" id="{12C0F853-E629-4577-86F6-A13F06A72E48}"/>
              </a:ext>
            </a:extLst>
          </p:cNvPr>
          <p:cNvSpPr>
            <a:spLocks noGrp="1"/>
          </p:cNvSpPr>
          <p:nvPr>
            <p:ph idx="4294967295"/>
          </p:nvPr>
        </p:nvSpPr>
        <p:spPr>
          <a:xfrm>
            <a:off x="800107" y="2005129"/>
            <a:ext cx="8536400" cy="3229100"/>
          </a:xfrm>
          <a:prstGeom prst="rect">
            <a:avLst/>
          </a:prstGeom>
        </p:spPr>
        <p:txBody>
          <a:bodyPr lIns="91440" tIns="45720" rIns="91440" bIns="45720" anchor="t"/>
          <a:lstStyle/>
          <a:p>
            <a:pPr marL="448945" indent="-448945">
              <a:buClr>
                <a:srgbClr val="0070C0"/>
              </a:buClr>
              <a:buFont typeface="Wingdings" pitchFamily="2" charset="2"/>
              <a:buChar char="Ø"/>
            </a:pPr>
            <a:r>
              <a:rPr lang="en-GB" sz="2200" b="1">
                <a:solidFill>
                  <a:srgbClr val="0070C0"/>
                </a:solidFill>
              </a:rPr>
              <a:t>Prioritize referrals to GBV services </a:t>
            </a:r>
            <a:r>
              <a:rPr lang="en-GB" sz="2200" b="1">
                <a:solidFill>
                  <a:schemeClr val="tx1">
                    <a:lumMod val="65000"/>
                    <a:lumOff val="35000"/>
                  </a:schemeClr>
                </a:solidFill>
              </a:rPr>
              <a:t>– </a:t>
            </a:r>
            <a:r>
              <a:rPr lang="en-GB" sz="2200">
                <a:solidFill>
                  <a:schemeClr val="tx1">
                    <a:lumMod val="65000"/>
                    <a:lumOff val="35000"/>
                  </a:schemeClr>
                </a:solidFill>
              </a:rPr>
              <a:t>as per steps outlined in previous sections and only with the informed consent of survivors.</a:t>
            </a:r>
            <a:endParaRPr lang="en-US"/>
          </a:p>
          <a:p>
            <a:pPr marL="448945" indent="-448945">
              <a:buClr>
                <a:srgbClr val="0070C0"/>
              </a:buClr>
              <a:buFont typeface="Wingdings" pitchFamily="2" charset="2"/>
              <a:buChar char="Ø"/>
            </a:pPr>
            <a:r>
              <a:rPr lang="en-GB" sz="2200">
                <a:solidFill>
                  <a:schemeClr val="tx1">
                    <a:lumMod val="65000"/>
                    <a:lumOff val="35000"/>
                  </a:schemeClr>
                </a:solidFill>
              </a:rPr>
              <a:t>All humanitarian actors have a </a:t>
            </a:r>
            <a:r>
              <a:rPr lang="en-GB" sz="2200" b="1">
                <a:solidFill>
                  <a:srgbClr val="0070C0"/>
                </a:solidFill>
              </a:rPr>
              <a:t>duty to report</a:t>
            </a:r>
            <a:r>
              <a:rPr lang="en-GB" sz="2200">
                <a:solidFill>
                  <a:schemeClr val="tx1">
                    <a:lumMod val="65000"/>
                    <a:lumOff val="35000"/>
                  </a:schemeClr>
                </a:solidFill>
              </a:rPr>
              <a:t>. Report all SEA allegations as per the reporting guidelines in your location.</a:t>
            </a:r>
          </a:p>
          <a:p>
            <a:pPr marL="448945" indent="-448945">
              <a:buClr>
                <a:srgbClr val="0070C0"/>
              </a:buClr>
              <a:buFont typeface="Wingdings" pitchFamily="2" charset="2"/>
              <a:buChar char="Ø"/>
            </a:pPr>
            <a:r>
              <a:rPr lang="en-GB" sz="2200" b="1">
                <a:solidFill>
                  <a:srgbClr val="0070C0"/>
                </a:solidFill>
                <a:ea typeface="+mn-lt"/>
                <a:cs typeface="+mn-lt"/>
              </a:rPr>
              <a:t>Do NOT investigate </a:t>
            </a:r>
            <a:r>
              <a:rPr lang="en-GB" sz="2200">
                <a:solidFill>
                  <a:schemeClr val="tx1">
                    <a:lumMod val="65000"/>
                    <a:lumOff val="35000"/>
                  </a:schemeClr>
                </a:solidFill>
              </a:rPr>
              <a:t>or attempt to obtain additional information or verify facts.</a:t>
            </a:r>
          </a:p>
          <a:p>
            <a:pPr marL="448945" indent="-448945">
              <a:buClr>
                <a:srgbClr val="0070C0"/>
              </a:buClr>
              <a:buFont typeface="Wingdings" pitchFamily="2" charset="2"/>
              <a:buChar char="Ø"/>
            </a:pPr>
            <a:r>
              <a:rPr lang="en-GB" sz="2200" b="1">
                <a:solidFill>
                  <a:srgbClr val="0070C0"/>
                </a:solidFill>
              </a:rPr>
              <a:t>Respect the wishes of survivors</a:t>
            </a:r>
            <a:r>
              <a:rPr lang="en-GB" sz="2200"/>
              <a:t> who do not want their identifiable information to be shared.</a:t>
            </a:r>
          </a:p>
          <a:p>
            <a:pPr marL="530225" lvl="1" indent="0">
              <a:buClr>
                <a:srgbClr val="0070C0"/>
              </a:buClr>
              <a:buNone/>
            </a:pPr>
            <a:endParaRPr lang="en-GB" sz="1800"/>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1016507" y="1396696"/>
            <a:ext cx="10353014"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13" name="Picture 12" descr="A picture containing chart&#10;&#10;Description automatically generated">
            <a:extLst>
              <a:ext uri="{FF2B5EF4-FFF2-40B4-BE49-F238E27FC236}">
                <a16:creationId xmlns:a16="http://schemas.microsoft.com/office/drawing/2014/main" id="{8F895C0D-4922-C85F-BA4C-D18F111C0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733321" y="1327310"/>
            <a:ext cx="3382479" cy="4844890"/>
          </a:xfrm>
          <a:prstGeom prst="rect">
            <a:avLst/>
          </a:prstGeom>
        </p:spPr>
      </p:pic>
    </p:spTree>
    <p:custDataLst>
      <p:tags r:id="rId1"/>
    </p:custDataLst>
    <p:extLst>
      <p:ext uri="{BB962C8B-B14F-4D97-AF65-F5344CB8AC3E}">
        <p14:creationId xmlns:p14="http://schemas.microsoft.com/office/powerpoint/2010/main" val="39496934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000" fill="hold"/>
                                            <p:tgtEl>
                                              <p:spTgt spid="13"/>
                                            </p:tgtEl>
                                            <p:attrNameLst>
                                              <p:attrName>ppt_x</p:attrName>
                                            </p:attrNameLst>
                                          </p:cBhvr>
                                          <p:tavLst>
                                            <p:tav tm="0">
                                              <p:val>
                                                <p:strVal val="1+#ppt_w/2"/>
                                              </p:val>
                                            </p:tav>
                                            <p:tav tm="100000">
                                              <p:val>
                                                <p:strVal val="#ppt_x"/>
                                              </p:val>
                                            </p:tav>
                                          </p:tavLst>
                                        </p:anim>
                                        <p:anim calcmode="lin" valueType="num">
                                          <p:cBhvr additive="base">
                                            <p:cTn id="16"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195">
                                                <p:txEl>
                                                  <p:pRg st="0" end="0"/>
                                                </p:txEl>
                                              </p:spTgt>
                                            </p:tgtEl>
                                            <p:attrNameLst>
                                              <p:attrName>style.visibility</p:attrName>
                                            </p:attrNameLst>
                                          </p:cBhvr>
                                          <p:to>
                                            <p:strVal val="visible"/>
                                          </p:to>
                                        </p:set>
                                        <p:animEffect transition="in" filter="fade">
                                          <p:cBhvr>
                                            <p:cTn id="21" dur="500"/>
                                            <p:tgtEl>
                                              <p:spTgt spid="819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95">
                                                <p:txEl>
                                                  <p:pRg st="1" end="1"/>
                                                </p:txEl>
                                              </p:spTgt>
                                            </p:tgtEl>
                                            <p:attrNameLst>
                                              <p:attrName>style.visibility</p:attrName>
                                            </p:attrNameLst>
                                          </p:cBhvr>
                                          <p:to>
                                            <p:strVal val="visible"/>
                                          </p:to>
                                        </p:set>
                                        <p:animEffect transition="in" filter="fade">
                                          <p:cBhvr>
                                            <p:cTn id="26" dur="500"/>
                                            <p:tgtEl>
                                              <p:spTgt spid="819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195">
                                                <p:txEl>
                                                  <p:pRg st="2" end="2"/>
                                                </p:txEl>
                                              </p:spTgt>
                                            </p:tgtEl>
                                            <p:attrNameLst>
                                              <p:attrName>style.visibility</p:attrName>
                                            </p:attrNameLst>
                                          </p:cBhvr>
                                          <p:to>
                                            <p:strVal val="visible"/>
                                          </p:to>
                                        </p:set>
                                        <p:animEffect transition="in" filter="fade">
                                          <p:cBhvr>
                                            <p:cTn id="31" dur="500"/>
                                            <p:tgtEl>
                                              <p:spTgt spid="819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195">
                                                <p:txEl>
                                                  <p:pRg st="3" end="3"/>
                                                </p:txEl>
                                              </p:spTgt>
                                            </p:tgtEl>
                                            <p:attrNameLst>
                                              <p:attrName>style.visibility</p:attrName>
                                            </p:attrNameLst>
                                          </p:cBhvr>
                                          <p:to>
                                            <p:strVal val="visible"/>
                                          </p:to>
                                        </p:set>
                                        <p:animEffect transition="in" filter="fade">
                                          <p:cBhvr>
                                            <p:cTn id="36"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000" fill="hold"/>
                                            <p:tgtEl>
                                              <p:spTgt spid="13"/>
                                            </p:tgtEl>
                                            <p:attrNameLst>
                                              <p:attrName>ppt_x</p:attrName>
                                            </p:attrNameLst>
                                          </p:cBhvr>
                                          <p:tavLst>
                                            <p:tav tm="0">
                                              <p:val>
                                                <p:strVal val="1+#ppt_w/2"/>
                                              </p:val>
                                            </p:tav>
                                            <p:tav tm="100000">
                                              <p:val>
                                                <p:strVal val="#ppt_x"/>
                                              </p:val>
                                            </p:tav>
                                          </p:tavLst>
                                        </p:anim>
                                        <p:anim calcmode="lin" valueType="num">
                                          <p:cBhvr additive="base">
                                            <p:cTn id="16"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195">
                                                <p:txEl>
                                                  <p:pRg st="0" end="0"/>
                                                </p:txEl>
                                              </p:spTgt>
                                            </p:tgtEl>
                                            <p:attrNameLst>
                                              <p:attrName>style.visibility</p:attrName>
                                            </p:attrNameLst>
                                          </p:cBhvr>
                                          <p:to>
                                            <p:strVal val="visible"/>
                                          </p:to>
                                        </p:set>
                                        <p:animEffect transition="in" filter="fade">
                                          <p:cBhvr>
                                            <p:cTn id="21" dur="500"/>
                                            <p:tgtEl>
                                              <p:spTgt spid="819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95">
                                                <p:txEl>
                                                  <p:pRg st="1" end="1"/>
                                                </p:txEl>
                                              </p:spTgt>
                                            </p:tgtEl>
                                            <p:attrNameLst>
                                              <p:attrName>style.visibility</p:attrName>
                                            </p:attrNameLst>
                                          </p:cBhvr>
                                          <p:to>
                                            <p:strVal val="visible"/>
                                          </p:to>
                                        </p:set>
                                        <p:animEffect transition="in" filter="fade">
                                          <p:cBhvr>
                                            <p:cTn id="26" dur="500"/>
                                            <p:tgtEl>
                                              <p:spTgt spid="819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195">
                                                <p:txEl>
                                                  <p:pRg st="2" end="2"/>
                                                </p:txEl>
                                              </p:spTgt>
                                            </p:tgtEl>
                                            <p:attrNameLst>
                                              <p:attrName>style.visibility</p:attrName>
                                            </p:attrNameLst>
                                          </p:cBhvr>
                                          <p:to>
                                            <p:strVal val="visible"/>
                                          </p:to>
                                        </p:set>
                                        <p:animEffect transition="in" filter="fade">
                                          <p:cBhvr>
                                            <p:cTn id="31" dur="500"/>
                                            <p:tgtEl>
                                              <p:spTgt spid="819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195">
                                                <p:txEl>
                                                  <p:pRg st="3" end="3"/>
                                                </p:txEl>
                                              </p:spTgt>
                                            </p:tgtEl>
                                            <p:attrNameLst>
                                              <p:attrName>style.visibility</p:attrName>
                                            </p:attrNameLst>
                                          </p:cBhvr>
                                          <p:to>
                                            <p:strVal val="visible"/>
                                          </p:to>
                                        </p:set>
                                        <p:animEffect transition="in" filter="fade">
                                          <p:cBhvr>
                                            <p:cTn id="36"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2D34AEC-EA16-A786-E5D6-5AE445E84B66}"/>
              </a:ext>
            </a:extLst>
          </p:cNvPr>
          <p:cNvSpPr txBox="1">
            <a:spLocks/>
          </p:cNvSpPr>
          <p:nvPr/>
        </p:nvSpPr>
        <p:spPr>
          <a:xfrm>
            <a:off x="808037" y="1552701"/>
            <a:ext cx="8092123" cy="2505519"/>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mj-lt"/>
              <a:buAutoNum type="arabicPeriod"/>
            </a:pPr>
            <a:r>
              <a:rPr lang="en-GB" sz="2200" b="1">
                <a:solidFill>
                  <a:srgbClr val="0070C0"/>
                </a:solidFill>
              </a:rPr>
              <a:t>Provide information </a:t>
            </a:r>
            <a:r>
              <a:rPr lang="en-US" sz="2200" b="1">
                <a:solidFill>
                  <a:srgbClr val="0070C0"/>
                </a:solidFill>
              </a:rPr>
              <a:t> </a:t>
            </a:r>
            <a:endParaRPr lang="en-US" altLang="en-GR" sz="2200" b="1">
              <a:solidFill>
                <a:srgbClr val="0070C0"/>
              </a:solidFill>
            </a:endParaRPr>
          </a:p>
          <a:p>
            <a:pPr marL="742950" lvl="1" indent="-342900">
              <a:buClr>
                <a:srgbClr val="0070C0"/>
              </a:buClr>
              <a:buSzPct val="70000"/>
              <a:buFont typeface="Courier New" panose="02070309020205020404" pitchFamily="49" charset="0"/>
              <a:buChar char="o"/>
            </a:pPr>
            <a:r>
              <a:rPr lang="en-US" sz="1800"/>
              <a:t>Remember: GBV case management services are the entry point for connecting with survivors with GBV response services.</a:t>
            </a:r>
          </a:p>
          <a:p>
            <a:pPr>
              <a:buClr>
                <a:srgbClr val="0070C0"/>
              </a:buClr>
              <a:buFont typeface="+mj-lt"/>
              <a:buAutoNum type="arabicPeriod"/>
            </a:pPr>
            <a:r>
              <a:rPr lang="en-GB" sz="2200" b="1">
                <a:solidFill>
                  <a:srgbClr val="0070C0"/>
                </a:solidFill>
              </a:rPr>
              <a:t>Obtain informed consent </a:t>
            </a:r>
            <a:endParaRPr lang="en-US" altLang="en-GR" sz="2200" b="1">
              <a:solidFill>
                <a:srgbClr val="0070C0"/>
              </a:solidFill>
            </a:endParaRPr>
          </a:p>
          <a:p>
            <a:pPr marL="742950" lvl="1" indent="-342900">
              <a:buClr>
                <a:srgbClr val="0070C0"/>
              </a:buClr>
              <a:buSzPct val="70000"/>
              <a:buFont typeface="Courier New" panose="02070309020205020404" pitchFamily="49" charset="0"/>
              <a:buChar char="o"/>
            </a:pPr>
            <a:r>
              <a:rPr lang="en-GB" sz="1800"/>
              <a:t>Remember: elements of informed consent;</a:t>
            </a:r>
          </a:p>
          <a:p>
            <a:pPr marL="742950" lvl="1" indent="-342900">
              <a:buClr>
                <a:srgbClr val="0070C0"/>
              </a:buClr>
              <a:buSzPct val="70000"/>
              <a:buFont typeface="Courier New" panose="02070309020205020404" pitchFamily="49" charset="0"/>
              <a:buChar char="o"/>
            </a:pPr>
            <a:r>
              <a:rPr lang="en-GB" sz="1800"/>
              <a:t>Consider: exceptions to informed consent and mandatory reporting requirements, and consult a GBV specialist if needed. </a:t>
            </a:r>
            <a:endParaRPr lang="en-US" sz="1800"/>
          </a:p>
          <a:p>
            <a:pPr>
              <a:buClr>
                <a:srgbClr val="0070C0"/>
              </a:buClr>
              <a:buFont typeface="+mj-lt"/>
              <a:buAutoNum type="arabicPeriod"/>
            </a:pPr>
            <a:r>
              <a:rPr lang="en-GB" sz="2200" b="1">
                <a:solidFill>
                  <a:srgbClr val="0070C0"/>
                </a:solidFill>
              </a:rPr>
              <a:t>Facilitate referral</a:t>
            </a:r>
            <a:endParaRPr lang="en-US" sz="2200" b="1">
              <a:solidFill>
                <a:srgbClr val="0070C0"/>
              </a:solidFill>
            </a:endParaRPr>
          </a:p>
          <a:p>
            <a:pPr marL="742950" lvl="1" indent="-342900">
              <a:buClr>
                <a:srgbClr val="0070C0"/>
              </a:buClr>
              <a:buSzPct val="70000"/>
              <a:buFont typeface="Courier New" panose="02070309020205020404" pitchFamily="49" charset="0"/>
              <a:buChar char="o"/>
            </a:pPr>
            <a:r>
              <a:rPr lang="en-GB" sz="1800"/>
              <a:t>Referral via phone; OR</a:t>
            </a:r>
          </a:p>
          <a:p>
            <a:pPr marL="742950" lvl="1" indent="-342900">
              <a:buClr>
                <a:srgbClr val="0070C0"/>
              </a:buClr>
              <a:buSzPct val="70000"/>
              <a:buFont typeface="Courier New" panose="02070309020205020404" pitchFamily="49" charset="0"/>
              <a:buChar char="o"/>
            </a:pPr>
            <a:r>
              <a:rPr lang="en-GB" sz="1800"/>
              <a:t>Written referrals/complete the inter-agency referral tool if available (only include when relevant, see next slide); OR</a:t>
            </a:r>
          </a:p>
          <a:p>
            <a:pPr marL="742950" lvl="1" indent="-342900">
              <a:buClr>
                <a:srgbClr val="0070C0"/>
              </a:buClr>
              <a:buSzPct val="70000"/>
              <a:buFont typeface="Courier New" panose="02070309020205020404" pitchFamily="49" charset="0"/>
              <a:buChar char="o"/>
            </a:pPr>
            <a:r>
              <a:rPr lang="en-GB" sz="1800"/>
              <a:t>Self-referral </a:t>
            </a:r>
          </a:p>
        </p:txBody>
      </p:sp>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00106" y="716092"/>
            <a:ext cx="9916019"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GB" sz="4000" b="1">
                <a:solidFill>
                  <a:srgbClr val="0070C0"/>
                </a:solidFill>
                <a:latin typeface="Lato" panose="020F0502020204030203" pitchFamily="34" charset="77"/>
              </a:rPr>
              <a:t>Link: steps in linking a survivor to services</a:t>
            </a:r>
            <a:endParaRPr lang="en-US" sz="4000" b="1">
              <a:solidFill>
                <a:srgbClr val="0070C0"/>
              </a:solidFill>
              <a:latin typeface="Lato" panose="020F0502020204030203" pitchFamily="34" charset="77"/>
            </a:endParaRP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76778"/>
            <a:ext cx="11329940"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12" name="Picture 11" descr="Icon&#10;&#10;Description automatically generated">
            <a:extLst>
              <a:ext uri="{FF2B5EF4-FFF2-40B4-BE49-F238E27FC236}">
                <a16:creationId xmlns:a16="http://schemas.microsoft.com/office/drawing/2014/main" id="{7830E05F-36F6-05E9-9AC0-C431ACD231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137999" y="648360"/>
            <a:ext cx="1805092" cy="3063913"/>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15F29778-F75C-A6B1-DA65-7EFFE08C4AEF}"/>
              </a:ext>
            </a:extLst>
          </p:cNvPr>
          <p:cNvPicPr>
            <a:picLocks noChangeAspect="1"/>
          </p:cNvPicPr>
          <p:nvPr/>
        </p:nvPicPr>
        <p:blipFill rotWithShape="1">
          <a:blip r:embed="rId5">
            <a:extLst>
              <a:ext uri="{28A0092B-C50C-407E-A947-70E740481C1C}">
                <a14:useLocalDpi xmlns:a14="http://schemas.microsoft.com/office/drawing/2010/main" val="0"/>
              </a:ext>
            </a:extLst>
          </a:blip>
          <a:srcRect r="9517" b="10865"/>
          <a:stretch/>
        </p:blipFill>
        <p:spPr>
          <a:xfrm>
            <a:off x="8489251" y="3514238"/>
            <a:ext cx="3702749" cy="2660393"/>
          </a:xfrm>
          <a:prstGeom prst="rect">
            <a:avLst/>
          </a:prstGeom>
        </p:spPr>
      </p:pic>
    </p:spTree>
    <p:custDataLst>
      <p:tags r:id="rId1"/>
    </p:custDataLst>
    <p:extLst>
      <p:ext uri="{BB962C8B-B14F-4D97-AF65-F5344CB8AC3E}">
        <p14:creationId xmlns:p14="http://schemas.microsoft.com/office/powerpoint/2010/main" val="416517020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1+#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2000" fill="hold"/>
                                            <p:tgtEl>
                                              <p:spTgt spid="12"/>
                                            </p:tgtEl>
                                            <p:attrNameLst>
                                              <p:attrName>ppt_x</p:attrName>
                                            </p:attrNameLst>
                                          </p:cBhvr>
                                          <p:tavLst>
                                            <p:tav tm="0">
                                              <p:val>
                                                <p:strVal val="1+#ppt_w/2"/>
                                              </p:val>
                                            </p:tav>
                                            <p:tav tm="100000">
                                              <p:val>
                                                <p:strVal val="#ppt_x"/>
                                              </p:val>
                                            </p:tav>
                                          </p:tavLst>
                                        </p:anim>
                                        <p:anim calcmode="lin" valueType="num">
                                          <p:cBhvr additive="base">
                                            <p:cTn id="20"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500"/>
                                            <p:tgtEl>
                                              <p:spTgt spid="4">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500"/>
                                            <p:tgtEl>
                                              <p:spTgt spid="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fade">
                                          <p:cBhvr>
                                            <p:cTn id="44" dur="500"/>
                                            <p:tgtEl>
                                              <p:spTgt spid="4">
                                                <p:txEl>
                                                  <p:pRg st="5" end="5"/>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fade">
                                          <p:cBhvr>
                                            <p:cTn id="47" dur="500"/>
                                            <p:tgtEl>
                                              <p:spTgt spid="4">
                                                <p:txEl>
                                                  <p:pRg st="6" end="6"/>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4">
                                                <p:txEl>
                                                  <p:pRg st="7" end="7"/>
                                                </p:txEl>
                                              </p:spTgt>
                                            </p:tgtEl>
                                            <p:attrNameLst>
                                              <p:attrName>style.visibility</p:attrName>
                                            </p:attrNameLst>
                                          </p:cBhvr>
                                          <p:to>
                                            <p:strVal val="visible"/>
                                          </p:to>
                                        </p:set>
                                        <p:animEffect transition="in" filter="fade">
                                          <p:cBhvr>
                                            <p:cTn id="50" dur="500"/>
                                            <p:tgtEl>
                                              <p:spTgt spid="4">
                                                <p:txEl>
                                                  <p:pRg st="7" end="7"/>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Effect transition="in" filter="fade">
                                          <p:cBhvr>
                                            <p:cTn id="53"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1+#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2000" fill="hold"/>
                                            <p:tgtEl>
                                              <p:spTgt spid="12"/>
                                            </p:tgtEl>
                                            <p:attrNameLst>
                                              <p:attrName>ppt_x</p:attrName>
                                            </p:attrNameLst>
                                          </p:cBhvr>
                                          <p:tavLst>
                                            <p:tav tm="0">
                                              <p:val>
                                                <p:strVal val="1+#ppt_w/2"/>
                                              </p:val>
                                            </p:tav>
                                            <p:tav tm="100000">
                                              <p:val>
                                                <p:strVal val="#ppt_x"/>
                                              </p:val>
                                            </p:tav>
                                          </p:tavLst>
                                        </p:anim>
                                        <p:anim calcmode="lin" valueType="num">
                                          <p:cBhvr additive="base">
                                            <p:cTn id="20"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500"/>
                                            <p:tgtEl>
                                              <p:spTgt spid="4">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500"/>
                                            <p:tgtEl>
                                              <p:spTgt spid="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fade">
                                          <p:cBhvr>
                                            <p:cTn id="44" dur="500"/>
                                            <p:tgtEl>
                                              <p:spTgt spid="4">
                                                <p:txEl>
                                                  <p:pRg st="5" end="5"/>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fade">
                                          <p:cBhvr>
                                            <p:cTn id="47" dur="500"/>
                                            <p:tgtEl>
                                              <p:spTgt spid="4">
                                                <p:txEl>
                                                  <p:pRg st="6" end="6"/>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4">
                                                <p:txEl>
                                                  <p:pRg st="7" end="7"/>
                                                </p:txEl>
                                              </p:spTgt>
                                            </p:tgtEl>
                                            <p:attrNameLst>
                                              <p:attrName>style.visibility</p:attrName>
                                            </p:attrNameLst>
                                          </p:cBhvr>
                                          <p:to>
                                            <p:strVal val="visible"/>
                                          </p:to>
                                        </p:set>
                                        <p:animEffect transition="in" filter="fade">
                                          <p:cBhvr>
                                            <p:cTn id="50" dur="500"/>
                                            <p:tgtEl>
                                              <p:spTgt spid="4">
                                                <p:txEl>
                                                  <p:pRg st="7" end="7"/>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Effect transition="in" filter="fade">
                                          <p:cBhvr>
                                            <p:cTn id="53"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00107" y="685800"/>
            <a:ext cx="11030328"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a:solidFill>
                  <a:srgbClr val="0070C0"/>
                </a:solidFill>
                <a:latin typeface="Lato" panose="020F0502020204030203" pitchFamily="34" charset="77"/>
              </a:rPr>
              <a:t>PLACEHOLDER: Referral tool</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6200"/>
            <a:ext cx="7688501" cy="286"/>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pSp>
        <p:nvGrpSpPr>
          <p:cNvPr id="4" name="Group 3">
            <a:extLst>
              <a:ext uri="{FF2B5EF4-FFF2-40B4-BE49-F238E27FC236}">
                <a16:creationId xmlns:a16="http://schemas.microsoft.com/office/drawing/2014/main" id="{B36A4567-D1B9-F3DC-93E0-CEA98A2FC58F}"/>
              </a:ext>
            </a:extLst>
          </p:cNvPr>
          <p:cNvGrpSpPr/>
          <p:nvPr/>
        </p:nvGrpSpPr>
        <p:grpSpPr>
          <a:xfrm>
            <a:off x="10411859" y="-1242353"/>
            <a:ext cx="1387649" cy="2525053"/>
            <a:chOff x="10411859" y="-1242353"/>
            <a:chExt cx="1387649" cy="2525053"/>
          </a:xfrm>
        </p:grpSpPr>
        <p:sp>
          <p:nvSpPr>
            <p:cNvPr id="5" name="Oval 4">
              <a:extLst>
                <a:ext uri="{FF2B5EF4-FFF2-40B4-BE49-F238E27FC236}">
                  <a16:creationId xmlns:a16="http://schemas.microsoft.com/office/drawing/2014/main" id="{2050DEB5-1039-4D9D-5E94-FC501641C9A6}"/>
                </a:ext>
              </a:extLst>
            </p:cNvPr>
            <p:cNvSpPr/>
            <p:nvPr/>
          </p:nvSpPr>
          <p:spPr>
            <a:xfrm>
              <a:off x="10411859" y="-52723"/>
              <a:ext cx="1387649" cy="1335423"/>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highlight>
                  <a:srgbClr val="FBD416"/>
                </a:highlight>
              </a:endParaRPr>
            </a:p>
          </p:txBody>
        </p:sp>
        <p:sp>
          <p:nvSpPr>
            <p:cNvPr id="7" name="Rectangle 6">
              <a:extLst>
                <a:ext uri="{FF2B5EF4-FFF2-40B4-BE49-F238E27FC236}">
                  <a16:creationId xmlns:a16="http://schemas.microsoft.com/office/drawing/2014/main" id="{34A6E7D5-524B-C755-97F0-1716FEDFC108}"/>
                </a:ext>
              </a:extLst>
            </p:cNvPr>
            <p:cNvSpPr/>
            <p:nvPr/>
          </p:nvSpPr>
          <p:spPr>
            <a:xfrm>
              <a:off x="10411859" y="-1242353"/>
              <a:ext cx="1387649" cy="1873092"/>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highlight>
                  <a:srgbClr val="FBD416"/>
                </a:highlight>
              </a:endParaRPr>
            </a:p>
          </p:txBody>
        </p:sp>
        <p:pic>
          <p:nvPicPr>
            <p:cNvPr id="8" name="Picture 7">
              <a:extLst>
                <a:ext uri="{FF2B5EF4-FFF2-40B4-BE49-F238E27FC236}">
                  <a16:creationId xmlns:a16="http://schemas.microsoft.com/office/drawing/2014/main" id="{7BE02AEE-5A8E-72D0-FDC0-09797BCF696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78212" y="499963"/>
              <a:ext cx="654940" cy="664502"/>
            </a:xfrm>
            <a:prstGeom prst="rect">
              <a:avLst/>
            </a:prstGeom>
            <a:solidFill>
              <a:srgbClr val="0070C0"/>
            </a:solidFill>
          </p:spPr>
        </p:pic>
        <p:sp>
          <p:nvSpPr>
            <p:cNvPr id="9" name="TextBox 8">
              <a:extLst>
                <a:ext uri="{FF2B5EF4-FFF2-40B4-BE49-F238E27FC236}">
                  <a16:creationId xmlns:a16="http://schemas.microsoft.com/office/drawing/2014/main" id="{1686AAFD-257B-A786-41E1-9D1F6617BF87}"/>
                </a:ext>
              </a:extLst>
            </p:cNvPr>
            <p:cNvSpPr txBox="1"/>
            <p:nvPr/>
          </p:nvSpPr>
          <p:spPr>
            <a:xfrm>
              <a:off x="10545274" y="130631"/>
              <a:ext cx="1120820" cy="369332"/>
            </a:xfrm>
            <a:prstGeom prst="rect">
              <a:avLst/>
            </a:prstGeom>
            <a:noFill/>
          </p:spPr>
          <p:txBody>
            <a:bodyPr wrap="none" rtlCol="0">
              <a:spAutoFit/>
            </a:bodyPr>
            <a:lstStyle/>
            <a:p>
              <a:r>
                <a:rPr lang="en-BR" b="1">
                  <a:solidFill>
                    <a:schemeClr val="bg1"/>
                  </a:solidFill>
                  <a:latin typeface="Lato Black" panose="020F0502020204030203" pitchFamily="34" charset="77"/>
                </a:rPr>
                <a:t>Optional</a:t>
              </a:r>
            </a:p>
          </p:txBody>
        </p:sp>
      </p:grpSp>
    </p:spTree>
    <p:custDataLst>
      <p:tags r:id="rId1"/>
    </p:custDataLst>
    <p:extLst>
      <p:ext uri="{BB962C8B-B14F-4D97-AF65-F5344CB8AC3E}">
        <p14:creationId xmlns:p14="http://schemas.microsoft.com/office/powerpoint/2010/main" val="36776505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1" accel="50000" fill="hold" nodeType="withEffect" p14:presetBounceEnd="50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50000">
                                          <p:cBhvr additive="base">
                                            <p:cTn id="15" dur="10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1" ac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00108" y="1106424"/>
            <a:ext cx="7156776"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a:solidFill>
                  <a:srgbClr val="0070C0"/>
                </a:solidFill>
                <a:latin typeface="Lato" panose="020F0502020204030203" pitchFamily="34" charset="77"/>
              </a:rPr>
              <a:t>Link: linking survivors when no GBV services available</a:t>
            </a:r>
          </a:p>
        </p:txBody>
      </p:sp>
      <p:sp>
        <p:nvSpPr>
          <p:cNvPr id="8195" name="Content Placeholder 2">
            <a:extLst>
              <a:ext uri="{FF2B5EF4-FFF2-40B4-BE49-F238E27FC236}">
                <a16:creationId xmlns:a16="http://schemas.microsoft.com/office/drawing/2014/main" id="{12C0F853-E629-4577-86F6-A13F06A72E48}"/>
              </a:ext>
            </a:extLst>
          </p:cNvPr>
          <p:cNvSpPr>
            <a:spLocks noGrp="1"/>
          </p:cNvSpPr>
          <p:nvPr>
            <p:ph idx="4294967295"/>
          </p:nvPr>
        </p:nvSpPr>
        <p:spPr>
          <a:xfrm>
            <a:off x="800106" y="2055621"/>
            <a:ext cx="8326962" cy="3833093"/>
          </a:xfrm>
          <a:prstGeom prst="rect">
            <a:avLst/>
          </a:prstGeom>
        </p:spPr>
        <p:txBody>
          <a:bodyPr/>
          <a:lstStyle/>
          <a:p>
            <a:pPr>
              <a:buClr>
                <a:srgbClr val="0070C0"/>
              </a:buClr>
              <a:buFont typeface="Wingdings" pitchFamily="2" charset="2"/>
              <a:buChar char="Ø"/>
            </a:pPr>
            <a:r>
              <a:rPr lang="en-GB" sz="2000">
                <a:solidFill>
                  <a:schemeClr val="tx1">
                    <a:lumMod val="65000"/>
                    <a:lumOff val="35000"/>
                  </a:schemeClr>
                </a:solidFill>
                <a:latin typeface="Lato" panose="020F0502020204030203" pitchFamily="34" charset="77"/>
              </a:rPr>
              <a:t>Communicate </a:t>
            </a:r>
            <a:r>
              <a:rPr lang="en-GB" sz="2000" b="1">
                <a:solidFill>
                  <a:srgbClr val="0070C0"/>
                </a:solidFill>
                <a:latin typeface="Lato" panose="020F0502020204030203" pitchFamily="34" charset="77"/>
              </a:rPr>
              <a:t>detailed information about other available services/resources </a:t>
            </a:r>
            <a:r>
              <a:rPr lang="en-GB" sz="2000">
                <a:solidFill>
                  <a:schemeClr val="tx1">
                    <a:lumMod val="65000"/>
                    <a:lumOff val="35000"/>
                  </a:schemeClr>
                </a:solidFill>
                <a:latin typeface="Lato" panose="020F0502020204030203" pitchFamily="34" charset="77"/>
              </a:rPr>
              <a:t>(e.g. medical, security actor, psychosocial support, UNHCR or partner focal point, hotline number, provider of remote case management etc.). </a:t>
            </a:r>
          </a:p>
          <a:p>
            <a:pPr>
              <a:buClr>
                <a:srgbClr val="0070C0"/>
              </a:buClr>
              <a:buFont typeface="Wingdings" pitchFamily="2" charset="2"/>
              <a:buChar char="Ø"/>
            </a:pPr>
            <a:r>
              <a:rPr lang="en-GB" sz="2000">
                <a:solidFill>
                  <a:schemeClr val="tx1">
                    <a:lumMod val="65000"/>
                    <a:lumOff val="35000"/>
                  </a:schemeClr>
                </a:solidFill>
                <a:latin typeface="Lato" panose="020F0502020204030203" pitchFamily="34" charset="77"/>
              </a:rPr>
              <a:t>Ask if there is someone, a friend, family member, caregiver or </a:t>
            </a:r>
            <a:r>
              <a:rPr lang="en-GB" sz="2000" b="1">
                <a:solidFill>
                  <a:srgbClr val="0070C0"/>
                </a:solidFill>
                <a:latin typeface="Lato" panose="020F0502020204030203" pitchFamily="34" charset="77"/>
              </a:rPr>
              <a:t>anyone else who the survivor trusts</a:t>
            </a:r>
            <a:r>
              <a:rPr lang="en-GB" sz="2000">
                <a:solidFill>
                  <a:srgbClr val="0070C0"/>
                </a:solidFill>
                <a:latin typeface="Lato" panose="020F0502020204030203" pitchFamily="34" charset="77"/>
              </a:rPr>
              <a:t> </a:t>
            </a:r>
            <a:r>
              <a:rPr lang="en-GB" sz="2000">
                <a:solidFill>
                  <a:schemeClr val="tx1">
                    <a:lumMod val="65000"/>
                    <a:lumOff val="35000"/>
                  </a:schemeClr>
                </a:solidFill>
                <a:latin typeface="Lato" panose="020F0502020204030203" pitchFamily="34" charset="77"/>
              </a:rPr>
              <a:t>to go to for support.</a:t>
            </a:r>
          </a:p>
          <a:p>
            <a:pPr>
              <a:buClr>
                <a:srgbClr val="0070C0"/>
              </a:buClr>
              <a:buFont typeface="Wingdings" pitchFamily="2" charset="2"/>
              <a:buChar char="Ø"/>
            </a:pPr>
            <a:r>
              <a:rPr lang="en-GB" sz="2000" b="1">
                <a:solidFill>
                  <a:srgbClr val="0070C0"/>
                </a:solidFill>
                <a:latin typeface="Lato" panose="020F0502020204030203" pitchFamily="34" charset="77"/>
              </a:rPr>
              <a:t>Be honest with the survivor</a:t>
            </a:r>
            <a:r>
              <a:rPr lang="en-GB" sz="2000">
                <a:solidFill>
                  <a:schemeClr val="tx1">
                    <a:lumMod val="65000"/>
                    <a:lumOff val="35000"/>
                  </a:schemeClr>
                </a:solidFill>
                <a:latin typeface="Lato" panose="020F0502020204030203" pitchFamily="34" charset="77"/>
              </a:rPr>
              <a:t>, recognizing the survivor’s courage to share their experience with you, explain what you can and cannot do, and provide comfort. </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766824"/>
            <a:ext cx="7703711" cy="286"/>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pSp>
        <p:nvGrpSpPr>
          <p:cNvPr id="9" name="Group 8">
            <a:extLst>
              <a:ext uri="{FF2B5EF4-FFF2-40B4-BE49-F238E27FC236}">
                <a16:creationId xmlns:a16="http://schemas.microsoft.com/office/drawing/2014/main" id="{5CA91131-70FC-7D6A-AB39-A43EC669C186}"/>
              </a:ext>
            </a:extLst>
          </p:cNvPr>
          <p:cNvGrpSpPr/>
          <p:nvPr/>
        </p:nvGrpSpPr>
        <p:grpSpPr>
          <a:xfrm>
            <a:off x="10411859" y="-1242353"/>
            <a:ext cx="1387649" cy="2525053"/>
            <a:chOff x="10411859" y="-1242353"/>
            <a:chExt cx="1387649" cy="2525053"/>
          </a:xfrm>
        </p:grpSpPr>
        <p:sp>
          <p:nvSpPr>
            <p:cNvPr id="10" name="Oval 9">
              <a:extLst>
                <a:ext uri="{FF2B5EF4-FFF2-40B4-BE49-F238E27FC236}">
                  <a16:creationId xmlns:a16="http://schemas.microsoft.com/office/drawing/2014/main" id="{8D4F8BE6-7F4E-2945-AF3C-8703E7AC56E5}"/>
                </a:ext>
              </a:extLst>
            </p:cNvPr>
            <p:cNvSpPr/>
            <p:nvPr/>
          </p:nvSpPr>
          <p:spPr>
            <a:xfrm>
              <a:off x="10411859" y="-52723"/>
              <a:ext cx="1387649" cy="1335423"/>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highlight>
                  <a:srgbClr val="FBD416"/>
                </a:highlight>
              </a:endParaRPr>
            </a:p>
          </p:txBody>
        </p:sp>
        <p:sp>
          <p:nvSpPr>
            <p:cNvPr id="11" name="Rectangle 10">
              <a:extLst>
                <a:ext uri="{FF2B5EF4-FFF2-40B4-BE49-F238E27FC236}">
                  <a16:creationId xmlns:a16="http://schemas.microsoft.com/office/drawing/2014/main" id="{7F0EE1F5-04FC-7E7D-000A-AEAF71DA3351}"/>
                </a:ext>
              </a:extLst>
            </p:cNvPr>
            <p:cNvSpPr/>
            <p:nvPr/>
          </p:nvSpPr>
          <p:spPr>
            <a:xfrm>
              <a:off x="10411859" y="-1242353"/>
              <a:ext cx="1387649" cy="1873092"/>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highlight>
                  <a:srgbClr val="FBD416"/>
                </a:highlight>
              </a:endParaRPr>
            </a:p>
          </p:txBody>
        </p:sp>
        <p:pic>
          <p:nvPicPr>
            <p:cNvPr id="12" name="Picture 11">
              <a:extLst>
                <a:ext uri="{FF2B5EF4-FFF2-40B4-BE49-F238E27FC236}">
                  <a16:creationId xmlns:a16="http://schemas.microsoft.com/office/drawing/2014/main" id="{79567548-B8E1-E1D1-A377-4C70AEA633B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78212" y="499963"/>
              <a:ext cx="654940" cy="664502"/>
            </a:xfrm>
            <a:prstGeom prst="rect">
              <a:avLst/>
            </a:prstGeom>
            <a:solidFill>
              <a:srgbClr val="0070C0"/>
            </a:solidFill>
          </p:spPr>
        </p:pic>
        <p:sp>
          <p:nvSpPr>
            <p:cNvPr id="13" name="TextBox 12">
              <a:extLst>
                <a:ext uri="{FF2B5EF4-FFF2-40B4-BE49-F238E27FC236}">
                  <a16:creationId xmlns:a16="http://schemas.microsoft.com/office/drawing/2014/main" id="{5515E79E-8FD3-2879-5B77-245C8403F35C}"/>
                </a:ext>
              </a:extLst>
            </p:cNvPr>
            <p:cNvSpPr txBox="1"/>
            <p:nvPr/>
          </p:nvSpPr>
          <p:spPr>
            <a:xfrm>
              <a:off x="10545274" y="130631"/>
              <a:ext cx="1120820" cy="369332"/>
            </a:xfrm>
            <a:prstGeom prst="rect">
              <a:avLst/>
            </a:prstGeom>
            <a:noFill/>
          </p:spPr>
          <p:txBody>
            <a:bodyPr wrap="none" rtlCol="0">
              <a:spAutoFit/>
            </a:bodyPr>
            <a:lstStyle/>
            <a:p>
              <a:r>
                <a:rPr lang="en-BR" b="1">
                  <a:solidFill>
                    <a:schemeClr val="bg1"/>
                  </a:solidFill>
                  <a:latin typeface="Lato Black" panose="020F0502020204030203" pitchFamily="34" charset="77"/>
                </a:rPr>
                <a:t>Optional</a:t>
              </a:r>
            </a:p>
          </p:txBody>
        </p:sp>
      </p:grpSp>
      <p:pic>
        <p:nvPicPr>
          <p:cNvPr id="4" name="Picture 3" descr="A picture containing text, sign, vector graphics, businesscard&#10;&#10;Description automatically generated">
            <a:extLst>
              <a:ext uri="{FF2B5EF4-FFF2-40B4-BE49-F238E27FC236}">
                <a16:creationId xmlns:a16="http://schemas.microsoft.com/office/drawing/2014/main" id="{62D0CB47-BF3B-28F9-ACE9-55E46E4ED831}"/>
              </a:ext>
            </a:extLst>
          </p:cNvPr>
          <p:cNvPicPr>
            <a:picLocks noChangeAspect="1"/>
          </p:cNvPicPr>
          <p:nvPr/>
        </p:nvPicPr>
        <p:blipFill rotWithShape="1">
          <a:blip r:embed="rId5">
            <a:extLst>
              <a:ext uri="{28A0092B-C50C-407E-A947-70E740481C1C}">
                <a14:useLocalDpi xmlns:a14="http://schemas.microsoft.com/office/drawing/2010/main" val="0"/>
              </a:ext>
            </a:extLst>
          </a:blip>
          <a:srcRect b="612"/>
          <a:stretch/>
        </p:blipFill>
        <p:spPr>
          <a:xfrm flipH="1">
            <a:off x="8873223" y="1516864"/>
            <a:ext cx="3077269" cy="4662373"/>
          </a:xfrm>
          <a:prstGeom prst="rect">
            <a:avLst/>
          </a:prstGeom>
        </p:spPr>
      </p:pic>
    </p:spTree>
    <p:custDataLst>
      <p:tags r:id="rId1"/>
    </p:custDataLst>
    <p:extLst>
      <p:ext uri="{BB962C8B-B14F-4D97-AF65-F5344CB8AC3E}">
        <p14:creationId xmlns:p14="http://schemas.microsoft.com/office/powerpoint/2010/main" val="373389209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1" accel="50000" fill="hold" nodeType="withEffect" p14:presetBounceEnd="50000">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14:bounceEnd="50000">
                                          <p:cBhvr additive="base">
                                            <p:cTn id="19" dur="10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0" end="0"/>
                                                </p:txEl>
                                              </p:spTgt>
                                            </p:tgtEl>
                                            <p:attrNameLst>
                                              <p:attrName>style.visibility</p:attrName>
                                            </p:attrNameLst>
                                          </p:cBhvr>
                                          <p:to>
                                            <p:strVal val="visible"/>
                                          </p:to>
                                        </p:set>
                                        <p:animEffect transition="in" filter="fade">
                                          <p:cBhvr>
                                            <p:cTn id="25" dur="500"/>
                                            <p:tgtEl>
                                              <p:spTgt spid="819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5">
                                                <p:txEl>
                                                  <p:pRg st="1" end="1"/>
                                                </p:txEl>
                                              </p:spTgt>
                                            </p:tgtEl>
                                            <p:attrNameLst>
                                              <p:attrName>style.visibility</p:attrName>
                                            </p:attrNameLst>
                                          </p:cBhvr>
                                          <p:to>
                                            <p:strVal val="visible"/>
                                          </p:to>
                                        </p:set>
                                        <p:animEffect transition="in" filter="fade">
                                          <p:cBhvr>
                                            <p:cTn id="30" dur="500"/>
                                            <p:tgtEl>
                                              <p:spTgt spid="819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5">
                                                <p:txEl>
                                                  <p:pRg st="2" end="2"/>
                                                </p:txEl>
                                              </p:spTgt>
                                            </p:tgtEl>
                                            <p:attrNameLst>
                                              <p:attrName>style.visibility</p:attrName>
                                            </p:attrNameLst>
                                          </p:cBhvr>
                                          <p:to>
                                            <p:strVal val="visible"/>
                                          </p:to>
                                        </p:set>
                                        <p:animEffect transition="in" filter="fade">
                                          <p:cBhvr>
                                            <p:cTn id="35"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1" accel="5000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0" end="0"/>
                                                </p:txEl>
                                              </p:spTgt>
                                            </p:tgtEl>
                                            <p:attrNameLst>
                                              <p:attrName>style.visibility</p:attrName>
                                            </p:attrNameLst>
                                          </p:cBhvr>
                                          <p:to>
                                            <p:strVal val="visible"/>
                                          </p:to>
                                        </p:set>
                                        <p:animEffect transition="in" filter="fade">
                                          <p:cBhvr>
                                            <p:cTn id="25" dur="500"/>
                                            <p:tgtEl>
                                              <p:spTgt spid="819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5">
                                                <p:txEl>
                                                  <p:pRg st="1" end="1"/>
                                                </p:txEl>
                                              </p:spTgt>
                                            </p:tgtEl>
                                            <p:attrNameLst>
                                              <p:attrName>style.visibility</p:attrName>
                                            </p:attrNameLst>
                                          </p:cBhvr>
                                          <p:to>
                                            <p:strVal val="visible"/>
                                          </p:to>
                                        </p:set>
                                        <p:animEffect transition="in" filter="fade">
                                          <p:cBhvr>
                                            <p:cTn id="30" dur="500"/>
                                            <p:tgtEl>
                                              <p:spTgt spid="819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5">
                                                <p:txEl>
                                                  <p:pRg st="2" end="2"/>
                                                </p:txEl>
                                              </p:spTgt>
                                            </p:tgtEl>
                                            <p:attrNameLst>
                                              <p:attrName>style.visibility</p:attrName>
                                            </p:attrNameLst>
                                          </p:cBhvr>
                                          <p:to>
                                            <p:strVal val="visible"/>
                                          </p:to>
                                        </p:set>
                                        <p:animEffect transition="in" filter="fade">
                                          <p:cBhvr>
                                            <p:cTn id="35"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2CB469-0C7A-F540-BDD1-1BCA181055EC}"/>
              </a:ext>
            </a:extLst>
          </p:cNvPr>
          <p:cNvSpPr txBox="1">
            <a:spLocks/>
          </p:cNvSpPr>
          <p:nvPr/>
        </p:nvSpPr>
        <p:spPr>
          <a:xfrm>
            <a:off x="2481158" y="1816100"/>
            <a:ext cx="4962058" cy="660400"/>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Discussion</a:t>
            </a:r>
            <a:r>
              <a:rPr lang="en-US" spc="-100">
                <a:solidFill>
                  <a:srgbClr val="0070C0"/>
                </a:solidFill>
                <a:latin typeface="Lato" panose="020F0502020204030203" pitchFamily="34" charset="77"/>
              </a:rPr>
              <a:t> </a:t>
            </a:r>
            <a:br>
              <a:rPr lang="en-US">
                <a:solidFill>
                  <a:srgbClr val="0070C0"/>
                </a:solidFill>
              </a:rPr>
            </a:br>
            <a:r>
              <a:rPr lang="en-US" sz="3600">
                <a:solidFill>
                  <a:srgbClr val="0070C0"/>
                </a:solidFill>
                <a:latin typeface="Lato" panose="020F0502020204030203" pitchFamily="34" charset="77"/>
              </a:rPr>
              <a:t>Challenges in handling a GBV disclosure</a:t>
            </a:r>
          </a:p>
        </p:txBody>
      </p:sp>
      <p:grpSp>
        <p:nvGrpSpPr>
          <p:cNvPr id="20" name="Group 19">
            <a:extLst>
              <a:ext uri="{FF2B5EF4-FFF2-40B4-BE49-F238E27FC236}">
                <a16:creationId xmlns:a16="http://schemas.microsoft.com/office/drawing/2014/main" id="{08F15E94-93E7-1981-F6DC-2C4904FB0927}"/>
              </a:ext>
            </a:extLst>
          </p:cNvPr>
          <p:cNvGrpSpPr/>
          <p:nvPr/>
        </p:nvGrpSpPr>
        <p:grpSpPr>
          <a:xfrm>
            <a:off x="-2015829" y="-578453"/>
            <a:ext cx="4325456" cy="3382989"/>
            <a:chOff x="-1914231" y="-578453"/>
            <a:chExt cx="4325456" cy="3382989"/>
          </a:xfrm>
        </p:grpSpPr>
        <p:sp>
          <p:nvSpPr>
            <p:cNvPr id="21" name="Oval 20">
              <a:extLst>
                <a:ext uri="{FF2B5EF4-FFF2-40B4-BE49-F238E27FC236}">
                  <a16:creationId xmlns:a16="http://schemas.microsoft.com/office/drawing/2014/main" id="{5CED14F1-6D38-CE51-A855-BA3E414788A1}"/>
                </a:ext>
              </a:extLst>
            </p:cNvPr>
            <p:cNvSpPr/>
            <p:nvPr/>
          </p:nvSpPr>
          <p:spPr>
            <a:xfrm>
              <a:off x="-1914231" y="-57845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22" name="Picture 21">
              <a:extLst>
                <a:ext uri="{FF2B5EF4-FFF2-40B4-BE49-F238E27FC236}">
                  <a16:creationId xmlns:a16="http://schemas.microsoft.com/office/drawing/2014/main" id="{7D91E148-F417-6D9B-29C3-BED6A2B963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6823" y="158578"/>
              <a:ext cx="2054402" cy="2049366"/>
            </a:xfrm>
            <a:prstGeom prst="rect">
              <a:avLst/>
            </a:prstGeom>
          </p:spPr>
        </p:pic>
      </p:grpSp>
      <p:sp>
        <p:nvSpPr>
          <p:cNvPr id="2" name="Content Placeholder 2">
            <a:extLst>
              <a:ext uri="{FF2B5EF4-FFF2-40B4-BE49-F238E27FC236}">
                <a16:creationId xmlns:a16="http://schemas.microsoft.com/office/drawing/2014/main" id="{5B035A8E-F761-3BC2-49C9-BE114FC3C3B6}"/>
              </a:ext>
            </a:extLst>
          </p:cNvPr>
          <p:cNvSpPr txBox="1">
            <a:spLocks/>
          </p:cNvSpPr>
          <p:nvPr/>
        </p:nvSpPr>
        <p:spPr>
          <a:xfrm>
            <a:off x="1419472" y="2771631"/>
            <a:ext cx="6615256" cy="3056601"/>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n-US" sz="2200">
                <a:latin typeface="Lato" panose="020F0502020204030203" pitchFamily="34" charset="77"/>
                <a:cs typeface="Calibri" panose="020F0502020204030204" pitchFamily="34" charset="0"/>
              </a:rPr>
              <a:t>Have you used the GBV referral pathway before?</a:t>
            </a:r>
          </a:p>
          <a:p>
            <a:pPr>
              <a:buClr>
                <a:srgbClr val="0070C0"/>
              </a:buClr>
              <a:buFont typeface="Wingdings" pitchFamily="2" charset="2"/>
              <a:buChar char="Ø"/>
            </a:pPr>
            <a:r>
              <a:rPr lang="en-US" sz="2200">
                <a:latin typeface="Lato" panose="020F0502020204030203" pitchFamily="34" charset="77"/>
                <a:cs typeface="Calibri" panose="020F0502020204030204" pitchFamily="34" charset="0"/>
              </a:rPr>
              <a:t>What challenges do frontline workers face in your context when a GBV survivor discloses an incident of GBV to them?  </a:t>
            </a:r>
            <a:endParaRPr lang="en-US" sz="2200">
              <a:latin typeface="Lato" panose="020F0502020204030203" pitchFamily="34" charset="77"/>
            </a:endParaRPr>
          </a:p>
        </p:txBody>
      </p:sp>
      <p:pic>
        <p:nvPicPr>
          <p:cNvPr id="5" name="Picture 4" descr="Text&#10;&#10;Description automatically generated with medium confidence">
            <a:extLst>
              <a:ext uri="{FF2B5EF4-FFF2-40B4-BE49-F238E27FC236}">
                <a16:creationId xmlns:a16="http://schemas.microsoft.com/office/drawing/2014/main" id="{CB0F2A21-D742-A054-DFC4-E5CA8815A278}"/>
              </a:ext>
            </a:extLst>
          </p:cNvPr>
          <p:cNvPicPr>
            <a:picLocks noChangeAspect="1"/>
          </p:cNvPicPr>
          <p:nvPr/>
        </p:nvPicPr>
        <p:blipFill rotWithShape="1">
          <a:blip r:embed="rId5">
            <a:extLst>
              <a:ext uri="{28A0092B-C50C-407E-A947-70E740481C1C}">
                <a14:useLocalDpi xmlns:a14="http://schemas.microsoft.com/office/drawing/2010/main" val="0"/>
              </a:ext>
            </a:extLst>
          </a:blip>
          <a:srcRect b="17582"/>
          <a:stretch/>
        </p:blipFill>
        <p:spPr>
          <a:xfrm>
            <a:off x="8283747" y="1282700"/>
            <a:ext cx="3369692" cy="4893248"/>
          </a:xfrm>
          <a:prstGeom prst="rect">
            <a:avLst/>
          </a:prstGeom>
        </p:spPr>
      </p:pic>
      <p:grpSp>
        <p:nvGrpSpPr>
          <p:cNvPr id="4" name="Group 3">
            <a:extLst>
              <a:ext uri="{FF2B5EF4-FFF2-40B4-BE49-F238E27FC236}">
                <a16:creationId xmlns:a16="http://schemas.microsoft.com/office/drawing/2014/main" id="{2FC9F99C-2EE6-93B7-2ADD-F8142C050BAA}"/>
              </a:ext>
            </a:extLst>
          </p:cNvPr>
          <p:cNvGrpSpPr/>
          <p:nvPr/>
        </p:nvGrpSpPr>
        <p:grpSpPr>
          <a:xfrm>
            <a:off x="10411859" y="-1242353"/>
            <a:ext cx="1387649" cy="2525053"/>
            <a:chOff x="10411859" y="-1242353"/>
            <a:chExt cx="1387649" cy="2525053"/>
          </a:xfrm>
        </p:grpSpPr>
        <p:sp>
          <p:nvSpPr>
            <p:cNvPr id="6" name="Oval 5">
              <a:extLst>
                <a:ext uri="{FF2B5EF4-FFF2-40B4-BE49-F238E27FC236}">
                  <a16:creationId xmlns:a16="http://schemas.microsoft.com/office/drawing/2014/main" id="{7199ED38-C0AA-52B3-B181-D6EBC3FD5850}"/>
                </a:ext>
              </a:extLst>
            </p:cNvPr>
            <p:cNvSpPr/>
            <p:nvPr/>
          </p:nvSpPr>
          <p:spPr>
            <a:xfrm>
              <a:off x="10411859" y="-52723"/>
              <a:ext cx="1387649" cy="1335423"/>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highlight>
                  <a:srgbClr val="FBD416"/>
                </a:highlight>
              </a:endParaRPr>
            </a:p>
          </p:txBody>
        </p:sp>
        <p:sp>
          <p:nvSpPr>
            <p:cNvPr id="7" name="Rectangle 6">
              <a:extLst>
                <a:ext uri="{FF2B5EF4-FFF2-40B4-BE49-F238E27FC236}">
                  <a16:creationId xmlns:a16="http://schemas.microsoft.com/office/drawing/2014/main" id="{6C324B07-8E66-F595-F2A1-9B6077E4D7EF}"/>
                </a:ext>
              </a:extLst>
            </p:cNvPr>
            <p:cNvSpPr/>
            <p:nvPr/>
          </p:nvSpPr>
          <p:spPr>
            <a:xfrm>
              <a:off x="10411859" y="-1242353"/>
              <a:ext cx="1387649" cy="1873092"/>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highlight>
                  <a:srgbClr val="FBD416"/>
                </a:highlight>
              </a:endParaRPr>
            </a:p>
          </p:txBody>
        </p:sp>
        <p:pic>
          <p:nvPicPr>
            <p:cNvPr id="8" name="Picture 7">
              <a:extLst>
                <a:ext uri="{FF2B5EF4-FFF2-40B4-BE49-F238E27FC236}">
                  <a16:creationId xmlns:a16="http://schemas.microsoft.com/office/drawing/2014/main" id="{84B2F513-E5D0-665F-D9A4-C1399AA7BD6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778212" y="499963"/>
              <a:ext cx="654940" cy="664502"/>
            </a:xfrm>
            <a:prstGeom prst="rect">
              <a:avLst/>
            </a:prstGeom>
            <a:solidFill>
              <a:srgbClr val="0070C0"/>
            </a:solidFill>
          </p:spPr>
        </p:pic>
        <p:sp>
          <p:nvSpPr>
            <p:cNvPr id="9" name="TextBox 8">
              <a:extLst>
                <a:ext uri="{FF2B5EF4-FFF2-40B4-BE49-F238E27FC236}">
                  <a16:creationId xmlns:a16="http://schemas.microsoft.com/office/drawing/2014/main" id="{D1BAD0B5-A808-C8F5-A5C3-9C0C8F244AD6}"/>
                </a:ext>
              </a:extLst>
            </p:cNvPr>
            <p:cNvSpPr txBox="1"/>
            <p:nvPr/>
          </p:nvSpPr>
          <p:spPr>
            <a:xfrm>
              <a:off x="10545274" y="130631"/>
              <a:ext cx="1120820" cy="369332"/>
            </a:xfrm>
            <a:prstGeom prst="rect">
              <a:avLst/>
            </a:prstGeom>
            <a:noFill/>
          </p:spPr>
          <p:txBody>
            <a:bodyPr wrap="none" rtlCol="0">
              <a:spAutoFit/>
            </a:bodyPr>
            <a:lstStyle/>
            <a:p>
              <a:r>
                <a:rPr lang="en-BR" b="1">
                  <a:solidFill>
                    <a:schemeClr val="bg1"/>
                  </a:solidFill>
                  <a:latin typeface="Lato Black" panose="020F0502020204030203" pitchFamily="34" charset="77"/>
                </a:rPr>
                <a:t>Optional</a:t>
              </a:r>
            </a:p>
          </p:txBody>
        </p:sp>
      </p:grpSp>
    </p:spTree>
    <p:custDataLst>
      <p:tags r:id="rId1"/>
    </p:custDataLst>
    <p:extLst>
      <p:ext uri="{BB962C8B-B14F-4D97-AF65-F5344CB8AC3E}">
        <p14:creationId xmlns:p14="http://schemas.microsoft.com/office/powerpoint/2010/main" val="406003573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2000" fill="hold"/>
                                            <p:tgtEl>
                                              <p:spTgt spid="20"/>
                                            </p:tgtEl>
                                            <p:attrNameLst>
                                              <p:attrName>ppt_x</p:attrName>
                                            </p:attrNameLst>
                                          </p:cBhvr>
                                          <p:tavLst>
                                            <p:tav tm="0">
                                              <p:val>
                                                <p:strVal val="0-#ppt_w/2"/>
                                              </p:val>
                                            </p:tav>
                                            <p:tav tm="100000">
                                              <p:val>
                                                <p:strVal val="#ppt_x"/>
                                              </p:val>
                                            </p:tav>
                                          </p:tavLst>
                                        </p:anim>
                                        <p:anim calcmode="lin" valueType="num">
                                          <p:cBhvr additive="base">
                                            <p:cTn id="12" dur="20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1" accel="50000" fill="hold" nodeType="withEffect" p14:presetBounceEnd="50000">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14:bounceEnd="50000">
                                          <p:cBhvr additive="base">
                                            <p:cTn id="19" dur="10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2000" fill="hold"/>
                                            <p:tgtEl>
                                              <p:spTgt spid="20"/>
                                            </p:tgtEl>
                                            <p:attrNameLst>
                                              <p:attrName>ppt_x</p:attrName>
                                            </p:attrNameLst>
                                          </p:cBhvr>
                                          <p:tavLst>
                                            <p:tav tm="0">
                                              <p:val>
                                                <p:strVal val="0-#ppt_w/2"/>
                                              </p:val>
                                            </p:tav>
                                            <p:tav tm="100000">
                                              <p:val>
                                                <p:strVal val="#ppt_x"/>
                                              </p:val>
                                            </p:tav>
                                          </p:tavLst>
                                        </p:anim>
                                        <p:anim calcmode="lin" valueType="num">
                                          <p:cBhvr additive="base">
                                            <p:cTn id="12" dur="20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1" accel="5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00107" y="685800"/>
            <a:ext cx="11030328"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a:solidFill>
                  <a:srgbClr val="0070C0"/>
                </a:solidFill>
                <a:latin typeface="Lato" panose="020F0502020204030203" pitchFamily="34" charset="77"/>
              </a:rPr>
              <a:t>Reflection and self-care</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6200"/>
            <a:ext cx="7688501" cy="286"/>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3" name="TextBox 2">
            <a:extLst>
              <a:ext uri="{FF2B5EF4-FFF2-40B4-BE49-F238E27FC236}">
                <a16:creationId xmlns:a16="http://schemas.microsoft.com/office/drawing/2014/main" id="{4532855C-4209-628B-50F4-ACA17431FB34}"/>
              </a:ext>
            </a:extLst>
          </p:cNvPr>
          <p:cNvSpPr txBox="1"/>
          <p:nvPr/>
        </p:nvSpPr>
        <p:spPr>
          <a:xfrm>
            <a:off x="5429629" y="1848994"/>
            <a:ext cx="6133715" cy="3693319"/>
          </a:xfrm>
          <a:prstGeom prst="rect">
            <a:avLst/>
          </a:prstGeom>
          <a:noFill/>
        </p:spPr>
        <p:txBody>
          <a:bodyPr wrap="square" lIns="91440" tIns="45720" rIns="91440" bIns="45720" rtlCol="0" anchor="t">
            <a:spAutoFit/>
          </a:bodyPr>
          <a:lstStyle/>
          <a:p>
            <a:pPr marL="342900" indent="-342900">
              <a:buClr>
                <a:srgbClr val="0070C0"/>
              </a:buClr>
              <a:buFont typeface="Wingdings" pitchFamily="2" charset="2"/>
              <a:buChar char="Ø"/>
            </a:pPr>
            <a:r>
              <a:rPr lang="en-GB">
                <a:solidFill>
                  <a:srgbClr val="595959"/>
                </a:solidFill>
                <a:latin typeface="Lato"/>
                <a:ea typeface="Lato"/>
                <a:cs typeface="Lato"/>
              </a:rPr>
              <a:t>Remember that you can do everything right, but you are </a:t>
            </a:r>
            <a:r>
              <a:rPr lang="en-GB" b="1">
                <a:solidFill>
                  <a:srgbClr val="0070C0"/>
                </a:solidFill>
                <a:latin typeface="Lato"/>
                <a:ea typeface="Lato"/>
                <a:cs typeface="Lato"/>
              </a:rPr>
              <a:t>not going to fix the survivor’s experience</a:t>
            </a:r>
            <a:r>
              <a:rPr lang="en-GB">
                <a:solidFill>
                  <a:srgbClr val="595959"/>
                </a:solidFill>
                <a:latin typeface="Lato"/>
                <a:ea typeface="Lato"/>
                <a:cs typeface="Lato"/>
              </a:rPr>
              <a:t> or take away her pain. </a:t>
            </a:r>
            <a:endParaRPr lang="en-GB">
              <a:solidFill>
                <a:srgbClr val="595959"/>
              </a:solidFill>
              <a:latin typeface="Lato" panose="020F0502020204030203" pitchFamily="34" charset="0"/>
              <a:ea typeface="Lato" panose="020F0502020204030203" pitchFamily="34" charset="0"/>
              <a:cs typeface="Lato" panose="020F0502020204030203" pitchFamily="34" charset="0"/>
            </a:endParaRPr>
          </a:p>
          <a:p>
            <a:pPr marL="342900" indent="-342900">
              <a:buClr>
                <a:srgbClr val="0070C0"/>
              </a:buClr>
              <a:buFont typeface="Wingdings" pitchFamily="2" charset="2"/>
              <a:buChar char="Ø"/>
            </a:pPr>
            <a:r>
              <a:rPr lang="en-GB">
                <a:solidFill>
                  <a:srgbClr val="595959"/>
                </a:solidFill>
                <a:latin typeface="Lato"/>
                <a:ea typeface="Lato"/>
                <a:cs typeface="Lato"/>
              </a:rPr>
              <a:t>Hearing the survivor’s story </a:t>
            </a:r>
            <a:r>
              <a:rPr lang="en-GB" b="1">
                <a:solidFill>
                  <a:srgbClr val="0070C0"/>
                </a:solidFill>
                <a:latin typeface="Lato"/>
                <a:ea typeface="Lato"/>
                <a:cs typeface="Lato"/>
              </a:rPr>
              <a:t>can expose you </a:t>
            </a:r>
            <a:r>
              <a:rPr lang="en-GB">
                <a:solidFill>
                  <a:srgbClr val="595959"/>
                </a:solidFill>
                <a:latin typeface="Lato"/>
                <a:ea typeface="Lato"/>
                <a:cs typeface="Lato"/>
              </a:rPr>
              <a:t>to her pain, her or trauma or </a:t>
            </a:r>
            <a:r>
              <a:rPr lang="en-GB" b="1">
                <a:solidFill>
                  <a:srgbClr val="0070C0"/>
                </a:solidFill>
                <a:latin typeface="Lato"/>
                <a:ea typeface="Lato"/>
                <a:cs typeface="Lato"/>
              </a:rPr>
              <a:t>trigger memories </a:t>
            </a:r>
            <a:r>
              <a:rPr lang="en-GB">
                <a:solidFill>
                  <a:srgbClr val="595959"/>
                </a:solidFill>
                <a:latin typeface="Lato"/>
                <a:ea typeface="Lato"/>
                <a:cs typeface="Lato"/>
              </a:rPr>
              <a:t>of personal experiences. </a:t>
            </a:r>
            <a:endParaRPr lang="en-GB">
              <a:solidFill>
                <a:srgbClr val="595959"/>
              </a:solidFill>
              <a:latin typeface="Lato" panose="020F0502020204030203" pitchFamily="34" charset="0"/>
              <a:ea typeface="Lato" panose="020F0502020204030203" pitchFamily="34" charset="0"/>
              <a:cs typeface="Lato" panose="020F0502020204030203" pitchFamily="34" charset="0"/>
            </a:endParaRPr>
          </a:p>
          <a:p>
            <a:pPr marL="342900" indent="-342900">
              <a:buClr>
                <a:srgbClr val="0070C0"/>
              </a:buClr>
              <a:buFont typeface="Wingdings" pitchFamily="2" charset="2"/>
              <a:buChar char="Ø"/>
            </a:pPr>
            <a:r>
              <a:rPr lang="en-GB">
                <a:solidFill>
                  <a:srgbClr val="595959"/>
                </a:solidFill>
                <a:latin typeface="Lato"/>
                <a:ea typeface="Lato"/>
                <a:cs typeface="Lato"/>
              </a:rPr>
              <a:t>Think about how to </a:t>
            </a:r>
            <a:r>
              <a:rPr lang="en-GB" b="1">
                <a:solidFill>
                  <a:srgbClr val="0070C0"/>
                </a:solidFill>
                <a:latin typeface="Lato"/>
                <a:ea typeface="Lato"/>
                <a:cs typeface="Lato"/>
              </a:rPr>
              <a:t>take care of yourself </a:t>
            </a:r>
            <a:r>
              <a:rPr lang="en-GB">
                <a:solidFill>
                  <a:srgbClr val="595959"/>
                </a:solidFill>
                <a:latin typeface="Lato"/>
                <a:ea typeface="Lato"/>
                <a:cs typeface="Lato"/>
              </a:rPr>
              <a:t>as these feelings come up for you. </a:t>
            </a:r>
            <a:endParaRPr lang="en-GB">
              <a:solidFill>
                <a:srgbClr val="595959"/>
              </a:solidFill>
              <a:latin typeface="Lato" panose="020F0502020204030203" pitchFamily="34" charset="0"/>
              <a:ea typeface="Lato" panose="020F0502020204030203" pitchFamily="34" charset="0"/>
              <a:cs typeface="Lato" panose="020F0502020204030203" pitchFamily="34" charset="0"/>
            </a:endParaRPr>
          </a:p>
          <a:p>
            <a:pPr marL="342900" indent="-342900">
              <a:buClr>
                <a:srgbClr val="0070C0"/>
              </a:buClr>
              <a:buFont typeface="Wingdings" pitchFamily="2" charset="2"/>
              <a:buChar char="Ø"/>
            </a:pPr>
            <a:r>
              <a:rPr lang="en-GB">
                <a:solidFill>
                  <a:srgbClr val="595959"/>
                </a:solidFill>
                <a:latin typeface="Lato"/>
                <a:ea typeface="Lato"/>
                <a:cs typeface="Lato"/>
              </a:rPr>
              <a:t>Reach out to your own </a:t>
            </a:r>
            <a:r>
              <a:rPr lang="en-GB" b="1">
                <a:solidFill>
                  <a:srgbClr val="0070C0"/>
                </a:solidFill>
                <a:latin typeface="Lato"/>
                <a:ea typeface="Lato"/>
                <a:cs typeface="Lato"/>
              </a:rPr>
              <a:t>support system</a:t>
            </a:r>
            <a:r>
              <a:rPr lang="en-GB">
                <a:solidFill>
                  <a:srgbClr val="595959"/>
                </a:solidFill>
                <a:latin typeface="Lato"/>
                <a:ea typeface="Lato"/>
                <a:cs typeface="Lato"/>
              </a:rPr>
              <a:t>, always keeping in mind the survivor’s confidentiality.</a:t>
            </a:r>
          </a:p>
          <a:p>
            <a:pPr marL="342900" indent="-342900">
              <a:buClr>
                <a:srgbClr val="0070C0"/>
              </a:buClr>
              <a:buFont typeface="Wingdings" pitchFamily="2" charset="2"/>
              <a:buChar char="Ø"/>
            </a:pPr>
            <a:r>
              <a:rPr lang="en-GB">
                <a:solidFill>
                  <a:srgbClr val="595959"/>
                </a:solidFill>
                <a:latin typeface="Lato"/>
                <a:ea typeface="Lato"/>
                <a:cs typeface="Lato"/>
              </a:rPr>
              <a:t>[PLACEHOLDER:</a:t>
            </a:r>
            <a:r>
              <a:rPr lang="en-GB" b="1">
                <a:solidFill>
                  <a:srgbClr val="0070C0"/>
                </a:solidFill>
                <a:latin typeface="Calibri"/>
                <a:ea typeface="Lato"/>
                <a:cs typeface="Calibri"/>
              </a:rPr>
              <a:t> Staff care resources:</a:t>
            </a:r>
            <a:r>
              <a:rPr lang="en-US" sz="1800"/>
              <a:t> </a:t>
            </a:r>
            <a:r>
              <a:rPr lang="en-US">
                <a:solidFill>
                  <a:srgbClr val="595959"/>
                </a:solidFill>
                <a:latin typeface="Lato"/>
                <a:ea typeface="Lato"/>
                <a:cs typeface="Lato"/>
              </a:rPr>
              <a:t>facilitator to add required details </a:t>
            </a:r>
            <a:r>
              <a:rPr lang="en-GB">
                <a:solidFill>
                  <a:srgbClr val="595959"/>
                </a:solidFill>
                <a:latin typeface="Lato"/>
                <a:ea typeface="Lato"/>
                <a:cs typeface="Lato"/>
              </a:rPr>
              <a:t>that may be available in county]</a:t>
            </a:r>
          </a:p>
          <a:p>
            <a:pPr marL="342900" indent="-342900">
              <a:buFont typeface="Wingdings" pitchFamily="2" charset="2"/>
              <a:buChar char="Ø"/>
            </a:pPr>
            <a:endParaRPr lang="en-GB">
              <a:solidFill>
                <a:srgbClr val="595959"/>
              </a:solidFill>
              <a:latin typeface="Lato" panose="020F0502020204030203" pitchFamily="34" charset="0"/>
              <a:ea typeface="Lato" panose="020F0502020204030203" pitchFamily="34" charset="0"/>
              <a:cs typeface="Lato" panose="020F0502020204030203" pitchFamily="34" charset="0"/>
            </a:endParaRPr>
          </a:p>
        </p:txBody>
      </p:sp>
      <p:pic>
        <p:nvPicPr>
          <p:cNvPr id="11" name="Picture 10" descr="Logo, icon&#10;&#10;Description automatically generated">
            <a:extLst>
              <a:ext uri="{FF2B5EF4-FFF2-40B4-BE49-F238E27FC236}">
                <a16:creationId xmlns:a16="http://schemas.microsoft.com/office/drawing/2014/main" id="{E54D4893-B8CA-E8AD-8BB2-854A7DC6EA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6" y="2141993"/>
            <a:ext cx="4019544" cy="4030207"/>
          </a:xfrm>
          <a:prstGeom prst="rect">
            <a:avLst/>
          </a:prstGeom>
        </p:spPr>
      </p:pic>
    </p:spTree>
    <p:custDataLst>
      <p:tags r:id="rId1"/>
    </p:custDataLst>
    <p:extLst>
      <p:ext uri="{BB962C8B-B14F-4D97-AF65-F5344CB8AC3E}">
        <p14:creationId xmlns:p14="http://schemas.microsoft.com/office/powerpoint/2010/main" val="39342934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1+#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B296D1F5-BD98-5180-675D-1D57928B85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083" y="612155"/>
            <a:ext cx="2393017" cy="2541257"/>
          </a:xfrm>
          <a:prstGeom prst="rect">
            <a:avLst/>
          </a:prstGeom>
        </p:spPr>
      </p:pic>
      <p:sp>
        <p:nvSpPr>
          <p:cNvPr id="4" name="Rounded Rectangle 3">
            <a:extLst>
              <a:ext uri="{FF2B5EF4-FFF2-40B4-BE49-F238E27FC236}">
                <a16:creationId xmlns:a16="http://schemas.microsoft.com/office/drawing/2014/main" id="{07954268-3CBE-5A63-A948-25C8F584B491}"/>
              </a:ext>
            </a:extLst>
          </p:cNvPr>
          <p:cNvSpPr/>
          <p:nvPr/>
        </p:nvSpPr>
        <p:spPr>
          <a:xfrm>
            <a:off x="1248965" y="385864"/>
            <a:ext cx="10756952" cy="5434168"/>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6" name="Title 1">
            <a:extLst>
              <a:ext uri="{FF2B5EF4-FFF2-40B4-BE49-F238E27FC236}">
                <a16:creationId xmlns:a16="http://schemas.microsoft.com/office/drawing/2014/main" id="{9FA79D5F-0C78-7D86-7A97-9A9B4A76C1EC}"/>
              </a:ext>
            </a:extLst>
          </p:cNvPr>
          <p:cNvSpPr txBox="1">
            <a:spLocks/>
          </p:cNvSpPr>
          <p:nvPr/>
        </p:nvSpPr>
        <p:spPr>
          <a:xfrm>
            <a:off x="2593566" y="723186"/>
            <a:ext cx="7596916"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Key messages</a:t>
            </a:r>
            <a:endParaRPr lang="en-US" sz="3600">
              <a:solidFill>
                <a:srgbClr val="0070C0"/>
              </a:solidFill>
              <a:latin typeface="Lato" panose="020F0502020204030203" pitchFamily="34" charset="77"/>
            </a:endParaRPr>
          </a:p>
        </p:txBody>
      </p:sp>
      <p:pic>
        <p:nvPicPr>
          <p:cNvPr id="8" name="Picture 7">
            <a:extLst>
              <a:ext uri="{FF2B5EF4-FFF2-40B4-BE49-F238E27FC236}">
                <a16:creationId xmlns:a16="http://schemas.microsoft.com/office/drawing/2014/main" id="{19262637-1471-C2AF-0F25-002792BDF1A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6377" y="874488"/>
            <a:ext cx="1772428" cy="2016589"/>
          </a:xfrm>
          <a:prstGeom prst="rect">
            <a:avLst/>
          </a:prstGeom>
        </p:spPr>
      </p:pic>
      <p:sp>
        <p:nvSpPr>
          <p:cNvPr id="3" name="Content Placeholder 2">
            <a:extLst>
              <a:ext uri="{FF2B5EF4-FFF2-40B4-BE49-F238E27FC236}">
                <a16:creationId xmlns:a16="http://schemas.microsoft.com/office/drawing/2014/main" id="{05AE231F-33C5-5A06-988B-49F09107A68B}"/>
              </a:ext>
            </a:extLst>
          </p:cNvPr>
          <p:cNvSpPr txBox="1">
            <a:spLocks/>
          </p:cNvSpPr>
          <p:nvPr/>
        </p:nvSpPr>
        <p:spPr>
          <a:xfrm>
            <a:off x="2606817" y="1562295"/>
            <a:ext cx="9325947"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SzPct val="120000"/>
              <a:buFont typeface="Wingdings" pitchFamily="2" charset="2"/>
              <a:buChar char="Ø"/>
            </a:pPr>
            <a:r>
              <a:rPr lang="en-US" sz="1800"/>
              <a:t>Frontline workers should </a:t>
            </a:r>
            <a:r>
              <a:rPr lang="en-US" sz="1800" b="1">
                <a:solidFill>
                  <a:srgbClr val="0070C0"/>
                </a:solidFill>
              </a:rPr>
              <a:t>NEVER proactively identify or seek out GBV survivors</a:t>
            </a:r>
            <a:r>
              <a:rPr lang="en-US" sz="1800"/>
              <a:t>.</a:t>
            </a:r>
          </a:p>
          <a:p>
            <a:pPr>
              <a:buClr>
                <a:srgbClr val="0070C0"/>
              </a:buClr>
              <a:buSzPct val="120000"/>
              <a:buFont typeface="Wingdings" pitchFamily="2" charset="2"/>
              <a:buChar char="Ø"/>
            </a:pPr>
            <a:r>
              <a:rPr lang="en-US" sz="1800" b="1">
                <a:solidFill>
                  <a:srgbClr val="0070C0"/>
                </a:solidFill>
              </a:rPr>
              <a:t>Communication strategies </a:t>
            </a:r>
            <a:r>
              <a:rPr lang="en-US" sz="1800"/>
              <a:t>to use with survivors include active listening, validation of feelings, using healing statements, following the survivor’s pace, using simple and same language. </a:t>
            </a:r>
          </a:p>
          <a:p>
            <a:pPr>
              <a:buClr>
                <a:srgbClr val="0070C0"/>
              </a:buClr>
              <a:buSzPct val="120000"/>
              <a:buFont typeface="Wingdings" pitchFamily="2" charset="2"/>
              <a:buChar char="Ø"/>
            </a:pPr>
            <a:r>
              <a:rPr lang="en-US" sz="1800"/>
              <a:t>In order to link a survivor to GBV services, a frontline worker should </a:t>
            </a:r>
            <a:r>
              <a:rPr lang="en-US" sz="1800" b="1">
                <a:solidFill>
                  <a:srgbClr val="0070C0"/>
                </a:solidFill>
              </a:rPr>
              <a:t>provide</a:t>
            </a:r>
            <a:r>
              <a:rPr lang="en-US" sz="1800" b="1"/>
              <a:t> </a:t>
            </a:r>
            <a:r>
              <a:rPr lang="en-US" sz="1800" b="1">
                <a:solidFill>
                  <a:srgbClr val="0070C0"/>
                </a:solidFill>
              </a:rPr>
              <a:t>information, obtain informed consent, and facilitate the referral</a:t>
            </a:r>
            <a:r>
              <a:rPr lang="en-US" sz="1800">
                <a:solidFill>
                  <a:srgbClr val="0070C0"/>
                </a:solidFill>
              </a:rPr>
              <a:t> </a:t>
            </a:r>
            <a:r>
              <a:rPr lang="en-US" sz="1800"/>
              <a:t>in a safe and confidential manner. </a:t>
            </a:r>
          </a:p>
          <a:p>
            <a:pPr>
              <a:buClr>
                <a:srgbClr val="0070C0"/>
              </a:buClr>
              <a:buSzPct val="120000"/>
              <a:buFont typeface="Wingdings" pitchFamily="2" charset="2"/>
              <a:buChar char="Ø"/>
            </a:pPr>
            <a:r>
              <a:rPr lang="en-US" sz="1800"/>
              <a:t>Frontline workers should be fully aware of</a:t>
            </a:r>
            <a:r>
              <a:rPr lang="en-US" sz="1800">
                <a:solidFill>
                  <a:srgbClr val="0070C0"/>
                </a:solidFill>
              </a:rPr>
              <a:t> </a:t>
            </a:r>
            <a:r>
              <a:rPr lang="en-US" sz="1800" b="1">
                <a:solidFill>
                  <a:srgbClr val="0070C0"/>
                </a:solidFill>
              </a:rPr>
              <a:t>exceptions to informed consent and mandatory reporting requirements</a:t>
            </a:r>
            <a:r>
              <a:rPr lang="en-US" sz="1800">
                <a:solidFill>
                  <a:srgbClr val="0070C0"/>
                </a:solidFill>
              </a:rPr>
              <a:t> </a:t>
            </a:r>
            <a:r>
              <a:rPr lang="en-US" sz="1800"/>
              <a:t>applicable in their location. </a:t>
            </a:r>
          </a:p>
          <a:p>
            <a:pPr>
              <a:buClr>
                <a:srgbClr val="0070C0"/>
              </a:buClr>
              <a:buSzPct val="120000"/>
              <a:buFont typeface="Wingdings" pitchFamily="2" charset="2"/>
              <a:buChar char="Ø"/>
            </a:pPr>
            <a:r>
              <a:rPr lang="en-US" sz="1800"/>
              <a:t>Ensuring </a:t>
            </a:r>
            <a:r>
              <a:rPr lang="en-US" sz="1800" b="1">
                <a:solidFill>
                  <a:srgbClr val="0070C0"/>
                </a:solidFill>
              </a:rPr>
              <a:t>urgent medical needs </a:t>
            </a:r>
            <a:r>
              <a:rPr lang="en-US" sz="1800"/>
              <a:t>are met and considering </a:t>
            </a:r>
            <a:r>
              <a:rPr lang="en-US" sz="1800" b="1">
                <a:solidFill>
                  <a:srgbClr val="0070C0"/>
                </a:solidFill>
              </a:rPr>
              <a:t>immediate safety concerns </a:t>
            </a:r>
            <a:r>
              <a:rPr lang="en-US" sz="1800"/>
              <a:t>of survivor and frontline worker, are priorities. </a:t>
            </a:r>
          </a:p>
          <a:p>
            <a:pPr>
              <a:buClr>
                <a:srgbClr val="0070C0"/>
              </a:buClr>
              <a:buSzPct val="120000"/>
              <a:buFont typeface="Wingdings" pitchFamily="2" charset="2"/>
              <a:buChar char="Ø"/>
            </a:pPr>
            <a:r>
              <a:rPr lang="en-US" sz="1800"/>
              <a:t>In case of </a:t>
            </a:r>
            <a:r>
              <a:rPr lang="en-US" sz="1800" b="1">
                <a:solidFill>
                  <a:srgbClr val="0070C0"/>
                </a:solidFill>
              </a:rPr>
              <a:t>indirect disclosures</a:t>
            </a:r>
            <a:r>
              <a:rPr lang="en-US" sz="1800"/>
              <a:t>, the persons reporting the incident should be encouraged to share information about services safely and confidentially with the survivor. </a:t>
            </a:r>
          </a:p>
        </p:txBody>
      </p:sp>
    </p:spTree>
    <p:custDataLst>
      <p:tags r:id="rId1"/>
    </p:custDataLst>
    <p:extLst>
      <p:ext uri="{BB962C8B-B14F-4D97-AF65-F5344CB8AC3E}">
        <p14:creationId xmlns:p14="http://schemas.microsoft.com/office/powerpoint/2010/main" val="254491696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accel="50000" fill="hold" nodeType="withEffect" p14:presetBounceEnd="50000">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14:bounceEnd="50000">
                                          <p:cBhvr additive="base">
                                            <p:cTn id="11"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accel="5000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 grpId="0" build="p"/>
        </p:bldLst>
      </p:timing>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A5D9A5-1759-1908-2F8E-B6F54050A65B}"/>
              </a:ext>
            </a:extLst>
          </p:cNvPr>
          <p:cNvSpPr/>
          <p:nvPr/>
        </p:nvSpPr>
        <p:spPr>
          <a:xfrm>
            <a:off x="0" y="-1153056"/>
            <a:ext cx="12192000" cy="5513190"/>
          </a:xfrm>
          <a:prstGeom prst="rect">
            <a:avLst/>
          </a:prstGeom>
          <a:solidFill>
            <a:srgbClr val="FFFC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grpSp>
        <p:nvGrpSpPr>
          <p:cNvPr id="8" name="Group 7">
            <a:extLst>
              <a:ext uri="{FF2B5EF4-FFF2-40B4-BE49-F238E27FC236}">
                <a16:creationId xmlns:a16="http://schemas.microsoft.com/office/drawing/2014/main" id="{B464508A-6719-0287-CEB3-B24CA8C4708E}"/>
              </a:ext>
            </a:extLst>
          </p:cNvPr>
          <p:cNvGrpSpPr/>
          <p:nvPr/>
        </p:nvGrpSpPr>
        <p:grpSpPr>
          <a:xfrm>
            <a:off x="1015694" y="4736348"/>
            <a:ext cx="9115857" cy="1410604"/>
            <a:chOff x="539749" y="4753659"/>
            <a:chExt cx="9115857" cy="1410604"/>
          </a:xfrm>
        </p:grpSpPr>
        <p:sp>
          <p:nvSpPr>
            <p:cNvPr id="7171" name="Title 1">
              <a:extLst>
                <a:ext uri="{FF2B5EF4-FFF2-40B4-BE49-F238E27FC236}">
                  <a16:creationId xmlns:a16="http://schemas.microsoft.com/office/drawing/2014/main" id="{75CFD7F0-CE9E-4C9E-8175-5293F1352093}"/>
                </a:ext>
              </a:extLst>
            </p:cNvPr>
            <p:cNvSpPr txBox="1">
              <a:spLocks/>
            </p:cNvSpPr>
            <p:nvPr/>
          </p:nvSpPr>
          <p:spPr bwMode="auto">
            <a:xfrm>
              <a:off x="539749" y="5084763"/>
              <a:ext cx="911585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85800"/>
              <a:r>
                <a:rPr lang="en-US" altLang="en-US" sz="4000" b="1">
                  <a:solidFill>
                    <a:srgbClr val="FFFFFF"/>
                  </a:solidFill>
                  <a:latin typeface="Lato" panose="020F0502020204030203" pitchFamily="34" charset="77"/>
                </a:rPr>
                <a:t>Considerations for child survivors</a:t>
              </a:r>
            </a:p>
          </p:txBody>
        </p:sp>
        <p:sp>
          <p:nvSpPr>
            <p:cNvPr id="7172" name="Text Placeholder 5">
              <a:extLst>
                <a:ext uri="{FF2B5EF4-FFF2-40B4-BE49-F238E27FC236}">
                  <a16:creationId xmlns:a16="http://schemas.microsoft.com/office/drawing/2014/main" id="{255E6068-598A-4697-95CB-63C5D157B576}"/>
                </a:ext>
              </a:extLst>
            </p:cNvPr>
            <p:cNvSpPr txBox="1">
              <a:spLocks/>
            </p:cNvSpPr>
            <p:nvPr/>
          </p:nvSpPr>
          <p:spPr bwMode="auto">
            <a:xfrm>
              <a:off x="548803" y="4753659"/>
              <a:ext cx="53292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en-US" altLang="en-US" sz="3000" baseline="30000">
                  <a:solidFill>
                    <a:srgbClr val="FFFFFF"/>
                  </a:solidFill>
                  <a:latin typeface="Lato" panose="020F0502020204030203" pitchFamily="34" charset="77"/>
                </a:rPr>
                <a:t>SESSION 5</a:t>
              </a:r>
            </a:p>
          </p:txBody>
        </p:sp>
      </p:grpSp>
      <p:pic>
        <p:nvPicPr>
          <p:cNvPr id="7" name="Picture 6">
            <a:extLst>
              <a:ext uri="{FF2B5EF4-FFF2-40B4-BE49-F238E27FC236}">
                <a16:creationId xmlns:a16="http://schemas.microsoft.com/office/drawing/2014/main" id="{DBC2D5BD-7013-E0E4-8CE6-C0F162532A3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119159" y="1964798"/>
            <a:ext cx="2340589" cy="1032939"/>
          </a:xfrm>
          <a:prstGeom prst="rect">
            <a:avLst/>
          </a:prstGeom>
        </p:spPr>
      </p:pic>
      <p:pic>
        <p:nvPicPr>
          <p:cNvPr id="10" name="Picture 9">
            <a:extLst>
              <a:ext uri="{FF2B5EF4-FFF2-40B4-BE49-F238E27FC236}">
                <a16:creationId xmlns:a16="http://schemas.microsoft.com/office/drawing/2014/main" id="{793BC061-F86C-1A08-A8A6-7AA3C7A1050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27792" y="2433898"/>
            <a:ext cx="2741265" cy="909187"/>
          </a:xfrm>
          <a:prstGeom prst="rect">
            <a:avLst/>
          </a:prstGeom>
        </p:spPr>
      </p:pic>
      <p:pic>
        <p:nvPicPr>
          <p:cNvPr id="12" name="Picture 11">
            <a:extLst>
              <a:ext uri="{FF2B5EF4-FFF2-40B4-BE49-F238E27FC236}">
                <a16:creationId xmlns:a16="http://schemas.microsoft.com/office/drawing/2014/main" id="{B275F9EC-B569-FE73-DB58-7338285AA38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67964" y="1070235"/>
            <a:ext cx="2294748" cy="894563"/>
          </a:xfrm>
          <a:prstGeom prst="rect">
            <a:avLst/>
          </a:prstGeom>
        </p:spPr>
      </p:pic>
      <p:pic>
        <p:nvPicPr>
          <p:cNvPr id="14" name="Picture 13" descr="A picture containing text, sign, vector graphics&#10;&#10;Description automatically generated">
            <a:extLst>
              <a:ext uri="{FF2B5EF4-FFF2-40B4-BE49-F238E27FC236}">
                <a16:creationId xmlns:a16="http://schemas.microsoft.com/office/drawing/2014/main" id="{B2963FEF-2F98-909E-5AE7-CC9E49CBECB1}"/>
              </a:ext>
            </a:extLst>
          </p:cNvPr>
          <p:cNvPicPr>
            <a:picLocks noChangeAspect="1"/>
          </p:cNvPicPr>
          <p:nvPr/>
        </p:nvPicPr>
        <p:blipFill rotWithShape="1">
          <a:blip r:embed="rId7">
            <a:extLst>
              <a:ext uri="{28A0092B-C50C-407E-A947-70E740481C1C}">
                <a14:useLocalDpi xmlns:a14="http://schemas.microsoft.com/office/drawing/2010/main" val="0"/>
              </a:ext>
            </a:extLst>
          </a:blip>
          <a:srcRect t="-1" b="45036"/>
          <a:stretch/>
        </p:blipFill>
        <p:spPr>
          <a:xfrm>
            <a:off x="3230675" y="34145"/>
            <a:ext cx="4017266" cy="4325989"/>
          </a:xfrm>
          <a:prstGeom prst="rect">
            <a:avLst/>
          </a:prstGeom>
        </p:spPr>
      </p:pic>
      <p:pic>
        <p:nvPicPr>
          <p:cNvPr id="4" name="Picture 3">
            <a:extLst>
              <a:ext uri="{FF2B5EF4-FFF2-40B4-BE49-F238E27FC236}">
                <a16:creationId xmlns:a16="http://schemas.microsoft.com/office/drawing/2014/main" id="{DA3CC923-B92A-A3A2-B93C-91D5479AB2CA}"/>
              </a:ext>
            </a:extLst>
          </p:cNvPr>
          <p:cNvPicPr>
            <a:picLocks noChangeAspect="1"/>
          </p:cNvPicPr>
          <p:nvPr/>
        </p:nvPicPr>
        <p:blipFill rotWithShape="1">
          <a:blip r:embed="rId8">
            <a:extLst>
              <a:ext uri="{28A0092B-C50C-407E-A947-70E740481C1C}">
                <a14:useLocalDpi xmlns:a14="http://schemas.microsoft.com/office/drawing/2010/main" val="0"/>
              </a:ext>
            </a:extLst>
          </a:blip>
          <a:srcRect t="2474" b="19204"/>
          <a:stretch/>
        </p:blipFill>
        <p:spPr>
          <a:xfrm flipH="1">
            <a:off x="5861486" y="863598"/>
            <a:ext cx="2967451" cy="3496536"/>
          </a:xfrm>
          <a:prstGeom prst="rect">
            <a:avLst/>
          </a:prstGeom>
        </p:spPr>
      </p:pic>
      <p:pic>
        <p:nvPicPr>
          <p:cNvPr id="6" name="Picture 5" descr="Shape, circle&#10;&#10;Description automatically generated">
            <a:extLst>
              <a:ext uri="{FF2B5EF4-FFF2-40B4-BE49-F238E27FC236}">
                <a16:creationId xmlns:a16="http://schemas.microsoft.com/office/drawing/2014/main" id="{06998C53-8147-5F56-E29B-B332328ADC9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34042" y="810247"/>
            <a:ext cx="882116" cy="778337"/>
          </a:xfrm>
          <a:prstGeom prst="rect">
            <a:avLst/>
          </a:prstGeom>
        </p:spPr>
      </p:pic>
    </p:spTree>
    <p:custDataLst>
      <p:tags r:id="rId1"/>
    </p:custDataLst>
    <p:extLst>
      <p:ext uri="{BB962C8B-B14F-4D97-AF65-F5344CB8AC3E}">
        <p14:creationId xmlns:p14="http://schemas.microsoft.com/office/powerpoint/2010/main" val="1036843658"/>
      </p:ext>
    </p:extLst>
  </p:cSld>
  <p:clrMapOvr>
    <a:masterClrMapping/>
  </p:clrMapOvr>
  <p:transition spd="slow">
    <p:push dir="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0-#ppt_w/2"/>
                                              </p:val>
                                            </p:tav>
                                            <p:tav tm="100000">
                                              <p:val>
                                                <p:strVal val="#ppt_x"/>
                                              </p:val>
                                            </p:tav>
                                          </p:tavLst>
                                        </p:anim>
                                        <p:anim calcmode="lin" valueType="num">
                                          <p:cBhvr additive="base">
                                            <p:cTn id="8" dur="2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1+#ppt_w/2"/>
                                              </p:val>
                                            </p:tav>
                                            <p:tav tm="100000">
                                              <p:val>
                                                <p:strVal val="#ppt_x"/>
                                              </p:val>
                                            </p:tav>
                                          </p:tavLst>
                                        </p:anim>
                                        <p:anim calcmode="lin" valueType="num">
                                          <p:cBhvr additive="base">
                                            <p:cTn id="12" dur="2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fill="hold" nodeType="withEffect" p14:presetBounceEnd="50000">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14:bounceEnd="50000">
                                          <p:cBhvr additive="base">
                                            <p:cTn id="15" dur="10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accel="50000" fill="hold" nodeType="withEffect" p14:presetBounceEnd="50000">
                                      <p:stCondLst>
                                        <p:cond delay="800"/>
                                      </p:stCondLst>
                                      <p:childTnLst>
                                        <p:set>
                                          <p:cBhvr>
                                            <p:cTn id="18" dur="1" fill="hold">
                                              <p:stCondLst>
                                                <p:cond delay="0"/>
                                              </p:stCondLst>
                                            </p:cTn>
                                            <p:tgtEl>
                                              <p:spTgt spid="10"/>
                                            </p:tgtEl>
                                            <p:attrNameLst>
                                              <p:attrName>style.visibility</p:attrName>
                                            </p:attrNameLst>
                                          </p:cBhvr>
                                          <p:to>
                                            <p:strVal val="visible"/>
                                          </p:to>
                                        </p:set>
                                        <p:anim calcmode="lin" valueType="num" p14:bounceEnd="50000">
                                          <p:cBhvr additive="base">
                                            <p:cTn id="19" dur="1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accel="50000" fill="hold" nodeType="withEffect" p14:presetBounceEnd="50000">
                                      <p:stCondLst>
                                        <p:cond delay="1000"/>
                                      </p:stCondLst>
                                      <p:childTnLst>
                                        <p:set>
                                          <p:cBhvr>
                                            <p:cTn id="22" dur="1" fill="hold">
                                              <p:stCondLst>
                                                <p:cond delay="0"/>
                                              </p:stCondLst>
                                            </p:cTn>
                                            <p:tgtEl>
                                              <p:spTgt spid="12"/>
                                            </p:tgtEl>
                                            <p:attrNameLst>
                                              <p:attrName>style.visibility</p:attrName>
                                            </p:attrNameLst>
                                          </p:cBhvr>
                                          <p:to>
                                            <p:strVal val="visible"/>
                                          </p:to>
                                        </p:set>
                                        <p:anim calcmode="lin" valueType="num" p14:bounceEnd="50000">
                                          <p:cBhvr additive="base">
                                            <p:cTn id="23" dur="1000" fill="hold"/>
                                            <p:tgtEl>
                                              <p:spTgt spid="12"/>
                                            </p:tgtEl>
                                            <p:attrNameLst>
                                              <p:attrName>ppt_x</p:attrName>
                                            </p:attrNameLst>
                                          </p:cBhvr>
                                          <p:tavLst>
                                            <p:tav tm="0">
                                              <p:val>
                                                <p:strVal val="0-#ppt_w/2"/>
                                              </p:val>
                                            </p:tav>
                                            <p:tav tm="100000">
                                              <p:val>
                                                <p:strVal val="#ppt_x"/>
                                              </p:val>
                                            </p:tav>
                                          </p:tavLst>
                                        </p:anim>
                                        <p:anim calcmode="lin" valueType="num" p14:bounceEnd="50000">
                                          <p:cBhvr additive="base">
                                            <p:cTn id="24" dur="10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1" accel="50000" decel="50000" fill="hold" nodeType="withEffect">
                                      <p:stCondLst>
                                        <p:cond delay="10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fill="hold"/>
                                            <p:tgtEl>
                                              <p:spTgt spid="6"/>
                                            </p:tgtEl>
                                            <p:attrNameLst>
                                              <p:attrName>ppt_x</p:attrName>
                                            </p:attrNameLst>
                                          </p:cBhvr>
                                          <p:tavLst>
                                            <p:tav tm="0">
                                              <p:val>
                                                <p:strVal val="#ppt_x"/>
                                              </p:val>
                                            </p:tav>
                                            <p:tav tm="100000">
                                              <p:val>
                                                <p:strVal val="#ppt_x"/>
                                              </p:val>
                                            </p:tav>
                                          </p:tavLst>
                                        </p:anim>
                                        <p:anim calcmode="lin" valueType="num">
                                          <p:cBhvr additive="base">
                                            <p:cTn id="2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0-#ppt_w/2"/>
                                              </p:val>
                                            </p:tav>
                                            <p:tav tm="100000">
                                              <p:val>
                                                <p:strVal val="#ppt_x"/>
                                              </p:val>
                                            </p:tav>
                                          </p:tavLst>
                                        </p:anim>
                                        <p:anim calcmode="lin" valueType="num">
                                          <p:cBhvr additive="base">
                                            <p:cTn id="8" dur="2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1+#ppt_w/2"/>
                                              </p:val>
                                            </p:tav>
                                            <p:tav tm="100000">
                                              <p:val>
                                                <p:strVal val="#ppt_x"/>
                                              </p:val>
                                            </p:tav>
                                          </p:tavLst>
                                        </p:anim>
                                        <p:anim calcmode="lin" valueType="num">
                                          <p:cBhvr additive="base">
                                            <p:cTn id="12" dur="2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fill="hold"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1+#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accel="50000" fill="hold" nodeType="withEffect">
                                      <p:stCondLst>
                                        <p:cond delay="8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accel="50000" fill="hold" nodeType="withEffect">
                                      <p:stCondLst>
                                        <p:cond delay="10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0-#ppt_w/2"/>
                                              </p:val>
                                            </p:tav>
                                            <p:tav tm="100000">
                                              <p:val>
                                                <p:strVal val="#ppt_x"/>
                                              </p:val>
                                            </p:tav>
                                          </p:tavLst>
                                        </p:anim>
                                        <p:anim calcmode="lin" valueType="num">
                                          <p:cBhvr additive="base">
                                            <p:cTn id="24" dur="10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1" accel="50000" decel="50000" fill="hold" nodeType="withEffect">
                                      <p:stCondLst>
                                        <p:cond delay="10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fill="hold"/>
                                            <p:tgtEl>
                                              <p:spTgt spid="6"/>
                                            </p:tgtEl>
                                            <p:attrNameLst>
                                              <p:attrName>ppt_x</p:attrName>
                                            </p:attrNameLst>
                                          </p:cBhvr>
                                          <p:tavLst>
                                            <p:tav tm="0">
                                              <p:val>
                                                <p:strVal val="#ppt_x"/>
                                              </p:val>
                                            </p:tav>
                                            <p:tav tm="100000">
                                              <p:val>
                                                <p:strVal val="#ppt_x"/>
                                              </p:val>
                                            </p:tav>
                                          </p:tavLst>
                                        </p:anim>
                                        <p:anim calcmode="lin" valueType="num">
                                          <p:cBhvr additive="base">
                                            <p:cTn id="2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73FDFDCF-1F6B-50A4-3001-932C6D99C0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36000" y="2873829"/>
            <a:ext cx="4033896" cy="3497232"/>
          </a:xfrm>
          <a:prstGeom prst="rect">
            <a:avLst/>
          </a:prstGeom>
        </p:spPr>
      </p:pic>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90092" y="685800"/>
            <a:ext cx="11029950"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a:solidFill>
                  <a:srgbClr val="0070C0"/>
                </a:solidFill>
                <a:latin typeface="Lato" panose="020F0502020204030203" pitchFamily="34" charset="77"/>
              </a:rPr>
              <a:t>GBV against children</a:t>
            </a:r>
          </a:p>
        </p:txBody>
      </p:sp>
      <p:sp>
        <p:nvSpPr>
          <p:cNvPr id="8195" name="Content Placeholder 2">
            <a:extLst>
              <a:ext uri="{FF2B5EF4-FFF2-40B4-BE49-F238E27FC236}">
                <a16:creationId xmlns:a16="http://schemas.microsoft.com/office/drawing/2014/main" id="{12C0F853-E629-4577-86F6-A13F06A72E48}"/>
              </a:ext>
            </a:extLst>
          </p:cNvPr>
          <p:cNvSpPr>
            <a:spLocks noGrp="1"/>
          </p:cNvSpPr>
          <p:nvPr>
            <p:ph idx="4294967295"/>
          </p:nvPr>
        </p:nvSpPr>
        <p:spPr>
          <a:xfrm>
            <a:off x="805916" y="1708150"/>
            <a:ext cx="7966126" cy="3206750"/>
          </a:xfrm>
          <a:prstGeom prst="rect">
            <a:avLst/>
          </a:prstGeom>
        </p:spPr>
        <p:txBody>
          <a:bodyPr/>
          <a:lstStyle/>
          <a:p>
            <a:pPr>
              <a:buClr>
                <a:srgbClr val="0070C0"/>
              </a:buClr>
              <a:buFont typeface="Wingdings" pitchFamily="2" charset="2"/>
              <a:buChar char="Ø"/>
            </a:pPr>
            <a:r>
              <a:rPr lang="en-US" sz="2200" b="1">
                <a:solidFill>
                  <a:srgbClr val="0070C0"/>
                </a:solidFill>
                <a:cs typeface="Arial" pitchFamily="34" charset="0"/>
              </a:rPr>
              <a:t>Child</a:t>
            </a:r>
            <a:r>
              <a:rPr lang="en-US" sz="2200">
                <a:cs typeface="Arial" pitchFamily="34" charset="0"/>
              </a:rPr>
              <a:t> = any person under 18 years old.</a:t>
            </a:r>
          </a:p>
          <a:p>
            <a:pPr>
              <a:buClr>
                <a:srgbClr val="0070C0"/>
              </a:buClr>
              <a:buFont typeface="Wingdings" pitchFamily="2" charset="2"/>
              <a:buChar char="Ø"/>
            </a:pPr>
            <a:r>
              <a:rPr lang="en-US" sz="2200">
                <a:cs typeface="Arial" pitchFamily="34" charset="0"/>
              </a:rPr>
              <a:t>Survivors can be </a:t>
            </a:r>
            <a:r>
              <a:rPr lang="en-US" sz="2200" b="1">
                <a:solidFill>
                  <a:srgbClr val="0070C0"/>
                </a:solidFill>
                <a:cs typeface="Arial" pitchFamily="34" charset="0"/>
              </a:rPr>
              <a:t>children of all ages</a:t>
            </a:r>
            <a:r>
              <a:rPr lang="en-US" sz="2200">
                <a:cs typeface="Arial" pitchFamily="34" charset="0"/>
              </a:rPr>
              <a:t>, including infants and children in early childhood, of all </a:t>
            </a:r>
            <a:r>
              <a:rPr lang="en-US" sz="2200" b="1">
                <a:solidFill>
                  <a:srgbClr val="0070C0"/>
                </a:solidFill>
                <a:cs typeface="Arial" pitchFamily="34" charset="0"/>
              </a:rPr>
              <a:t>sexual orientations, gender identities and expressions</a:t>
            </a:r>
            <a:r>
              <a:rPr lang="en-US" sz="2200">
                <a:cs typeface="Arial" pitchFamily="34" charset="0"/>
              </a:rPr>
              <a:t>.</a:t>
            </a:r>
          </a:p>
          <a:p>
            <a:pPr>
              <a:buClr>
                <a:srgbClr val="0070C0"/>
              </a:buClr>
              <a:buFont typeface="Wingdings" pitchFamily="2" charset="2"/>
              <a:buChar char="Ø"/>
            </a:pPr>
            <a:r>
              <a:rPr lang="en-US" sz="2200">
                <a:cs typeface="Arial" pitchFamily="34" charset="0"/>
              </a:rPr>
              <a:t>GBV against children may be </a:t>
            </a:r>
            <a:r>
              <a:rPr lang="en-US" sz="2200" b="1">
                <a:solidFill>
                  <a:srgbClr val="0070C0"/>
                </a:solidFill>
                <a:cs typeface="Arial" pitchFamily="34" charset="0"/>
              </a:rPr>
              <a:t>physical, psychological, sexual or socio-economic</a:t>
            </a:r>
            <a:r>
              <a:rPr lang="en-US" sz="2200">
                <a:cs typeface="Arial" pitchFamily="34" charset="0"/>
              </a:rPr>
              <a:t>.</a:t>
            </a:r>
          </a:p>
          <a:p>
            <a:pPr>
              <a:buClr>
                <a:srgbClr val="0070C0"/>
              </a:buClr>
              <a:buFont typeface="Wingdings" pitchFamily="2" charset="2"/>
              <a:buChar char="Ø"/>
            </a:pPr>
            <a:r>
              <a:rPr lang="en-US" sz="2200">
                <a:cs typeface="Arial" pitchFamily="34" charset="0"/>
              </a:rPr>
              <a:t>The </a:t>
            </a:r>
            <a:r>
              <a:rPr lang="en-US" sz="2200" b="1">
                <a:solidFill>
                  <a:srgbClr val="0070C0"/>
                </a:solidFill>
                <a:cs typeface="Arial" pitchFamily="34" charset="0"/>
              </a:rPr>
              <a:t>alleged perpetrator </a:t>
            </a:r>
            <a:r>
              <a:rPr lang="en-US" sz="2200">
                <a:cs typeface="Arial" pitchFamily="34" charset="0"/>
              </a:rPr>
              <a:t>(either another child or adult) is often a known and trusted person in the child’s life, including potentially family members or other trusted individuals (e.g. neighbors, teachers, religious leaders, health workers, others with contact with children).</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6200"/>
            <a:ext cx="6605479" cy="286"/>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3" name="Picture 2">
            <a:extLst>
              <a:ext uri="{FF2B5EF4-FFF2-40B4-BE49-F238E27FC236}">
                <a16:creationId xmlns:a16="http://schemas.microsoft.com/office/drawing/2014/main" id="{E8261B14-42D6-C0CC-7214-EEEA30CA41E0}"/>
              </a:ext>
            </a:extLst>
          </p:cNvPr>
          <p:cNvPicPr>
            <a:picLocks noChangeAspect="1"/>
          </p:cNvPicPr>
          <p:nvPr/>
        </p:nvPicPr>
        <p:blipFill rotWithShape="1">
          <a:blip r:embed="rId5">
            <a:extLst>
              <a:ext uri="{28A0092B-C50C-407E-A947-70E740481C1C}">
                <a14:useLocalDpi xmlns:a14="http://schemas.microsoft.com/office/drawing/2010/main" val="0"/>
              </a:ext>
            </a:extLst>
          </a:blip>
          <a:srcRect t="2474" b="19204"/>
          <a:stretch/>
        </p:blipFill>
        <p:spPr>
          <a:xfrm flipH="1">
            <a:off x="8772042" y="2689519"/>
            <a:ext cx="2967451" cy="3496536"/>
          </a:xfrm>
          <a:prstGeom prst="rect">
            <a:avLst/>
          </a:prstGeom>
        </p:spPr>
      </p:pic>
    </p:spTree>
    <p:custDataLst>
      <p:tags r:id="rId1"/>
    </p:custDataLst>
    <p:extLst>
      <p:ext uri="{BB962C8B-B14F-4D97-AF65-F5344CB8AC3E}">
        <p14:creationId xmlns:p14="http://schemas.microsoft.com/office/powerpoint/2010/main" val="393919766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000" fill="hold"/>
                                            <p:tgtEl>
                                              <p:spTgt spid="3"/>
                                            </p:tgtEl>
                                            <p:attrNameLst>
                                              <p:attrName>ppt_x</p:attrName>
                                            </p:attrNameLst>
                                          </p:cBhvr>
                                          <p:tavLst>
                                            <p:tav tm="0">
                                              <p:val>
                                                <p:strVal val="1+#ppt_w/2"/>
                                              </p:val>
                                            </p:tav>
                                            <p:tav tm="100000">
                                              <p:val>
                                                <p:strVal val="#ppt_x"/>
                                              </p:val>
                                            </p:tav>
                                          </p:tavLst>
                                        </p:anim>
                                        <p:anim calcmode="lin" valueType="num">
                                          <p:cBhvr additive="base">
                                            <p:cTn id="16" dur="2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1+#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0" end="0"/>
                                                </p:txEl>
                                              </p:spTgt>
                                            </p:tgtEl>
                                            <p:attrNameLst>
                                              <p:attrName>style.visibility</p:attrName>
                                            </p:attrNameLst>
                                          </p:cBhvr>
                                          <p:to>
                                            <p:strVal val="visible"/>
                                          </p:to>
                                        </p:set>
                                        <p:animEffect transition="in" filter="fade">
                                          <p:cBhvr>
                                            <p:cTn id="25" dur="500"/>
                                            <p:tgtEl>
                                              <p:spTgt spid="819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5">
                                                <p:txEl>
                                                  <p:pRg st="1" end="1"/>
                                                </p:txEl>
                                              </p:spTgt>
                                            </p:tgtEl>
                                            <p:attrNameLst>
                                              <p:attrName>style.visibility</p:attrName>
                                            </p:attrNameLst>
                                          </p:cBhvr>
                                          <p:to>
                                            <p:strVal val="visible"/>
                                          </p:to>
                                        </p:set>
                                        <p:animEffect transition="in" filter="fade">
                                          <p:cBhvr>
                                            <p:cTn id="30" dur="500"/>
                                            <p:tgtEl>
                                              <p:spTgt spid="819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5">
                                                <p:txEl>
                                                  <p:pRg st="2" end="2"/>
                                                </p:txEl>
                                              </p:spTgt>
                                            </p:tgtEl>
                                            <p:attrNameLst>
                                              <p:attrName>style.visibility</p:attrName>
                                            </p:attrNameLst>
                                          </p:cBhvr>
                                          <p:to>
                                            <p:strVal val="visible"/>
                                          </p:to>
                                        </p:set>
                                        <p:animEffect transition="in" filter="fade">
                                          <p:cBhvr>
                                            <p:cTn id="35" dur="500"/>
                                            <p:tgtEl>
                                              <p:spTgt spid="819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195">
                                                <p:txEl>
                                                  <p:pRg st="3" end="3"/>
                                                </p:txEl>
                                              </p:spTgt>
                                            </p:tgtEl>
                                            <p:attrNameLst>
                                              <p:attrName>style.visibility</p:attrName>
                                            </p:attrNameLst>
                                          </p:cBhvr>
                                          <p:to>
                                            <p:strVal val="visible"/>
                                          </p:to>
                                        </p:set>
                                        <p:animEffect transition="in" filter="fade">
                                          <p:cBhvr>
                                            <p:cTn id="40"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000" fill="hold"/>
                                            <p:tgtEl>
                                              <p:spTgt spid="3"/>
                                            </p:tgtEl>
                                            <p:attrNameLst>
                                              <p:attrName>ppt_x</p:attrName>
                                            </p:attrNameLst>
                                          </p:cBhvr>
                                          <p:tavLst>
                                            <p:tav tm="0">
                                              <p:val>
                                                <p:strVal val="1+#ppt_w/2"/>
                                              </p:val>
                                            </p:tav>
                                            <p:tav tm="100000">
                                              <p:val>
                                                <p:strVal val="#ppt_x"/>
                                              </p:val>
                                            </p:tav>
                                          </p:tavLst>
                                        </p:anim>
                                        <p:anim calcmode="lin" valueType="num">
                                          <p:cBhvr additive="base">
                                            <p:cTn id="16" dur="2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1+#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0" end="0"/>
                                                </p:txEl>
                                              </p:spTgt>
                                            </p:tgtEl>
                                            <p:attrNameLst>
                                              <p:attrName>style.visibility</p:attrName>
                                            </p:attrNameLst>
                                          </p:cBhvr>
                                          <p:to>
                                            <p:strVal val="visible"/>
                                          </p:to>
                                        </p:set>
                                        <p:animEffect transition="in" filter="fade">
                                          <p:cBhvr>
                                            <p:cTn id="25" dur="500"/>
                                            <p:tgtEl>
                                              <p:spTgt spid="819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5">
                                                <p:txEl>
                                                  <p:pRg st="1" end="1"/>
                                                </p:txEl>
                                              </p:spTgt>
                                            </p:tgtEl>
                                            <p:attrNameLst>
                                              <p:attrName>style.visibility</p:attrName>
                                            </p:attrNameLst>
                                          </p:cBhvr>
                                          <p:to>
                                            <p:strVal val="visible"/>
                                          </p:to>
                                        </p:set>
                                        <p:animEffect transition="in" filter="fade">
                                          <p:cBhvr>
                                            <p:cTn id="30" dur="500"/>
                                            <p:tgtEl>
                                              <p:spTgt spid="819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5">
                                                <p:txEl>
                                                  <p:pRg st="2" end="2"/>
                                                </p:txEl>
                                              </p:spTgt>
                                            </p:tgtEl>
                                            <p:attrNameLst>
                                              <p:attrName>style.visibility</p:attrName>
                                            </p:attrNameLst>
                                          </p:cBhvr>
                                          <p:to>
                                            <p:strVal val="visible"/>
                                          </p:to>
                                        </p:set>
                                        <p:animEffect transition="in" filter="fade">
                                          <p:cBhvr>
                                            <p:cTn id="35" dur="500"/>
                                            <p:tgtEl>
                                              <p:spTgt spid="819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195">
                                                <p:txEl>
                                                  <p:pRg st="3" end="3"/>
                                                </p:txEl>
                                              </p:spTgt>
                                            </p:tgtEl>
                                            <p:attrNameLst>
                                              <p:attrName>style.visibility</p:attrName>
                                            </p:attrNameLst>
                                          </p:cBhvr>
                                          <p:to>
                                            <p:strVal val="visible"/>
                                          </p:to>
                                        </p:set>
                                        <p:animEffect transition="in" filter="fade">
                                          <p:cBhvr>
                                            <p:cTn id="40"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59095" y="685800"/>
            <a:ext cx="11029950"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a:solidFill>
                  <a:srgbClr val="0070C0"/>
                </a:solidFill>
                <a:latin typeface="Lato" panose="020F0502020204030203" pitchFamily="34" charset="77"/>
              </a:rPr>
              <a:t>Disclosures of GBV against children</a:t>
            </a:r>
          </a:p>
        </p:txBody>
      </p:sp>
      <p:sp>
        <p:nvSpPr>
          <p:cNvPr id="8195" name="Content Placeholder 2">
            <a:extLst>
              <a:ext uri="{FF2B5EF4-FFF2-40B4-BE49-F238E27FC236}">
                <a16:creationId xmlns:a16="http://schemas.microsoft.com/office/drawing/2014/main" id="{12C0F853-E629-4577-86F6-A13F06A72E48}"/>
              </a:ext>
            </a:extLst>
          </p:cNvPr>
          <p:cNvSpPr>
            <a:spLocks noGrp="1"/>
          </p:cNvSpPr>
          <p:nvPr>
            <p:ph idx="4294967295"/>
          </p:nvPr>
        </p:nvSpPr>
        <p:spPr>
          <a:xfrm>
            <a:off x="805349" y="1685251"/>
            <a:ext cx="10844212" cy="2360612"/>
          </a:xfrm>
          <a:prstGeom prst="rect">
            <a:avLst/>
          </a:prstGeom>
        </p:spPr>
        <p:txBody>
          <a:bodyPr/>
          <a:lstStyle/>
          <a:p>
            <a:pPr marL="0" indent="0">
              <a:buClr>
                <a:srgbClr val="0070C0"/>
              </a:buClr>
              <a:buNone/>
            </a:pPr>
            <a:r>
              <a:rPr lang="en-US" sz="2400" b="1">
                <a:solidFill>
                  <a:srgbClr val="0070C0"/>
                </a:solidFill>
                <a:latin typeface="Lato" panose="020F0502020204030203" pitchFamily="34" charset="77"/>
                <a:ea typeface="MS Mincho" panose="02020609040205080304" pitchFamily="49" charset="-128"/>
                <a:cs typeface="Arial" panose="020B0604020202020204" pitchFamily="34" charset="0"/>
              </a:rPr>
              <a:t>Disclosure can be voluntary or involuntary</a:t>
            </a:r>
            <a:endParaRPr lang="en-CH" sz="2400">
              <a:solidFill>
                <a:srgbClr val="0070C0"/>
              </a:solidFill>
              <a:latin typeface="Lato" panose="020F0502020204030203" pitchFamily="34" charset="77"/>
              <a:ea typeface="Times New Roman" panose="02020603050405020304" pitchFamily="18" charset="0"/>
              <a:cs typeface="Angsana New" panose="02020603050405020304" pitchFamily="18" charset="-34"/>
            </a:endParaRPr>
          </a:p>
          <a:p>
            <a:pPr marL="0" indent="0">
              <a:buClr>
                <a:srgbClr val="0070C0"/>
              </a:buClr>
              <a:buNone/>
            </a:pPr>
            <a:endParaRPr lang="en-US" sz="1000">
              <a:latin typeface="Lato" panose="020F0502020204030203" pitchFamily="34" charset="77"/>
            </a:endParaRPr>
          </a:p>
          <a:p>
            <a:pPr>
              <a:buClr>
                <a:srgbClr val="0070C0"/>
              </a:buClr>
              <a:buSzPct val="120000"/>
              <a:buFont typeface="Wingdings" pitchFamily="2" charset="2"/>
              <a:buChar char="Ø"/>
            </a:pPr>
            <a:r>
              <a:rPr lang="en-GB" sz="2200">
                <a:solidFill>
                  <a:schemeClr val="tx1">
                    <a:lumMod val="65000"/>
                    <a:lumOff val="35000"/>
                  </a:schemeClr>
                </a:solidFill>
                <a:latin typeface="Lato" panose="020F0502020204030203" pitchFamily="34" charset="77"/>
                <a:ea typeface="ヒラギノ角ゴ Pro W3"/>
                <a:cs typeface="Arial" panose="020B0604020202020204" pitchFamily="34" charset="0"/>
              </a:rPr>
              <a:t>If a child survivor tells an adult about GBV it is called </a:t>
            </a:r>
            <a:r>
              <a:rPr lang="en-GB" sz="2200" b="1">
                <a:solidFill>
                  <a:srgbClr val="0070C0"/>
                </a:solidFill>
                <a:latin typeface="Lato" panose="020F0502020204030203" pitchFamily="34" charset="77"/>
                <a:ea typeface="ヒラギノ角ゴ Pro W3"/>
                <a:cs typeface="Arial" panose="020B0604020202020204" pitchFamily="34" charset="0"/>
              </a:rPr>
              <a:t>voluntary disclosure</a:t>
            </a:r>
            <a:r>
              <a:rPr lang="en-GB" sz="2200" b="1">
                <a:solidFill>
                  <a:schemeClr val="tx1">
                    <a:lumMod val="65000"/>
                    <a:lumOff val="35000"/>
                  </a:schemeClr>
                </a:solidFill>
                <a:latin typeface="Lato" panose="020F0502020204030203" pitchFamily="34" charset="77"/>
                <a:ea typeface="ヒラギノ角ゴ Pro W3"/>
                <a:cs typeface="Arial" panose="020B0604020202020204" pitchFamily="34" charset="0"/>
              </a:rPr>
              <a:t>.</a:t>
            </a:r>
            <a:endParaRPr lang="en-GB" sz="2200">
              <a:solidFill>
                <a:schemeClr val="tx1">
                  <a:lumMod val="65000"/>
                  <a:lumOff val="35000"/>
                </a:schemeClr>
              </a:solidFill>
              <a:latin typeface="Lato" panose="020F0502020204030203" pitchFamily="34" charset="77"/>
              <a:ea typeface="Calibri" panose="020F0502020204030204" pitchFamily="34" charset="0"/>
              <a:cs typeface="Times New Roman" panose="02020603050405020304" pitchFamily="18" charset="0"/>
            </a:endParaRPr>
          </a:p>
          <a:p>
            <a:pPr>
              <a:buClr>
                <a:srgbClr val="0070C0"/>
              </a:buClr>
              <a:buFont typeface="Wingdings" pitchFamily="2" charset="2"/>
              <a:buChar char="Ø"/>
            </a:pPr>
            <a:r>
              <a:rPr lang="en-GB" sz="2200">
                <a:solidFill>
                  <a:schemeClr val="tx1">
                    <a:lumMod val="65000"/>
                    <a:lumOff val="35000"/>
                  </a:schemeClr>
                </a:solidFill>
                <a:latin typeface="Lato" panose="020F0502020204030203" pitchFamily="34" charset="77"/>
                <a:ea typeface="ヒラギノ角ゴ Pro W3"/>
                <a:cs typeface="Arial" panose="020B0604020202020204" pitchFamily="34" charset="0"/>
              </a:rPr>
              <a:t>If someone other than the child tells about the GBV incident, and the child did not want someone to tell, it is called </a:t>
            </a:r>
            <a:r>
              <a:rPr lang="en-GB" sz="2200" b="1">
                <a:solidFill>
                  <a:srgbClr val="0070C0"/>
                </a:solidFill>
                <a:latin typeface="Lato" panose="020F0502020204030203" pitchFamily="34" charset="77"/>
                <a:ea typeface="ヒラギノ角ゴ Pro W3"/>
                <a:cs typeface="Arial" panose="020B0604020202020204" pitchFamily="34" charset="0"/>
              </a:rPr>
              <a:t>involuntary disclosure</a:t>
            </a:r>
            <a:r>
              <a:rPr lang="en-GB" sz="2200">
                <a:solidFill>
                  <a:schemeClr val="tx1">
                    <a:lumMod val="65000"/>
                    <a:lumOff val="35000"/>
                  </a:schemeClr>
                </a:solidFill>
                <a:latin typeface="Lato" panose="020F0502020204030203" pitchFamily="34" charset="77"/>
                <a:ea typeface="ヒラギノ角ゴ Pro W3"/>
                <a:cs typeface="Arial" panose="020B0604020202020204" pitchFamily="34" charset="0"/>
              </a:rPr>
              <a:t>. </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6200"/>
            <a:ext cx="9906618" cy="286"/>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3" name="Rounded Rectangle 2">
            <a:extLst>
              <a:ext uri="{FF2B5EF4-FFF2-40B4-BE49-F238E27FC236}">
                <a16:creationId xmlns:a16="http://schemas.microsoft.com/office/drawing/2014/main" id="{9EFB0723-8791-810A-1C27-BE295F1FE659}"/>
              </a:ext>
            </a:extLst>
          </p:cNvPr>
          <p:cNvSpPr>
            <a:spLocks/>
          </p:cNvSpPr>
          <p:nvPr/>
        </p:nvSpPr>
        <p:spPr>
          <a:xfrm>
            <a:off x="1942174" y="3595607"/>
            <a:ext cx="8307652" cy="2129582"/>
          </a:xfrm>
          <a:prstGeom prst="roundRect">
            <a:avLst/>
          </a:prstGeom>
          <a:solidFill>
            <a:srgbClr val="0070C0">
              <a:alpha val="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solidFill>
                  <a:srgbClr val="0070C0"/>
                </a:solidFill>
                <a:latin typeface="Lato" panose="020F0502020204030203" pitchFamily="34" charset="77"/>
                <a:ea typeface="MS Mincho" panose="02020609040205080304" pitchFamily="49" charset="-128"/>
                <a:cs typeface="Arial" panose="020B0604020202020204" pitchFamily="34" charset="0"/>
              </a:rPr>
              <a:t>Children do not always tell about GBV</a:t>
            </a:r>
          </a:p>
          <a:p>
            <a:pPr algn="ctr"/>
            <a:r>
              <a:rPr lang="en-GB" sz="2200">
                <a:solidFill>
                  <a:srgbClr val="0070C0"/>
                </a:solidFill>
                <a:latin typeface="Lato" panose="020F0502020204030203" pitchFamily="34" charset="77"/>
                <a:ea typeface="Times New Roman" panose="02020603050405020304" pitchFamily="18" charset="0"/>
              </a:rPr>
              <a:t>Often, children, especially young children, who are being abused do not tell anyone about the abuse they are being subjected to.</a:t>
            </a:r>
          </a:p>
          <a:p>
            <a:pPr algn="ctr"/>
            <a:r>
              <a:rPr lang="en-GB" sz="2200">
                <a:solidFill>
                  <a:srgbClr val="0070C0"/>
                </a:solidFill>
                <a:latin typeface="Lato" panose="020F0502020204030203" pitchFamily="34" charset="77"/>
                <a:ea typeface="ヒラギノ角ゴ Pro W3"/>
                <a:cs typeface="Times New Roman" panose="02020603050405020304" pitchFamily="18" charset="0"/>
              </a:rPr>
              <a:t>Warning signs of GBV may or may not be present.</a:t>
            </a:r>
            <a:endParaRPr lang="en-CH" sz="2200">
              <a:solidFill>
                <a:srgbClr val="0070C0"/>
              </a:solidFill>
              <a:latin typeface="Lato" panose="020F0502020204030203" pitchFamily="34" charset="77"/>
              <a:ea typeface="Times New Roman" panose="02020603050405020304" pitchFamily="18" charset="0"/>
              <a:cs typeface="Angsana New" panose="02020603050405020304" pitchFamily="18" charset="-34"/>
            </a:endParaRPr>
          </a:p>
        </p:txBody>
      </p:sp>
    </p:spTree>
    <p:custDataLst>
      <p:tags r:id="rId1"/>
    </p:custDataLst>
    <p:extLst>
      <p:ext uri="{BB962C8B-B14F-4D97-AF65-F5344CB8AC3E}">
        <p14:creationId xmlns:p14="http://schemas.microsoft.com/office/powerpoint/2010/main" val="378923734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0" end="0"/>
                                                </p:txEl>
                                              </p:spTgt>
                                            </p:tgtEl>
                                            <p:attrNameLst>
                                              <p:attrName>style.visibility</p:attrName>
                                            </p:attrNameLst>
                                          </p:cBhvr>
                                          <p:to>
                                            <p:strVal val="visible"/>
                                          </p:to>
                                        </p:set>
                                        <p:animEffect transition="in" filter="fade">
                                          <p:cBhvr>
                                            <p:cTn id="17" dur="500"/>
                                            <p:tgtEl>
                                              <p:spTgt spid="819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5">
                                                <p:txEl>
                                                  <p:pRg st="2" end="2"/>
                                                </p:txEl>
                                              </p:spTgt>
                                            </p:tgtEl>
                                            <p:attrNameLst>
                                              <p:attrName>style.visibility</p:attrName>
                                            </p:attrNameLst>
                                          </p:cBhvr>
                                          <p:to>
                                            <p:strVal val="visible"/>
                                          </p:to>
                                        </p:set>
                                        <p:animEffect transition="in" filter="fade">
                                          <p:cBhvr>
                                            <p:cTn id="22" dur="500"/>
                                            <p:tgtEl>
                                              <p:spTgt spid="819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5">
                                                <p:txEl>
                                                  <p:pRg st="3" end="3"/>
                                                </p:txEl>
                                              </p:spTgt>
                                            </p:tgtEl>
                                            <p:attrNameLst>
                                              <p:attrName>style.visibility</p:attrName>
                                            </p:attrNameLst>
                                          </p:cBhvr>
                                          <p:to>
                                            <p:strVal val="visible"/>
                                          </p:to>
                                        </p:set>
                                        <p:animEffect transition="in" filter="fade">
                                          <p:cBhvr>
                                            <p:cTn id="27" dur="500"/>
                                            <p:tgtEl>
                                              <p:spTgt spid="819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0" end="0"/>
                                                </p:txEl>
                                              </p:spTgt>
                                            </p:tgtEl>
                                            <p:attrNameLst>
                                              <p:attrName>style.visibility</p:attrName>
                                            </p:attrNameLst>
                                          </p:cBhvr>
                                          <p:to>
                                            <p:strVal val="visible"/>
                                          </p:to>
                                        </p:set>
                                        <p:animEffect transition="in" filter="fade">
                                          <p:cBhvr>
                                            <p:cTn id="17" dur="500"/>
                                            <p:tgtEl>
                                              <p:spTgt spid="819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5">
                                                <p:txEl>
                                                  <p:pRg st="2" end="2"/>
                                                </p:txEl>
                                              </p:spTgt>
                                            </p:tgtEl>
                                            <p:attrNameLst>
                                              <p:attrName>style.visibility</p:attrName>
                                            </p:attrNameLst>
                                          </p:cBhvr>
                                          <p:to>
                                            <p:strVal val="visible"/>
                                          </p:to>
                                        </p:set>
                                        <p:animEffect transition="in" filter="fade">
                                          <p:cBhvr>
                                            <p:cTn id="22" dur="500"/>
                                            <p:tgtEl>
                                              <p:spTgt spid="819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5">
                                                <p:txEl>
                                                  <p:pRg st="3" end="3"/>
                                                </p:txEl>
                                              </p:spTgt>
                                            </p:tgtEl>
                                            <p:attrNameLst>
                                              <p:attrName>style.visibility</p:attrName>
                                            </p:attrNameLst>
                                          </p:cBhvr>
                                          <p:to>
                                            <p:strVal val="visible"/>
                                          </p:to>
                                        </p:set>
                                        <p:animEffect transition="in" filter="fade">
                                          <p:cBhvr>
                                            <p:cTn id="27" dur="500"/>
                                            <p:tgtEl>
                                              <p:spTgt spid="819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P spid="3"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95491" y="684661"/>
            <a:ext cx="4645940" cy="66015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spc="-100">
                <a:solidFill>
                  <a:srgbClr val="0070C0"/>
                </a:solidFill>
                <a:latin typeface="Lato" panose="020F0502020204030203" pitchFamily="34" charset="77"/>
              </a:rPr>
              <a:t>Agenda</a:t>
            </a:r>
            <a:endParaRPr lang="en-US" sz="4000" b="1">
              <a:solidFill>
                <a:srgbClr val="0070C0"/>
              </a:solidFill>
              <a:latin typeface="Lato" panose="020F0502020204030203" pitchFamily="34" charset="77"/>
            </a:endParaRP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2591005" y="1344816"/>
            <a:ext cx="5148942"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aphicFrame>
        <p:nvGraphicFramePr>
          <p:cNvPr id="4" name="Table 3">
            <a:extLst>
              <a:ext uri="{FF2B5EF4-FFF2-40B4-BE49-F238E27FC236}">
                <a16:creationId xmlns:a16="http://schemas.microsoft.com/office/drawing/2014/main" id="{348A70AA-3279-0645-EF3F-152578F19367}"/>
              </a:ext>
            </a:extLst>
          </p:cNvPr>
          <p:cNvGraphicFramePr>
            <a:graphicFrameLocks noGrp="1"/>
          </p:cNvGraphicFramePr>
          <p:nvPr>
            <p:extLst>
              <p:ext uri="{D42A27DB-BD31-4B8C-83A1-F6EECF244321}">
                <p14:modId xmlns:p14="http://schemas.microsoft.com/office/powerpoint/2010/main" val="1636772315"/>
              </p:ext>
            </p:extLst>
          </p:nvPr>
        </p:nvGraphicFramePr>
        <p:xfrm>
          <a:off x="3586395" y="558462"/>
          <a:ext cx="8231531" cy="5177321"/>
        </p:xfrm>
        <a:graphic>
          <a:graphicData uri="http://schemas.openxmlformats.org/drawingml/2006/table">
            <a:tbl>
              <a:tblPr firstRow="1" bandRow="1">
                <a:solidFill>
                  <a:schemeClr val="bg1"/>
                </a:solidFill>
                <a:tableStyleId>{5C22544A-7EE6-4342-B048-85BDC9FD1C3A}</a:tableStyleId>
              </a:tblPr>
              <a:tblGrid>
                <a:gridCol w="5252805">
                  <a:extLst>
                    <a:ext uri="{9D8B030D-6E8A-4147-A177-3AD203B41FA5}">
                      <a16:colId xmlns:a16="http://schemas.microsoft.com/office/drawing/2014/main" val="958460511"/>
                    </a:ext>
                  </a:extLst>
                </a:gridCol>
                <a:gridCol w="1330036">
                  <a:extLst>
                    <a:ext uri="{9D8B030D-6E8A-4147-A177-3AD203B41FA5}">
                      <a16:colId xmlns:a16="http://schemas.microsoft.com/office/drawing/2014/main" val="2758482678"/>
                    </a:ext>
                  </a:extLst>
                </a:gridCol>
                <a:gridCol w="1648690">
                  <a:extLst>
                    <a:ext uri="{9D8B030D-6E8A-4147-A177-3AD203B41FA5}">
                      <a16:colId xmlns:a16="http://schemas.microsoft.com/office/drawing/2014/main" val="46484171"/>
                    </a:ext>
                  </a:extLst>
                </a:gridCol>
              </a:tblGrid>
              <a:tr h="569131">
                <a:tc>
                  <a:txBody>
                    <a:bodyPr/>
                    <a:lstStyle/>
                    <a:p>
                      <a:endParaRPr lang="en-GR" sz="1600" b="0">
                        <a:solidFill>
                          <a:srgbClr val="0070C0"/>
                        </a:solidFill>
                        <a:latin typeface="Lato" panose="020F0502020204030203" pitchFamily="34" charset="77"/>
                      </a:endParaRPr>
                    </a:p>
                  </a:txBody>
                  <a:tcPr marL="84087" marR="84087" marT="42044" marB="42044" anchor="ctr">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500" b="1">
                          <a:solidFill>
                            <a:schemeClr val="bg1"/>
                          </a:solidFill>
                          <a:latin typeface="Lato" panose="020F0502020204030203" pitchFamily="34" charset="77"/>
                        </a:rPr>
                        <a:t>Core content</a:t>
                      </a:r>
                      <a:endParaRPr lang="en-GR" sz="1500" b="1">
                        <a:solidFill>
                          <a:schemeClr val="bg1"/>
                        </a:solidFill>
                        <a:latin typeface="Lato" panose="020F0502020204030203" pitchFamily="34" charset="77"/>
                      </a:endParaRPr>
                    </a:p>
                  </a:txBody>
                  <a:tcPr marL="84087" marR="84087" marT="42044" marB="42044" anchor="ctr">
                    <a:lnL w="38100" cap="flat" cmpd="sng" algn="ctr">
                      <a:noFill/>
                      <a:prstDash val="solid"/>
                      <a:round/>
                      <a:headEnd type="none" w="med" len="med"/>
                      <a:tailEnd type="none" w="med" len="med"/>
                    </a:lnL>
                    <a:lnR w="38100" cap="flat" cmpd="sng" algn="ctr">
                      <a:solidFill>
                        <a:srgbClr val="F4DC67"/>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sz="1500" b="1">
                          <a:solidFill>
                            <a:schemeClr val="bg1"/>
                          </a:solidFill>
                          <a:latin typeface="Lato" panose="020F0502020204030203" pitchFamily="34" charset="77"/>
                        </a:rPr>
                        <a:t>Optional content</a:t>
                      </a:r>
                      <a:endParaRPr lang="en-GR" sz="1500" b="1">
                        <a:solidFill>
                          <a:schemeClr val="bg1"/>
                        </a:solidFill>
                        <a:latin typeface="Lato" panose="020F0502020204030203" pitchFamily="34" charset="77"/>
                      </a:endParaRPr>
                    </a:p>
                  </a:txBody>
                  <a:tcPr marL="84087" marR="84087" marT="42044" marB="42044" anchor="ctr">
                    <a:lnL w="38100" cap="flat" cmpd="sng" algn="ctr">
                      <a:solidFill>
                        <a:srgbClr val="F4DC67"/>
                      </a:solidFill>
                      <a:prstDash val="solid"/>
                      <a:round/>
                      <a:headEnd type="none" w="med" len="med"/>
                      <a:tailEnd type="none" w="med" len="med"/>
                    </a:lnL>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0C0"/>
                    </a:solidFill>
                  </a:tcPr>
                </a:tc>
                <a:extLst>
                  <a:ext uri="{0D108BD9-81ED-4DB2-BD59-A6C34878D82A}">
                    <a16:rowId xmlns:a16="http://schemas.microsoft.com/office/drawing/2014/main" val="536520137"/>
                  </a:ext>
                </a:extLst>
              </a:tr>
              <a:tr h="548806">
                <a:tc>
                  <a:txBody>
                    <a:bodyPr/>
                    <a:lstStyle/>
                    <a:p>
                      <a:r>
                        <a:rPr lang="en-GR" sz="1400" b="0">
                          <a:solidFill>
                            <a:srgbClr val="0070C0"/>
                          </a:solidFill>
                          <a:latin typeface="Lato" panose="020F0502020204030203" pitchFamily="34" charset="77"/>
                        </a:rPr>
                        <a:t>Welcome and opening</a:t>
                      </a:r>
                    </a:p>
                  </a:txBody>
                  <a:tcPr marL="228087" marR="84087" marT="42044" marB="42044" anchor="ctr">
                    <a:lnR w="38100" cap="flat" cmpd="sng" algn="ctr">
                      <a:solidFill>
                        <a:srgbClr val="F4DC67"/>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9804"/>
                      </a:srgbClr>
                    </a:solidFill>
                  </a:tcPr>
                </a:tc>
                <a:tc>
                  <a:txBody>
                    <a:bodyPr/>
                    <a:lstStyle/>
                    <a:p>
                      <a:pPr algn="ctr"/>
                      <a:r>
                        <a:rPr lang="en-US" sz="1400" b="0">
                          <a:solidFill>
                            <a:srgbClr val="0070C0"/>
                          </a:solidFill>
                          <a:latin typeface="Lato" panose="020F0502020204030203" pitchFamily="34" charset="77"/>
                        </a:rPr>
                        <a:t>1</a:t>
                      </a:r>
                      <a:r>
                        <a:rPr lang="en-GR" sz="1400" b="0">
                          <a:solidFill>
                            <a:srgbClr val="0070C0"/>
                          </a:solidFill>
                          <a:latin typeface="Lato" panose="020F0502020204030203" pitchFamily="34" charset="77"/>
                        </a:rPr>
                        <a:t>0 mins</a:t>
                      </a:r>
                    </a:p>
                  </a:txBody>
                  <a:tcPr marL="84087" marR="84087" marT="42044" marB="42044" anchor="ctr">
                    <a:lnL w="38100" cap="flat" cmpd="sng" algn="ctr">
                      <a:solidFill>
                        <a:srgbClr val="F4DC67"/>
                      </a:solidFill>
                      <a:prstDash val="solid"/>
                      <a:round/>
                      <a:headEnd type="none" w="med" len="med"/>
                      <a:tailEnd type="none" w="med" len="med"/>
                    </a:lnL>
                    <a:lnR w="38100" cap="flat" cmpd="sng" algn="ctr">
                      <a:solidFill>
                        <a:srgbClr val="F4DC67"/>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9804"/>
                      </a:srgbClr>
                    </a:solidFill>
                  </a:tcPr>
                </a:tc>
                <a:tc>
                  <a:txBody>
                    <a:bodyPr/>
                    <a:lstStyle/>
                    <a:p>
                      <a:pPr algn="ctr"/>
                      <a:r>
                        <a:rPr lang="en-US" sz="1400" b="0">
                          <a:solidFill>
                            <a:srgbClr val="0070C0"/>
                          </a:solidFill>
                          <a:latin typeface="Lato" panose="020F0502020204030203" pitchFamily="34" charset="77"/>
                        </a:rPr>
                        <a:t>10 mins</a:t>
                      </a:r>
                      <a:endParaRPr lang="en-GR" sz="1400" b="0">
                        <a:solidFill>
                          <a:srgbClr val="0070C0"/>
                        </a:solidFill>
                        <a:latin typeface="Lato" panose="020F0502020204030203" pitchFamily="34" charset="77"/>
                      </a:endParaRPr>
                    </a:p>
                  </a:txBody>
                  <a:tcPr marL="84087" marR="84087" marT="42044" marB="42044" anchor="ctr">
                    <a:lnL w="38100" cap="flat" cmpd="sng" algn="ctr">
                      <a:solidFill>
                        <a:srgbClr val="F4DC67"/>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9804"/>
                      </a:srgbClr>
                    </a:solidFill>
                  </a:tcPr>
                </a:tc>
                <a:extLst>
                  <a:ext uri="{0D108BD9-81ED-4DB2-BD59-A6C34878D82A}">
                    <a16:rowId xmlns:a16="http://schemas.microsoft.com/office/drawing/2014/main" val="1761126919"/>
                  </a:ext>
                </a:extLst>
              </a:tr>
              <a:tr h="554182">
                <a:tc>
                  <a:txBody>
                    <a:bodyPr/>
                    <a:lstStyle/>
                    <a:p>
                      <a:r>
                        <a:rPr lang="en-GR" sz="1400" b="1">
                          <a:solidFill>
                            <a:srgbClr val="0070C0"/>
                          </a:solidFill>
                          <a:latin typeface="Lato" panose="020F0502020204030203" pitchFamily="34" charset="77"/>
                        </a:rPr>
                        <a:t>Session 1:</a:t>
                      </a:r>
                      <a:r>
                        <a:rPr lang="en-GR" sz="1400">
                          <a:solidFill>
                            <a:srgbClr val="0070C0"/>
                          </a:solidFill>
                          <a:latin typeface="Lato" panose="020F0502020204030203" pitchFamily="34" charset="77"/>
                        </a:rPr>
                        <a:t> </a:t>
                      </a:r>
                      <a:r>
                        <a:rPr lang="en-US" sz="1400">
                          <a:solidFill>
                            <a:srgbClr val="0070C0"/>
                          </a:solidFill>
                          <a:latin typeface="Lato" panose="020F0502020204030203" pitchFamily="34" charset="77"/>
                        </a:rPr>
                        <a:t>GBV basic concepts</a:t>
                      </a:r>
                      <a:endParaRPr lang="en-GR" sz="1400">
                        <a:solidFill>
                          <a:srgbClr val="0070C0"/>
                        </a:solidFill>
                        <a:latin typeface="Lato" panose="020F0502020204030203" pitchFamily="34" charset="77"/>
                      </a:endParaRPr>
                    </a:p>
                  </a:txBody>
                  <a:tcPr marL="228087" marR="84087" marT="42044" marB="42044" anchor="ctr">
                    <a:lnR w="38100" cap="flat" cmpd="sng" algn="ctr">
                      <a:solidFill>
                        <a:srgbClr val="F4DC67"/>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9804"/>
                      </a:srgbClr>
                    </a:solidFill>
                  </a:tcPr>
                </a:tc>
                <a:tc>
                  <a:txBody>
                    <a:bodyPr/>
                    <a:lstStyle/>
                    <a:p>
                      <a:pPr algn="ctr"/>
                      <a:r>
                        <a:rPr lang="en-US" sz="1400">
                          <a:solidFill>
                            <a:srgbClr val="0070C0"/>
                          </a:solidFill>
                          <a:latin typeface="Lato" panose="020F0502020204030203" pitchFamily="34" charset="77"/>
                        </a:rPr>
                        <a:t>7</a:t>
                      </a:r>
                      <a:r>
                        <a:rPr lang="en-GR" sz="1400">
                          <a:solidFill>
                            <a:srgbClr val="0070C0"/>
                          </a:solidFill>
                          <a:latin typeface="Lato" panose="020F0502020204030203" pitchFamily="34" charset="77"/>
                        </a:rPr>
                        <a:t>0 mins</a:t>
                      </a:r>
                    </a:p>
                  </a:txBody>
                  <a:tcPr marL="84087" marR="84087" marT="42044" marB="42044" anchor="ctr">
                    <a:lnL w="38100" cap="flat" cmpd="sng" algn="ctr">
                      <a:solidFill>
                        <a:srgbClr val="F4DC67"/>
                      </a:solidFill>
                      <a:prstDash val="solid"/>
                      <a:round/>
                      <a:headEnd type="none" w="med" len="med"/>
                      <a:tailEnd type="none" w="med" len="med"/>
                    </a:lnL>
                    <a:lnR w="38100" cap="flat" cmpd="sng" algn="ctr">
                      <a:solidFill>
                        <a:srgbClr val="F4DC67"/>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9804"/>
                      </a:srgbClr>
                    </a:solidFill>
                  </a:tcPr>
                </a:tc>
                <a:tc>
                  <a:txBody>
                    <a:bodyPr/>
                    <a:lstStyle/>
                    <a:p>
                      <a:pPr algn="ctr"/>
                      <a:r>
                        <a:rPr lang="en-US" sz="1400">
                          <a:solidFill>
                            <a:srgbClr val="0070C0"/>
                          </a:solidFill>
                          <a:latin typeface="Lato" panose="020F0502020204030203" pitchFamily="34" charset="77"/>
                        </a:rPr>
                        <a:t>50 mins</a:t>
                      </a:r>
                      <a:endParaRPr lang="en-GR" sz="1400">
                        <a:solidFill>
                          <a:srgbClr val="0070C0"/>
                        </a:solidFill>
                        <a:latin typeface="Lato" panose="020F0502020204030203" pitchFamily="34" charset="77"/>
                      </a:endParaRPr>
                    </a:p>
                  </a:txBody>
                  <a:tcPr marL="84087" marR="84087" marT="42044" marB="42044" anchor="ctr">
                    <a:lnL w="38100" cap="flat" cmpd="sng" algn="ctr">
                      <a:solidFill>
                        <a:srgbClr val="F4DC67"/>
                      </a:solidFill>
                      <a:prstDash val="solid"/>
                      <a:round/>
                      <a:headEnd type="none" w="med" len="med"/>
                      <a:tailEnd type="none" w="med" len="med"/>
                    </a:lnL>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9804"/>
                      </a:srgbClr>
                    </a:solidFill>
                  </a:tcPr>
                </a:tc>
                <a:extLst>
                  <a:ext uri="{0D108BD9-81ED-4DB2-BD59-A6C34878D82A}">
                    <a16:rowId xmlns:a16="http://schemas.microsoft.com/office/drawing/2014/main" val="3678820390"/>
                  </a:ext>
                </a:extLst>
              </a:tr>
              <a:tr h="678873">
                <a:tc>
                  <a:txBody>
                    <a:bodyPr/>
                    <a:lstStyle/>
                    <a:p>
                      <a:r>
                        <a:rPr lang="en-GR" sz="1400" b="1">
                          <a:solidFill>
                            <a:srgbClr val="0070C0"/>
                          </a:solidFill>
                          <a:latin typeface="Lato" panose="020F0502020204030203" pitchFamily="34" charset="77"/>
                        </a:rPr>
                        <a:t>Session 2:</a:t>
                      </a:r>
                      <a:r>
                        <a:rPr lang="en-GR" sz="1400">
                          <a:solidFill>
                            <a:srgbClr val="0070C0"/>
                          </a:solidFill>
                          <a:latin typeface="Lato" panose="020F0502020204030203" pitchFamily="34" charset="77"/>
                        </a:rPr>
                        <a:t> </a:t>
                      </a:r>
                      <a:r>
                        <a:rPr lang="en-US" sz="1400" kern="1200">
                          <a:solidFill>
                            <a:srgbClr val="0070C0"/>
                          </a:solidFill>
                          <a:latin typeface="Lato" panose="020F0502020204030203" pitchFamily="34" charset="77"/>
                          <a:ea typeface="+mn-ea"/>
                          <a:cs typeface="+mn-cs"/>
                        </a:rPr>
                        <a:t>Survivor-centered approach, GBV response services and referral pathways</a:t>
                      </a:r>
                      <a:endParaRPr lang="en-GR" sz="1400">
                        <a:solidFill>
                          <a:srgbClr val="0070C0"/>
                        </a:solidFill>
                        <a:latin typeface="Lato" panose="020F0502020204030203" pitchFamily="34" charset="77"/>
                      </a:endParaRPr>
                    </a:p>
                  </a:txBody>
                  <a:tcPr marL="228087" marR="84087" marT="42044" marB="42044" anchor="ctr">
                    <a:lnR w="38100" cap="flat" cmpd="sng" algn="ctr">
                      <a:solidFill>
                        <a:srgbClr val="F4DC67"/>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9804"/>
                      </a:srgbClr>
                    </a:solidFill>
                  </a:tcPr>
                </a:tc>
                <a:tc>
                  <a:txBody>
                    <a:bodyPr/>
                    <a:lstStyle/>
                    <a:p>
                      <a:pPr algn="ctr"/>
                      <a:r>
                        <a:rPr lang="en-US" sz="1400">
                          <a:solidFill>
                            <a:srgbClr val="0070C0"/>
                          </a:solidFill>
                          <a:latin typeface="Lato" panose="020F0502020204030203" pitchFamily="34" charset="77"/>
                        </a:rPr>
                        <a:t>85</a:t>
                      </a:r>
                      <a:r>
                        <a:rPr lang="en-GR" sz="1400">
                          <a:solidFill>
                            <a:srgbClr val="0070C0"/>
                          </a:solidFill>
                          <a:latin typeface="Lato" panose="020F0502020204030203" pitchFamily="34" charset="77"/>
                        </a:rPr>
                        <a:t> mins</a:t>
                      </a:r>
                    </a:p>
                  </a:txBody>
                  <a:tcPr marL="84087" marR="84087" marT="42044" marB="42044" anchor="ctr">
                    <a:lnL w="38100" cap="flat" cmpd="sng" algn="ctr">
                      <a:solidFill>
                        <a:srgbClr val="F4DC67"/>
                      </a:solidFill>
                      <a:prstDash val="solid"/>
                      <a:round/>
                      <a:headEnd type="none" w="med" len="med"/>
                      <a:tailEnd type="none" w="med" len="med"/>
                    </a:lnL>
                    <a:lnR w="38100" cap="flat" cmpd="sng" algn="ctr">
                      <a:solidFill>
                        <a:srgbClr val="F4DC67"/>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9804"/>
                      </a:srgbClr>
                    </a:solidFill>
                  </a:tcPr>
                </a:tc>
                <a:tc>
                  <a:txBody>
                    <a:bodyPr/>
                    <a:lstStyle/>
                    <a:p>
                      <a:pPr algn="ctr"/>
                      <a:r>
                        <a:rPr lang="en-US" sz="1400">
                          <a:solidFill>
                            <a:srgbClr val="0070C0"/>
                          </a:solidFill>
                          <a:latin typeface="Lato" panose="020F0502020204030203" pitchFamily="34" charset="77"/>
                        </a:rPr>
                        <a:t>40 mins</a:t>
                      </a:r>
                      <a:endParaRPr lang="en-GR" sz="1400">
                        <a:solidFill>
                          <a:srgbClr val="0070C0"/>
                        </a:solidFill>
                        <a:latin typeface="Lato" panose="020F0502020204030203" pitchFamily="34" charset="77"/>
                      </a:endParaRPr>
                    </a:p>
                  </a:txBody>
                  <a:tcPr marL="84087" marR="84087" marT="42044" marB="42044" anchor="ctr">
                    <a:lnL w="38100" cap="flat" cmpd="sng" algn="ctr">
                      <a:solidFill>
                        <a:srgbClr val="F4DC67"/>
                      </a:solidFill>
                      <a:prstDash val="solid"/>
                      <a:round/>
                      <a:headEnd type="none" w="med" len="med"/>
                      <a:tailEnd type="none" w="med" len="med"/>
                    </a:lnL>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9804"/>
                      </a:srgbClr>
                    </a:solidFill>
                  </a:tcPr>
                </a:tc>
                <a:extLst>
                  <a:ext uri="{0D108BD9-81ED-4DB2-BD59-A6C34878D82A}">
                    <a16:rowId xmlns:a16="http://schemas.microsoft.com/office/drawing/2014/main" val="2371778699"/>
                  </a:ext>
                </a:extLst>
              </a:tr>
              <a:tr h="568037">
                <a:tc>
                  <a:txBody>
                    <a:bodyPr/>
                    <a:lstStyle/>
                    <a:p>
                      <a:r>
                        <a:rPr lang="en-GR" sz="1400" b="1">
                          <a:solidFill>
                            <a:srgbClr val="0070C0"/>
                          </a:solidFill>
                          <a:latin typeface="Lato" panose="020F0502020204030203" pitchFamily="34" charset="77"/>
                        </a:rPr>
                        <a:t>Session 3:</a:t>
                      </a:r>
                      <a:r>
                        <a:rPr lang="en-GR" sz="1400">
                          <a:solidFill>
                            <a:srgbClr val="0070C0"/>
                          </a:solidFill>
                          <a:latin typeface="Lato" panose="020F0502020204030203" pitchFamily="34" charset="77"/>
                        </a:rPr>
                        <a:t> </a:t>
                      </a:r>
                      <a:r>
                        <a:rPr lang="en-US" sz="1400" kern="1200">
                          <a:solidFill>
                            <a:srgbClr val="0070C0"/>
                          </a:solidFill>
                          <a:latin typeface="Lato" panose="020F0502020204030203" pitchFamily="34" charset="77"/>
                          <a:ea typeface="+mn-ea"/>
                          <a:cs typeface="+mn-cs"/>
                        </a:rPr>
                        <a:t>How to handle a disclosure and refer a GBV survivor?</a:t>
                      </a:r>
                      <a:endParaRPr lang="en-GR" sz="1400">
                        <a:solidFill>
                          <a:srgbClr val="0070C0"/>
                        </a:solidFill>
                        <a:latin typeface="Lato" panose="020F0502020204030203" pitchFamily="34" charset="77"/>
                      </a:endParaRPr>
                    </a:p>
                  </a:txBody>
                  <a:tcPr marL="228087" marR="84087" marT="42044" marB="42044" anchor="ctr">
                    <a:lnR w="38100" cap="flat" cmpd="sng" algn="ctr">
                      <a:solidFill>
                        <a:srgbClr val="F4DC67"/>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9804"/>
                      </a:srgbClr>
                    </a:solidFill>
                  </a:tcPr>
                </a:tc>
                <a:tc>
                  <a:txBody>
                    <a:bodyPr/>
                    <a:lstStyle/>
                    <a:p>
                      <a:pPr algn="ctr"/>
                      <a:r>
                        <a:rPr lang="en-US" sz="1400">
                          <a:solidFill>
                            <a:srgbClr val="0070C0"/>
                          </a:solidFill>
                          <a:latin typeface="Lato" panose="020F0502020204030203" pitchFamily="34" charset="77"/>
                        </a:rPr>
                        <a:t>8</a:t>
                      </a:r>
                      <a:r>
                        <a:rPr lang="en-GR" sz="1400">
                          <a:solidFill>
                            <a:srgbClr val="0070C0"/>
                          </a:solidFill>
                          <a:latin typeface="Lato" panose="020F0502020204030203" pitchFamily="34" charset="77"/>
                        </a:rPr>
                        <a:t>0 mins</a:t>
                      </a:r>
                    </a:p>
                  </a:txBody>
                  <a:tcPr marL="84087" marR="84087" marT="42044" marB="42044" anchor="ctr">
                    <a:lnL w="38100" cap="flat" cmpd="sng" algn="ctr">
                      <a:solidFill>
                        <a:srgbClr val="F4DC67"/>
                      </a:solidFill>
                      <a:prstDash val="solid"/>
                      <a:round/>
                      <a:headEnd type="none" w="med" len="med"/>
                      <a:tailEnd type="none" w="med" len="med"/>
                    </a:lnL>
                    <a:lnR w="38100" cap="flat" cmpd="sng" algn="ctr">
                      <a:solidFill>
                        <a:srgbClr val="F4DC67"/>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9804"/>
                      </a:srgbClr>
                    </a:solidFill>
                  </a:tcPr>
                </a:tc>
                <a:tc>
                  <a:txBody>
                    <a:bodyPr/>
                    <a:lstStyle/>
                    <a:p>
                      <a:pPr algn="ctr"/>
                      <a:r>
                        <a:rPr lang="en-US" sz="1400">
                          <a:solidFill>
                            <a:srgbClr val="0070C0"/>
                          </a:solidFill>
                          <a:latin typeface="Lato" panose="020F0502020204030203" pitchFamily="34" charset="77"/>
                        </a:rPr>
                        <a:t>50 mins</a:t>
                      </a:r>
                      <a:endParaRPr lang="en-GR" sz="1400">
                        <a:solidFill>
                          <a:srgbClr val="0070C0"/>
                        </a:solidFill>
                        <a:latin typeface="Lato" panose="020F0502020204030203" pitchFamily="34" charset="77"/>
                      </a:endParaRPr>
                    </a:p>
                  </a:txBody>
                  <a:tcPr marL="84087" marR="84087" marT="42044" marB="42044" anchor="ctr">
                    <a:lnL w="38100" cap="flat" cmpd="sng" algn="ctr">
                      <a:solidFill>
                        <a:srgbClr val="F4DC67"/>
                      </a:solidFill>
                      <a:prstDash val="solid"/>
                      <a:round/>
                      <a:headEnd type="none" w="med" len="med"/>
                      <a:tailEnd type="none" w="med" len="med"/>
                    </a:lnL>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9804"/>
                      </a:srgbClr>
                    </a:solidFill>
                  </a:tcPr>
                </a:tc>
                <a:extLst>
                  <a:ext uri="{0D108BD9-81ED-4DB2-BD59-A6C34878D82A}">
                    <a16:rowId xmlns:a16="http://schemas.microsoft.com/office/drawing/2014/main" val="1101785805"/>
                  </a:ext>
                </a:extLst>
              </a:tr>
              <a:tr h="554182">
                <a:tc>
                  <a:txBody>
                    <a:bodyPr/>
                    <a:lstStyle/>
                    <a:p>
                      <a:r>
                        <a:rPr lang="en-GR" sz="1400" b="1">
                          <a:solidFill>
                            <a:srgbClr val="0070C0"/>
                          </a:solidFill>
                          <a:latin typeface="Lato" panose="020F0502020204030203" pitchFamily="34" charset="77"/>
                        </a:rPr>
                        <a:t>Session 4:</a:t>
                      </a:r>
                      <a:r>
                        <a:rPr lang="en-GR" sz="1400">
                          <a:solidFill>
                            <a:srgbClr val="0070C0"/>
                          </a:solidFill>
                          <a:latin typeface="Lato" panose="020F0502020204030203" pitchFamily="34" charset="77"/>
                        </a:rPr>
                        <a:t> </a:t>
                      </a:r>
                      <a:r>
                        <a:rPr lang="en-US" sz="1400" kern="1200">
                          <a:solidFill>
                            <a:srgbClr val="0070C0"/>
                          </a:solidFill>
                          <a:latin typeface="Lato" panose="020F0502020204030203" pitchFamily="34" charset="77"/>
                          <a:ea typeface="+mn-ea"/>
                          <a:cs typeface="+mn-cs"/>
                        </a:rPr>
                        <a:t>Considerations for child survivors</a:t>
                      </a:r>
                      <a:endParaRPr lang="en-GR" sz="1400">
                        <a:solidFill>
                          <a:srgbClr val="0070C0"/>
                        </a:solidFill>
                        <a:latin typeface="Lato" panose="020F0502020204030203" pitchFamily="34" charset="77"/>
                      </a:endParaRPr>
                    </a:p>
                  </a:txBody>
                  <a:tcPr marL="228087" marR="84087" marT="42044" marB="42044" anchor="ctr">
                    <a:lnR w="38100" cap="flat" cmpd="sng" algn="ctr">
                      <a:solidFill>
                        <a:srgbClr val="F4DC67"/>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9804"/>
                      </a:srgbClr>
                    </a:solidFill>
                  </a:tcPr>
                </a:tc>
                <a:tc>
                  <a:txBody>
                    <a:bodyPr/>
                    <a:lstStyle/>
                    <a:p>
                      <a:pPr algn="ctr"/>
                      <a:r>
                        <a:rPr lang="en-US" sz="1400">
                          <a:solidFill>
                            <a:srgbClr val="0070C0"/>
                          </a:solidFill>
                          <a:latin typeface="Lato" panose="020F0502020204030203" pitchFamily="34" charset="77"/>
                        </a:rPr>
                        <a:t>6</a:t>
                      </a:r>
                      <a:r>
                        <a:rPr lang="en-GR" sz="1400">
                          <a:solidFill>
                            <a:srgbClr val="0070C0"/>
                          </a:solidFill>
                          <a:latin typeface="Lato" panose="020F0502020204030203" pitchFamily="34" charset="77"/>
                        </a:rPr>
                        <a:t>0 mins</a:t>
                      </a:r>
                    </a:p>
                  </a:txBody>
                  <a:tcPr marL="84087" marR="84087" marT="42044" marB="42044" anchor="ctr">
                    <a:lnL w="38100" cap="flat" cmpd="sng" algn="ctr">
                      <a:solidFill>
                        <a:srgbClr val="F4DC67"/>
                      </a:solidFill>
                      <a:prstDash val="solid"/>
                      <a:round/>
                      <a:headEnd type="none" w="med" len="med"/>
                      <a:tailEnd type="none" w="med" len="med"/>
                    </a:lnL>
                    <a:lnR w="38100" cap="flat" cmpd="sng" algn="ctr">
                      <a:solidFill>
                        <a:srgbClr val="F4DC67"/>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9804"/>
                      </a:srgbClr>
                    </a:solidFill>
                  </a:tcPr>
                </a:tc>
                <a:tc>
                  <a:txBody>
                    <a:bodyPr/>
                    <a:lstStyle/>
                    <a:p>
                      <a:pPr algn="ctr"/>
                      <a:r>
                        <a:rPr lang="en-US" sz="1400">
                          <a:solidFill>
                            <a:srgbClr val="0070C0"/>
                          </a:solidFill>
                          <a:latin typeface="Lato" panose="020F0502020204030203" pitchFamily="34" charset="77"/>
                        </a:rPr>
                        <a:t>-</a:t>
                      </a:r>
                      <a:endParaRPr lang="en-GR" sz="1400">
                        <a:solidFill>
                          <a:srgbClr val="0070C0"/>
                        </a:solidFill>
                        <a:latin typeface="Lato" panose="020F0502020204030203" pitchFamily="34" charset="77"/>
                      </a:endParaRPr>
                    </a:p>
                  </a:txBody>
                  <a:tcPr marL="84087" marR="84087" marT="42044" marB="42044" anchor="ctr">
                    <a:lnL w="38100" cap="flat" cmpd="sng" algn="ctr">
                      <a:solidFill>
                        <a:srgbClr val="F4DC67"/>
                      </a:solidFill>
                      <a:prstDash val="solid"/>
                      <a:round/>
                      <a:headEnd type="none" w="med" len="med"/>
                      <a:tailEnd type="none" w="med" len="med"/>
                    </a:lnL>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9804"/>
                      </a:srgbClr>
                    </a:solidFill>
                  </a:tcPr>
                </a:tc>
                <a:extLst>
                  <a:ext uri="{0D108BD9-81ED-4DB2-BD59-A6C34878D82A}">
                    <a16:rowId xmlns:a16="http://schemas.microsoft.com/office/drawing/2014/main" val="965047359"/>
                  </a:ext>
                </a:extLst>
              </a:tr>
              <a:tr h="581891">
                <a:tc>
                  <a:txBody>
                    <a:bodyPr/>
                    <a:lstStyle/>
                    <a:p>
                      <a:r>
                        <a:rPr lang="en-GR" sz="1400" b="1">
                          <a:solidFill>
                            <a:srgbClr val="0070C0"/>
                          </a:solidFill>
                          <a:latin typeface="Lato" panose="020F0502020204030203" pitchFamily="34" charset="77"/>
                        </a:rPr>
                        <a:t>Session 5:</a:t>
                      </a:r>
                      <a:r>
                        <a:rPr lang="en-GR" sz="1400">
                          <a:solidFill>
                            <a:srgbClr val="0070C0"/>
                          </a:solidFill>
                          <a:latin typeface="Lato" panose="020F0502020204030203" pitchFamily="34" charset="77"/>
                        </a:rPr>
                        <a:t> </a:t>
                      </a:r>
                      <a:r>
                        <a:rPr lang="en-US" sz="1400" kern="1200">
                          <a:solidFill>
                            <a:srgbClr val="0070C0"/>
                          </a:solidFill>
                          <a:latin typeface="Lato" panose="020F0502020204030203" pitchFamily="34" charset="77"/>
                          <a:ea typeface="+mn-ea"/>
                          <a:cs typeface="+mn-cs"/>
                        </a:rPr>
                        <a:t>Do’s and don’ts in handling disclosures</a:t>
                      </a:r>
                      <a:endParaRPr lang="en-GR" sz="1400">
                        <a:solidFill>
                          <a:srgbClr val="0070C0"/>
                        </a:solidFill>
                        <a:latin typeface="Lato" panose="020F0502020204030203" pitchFamily="34" charset="77"/>
                      </a:endParaRPr>
                    </a:p>
                  </a:txBody>
                  <a:tcPr marL="228087" marR="84087" marT="42044" marB="42044" anchor="ctr">
                    <a:lnR w="38100" cap="flat" cmpd="sng" algn="ctr">
                      <a:solidFill>
                        <a:srgbClr val="F4DC67"/>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9804"/>
                      </a:srgbClr>
                    </a:solidFill>
                  </a:tcPr>
                </a:tc>
                <a:tc>
                  <a:txBody>
                    <a:bodyPr/>
                    <a:lstStyle/>
                    <a:p>
                      <a:pPr algn="ctr"/>
                      <a:r>
                        <a:rPr lang="en-US" sz="1400">
                          <a:solidFill>
                            <a:srgbClr val="0070C0"/>
                          </a:solidFill>
                          <a:latin typeface="Lato" panose="020F0502020204030203" pitchFamily="34" charset="77"/>
                        </a:rPr>
                        <a:t>9</a:t>
                      </a:r>
                      <a:r>
                        <a:rPr lang="en-GR" sz="1400">
                          <a:solidFill>
                            <a:srgbClr val="0070C0"/>
                          </a:solidFill>
                          <a:latin typeface="Lato" panose="020F0502020204030203" pitchFamily="34" charset="77"/>
                        </a:rPr>
                        <a:t>0 mins</a:t>
                      </a:r>
                    </a:p>
                  </a:txBody>
                  <a:tcPr marL="84087" marR="84087" marT="42044" marB="42044" anchor="ctr">
                    <a:lnL w="38100" cap="flat" cmpd="sng" algn="ctr">
                      <a:solidFill>
                        <a:srgbClr val="F4DC67"/>
                      </a:solidFill>
                      <a:prstDash val="solid"/>
                      <a:round/>
                      <a:headEnd type="none" w="med" len="med"/>
                      <a:tailEnd type="none" w="med" len="med"/>
                    </a:lnL>
                    <a:lnR w="38100" cap="flat" cmpd="sng" algn="ctr">
                      <a:solidFill>
                        <a:srgbClr val="F4DC67"/>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9804"/>
                      </a:srgbClr>
                    </a:solidFill>
                  </a:tcPr>
                </a:tc>
                <a:tc>
                  <a:txBody>
                    <a:bodyPr/>
                    <a:lstStyle/>
                    <a:p>
                      <a:pPr algn="ctr"/>
                      <a:r>
                        <a:rPr lang="en-US" sz="1400">
                          <a:solidFill>
                            <a:srgbClr val="0070C0"/>
                          </a:solidFill>
                          <a:latin typeface="Lato" panose="020F0502020204030203" pitchFamily="34" charset="77"/>
                        </a:rPr>
                        <a:t>-</a:t>
                      </a:r>
                      <a:endParaRPr lang="en-GR" sz="1400">
                        <a:solidFill>
                          <a:srgbClr val="0070C0"/>
                        </a:solidFill>
                        <a:latin typeface="Lato" panose="020F0502020204030203" pitchFamily="34" charset="77"/>
                      </a:endParaRPr>
                    </a:p>
                  </a:txBody>
                  <a:tcPr marL="84087" marR="84087" marT="42044" marB="42044" anchor="ctr">
                    <a:lnL w="38100" cap="flat" cmpd="sng" algn="ctr">
                      <a:solidFill>
                        <a:srgbClr val="F4DC67"/>
                      </a:solidFill>
                      <a:prstDash val="solid"/>
                      <a:round/>
                      <a:headEnd type="none" w="med" len="med"/>
                      <a:tailEnd type="none" w="med" len="med"/>
                    </a:lnL>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alpha val="9804"/>
                      </a:srgbClr>
                    </a:solidFill>
                  </a:tcPr>
                </a:tc>
                <a:extLst>
                  <a:ext uri="{0D108BD9-81ED-4DB2-BD59-A6C34878D82A}">
                    <a16:rowId xmlns:a16="http://schemas.microsoft.com/office/drawing/2014/main" val="2213884550"/>
                  </a:ext>
                </a:extLst>
              </a:tr>
              <a:tr h="540328">
                <a:tc>
                  <a:txBody>
                    <a:bodyPr/>
                    <a:lstStyle/>
                    <a:p>
                      <a:r>
                        <a:rPr lang="en-GR" sz="1400">
                          <a:solidFill>
                            <a:srgbClr val="0070C0"/>
                          </a:solidFill>
                          <a:latin typeface="Lato" panose="020F0502020204030203" pitchFamily="34" charset="77"/>
                        </a:rPr>
                        <a:t>Wrap-up</a:t>
                      </a:r>
                    </a:p>
                  </a:txBody>
                  <a:tcPr marL="228087" marR="84087" marT="42044" marB="42044" anchor="ctr">
                    <a:lnR w="38100" cap="flat" cmpd="sng" algn="ctr">
                      <a:solidFill>
                        <a:srgbClr val="F4DC67"/>
                      </a:solidFill>
                      <a:prstDash val="solid"/>
                      <a:round/>
                      <a:headEnd type="none" w="med" len="med"/>
                      <a:tailEnd type="none" w="med" len="med"/>
                    </a:lnR>
                    <a:lnT w="12700" cap="flat" cmpd="sng" algn="ctr">
                      <a:solidFill>
                        <a:srgbClr val="0070C0"/>
                      </a:solidFill>
                      <a:prstDash val="solid"/>
                      <a:round/>
                      <a:headEnd type="none" w="med" len="med"/>
                      <a:tailEnd type="none" w="med" len="med"/>
                    </a:lnT>
                    <a:lnB w="38100" cap="flat" cmpd="sng" algn="ctr">
                      <a:noFill/>
                      <a:prstDash val="solid"/>
                      <a:round/>
                      <a:headEnd type="none" w="med" len="med"/>
                      <a:tailEnd type="none" w="med" len="med"/>
                    </a:lnB>
                    <a:solidFill>
                      <a:srgbClr val="0070C0">
                        <a:alpha val="9804"/>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a:solidFill>
                            <a:srgbClr val="0070C0"/>
                          </a:solidFill>
                          <a:latin typeface="Lato" panose="020F0502020204030203" pitchFamily="34" charset="77"/>
                        </a:rPr>
                        <a:t>1</a:t>
                      </a:r>
                      <a:r>
                        <a:rPr lang="en-GR" sz="1400">
                          <a:solidFill>
                            <a:srgbClr val="0070C0"/>
                          </a:solidFill>
                          <a:latin typeface="Lato" panose="020F0502020204030203" pitchFamily="34" charset="77"/>
                        </a:rPr>
                        <a:t>0 mins</a:t>
                      </a:r>
                    </a:p>
                  </a:txBody>
                  <a:tcPr marL="84087" marR="84087" marT="42044" marB="42044" anchor="ctr">
                    <a:lnL w="38100" cap="flat" cmpd="sng" algn="ctr">
                      <a:solidFill>
                        <a:srgbClr val="F4DC67"/>
                      </a:solidFill>
                      <a:prstDash val="solid"/>
                      <a:round/>
                      <a:headEnd type="none" w="med" len="med"/>
                      <a:tailEnd type="none" w="med" len="med"/>
                    </a:lnL>
                    <a:lnR w="38100" cap="flat" cmpd="sng" algn="ctr">
                      <a:solidFill>
                        <a:srgbClr val="F4DC67"/>
                      </a:solidFill>
                      <a:prstDash val="solid"/>
                      <a:round/>
                      <a:headEnd type="none" w="med" len="med"/>
                      <a:tailEnd type="none" w="med" len="med"/>
                    </a:lnR>
                    <a:lnT w="12700" cap="flat" cmpd="sng" algn="ctr">
                      <a:solidFill>
                        <a:srgbClr val="0070C0"/>
                      </a:solidFill>
                      <a:prstDash val="solid"/>
                      <a:round/>
                      <a:headEnd type="none" w="med" len="med"/>
                      <a:tailEnd type="none" w="med" len="med"/>
                    </a:lnT>
                    <a:lnB w="38100" cap="flat" cmpd="sng" algn="ctr">
                      <a:noFill/>
                      <a:prstDash val="solid"/>
                      <a:round/>
                      <a:headEnd type="none" w="med" len="med"/>
                      <a:tailEnd type="none" w="med" len="med"/>
                    </a:lnB>
                    <a:solidFill>
                      <a:srgbClr val="0070C0">
                        <a:alpha val="9804"/>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a:solidFill>
                            <a:srgbClr val="0070C0"/>
                          </a:solidFill>
                          <a:latin typeface="Lato" panose="020F0502020204030203" pitchFamily="34" charset="77"/>
                        </a:rPr>
                        <a:t>-</a:t>
                      </a:r>
                      <a:endParaRPr lang="en-GR" sz="1400">
                        <a:solidFill>
                          <a:srgbClr val="0070C0"/>
                        </a:solidFill>
                        <a:latin typeface="Lato" panose="020F0502020204030203" pitchFamily="34" charset="77"/>
                      </a:endParaRPr>
                    </a:p>
                  </a:txBody>
                  <a:tcPr marL="84087" marR="84087" marT="42044" marB="42044" anchor="ctr">
                    <a:lnL w="38100" cap="flat" cmpd="sng" algn="ctr">
                      <a:solidFill>
                        <a:srgbClr val="F4DC67"/>
                      </a:solidFill>
                      <a:prstDash val="solid"/>
                      <a:round/>
                      <a:headEnd type="none" w="med" len="med"/>
                      <a:tailEnd type="none" w="med" len="med"/>
                    </a:lnL>
                    <a:lnT w="12700" cap="flat" cmpd="sng" algn="ctr">
                      <a:solidFill>
                        <a:srgbClr val="0070C0"/>
                      </a:solidFill>
                      <a:prstDash val="solid"/>
                      <a:round/>
                      <a:headEnd type="none" w="med" len="med"/>
                      <a:tailEnd type="none" w="med" len="med"/>
                    </a:lnT>
                    <a:lnB w="38100" cap="flat" cmpd="sng" algn="ctr">
                      <a:noFill/>
                      <a:prstDash val="solid"/>
                      <a:round/>
                      <a:headEnd type="none" w="med" len="med"/>
                      <a:tailEnd type="none" w="med" len="med"/>
                    </a:lnB>
                    <a:solidFill>
                      <a:srgbClr val="0070C0">
                        <a:alpha val="9804"/>
                      </a:srgbClr>
                    </a:solidFill>
                  </a:tcPr>
                </a:tc>
                <a:extLst>
                  <a:ext uri="{0D108BD9-81ED-4DB2-BD59-A6C34878D82A}">
                    <a16:rowId xmlns:a16="http://schemas.microsoft.com/office/drawing/2014/main" val="1040155203"/>
                  </a:ext>
                </a:extLst>
              </a:tr>
              <a:tr h="581891">
                <a:tc>
                  <a:txBody>
                    <a:bodyPr/>
                    <a:lstStyle/>
                    <a:p>
                      <a:r>
                        <a:rPr lang="en-US" sz="1500" b="1">
                          <a:solidFill>
                            <a:schemeClr val="bg1"/>
                          </a:solidFill>
                          <a:latin typeface="Lato" panose="020F0502020204030203" pitchFamily="34" charset="77"/>
                        </a:rPr>
                        <a:t>TOTAL</a:t>
                      </a:r>
                      <a:endParaRPr lang="en-GR" sz="1500" b="1">
                        <a:solidFill>
                          <a:schemeClr val="bg1"/>
                        </a:solidFill>
                        <a:latin typeface="Lato" panose="020F0502020204030203" pitchFamily="34" charset="77"/>
                      </a:endParaRPr>
                    </a:p>
                  </a:txBody>
                  <a:tcPr marL="84087" marR="84087" marT="42044" marB="42044" anchor="ctr">
                    <a:lnR w="38100" cap="flat" cmpd="sng" algn="ctr">
                      <a:solidFill>
                        <a:srgbClr val="F4DC67"/>
                      </a:solidFill>
                      <a:prstDash val="solid"/>
                      <a:round/>
                      <a:headEnd type="none" w="med" len="med"/>
                      <a:tailEnd type="none" w="med" len="med"/>
                    </a:lnR>
                    <a:lnT w="38100" cap="flat" cmpd="sng" algn="ctr">
                      <a:noFill/>
                      <a:prstDash val="solid"/>
                      <a:round/>
                      <a:headEnd type="none" w="med" len="med"/>
                      <a:tailEnd type="none" w="med" len="med"/>
                    </a:lnT>
                    <a:solidFill>
                      <a:srgbClr val="1E5CB8"/>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1">
                          <a:solidFill>
                            <a:schemeClr val="bg1"/>
                          </a:solidFill>
                          <a:latin typeface="Lato" panose="020F0502020204030203" pitchFamily="34" charset="77"/>
                        </a:rPr>
                        <a:t>405 mins</a:t>
                      </a:r>
                      <a:endParaRPr lang="en-GR" sz="1500" b="1">
                        <a:solidFill>
                          <a:schemeClr val="bg1"/>
                        </a:solidFill>
                        <a:latin typeface="Lato" panose="020F0502020204030203" pitchFamily="34" charset="77"/>
                      </a:endParaRPr>
                    </a:p>
                  </a:txBody>
                  <a:tcPr marL="84087" marR="84087" marT="42044" marB="42044" anchor="ctr">
                    <a:lnL w="38100" cap="flat" cmpd="sng" algn="ctr">
                      <a:solidFill>
                        <a:srgbClr val="F4DC67"/>
                      </a:solidFill>
                      <a:prstDash val="solid"/>
                      <a:round/>
                      <a:headEnd type="none" w="med" len="med"/>
                      <a:tailEnd type="none" w="med" len="med"/>
                    </a:lnL>
                    <a:lnR w="38100" cap="flat" cmpd="sng" algn="ctr">
                      <a:solidFill>
                        <a:srgbClr val="F4DC67"/>
                      </a:solidFill>
                      <a:prstDash val="solid"/>
                      <a:round/>
                      <a:headEnd type="none" w="med" len="med"/>
                      <a:tailEnd type="none" w="med" len="med"/>
                    </a:lnR>
                    <a:lnT w="38100" cap="flat" cmpd="sng" algn="ctr">
                      <a:noFill/>
                      <a:prstDash val="solid"/>
                      <a:round/>
                      <a:headEnd type="none" w="med" len="med"/>
                      <a:tailEnd type="none" w="med" len="med"/>
                    </a:lnT>
                    <a:solidFill>
                      <a:srgbClr val="1E5CB8"/>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1">
                          <a:solidFill>
                            <a:schemeClr val="bg1"/>
                          </a:solidFill>
                          <a:latin typeface="Lato" panose="020F0502020204030203" pitchFamily="34" charset="77"/>
                        </a:rPr>
                        <a:t>150 mins</a:t>
                      </a:r>
                      <a:endParaRPr lang="en-GR" sz="1500" b="1">
                        <a:solidFill>
                          <a:schemeClr val="bg1"/>
                        </a:solidFill>
                        <a:latin typeface="Lato" panose="020F0502020204030203" pitchFamily="34" charset="77"/>
                      </a:endParaRPr>
                    </a:p>
                  </a:txBody>
                  <a:tcPr marL="84087" marR="84087" marT="42044" marB="42044" anchor="ctr">
                    <a:lnL w="38100" cap="flat" cmpd="sng" algn="ctr">
                      <a:solidFill>
                        <a:srgbClr val="F4DC67"/>
                      </a:solidFill>
                      <a:prstDash val="solid"/>
                      <a:round/>
                      <a:headEnd type="none" w="med" len="med"/>
                      <a:tailEnd type="none" w="med" len="med"/>
                    </a:lnL>
                    <a:lnT w="38100" cap="flat" cmpd="sng" algn="ctr">
                      <a:noFill/>
                      <a:prstDash val="solid"/>
                      <a:round/>
                      <a:headEnd type="none" w="med" len="med"/>
                      <a:tailEnd type="none" w="med" len="med"/>
                    </a:lnT>
                    <a:solidFill>
                      <a:srgbClr val="1E5CB8"/>
                    </a:solidFill>
                  </a:tcPr>
                </a:tc>
                <a:extLst>
                  <a:ext uri="{0D108BD9-81ED-4DB2-BD59-A6C34878D82A}">
                    <a16:rowId xmlns:a16="http://schemas.microsoft.com/office/drawing/2014/main" val="2612333896"/>
                  </a:ext>
                </a:extLst>
              </a:tr>
            </a:tbl>
          </a:graphicData>
        </a:graphic>
      </p:graphicFrame>
      <p:pic>
        <p:nvPicPr>
          <p:cNvPr id="3" name="Picture 2" descr="A picture containing text, vector graphics, businesscard&#10;&#10;Description automatically generated">
            <a:extLst>
              <a:ext uri="{FF2B5EF4-FFF2-40B4-BE49-F238E27FC236}">
                <a16:creationId xmlns:a16="http://schemas.microsoft.com/office/drawing/2014/main" id="{DBA78A59-90E2-533D-1AAF-64439A1640C7}"/>
              </a:ext>
            </a:extLst>
          </p:cNvPr>
          <p:cNvPicPr>
            <a:picLocks noChangeAspect="1"/>
          </p:cNvPicPr>
          <p:nvPr/>
        </p:nvPicPr>
        <p:blipFill>
          <a:blip r:embed="rId4"/>
          <a:stretch>
            <a:fillRect/>
          </a:stretch>
        </p:blipFill>
        <p:spPr>
          <a:xfrm>
            <a:off x="141206" y="1857834"/>
            <a:ext cx="3445189" cy="4330019"/>
          </a:xfrm>
          <a:prstGeom prst="rect">
            <a:avLst/>
          </a:prstGeom>
        </p:spPr>
      </p:pic>
    </p:spTree>
    <p:custDataLst>
      <p:tags r:id="rId1"/>
    </p:custDataLst>
    <p:extLst>
      <p:ext uri="{BB962C8B-B14F-4D97-AF65-F5344CB8AC3E}">
        <p14:creationId xmlns:p14="http://schemas.microsoft.com/office/powerpoint/2010/main" val="148110276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000" fill="hold"/>
                                            <p:tgtEl>
                                              <p:spTgt spid="3"/>
                                            </p:tgtEl>
                                            <p:attrNameLst>
                                              <p:attrName>ppt_x</p:attrName>
                                            </p:attrNameLst>
                                          </p:cBhvr>
                                          <p:tavLst>
                                            <p:tav tm="0">
                                              <p:val>
                                                <p:strVal val="0-#ppt_w/2"/>
                                              </p:val>
                                            </p:tav>
                                            <p:tav tm="100000">
                                              <p:val>
                                                <p:strVal val="#ppt_x"/>
                                              </p:val>
                                            </p:tav>
                                          </p:tavLst>
                                        </p:anim>
                                        <p:anim calcmode="lin" valueType="num">
                                          <p:cBhvr additive="base">
                                            <p:cTn id="16" dur="2000" fill="hold"/>
                                            <p:tgtEl>
                                              <p:spTgt spid="3"/>
                                            </p:tgtEl>
                                            <p:attrNameLst>
                                              <p:attrName>ppt_y</p:attrName>
                                            </p:attrNameLst>
                                          </p:cBhvr>
                                          <p:tavLst>
                                            <p:tav tm="0">
                                              <p:val>
                                                <p:strVal val="#ppt_y"/>
                                              </p:val>
                                            </p:tav>
                                            <p:tav tm="100000">
                                              <p:val>
                                                <p:strVal val="#ppt_y"/>
                                              </p:val>
                                            </p:tav>
                                          </p:tavLst>
                                        </p:anim>
                                      </p:childTnLst>
                                    </p:cTn>
                                  </p:par>
                                  <p:par>
                                    <p:cTn id="17" presetID="22" presetClass="entr" presetSubtype="1" fill="hold" nodeType="withEffect">
                                      <p:stCondLst>
                                        <p:cond delay="80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000" fill="hold"/>
                                            <p:tgtEl>
                                              <p:spTgt spid="3"/>
                                            </p:tgtEl>
                                            <p:attrNameLst>
                                              <p:attrName>ppt_x</p:attrName>
                                            </p:attrNameLst>
                                          </p:cBhvr>
                                          <p:tavLst>
                                            <p:tav tm="0">
                                              <p:val>
                                                <p:strVal val="0-#ppt_w/2"/>
                                              </p:val>
                                            </p:tav>
                                            <p:tav tm="100000">
                                              <p:val>
                                                <p:strVal val="#ppt_x"/>
                                              </p:val>
                                            </p:tav>
                                          </p:tavLst>
                                        </p:anim>
                                        <p:anim calcmode="lin" valueType="num">
                                          <p:cBhvr additive="base">
                                            <p:cTn id="16" dur="2000" fill="hold"/>
                                            <p:tgtEl>
                                              <p:spTgt spid="3"/>
                                            </p:tgtEl>
                                            <p:attrNameLst>
                                              <p:attrName>ppt_y</p:attrName>
                                            </p:attrNameLst>
                                          </p:cBhvr>
                                          <p:tavLst>
                                            <p:tav tm="0">
                                              <p:val>
                                                <p:strVal val="#ppt_y"/>
                                              </p:val>
                                            </p:tav>
                                            <p:tav tm="100000">
                                              <p:val>
                                                <p:strVal val="#ppt_y"/>
                                              </p:val>
                                            </p:tav>
                                          </p:tavLst>
                                        </p:anim>
                                      </p:childTnLst>
                                    </p:cTn>
                                  </p:par>
                                  <p:par>
                                    <p:cTn id="17" presetID="22" presetClass="entr" presetSubtype="1" fill="hold" nodeType="withEffect">
                                      <p:stCondLst>
                                        <p:cond delay="80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59095" y="685800"/>
            <a:ext cx="11029950"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a:solidFill>
                  <a:srgbClr val="0070C0"/>
                </a:solidFill>
                <a:latin typeface="Lato" panose="020F0502020204030203" pitchFamily="34" charset="77"/>
              </a:rPr>
              <a:t>Warning signs of GBV against children</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6200"/>
            <a:ext cx="10464557" cy="286"/>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graphicFrame>
        <p:nvGraphicFramePr>
          <p:cNvPr id="5" name="Content Placeholder 3">
            <a:extLst>
              <a:ext uri="{FF2B5EF4-FFF2-40B4-BE49-F238E27FC236}">
                <a16:creationId xmlns:a16="http://schemas.microsoft.com/office/drawing/2014/main" id="{FADBDD86-B3AC-C717-4491-9DD01BD9ECCE}"/>
              </a:ext>
            </a:extLst>
          </p:cNvPr>
          <p:cNvGraphicFramePr>
            <a:graphicFrameLocks/>
          </p:cNvGraphicFramePr>
          <p:nvPr>
            <p:extLst>
              <p:ext uri="{D42A27DB-BD31-4B8C-83A1-F6EECF244321}">
                <p14:modId xmlns:p14="http://schemas.microsoft.com/office/powerpoint/2010/main" val="2781841387"/>
              </p:ext>
            </p:extLst>
          </p:nvPr>
        </p:nvGraphicFramePr>
        <p:xfrm>
          <a:off x="759095" y="1732773"/>
          <a:ext cx="10817442" cy="3928612"/>
        </p:xfrm>
        <a:graphic>
          <a:graphicData uri="http://schemas.openxmlformats.org/drawingml/2006/table">
            <a:tbl>
              <a:tblPr firstRow="1" bandRow="1">
                <a:tableStyleId>{5C22544A-7EE6-4342-B048-85BDC9FD1C3A}</a:tableStyleId>
              </a:tblPr>
              <a:tblGrid>
                <a:gridCol w="911443">
                  <a:extLst>
                    <a:ext uri="{9D8B030D-6E8A-4147-A177-3AD203B41FA5}">
                      <a16:colId xmlns:a16="http://schemas.microsoft.com/office/drawing/2014/main" val="20000"/>
                    </a:ext>
                  </a:extLst>
                </a:gridCol>
                <a:gridCol w="3938954">
                  <a:extLst>
                    <a:ext uri="{9D8B030D-6E8A-4147-A177-3AD203B41FA5}">
                      <a16:colId xmlns:a16="http://schemas.microsoft.com/office/drawing/2014/main" val="20001"/>
                    </a:ext>
                  </a:extLst>
                </a:gridCol>
                <a:gridCol w="3270738">
                  <a:extLst>
                    <a:ext uri="{9D8B030D-6E8A-4147-A177-3AD203B41FA5}">
                      <a16:colId xmlns:a16="http://schemas.microsoft.com/office/drawing/2014/main" val="20002"/>
                    </a:ext>
                  </a:extLst>
                </a:gridCol>
                <a:gridCol w="2696307">
                  <a:extLst>
                    <a:ext uri="{9D8B030D-6E8A-4147-A177-3AD203B41FA5}">
                      <a16:colId xmlns:a16="http://schemas.microsoft.com/office/drawing/2014/main" val="20003"/>
                    </a:ext>
                  </a:extLst>
                </a:gridCol>
              </a:tblGrid>
              <a:tr h="524695">
                <a:tc>
                  <a:txBody>
                    <a:bodyPr/>
                    <a:lstStyle/>
                    <a:p>
                      <a:pPr algn="l"/>
                      <a:r>
                        <a:rPr lang="en-US" sz="1600">
                          <a:solidFill>
                            <a:schemeClr val="bg1"/>
                          </a:solidFill>
                          <a:latin typeface="Lato" panose="020F0502020204030203" pitchFamily="34" charset="77"/>
                        </a:rPr>
                        <a:t>Age</a:t>
                      </a:r>
                    </a:p>
                  </a:txBody>
                  <a:tcPr marL="271440" marT="153720">
                    <a:lnL w="12700" cap="flat" cmpd="sng" algn="ctr">
                      <a:noFill/>
                      <a:prstDash val="solid"/>
                      <a:round/>
                      <a:headEnd type="none" w="med" len="med"/>
                      <a:tailEnd type="none" w="med" len="med"/>
                    </a:lnL>
                    <a:lnR w="38100" cap="flat" cmpd="sng" algn="ctr">
                      <a:solidFill>
                        <a:srgbClr val="FBD41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FE1FC"/>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l"/>
                      <a:r>
                        <a:rPr lang="en-US" sz="1600">
                          <a:solidFill>
                            <a:schemeClr val="bg1"/>
                          </a:solidFill>
                          <a:latin typeface="Lato" panose="020F0502020204030203" pitchFamily="34" charset="77"/>
                        </a:rPr>
                        <a:t>Behavioral signs</a:t>
                      </a:r>
                    </a:p>
                  </a:txBody>
                  <a:tcPr marL="235440" marT="153720">
                    <a:lnL w="38100" cap="flat" cmpd="sng" algn="ctr">
                      <a:solidFill>
                        <a:srgbClr val="FBD416"/>
                      </a:solidFill>
                      <a:prstDash val="solid"/>
                      <a:round/>
                      <a:headEnd type="none" w="med" len="med"/>
                      <a:tailEnd type="none" w="med" len="med"/>
                    </a:lnL>
                    <a:lnR w="38100" cap="flat" cmpd="sng" algn="ctr">
                      <a:solidFill>
                        <a:srgbClr val="FBD41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FE1FC"/>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l"/>
                      <a:r>
                        <a:rPr lang="en-US" sz="1600">
                          <a:solidFill>
                            <a:schemeClr val="bg1"/>
                          </a:solidFill>
                          <a:latin typeface="Lato" panose="020F0502020204030203" pitchFamily="34" charset="77"/>
                        </a:rPr>
                        <a:t>Emotional signs</a:t>
                      </a:r>
                    </a:p>
                  </a:txBody>
                  <a:tcPr marL="235440" marT="153720">
                    <a:lnL w="38100" cap="flat" cmpd="sng" algn="ctr">
                      <a:solidFill>
                        <a:srgbClr val="FBD416"/>
                      </a:solidFill>
                      <a:prstDash val="solid"/>
                      <a:round/>
                      <a:headEnd type="none" w="med" len="med"/>
                      <a:tailEnd type="none" w="med" len="med"/>
                    </a:lnL>
                    <a:lnR w="38100" cap="flat" cmpd="sng" algn="ctr">
                      <a:solidFill>
                        <a:srgbClr val="FBD416"/>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l"/>
                      <a:r>
                        <a:rPr lang="en-US" sz="1600">
                          <a:solidFill>
                            <a:schemeClr val="bg1"/>
                          </a:solidFill>
                          <a:latin typeface="Lato" panose="020F0502020204030203" pitchFamily="34" charset="77"/>
                        </a:rPr>
                        <a:t>Physical signs</a:t>
                      </a:r>
                    </a:p>
                  </a:txBody>
                  <a:tcPr marL="235440" marT="153720">
                    <a:lnL w="38100" cap="flat" cmpd="sng" algn="ctr">
                      <a:solidFill>
                        <a:srgbClr val="FBD41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1242404">
                <a:tc>
                  <a:txBody>
                    <a:bodyPr/>
                    <a:lstStyle/>
                    <a:p>
                      <a:pPr marL="0" algn="ctr" defTabSz="685800" rtl="0" eaLnBrk="1" latinLnBrk="0" hangingPunct="1"/>
                      <a:r>
                        <a:rPr lang="en-US" sz="1400" b="1" i="0" kern="1200">
                          <a:solidFill>
                            <a:srgbClr val="0070C0"/>
                          </a:solidFill>
                          <a:effectLst/>
                          <a:latin typeface="Lato" panose="020F0502020204030203" pitchFamily="34" charset="77"/>
                          <a:ea typeface="+mn-ea"/>
                          <a:cs typeface="+mn-cs"/>
                        </a:rPr>
                        <a:t>0-5</a:t>
                      </a:r>
                    </a:p>
                  </a:txBody>
                  <a:tcPr anchor="ctr">
                    <a:lnL w="12700" cap="flat" cmpd="sng" algn="ctr">
                      <a:noFill/>
                      <a:prstDash val="solid"/>
                      <a:round/>
                      <a:headEnd type="none" w="med" len="med"/>
                      <a:tailEnd type="none" w="med" len="med"/>
                    </a:lnL>
                    <a:lnR w="38100" cap="flat" cmpd="sng" algn="ctr">
                      <a:solidFill>
                        <a:srgbClr val="FBD416"/>
                      </a:solidFill>
                      <a:prstDash val="solid"/>
                      <a:round/>
                      <a:headEnd type="none" w="med" len="med"/>
                      <a:tailEnd type="none" w="med" len="med"/>
                    </a:lnR>
                    <a:lnT w="12700" cap="flat" cmpd="sng" algn="ctr">
                      <a:solidFill>
                        <a:srgbClr val="CFE1FC"/>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0070C0">
                        <a:alpha val="9804"/>
                      </a:srgbClr>
                    </a:solidFill>
                  </a:tcPr>
                </a:tc>
                <a:tc>
                  <a:txBody>
                    <a:bodyPr/>
                    <a:lstStyle/>
                    <a:p>
                      <a:r>
                        <a:rPr lang="en-US" sz="1400" i="0" kern="1200">
                          <a:solidFill>
                            <a:srgbClr val="0070C0"/>
                          </a:solidFill>
                          <a:effectLst/>
                          <a:latin typeface="Lato" panose="020F0502020204030203" pitchFamily="34" charset="77"/>
                          <a:ea typeface="+mn-ea"/>
                          <a:cs typeface="+mn-cs"/>
                        </a:rPr>
                        <a:t>Regressive behaviors</a:t>
                      </a:r>
                      <a:r>
                        <a:rPr lang="en-GB" sz="1400" i="0">
                          <a:solidFill>
                            <a:srgbClr val="0070C0"/>
                          </a:solidFill>
                          <a:effectLst/>
                          <a:latin typeface="Lato" panose="020F0502020204030203" pitchFamily="34" charset="77"/>
                        </a:rPr>
                        <a:t> - </a:t>
                      </a:r>
                      <a:r>
                        <a:rPr lang="en-US" sz="1400" i="0" kern="1200">
                          <a:solidFill>
                            <a:srgbClr val="0070C0"/>
                          </a:solidFill>
                          <a:effectLst/>
                          <a:latin typeface="Lato" panose="020F0502020204030203" pitchFamily="34" charset="77"/>
                          <a:ea typeface="+mn-ea"/>
                          <a:cs typeface="+mn-cs"/>
                        </a:rPr>
                        <a:t>lose certain skills,</a:t>
                      </a:r>
                      <a:r>
                        <a:rPr lang="en-US" sz="1400" i="0" kern="1200" baseline="0">
                          <a:solidFill>
                            <a:srgbClr val="0070C0"/>
                          </a:solidFill>
                          <a:effectLst/>
                          <a:latin typeface="Lato" panose="020F0502020204030203" pitchFamily="34" charset="77"/>
                          <a:ea typeface="+mn-ea"/>
                          <a:cs typeface="+mn-cs"/>
                        </a:rPr>
                        <a:t> e.g. bladder control; c</a:t>
                      </a:r>
                      <a:r>
                        <a:rPr lang="en-US" sz="1400" i="0" kern="1200">
                          <a:solidFill>
                            <a:srgbClr val="0070C0"/>
                          </a:solidFill>
                          <a:effectLst/>
                          <a:latin typeface="Lato" panose="020F0502020204030203" pitchFamily="34" charset="77"/>
                          <a:ea typeface="+mn-ea"/>
                          <a:cs typeface="+mn-cs"/>
                        </a:rPr>
                        <a:t>lingy with familiar adults</a:t>
                      </a:r>
                      <a:r>
                        <a:rPr lang="en-GB" sz="1400" i="0" kern="1200">
                          <a:solidFill>
                            <a:srgbClr val="0070C0"/>
                          </a:solidFill>
                          <a:effectLst/>
                          <a:latin typeface="Lato" panose="020F0502020204030203" pitchFamily="34" charset="77"/>
                          <a:ea typeface="+mn-ea"/>
                          <a:cs typeface="+mn-cs"/>
                        </a:rPr>
                        <a:t>;</a:t>
                      </a:r>
                      <a:r>
                        <a:rPr lang="en-GB" sz="1400" i="0" kern="1200" baseline="0">
                          <a:solidFill>
                            <a:srgbClr val="0070C0"/>
                          </a:solidFill>
                          <a:effectLst/>
                          <a:latin typeface="Lato" panose="020F0502020204030203" pitchFamily="34" charset="77"/>
                          <a:ea typeface="+mn-ea"/>
                          <a:cs typeface="+mn-cs"/>
                        </a:rPr>
                        <a:t> </a:t>
                      </a:r>
                      <a:r>
                        <a:rPr lang="en-US" sz="1400" i="0" kern="1200" baseline="0">
                          <a:solidFill>
                            <a:srgbClr val="0070C0"/>
                          </a:solidFill>
                          <a:effectLst/>
                          <a:latin typeface="Lato" panose="020F0502020204030203" pitchFamily="34" charset="77"/>
                          <a:ea typeface="+mn-ea"/>
                          <a:cs typeface="+mn-cs"/>
                        </a:rPr>
                        <a:t>d</a:t>
                      </a:r>
                      <a:r>
                        <a:rPr lang="en-US" sz="1400" kern="1200">
                          <a:solidFill>
                            <a:srgbClr val="0070C0"/>
                          </a:solidFill>
                          <a:effectLst/>
                          <a:latin typeface="Lato" panose="020F0502020204030203" pitchFamily="34" charset="77"/>
                          <a:ea typeface="+mn-ea"/>
                          <a:cs typeface="+mn-cs"/>
                        </a:rPr>
                        <a:t>isplay sexual knowledge inappropriate to age</a:t>
                      </a:r>
                      <a:endParaRPr lang="en-US" sz="1400" i="0" kern="1200">
                        <a:solidFill>
                          <a:srgbClr val="0070C0"/>
                        </a:solidFill>
                        <a:latin typeface="Lato" panose="020F0502020204030203" pitchFamily="34" charset="77"/>
                        <a:ea typeface="+mn-ea"/>
                        <a:cs typeface="+mn-cs"/>
                      </a:endParaRPr>
                    </a:p>
                  </a:txBody>
                  <a:tcPr marL="199440" anchor="ctr">
                    <a:lnL w="38100" cap="flat" cmpd="sng" algn="ctr">
                      <a:solidFill>
                        <a:srgbClr val="FBD416"/>
                      </a:solidFill>
                      <a:prstDash val="solid"/>
                      <a:round/>
                      <a:headEnd type="none" w="med" len="med"/>
                      <a:tailEnd type="none" w="med" len="med"/>
                    </a:lnL>
                    <a:lnR w="38100" cap="flat" cmpd="sng" algn="ctr">
                      <a:solidFill>
                        <a:srgbClr val="FBD416"/>
                      </a:solidFill>
                      <a:prstDash val="solid"/>
                      <a:round/>
                      <a:headEnd type="none" w="med" len="med"/>
                      <a:tailEnd type="none" w="med" len="med"/>
                    </a:lnR>
                    <a:lnT w="12700" cap="flat" cmpd="sng" algn="ctr">
                      <a:solidFill>
                        <a:srgbClr val="CFE1FC"/>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0070C0">
                        <a:alpha val="9804"/>
                      </a:srgbClr>
                    </a:solidFill>
                  </a:tcPr>
                </a:tc>
                <a:tc>
                  <a:txBody>
                    <a:bodyPr/>
                    <a:lstStyle/>
                    <a:p>
                      <a:r>
                        <a:rPr lang="en-US" sz="1400" i="0" kern="1200">
                          <a:solidFill>
                            <a:srgbClr val="0070C0"/>
                          </a:solidFill>
                          <a:effectLst/>
                          <a:latin typeface="Lato" panose="020F0502020204030203" pitchFamily="34" charset="77"/>
                          <a:ea typeface="+mn-ea"/>
                          <a:cs typeface="+mn-cs"/>
                        </a:rPr>
                        <a:t>Fear leaving places where they feel safe or afraid to go places that may trigger memories; change in eating or sleeping</a:t>
                      </a:r>
                      <a:r>
                        <a:rPr lang="en-US" sz="1400" i="0" kern="1200" baseline="0">
                          <a:solidFill>
                            <a:srgbClr val="0070C0"/>
                          </a:solidFill>
                          <a:effectLst/>
                          <a:latin typeface="Lato" panose="020F0502020204030203" pitchFamily="34" charset="77"/>
                          <a:ea typeface="+mn-ea"/>
                          <a:cs typeface="+mn-cs"/>
                        </a:rPr>
                        <a:t> habits</a:t>
                      </a:r>
                      <a:endParaRPr lang="en-US" sz="1400" i="0">
                        <a:solidFill>
                          <a:srgbClr val="0070C0"/>
                        </a:solidFill>
                        <a:latin typeface="Lato" panose="020F0502020204030203" pitchFamily="34" charset="77"/>
                      </a:endParaRPr>
                    </a:p>
                  </a:txBody>
                  <a:tcPr marL="199440" anchor="ctr">
                    <a:lnL w="38100" cap="flat" cmpd="sng" algn="ctr">
                      <a:solidFill>
                        <a:srgbClr val="FBD416"/>
                      </a:solidFill>
                      <a:prstDash val="solid"/>
                      <a:round/>
                      <a:headEnd type="none" w="med" len="med"/>
                      <a:tailEnd type="none" w="med" len="med"/>
                    </a:lnL>
                    <a:lnR w="38100" cap="flat" cmpd="sng" algn="ctr">
                      <a:solidFill>
                        <a:srgbClr val="FBD416"/>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0070C0">
                        <a:alpha val="9804"/>
                      </a:srgb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kern="1200">
                          <a:solidFill>
                            <a:srgbClr val="0070C0"/>
                          </a:solidFill>
                          <a:effectLst/>
                          <a:latin typeface="Lato" panose="020F0502020204030203" pitchFamily="34" charset="77"/>
                          <a:ea typeface="+mn-ea"/>
                          <a:cs typeface="+mn-cs"/>
                        </a:rPr>
                        <a:t>Complain of physical aches &amp; pains with no medical basis; </a:t>
                      </a:r>
                      <a:r>
                        <a:rPr lang="en-GB" sz="1400" i="0" kern="1200">
                          <a:solidFill>
                            <a:srgbClr val="0070C0"/>
                          </a:solidFill>
                          <a:effectLst/>
                          <a:latin typeface="Lato" panose="020F0502020204030203" pitchFamily="34" charset="77"/>
                          <a:ea typeface="+mn-ea"/>
                          <a:cs typeface="+mn-cs"/>
                        </a:rPr>
                        <a:t>new / unexplained marks / bruises, esp. in genital area;</a:t>
                      </a:r>
                      <a:endParaRPr lang="en-US" sz="1400" i="0" kern="1200">
                        <a:solidFill>
                          <a:srgbClr val="0070C0"/>
                        </a:solidFill>
                        <a:effectLst/>
                        <a:latin typeface="Lato" panose="020F0502020204030203" pitchFamily="34" charset="77"/>
                        <a:ea typeface="+mn-ea"/>
                        <a:cs typeface="+mn-cs"/>
                      </a:endParaRPr>
                    </a:p>
                    <a:p>
                      <a:pPr lvl="0"/>
                      <a:r>
                        <a:rPr lang="en-US" sz="1400" i="0" kern="1200">
                          <a:solidFill>
                            <a:srgbClr val="0070C0"/>
                          </a:solidFill>
                          <a:effectLst/>
                          <a:latin typeface="Lato" panose="020F0502020204030203" pitchFamily="34" charset="77"/>
                          <a:ea typeface="+mn-ea"/>
                          <a:cs typeface="+mn-cs"/>
                        </a:rPr>
                        <a:t>pain, discoloration, sores, cuts, bleeding/ discharge in genitals, anus, mouth; </a:t>
                      </a:r>
                      <a:r>
                        <a:rPr lang="en-GB" sz="1400" i="0" kern="1200">
                          <a:solidFill>
                            <a:srgbClr val="0070C0"/>
                          </a:solidFill>
                          <a:effectLst/>
                          <a:latin typeface="Lato" panose="020F0502020204030203" pitchFamily="34" charset="77"/>
                          <a:ea typeface="+mn-ea"/>
                          <a:cs typeface="+mn-cs"/>
                        </a:rPr>
                        <a:t> p</a:t>
                      </a:r>
                      <a:r>
                        <a:rPr lang="en-US" sz="1400" i="0" kern="1200" err="1">
                          <a:solidFill>
                            <a:srgbClr val="0070C0"/>
                          </a:solidFill>
                          <a:effectLst/>
                          <a:latin typeface="Lato" panose="020F0502020204030203" pitchFamily="34" charset="77"/>
                          <a:ea typeface="+mn-ea"/>
                          <a:cs typeface="+mn-cs"/>
                        </a:rPr>
                        <a:t>ain</a:t>
                      </a:r>
                      <a:r>
                        <a:rPr lang="en-US" sz="1400" i="0" kern="1200">
                          <a:solidFill>
                            <a:srgbClr val="0070C0"/>
                          </a:solidFill>
                          <a:effectLst/>
                          <a:latin typeface="Lato" panose="020F0502020204030203" pitchFamily="34" charset="77"/>
                          <a:ea typeface="+mn-ea"/>
                          <a:cs typeface="+mn-cs"/>
                        </a:rPr>
                        <a:t> during urination / bowel movements; </a:t>
                      </a:r>
                      <a:r>
                        <a:rPr lang="en-GB" sz="1400" i="0" kern="1200">
                          <a:solidFill>
                            <a:srgbClr val="0070C0"/>
                          </a:solidFill>
                          <a:effectLst/>
                          <a:latin typeface="Lato" panose="020F0502020204030203" pitchFamily="34" charset="77"/>
                          <a:ea typeface="+mn-ea"/>
                          <a:cs typeface="+mn-cs"/>
                        </a:rPr>
                        <a:t>w</a:t>
                      </a:r>
                      <a:r>
                        <a:rPr lang="en-US" sz="1400" i="0" kern="1200" err="1">
                          <a:solidFill>
                            <a:srgbClr val="0070C0"/>
                          </a:solidFill>
                          <a:effectLst/>
                          <a:latin typeface="Lato" panose="020F0502020204030203" pitchFamily="34" charset="77"/>
                          <a:ea typeface="+mn-ea"/>
                          <a:cs typeface="+mn-cs"/>
                        </a:rPr>
                        <a:t>etting</a:t>
                      </a:r>
                      <a:r>
                        <a:rPr lang="en-US" sz="1400" i="0" kern="1200">
                          <a:solidFill>
                            <a:srgbClr val="0070C0"/>
                          </a:solidFill>
                          <a:effectLst/>
                          <a:latin typeface="Lato" panose="020F0502020204030203" pitchFamily="34" charset="77"/>
                          <a:ea typeface="+mn-ea"/>
                          <a:cs typeface="+mn-cs"/>
                        </a:rPr>
                        <a:t> / soiling accidents;</a:t>
                      </a:r>
                      <a:r>
                        <a:rPr lang="en-GB" sz="1400" i="0" kern="1200">
                          <a:solidFill>
                            <a:srgbClr val="0070C0"/>
                          </a:solidFill>
                          <a:effectLst/>
                          <a:latin typeface="Lato" panose="020F0502020204030203" pitchFamily="34" charset="77"/>
                          <a:ea typeface="+mn-ea"/>
                          <a:cs typeface="+mn-cs"/>
                        </a:rPr>
                        <a:t> </a:t>
                      </a:r>
                      <a:r>
                        <a:rPr lang="en-US" sz="1400" i="0" kern="1200">
                          <a:solidFill>
                            <a:srgbClr val="0070C0"/>
                          </a:solidFill>
                          <a:effectLst/>
                          <a:latin typeface="Lato" panose="020F0502020204030203" pitchFamily="34" charset="77"/>
                          <a:ea typeface="+mn-ea"/>
                          <a:cs typeface="+mn-cs"/>
                        </a:rPr>
                        <a:t>weight loss / gain;</a:t>
                      </a:r>
                      <a:r>
                        <a:rPr lang="en-GB" sz="1400" i="0" kern="1200">
                          <a:solidFill>
                            <a:srgbClr val="0070C0"/>
                          </a:solidFill>
                          <a:effectLst/>
                          <a:latin typeface="Lato" panose="020F0502020204030203" pitchFamily="34" charset="77"/>
                          <a:ea typeface="+mn-ea"/>
                          <a:cs typeface="+mn-cs"/>
                        </a:rPr>
                        <a:t> </a:t>
                      </a:r>
                      <a:r>
                        <a:rPr lang="en-US" sz="1400" i="0" kern="1200">
                          <a:solidFill>
                            <a:srgbClr val="0070C0"/>
                          </a:solidFill>
                          <a:effectLst/>
                          <a:latin typeface="Lato" panose="020F0502020204030203" pitchFamily="34" charset="77"/>
                          <a:ea typeface="+mn-ea"/>
                          <a:cs typeface="+mn-cs"/>
                        </a:rPr>
                        <a:t>sexually transmitted infections</a:t>
                      </a:r>
                      <a:endParaRPr lang="en-GB" sz="1400" i="0" kern="1200">
                        <a:solidFill>
                          <a:srgbClr val="0070C0"/>
                        </a:solidFill>
                        <a:effectLst/>
                        <a:latin typeface="Lato" panose="020F0502020204030203" pitchFamily="34" charset="77"/>
                        <a:ea typeface="+mn-ea"/>
                        <a:cs typeface="+mn-cs"/>
                      </a:endParaRPr>
                    </a:p>
                  </a:txBody>
                  <a:tcPr marL="199440" anchor="ctr">
                    <a:lnL w="38100" cap="flat" cmpd="sng" algn="ctr">
                      <a:solidFill>
                        <a:srgbClr val="FBD416"/>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0070C0">
                        <a:alpha val="9804"/>
                      </a:srgbClr>
                    </a:solidFill>
                  </a:tcPr>
                </a:tc>
                <a:extLst>
                  <a:ext uri="{0D108BD9-81ED-4DB2-BD59-A6C34878D82A}">
                    <a16:rowId xmlns:a16="http://schemas.microsoft.com/office/drawing/2014/main" val="10001"/>
                  </a:ext>
                </a:extLst>
              </a:tr>
              <a:tr h="1324870">
                <a:tc>
                  <a:txBody>
                    <a:bodyPr/>
                    <a:lstStyle/>
                    <a:p>
                      <a:pPr marL="0" algn="ctr" defTabSz="685800" rtl="0" eaLnBrk="1" latinLnBrk="0" hangingPunct="1"/>
                      <a:r>
                        <a:rPr lang="en-US" sz="1400" b="1" i="0" kern="1200">
                          <a:solidFill>
                            <a:srgbClr val="0070C0"/>
                          </a:solidFill>
                          <a:effectLst/>
                          <a:latin typeface="Lato" panose="020F0502020204030203" pitchFamily="34" charset="77"/>
                          <a:ea typeface="+mn-ea"/>
                          <a:cs typeface="+mn-cs"/>
                        </a:rPr>
                        <a:t>6-9</a:t>
                      </a:r>
                    </a:p>
                  </a:txBody>
                  <a:tcPr anchor="ctr">
                    <a:lnL w="12700" cap="flat" cmpd="sng" algn="ctr">
                      <a:noFill/>
                      <a:prstDash val="solid"/>
                      <a:round/>
                      <a:headEnd type="none" w="med" len="med"/>
                      <a:tailEnd type="none" w="med" len="med"/>
                    </a:lnL>
                    <a:lnR w="38100" cap="flat" cmpd="sng" algn="ctr">
                      <a:solidFill>
                        <a:srgbClr val="FBD416"/>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0070C0">
                        <a:alpha val="9804"/>
                      </a:srgbClr>
                    </a:solidFill>
                  </a:tcPr>
                </a:tc>
                <a:tc>
                  <a:txBody>
                    <a:bodyPr/>
                    <a:lstStyle/>
                    <a:p>
                      <a:r>
                        <a:rPr lang="en-US" sz="1400" i="0" kern="1200">
                          <a:solidFill>
                            <a:srgbClr val="0070C0"/>
                          </a:solidFill>
                          <a:effectLst/>
                          <a:latin typeface="Lato" panose="020F0502020204030203" pitchFamily="34" charset="77"/>
                          <a:ea typeface="+mn-ea"/>
                          <a:cs typeface="+mn-cs"/>
                        </a:rPr>
                        <a:t>Ask adults to feed/ dress them</a:t>
                      </a:r>
                      <a:r>
                        <a:rPr lang="en-GB" sz="1400" i="0" kern="1200">
                          <a:solidFill>
                            <a:srgbClr val="0070C0"/>
                          </a:solidFill>
                          <a:effectLst/>
                          <a:latin typeface="Lato" panose="020F0502020204030203" pitchFamily="34" charset="77"/>
                          <a:ea typeface="+mn-ea"/>
                          <a:cs typeface="+mn-cs"/>
                        </a:rPr>
                        <a:t>;</a:t>
                      </a:r>
                      <a:r>
                        <a:rPr lang="en-GB" sz="1400" i="0" kern="1200" baseline="0">
                          <a:solidFill>
                            <a:srgbClr val="0070C0"/>
                          </a:solidFill>
                          <a:effectLst/>
                          <a:latin typeface="Lato" panose="020F0502020204030203" pitchFamily="34" charset="77"/>
                          <a:ea typeface="+mn-ea"/>
                          <a:cs typeface="+mn-cs"/>
                        </a:rPr>
                        <a:t> refuse to go to school; touching genitals; avoid family &amp; friends; refuse to eat / eat all the time</a:t>
                      </a:r>
                      <a:endParaRPr lang="en-US" sz="1400" i="0" kern="1200">
                        <a:solidFill>
                          <a:srgbClr val="0070C0"/>
                        </a:solidFill>
                        <a:latin typeface="Lato" panose="020F0502020204030203" pitchFamily="34" charset="77"/>
                        <a:ea typeface="+mn-ea"/>
                        <a:cs typeface="+mn-cs"/>
                      </a:endParaRPr>
                    </a:p>
                  </a:txBody>
                  <a:tcPr marL="199440" anchor="ctr">
                    <a:lnL w="38100" cap="flat" cmpd="sng" algn="ctr">
                      <a:solidFill>
                        <a:srgbClr val="FBD416"/>
                      </a:solidFill>
                      <a:prstDash val="solid"/>
                      <a:round/>
                      <a:headEnd type="none" w="med" len="med"/>
                      <a:tailEnd type="none" w="med" len="med"/>
                    </a:lnL>
                    <a:lnR w="38100" cap="flat" cmpd="sng" algn="ctr">
                      <a:solidFill>
                        <a:srgbClr val="FBD416"/>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0070C0">
                        <a:alpha val="9804"/>
                      </a:srgbClr>
                    </a:solidFill>
                  </a:tcPr>
                </a:tc>
                <a:tc>
                  <a:txBody>
                    <a:bodyPr/>
                    <a:lstStyle/>
                    <a:p>
                      <a:r>
                        <a:rPr lang="en-US" sz="1400" i="0" kern="1200">
                          <a:solidFill>
                            <a:srgbClr val="0070C0"/>
                          </a:solidFill>
                          <a:effectLst/>
                          <a:latin typeface="Lato" panose="020F0502020204030203" pitchFamily="34" charset="77"/>
                          <a:ea typeface="+mn-ea"/>
                          <a:cs typeface="+mn-cs"/>
                        </a:rPr>
                        <a:t>Sadness, fear, anxiety &amp; anger; feelings of shame and guilt</a:t>
                      </a:r>
                      <a:endParaRPr lang="en-US" sz="1400" i="0">
                        <a:solidFill>
                          <a:srgbClr val="0070C0"/>
                        </a:solidFill>
                        <a:latin typeface="Lato" panose="020F0502020204030203" pitchFamily="34" charset="77"/>
                      </a:endParaRPr>
                    </a:p>
                  </a:txBody>
                  <a:tcPr marL="199440" anchor="ctr">
                    <a:lnL w="38100" cap="flat" cmpd="sng" algn="ctr">
                      <a:solidFill>
                        <a:srgbClr val="FBD416"/>
                      </a:solidFill>
                      <a:prstDash val="solid"/>
                      <a:round/>
                      <a:headEnd type="none" w="med" len="med"/>
                      <a:tailEnd type="none" w="med" len="med"/>
                    </a:lnL>
                    <a:lnR w="38100" cap="flat" cmpd="sng" algn="ctr">
                      <a:solidFill>
                        <a:srgbClr val="FBD416"/>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0070C0">
                        <a:alpha val="9804"/>
                      </a:srgbClr>
                    </a:solidFill>
                  </a:tcPr>
                </a:tc>
                <a:tc vMerge="1">
                  <a:txBody>
                    <a:bodyPr/>
                    <a:lstStyle/>
                    <a:p>
                      <a:endParaRPr lang="en-US" i="0"/>
                    </a:p>
                  </a:txBody>
                  <a:tcPr>
                    <a:lnR w="12700" cap="flat" cmpd="sng" algn="ctr">
                      <a:solidFill>
                        <a:srgbClr val="FA8716"/>
                      </a:solidFill>
                      <a:prstDash val="solid"/>
                      <a:round/>
                      <a:headEnd type="none" w="med" len="med"/>
                      <a:tailEnd type="none" w="med" len="med"/>
                    </a:lnR>
                  </a:tcPr>
                </a:tc>
                <a:extLst>
                  <a:ext uri="{0D108BD9-81ED-4DB2-BD59-A6C34878D82A}">
                    <a16:rowId xmlns:a16="http://schemas.microsoft.com/office/drawing/2014/main" val="10002"/>
                  </a:ext>
                </a:extLst>
              </a:tr>
              <a:tr h="836643">
                <a:tc>
                  <a:txBody>
                    <a:bodyPr/>
                    <a:lstStyle/>
                    <a:p>
                      <a:pPr marL="0" algn="ctr" defTabSz="685800" rtl="0" eaLnBrk="1" latinLnBrk="0" hangingPunct="1"/>
                      <a:r>
                        <a:rPr lang="en-US" sz="1400" b="1" i="0" kern="1200">
                          <a:solidFill>
                            <a:srgbClr val="0070C0"/>
                          </a:solidFill>
                          <a:effectLst/>
                          <a:latin typeface="Lato" panose="020F0502020204030203" pitchFamily="34" charset="77"/>
                          <a:ea typeface="+mn-ea"/>
                          <a:cs typeface="+mn-cs"/>
                        </a:rPr>
                        <a:t>10 – 18 </a:t>
                      </a:r>
                    </a:p>
                  </a:txBody>
                  <a:tcPr anchor="ctr">
                    <a:lnL w="12700" cap="flat" cmpd="sng" algn="ctr">
                      <a:noFill/>
                      <a:prstDash val="solid"/>
                      <a:round/>
                      <a:headEnd type="none" w="med" len="med"/>
                      <a:tailEnd type="none" w="med" len="med"/>
                    </a:lnL>
                    <a:lnR w="38100" cap="flat" cmpd="sng" algn="ctr">
                      <a:solidFill>
                        <a:srgbClr val="FBD416"/>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9804"/>
                      </a:srgbClr>
                    </a:solidFill>
                  </a:tcPr>
                </a:tc>
                <a:tc>
                  <a:txBody>
                    <a:bodyPr/>
                    <a:lstStyle/>
                    <a:p>
                      <a:pPr marL="0" algn="l" defTabSz="685800" rtl="0" eaLnBrk="1" latinLnBrk="0" hangingPunct="1"/>
                      <a:r>
                        <a:rPr lang="en-US" sz="1400" i="0" kern="1200">
                          <a:solidFill>
                            <a:srgbClr val="0070C0"/>
                          </a:solidFill>
                          <a:effectLst/>
                          <a:latin typeface="Lato" panose="020F0502020204030203" pitchFamily="34" charset="77"/>
                          <a:ea typeface="+mn-ea"/>
                          <a:cs typeface="+mn-cs"/>
                        </a:rPr>
                        <a:t>Nightmares/ sleep disorders; talking about abuse; anger; disobedience; drugs / alcohol</a:t>
                      </a:r>
                    </a:p>
                  </a:txBody>
                  <a:tcPr marL="199440" anchor="ctr">
                    <a:lnL w="38100" cap="flat" cmpd="sng" algn="ctr">
                      <a:solidFill>
                        <a:srgbClr val="FBD416"/>
                      </a:solidFill>
                      <a:prstDash val="solid"/>
                      <a:round/>
                      <a:headEnd type="none" w="med" len="med"/>
                      <a:tailEnd type="none" w="med" len="med"/>
                    </a:lnL>
                    <a:lnR w="38100" cap="flat" cmpd="sng" algn="ctr">
                      <a:solidFill>
                        <a:srgbClr val="FBD416"/>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9804"/>
                      </a:srgbClr>
                    </a:solidFill>
                  </a:tcPr>
                </a:tc>
                <a:tc>
                  <a:txBody>
                    <a:bodyPr/>
                    <a:lstStyle/>
                    <a:p>
                      <a:pPr marL="0" algn="l" defTabSz="685800" rtl="0" eaLnBrk="1" latinLnBrk="0" hangingPunct="1"/>
                      <a:r>
                        <a:rPr lang="en-US" sz="1400" i="0" kern="1200">
                          <a:solidFill>
                            <a:srgbClr val="0070C0"/>
                          </a:solidFill>
                          <a:effectLst/>
                          <a:latin typeface="Lato" panose="020F0502020204030203" pitchFamily="34" charset="77"/>
                          <a:ea typeface="+mn-ea"/>
                          <a:cs typeface="+mn-cs"/>
                        </a:rPr>
                        <a:t>Depression (chronic sadness); crying; emotional numbness</a:t>
                      </a:r>
                    </a:p>
                  </a:txBody>
                  <a:tcPr marL="199440" anchor="ctr">
                    <a:lnL w="38100" cap="flat" cmpd="sng" algn="ctr">
                      <a:solidFill>
                        <a:srgbClr val="FBD416"/>
                      </a:solidFill>
                      <a:prstDash val="solid"/>
                      <a:round/>
                      <a:headEnd type="none" w="med" len="med"/>
                      <a:tailEnd type="none" w="med" len="med"/>
                    </a:lnL>
                    <a:lnR w="38100" cap="flat" cmpd="sng" algn="ctr">
                      <a:solidFill>
                        <a:srgbClr val="FBD416"/>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9804"/>
                      </a:srgb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i="0" kern="1200">
                          <a:solidFill>
                            <a:srgbClr val="0070C0"/>
                          </a:solidFill>
                          <a:effectLst/>
                          <a:latin typeface="Lato" panose="020F0502020204030203" pitchFamily="34" charset="77"/>
                          <a:ea typeface="+mn-ea"/>
                          <a:cs typeface="+mn-cs"/>
                        </a:rPr>
                        <a:t>As above &amp; pregnancy </a:t>
                      </a:r>
                    </a:p>
                  </a:txBody>
                  <a:tcPr marL="199440" anchor="ctr">
                    <a:lnL w="38100" cap="flat" cmpd="sng" algn="ctr">
                      <a:solidFill>
                        <a:srgbClr val="FBD41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alpha val="9804"/>
                      </a:srgbClr>
                    </a:solidFill>
                  </a:tcPr>
                </a:tc>
                <a:extLst>
                  <a:ext uri="{0D108BD9-81ED-4DB2-BD59-A6C34878D82A}">
                    <a16:rowId xmlns:a16="http://schemas.microsoft.com/office/drawing/2014/main" val="3488829195"/>
                  </a:ext>
                </a:extLst>
              </a:tr>
            </a:tbl>
          </a:graphicData>
        </a:graphic>
      </p:graphicFrame>
    </p:spTree>
    <p:custDataLst>
      <p:tags r:id="rId1"/>
    </p:custDataLst>
    <p:extLst>
      <p:ext uri="{BB962C8B-B14F-4D97-AF65-F5344CB8AC3E}">
        <p14:creationId xmlns:p14="http://schemas.microsoft.com/office/powerpoint/2010/main" val="146957015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22960" y="685800"/>
            <a:ext cx="6236208"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spc="-100">
                <a:solidFill>
                  <a:srgbClr val="0070C0"/>
                </a:solidFill>
                <a:latin typeface="Lato" panose="020F0502020204030203" pitchFamily="34" charset="77"/>
              </a:rPr>
              <a:t>Best interests of the child</a:t>
            </a:r>
            <a:endParaRPr lang="en-US" sz="4000" b="1">
              <a:solidFill>
                <a:srgbClr val="0070C0"/>
              </a:solidFill>
              <a:latin typeface="Lato" panose="020F0502020204030203" pitchFamily="34" charset="77"/>
            </a:endParaRP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896668" y="1346200"/>
            <a:ext cx="7206028" cy="286"/>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5" name="Rounded Rectangle 4">
            <a:extLst>
              <a:ext uri="{FF2B5EF4-FFF2-40B4-BE49-F238E27FC236}">
                <a16:creationId xmlns:a16="http://schemas.microsoft.com/office/drawing/2014/main" id="{076F0C18-69E0-2CEE-D8A8-C8E2F04A6D6C}"/>
              </a:ext>
            </a:extLst>
          </p:cNvPr>
          <p:cNvSpPr>
            <a:spLocks/>
          </p:cNvSpPr>
          <p:nvPr/>
        </p:nvSpPr>
        <p:spPr>
          <a:xfrm>
            <a:off x="822960" y="1900699"/>
            <a:ext cx="5059681" cy="3559957"/>
          </a:xfrm>
          <a:prstGeom prst="roundRect">
            <a:avLst/>
          </a:prstGeom>
          <a:solidFill>
            <a:srgbClr val="0070C0">
              <a:alpha val="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0"/>
              </a:spcAft>
              <a:defRPr/>
            </a:pPr>
            <a:r>
              <a:rPr lang="en-US" altLang="en-US" sz="2800" i="1">
                <a:solidFill>
                  <a:srgbClr val="0070C0"/>
                </a:solidFill>
              </a:rPr>
              <a:t> “ </a:t>
            </a:r>
            <a:r>
              <a:rPr lang="en-US" altLang="en-US" sz="2800" i="1">
                <a:solidFill>
                  <a:srgbClr val="0070C0"/>
                </a:solidFill>
                <a:latin typeface="Lato" panose="020F0502020204030203" pitchFamily="34" charset="77"/>
                <a:ea typeface="Verdana"/>
                <a:cs typeface="Times New Roman"/>
              </a:rPr>
              <a:t>In all actions concerning children … the best interests of the child shall be a primary consideration.</a:t>
            </a:r>
            <a:r>
              <a:rPr lang="en-US" altLang="en-US" sz="2800">
                <a:solidFill>
                  <a:srgbClr val="0070C0"/>
                </a:solidFill>
                <a:latin typeface="Lato" panose="020F0502020204030203" pitchFamily="34" charset="0"/>
                <a:ea typeface="Lato" panose="020F0502020204030203" pitchFamily="34" charset="0"/>
                <a:cs typeface="Lato" panose="020F0502020204030203" pitchFamily="34" charset="0"/>
              </a:rPr>
              <a:t>”</a:t>
            </a:r>
            <a:r>
              <a:rPr lang="en-US" altLang="en-US" sz="2800" i="1">
                <a:solidFill>
                  <a:srgbClr val="0070C0"/>
                </a:solidFill>
                <a:latin typeface="Lato" panose="020F0502020204030203" pitchFamily="34" charset="77"/>
                <a:ea typeface="Verdana"/>
                <a:cs typeface="Times New Roman"/>
              </a:rPr>
              <a:t> </a:t>
            </a:r>
          </a:p>
          <a:p>
            <a:pPr marL="0" lvl="0" indent="0">
              <a:spcBef>
                <a:spcPts val="0"/>
              </a:spcBef>
              <a:spcAft>
                <a:spcPts val="0"/>
              </a:spcAft>
              <a:buSzPts val="2100"/>
              <a:buNone/>
            </a:pPr>
            <a:endParaRPr lang="en-US" sz="1500" i="1">
              <a:solidFill>
                <a:srgbClr val="0070C0"/>
              </a:solidFill>
              <a:latin typeface="Lato Light" panose="020F0302020204030203" pitchFamily="34" charset="77"/>
            </a:endParaRPr>
          </a:p>
          <a:p>
            <a:pPr algn="ctr">
              <a:spcBef>
                <a:spcPts val="0"/>
              </a:spcBef>
              <a:spcAft>
                <a:spcPts val="0"/>
              </a:spcAft>
              <a:buSzPts val="2100"/>
            </a:pPr>
            <a:r>
              <a:rPr lang="en-US" altLang="en-US" sz="1600">
                <a:solidFill>
                  <a:srgbClr val="0070C0"/>
                </a:solidFill>
                <a:latin typeface="Lato" panose="020F0502020204030203" pitchFamily="34" charset="77"/>
                <a:cs typeface="Times New Roman"/>
              </a:rPr>
              <a:t>Article 3 – Convention on the Rights of the Child</a:t>
            </a:r>
          </a:p>
          <a:p>
            <a:pPr marL="0" lvl="0" indent="0">
              <a:spcBef>
                <a:spcPts val="0"/>
              </a:spcBef>
              <a:spcAft>
                <a:spcPts val="0"/>
              </a:spcAft>
              <a:buSzPts val="2100"/>
              <a:buNone/>
            </a:pPr>
            <a:endParaRPr lang="en-US" sz="1500" i="1">
              <a:solidFill>
                <a:srgbClr val="0070C0"/>
              </a:solidFill>
              <a:latin typeface="Lato Light" panose="020F0302020204030203" pitchFamily="34" charset="77"/>
            </a:endParaRPr>
          </a:p>
        </p:txBody>
      </p:sp>
      <p:sp>
        <p:nvSpPr>
          <p:cNvPr id="7" name="Content Placeholder 2">
            <a:extLst>
              <a:ext uri="{FF2B5EF4-FFF2-40B4-BE49-F238E27FC236}">
                <a16:creationId xmlns:a16="http://schemas.microsoft.com/office/drawing/2014/main" id="{D8B48B76-91C2-1D85-D405-AFD1F213FF8F}"/>
              </a:ext>
            </a:extLst>
          </p:cNvPr>
          <p:cNvSpPr txBox="1">
            <a:spLocks/>
          </p:cNvSpPr>
          <p:nvPr/>
        </p:nvSpPr>
        <p:spPr>
          <a:xfrm>
            <a:off x="6231540" y="1939609"/>
            <a:ext cx="5640344" cy="3056601"/>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70C0"/>
              </a:buClr>
              <a:buNone/>
            </a:pPr>
            <a:r>
              <a:rPr lang="en-GB" sz="2200"/>
              <a:t>No specific definition – all elements that contribute to a child’s wellbeing, determined by a </a:t>
            </a:r>
            <a:r>
              <a:rPr lang="en-GB" sz="2200" b="1">
                <a:solidFill>
                  <a:srgbClr val="0070C0"/>
                </a:solidFill>
              </a:rPr>
              <a:t>variety of factors </a:t>
            </a:r>
            <a:r>
              <a:rPr lang="en-GB" sz="2200"/>
              <a:t>including:</a:t>
            </a:r>
            <a:endParaRPr lang="en-US" sz="2200">
              <a:latin typeface="Lato" panose="020F0502020204030203" pitchFamily="34" charset="77"/>
              <a:cs typeface="Calibri" panose="020F0502020204030204" pitchFamily="34" charset="0"/>
            </a:endParaRPr>
          </a:p>
          <a:p>
            <a:pPr>
              <a:buClr>
                <a:srgbClr val="0070C0"/>
              </a:buClr>
              <a:buFont typeface="Wingdings" pitchFamily="2" charset="2"/>
              <a:buChar char="Ø"/>
            </a:pPr>
            <a:r>
              <a:rPr lang="en-US" sz="2000"/>
              <a:t>Views of the child taking into consideration age, maturity, individual circumstances and past experiences;</a:t>
            </a:r>
          </a:p>
          <a:p>
            <a:pPr>
              <a:buClr>
                <a:srgbClr val="0070C0"/>
              </a:buClr>
              <a:buFont typeface="Wingdings" pitchFamily="2" charset="2"/>
              <a:buChar char="Ø"/>
            </a:pPr>
            <a:r>
              <a:rPr lang="en-US" sz="2000"/>
              <a:t>Social circumstances, protection, health, development needs;</a:t>
            </a:r>
          </a:p>
          <a:p>
            <a:pPr>
              <a:buClr>
                <a:srgbClr val="0070C0"/>
              </a:buClr>
              <a:buFont typeface="Wingdings" pitchFamily="2" charset="2"/>
              <a:buChar char="Ø"/>
            </a:pPr>
            <a:r>
              <a:rPr lang="en-US" sz="2000"/>
              <a:t>The presence or absence of the child’s family;</a:t>
            </a:r>
          </a:p>
          <a:p>
            <a:pPr>
              <a:buClr>
                <a:srgbClr val="0070C0"/>
              </a:buClr>
              <a:buFont typeface="Wingdings" pitchFamily="2" charset="2"/>
              <a:buChar char="Ø"/>
            </a:pPr>
            <a:r>
              <a:rPr lang="en-US" sz="2000"/>
              <a:t>Security and the environment of the child.</a:t>
            </a:r>
          </a:p>
        </p:txBody>
      </p:sp>
    </p:spTree>
    <p:custDataLst>
      <p:tags r:id="rId1"/>
    </p:custDataLst>
    <p:extLst>
      <p:ext uri="{BB962C8B-B14F-4D97-AF65-F5344CB8AC3E}">
        <p14:creationId xmlns:p14="http://schemas.microsoft.com/office/powerpoint/2010/main" val="199001146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fade">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fade">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build="p"/>
        </p:bldLst>
      </p:timing>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90092" y="685800"/>
            <a:ext cx="11029950"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a:solidFill>
                  <a:srgbClr val="0070C0"/>
                </a:solidFill>
                <a:latin typeface="Lato" panose="020F0502020204030203" pitchFamily="34" charset="77"/>
              </a:rPr>
              <a:t>Referral considerations</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6486"/>
            <a:ext cx="7165805"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4" name="Content Placeholder 2">
            <a:extLst>
              <a:ext uri="{FF2B5EF4-FFF2-40B4-BE49-F238E27FC236}">
                <a16:creationId xmlns:a16="http://schemas.microsoft.com/office/drawing/2014/main" id="{5F71F021-9239-8345-E9F1-9A64AC0BF783}"/>
              </a:ext>
            </a:extLst>
          </p:cNvPr>
          <p:cNvSpPr txBox="1">
            <a:spLocks/>
          </p:cNvSpPr>
          <p:nvPr/>
        </p:nvSpPr>
        <p:spPr>
          <a:xfrm>
            <a:off x="805916" y="1725735"/>
            <a:ext cx="10729592" cy="3206750"/>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n-US" sz="2100">
                <a:solidFill>
                  <a:schemeClr val="tx1">
                    <a:lumMod val="65000"/>
                    <a:lumOff val="35000"/>
                  </a:schemeClr>
                </a:solidFill>
                <a:cs typeface="Arial" pitchFamily="34" charset="0"/>
              </a:rPr>
              <a:t>Is there an </a:t>
            </a:r>
            <a:r>
              <a:rPr lang="en-US" sz="2100" b="1">
                <a:solidFill>
                  <a:srgbClr val="0070C0"/>
                </a:solidFill>
                <a:cs typeface="Arial" pitchFamily="34" charset="0"/>
              </a:rPr>
              <a:t>immediate threat </a:t>
            </a:r>
            <a:r>
              <a:rPr lang="en-US" sz="2100">
                <a:solidFill>
                  <a:schemeClr val="tx1">
                    <a:lumMod val="65000"/>
                    <a:lumOff val="35000"/>
                  </a:schemeClr>
                </a:solidFill>
                <a:cs typeface="Arial" pitchFamily="34" charset="0"/>
              </a:rPr>
              <a:t>to the child’s life or well-being?</a:t>
            </a:r>
          </a:p>
          <a:p>
            <a:pPr>
              <a:buClr>
                <a:srgbClr val="0070C0"/>
              </a:buClr>
              <a:buFont typeface="Wingdings" pitchFamily="2" charset="2"/>
              <a:buChar char="Ø"/>
            </a:pPr>
            <a:r>
              <a:rPr lang="en-US" sz="2100">
                <a:cs typeface="Arial" pitchFamily="34" charset="0"/>
              </a:rPr>
              <a:t>Is there a need for </a:t>
            </a:r>
            <a:r>
              <a:rPr lang="en-US" sz="2100" b="1">
                <a:solidFill>
                  <a:srgbClr val="0070C0"/>
                </a:solidFill>
                <a:cs typeface="Arial" pitchFamily="34" charset="0"/>
              </a:rPr>
              <a:t>immediate basic services </a:t>
            </a:r>
            <a:r>
              <a:rPr lang="en-US" sz="2100">
                <a:cs typeface="Arial" pitchFamily="34" charset="0"/>
              </a:rPr>
              <a:t>or </a:t>
            </a:r>
            <a:r>
              <a:rPr lang="en-US" sz="2100" b="1">
                <a:solidFill>
                  <a:srgbClr val="0070C0"/>
                </a:solidFill>
                <a:cs typeface="Arial" pitchFamily="34" charset="0"/>
              </a:rPr>
              <a:t>support</a:t>
            </a:r>
            <a:r>
              <a:rPr lang="en-US" sz="2100">
                <a:cs typeface="Arial" pitchFamily="34" charset="0"/>
              </a:rPr>
              <a:t>?</a:t>
            </a:r>
          </a:p>
          <a:p>
            <a:pPr>
              <a:buClr>
                <a:srgbClr val="0070C0"/>
              </a:buClr>
              <a:buFont typeface="Wingdings" pitchFamily="2" charset="2"/>
              <a:buChar char="Ø"/>
            </a:pPr>
            <a:r>
              <a:rPr lang="en-US" sz="2100">
                <a:cs typeface="Arial" pitchFamily="34" charset="0"/>
              </a:rPr>
              <a:t>Does the child have adults present who seem </a:t>
            </a:r>
            <a:r>
              <a:rPr lang="en-US" sz="2100" b="1">
                <a:solidFill>
                  <a:srgbClr val="0070C0"/>
                </a:solidFill>
                <a:cs typeface="Arial" pitchFamily="34" charset="0"/>
              </a:rPr>
              <a:t>safe and supportive </a:t>
            </a:r>
            <a:r>
              <a:rPr lang="en-US" sz="2100">
                <a:cs typeface="Arial" pitchFamily="34" charset="0"/>
              </a:rPr>
              <a:t>(who are not the perpetrator)?</a:t>
            </a:r>
          </a:p>
          <a:p>
            <a:pPr>
              <a:buClr>
                <a:srgbClr val="0070C0"/>
              </a:buClr>
              <a:buFont typeface="Wingdings" pitchFamily="2" charset="2"/>
              <a:buChar char="Ø"/>
            </a:pPr>
            <a:r>
              <a:rPr lang="en-US" sz="2100">
                <a:cs typeface="Arial" pitchFamily="34" charset="0"/>
              </a:rPr>
              <a:t>Can </a:t>
            </a:r>
            <a:r>
              <a:rPr lang="en-US" sz="2100" b="1">
                <a:solidFill>
                  <a:srgbClr val="0070C0"/>
                </a:solidFill>
                <a:cs typeface="Arial" pitchFamily="34" charset="0"/>
              </a:rPr>
              <a:t>the risk be avoided/mitigated</a:t>
            </a:r>
            <a:r>
              <a:rPr lang="en-US" sz="2100">
                <a:cs typeface="Arial" pitchFamily="34" charset="0"/>
              </a:rPr>
              <a:t>? (note that this may not be possible if the threat is at home)</a:t>
            </a:r>
          </a:p>
          <a:p>
            <a:pPr>
              <a:buClr>
                <a:srgbClr val="0070C0"/>
              </a:buClr>
              <a:buFont typeface="Wingdings" pitchFamily="2" charset="2"/>
              <a:buChar char="Ø"/>
            </a:pPr>
            <a:r>
              <a:rPr lang="en-US" sz="2100">
                <a:cs typeface="Arial" pitchFamily="34" charset="0"/>
              </a:rPr>
              <a:t>Are </a:t>
            </a:r>
            <a:r>
              <a:rPr lang="en-US" sz="2100" b="1">
                <a:solidFill>
                  <a:srgbClr val="0070C0"/>
                </a:solidFill>
                <a:cs typeface="Arial" pitchFamily="34" charset="0"/>
              </a:rPr>
              <a:t>other children</a:t>
            </a:r>
            <a:r>
              <a:rPr lang="en-US" sz="2100">
                <a:cs typeface="Arial" pitchFamily="34" charset="0"/>
              </a:rPr>
              <a:t> or </a:t>
            </a:r>
            <a:r>
              <a:rPr lang="en-US" sz="2100" b="1">
                <a:solidFill>
                  <a:srgbClr val="0070C0"/>
                </a:solidFill>
                <a:cs typeface="Arial" pitchFamily="34" charset="0"/>
              </a:rPr>
              <a:t>adults</a:t>
            </a:r>
            <a:r>
              <a:rPr lang="en-US" sz="2100">
                <a:cs typeface="Arial" pitchFamily="34" charset="0"/>
              </a:rPr>
              <a:t> affected by the risk as well, such as siblings, the other parent/caregiver, etc.?</a:t>
            </a:r>
          </a:p>
          <a:p>
            <a:pPr>
              <a:buClr>
                <a:srgbClr val="0070C0"/>
              </a:buClr>
              <a:buFont typeface="Wingdings" pitchFamily="2" charset="2"/>
              <a:buChar char="Ø"/>
            </a:pPr>
            <a:r>
              <a:rPr lang="en-US" sz="2100">
                <a:cs typeface="Arial" pitchFamily="34" charset="0"/>
              </a:rPr>
              <a:t>Is it possible to </a:t>
            </a:r>
            <a:r>
              <a:rPr lang="en-US" sz="2100" b="1">
                <a:solidFill>
                  <a:srgbClr val="0070C0"/>
                </a:solidFill>
                <a:cs typeface="Arial" pitchFamily="34" charset="0"/>
              </a:rPr>
              <a:t>immediately consult </a:t>
            </a:r>
            <a:r>
              <a:rPr lang="en-US" sz="2100">
                <a:cs typeface="Arial" pitchFamily="34" charset="0"/>
              </a:rPr>
              <a:t>a child protection/GBV specialist?</a:t>
            </a:r>
          </a:p>
          <a:p>
            <a:pPr>
              <a:buClr>
                <a:srgbClr val="0070C0"/>
              </a:buClr>
              <a:buFont typeface="Wingdings" pitchFamily="2" charset="2"/>
              <a:buChar char="Ø"/>
            </a:pPr>
            <a:r>
              <a:rPr lang="en-GB" sz="2100">
                <a:ea typeface="Lato"/>
                <a:cs typeface="Lato"/>
              </a:rPr>
              <a:t>Is the referral likely to cause </a:t>
            </a:r>
            <a:r>
              <a:rPr lang="en-GB" sz="2100" b="1">
                <a:solidFill>
                  <a:srgbClr val="0070C0"/>
                </a:solidFill>
                <a:ea typeface="Lato"/>
                <a:cs typeface="Lato"/>
              </a:rPr>
              <a:t>further harm</a:t>
            </a:r>
            <a:r>
              <a:rPr lang="en-GB" sz="2100">
                <a:ea typeface="Lato"/>
                <a:cs typeface="Lato"/>
              </a:rPr>
              <a:t>?</a:t>
            </a:r>
          </a:p>
          <a:p>
            <a:pPr>
              <a:buClr>
                <a:srgbClr val="0070C0"/>
              </a:buClr>
              <a:buFont typeface="Wingdings" pitchFamily="2" charset="2"/>
              <a:buChar char="Ø"/>
            </a:pPr>
            <a:r>
              <a:rPr lang="en-GB" sz="2100">
                <a:ea typeface="Lato"/>
                <a:cs typeface="Lato"/>
              </a:rPr>
              <a:t>Is the actor receiving the child </a:t>
            </a:r>
            <a:r>
              <a:rPr lang="en-GB" sz="2100" b="1">
                <a:solidFill>
                  <a:srgbClr val="0070C0"/>
                </a:solidFill>
                <a:ea typeface="Lato"/>
                <a:cs typeface="Lato"/>
              </a:rPr>
              <a:t>likely to take action immediately</a:t>
            </a:r>
            <a:r>
              <a:rPr lang="en-GB" sz="2100">
                <a:ea typeface="Lato"/>
                <a:cs typeface="Lato"/>
              </a:rPr>
              <a:t>?</a:t>
            </a:r>
          </a:p>
        </p:txBody>
      </p:sp>
      <p:sp>
        <p:nvSpPr>
          <p:cNvPr id="9" name="Oval 8">
            <a:extLst>
              <a:ext uri="{FF2B5EF4-FFF2-40B4-BE49-F238E27FC236}">
                <a16:creationId xmlns:a16="http://schemas.microsoft.com/office/drawing/2014/main" id="{DCD40C82-3D95-014F-4C87-902412770165}"/>
              </a:ext>
            </a:extLst>
          </p:cNvPr>
          <p:cNvSpPr/>
          <p:nvPr/>
        </p:nvSpPr>
        <p:spPr>
          <a:xfrm>
            <a:off x="10136149" y="-1302911"/>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10" name="Picture 9">
            <a:extLst>
              <a:ext uri="{FF2B5EF4-FFF2-40B4-BE49-F238E27FC236}">
                <a16:creationId xmlns:a16="http://schemas.microsoft.com/office/drawing/2014/main" id="{D85B2F85-757A-8F2F-82B9-858D74604DC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21169380">
            <a:off x="9710622" y="81740"/>
            <a:ext cx="2038396" cy="2528921"/>
          </a:xfrm>
          <a:prstGeom prst="rect">
            <a:avLst/>
          </a:prstGeom>
        </p:spPr>
      </p:pic>
    </p:spTree>
    <p:custDataLst>
      <p:tags r:id="rId1"/>
    </p:custDataLst>
    <p:extLst>
      <p:ext uri="{BB962C8B-B14F-4D97-AF65-F5344CB8AC3E}">
        <p14:creationId xmlns:p14="http://schemas.microsoft.com/office/powerpoint/2010/main" val="289000685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500" fill="hold"/>
                                            <p:tgtEl>
                                              <p:spTgt spid="9"/>
                                            </p:tgtEl>
                                            <p:attrNameLst>
                                              <p:attrName>ppt_x</p:attrName>
                                            </p:attrNameLst>
                                          </p:cBhvr>
                                          <p:tavLst>
                                            <p:tav tm="0">
                                              <p:val>
                                                <p:strVal val="1+#ppt_w/2"/>
                                              </p:val>
                                            </p:tav>
                                            <p:tav tm="100000">
                                              <p:val>
                                                <p:strVal val="#ppt_x"/>
                                              </p:val>
                                            </p:tav>
                                          </p:tavLst>
                                        </p:anim>
                                        <p:anim calcmode="lin" valueType="num">
                                          <p:cBhvr additive="base">
                                            <p:cTn id="20" dur="1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5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fade">
                                          <p:cBhvr>
                                            <p:cTn id="45" dur="500"/>
                                            <p:tgtEl>
                                              <p:spTgt spid="4">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Effect transition="in" filter="fade">
                                          <p:cBhvr>
                                            <p:cTn id="50" dur="500"/>
                                            <p:tgtEl>
                                              <p:spTgt spid="4">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fade">
                                          <p:cBhvr>
                                            <p:cTn id="55" dur="500"/>
                                            <p:tgtEl>
                                              <p:spTgt spid="4">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txEl>
                                                  <p:pRg st="7" end="7"/>
                                                </p:txEl>
                                              </p:spTgt>
                                            </p:tgtEl>
                                            <p:attrNameLst>
                                              <p:attrName>style.visibility</p:attrName>
                                            </p:attrNameLst>
                                          </p:cBhvr>
                                          <p:to>
                                            <p:strVal val="visible"/>
                                          </p:to>
                                        </p:set>
                                        <p:animEffect transition="in" filter="fade">
                                          <p:cBhvr>
                                            <p:cTn id="6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500" fill="hold"/>
                                            <p:tgtEl>
                                              <p:spTgt spid="9"/>
                                            </p:tgtEl>
                                            <p:attrNameLst>
                                              <p:attrName>ppt_x</p:attrName>
                                            </p:attrNameLst>
                                          </p:cBhvr>
                                          <p:tavLst>
                                            <p:tav tm="0">
                                              <p:val>
                                                <p:strVal val="1+#ppt_w/2"/>
                                              </p:val>
                                            </p:tav>
                                            <p:tav tm="100000">
                                              <p:val>
                                                <p:strVal val="#ppt_x"/>
                                              </p:val>
                                            </p:tav>
                                          </p:tavLst>
                                        </p:anim>
                                        <p:anim calcmode="lin" valueType="num">
                                          <p:cBhvr additive="base">
                                            <p:cTn id="20" dur="1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5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fade">
                                          <p:cBhvr>
                                            <p:cTn id="45" dur="500"/>
                                            <p:tgtEl>
                                              <p:spTgt spid="4">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Effect transition="in" filter="fade">
                                          <p:cBhvr>
                                            <p:cTn id="50" dur="500"/>
                                            <p:tgtEl>
                                              <p:spTgt spid="4">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fade">
                                          <p:cBhvr>
                                            <p:cTn id="55" dur="500"/>
                                            <p:tgtEl>
                                              <p:spTgt spid="4">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txEl>
                                                  <p:pRg st="7" end="7"/>
                                                </p:txEl>
                                              </p:spTgt>
                                            </p:tgtEl>
                                            <p:attrNameLst>
                                              <p:attrName>style.visibility</p:attrName>
                                            </p:attrNameLst>
                                          </p:cBhvr>
                                          <p:to>
                                            <p:strVal val="visible"/>
                                          </p:to>
                                        </p:set>
                                        <p:animEffect transition="in" filter="fade">
                                          <p:cBhvr>
                                            <p:cTn id="6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9" grpId="0" animBg="1"/>
        </p:bldLst>
      </p:timing>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90092" y="1107832"/>
            <a:ext cx="7843953"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a:solidFill>
                  <a:srgbClr val="0070C0"/>
                </a:solidFill>
                <a:latin typeface="Lato" panose="020F0502020204030203" pitchFamily="34" charset="77"/>
              </a:rPr>
              <a:t>Parents’/caregivers’ involvement in obtaining consent</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768518"/>
            <a:ext cx="9347785"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4" name="Content Placeholder 2">
            <a:extLst>
              <a:ext uri="{FF2B5EF4-FFF2-40B4-BE49-F238E27FC236}">
                <a16:creationId xmlns:a16="http://schemas.microsoft.com/office/drawing/2014/main" id="{5F71F021-9239-8345-E9F1-9A64AC0BF783}"/>
              </a:ext>
            </a:extLst>
          </p:cNvPr>
          <p:cNvSpPr txBox="1">
            <a:spLocks/>
          </p:cNvSpPr>
          <p:nvPr/>
        </p:nvSpPr>
        <p:spPr>
          <a:xfrm>
            <a:off x="805916" y="2147766"/>
            <a:ext cx="6509284" cy="3247129"/>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n-US" sz="2200"/>
              <a:t>The</a:t>
            </a:r>
            <a:r>
              <a:rPr lang="en-US" sz="2200" b="1">
                <a:solidFill>
                  <a:srgbClr val="0070C0"/>
                </a:solidFill>
              </a:rPr>
              <a:t> assent of the child </a:t>
            </a:r>
            <a:r>
              <a:rPr lang="en-US" sz="2200"/>
              <a:t>AND </a:t>
            </a:r>
            <a:r>
              <a:rPr lang="en-US" sz="2200" b="1">
                <a:solidFill>
                  <a:srgbClr val="0070C0"/>
                </a:solidFill>
              </a:rPr>
              <a:t>informed consent of parents/caregivers</a:t>
            </a:r>
            <a:r>
              <a:rPr lang="en-US" sz="2200"/>
              <a:t> is a requirement before proceeding to any referral. </a:t>
            </a:r>
          </a:p>
          <a:p>
            <a:pPr>
              <a:buClr>
                <a:srgbClr val="0070C0"/>
              </a:buClr>
              <a:buFont typeface="Wingdings" pitchFamily="2" charset="2"/>
              <a:buChar char="Ø"/>
            </a:pPr>
            <a:r>
              <a:rPr lang="en-US" sz="2200"/>
              <a:t>There are situations where the consent of parents/caregivers </a:t>
            </a:r>
            <a:r>
              <a:rPr lang="en-US" sz="2200" b="1" u="sng">
                <a:solidFill>
                  <a:srgbClr val="0070C0"/>
                </a:solidFill>
              </a:rPr>
              <a:t>should not be sought</a:t>
            </a:r>
            <a:r>
              <a:rPr lang="en-US" sz="2200"/>
              <a:t>:</a:t>
            </a:r>
          </a:p>
          <a:p>
            <a:pPr marL="742950" lvl="1" indent="-342900">
              <a:buClr>
                <a:srgbClr val="0070C0"/>
              </a:buClr>
              <a:buSzPct val="70000"/>
              <a:buFont typeface="Courier New" panose="02070309020205020404" pitchFamily="49" charset="0"/>
              <a:buChar char="o"/>
            </a:pPr>
            <a:r>
              <a:rPr lang="en-US" sz="1800"/>
              <a:t>When parents/caregivers are alleged perpetrators or complicit in the situation;</a:t>
            </a:r>
          </a:p>
          <a:p>
            <a:pPr marL="742950" lvl="1" indent="-342900">
              <a:buClr>
                <a:srgbClr val="0070C0"/>
              </a:buClr>
              <a:buSzPct val="70000"/>
              <a:buFont typeface="Courier New" panose="02070309020205020404" pitchFamily="49" charset="0"/>
              <a:buChar char="o"/>
            </a:pPr>
            <a:r>
              <a:rPr lang="en-GB" sz="1800"/>
              <a:t>For children between 15-18 years, the decision to involve parents/caregivers should be made by the child directly and according to the local laws and policies.</a:t>
            </a:r>
          </a:p>
          <a:p>
            <a:pPr marL="742950" lvl="1" indent="-342900">
              <a:buClr>
                <a:srgbClr val="0070C0"/>
              </a:buClr>
              <a:buSzPct val="70000"/>
              <a:buFont typeface="Courier New" panose="02070309020205020404" pitchFamily="49" charset="0"/>
              <a:buChar char="o"/>
            </a:pPr>
            <a:endParaRPr lang="en-US" sz="2100">
              <a:solidFill>
                <a:schemeClr val="tx1">
                  <a:lumMod val="65000"/>
                  <a:lumOff val="35000"/>
                </a:schemeClr>
              </a:solidFill>
              <a:cs typeface="Arial" pitchFamily="34" charset="0"/>
            </a:endParaRPr>
          </a:p>
        </p:txBody>
      </p:sp>
      <p:pic>
        <p:nvPicPr>
          <p:cNvPr id="8" name="Picture 7" descr="Shape, arrow&#10;&#10;Description automatically generated">
            <a:extLst>
              <a:ext uri="{FF2B5EF4-FFF2-40B4-BE49-F238E27FC236}">
                <a16:creationId xmlns:a16="http://schemas.microsoft.com/office/drawing/2014/main" id="{616F38B2-5861-2192-66A5-E1D1EA861223}"/>
              </a:ext>
            </a:extLst>
          </p:cNvPr>
          <p:cNvPicPr>
            <a:picLocks noChangeAspect="1"/>
          </p:cNvPicPr>
          <p:nvPr/>
        </p:nvPicPr>
        <p:blipFill rotWithShape="1">
          <a:blip r:embed="rId4">
            <a:extLst>
              <a:ext uri="{28A0092B-C50C-407E-A947-70E740481C1C}">
                <a14:useLocalDpi xmlns:a14="http://schemas.microsoft.com/office/drawing/2010/main" val="0"/>
              </a:ext>
            </a:extLst>
          </a:blip>
          <a:srcRect l="43142" t="3467"/>
          <a:stretch/>
        </p:blipFill>
        <p:spPr>
          <a:xfrm flipH="1">
            <a:off x="7995162" y="-106671"/>
            <a:ext cx="4547357" cy="6634066"/>
          </a:xfrm>
          <a:prstGeom prst="rect">
            <a:avLst/>
          </a:prstGeom>
        </p:spPr>
      </p:pic>
      <p:pic>
        <p:nvPicPr>
          <p:cNvPr id="9" name="Picture 8" descr="A person holding a skateboard&#10;&#10;Description automatically generated with low confidence">
            <a:extLst>
              <a:ext uri="{FF2B5EF4-FFF2-40B4-BE49-F238E27FC236}">
                <a16:creationId xmlns:a16="http://schemas.microsoft.com/office/drawing/2014/main" id="{0FB1426E-BE86-2575-E1F2-216F2AF686B2}"/>
              </a:ext>
            </a:extLst>
          </p:cNvPr>
          <p:cNvPicPr>
            <a:picLocks noChangeAspect="1"/>
          </p:cNvPicPr>
          <p:nvPr/>
        </p:nvPicPr>
        <p:blipFill rotWithShape="1">
          <a:blip r:embed="rId5">
            <a:extLst>
              <a:ext uri="{28A0092B-C50C-407E-A947-70E740481C1C}">
                <a14:useLocalDpi xmlns:a14="http://schemas.microsoft.com/office/drawing/2010/main" val="0"/>
              </a:ext>
            </a:extLst>
          </a:blip>
          <a:srcRect b="10851"/>
          <a:stretch/>
        </p:blipFill>
        <p:spPr>
          <a:xfrm>
            <a:off x="8595654" y="754924"/>
            <a:ext cx="3281828" cy="5432513"/>
          </a:xfrm>
          <a:prstGeom prst="rect">
            <a:avLst/>
          </a:prstGeom>
        </p:spPr>
      </p:pic>
    </p:spTree>
    <p:custDataLst>
      <p:tags r:id="rId1"/>
    </p:custDataLst>
    <p:extLst>
      <p:ext uri="{BB962C8B-B14F-4D97-AF65-F5344CB8AC3E}">
        <p14:creationId xmlns:p14="http://schemas.microsoft.com/office/powerpoint/2010/main" val="118865253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1+#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1+#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1+#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1+#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90092" y="685800"/>
            <a:ext cx="11029950"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a:solidFill>
                  <a:srgbClr val="0070C0"/>
                </a:solidFill>
                <a:latin typeface="Lato" panose="020F0502020204030203" pitchFamily="34" charset="77"/>
              </a:rPr>
              <a:t>Mandatory reporting of child abuse</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6200"/>
            <a:ext cx="10631462" cy="286"/>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4" name="Content Placeholder 2">
            <a:extLst>
              <a:ext uri="{FF2B5EF4-FFF2-40B4-BE49-F238E27FC236}">
                <a16:creationId xmlns:a16="http://schemas.microsoft.com/office/drawing/2014/main" id="{5F71F021-9239-8345-E9F1-9A64AC0BF783}"/>
              </a:ext>
            </a:extLst>
          </p:cNvPr>
          <p:cNvSpPr txBox="1">
            <a:spLocks/>
          </p:cNvSpPr>
          <p:nvPr/>
        </p:nvSpPr>
        <p:spPr>
          <a:xfrm>
            <a:off x="589329" y="1692120"/>
            <a:ext cx="6773997" cy="3473760"/>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n-US" sz="2200">
                <a:solidFill>
                  <a:schemeClr val="tx1">
                    <a:lumMod val="65000"/>
                    <a:lumOff val="35000"/>
                  </a:schemeClr>
                </a:solidFill>
              </a:rPr>
              <a:t>Mandatory reporting refers to state laws and policies which </a:t>
            </a:r>
            <a:r>
              <a:rPr lang="en-US" sz="2200" b="1">
                <a:solidFill>
                  <a:srgbClr val="0070C0"/>
                </a:solidFill>
              </a:rPr>
              <a:t>oblige certain agencies and/or persons in certain professions</a:t>
            </a:r>
            <a:r>
              <a:rPr lang="en-US" sz="2200">
                <a:solidFill>
                  <a:schemeClr val="tx1">
                    <a:lumMod val="65000"/>
                    <a:lumOff val="35000"/>
                  </a:schemeClr>
                </a:solidFill>
              </a:rPr>
              <a:t> (e.g. teachers, social workers, health staff, etc.) to report actual or suspected child abuse.</a:t>
            </a:r>
          </a:p>
          <a:p>
            <a:pPr>
              <a:buClr>
                <a:srgbClr val="0070C0"/>
              </a:buClr>
              <a:buFont typeface="Wingdings" pitchFamily="2" charset="2"/>
              <a:buChar char="Ø"/>
            </a:pPr>
            <a:r>
              <a:rPr lang="en-US" sz="2200">
                <a:solidFill>
                  <a:schemeClr val="tx1">
                    <a:lumMod val="65000"/>
                    <a:lumOff val="35000"/>
                  </a:schemeClr>
                </a:solidFill>
              </a:rPr>
              <a:t>[PLACEHOLDER: facilitator to add required details on mandatory reporting procedures in the context]</a:t>
            </a:r>
          </a:p>
          <a:p>
            <a:pPr>
              <a:buClr>
                <a:srgbClr val="0070C0"/>
              </a:buClr>
              <a:buFont typeface="Wingdings" pitchFamily="2" charset="2"/>
              <a:buChar char="Ø"/>
            </a:pPr>
            <a:r>
              <a:rPr lang="en-US" sz="2200">
                <a:solidFill>
                  <a:schemeClr val="tx1">
                    <a:lumMod val="65000"/>
                    <a:lumOff val="35000"/>
                  </a:schemeClr>
                </a:solidFill>
              </a:rPr>
              <a:t>Mandatory reporting can raise safety and ethical concerns and </a:t>
            </a:r>
            <a:r>
              <a:rPr lang="en-US" sz="2200" b="1">
                <a:solidFill>
                  <a:srgbClr val="0070C0"/>
                </a:solidFill>
              </a:rPr>
              <a:t>may not always be in the child’s best interests</a:t>
            </a:r>
            <a:r>
              <a:rPr lang="en-US" sz="2200">
                <a:solidFill>
                  <a:schemeClr val="tx1">
                    <a:lumMod val="65000"/>
                    <a:lumOff val="35000"/>
                  </a:schemeClr>
                </a:solidFill>
              </a:rPr>
              <a:t>. </a:t>
            </a:r>
          </a:p>
          <a:p>
            <a:pPr>
              <a:buClr>
                <a:srgbClr val="0070C0"/>
              </a:buClr>
              <a:buFont typeface="Wingdings" pitchFamily="2" charset="2"/>
              <a:buChar char="Ø"/>
            </a:pPr>
            <a:r>
              <a:rPr lang="en-US" sz="2200" b="1">
                <a:solidFill>
                  <a:srgbClr val="0070C0"/>
                </a:solidFill>
              </a:rPr>
              <a:t>Always consult a child protection/GBV specialist. </a:t>
            </a:r>
          </a:p>
        </p:txBody>
      </p:sp>
      <p:pic>
        <p:nvPicPr>
          <p:cNvPr id="5" name="Picture 4" descr="A picture containing text, accessory, businesscard, vector graphics&#10;&#10;Description automatically generated">
            <a:extLst>
              <a:ext uri="{FF2B5EF4-FFF2-40B4-BE49-F238E27FC236}">
                <a16:creationId xmlns:a16="http://schemas.microsoft.com/office/drawing/2014/main" id="{C2705AD5-936D-A06E-CCB8-EEF4FFB7FAEA}"/>
              </a:ext>
            </a:extLst>
          </p:cNvPr>
          <p:cNvPicPr>
            <a:picLocks noChangeAspect="1"/>
          </p:cNvPicPr>
          <p:nvPr/>
        </p:nvPicPr>
        <p:blipFill rotWithShape="1">
          <a:blip r:embed="rId4">
            <a:extLst>
              <a:ext uri="{28A0092B-C50C-407E-A947-70E740481C1C}">
                <a14:useLocalDpi xmlns:a14="http://schemas.microsoft.com/office/drawing/2010/main" val="0"/>
              </a:ext>
            </a:extLst>
          </a:blip>
          <a:srcRect b="29659"/>
          <a:stretch/>
        </p:blipFill>
        <p:spPr>
          <a:xfrm flipH="1">
            <a:off x="7163584" y="1361440"/>
            <a:ext cx="4945570" cy="4823998"/>
          </a:xfrm>
          <a:prstGeom prst="rect">
            <a:avLst/>
          </a:prstGeom>
        </p:spPr>
      </p:pic>
    </p:spTree>
    <p:custDataLst>
      <p:tags r:id="rId1"/>
    </p:custDataLst>
    <p:extLst>
      <p:ext uri="{BB962C8B-B14F-4D97-AF65-F5344CB8AC3E}">
        <p14:creationId xmlns:p14="http://schemas.microsoft.com/office/powerpoint/2010/main" val="131221515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AB8CF4-10C2-3DBF-3EFF-BCEBD44A1FF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0866" y="4439366"/>
            <a:ext cx="11870267" cy="1587311"/>
          </a:xfrm>
          <a:prstGeom prst="rect">
            <a:avLst/>
          </a:prstGeom>
        </p:spPr>
      </p:pic>
      <p:sp>
        <p:nvSpPr>
          <p:cNvPr id="3" name="Title 1">
            <a:extLst>
              <a:ext uri="{FF2B5EF4-FFF2-40B4-BE49-F238E27FC236}">
                <a16:creationId xmlns:a16="http://schemas.microsoft.com/office/drawing/2014/main" id="{052CB469-0C7A-F540-BDD1-1BCA181055EC}"/>
              </a:ext>
            </a:extLst>
          </p:cNvPr>
          <p:cNvSpPr txBox="1">
            <a:spLocks/>
          </p:cNvSpPr>
          <p:nvPr/>
        </p:nvSpPr>
        <p:spPr>
          <a:xfrm>
            <a:off x="2481157" y="1816100"/>
            <a:ext cx="5291243" cy="660400"/>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Discussion</a:t>
            </a:r>
            <a:r>
              <a:rPr lang="en-US" spc="-100">
                <a:solidFill>
                  <a:srgbClr val="0070C0"/>
                </a:solidFill>
                <a:latin typeface="Lato" panose="020F0502020204030203" pitchFamily="34" charset="77"/>
              </a:rPr>
              <a:t> </a:t>
            </a:r>
            <a:br>
              <a:rPr lang="en-US">
                <a:solidFill>
                  <a:srgbClr val="0070C0"/>
                </a:solidFill>
              </a:rPr>
            </a:br>
            <a:r>
              <a:rPr lang="en-US" sz="3600">
                <a:solidFill>
                  <a:srgbClr val="0070C0"/>
                </a:solidFill>
                <a:latin typeface="Lato" panose="020F0502020204030203" pitchFamily="34" charset="77"/>
              </a:rPr>
              <a:t>Referral pathway for child survivors of GBV</a:t>
            </a:r>
          </a:p>
        </p:txBody>
      </p:sp>
      <p:grpSp>
        <p:nvGrpSpPr>
          <p:cNvPr id="20" name="Group 19">
            <a:extLst>
              <a:ext uri="{FF2B5EF4-FFF2-40B4-BE49-F238E27FC236}">
                <a16:creationId xmlns:a16="http://schemas.microsoft.com/office/drawing/2014/main" id="{08F15E94-93E7-1981-F6DC-2C4904FB0927}"/>
              </a:ext>
            </a:extLst>
          </p:cNvPr>
          <p:cNvGrpSpPr/>
          <p:nvPr/>
        </p:nvGrpSpPr>
        <p:grpSpPr>
          <a:xfrm>
            <a:off x="-2015829" y="-578453"/>
            <a:ext cx="4325456" cy="3382989"/>
            <a:chOff x="-1914231" y="-578453"/>
            <a:chExt cx="4325456" cy="3382989"/>
          </a:xfrm>
        </p:grpSpPr>
        <p:sp>
          <p:nvSpPr>
            <p:cNvPr id="21" name="Oval 20">
              <a:extLst>
                <a:ext uri="{FF2B5EF4-FFF2-40B4-BE49-F238E27FC236}">
                  <a16:creationId xmlns:a16="http://schemas.microsoft.com/office/drawing/2014/main" id="{5CED14F1-6D38-CE51-A855-BA3E414788A1}"/>
                </a:ext>
              </a:extLst>
            </p:cNvPr>
            <p:cNvSpPr/>
            <p:nvPr/>
          </p:nvSpPr>
          <p:spPr>
            <a:xfrm>
              <a:off x="-1914231" y="-57845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22" name="Picture 21">
              <a:extLst>
                <a:ext uri="{FF2B5EF4-FFF2-40B4-BE49-F238E27FC236}">
                  <a16:creationId xmlns:a16="http://schemas.microsoft.com/office/drawing/2014/main" id="{7D91E148-F417-6D9B-29C3-BED6A2B9633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6823" y="158578"/>
              <a:ext cx="2054402" cy="2049366"/>
            </a:xfrm>
            <a:prstGeom prst="rect">
              <a:avLst/>
            </a:prstGeom>
          </p:spPr>
        </p:pic>
      </p:grpSp>
    </p:spTree>
    <p:custDataLst>
      <p:tags r:id="rId1"/>
    </p:custDataLst>
    <p:extLst>
      <p:ext uri="{BB962C8B-B14F-4D97-AF65-F5344CB8AC3E}">
        <p14:creationId xmlns:p14="http://schemas.microsoft.com/office/powerpoint/2010/main" val="166046003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2000" fill="hold"/>
                                            <p:tgtEl>
                                              <p:spTgt spid="20"/>
                                            </p:tgtEl>
                                            <p:attrNameLst>
                                              <p:attrName>ppt_x</p:attrName>
                                            </p:attrNameLst>
                                          </p:cBhvr>
                                          <p:tavLst>
                                            <p:tav tm="0">
                                              <p:val>
                                                <p:strVal val="0-#ppt_w/2"/>
                                              </p:val>
                                            </p:tav>
                                            <p:tav tm="100000">
                                              <p:val>
                                                <p:strVal val="#ppt_x"/>
                                              </p:val>
                                            </p:tav>
                                          </p:tavLst>
                                        </p:anim>
                                        <p:anim calcmode="lin" valueType="num">
                                          <p:cBhvr additive="base">
                                            <p:cTn id="12" dur="2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2000" fill="hold"/>
                                            <p:tgtEl>
                                              <p:spTgt spid="20"/>
                                            </p:tgtEl>
                                            <p:attrNameLst>
                                              <p:attrName>ppt_x</p:attrName>
                                            </p:attrNameLst>
                                          </p:cBhvr>
                                          <p:tavLst>
                                            <p:tav tm="0">
                                              <p:val>
                                                <p:strVal val="0-#ppt_w/2"/>
                                              </p:val>
                                            </p:tav>
                                            <p:tav tm="100000">
                                              <p:val>
                                                <p:strVal val="#ppt_x"/>
                                              </p:val>
                                            </p:tav>
                                          </p:tavLst>
                                        </p:anim>
                                        <p:anim calcmode="lin" valueType="num">
                                          <p:cBhvr additive="base">
                                            <p:cTn id="12" dur="2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90092" y="685800"/>
            <a:ext cx="11029950"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a:solidFill>
                  <a:srgbClr val="0070C0"/>
                </a:solidFill>
                <a:latin typeface="Lato" panose="020F0502020204030203" pitchFamily="34" charset="77"/>
              </a:rPr>
              <a:t>Steps in linking a child survivor to services</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6486"/>
            <a:ext cx="11352431"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4" name="Content Placeholder 2">
            <a:extLst>
              <a:ext uri="{FF2B5EF4-FFF2-40B4-BE49-F238E27FC236}">
                <a16:creationId xmlns:a16="http://schemas.microsoft.com/office/drawing/2014/main" id="{5F71F021-9239-8345-E9F1-9A64AC0BF783}"/>
              </a:ext>
            </a:extLst>
          </p:cNvPr>
          <p:cNvSpPr txBox="1">
            <a:spLocks/>
          </p:cNvSpPr>
          <p:nvPr/>
        </p:nvSpPr>
        <p:spPr>
          <a:xfrm>
            <a:off x="805916" y="1725735"/>
            <a:ext cx="7195084" cy="3206750"/>
          </a:xfrm>
          <a:prstGeom prst="rect">
            <a:avLst/>
          </a:prstGeom>
        </p:spPr>
        <p:txBody>
          <a:bodyPr lIns="91440" tIns="45720" rIns="91440" bIns="45720" anchor="t"/>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8945" indent="-448945">
              <a:buClr>
                <a:srgbClr val="0070C0"/>
              </a:buClr>
              <a:buFont typeface="Wingdings" pitchFamily="2" charset="2"/>
              <a:buChar char="Ø"/>
            </a:pPr>
            <a:r>
              <a:rPr lang="en-GB" sz="2200" b="1">
                <a:solidFill>
                  <a:srgbClr val="0070C0"/>
                </a:solidFill>
                <a:latin typeface="Lato"/>
                <a:ea typeface="Lato"/>
                <a:cs typeface="Lato"/>
              </a:rPr>
              <a:t>Inform</a:t>
            </a:r>
            <a:r>
              <a:rPr lang="en-GB" sz="2200">
                <a:solidFill>
                  <a:srgbClr val="0070C0"/>
                </a:solidFill>
                <a:latin typeface="Lato"/>
                <a:ea typeface="Lato"/>
                <a:cs typeface="Lato"/>
              </a:rPr>
              <a:t> </a:t>
            </a:r>
            <a:r>
              <a:rPr lang="en-GB" sz="2200">
                <a:solidFill>
                  <a:schemeClr val="tx1">
                    <a:lumMod val="65000"/>
                    <a:lumOff val="35000"/>
                  </a:schemeClr>
                </a:solidFill>
                <a:latin typeface="Lato"/>
                <a:ea typeface="Lato"/>
                <a:cs typeface="Lato"/>
              </a:rPr>
              <a:t>the child about available services and support.</a:t>
            </a:r>
            <a:endParaRPr lang="en-US" sz="2100">
              <a:solidFill>
                <a:schemeClr val="tx1">
                  <a:lumMod val="65000"/>
                  <a:lumOff val="35000"/>
                </a:schemeClr>
              </a:solidFill>
              <a:latin typeface="Lato"/>
              <a:ea typeface="Lato"/>
              <a:cs typeface="Lato"/>
            </a:endParaRPr>
          </a:p>
          <a:p>
            <a:pPr marL="448945" indent="-448945">
              <a:buClr>
                <a:srgbClr val="0070C0"/>
              </a:buClr>
              <a:buFont typeface="Wingdings" pitchFamily="2" charset="2"/>
              <a:buChar char="Ø"/>
            </a:pPr>
            <a:r>
              <a:rPr lang="en-GB" sz="2200" b="1">
                <a:solidFill>
                  <a:srgbClr val="0070C0"/>
                </a:solidFill>
                <a:latin typeface="Lato"/>
                <a:ea typeface="Lato"/>
                <a:cs typeface="Lato"/>
              </a:rPr>
              <a:t>Obtain consent/assent </a:t>
            </a:r>
            <a:r>
              <a:rPr lang="en-GB" sz="2200">
                <a:solidFill>
                  <a:schemeClr val="tx1">
                    <a:lumMod val="65000"/>
                    <a:lumOff val="35000"/>
                  </a:schemeClr>
                </a:solidFill>
                <a:latin typeface="Lato"/>
                <a:ea typeface="Lato"/>
                <a:cs typeface="Lato"/>
              </a:rPr>
              <a:t>for collecting and sharing the child’s information.</a:t>
            </a:r>
          </a:p>
          <a:p>
            <a:pPr marL="448945" indent="-448945">
              <a:buClr>
                <a:srgbClr val="0070C0"/>
              </a:buClr>
              <a:buFont typeface="Wingdings" pitchFamily="2" charset="2"/>
              <a:buChar char="Ø"/>
            </a:pPr>
            <a:r>
              <a:rPr lang="en-GB" sz="2200">
                <a:solidFill>
                  <a:schemeClr val="tx1">
                    <a:lumMod val="65000"/>
                    <a:lumOff val="35000"/>
                  </a:schemeClr>
                </a:solidFill>
                <a:latin typeface="Lato"/>
                <a:ea typeface="Lato"/>
                <a:cs typeface="Lato"/>
              </a:rPr>
              <a:t>Explain</a:t>
            </a:r>
            <a:r>
              <a:rPr lang="en-GB" sz="2200" b="1">
                <a:solidFill>
                  <a:srgbClr val="0070C0"/>
                </a:solidFill>
                <a:latin typeface="Lato"/>
                <a:ea typeface="Lato"/>
                <a:cs typeface="Lato"/>
              </a:rPr>
              <a:t> limitations </a:t>
            </a:r>
            <a:r>
              <a:rPr lang="en-GB" sz="2200">
                <a:solidFill>
                  <a:schemeClr val="tx1">
                    <a:lumMod val="65000"/>
                    <a:lumOff val="35000"/>
                  </a:schemeClr>
                </a:solidFill>
                <a:latin typeface="Lato"/>
                <a:ea typeface="Lato"/>
                <a:cs typeface="Lato"/>
              </a:rPr>
              <a:t>to confidentiality to the child.</a:t>
            </a:r>
          </a:p>
          <a:p>
            <a:pPr marL="448945" indent="-448945">
              <a:buClr>
                <a:srgbClr val="0070C0"/>
              </a:buClr>
              <a:buFont typeface="Wingdings" pitchFamily="2" charset="2"/>
              <a:buChar char="Ø"/>
            </a:pPr>
            <a:r>
              <a:rPr lang="en-GB" sz="2200" b="1">
                <a:solidFill>
                  <a:srgbClr val="0070C0"/>
                </a:solidFill>
                <a:latin typeface="Lato"/>
                <a:ea typeface="Lato"/>
                <a:cs typeface="Lato"/>
              </a:rPr>
              <a:t>Respect</a:t>
            </a:r>
            <a:r>
              <a:rPr lang="en-GB" sz="2200" b="1">
                <a:solidFill>
                  <a:schemeClr val="tx1">
                    <a:lumMod val="65000"/>
                    <a:lumOff val="35000"/>
                  </a:schemeClr>
                </a:solidFill>
                <a:latin typeface="Lato"/>
                <a:ea typeface="Lato"/>
                <a:cs typeface="Lato"/>
              </a:rPr>
              <a:t> </a:t>
            </a:r>
            <a:r>
              <a:rPr lang="en-GB" sz="2200">
                <a:solidFill>
                  <a:schemeClr val="tx1">
                    <a:lumMod val="65000"/>
                    <a:lumOff val="35000"/>
                  </a:schemeClr>
                </a:solidFill>
                <a:latin typeface="Lato"/>
                <a:ea typeface="Lato"/>
                <a:cs typeface="Lato"/>
              </a:rPr>
              <a:t>the need-to-know, confidentiality and data protection principles.</a:t>
            </a:r>
          </a:p>
          <a:p>
            <a:pPr marL="448945" indent="-448945">
              <a:buClr>
                <a:srgbClr val="0070C0"/>
              </a:buClr>
              <a:buFont typeface="Wingdings" pitchFamily="2" charset="2"/>
              <a:buChar char="Ø"/>
            </a:pPr>
            <a:r>
              <a:rPr lang="en-IE" sz="2200" b="1">
                <a:solidFill>
                  <a:srgbClr val="0070C0"/>
                </a:solidFill>
                <a:latin typeface="Lato"/>
                <a:ea typeface="Lato"/>
                <a:cs typeface="Lato"/>
              </a:rPr>
              <a:t>Consult</a:t>
            </a:r>
            <a:r>
              <a:rPr lang="en-IE" sz="2200">
                <a:solidFill>
                  <a:schemeClr val="tx1">
                    <a:lumMod val="65000"/>
                    <a:lumOff val="35000"/>
                  </a:schemeClr>
                </a:solidFill>
                <a:latin typeface="Lato"/>
                <a:ea typeface="Lato"/>
                <a:cs typeface="Lato"/>
              </a:rPr>
              <a:t> a child protection/GBV specialist. </a:t>
            </a:r>
            <a:endParaRPr lang="en-GB" sz="2200" u="sng">
              <a:solidFill>
                <a:schemeClr val="tx1">
                  <a:lumMod val="65000"/>
                  <a:lumOff val="35000"/>
                </a:schemeClr>
              </a:solidFill>
            </a:endParaRPr>
          </a:p>
          <a:p>
            <a:pPr marL="448945" indent="-448945">
              <a:buClr>
                <a:srgbClr val="0070C0"/>
              </a:buClr>
              <a:buFont typeface="Wingdings" pitchFamily="2" charset="2"/>
              <a:buChar char="Ø"/>
            </a:pPr>
            <a:endParaRPr lang="en-US" sz="2200">
              <a:solidFill>
                <a:schemeClr val="tx1">
                  <a:lumMod val="65000"/>
                  <a:lumOff val="35000"/>
                </a:schemeClr>
              </a:solidFill>
            </a:endParaRPr>
          </a:p>
        </p:txBody>
      </p:sp>
      <p:pic>
        <p:nvPicPr>
          <p:cNvPr id="10" name="Picture 9" descr="Icon&#10;&#10;Description automatically generated">
            <a:extLst>
              <a:ext uri="{FF2B5EF4-FFF2-40B4-BE49-F238E27FC236}">
                <a16:creationId xmlns:a16="http://schemas.microsoft.com/office/drawing/2014/main" id="{FEA1A00E-C1C0-146E-C744-5CE02107AC7F}"/>
              </a:ext>
            </a:extLst>
          </p:cNvPr>
          <p:cNvPicPr>
            <a:picLocks noChangeAspect="1"/>
          </p:cNvPicPr>
          <p:nvPr/>
        </p:nvPicPr>
        <p:blipFill rotWithShape="1">
          <a:blip r:embed="rId4">
            <a:extLst>
              <a:ext uri="{28A0092B-C50C-407E-A947-70E740481C1C}">
                <a14:useLocalDpi xmlns:a14="http://schemas.microsoft.com/office/drawing/2010/main" val="0"/>
              </a:ext>
            </a:extLst>
          </a:blip>
          <a:srcRect b="14841"/>
          <a:stretch/>
        </p:blipFill>
        <p:spPr>
          <a:xfrm flipH="1">
            <a:off x="7373017" y="1739589"/>
            <a:ext cx="3409161" cy="4446466"/>
          </a:xfrm>
          <a:prstGeom prst="rect">
            <a:avLst/>
          </a:prstGeom>
        </p:spPr>
      </p:pic>
      <p:grpSp>
        <p:nvGrpSpPr>
          <p:cNvPr id="8" name="Group 7">
            <a:extLst>
              <a:ext uri="{FF2B5EF4-FFF2-40B4-BE49-F238E27FC236}">
                <a16:creationId xmlns:a16="http://schemas.microsoft.com/office/drawing/2014/main" id="{51D785FE-DB02-76C8-F651-BE448F324151}"/>
              </a:ext>
            </a:extLst>
          </p:cNvPr>
          <p:cNvGrpSpPr/>
          <p:nvPr/>
        </p:nvGrpSpPr>
        <p:grpSpPr>
          <a:xfrm>
            <a:off x="9836247" y="3973933"/>
            <a:ext cx="1743222" cy="1815891"/>
            <a:chOff x="8884920" y="3962399"/>
            <a:chExt cx="2194560" cy="2209773"/>
          </a:xfrm>
        </p:grpSpPr>
        <p:sp>
          <p:nvSpPr>
            <p:cNvPr id="7" name="Oval 6">
              <a:extLst>
                <a:ext uri="{FF2B5EF4-FFF2-40B4-BE49-F238E27FC236}">
                  <a16:creationId xmlns:a16="http://schemas.microsoft.com/office/drawing/2014/main" id="{7A03C731-128B-6F9A-DF03-C04029A8D8C7}"/>
                </a:ext>
              </a:extLst>
            </p:cNvPr>
            <p:cNvSpPr/>
            <p:nvPr/>
          </p:nvSpPr>
          <p:spPr>
            <a:xfrm>
              <a:off x="8884920" y="3962399"/>
              <a:ext cx="2194560" cy="2209773"/>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pic>
          <p:nvPicPr>
            <p:cNvPr id="5" name="Picture 4" descr="A picture containing text, clipart&#10;&#10;Description automatically generated">
              <a:extLst>
                <a:ext uri="{FF2B5EF4-FFF2-40B4-BE49-F238E27FC236}">
                  <a16:creationId xmlns:a16="http://schemas.microsoft.com/office/drawing/2014/main" id="{55934070-D65F-0232-0584-49516E2CB5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2418" y="4098995"/>
              <a:ext cx="1737360" cy="1758419"/>
            </a:xfrm>
            <a:prstGeom prst="rect">
              <a:avLst/>
            </a:prstGeom>
          </p:spPr>
        </p:pic>
      </p:grpSp>
    </p:spTree>
    <p:custDataLst>
      <p:tags r:id="rId1"/>
    </p:custDataLst>
    <p:extLst>
      <p:ext uri="{BB962C8B-B14F-4D97-AF65-F5344CB8AC3E}">
        <p14:creationId xmlns:p14="http://schemas.microsoft.com/office/powerpoint/2010/main" val="317996754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000" fill="hold"/>
                                            <p:tgtEl>
                                              <p:spTgt spid="10"/>
                                            </p:tgtEl>
                                            <p:attrNameLst>
                                              <p:attrName>ppt_x</p:attrName>
                                            </p:attrNameLst>
                                          </p:cBhvr>
                                          <p:tavLst>
                                            <p:tav tm="0">
                                              <p:val>
                                                <p:strVal val="1+#ppt_w/2"/>
                                              </p:val>
                                            </p:tav>
                                            <p:tav tm="100000">
                                              <p:val>
                                                <p:strVal val="#ppt_x"/>
                                              </p:val>
                                            </p:tav>
                                          </p:tavLst>
                                        </p:anim>
                                        <p:anim calcmode="lin" valueType="num">
                                          <p:cBhvr additive="base">
                                            <p:cTn id="16" dur="2000" fill="hold"/>
                                            <p:tgtEl>
                                              <p:spTgt spid="10"/>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stCondLst>
                                        <p:cond delay="1500"/>
                                      </p:stCondLst>
                                      <p:childTnLst>
                                        <p:set>
                                          <p:cBhvr>
                                            <p:cTn id="18" dur="1" fill="hold">
                                              <p:stCondLst>
                                                <p:cond delay="0"/>
                                              </p:stCondLst>
                                            </p:cTn>
                                            <p:tgtEl>
                                              <p:spTgt spid="8"/>
                                            </p:tgtEl>
                                            <p:attrNameLst>
                                              <p:attrName>style.visibility</p:attrName>
                                            </p:attrNameLst>
                                          </p:cBhvr>
                                          <p:to>
                                            <p:strVal val="visible"/>
                                          </p:to>
                                        </p:set>
                                        <p:anim calcmode="lin" valueType="num">
                                          <p:cBhvr>
                                            <p:cTn id="19" dur="200" fill="hold"/>
                                            <p:tgtEl>
                                              <p:spTgt spid="8"/>
                                            </p:tgtEl>
                                            <p:attrNameLst>
                                              <p:attrName>ppt_w</p:attrName>
                                            </p:attrNameLst>
                                          </p:cBhvr>
                                          <p:tavLst>
                                            <p:tav tm="0">
                                              <p:val>
                                                <p:fltVal val="0"/>
                                              </p:val>
                                            </p:tav>
                                            <p:tav tm="100000">
                                              <p:val>
                                                <p:strVal val="#ppt_w"/>
                                              </p:val>
                                            </p:tav>
                                          </p:tavLst>
                                        </p:anim>
                                        <p:anim calcmode="lin" valueType="num">
                                          <p:cBhvr>
                                            <p:cTn id="20" dur="200" fill="hold"/>
                                            <p:tgtEl>
                                              <p:spTgt spid="8"/>
                                            </p:tgtEl>
                                            <p:attrNameLst>
                                              <p:attrName>ppt_h</p:attrName>
                                            </p:attrNameLst>
                                          </p:cBhvr>
                                          <p:tavLst>
                                            <p:tav tm="0">
                                              <p:val>
                                                <p:fltVal val="0"/>
                                              </p:val>
                                            </p:tav>
                                            <p:tav tm="100000">
                                              <p:val>
                                                <p:strVal val="#ppt_h"/>
                                              </p:val>
                                            </p:tav>
                                          </p:tavLst>
                                        </p:anim>
                                        <p:animEffect transition="in" filter="fade">
                                          <p:cBhvr>
                                            <p:cTn id="21" dur="2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000" fill="hold"/>
                                            <p:tgtEl>
                                              <p:spTgt spid="10"/>
                                            </p:tgtEl>
                                            <p:attrNameLst>
                                              <p:attrName>ppt_x</p:attrName>
                                            </p:attrNameLst>
                                          </p:cBhvr>
                                          <p:tavLst>
                                            <p:tav tm="0">
                                              <p:val>
                                                <p:strVal val="1+#ppt_w/2"/>
                                              </p:val>
                                            </p:tav>
                                            <p:tav tm="100000">
                                              <p:val>
                                                <p:strVal val="#ppt_x"/>
                                              </p:val>
                                            </p:tav>
                                          </p:tavLst>
                                        </p:anim>
                                        <p:anim calcmode="lin" valueType="num">
                                          <p:cBhvr additive="base">
                                            <p:cTn id="16" dur="2000" fill="hold"/>
                                            <p:tgtEl>
                                              <p:spTgt spid="10"/>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stCondLst>
                                        <p:cond delay="1500"/>
                                      </p:stCondLst>
                                      <p:childTnLst>
                                        <p:set>
                                          <p:cBhvr>
                                            <p:cTn id="18" dur="1" fill="hold">
                                              <p:stCondLst>
                                                <p:cond delay="0"/>
                                              </p:stCondLst>
                                            </p:cTn>
                                            <p:tgtEl>
                                              <p:spTgt spid="8"/>
                                            </p:tgtEl>
                                            <p:attrNameLst>
                                              <p:attrName>style.visibility</p:attrName>
                                            </p:attrNameLst>
                                          </p:cBhvr>
                                          <p:to>
                                            <p:strVal val="visible"/>
                                          </p:to>
                                        </p:set>
                                        <p:anim calcmode="lin" valueType="num">
                                          <p:cBhvr>
                                            <p:cTn id="19" dur="200" fill="hold"/>
                                            <p:tgtEl>
                                              <p:spTgt spid="8"/>
                                            </p:tgtEl>
                                            <p:attrNameLst>
                                              <p:attrName>ppt_w</p:attrName>
                                            </p:attrNameLst>
                                          </p:cBhvr>
                                          <p:tavLst>
                                            <p:tav tm="0">
                                              <p:val>
                                                <p:fltVal val="0"/>
                                              </p:val>
                                            </p:tav>
                                            <p:tav tm="100000">
                                              <p:val>
                                                <p:strVal val="#ppt_w"/>
                                              </p:val>
                                            </p:tav>
                                          </p:tavLst>
                                        </p:anim>
                                        <p:anim calcmode="lin" valueType="num">
                                          <p:cBhvr>
                                            <p:cTn id="20" dur="200" fill="hold"/>
                                            <p:tgtEl>
                                              <p:spTgt spid="8"/>
                                            </p:tgtEl>
                                            <p:attrNameLst>
                                              <p:attrName>ppt_h</p:attrName>
                                            </p:attrNameLst>
                                          </p:cBhvr>
                                          <p:tavLst>
                                            <p:tav tm="0">
                                              <p:val>
                                                <p:fltVal val="0"/>
                                              </p:val>
                                            </p:tav>
                                            <p:tav tm="100000">
                                              <p:val>
                                                <p:strVal val="#ppt_h"/>
                                              </p:val>
                                            </p:tav>
                                          </p:tavLst>
                                        </p:anim>
                                        <p:animEffect transition="in" filter="fade">
                                          <p:cBhvr>
                                            <p:cTn id="21" dur="2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90092" y="703385"/>
            <a:ext cx="11029950"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a:solidFill>
                  <a:srgbClr val="0070C0"/>
                </a:solidFill>
                <a:latin typeface="Lato" panose="020F0502020204030203" pitchFamily="34" charset="77"/>
              </a:rPr>
              <a:t>In a nutshell</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6200"/>
            <a:ext cx="4582355" cy="286"/>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8" name="Freeform 7">
            <a:extLst>
              <a:ext uri="{FF2B5EF4-FFF2-40B4-BE49-F238E27FC236}">
                <a16:creationId xmlns:a16="http://schemas.microsoft.com/office/drawing/2014/main" id="{50C481D1-85A4-2B91-A2B0-905637F7EBB3}"/>
              </a:ext>
            </a:extLst>
          </p:cNvPr>
          <p:cNvSpPr/>
          <p:nvPr/>
        </p:nvSpPr>
        <p:spPr>
          <a:xfrm>
            <a:off x="598760" y="1768402"/>
            <a:ext cx="3560442" cy="976665"/>
          </a:xfrm>
          <a:custGeom>
            <a:avLst/>
            <a:gdLst>
              <a:gd name="connsiteX0" fmla="*/ 0 w 3560442"/>
              <a:gd name="connsiteY0" fmla="*/ 97667 h 976665"/>
              <a:gd name="connsiteX1" fmla="*/ 97667 w 3560442"/>
              <a:gd name="connsiteY1" fmla="*/ 0 h 976665"/>
              <a:gd name="connsiteX2" fmla="*/ 3462776 w 3560442"/>
              <a:gd name="connsiteY2" fmla="*/ 0 h 976665"/>
              <a:gd name="connsiteX3" fmla="*/ 3560443 w 3560442"/>
              <a:gd name="connsiteY3" fmla="*/ 97667 h 976665"/>
              <a:gd name="connsiteX4" fmla="*/ 3560442 w 3560442"/>
              <a:gd name="connsiteY4" fmla="*/ 878999 h 976665"/>
              <a:gd name="connsiteX5" fmla="*/ 3462775 w 3560442"/>
              <a:gd name="connsiteY5" fmla="*/ 976666 h 976665"/>
              <a:gd name="connsiteX6" fmla="*/ 97667 w 3560442"/>
              <a:gd name="connsiteY6" fmla="*/ 976665 h 976665"/>
              <a:gd name="connsiteX7" fmla="*/ 0 w 3560442"/>
              <a:gd name="connsiteY7" fmla="*/ 878998 h 976665"/>
              <a:gd name="connsiteX8" fmla="*/ 0 w 3560442"/>
              <a:gd name="connsiteY8" fmla="*/ 97667 h 97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0442" h="976665">
                <a:moveTo>
                  <a:pt x="0" y="97667"/>
                </a:moveTo>
                <a:cubicBezTo>
                  <a:pt x="0" y="43727"/>
                  <a:pt x="43727" y="0"/>
                  <a:pt x="97667" y="0"/>
                </a:cubicBezTo>
                <a:lnTo>
                  <a:pt x="3462776" y="0"/>
                </a:lnTo>
                <a:cubicBezTo>
                  <a:pt x="3516716" y="0"/>
                  <a:pt x="3560443" y="43727"/>
                  <a:pt x="3560443" y="97667"/>
                </a:cubicBezTo>
                <a:cubicBezTo>
                  <a:pt x="3560443" y="358111"/>
                  <a:pt x="3560442" y="618555"/>
                  <a:pt x="3560442" y="878999"/>
                </a:cubicBezTo>
                <a:cubicBezTo>
                  <a:pt x="3560442" y="932939"/>
                  <a:pt x="3516715" y="976666"/>
                  <a:pt x="3462775" y="976666"/>
                </a:cubicBezTo>
                <a:lnTo>
                  <a:pt x="97667" y="976665"/>
                </a:lnTo>
                <a:cubicBezTo>
                  <a:pt x="43727" y="976665"/>
                  <a:pt x="0" y="932938"/>
                  <a:pt x="0" y="878998"/>
                </a:cubicBezTo>
                <a:lnTo>
                  <a:pt x="0" y="97667"/>
                </a:lnTo>
                <a:close/>
              </a:path>
            </a:pathLst>
          </a:custGeom>
          <a:solidFill>
            <a:srgbClr val="0070C0"/>
          </a:solidFill>
        </p:spPr>
        <p:style>
          <a:lnRef idx="2">
            <a:schemeClr val="lt1">
              <a:hueOff val="0"/>
              <a:satOff val="0"/>
              <a:lumOff val="0"/>
              <a:alphaOff val="0"/>
            </a:schemeClr>
          </a:lnRef>
          <a:fillRef idx="1">
            <a:scrgbClr r="0" g="0" b="0"/>
          </a:fillRef>
          <a:effectRef idx="0">
            <a:schemeClr val="accent4">
              <a:shade val="50000"/>
              <a:hueOff val="0"/>
              <a:satOff val="0"/>
              <a:lumOff val="0"/>
              <a:alphaOff val="0"/>
            </a:schemeClr>
          </a:effectRef>
          <a:fontRef idx="minor">
            <a:schemeClr val="lt1"/>
          </a:fontRef>
        </p:style>
        <p:txBody>
          <a:bodyPr spcFirstLastPara="0" vert="horz" wrap="square" lIns="104806" tIns="104806" rIns="104806" bIns="104806" numCol="1" spcCol="1270" anchor="ctr" anchorCtr="0">
            <a:noAutofit/>
          </a:bodyPr>
          <a:lstStyle/>
          <a:p>
            <a:pPr algn="ctr" defTabSz="889000">
              <a:lnSpc>
                <a:spcPct val="90000"/>
              </a:lnSpc>
              <a:spcAft>
                <a:spcPct val="35000"/>
              </a:spcAft>
            </a:pPr>
            <a:r>
              <a:rPr lang="en-US" sz="2000" b="1">
                <a:latin typeface="Lato" panose="020F0502020204030203" pitchFamily="34" charset="77"/>
              </a:rPr>
              <a:t>Voluntary disclosure</a:t>
            </a:r>
          </a:p>
        </p:txBody>
      </p:sp>
      <p:sp>
        <p:nvSpPr>
          <p:cNvPr id="9" name="Freeform 8">
            <a:extLst>
              <a:ext uri="{FF2B5EF4-FFF2-40B4-BE49-F238E27FC236}">
                <a16:creationId xmlns:a16="http://schemas.microsoft.com/office/drawing/2014/main" id="{7669F2D0-9502-A44E-A87B-E55FB020DCA1}"/>
              </a:ext>
            </a:extLst>
          </p:cNvPr>
          <p:cNvSpPr/>
          <p:nvPr/>
        </p:nvSpPr>
        <p:spPr>
          <a:xfrm rot="68330">
            <a:off x="2145007" y="2801833"/>
            <a:ext cx="439500" cy="340867"/>
          </a:xfrm>
          <a:custGeom>
            <a:avLst/>
            <a:gdLst>
              <a:gd name="connsiteX0" fmla="*/ 0 w 340866"/>
              <a:gd name="connsiteY0" fmla="*/ 87900 h 439499"/>
              <a:gd name="connsiteX1" fmla="*/ 170433 w 340866"/>
              <a:gd name="connsiteY1" fmla="*/ 87900 h 439499"/>
              <a:gd name="connsiteX2" fmla="*/ 170433 w 340866"/>
              <a:gd name="connsiteY2" fmla="*/ 0 h 439499"/>
              <a:gd name="connsiteX3" fmla="*/ 340866 w 340866"/>
              <a:gd name="connsiteY3" fmla="*/ 219750 h 439499"/>
              <a:gd name="connsiteX4" fmla="*/ 170433 w 340866"/>
              <a:gd name="connsiteY4" fmla="*/ 439499 h 439499"/>
              <a:gd name="connsiteX5" fmla="*/ 170433 w 340866"/>
              <a:gd name="connsiteY5" fmla="*/ 351599 h 439499"/>
              <a:gd name="connsiteX6" fmla="*/ 0 w 340866"/>
              <a:gd name="connsiteY6" fmla="*/ 351599 h 439499"/>
              <a:gd name="connsiteX7" fmla="*/ 0 w 340866"/>
              <a:gd name="connsiteY7" fmla="*/ 87900 h 43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866" h="439499">
                <a:moveTo>
                  <a:pt x="272692" y="1"/>
                </a:moveTo>
                <a:lnTo>
                  <a:pt x="272692" y="219750"/>
                </a:lnTo>
                <a:lnTo>
                  <a:pt x="340866" y="219749"/>
                </a:lnTo>
                <a:lnTo>
                  <a:pt x="170433" y="439498"/>
                </a:lnTo>
                <a:lnTo>
                  <a:pt x="0" y="219750"/>
                </a:lnTo>
                <a:lnTo>
                  <a:pt x="68174" y="219750"/>
                </a:lnTo>
                <a:lnTo>
                  <a:pt x="68174" y="1"/>
                </a:lnTo>
                <a:lnTo>
                  <a:pt x="272692" y="1"/>
                </a:lnTo>
                <a:close/>
              </a:path>
            </a:pathLst>
          </a:custGeom>
          <a:solidFill>
            <a:srgbClr val="0070C0"/>
          </a:solidFill>
          <a:ln w="28575" cmpd="sng">
            <a:solidFill>
              <a:srgbClr val="FFFF00"/>
            </a:solidFill>
            <a:prstDash val="solid"/>
          </a:ln>
        </p:spPr>
        <p:style>
          <a:lnRef idx="0">
            <a:scrgbClr r="0" g="0" b="0"/>
          </a:lnRef>
          <a:fillRef idx="1">
            <a:scrgbClr r="0" g="0" b="0"/>
          </a:fillRef>
          <a:effectRef idx="0">
            <a:schemeClr val="accent4">
              <a:shade val="90000"/>
              <a:hueOff val="0"/>
              <a:satOff val="0"/>
              <a:lumOff val="0"/>
              <a:alphaOff val="0"/>
            </a:schemeClr>
          </a:effectRef>
          <a:fontRef idx="minor">
            <a:schemeClr val="lt1"/>
          </a:fontRef>
        </p:style>
        <p:txBody>
          <a:bodyPr spcFirstLastPara="0" vert="horz" wrap="square" lIns="87900" tIns="-1" rIns="87900" bIns="102261" numCol="1" spcCol="1270" anchor="ctr" anchorCtr="0">
            <a:noAutofit/>
          </a:bodyPr>
          <a:lstStyle/>
          <a:p>
            <a:pPr marL="0" lvl="0" indent="0" algn="ctr" defTabSz="622300">
              <a:lnSpc>
                <a:spcPct val="90000"/>
              </a:lnSpc>
              <a:spcBef>
                <a:spcPct val="0"/>
              </a:spcBef>
              <a:spcAft>
                <a:spcPct val="35000"/>
              </a:spcAft>
              <a:buNone/>
            </a:pPr>
            <a:endParaRPr lang="en-CH" sz="1400" kern="1200"/>
          </a:p>
        </p:txBody>
      </p:sp>
      <p:sp>
        <p:nvSpPr>
          <p:cNvPr id="10" name="Freeform 9">
            <a:extLst>
              <a:ext uri="{FF2B5EF4-FFF2-40B4-BE49-F238E27FC236}">
                <a16:creationId xmlns:a16="http://schemas.microsoft.com/office/drawing/2014/main" id="{0FCB0D12-4BC7-B3B8-487E-702C89733193}"/>
              </a:ext>
            </a:extLst>
          </p:cNvPr>
          <p:cNvSpPr/>
          <p:nvPr/>
        </p:nvSpPr>
        <p:spPr>
          <a:xfrm>
            <a:off x="570312" y="3199466"/>
            <a:ext cx="3560442" cy="976665"/>
          </a:xfrm>
          <a:custGeom>
            <a:avLst/>
            <a:gdLst>
              <a:gd name="connsiteX0" fmla="*/ 0 w 3560442"/>
              <a:gd name="connsiteY0" fmla="*/ 97667 h 976665"/>
              <a:gd name="connsiteX1" fmla="*/ 97667 w 3560442"/>
              <a:gd name="connsiteY1" fmla="*/ 0 h 976665"/>
              <a:gd name="connsiteX2" fmla="*/ 3462776 w 3560442"/>
              <a:gd name="connsiteY2" fmla="*/ 0 h 976665"/>
              <a:gd name="connsiteX3" fmla="*/ 3560443 w 3560442"/>
              <a:gd name="connsiteY3" fmla="*/ 97667 h 976665"/>
              <a:gd name="connsiteX4" fmla="*/ 3560442 w 3560442"/>
              <a:gd name="connsiteY4" fmla="*/ 878999 h 976665"/>
              <a:gd name="connsiteX5" fmla="*/ 3462775 w 3560442"/>
              <a:gd name="connsiteY5" fmla="*/ 976666 h 976665"/>
              <a:gd name="connsiteX6" fmla="*/ 97667 w 3560442"/>
              <a:gd name="connsiteY6" fmla="*/ 976665 h 976665"/>
              <a:gd name="connsiteX7" fmla="*/ 0 w 3560442"/>
              <a:gd name="connsiteY7" fmla="*/ 878998 h 976665"/>
              <a:gd name="connsiteX8" fmla="*/ 0 w 3560442"/>
              <a:gd name="connsiteY8" fmla="*/ 97667 h 97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0442" h="976665">
                <a:moveTo>
                  <a:pt x="0" y="97667"/>
                </a:moveTo>
                <a:cubicBezTo>
                  <a:pt x="0" y="43727"/>
                  <a:pt x="43727" y="0"/>
                  <a:pt x="97667" y="0"/>
                </a:cubicBezTo>
                <a:lnTo>
                  <a:pt x="3462776" y="0"/>
                </a:lnTo>
                <a:cubicBezTo>
                  <a:pt x="3516716" y="0"/>
                  <a:pt x="3560443" y="43727"/>
                  <a:pt x="3560443" y="97667"/>
                </a:cubicBezTo>
                <a:cubicBezTo>
                  <a:pt x="3560443" y="358111"/>
                  <a:pt x="3560442" y="618555"/>
                  <a:pt x="3560442" y="878999"/>
                </a:cubicBezTo>
                <a:cubicBezTo>
                  <a:pt x="3560442" y="932939"/>
                  <a:pt x="3516715" y="976666"/>
                  <a:pt x="3462775" y="976666"/>
                </a:cubicBezTo>
                <a:lnTo>
                  <a:pt x="97667" y="976665"/>
                </a:lnTo>
                <a:cubicBezTo>
                  <a:pt x="43727" y="976665"/>
                  <a:pt x="0" y="932938"/>
                  <a:pt x="0" y="878998"/>
                </a:cubicBezTo>
                <a:lnTo>
                  <a:pt x="0" y="97667"/>
                </a:lnTo>
                <a:close/>
              </a:path>
            </a:pathLst>
          </a:custGeom>
          <a:solidFill>
            <a:srgbClr val="0070C0">
              <a:alpha val="80000"/>
            </a:srgbClr>
          </a:solidFill>
        </p:spPr>
        <p:style>
          <a:lnRef idx="2">
            <a:schemeClr val="lt1">
              <a:hueOff val="0"/>
              <a:satOff val="0"/>
              <a:lumOff val="0"/>
              <a:alphaOff val="0"/>
            </a:schemeClr>
          </a:lnRef>
          <a:fillRef idx="1">
            <a:scrgbClr r="0" g="0" b="0"/>
          </a:fillRef>
          <a:effectRef idx="0">
            <a:schemeClr val="accent4">
              <a:shade val="50000"/>
              <a:hueOff val="201422"/>
              <a:satOff val="6239"/>
              <a:lumOff val="26965"/>
              <a:alphaOff val="0"/>
            </a:schemeClr>
          </a:effectRef>
          <a:fontRef idx="minor">
            <a:schemeClr val="lt1"/>
          </a:fontRef>
        </p:style>
        <p:txBody>
          <a:bodyPr spcFirstLastPara="0" vert="horz" wrap="square" lIns="104806" tIns="104806" rIns="104806" bIns="104806" numCol="1" spcCol="1270" anchor="ctr" anchorCtr="0">
            <a:noAutofit/>
          </a:bodyPr>
          <a:lstStyle/>
          <a:p>
            <a:pPr algn="ctr" defTabSz="889000">
              <a:lnSpc>
                <a:spcPct val="90000"/>
              </a:lnSpc>
              <a:spcAft>
                <a:spcPct val="35000"/>
              </a:spcAft>
            </a:pPr>
            <a:r>
              <a:rPr lang="en-US" sz="2000" b="1">
                <a:latin typeface="Lato"/>
                <a:ea typeface="Lato"/>
                <a:cs typeface="Lato"/>
              </a:rPr>
              <a:t>Be </a:t>
            </a:r>
            <a:r>
              <a:rPr lang="en-US" sz="2000" b="1">
                <a:solidFill>
                  <a:schemeClr val="bg1"/>
                </a:solidFill>
                <a:latin typeface="Lato" panose="020F0502020204030203" pitchFamily="34" charset="77"/>
              </a:rPr>
              <a:t>approachable and engaging </a:t>
            </a:r>
            <a:endParaRPr lang="en-CH" sz="2000" b="1">
              <a:solidFill>
                <a:schemeClr val="bg1"/>
              </a:solidFill>
              <a:latin typeface="Lato" panose="020F0502020204030203" pitchFamily="34" charset="77"/>
            </a:endParaRPr>
          </a:p>
        </p:txBody>
      </p:sp>
      <p:sp>
        <p:nvSpPr>
          <p:cNvPr id="11" name="Freeform 10">
            <a:extLst>
              <a:ext uri="{FF2B5EF4-FFF2-40B4-BE49-F238E27FC236}">
                <a16:creationId xmlns:a16="http://schemas.microsoft.com/office/drawing/2014/main" id="{EFA43DEB-DDA3-4E53-2461-30A76D305022}"/>
              </a:ext>
            </a:extLst>
          </p:cNvPr>
          <p:cNvSpPr/>
          <p:nvPr/>
        </p:nvSpPr>
        <p:spPr>
          <a:xfrm>
            <a:off x="2130784" y="4237174"/>
            <a:ext cx="439499" cy="366249"/>
          </a:xfrm>
          <a:custGeom>
            <a:avLst/>
            <a:gdLst>
              <a:gd name="connsiteX0" fmla="*/ 0 w 366249"/>
              <a:gd name="connsiteY0" fmla="*/ 87900 h 439499"/>
              <a:gd name="connsiteX1" fmla="*/ 183125 w 366249"/>
              <a:gd name="connsiteY1" fmla="*/ 87900 h 439499"/>
              <a:gd name="connsiteX2" fmla="*/ 183125 w 366249"/>
              <a:gd name="connsiteY2" fmla="*/ 0 h 439499"/>
              <a:gd name="connsiteX3" fmla="*/ 366249 w 366249"/>
              <a:gd name="connsiteY3" fmla="*/ 219750 h 439499"/>
              <a:gd name="connsiteX4" fmla="*/ 183125 w 366249"/>
              <a:gd name="connsiteY4" fmla="*/ 439499 h 439499"/>
              <a:gd name="connsiteX5" fmla="*/ 183125 w 366249"/>
              <a:gd name="connsiteY5" fmla="*/ 351599 h 439499"/>
              <a:gd name="connsiteX6" fmla="*/ 0 w 366249"/>
              <a:gd name="connsiteY6" fmla="*/ 351599 h 439499"/>
              <a:gd name="connsiteX7" fmla="*/ 0 w 366249"/>
              <a:gd name="connsiteY7" fmla="*/ 87900 h 43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249" h="439499">
                <a:moveTo>
                  <a:pt x="292999" y="0"/>
                </a:moveTo>
                <a:lnTo>
                  <a:pt x="292999" y="219750"/>
                </a:lnTo>
                <a:lnTo>
                  <a:pt x="366249" y="219750"/>
                </a:lnTo>
                <a:lnTo>
                  <a:pt x="183124" y="439499"/>
                </a:lnTo>
                <a:lnTo>
                  <a:pt x="0" y="219750"/>
                </a:lnTo>
                <a:lnTo>
                  <a:pt x="73250" y="219750"/>
                </a:lnTo>
                <a:lnTo>
                  <a:pt x="73250" y="0"/>
                </a:lnTo>
                <a:lnTo>
                  <a:pt x="292999" y="0"/>
                </a:lnTo>
                <a:close/>
              </a:path>
            </a:pathLst>
          </a:custGeom>
          <a:solidFill>
            <a:srgbClr val="0070C0"/>
          </a:solidFill>
          <a:ln w="28575">
            <a:solidFill>
              <a:srgbClr val="FFFF00"/>
            </a:solidFill>
          </a:ln>
        </p:spPr>
        <p:style>
          <a:lnRef idx="0">
            <a:scrgbClr r="0" g="0" b="0"/>
          </a:lnRef>
          <a:fillRef idx="1">
            <a:scrgbClr r="0" g="0" b="0"/>
          </a:fillRef>
          <a:effectRef idx="0">
            <a:schemeClr val="accent4">
              <a:shade val="90000"/>
              <a:hueOff val="318963"/>
              <a:satOff val="-2658"/>
              <a:lumOff val="28946"/>
              <a:alphaOff val="0"/>
            </a:schemeClr>
          </a:effectRef>
          <a:fontRef idx="minor">
            <a:schemeClr val="lt1"/>
          </a:fontRef>
        </p:style>
        <p:txBody>
          <a:bodyPr spcFirstLastPara="0" vert="horz" wrap="square" lIns="87901" tIns="0" rIns="87899" bIns="109875" numCol="1" spcCol="1270" anchor="ctr" anchorCtr="0">
            <a:noAutofit/>
          </a:bodyPr>
          <a:lstStyle/>
          <a:p>
            <a:pPr marL="0" lvl="0" indent="0" algn="ctr" defTabSz="622300">
              <a:lnSpc>
                <a:spcPct val="90000"/>
              </a:lnSpc>
              <a:spcBef>
                <a:spcPct val="0"/>
              </a:spcBef>
              <a:spcAft>
                <a:spcPct val="35000"/>
              </a:spcAft>
              <a:buNone/>
            </a:pPr>
            <a:endParaRPr lang="en-CH" sz="1400" kern="1200"/>
          </a:p>
        </p:txBody>
      </p:sp>
      <p:sp>
        <p:nvSpPr>
          <p:cNvPr id="12" name="Freeform 11">
            <a:extLst>
              <a:ext uri="{FF2B5EF4-FFF2-40B4-BE49-F238E27FC236}">
                <a16:creationId xmlns:a16="http://schemas.microsoft.com/office/drawing/2014/main" id="{D6711D3C-1672-6096-79D4-1330FB51E075}"/>
              </a:ext>
            </a:extLst>
          </p:cNvPr>
          <p:cNvSpPr/>
          <p:nvPr/>
        </p:nvSpPr>
        <p:spPr>
          <a:xfrm>
            <a:off x="570312" y="4664465"/>
            <a:ext cx="3560442" cy="976665"/>
          </a:xfrm>
          <a:custGeom>
            <a:avLst/>
            <a:gdLst>
              <a:gd name="connsiteX0" fmla="*/ 0 w 3560442"/>
              <a:gd name="connsiteY0" fmla="*/ 97667 h 976665"/>
              <a:gd name="connsiteX1" fmla="*/ 97667 w 3560442"/>
              <a:gd name="connsiteY1" fmla="*/ 0 h 976665"/>
              <a:gd name="connsiteX2" fmla="*/ 3462776 w 3560442"/>
              <a:gd name="connsiteY2" fmla="*/ 0 h 976665"/>
              <a:gd name="connsiteX3" fmla="*/ 3560443 w 3560442"/>
              <a:gd name="connsiteY3" fmla="*/ 97667 h 976665"/>
              <a:gd name="connsiteX4" fmla="*/ 3560442 w 3560442"/>
              <a:gd name="connsiteY4" fmla="*/ 878999 h 976665"/>
              <a:gd name="connsiteX5" fmla="*/ 3462775 w 3560442"/>
              <a:gd name="connsiteY5" fmla="*/ 976666 h 976665"/>
              <a:gd name="connsiteX6" fmla="*/ 97667 w 3560442"/>
              <a:gd name="connsiteY6" fmla="*/ 976665 h 976665"/>
              <a:gd name="connsiteX7" fmla="*/ 0 w 3560442"/>
              <a:gd name="connsiteY7" fmla="*/ 878998 h 976665"/>
              <a:gd name="connsiteX8" fmla="*/ 0 w 3560442"/>
              <a:gd name="connsiteY8" fmla="*/ 97667 h 97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0442" h="976665">
                <a:moveTo>
                  <a:pt x="0" y="97667"/>
                </a:moveTo>
                <a:cubicBezTo>
                  <a:pt x="0" y="43727"/>
                  <a:pt x="43727" y="0"/>
                  <a:pt x="97667" y="0"/>
                </a:cubicBezTo>
                <a:lnTo>
                  <a:pt x="3462776" y="0"/>
                </a:lnTo>
                <a:cubicBezTo>
                  <a:pt x="3516716" y="0"/>
                  <a:pt x="3560443" y="43727"/>
                  <a:pt x="3560443" y="97667"/>
                </a:cubicBezTo>
                <a:cubicBezTo>
                  <a:pt x="3560443" y="358111"/>
                  <a:pt x="3560442" y="618555"/>
                  <a:pt x="3560442" y="878999"/>
                </a:cubicBezTo>
                <a:cubicBezTo>
                  <a:pt x="3560442" y="932939"/>
                  <a:pt x="3516715" y="976666"/>
                  <a:pt x="3462775" y="976666"/>
                </a:cubicBezTo>
                <a:lnTo>
                  <a:pt x="97667" y="976665"/>
                </a:lnTo>
                <a:cubicBezTo>
                  <a:pt x="43727" y="976665"/>
                  <a:pt x="0" y="932938"/>
                  <a:pt x="0" y="878998"/>
                </a:cubicBezTo>
                <a:lnTo>
                  <a:pt x="0" y="97667"/>
                </a:lnTo>
                <a:close/>
              </a:path>
            </a:pathLst>
          </a:custGeom>
          <a:solidFill>
            <a:srgbClr val="0070C0">
              <a:alpha val="50000"/>
            </a:srgbClr>
          </a:solidFill>
        </p:spPr>
        <p:style>
          <a:lnRef idx="2">
            <a:schemeClr val="lt1">
              <a:hueOff val="0"/>
              <a:satOff val="0"/>
              <a:lumOff val="0"/>
              <a:alphaOff val="0"/>
            </a:schemeClr>
          </a:lnRef>
          <a:fillRef idx="1">
            <a:scrgbClr r="0" g="0" b="0"/>
          </a:fillRef>
          <a:effectRef idx="0">
            <a:schemeClr val="accent4">
              <a:shade val="50000"/>
              <a:hueOff val="201422"/>
              <a:satOff val="6239"/>
              <a:lumOff val="26965"/>
              <a:alphaOff val="0"/>
            </a:schemeClr>
          </a:effectRef>
          <a:fontRef idx="minor">
            <a:schemeClr val="lt1"/>
          </a:fontRef>
        </p:style>
        <p:txBody>
          <a:bodyPr spcFirstLastPara="0" vert="horz" wrap="square" lIns="93376" tIns="93376" rIns="93376" bIns="93376" numCol="1" spcCol="1270" anchor="ctr" anchorCtr="0">
            <a:noAutofit/>
          </a:bodyPr>
          <a:lstStyle/>
          <a:p>
            <a:pPr algn="ctr" defTabSz="755650">
              <a:lnSpc>
                <a:spcPct val="90000"/>
              </a:lnSpc>
              <a:spcAft>
                <a:spcPct val="35000"/>
              </a:spcAft>
            </a:pPr>
            <a:r>
              <a:rPr lang="en-US" sz="1600" b="1">
                <a:latin typeface="Lato" panose="020F0502020204030203" pitchFamily="34" charset="77"/>
              </a:rPr>
              <a:t>Provide comfort and refer</a:t>
            </a:r>
          </a:p>
          <a:p>
            <a:pPr algn="ctr" defTabSz="755650">
              <a:lnSpc>
                <a:spcPct val="90000"/>
              </a:lnSpc>
              <a:spcAft>
                <a:spcPct val="35000"/>
              </a:spcAft>
            </a:pPr>
            <a:r>
              <a:rPr lang="en-US" sz="1600" b="1">
                <a:latin typeface="Lato" panose="020F0502020204030203" pitchFamily="34" charset="77"/>
              </a:rPr>
              <a:t>(with assent/consent)</a:t>
            </a:r>
            <a:endParaRPr lang="en-CH" sz="1600" b="1">
              <a:latin typeface="Lato" panose="020F0502020204030203" pitchFamily="34" charset="77"/>
            </a:endParaRPr>
          </a:p>
        </p:txBody>
      </p:sp>
      <p:sp>
        <p:nvSpPr>
          <p:cNvPr id="14" name="Freeform 13">
            <a:extLst>
              <a:ext uri="{FF2B5EF4-FFF2-40B4-BE49-F238E27FC236}">
                <a16:creationId xmlns:a16="http://schemas.microsoft.com/office/drawing/2014/main" id="{3635CA92-2C93-3FDC-34D5-A7D915441E93}"/>
              </a:ext>
            </a:extLst>
          </p:cNvPr>
          <p:cNvSpPr/>
          <p:nvPr/>
        </p:nvSpPr>
        <p:spPr>
          <a:xfrm>
            <a:off x="4575103" y="1770281"/>
            <a:ext cx="3037512" cy="975711"/>
          </a:xfrm>
          <a:custGeom>
            <a:avLst/>
            <a:gdLst>
              <a:gd name="connsiteX0" fmla="*/ 0 w 3037512"/>
              <a:gd name="connsiteY0" fmla="*/ 97571 h 975711"/>
              <a:gd name="connsiteX1" fmla="*/ 97571 w 3037512"/>
              <a:gd name="connsiteY1" fmla="*/ 0 h 975711"/>
              <a:gd name="connsiteX2" fmla="*/ 2939941 w 3037512"/>
              <a:gd name="connsiteY2" fmla="*/ 0 h 975711"/>
              <a:gd name="connsiteX3" fmla="*/ 3037512 w 3037512"/>
              <a:gd name="connsiteY3" fmla="*/ 97571 h 975711"/>
              <a:gd name="connsiteX4" fmla="*/ 3037512 w 3037512"/>
              <a:gd name="connsiteY4" fmla="*/ 878140 h 975711"/>
              <a:gd name="connsiteX5" fmla="*/ 2939941 w 3037512"/>
              <a:gd name="connsiteY5" fmla="*/ 975711 h 975711"/>
              <a:gd name="connsiteX6" fmla="*/ 97571 w 3037512"/>
              <a:gd name="connsiteY6" fmla="*/ 975711 h 975711"/>
              <a:gd name="connsiteX7" fmla="*/ 0 w 3037512"/>
              <a:gd name="connsiteY7" fmla="*/ 878140 h 975711"/>
              <a:gd name="connsiteX8" fmla="*/ 0 w 3037512"/>
              <a:gd name="connsiteY8" fmla="*/ 97571 h 97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7512" h="975711">
                <a:moveTo>
                  <a:pt x="0" y="97571"/>
                </a:moveTo>
                <a:cubicBezTo>
                  <a:pt x="0" y="43684"/>
                  <a:pt x="43684" y="0"/>
                  <a:pt x="97571" y="0"/>
                </a:cubicBezTo>
                <a:lnTo>
                  <a:pt x="2939941" y="0"/>
                </a:lnTo>
                <a:cubicBezTo>
                  <a:pt x="2993828" y="0"/>
                  <a:pt x="3037512" y="43684"/>
                  <a:pt x="3037512" y="97571"/>
                </a:cubicBezTo>
                <a:lnTo>
                  <a:pt x="3037512" y="878140"/>
                </a:lnTo>
                <a:cubicBezTo>
                  <a:pt x="3037512" y="932027"/>
                  <a:pt x="2993828" y="975711"/>
                  <a:pt x="2939941" y="975711"/>
                </a:cubicBezTo>
                <a:lnTo>
                  <a:pt x="97571" y="975711"/>
                </a:lnTo>
                <a:cubicBezTo>
                  <a:pt x="43684" y="975711"/>
                  <a:pt x="0" y="932027"/>
                  <a:pt x="0" y="878140"/>
                </a:cubicBezTo>
                <a:lnTo>
                  <a:pt x="0" y="97571"/>
                </a:lnTo>
                <a:close/>
              </a:path>
            </a:pathLst>
          </a:custGeom>
          <a:solidFill>
            <a:srgbClr val="0070C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04778" tIns="104778" rIns="104778" bIns="104778" numCol="1" spcCol="1270" anchor="ctr" anchorCtr="0">
            <a:noAutofit/>
          </a:bodyPr>
          <a:lstStyle/>
          <a:p>
            <a:pPr algn="ctr" defTabSz="889000">
              <a:lnSpc>
                <a:spcPct val="90000"/>
              </a:lnSpc>
              <a:spcAft>
                <a:spcPct val="35000"/>
              </a:spcAft>
            </a:pPr>
            <a:r>
              <a:rPr lang="en-US" sz="2000" b="1">
                <a:solidFill>
                  <a:schemeClr val="bg1"/>
                </a:solidFill>
                <a:latin typeface="Lato" panose="020F0502020204030203" pitchFamily="34" charset="77"/>
              </a:rPr>
              <a:t>Warning signs (identification)</a:t>
            </a:r>
            <a:endParaRPr lang="en-CH" sz="2000" b="1">
              <a:solidFill>
                <a:schemeClr val="bg1"/>
              </a:solidFill>
              <a:latin typeface="Lato" panose="020F0502020204030203" pitchFamily="34" charset="77"/>
            </a:endParaRPr>
          </a:p>
        </p:txBody>
      </p:sp>
      <p:sp>
        <p:nvSpPr>
          <p:cNvPr id="15" name="Freeform 14">
            <a:extLst>
              <a:ext uri="{FF2B5EF4-FFF2-40B4-BE49-F238E27FC236}">
                <a16:creationId xmlns:a16="http://schemas.microsoft.com/office/drawing/2014/main" id="{7FD9CC00-9823-B019-3228-811479E6FBE9}"/>
              </a:ext>
            </a:extLst>
          </p:cNvPr>
          <p:cNvSpPr/>
          <p:nvPr/>
        </p:nvSpPr>
        <p:spPr>
          <a:xfrm rot="21561097">
            <a:off x="5882414" y="2802726"/>
            <a:ext cx="439070" cy="340484"/>
          </a:xfrm>
          <a:custGeom>
            <a:avLst/>
            <a:gdLst>
              <a:gd name="connsiteX0" fmla="*/ 0 w 340484"/>
              <a:gd name="connsiteY0" fmla="*/ 87814 h 439070"/>
              <a:gd name="connsiteX1" fmla="*/ 170242 w 340484"/>
              <a:gd name="connsiteY1" fmla="*/ 87814 h 439070"/>
              <a:gd name="connsiteX2" fmla="*/ 170242 w 340484"/>
              <a:gd name="connsiteY2" fmla="*/ 0 h 439070"/>
              <a:gd name="connsiteX3" fmla="*/ 340484 w 340484"/>
              <a:gd name="connsiteY3" fmla="*/ 219535 h 439070"/>
              <a:gd name="connsiteX4" fmla="*/ 170242 w 340484"/>
              <a:gd name="connsiteY4" fmla="*/ 439070 h 439070"/>
              <a:gd name="connsiteX5" fmla="*/ 170242 w 340484"/>
              <a:gd name="connsiteY5" fmla="*/ 351256 h 439070"/>
              <a:gd name="connsiteX6" fmla="*/ 0 w 340484"/>
              <a:gd name="connsiteY6" fmla="*/ 351256 h 439070"/>
              <a:gd name="connsiteX7" fmla="*/ 0 w 340484"/>
              <a:gd name="connsiteY7" fmla="*/ 87814 h 43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484" h="439070">
                <a:moveTo>
                  <a:pt x="272387" y="0"/>
                </a:moveTo>
                <a:lnTo>
                  <a:pt x="272387" y="219535"/>
                </a:lnTo>
                <a:lnTo>
                  <a:pt x="340484" y="219535"/>
                </a:lnTo>
                <a:lnTo>
                  <a:pt x="170242" y="439070"/>
                </a:lnTo>
                <a:lnTo>
                  <a:pt x="0" y="219535"/>
                </a:lnTo>
                <a:lnTo>
                  <a:pt x="68097" y="219535"/>
                </a:lnTo>
                <a:lnTo>
                  <a:pt x="68097" y="0"/>
                </a:lnTo>
                <a:lnTo>
                  <a:pt x="272387" y="0"/>
                </a:lnTo>
                <a:close/>
              </a:path>
            </a:pathLst>
          </a:custGeom>
          <a:solidFill>
            <a:srgbClr val="0070C0"/>
          </a:solidFill>
          <a:ln w="28575">
            <a:solidFill>
              <a:srgbClr val="FFFF00"/>
            </a:solidFill>
          </a:ln>
        </p:spPr>
        <p:style>
          <a:lnRef idx="0">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87814" tIns="-1" rIns="87813" bIns="102145" numCol="1" spcCol="1270" anchor="ctr" anchorCtr="0">
            <a:noAutofit/>
          </a:bodyPr>
          <a:lstStyle/>
          <a:p>
            <a:pPr marL="0" lvl="0" indent="0" algn="ctr" defTabSz="755650">
              <a:lnSpc>
                <a:spcPct val="90000"/>
              </a:lnSpc>
              <a:spcBef>
                <a:spcPct val="0"/>
              </a:spcBef>
              <a:spcAft>
                <a:spcPct val="35000"/>
              </a:spcAft>
              <a:buNone/>
            </a:pPr>
            <a:endParaRPr lang="en-CH" sz="1700" kern="1200"/>
          </a:p>
        </p:txBody>
      </p:sp>
      <p:sp>
        <p:nvSpPr>
          <p:cNvPr id="17" name="Freeform 16">
            <a:extLst>
              <a:ext uri="{FF2B5EF4-FFF2-40B4-BE49-F238E27FC236}">
                <a16:creationId xmlns:a16="http://schemas.microsoft.com/office/drawing/2014/main" id="{FD7F5EF1-5C26-FA92-4FF7-72ECAD86B7FE}"/>
              </a:ext>
            </a:extLst>
          </p:cNvPr>
          <p:cNvSpPr/>
          <p:nvPr/>
        </p:nvSpPr>
        <p:spPr>
          <a:xfrm>
            <a:off x="5890503" y="4236637"/>
            <a:ext cx="439071" cy="365892"/>
          </a:xfrm>
          <a:custGeom>
            <a:avLst/>
            <a:gdLst>
              <a:gd name="connsiteX0" fmla="*/ 0 w 365891"/>
              <a:gd name="connsiteY0" fmla="*/ 87814 h 439070"/>
              <a:gd name="connsiteX1" fmla="*/ 182946 w 365891"/>
              <a:gd name="connsiteY1" fmla="*/ 87814 h 439070"/>
              <a:gd name="connsiteX2" fmla="*/ 182946 w 365891"/>
              <a:gd name="connsiteY2" fmla="*/ 0 h 439070"/>
              <a:gd name="connsiteX3" fmla="*/ 365891 w 365891"/>
              <a:gd name="connsiteY3" fmla="*/ 219535 h 439070"/>
              <a:gd name="connsiteX4" fmla="*/ 182946 w 365891"/>
              <a:gd name="connsiteY4" fmla="*/ 439070 h 439070"/>
              <a:gd name="connsiteX5" fmla="*/ 182946 w 365891"/>
              <a:gd name="connsiteY5" fmla="*/ 351256 h 439070"/>
              <a:gd name="connsiteX6" fmla="*/ 0 w 365891"/>
              <a:gd name="connsiteY6" fmla="*/ 351256 h 439070"/>
              <a:gd name="connsiteX7" fmla="*/ 0 w 365891"/>
              <a:gd name="connsiteY7" fmla="*/ 87814 h 43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891" h="439070">
                <a:moveTo>
                  <a:pt x="292713" y="1"/>
                </a:moveTo>
                <a:lnTo>
                  <a:pt x="292713" y="219536"/>
                </a:lnTo>
                <a:lnTo>
                  <a:pt x="365891" y="219536"/>
                </a:lnTo>
                <a:lnTo>
                  <a:pt x="182946" y="439069"/>
                </a:lnTo>
                <a:lnTo>
                  <a:pt x="0" y="219536"/>
                </a:lnTo>
                <a:lnTo>
                  <a:pt x="73178" y="219536"/>
                </a:lnTo>
                <a:lnTo>
                  <a:pt x="73178" y="1"/>
                </a:lnTo>
                <a:lnTo>
                  <a:pt x="292713" y="1"/>
                </a:lnTo>
                <a:close/>
              </a:path>
            </a:pathLst>
          </a:custGeom>
          <a:solidFill>
            <a:srgbClr val="0070C0"/>
          </a:solidFill>
          <a:ln w="28575">
            <a:solidFill>
              <a:srgbClr val="FFFF00"/>
            </a:solidFill>
          </a:ln>
        </p:spPr>
        <p:style>
          <a:lnRef idx="0">
            <a:scrgbClr r="0" g="0" b="0"/>
          </a:lnRef>
          <a:fillRef idx="1">
            <a:scrgbClr r="0" g="0" b="0"/>
          </a:fillRef>
          <a:effectRef idx="0">
            <a:schemeClr val="accent3">
              <a:hueOff val="5591649"/>
              <a:satOff val="28938"/>
              <a:lumOff val="-980"/>
              <a:alphaOff val="0"/>
            </a:schemeClr>
          </a:effectRef>
          <a:fontRef idx="minor">
            <a:schemeClr val="lt1"/>
          </a:fontRef>
        </p:style>
        <p:txBody>
          <a:bodyPr spcFirstLastPara="0" vert="horz" wrap="square" lIns="87815" tIns="1" rIns="87814" bIns="109767" numCol="1" spcCol="1270" anchor="ctr" anchorCtr="0">
            <a:noAutofit/>
          </a:bodyPr>
          <a:lstStyle/>
          <a:p>
            <a:pPr marL="0" lvl="0" indent="0" algn="ctr" defTabSz="800100">
              <a:lnSpc>
                <a:spcPct val="90000"/>
              </a:lnSpc>
              <a:spcBef>
                <a:spcPct val="0"/>
              </a:spcBef>
              <a:spcAft>
                <a:spcPct val="35000"/>
              </a:spcAft>
              <a:buNone/>
            </a:pPr>
            <a:endParaRPr lang="en-CH" sz="1800" kern="1200"/>
          </a:p>
        </p:txBody>
      </p:sp>
      <p:sp>
        <p:nvSpPr>
          <p:cNvPr id="20" name="Freeform 19">
            <a:extLst>
              <a:ext uri="{FF2B5EF4-FFF2-40B4-BE49-F238E27FC236}">
                <a16:creationId xmlns:a16="http://schemas.microsoft.com/office/drawing/2014/main" id="{A45EFB28-C1D9-FC80-24C0-816789F78DAE}"/>
              </a:ext>
            </a:extLst>
          </p:cNvPr>
          <p:cNvSpPr/>
          <p:nvPr/>
        </p:nvSpPr>
        <p:spPr>
          <a:xfrm>
            <a:off x="8027236" y="1768145"/>
            <a:ext cx="3762825" cy="973447"/>
          </a:xfrm>
          <a:custGeom>
            <a:avLst/>
            <a:gdLst>
              <a:gd name="connsiteX0" fmla="*/ 0 w 3762825"/>
              <a:gd name="connsiteY0" fmla="*/ 97345 h 973447"/>
              <a:gd name="connsiteX1" fmla="*/ 97345 w 3762825"/>
              <a:gd name="connsiteY1" fmla="*/ 0 h 973447"/>
              <a:gd name="connsiteX2" fmla="*/ 3665480 w 3762825"/>
              <a:gd name="connsiteY2" fmla="*/ 0 h 973447"/>
              <a:gd name="connsiteX3" fmla="*/ 3762825 w 3762825"/>
              <a:gd name="connsiteY3" fmla="*/ 97345 h 973447"/>
              <a:gd name="connsiteX4" fmla="*/ 3762825 w 3762825"/>
              <a:gd name="connsiteY4" fmla="*/ 876102 h 973447"/>
              <a:gd name="connsiteX5" fmla="*/ 3665480 w 3762825"/>
              <a:gd name="connsiteY5" fmla="*/ 973447 h 973447"/>
              <a:gd name="connsiteX6" fmla="*/ 97345 w 3762825"/>
              <a:gd name="connsiteY6" fmla="*/ 973447 h 973447"/>
              <a:gd name="connsiteX7" fmla="*/ 0 w 3762825"/>
              <a:gd name="connsiteY7" fmla="*/ 876102 h 973447"/>
              <a:gd name="connsiteX8" fmla="*/ 0 w 3762825"/>
              <a:gd name="connsiteY8" fmla="*/ 97345 h 97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2825" h="973447">
                <a:moveTo>
                  <a:pt x="0" y="97345"/>
                </a:moveTo>
                <a:cubicBezTo>
                  <a:pt x="0" y="43583"/>
                  <a:pt x="43583" y="0"/>
                  <a:pt x="97345" y="0"/>
                </a:cubicBezTo>
                <a:lnTo>
                  <a:pt x="3665480" y="0"/>
                </a:lnTo>
                <a:cubicBezTo>
                  <a:pt x="3719242" y="0"/>
                  <a:pt x="3762825" y="43583"/>
                  <a:pt x="3762825" y="97345"/>
                </a:cubicBezTo>
                <a:lnTo>
                  <a:pt x="3762825" y="876102"/>
                </a:lnTo>
                <a:cubicBezTo>
                  <a:pt x="3762825" y="929864"/>
                  <a:pt x="3719242" y="973447"/>
                  <a:pt x="3665480" y="973447"/>
                </a:cubicBezTo>
                <a:lnTo>
                  <a:pt x="97345" y="973447"/>
                </a:lnTo>
                <a:cubicBezTo>
                  <a:pt x="43583" y="973447"/>
                  <a:pt x="0" y="929864"/>
                  <a:pt x="0" y="876102"/>
                </a:cubicBezTo>
                <a:lnTo>
                  <a:pt x="0" y="97345"/>
                </a:lnTo>
                <a:close/>
              </a:path>
            </a:pathLst>
          </a:custGeom>
          <a:solidFill>
            <a:srgbClr val="0070C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04711" tIns="104711" rIns="104711" bIns="104711" numCol="1" spcCol="1270" anchor="ctr" anchorCtr="0">
            <a:noAutofit/>
          </a:bodyPr>
          <a:lstStyle/>
          <a:p>
            <a:pPr marL="0" lvl="0" indent="0" algn="ctr" defTabSz="889000">
              <a:lnSpc>
                <a:spcPct val="90000"/>
              </a:lnSpc>
              <a:spcBef>
                <a:spcPct val="0"/>
              </a:spcBef>
              <a:spcAft>
                <a:spcPct val="35000"/>
              </a:spcAft>
              <a:buNone/>
            </a:pPr>
            <a:r>
              <a:rPr lang="en-US" sz="2000" b="1" kern="1200">
                <a:latin typeface="Lato" panose="020F0502020204030203" pitchFamily="34" charset="77"/>
              </a:rPr>
              <a:t>Involuntary disclosure</a:t>
            </a:r>
            <a:endParaRPr lang="en-CH" sz="2000" b="1" kern="1200">
              <a:latin typeface="Lato" panose="020F0502020204030203" pitchFamily="34" charset="77"/>
            </a:endParaRPr>
          </a:p>
        </p:txBody>
      </p:sp>
      <p:sp>
        <p:nvSpPr>
          <p:cNvPr id="21" name="Freeform 20">
            <a:extLst>
              <a:ext uri="{FF2B5EF4-FFF2-40B4-BE49-F238E27FC236}">
                <a16:creationId xmlns:a16="http://schemas.microsoft.com/office/drawing/2014/main" id="{74E584C4-1060-7634-645E-836D83F7F025}"/>
              </a:ext>
            </a:extLst>
          </p:cNvPr>
          <p:cNvSpPr/>
          <p:nvPr/>
        </p:nvSpPr>
        <p:spPr>
          <a:xfrm>
            <a:off x="9689622" y="2802432"/>
            <a:ext cx="438052" cy="365043"/>
          </a:xfrm>
          <a:custGeom>
            <a:avLst/>
            <a:gdLst>
              <a:gd name="connsiteX0" fmla="*/ 0 w 365042"/>
              <a:gd name="connsiteY0" fmla="*/ 87610 h 438051"/>
              <a:gd name="connsiteX1" fmla="*/ 182521 w 365042"/>
              <a:gd name="connsiteY1" fmla="*/ 87610 h 438051"/>
              <a:gd name="connsiteX2" fmla="*/ 182521 w 365042"/>
              <a:gd name="connsiteY2" fmla="*/ 0 h 438051"/>
              <a:gd name="connsiteX3" fmla="*/ 365042 w 365042"/>
              <a:gd name="connsiteY3" fmla="*/ 219026 h 438051"/>
              <a:gd name="connsiteX4" fmla="*/ 182521 w 365042"/>
              <a:gd name="connsiteY4" fmla="*/ 438051 h 438051"/>
              <a:gd name="connsiteX5" fmla="*/ 182521 w 365042"/>
              <a:gd name="connsiteY5" fmla="*/ 350441 h 438051"/>
              <a:gd name="connsiteX6" fmla="*/ 0 w 365042"/>
              <a:gd name="connsiteY6" fmla="*/ 350441 h 438051"/>
              <a:gd name="connsiteX7" fmla="*/ 0 w 365042"/>
              <a:gd name="connsiteY7" fmla="*/ 87610 h 43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042" h="438051">
                <a:moveTo>
                  <a:pt x="292034" y="1"/>
                </a:moveTo>
                <a:lnTo>
                  <a:pt x="292034" y="219026"/>
                </a:lnTo>
                <a:lnTo>
                  <a:pt x="365042" y="219025"/>
                </a:lnTo>
                <a:lnTo>
                  <a:pt x="182521" y="438050"/>
                </a:lnTo>
                <a:lnTo>
                  <a:pt x="0" y="219026"/>
                </a:lnTo>
                <a:lnTo>
                  <a:pt x="73008" y="219026"/>
                </a:lnTo>
                <a:lnTo>
                  <a:pt x="73008" y="1"/>
                </a:lnTo>
                <a:lnTo>
                  <a:pt x="292034" y="1"/>
                </a:lnTo>
                <a:close/>
              </a:path>
            </a:pathLst>
          </a:custGeom>
          <a:solidFill>
            <a:srgbClr val="0070C0"/>
          </a:solidFill>
          <a:ln w="28575">
            <a:solidFill>
              <a:srgbClr val="FFFF00"/>
            </a:solidFill>
          </a:ln>
        </p:spPr>
        <p:style>
          <a:lnRef idx="0">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87611" tIns="1" rIns="87610" bIns="109513" numCol="1" spcCol="1270" anchor="ctr" anchorCtr="0">
            <a:noAutofit/>
          </a:bodyPr>
          <a:lstStyle/>
          <a:p>
            <a:pPr marL="0" lvl="0" indent="0" algn="ctr" defTabSz="622300">
              <a:lnSpc>
                <a:spcPct val="90000"/>
              </a:lnSpc>
              <a:spcBef>
                <a:spcPct val="0"/>
              </a:spcBef>
              <a:spcAft>
                <a:spcPct val="35000"/>
              </a:spcAft>
              <a:buNone/>
            </a:pPr>
            <a:endParaRPr lang="en-CH" sz="1400" kern="1200"/>
          </a:p>
        </p:txBody>
      </p:sp>
      <p:sp>
        <p:nvSpPr>
          <p:cNvPr id="22" name="Freeform 21">
            <a:extLst>
              <a:ext uri="{FF2B5EF4-FFF2-40B4-BE49-F238E27FC236}">
                <a16:creationId xmlns:a16="http://schemas.microsoft.com/office/drawing/2014/main" id="{B9A832B4-44FF-7FA4-55CB-654FD928E5F6}"/>
              </a:ext>
            </a:extLst>
          </p:cNvPr>
          <p:cNvSpPr/>
          <p:nvPr/>
        </p:nvSpPr>
        <p:spPr>
          <a:xfrm>
            <a:off x="4575104" y="3228316"/>
            <a:ext cx="7214958" cy="973447"/>
          </a:xfrm>
          <a:custGeom>
            <a:avLst/>
            <a:gdLst>
              <a:gd name="connsiteX0" fmla="*/ 0 w 3762825"/>
              <a:gd name="connsiteY0" fmla="*/ 97345 h 973447"/>
              <a:gd name="connsiteX1" fmla="*/ 97345 w 3762825"/>
              <a:gd name="connsiteY1" fmla="*/ 0 h 973447"/>
              <a:gd name="connsiteX2" fmla="*/ 3665480 w 3762825"/>
              <a:gd name="connsiteY2" fmla="*/ 0 h 973447"/>
              <a:gd name="connsiteX3" fmla="*/ 3762825 w 3762825"/>
              <a:gd name="connsiteY3" fmla="*/ 97345 h 973447"/>
              <a:gd name="connsiteX4" fmla="*/ 3762825 w 3762825"/>
              <a:gd name="connsiteY4" fmla="*/ 876102 h 973447"/>
              <a:gd name="connsiteX5" fmla="*/ 3665480 w 3762825"/>
              <a:gd name="connsiteY5" fmla="*/ 973447 h 973447"/>
              <a:gd name="connsiteX6" fmla="*/ 97345 w 3762825"/>
              <a:gd name="connsiteY6" fmla="*/ 973447 h 973447"/>
              <a:gd name="connsiteX7" fmla="*/ 0 w 3762825"/>
              <a:gd name="connsiteY7" fmla="*/ 876102 h 973447"/>
              <a:gd name="connsiteX8" fmla="*/ 0 w 3762825"/>
              <a:gd name="connsiteY8" fmla="*/ 97345 h 97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2825" h="973447">
                <a:moveTo>
                  <a:pt x="0" y="97345"/>
                </a:moveTo>
                <a:cubicBezTo>
                  <a:pt x="0" y="43583"/>
                  <a:pt x="43583" y="0"/>
                  <a:pt x="97345" y="0"/>
                </a:cubicBezTo>
                <a:lnTo>
                  <a:pt x="3665480" y="0"/>
                </a:lnTo>
                <a:cubicBezTo>
                  <a:pt x="3719242" y="0"/>
                  <a:pt x="3762825" y="43583"/>
                  <a:pt x="3762825" y="97345"/>
                </a:cubicBezTo>
                <a:lnTo>
                  <a:pt x="3762825" y="876102"/>
                </a:lnTo>
                <a:cubicBezTo>
                  <a:pt x="3762825" y="929864"/>
                  <a:pt x="3719242" y="973447"/>
                  <a:pt x="3665480" y="973447"/>
                </a:cubicBezTo>
                <a:lnTo>
                  <a:pt x="97345" y="973447"/>
                </a:lnTo>
                <a:cubicBezTo>
                  <a:pt x="43583" y="973447"/>
                  <a:pt x="0" y="929864"/>
                  <a:pt x="0" y="876102"/>
                </a:cubicBezTo>
                <a:lnTo>
                  <a:pt x="0" y="97345"/>
                </a:lnTo>
                <a:close/>
              </a:path>
            </a:pathLst>
          </a:custGeom>
          <a:solidFill>
            <a:srgbClr val="0070C0">
              <a:alpha val="80000"/>
            </a:srgbClr>
          </a:solidFill>
        </p:spPr>
        <p:style>
          <a:lnRef idx="2">
            <a:schemeClr val="lt1">
              <a:hueOff val="0"/>
              <a:satOff val="0"/>
              <a:lumOff val="0"/>
              <a:alphaOff val="0"/>
            </a:schemeClr>
          </a:lnRef>
          <a:fillRef idx="1">
            <a:scrgbClr r="0" g="0" b="0"/>
          </a:fillRef>
          <a:effectRef idx="0">
            <a:schemeClr val="accent3">
              <a:hueOff val="2795824"/>
              <a:satOff val="14469"/>
              <a:lumOff val="-490"/>
              <a:alphaOff val="0"/>
            </a:schemeClr>
          </a:effectRef>
          <a:fontRef idx="minor">
            <a:schemeClr val="lt1"/>
          </a:fontRef>
        </p:style>
        <p:txBody>
          <a:bodyPr spcFirstLastPara="0" vert="horz" wrap="square" lIns="104711" tIns="104711" rIns="104711" bIns="104711" numCol="1" spcCol="1270" anchor="ctr" anchorCtr="0">
            <a:noAutofit/>
          </a:bodyPr>
          <a:lstStyle/>
          <a:p>
            <a:pPr algn="ctr" defTabSz="889000">
              <a:lnSpc>
                <a:spcPct val="90000"/>
              </a:lnSpc>
              <a:spcAft>
                <a:spcPct val="35000"/>
              </a:spcAft>
            </a:pPr>
            <a:r>
              <a:rPr lang="en-US" sz="2000" b="1">
                <a:solidFill>
                  <a:schemeClr val="bg1"/>
                </a:solidFill>
                <a:latin typeface="Lato"/>
                <a:ea typeface="Lato"/>
                <a:cs typeface="Lato"/>
              </a:rPr>
              <a:t>DO</a:t>
            </a:r>
            <a:r>
              <a:rPr lang="en-US" sz="2000" b="1" kern="1200">
                <a:solidFill>
                  <a:schemeClr val="bg1"/>
                </a:solidFill>
                <a:latin typeface="Lato"/>
                <a:ea typeface="Lato"/>
                <a:cs typeface="Lato"/>
              </a:rPr>
              <a:t> NOT </a:t>
            </a:r>
            <a:r>
              <a:rPr lang="en-US" sz="2000" b="1">
                <a:solidFill>
                  <a:schemeClr val="bg1"/>
                </a:solidFill>
                <a:latin typeface="Lato"/>
                <a:ea typeface="Lato"/>
                <a:cs typeface="Lato"/>
              </a:rPr>
              <a:t>question </a:t>
            </a:r>
            <a:r>
              <a:rPr lang="en-US" sz="2000" b="1" kern="1200">
                <a:solidFill>
                  <a:schemeClr val="bg1"/>
                </a:solidFill>
                <a:latin typeface="Lato"/>
                <a:ea typeface="Lato"/>
                <a:cs typeface="Lato"/>
              </a:rPr>
              <a:t>or enquire</a:t>
            </a:r>
            <a:r>
              <a:rPr lang="en-US" sz="2000" b="1">
                <a:solidFill>
                  <a:schemeClr val="bg1"/>
                </a:solidFill>
                <a:latin typeface="Lato"/>
                <a:ea typeface="Lato"/>
                <a:cs typeface="Lato"/>
              </a:rPr>
              <a:t> to try and force disclosure</a:t>
            </a:r>
            <a:endParaRPr lang="en-CH" sz="2000" b="1">
              <a:solidFill>
                <a:schemeClr val="bg1"/>
              </a:solidFill>
              <a:latin typeface="Lato"/>
              <a:ea typeface="Lato"/>
              <a:cs typeface="Lato"/>
            </a:endParaRPr>
          </a:p>
        </p:txBody>
      </p:sp>
      <p:sp>
        <p:nvSpPr>
          <p:cNvPr id="23" name="Freeform 22">
            <a:extLst>
              <a:ext uri="{FF2B5EF4-FFF2-40B4-BE49-F238E27FC236}">
                <a16:creationId xmlns:a16="http://schemas.microsoft.com/office/drawing/2014/main" id="{5B1C8A7C-9593-19C8-90E0-0F2CF60508EB}"/>
              </a:ext>
            </a:extLst>
          </p:cNvPr>
          <p:cNvSpPr/>
          <p:nvPr/>
        </p:nvSpPr>
        <p:spPr>
          <a:xfrm>
            <a:off x="9689622" y="4259245"/>
            <a:ext cx="438052" cy="344893"/>
          </a:xfrm>
          <a:custGeom>
            <a:avLst/>
            <a:gdLst>
              <a:gd name="connsiteX0" fmla="*/ 0 w 344892"/>
              <a:gd name="connsiteY0" fmla="*/ 87610 h 438051"/>
              <a:gd name="connsiteX1" fmla="*/ 172446 w 344892"/>
              <a:gd name="connsiteY1" fmla="*/ 87610 h 438051"/>
              <a:gd name="connsiteX2" fmla="*/ 172446 w 344892"/>
              <a:gd name="connsiteY2" fmla="*/ 0 h 438051"/>
              <a:gd name="connsiteX3" fmla="*/ 344892 w 344892"/>
              <a:gd name="connsiteY3" fmla="*/ 219026 h 438051"/>
              <a:gd name="connsiteX4" fmla="*/ 172446 w 344892"/>
              <a:gd name="connsiteY4" fmla="*/ 438051 h 438051"/>
              <a:gd name="connsiteX5" fmla="*/ 172446 w 344892"/>
              <a:gd name="connsiteY5" fmla="*/ 350441 h 438051"/>
              <a:gd name="connsiteX6" fmla="*/ 0 w 344892"/>
              <a:gd name="connsiteY6" fmla="*/ 350441 h 438051"/>
              <a:gd name="connsiteX7" fmla="*/ 0 w 344892"/>
              <a:gd name="connsiteY7" fmla="*/ 87610 h 43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892" h="438051">
                <a:moveTo>
                  <a:pt x="275914" y="1"/>
                </a:moveTo>
                <a:lnTo>
                  <a:pt x="275914" y="219026"/>
                </a:lnTo>
                <a:lnTo>
                  <a:pt x="344892" y="219025"/>
                </a:lnTo>
                <a:lnTo>
                  <a:pt x="172446" y="438050"/>
                </a:lnTo>
                <a:lnTo>
                  <a:pt x="0" y="219026"/>
                </a:lnTo>
                <a:lnTo>
                  <a:pt x="68978" y="219026"/>
                </a:lnTo>
                <a:lnTo>
                  <a:pt x="68978" y="1"/>
                </a:lnTo>
                <a:lnTo>
                  <a:pt x="275914" y="1"/>
                </a:lnTo>
                <a:close/>
              </a:path>
            </a:pathLst>
          </a:custGeom>
          <a:solidFill>
            <a:srgbClr val="0070C0"/>
          </a:solidFill>
          <a:ln w="28575">
            <a:solidFill>
              <a:srgbClr val="FFFF00"/>
            </a:solidFill>
          </a:ln>
        </p:spPr>
        <p:style>
          <a:lnRef idx="0">
            <a:scrgbClr r="0" g="0" b="0"/>
          </a:lnRef>
          <a:fillRef idx="1">
            <a:scrgbClr r="0" g="0" b="0"/>
          </a:fillRef>
          <a:effectRef idx="0">
            <a:schemeClr val="accent3">
              <a:hueOff val="5591649"/>
              <a:satOff val="28938"/>
              <a:lumOff val="-980"/>
              <a:alphaOff val="0"/>
            </a:schemeClr>
          </a:effectRef>
          <a:fontRef idx="minor">
            <a:schemeClr val="lt1"/>
          </a:fontRef>
        </p:style>
        <p:txBody>
          <a:bodyPr spcFirstLastPara="0" vert="horz" wrap="square" lIns="87611" tIns="0" rIns="87610" bIns="103469" numCol="1" spcCol="1270" anchor="ctr" anchorCtr="0">
            <a:noAutofit/>
          </a:bodyPr>
          <a:lstStyle/>
          <a:p>
            <a:pPr marL="0" lvl="0" indent="0" algn="ctr" defTabSz="622300">
              <a:lnSpc>
                <a:spcPct val="90000"/>
              </a:lnSpc>
              <a:spcBef>
                <a:spcPct val="0"/>
              </a:spcBef>
              <a:spcAft>
                <a:spcPct val="35000"/>
              </a:spcAft>
              <a:buNone/>
            </a:pPr>
            <a:endParaRPr lang="en-CH" sz="1400" kern="1200"/>
          </a:p>
        </p:txBody>
      </p:sp>
      <p:sp>
        <p:nvSpPr>
          <p:cNvPr id="24" name="Freeform 23">
            <a:extLst>
              <a:ext uri="{FF2B5EF4-FFF2-40B4-BE49-F238E27FC236}">
                <a16:creationId xmlns:a16="http://schemas.microsoft.com/office/drawing/2014/main" id="{27B3CF90-E02D-4EE0-6B5B-D66EC7AC885C}"/>
              </a:ext>
            </a:extLst>
          </p:cNvPr>
          <p:cNvSpPr/>
          <p:nvPr/>
        </p:nvSpPr>
        <p:spPr>
          <a:xfrm>
            <a:off x="4575104" y="4661621"/>
            <a:ext cx="7214958" cy="973447"/>
          </a:xfrm>
          <a:custGeom>
            <a:avLst/>
            <a:gdLst>
              <a:gd name="connsiteX0" fmla="*/ 0 w 3762825"/>
              <a:gd name="connsiteY0" fmla="*/ 97345 h 973447"/>
              <a:gd name="connsiteX1" fmla="*/ 97345 w 3762825"/>
              <a:gd name="connsiteY1" fmla="*/ 0 h 973447"/>
              <a:gd name="connsiteX2" fmla="*/ 3665480 w 3762825"/>
              <a:gd name="connsiteY2" fmla="*/ 0 h 973447"/>
              <a:gd name="connsiteX3" fmla="*/ 3762825 w 3762825"/>
              <a:gd name="connsiteY3" fmla="*/ 97345 h 973447"/>
              <a:gd name="connsiteX4" fmla="*/ 3762825 w 3762825"/>
              <a:gd name="connsiteY4" fmla="*/ 876102 h 973447"/>
              <a:gd name="connsiteX5" fmla="*/ 3665480 w 3762825"/>
              <a:gd name="connsiteY5" fmla="*/ 973447 h 973447"/>
              <a:gd name="connsiteX6" fmla="*/ 97345 w 3762825"/>
              <a:gd name="connsiteY6" fmla="*/ 973447 h 973447"/>
              <a:gd name="connsiteX7" fmla="*/ 0 w 3762825"/>
              <a:gd name="connsiteY7" fmla="*/ 876102 h 973447"/>
              <a:gd name="connsiteX8" fmla="*/ 0 w 3762825"/>
              <a:gd name="connsiteY8" fmla="*/ 97345 h 97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2825" h="973447">
                <a:moveTo>
                  <a:pt x="0" y="97345"/>
                </a:moveTo>
                <a:cubicBezTo>
                  <a:pt x="0" y="43583"/>
                  <a:pt x="43583" y="0"/>
                  <a:pt x="97345" y="0"/>
                </a:cubicBezTo>
                <a:lnTo>
                  <a:pt x="3665480" y="0"/>
                </a:lnTo>
                <a:cubicBezTo>
                  <a:pt x="3719242" y="0"/>
                  <a:pt x="3762825" y="43583"/>
                  <a:pt x="3762825" y="97345"/>
                </a:cubicBezTo>
                <a:lnTo>
                  <a:pt x="3762825" y="876102"/>
                </a:lnTo>
                <a:cubicBezTo>
                  <a:pt x="3762825" y="929864"/>
                  <a:pt x="3719242" y="973447"/>
                  <a:pt x="3665480" y="973447"/>
                </a:cubicBezTo>
                <a:lnTo>
                  <a:pt x="97345" y="973447"/>
                </a:lnTo>
                <a:cubicBezTo>
                  <a:pt x="43583" y="973447"/>
                  <a:pt x="0" y="929864"/>
                  <a:pt x="0" y="876102"/>
                </a:cubicBezTo>
                <a:lnTo>
                  <a:pt x="0" y="97345"/>
                </a:lnTo>
                <a:close/>
              </a:path>
            </a:pathLst>
          </a:custGeom>
          <a:solidFill>
            <a:srgbClr val="0070C0">
              <a:alpha val="50000"/>
            </a:srgbClr>
          </a:solidFill>
        </p:spPr>
        <p:style>
          <a:lnRef idx="2">
            <a:schemeClr val="lt1">
              <a:hueOff val="0"/>
              <a:satOff val="0"/>
              <a:lumOff val="0"/>
              <a:alphaOff val="0"/>
            </a:schemeClr>
          </a:lnRef>
          <a:fillRef idx="1">
            <a:scrgbClr r="0" g="0" b="0"/>
          </a:fillRef>
          <a:effectRef idx="0">
            <a:schemeClr val="accent3">
              <a:hueOff val="5591649"/>
              <a:satOff val="28938"/>
              <a:lumOff val="-980"/>
              <a:alphaOff val="0"/>
            </a:schemeClr>
          </a:effectRef>
          <a:fontRef idx="minor">
            <a:schemeClr val="lt1"/>
          </a:fontRef>
        </p:style>
        <p:txBody>
          <a:bodyPr spcFirstLastPara="0" vert="horz" wrap="square" lIns="97091" tIns="97091" rIns="97091" bIns="97091" numCol="1" spcCol="1270" anchor="ctr" anchorCtr="0">
            <a:noAutofit/>
          </a:bodyPr>
          <a:lstStyle/>
          <a:p>
            <a:pPr algn="ctr" defTabSz="800100">
              <a:lnSpc>
                <a:spcPct val="90000"/>
              </a:lnSpc>
              <a:spcAft>
                <a:spcPct val="35000"/>
              </a:spcAft>
            </a:pPr>
            <a:r>
              <a:rPr lang="en-US" sz="1800" b="1" kern="1200">
                <a:latin typeface="Lato"/>
                <a:ea typeface="Lato"/>
                <a:cs typeface="Lato"/>
              </a:rPr>
              <a:t>Consult a child protection/GBV specialist</a:t>
            </a:r>
            <a:r>
              <a:rPr lang="en-US" b="1">
                <a:latin typeface="Lato"/>
                <a:ea typeface="Lato"/>
                <a:cs typeface="Lato"/>
              </a:rPr>
              <a:t> </a:t>
            </a:r>
            <a:endParaRPr lang="en-US" sz="1800" b="1" kern="1200">
              <a:latin typeface="Lato" panose="020F0502020204030203" pitchFamily="34" charset="77"/>
            </a:endParaRPr>
          </a:p>
          <a:p>
            <a:pPr algn="ctr" defTabSz="800100">
              <a:lnSpc>
                <a:spcPct val="90000"/>
              </a:lnSpc>
              <a:spcAft>
                <a:spcPct val="35000"/>
              </a:spcAft>
            </a:pPr>
            <a:r>
              <a:rPr lang="en-US" sz="1800" b="1" kern="1200">
                <a:solidFill>
                  <a:schemeClr val="bg1"/>
                </a:solidFill>
                <a:latin typeface="Lato"/>
                <a:ea typeface="Lato"/>
                <a:cs typeface="Lato"/>
              </a:rPr>
              <a:t>(sharing </a:t>
            </a:r>
            <a:r>
              <a:rPr lang="en-US" b="1">
                <a:solidFill>
                  <a:schemeClr val="bg1"/>
                </a:solidFill>
                <a:latin typeface="Lato"/>
                <a:ea typeface="Lato"/>
                <a:cs typeface="Lato"/>
              </a:rPr>
              <a:t>information as required by the specialist)</a:t>
            </a:r>
            <a:endParaRPr lang="en-CH" sz="1800" b="1" kern="1200">
              <a:solidFill>
                <a:schemeClr val="bg1"/>
              </a:solidFill>
              <a:latin typeface="Lato"/>
              <a:ea typeface="Lato"/>
              <a:cs typeface="Lato"/>
            </a:endParaRPr>
          </a:p>
        </p:txBody>
      </p:sp>
    </p:spTree>
    <p:custDataLst>
      <p:tags r:id="rId1"/>
    </p:custDataLst>
    <p:extLst>
      <p:ext uri="{BB962C8B-B14F-4D97-AF65-F5344CB8AC3E}">
        <p14:creationId xmlns:p14="http://schemas.microsoft.com/office/powerpoint/2010/main" val="310118174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3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30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grpId="0" nodeType="withEffect">
                                      <p:stCondLst>
                                        <p:cond delay="30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10" presetClass="entr" presetSubtype="0" fill="hold" grpId="0" nodeType="withEffect">
                                      <p:stCondLst>
                                        <p:cond delay="30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4" grpId="0" animBg="1"/>
          <p:bldP spid="15" grpId="0" animBg="1"/>
          <p:bldP spid="17" grpId="0" animBg="1"/>
          <p:bldP spid="20" grpId="0" animBg="1"/>
          <p:bldP spid="21" grpId="0" animBg="1"/>
          <p:bldP spid="22" grpId="0" animBg="1"/>
          <p:bldP spid="23" grpId="0" animBg="1"/>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3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30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grpId="0" nodeType="withEffect">
                                      <p:stCondLst>
                                        <p:cond delay="30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10" presetClass="entr" presetSubtype="0" fill="hold" grpId="0" nodeType="withEffect">
                                      <p:stCondLst>
                                        <p:cond delay="30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4" grpId="0" animBg="1"/>
          <p:bldP spid="15" grpId="0" animBg="1"/>
          <p:bldP spid="17" grpId="0" animBg="1"/>
          <p:bldP spid="20" grpId="0" animBg="1"/>
          <p:bldP spid="21" grpId="0" animBg="1"/>
          <p:bldP spid="22" grpId="0" animBg="1"/>
          <p:bldP spid="23" grpId="0" animBg="1"/>
          <p:bldP spid="24" grpId="0" animBg="1"/>
        </p:bldLst>
      </p:timing>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2D34AEC-EA16-A786-E5D6-5AE445E84B66}"/>
              </a:ext>
            </a:extLst>
          </p:cNvPr>
          <p:cNvSpPr txBox="1">
            <a:spLocks/>
          </p:cNvSpPr>
          <p:nvPr/>
        </p:nvSpPr>
        <p:spPr>
          <a:xfrm>
            <a:off x="808036" y="2185747"/>
            <a:ext cx="8838883" cy="3224417"/>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mj-lt"/>
              <a:buAutoNum type="arabicPeriod"/>
            </a:pPr>
            <a:r>
              <a:rPr lang="en-GB" sz="2200"/>
              <a:t>Identification of child survivors;</a:t>
            </a:r>
          </a:p>
          <a:p>
            <a:pPr>
              <a:buClr>
                <a:srgbClr val="0070C0"/>
              </a:buClr>
              <a:buFont typeface="+mj-lt"/>
              <a:buAutoNum type="arabicPeriod"/>
            </a:pPr>
            <a:r>
              <a:rPr lang="en-GB" sz="2200"/>
              <a:t>Use of child-friendly communication style;</a:t>
            </a:r>
          </a:p>
          <a:p>
            <a:pPr>
              <a:buClr>
                <a:srgbClr val="0070C0"/>
              </a:buClr>
              <a:buFont typeface="+mj-lt"/>
              <a:buAutoNum type="arabicPeriod"/>
            </a:pPr>
            <a:r>
              <a:rPr lang="en-GB" sz="2200"/>
              <a:t>Best interests of the child principle vs. survivor-centred approach;</a:t>
            </a:r>
          </a:p>
          <a:p>
            <a:pPr>
              <a:buClr>
                <a:srgbClr val="0070C0"/>
              </a:buClr>
              <a:buFont typeface="+mj-lt"/>
              <a:buAutoNum type="arabicPeriod"/>
            </a:pPr>
            <a:r>
              <a:rPr lang="en-GB" sz="2200"/>
              <a:t>Mandatory reporting requirements for GBV against children;</a:t>
            </a:r>
          </a:p>
          <a:p>
            <a:pPr>
              <a:buClr>
                <a:srgbClr val="0070C0"/>
              </a:buClr>
              <a:buFont typeface="+mj-lt"/>
              <a:buAutoNum type="arabicPeriod"/>
            </a:pPr>
            <a:r>
              <a:rPr lang="en-GB" sz="2200"/>
              <a:t>Parents’/caregivers’ involvement in obtaining consent;</a:t>
            </a:r>
          </a:p>
          <a:p>
            <a:pPr>
              <a:buClr>
                <a:srgbClr val="0070C0"/>
              </a:buClr>
              <a:buFont typeface="+mj-lt"/>
              <a:buAutoNum type="arabicPeriod"/>
            </a:pPr>
            <a:r>
              <a:rPr lang="en-GB" sz="2200"/>
              <a:t>Referral to services specialized in supporting child survivors.</a:t>
            </a:r>
          </a:p>
        </p:txBody>
      </p:sp>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806570" y="1120775"/>
            <a:ext cx="11174412" cy="6604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GB" sz="4000" b="1">
                <a:solidFill>
                  <a:srgbClr val="0070C0"/>
                </a:solidFill>
                <a:latin typeface="Lato" panose="020F0502020204030203" pitchFamily="34" charset="77"/>
              </a:rPr>
              <a:t>Key considerations for handling a disclosure involving a child survivor vs. adult survivor</a:t>
            </a:r>
            <a:endParaRPr lang="en-US" sz="4000" b="1">
              <a:solidFill>
                <a:srgbClr val="0070C0"/>
              </a:solidFill>
              <a:latin typeface="Lato" panose="020F0502020204030203" pitchFamily="34" charset="77"/>
            </a:endParaRP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781227"/>
            <a:ext cx="11493108"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8" name="Picture 7" descr="Logo, icon&#10;&#10;Description automatically generated">
            <a:extLst>
              <a:ext uri="{FF2B5EF4-FFF2-40B4-BE49-F238E27FC236}">
                <a16:creationId xmlns:a16="http://schemas.microsoft.com/office/drawing/2014/main" id="{F4A4D229-92F6-CD3D-3DDC-41F6AC1988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6919" y="2954058"/>
            <a:ext cx="3215886" cy="3224417"/>
          </a:xfrm>
          <a:prstGeom prst="rect">
            <a:avLst/>
          </a:prstGeom>
        </p:spPr>
      </p:pic>
      <p:pic>
        <p:nvPicPr>
          <p:cNvPr id="5" name="Picture 4" descr="Icon&#10;&#10;Description automatically generated">
            <a:extLst>
              <a:ext uri="{FF2B5EF4-FFF2-40B4-BE49-F238E27FC236}">
                <a16:creationId xmlns:a16="http://schemas.microsoft.com/office/drawing/2014/main" id="{6594C0F7-980E-A830-3BBF-A86CDC20CC67}"/>
              </a:ext>
            </a:extLst>
          </p:cNvPr>
          <p:cNvPicPr>
            <a:picLocks noChangeAspect="1"/>
          </p:cNvPicPr>
          <p:nvPr/>
        </p:nvPicPr>
        <p:blipFill rotWithShape="1">
          <a:blip r:embed="rId5">
            <a:extLst>
              <a:ext uri="{28A0092B-C50C-407E-A947-70E740481C1C}">
                <a14:useLocalDpi xmlns:a14="http://schemas.microsoft.com/office/drawing/2010/main" val="0"/>
              </a:ext>
            </a:extLst>
          </a:blip>
          <a:srcRect b="22402"/>
          <a:stretch/>
        </p:blipFill>
        <p:spPr>
          <a:xfrm>
            <a:off x="8979775" y="3517204"/>
            <a:ext cx="1871105" cy="2661271"/>
          </a:xfrm>
          <a:prstGeom prst="rect">
            <a:avLst/>
          </a:prstGeom>
        </p:spPr>
      </p:pic>
    </p:spTree>
    <p:custDataLst>
      <p:tags r:id="rId1"/>
    </p:custDataLst>
    <p:extLst>
      <p:ext uri="{BB962C8B-B14F-4D97-AF65-F5344CB8AC3E}">
        <p14:creationId xmlns:p14="http://schemas.microsoft.com/office/powerpoint/2010/main" val="5820171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1+#ppt_w/2"/>
                                              </p:val>
                                            </p:tav>
                                            <p:tav tm="100000">
                                              <p:val>
                                                <p:strVal val="#ppt_x"/>
                                              </p:val>
                                            </p:tav>
                                          </p:tavLst>
                                        </p:anim>
                                        <p:anim calcmode="lin" valueType="num">
                                          <p:cBhvr additive="base">
                                            <p:cTn id="20"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5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fade">
                                          <p:cBhvr>
                                            <p:cTn id="45" dur="500"/>
                                            <p:tgtEl>
                                              <p:spTgt spid="4">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Effect transition="in" filter="fade">
                                          <p:cBhvr>
                                            <p:cTn id="5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1+#ppt_w/2"/>
                                              </p:val>
                                            </p:tav>
                                            <p:tav tm="100000">
                                              <p:val>
                                                <p:strVal val="#ppt_x"/>
                                              </p:val>
                                            </p:tav>
                                          </p:tavLst>
                                        </p:anim>
                                        <p:anim calcmode="lin" valueType="num">
                                          <p:cBhvr additive="base">
                                            <p:cTn id="20"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5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fade">
                                          <p:cBhvr>
                                            <p:cTn id="45" dur="500"/>
                                            <p:tgtEl>
                                              <p:spTgt spid="4">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Effect transition="in" filter="fade">
                                          <p:cBhvr>
                                            <p:cTn id="5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2CB469-0C7A-F540-BDD1-1BCA181055EC}"/>
              </a:ext>
            </a:extLst>
          </p:cNvPr>
          <p:cNvSpPr txBox="1">
            <a:spLocks/>
          </p:cNvSpPr>
          <p:nvPr/>
        </p:nvSpPr>
        <p:spPr>
          <a:xfrm>
            <a:off x="2481157" y="1253392"/>
            <a:ext cx="5291243" cy="660400"/>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Discussion</a:t>
            </a:r>
            <a:r>
              <a:rPr lang="en-US" spc="-100">
                <a:solidFill>
                  <a:srgbClr val="0070C0"/>
                </a:solidFill>
                <a:latin typeface="Lato" panose="020F0502020204030203" pitchFamily="34" charset="77"/>
              </a:rPr>
              <a:t> </a:t>
            </a:r>
            <a:br>
              <a:rPr lang="en-US">
                <a:solidFill>
                  <a:srgbClr val="0070C0"/>
                </a:solidFill>
              </a:rPr>
            </a:br>
            <a:r>
              <a:rPr lang="en-US" sz="3600">
                <a:solidFill>
                  <a:srgbClr val="0070C0"/>
                </a:solidFill>
                <a:latin typeface="Lato" panose="020F0502020204030203" pitchFamily="34" charset="77"/>
              </a:rPr>
              <a:t>The story of Zara</a:t>
            </a:r>
          </a:p>
        </p:txBody>
      </p:sp>
      <p:grpSp>
        <p:nvGrpSpPr>
          <p:cNvPr id="20" name="Group 19">
            <a:extLst>
              <a:ext uri="{FF2B5EF4-FFF2-40B4-BE49-F238E27FC236}">
                <a16:creationId xmlns:a16="http://schemas.microsoft.com/office/drawing/2014/main" id="{08F15E94-93E7-1981-F6DC-2C4904FB0927}"/>
              </a:ext>
            </a:extLst>
          </p:cNvPr>
          <p:cNvGrpSpPr/>
          <p:nvPr/>
        </p:nvGrpSpPr>
        <p:grpSpPr>
          <a:xfrm>
            <a:off x="-2015829" y="-563463"/>
            <a:ext cx="4325456" cy="3382989"/>
            <a:chOff x="-1914231" y="-578453"/>
            <a:chExt cx="4325456" cy="3382989"/>
          </a:xfrm>
        </p:grpSpPr>
        <p:sp>
          <p:nvSpPr>
            <p:cNvPr id="21" name="Oval 20">
              <a:extLst>
                <a:ext uri="{FF2B5EF4-FFF2-40B4-BE49-F238E27FC236}">
                  <a16:creationId xmlns:a16="http://schemas.microsoft.com/office/drawing/2014/main" id="{5CED14F1-6D38-CE51-A855-BA3E414788A1}"/>
                </a:ext>
              </a:extLst>
            </p:cNvPr>
            <p:cNvSpPr/>
            <p:nvPr/>
          </p:nvSpPr>
          <p:spPr>
            <a:xfrm>
              <a:off x="-1914231" y="-57845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22" name="Picture 21">
              <a:extLst>
                <a:ext uri="{FF2B5EF4-FFF2-40B4-BE49-F238E27FC236}">
                  <a16:creationId xmlns:a16="http://schemas.microsoft.com/office/drawing/2014/main" id="{7D91E148-F417-6D9B-29C3-BED6A2B963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6823" y="158578"/>
              <a:ext cx="2054402" cy="2049366"/>
            </a:xfrm>
            <a:prstGeom prst="rect">
              <a:avLst/>
            </a:prstGeom>
          </p:spPr>
        </p:pic>
      </p:grpSp>
      <p:sp>
        <p:nvSpPr>
          <p:cNvPr id="2" name="TextBox 1">
            <a:extLst>
              <a:ext uri="{FF2B5EF4-FFF2-40B4-BE49-F238E27FC236}">
                <a16:creationId xmlns:a16="http://schemas.microsoft.com/office/drawing/2014/main" id="{ABA088C4-988F-9AB2-869F-8719C6618E47}"/>
              </a:ext>
            </a:extLst>
          </p:cNvPr>
          <p:cNvSpPr txBox="1"/>
          <p:nvPr/>
        </p:nvSpPr>
        <p:spPr>
          <a:xfrm>
            <a:off x="1282426" y="2440810"/>
            <a:ext cx="5001202" cy="3416320"/>
          </a:xfrm>
          <a:prstGeom prst="rect">
            <a:avLst/>
          </a:prstGeom>
          <a:noFill/>
        </p:spPr>
        <p:txBody>
          <a:bodyPr wrap="square" rtlCol="0">
            <a:spAutoFit/>
          </a:bodyPr>
          <a:lstStyle/>
          <a:p>
            <a:r>
              <a:rPr lang="en-US" sz="2200">
                <a:solidFill>
                  <a:schemeClr val="tx1">
                    <a:lumMod val="65000"/>
                    <a:lumOff val="35000"/>
                  </a:schemeClr>
                </a:solidFill>
                <a:latin typeface="Lato" panose="020F0502020204030203" pitchFamily="34" charset="77"/>
              </a:rPr>
              <a:t>Zara is 10 years old and is seeking asylum with her family. In a conversation with an education assistant in school, she mentions that someone at home touched her in a way that she didn’t like and she starts to cry. “Someone touched me here” says Zara and points to her private parts. </a:t>
            </a:r>
          </a:p>
          <a:p>
            <a:endParaRPr lang="en-BR"/>
          </a:p>
        </p:txBody>
      </p:sp>
      <p:pic>
        <p:nvPicPr>
          <p:cNvPr id="11" name="Picture 10" descr="A white circle with a black background&#10;&#10;Description automatically generated with low confidence">
            <a:extLst>
              <a:ext uri="{FF2B5EF4-FFF2-40B4-BE49-F238E27FC236}">
                <a16:creationId xmlns:a16="http://schemas.microsoft.com/office/drawing/2014/main" id="{46F60AC2-F573-5238-0382-0E1F3DD83B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7980" y="547698"/>
            <a:ext cx="2463903" cy="1930549"/>
          </a:xfrm>
          <a:prstGeom prst="rect">
            <a:avLst/>
          </a:prstGeom>
        </p:spPr>
      </p:pic>
      <p:pic>
        <p:nvPicPr>
          <p:cNvPr id="7" name="Picture 6">
            <a:extLst>
              <a:ext uri="{FF2B5EF4-FFF2-40B4-BE49-F238E27FC236}">
                <a16:creationId xmlns:a16="http://schemas.microsoft.com/office/drawing/2014/main" id="{C6221896-0766-5D0A-D7FC-91AD08524CB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800927" y="1605775"/>
            <a:ext cx="3580410" cy="4578300"/>
          </a:xfrm>
          <a:prstGeom prst="rect">
            <a:avLst/>
          </a:prstGeom>
        </p:spPr>
      </p:pic>
      <p:pic>
        <p:nvPicPr>
          <p:cNvPr id="4" name="Picture 3" descr="A person holding a skateboard&#10;&#10;Description automatically generated with low confidence">
            <a:extLst>
              <a:ext uri="{FF2B5EF4-FFF2-40B4-BE49-F238E27FC236}">
                <a16:creationId xmlns:a16="http://schemas.microsoft.com/office/drawing/2014/main" id="{8C372FD0-FFD5-42DE-6B00-EE07CD7FC375}"/>
              </a:ext>
            </a:extLst>
          </p:cNvPr>
          <p:cNvPicPr>
            <a:picLocks noChangeAspect="1"/>
          </p:cNvPicPr>
          <p:nvPr/>
        </p:nvPicPr>
        <p:blipFill rotWithShape="1">
          <a:blip r:embed="rId7">
            <a:extLst>
              <a:ext uri="{28A0092B-C50C-407E-A947-70E740481C1C}">
                <a14:useLocalDpi xmlns:a14="http://schemas.microsoft.com/office/drawing/2010/main" val="0"/>
              </a:ext>
            </a:extLst>
          </a:blip>
          <a:srcRect b="27471"/>
          <a:stretch/>
        </p:blipFill>
        <p:spPr>
          <a:xfrm flipH="1">
            <a:off x="6818079" y="2268296"/>
            <a:ext cx="3046355" cy="3915779"/>
          </a:xfrm>
          <a:prstGeom prst="rect">
            <a:avLst/>
          </a:prstGeom>
        </p:spPr>
      </p:pic>
    </p:spTree>
    <p:custDataLst>
      <p:tags r:id="rId1"/>
    </p:custDataLst>
    <p:extLst>
      <p:ext uri="{BB962C8B-B14F-4D97-AF65-F5344CB8AC3E}">
        <p14:creationId xmlns:p14="http://schemas.microsoft.com/office/powerpoint/2010/main" val="414227897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2000" fill="hold"/>
                                            <p:tgtEl>
                                              <p:spTgt spid="20"/>
                                            </p:tgtEl>
                                            <p:attrNameLst>
                                              <p:attrName>ppt_x</p:attrName>
                                            </p:attrNameLst>
                                          </p:cBhvr>
                                          <p:tavLst>
                                            <p:tav tm="0">
                                              <p:val>
                                                <p:strVal val="0-#ppt_w/2"/>
                                              </p:val>
                                            </p:tav>
                                            <p:tav tm="100000">
                                              <p:val>
                                                <p:strVal val="#ppt_x"/>
                                              </p:val>
                                            </p:tav>
                                          </p:tavLst>
                                        </p:anim>
                                        <p:anim calcmode="lin" valueType="num">
                                          <p:cBhvr additive="base">
                                            <p:cTn id="12" dur="20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1+#ppt_w/2"/>
                                              </p:val>
                                            </p:tav>
                                            <p:tav tm="100000">
                                              <p:val>
                                                <p:strVal val="#ppt_x"/>
                                              </p:val>
                                            </p:tav>
                                          </p:tavLst>
                                        </p:anim>
                                        <p:anim calcmode="lin" valueType="num">
                                          <p:cBhvr additive="base">
                                            <p:cTn id="16" dur="2000" fill="hold"/>
                                            <p:tgtEl>
                                              <p:spTgt spid="7"/>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stCondLst>
                                        <p:cond delay="5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2" presetClass="entr" presetSubtype="2" accel="50000" decel="5000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1+#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2000" fill="hold"/>
                                            <p:tgtEl>
                                              <p:spTgt spid="20"/>
                                            </p:tgtEl>
                                            <p:attrNameLst>
                                              <p:attrName>ppt_x</p:attrName>
                                            </p:attrNameLst>
                                          </p:cBhvr>
                                          <p:tavLst>
                                            <p:tav tm="0">
                                              <p:val>
                                                <p:strVal val="0-#ppt_w/2"/>
                                              </p:val>
                                            </p:tav>
                                            <p:tav tm="100000">
                                              <p:val>
                                                <p:strVal val="#ppt_x"/>
                                              </p:val>
                                            </p:tav>
                                          </p:tavLst>
                                        </p:anim>
                                        <p:anim calcmode="lin" valueType="num">
                                          <p:cBhvr additive="base">
                                            <p:cTn id="12" dur="20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1+#ppt_w/2"/>
                                              </p:val>
                                            </p:tav>
                                            <p:tav tm="100000">
                                              <p:val>
                                                <p:strVal val="#ppt_x"/>
                                              </p:val>
                                            </p:tav>
                                          </p:tavLst>
                                        </p:anim>
                                        <p:anim calcmode="lin" valueType="num">
                                          <p:cBhvr additive="base">
                                            <p:cTn id="16" dur="2000" fill="hold"/>
                                            <p:tgtEl>
                                              <p:spTgt spid="7"/>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stCondLst>
                                        <p:cond delay="5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2" presetClass="entr" presetSubtype="2" accel="50000" decel="5000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1+#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A297BC9C-F481-B884-EF25-CCC9A021F6D7}"/>
              </a:ext>
            </a:extLst>
          </p:cNvPr>
          <p:cNvGrpSpPr/>
          <p:nvPr/>
        </p:nvGrpSpPr>
        <p:grpSpPr>
          <a:xfrm>
            <a:off x="955165" y="4465482"/>
            <a:ext cx="11236834" cy="851107"/>
            <a:chOff x="955165" y="4465482"/>
            <a:chExt cx="11236834" cy="851107"/>
          </a:xfrm>
        </p:grpSpPr>
        <p:sp>
          <p:nvSpPr>
            <p:cNvPr id="14" name="Rectangle 13">
              <a:extLst>
                <a:ext uri="{FF2B5EF4-FFF2-40B4-BE49-F238E27FC236}">
                  <a16:creationId xmlns:a16="http://schemas.microsoft.com/office/drawing/2014/main" id="{AE07508D-8F1B-9A0C-9757-3A796F9F09D7}"/>
                </a:ext>
              </a:extLst>
            </p:cNvPr>
            <p:cNvSpPr/>
            <p:nvPr/>
          </p:nvSpPr>
          <p:spPr>
            <a:xfrm>
              <a:off x="955165" y="4520470"/>
              <a:ext cx="11236834" cy="796119"/>
            </a:xfrm>
            <a:prstGeom prst="rect">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solidFill>
                  <a:schemeClr val="tx2">
                    <a:lumMod val="60000"/>
                    <a:lumOff val="40000"/>
                  </a:schemeClr>
                </a:solidFill>
                <a:highlight>
                  <a:srgbClr val="FBEF33"/>
                </a:highlight>
              </a:endParaRPr>
            </a:p>
          </p:txBody>
        </p:sp>
        <p:sp>
          <p:nvSpPr>
            <p:cNvPr id="15"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Nullam dictum felis eu pede mollis pretium. Integer tincidunt. Cras dapibus.">
              <a:extLst>
                <a:ext uri="{FF2B5EF4-FFF2-40B4-BE49-F238E27FC236}">
                  <a16:creationId xmlns:a16="http://schemas.microsoft.com/office/drawing/2014/main" id="{4102E030-3775-15AA-33DB-EBA437FF1845}"/>
                </a:ext>
              </a:extLst>
            </p:cNvPr>
            <p:cNvSpPr txBox="1">
              <a:spLocks/>
            </p:cNvSpPr>
            <p:nvPr/>
          </p:nvSpPr>
          <p:spPr>
            <a:xfrm>
              <a:off x="1305702" y="4465482"/>
              <a:ext cx="5446790" cy="796119"/>
            </a:xfrm>
            <a:prstGeom prst="rect">
              <a:avLst/>
            </a:prstGeom>
            <a:noFill/>
            <a:ln w="12700"/>
            <a:extLst>
              <a:ext uri="{C572A759-6A51-4108-AA02-DFA0A04FC94B}">
                <ma14:wrappingTextBoxFlag xmlns="" xmlns:ma14="http://schemas.microsoft.com/office/mac/drawingml/2011/main" val="1"/>
              </a:ext>
            </a:extLst>
          </p:spPr>
          <p:txBody>
            <a:bodyPr vert="horz" wrap="square" lIns="0" tIns="0" rIns="0" bIns="0" numCol="1" anchor="ctr" anchorCtr="0" compatLnSpc="1">
              <a:prstTxWarp prst="textNoShape">
                <a:avLst/>
              </a:prstTxWarp>
            </a:bodyPr>
            <a:lstStyle>
              <a:lvl1pPr marL="449263" indent="-449263" algn="r" defTabSz="952500" rtl="0" eaLnBrk="0" fontAlgn="base" hangingPunct="0">
                <a:lnSpc>
                  <a:spcPct val="130000"/>
                </a:lnSpc>
                <a:spcBef>
                  <a:spcPct val="20000"/>
                </a:spcBef>
                <a:spcAft>
                  <a:spcPct val="0"/>
                </a:spcAft>
                <a:buClr>
                  <a:srgbClr val="E9F6FA"/>
                </a:buClr>
                <a:buFont typeface="Helvetica Neue UltraLight"/>
                <a:buChar char="➔"/>
                <a:defRPr sz="3000" kern="1200">
                  <a:solidFill>
                    <a:srgbClr val="323C40"/>
                  </a:solidFill>
                  <a:uFill>
                    <a:solidFill>
                      <a:srgbClr val="323C40"/>
                    </a:solidFill>
                  </a:uFill>
                  <a:latin typeface="Helvetica Neue"/>
                  <a:ea typeface="Helvetica Neue"/>
                  <a:cs typeface="Helvetica Neue"/>
                  <a:sym typeface="Helvetica Neue"/>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Font typeface="Helvetica Neue UltraLight"/>
                <a:buNone/>
              </a:pPr>
              <a:r>
                <a:rPr lang="en-US">
                  <a:solidFill>
                    <a:srgbClr val="0070C0"/>
                  </a:solidFill>
                  <a:latin typeface="Lato Light" panose="020F0302020204030203" pitchFamily="34" charset="77"/>
                </a:rPr>
                <a:t>Organization</a:t>
              </a:r>
            </a:p>
          </p:txBody>
        </p:sp>
      </p:grpSp>
      <p:grpSp>
        <p:nvGrpSpPr>
          <p:cNvPr id="21" name="Group 20">
            <a:extLst>
              <a:ext uri="{FF2B5EF4-FFF2-40B4-BE49-F238E27FC236}">
                <a16:creationId xmlns:a16="http://schemas.microsoft.com/office/drawing/2014/main" id="{2F94A522-3936-C4E1-1208-AAF9FB6E7551}"/>
              </a:ext>
            </a:extLst>
          </p:cNvPr>
          <p:cNvGrpSpPr/>
          <p:nvPr/>
        </p:nvGrpSpPr>
        <p:grpSpPr>
          <a:xfrm>
            <a:off x="955165" y="3155644"/>
            <a:ext cx="11236834" cy="815937"/>
            <a:chOff x="955165" y="3155644"/>
            <a:chExt cx="10523701" cy="815937"/>
          </a:xfrm>
        </p:grpSpPr>
        <p:sp>
          <p:nvSpPr>
            <p:cNvPr id="12" name="Rectangle 11">
              <a:extLst>
                <a:ext uri="{FF2B5EF4-FFF2-40B4-BE49-F238E27FC236}">
                  <a16:creationId xmlns:a16="http://schemas.microsoft.com/office/drawing/2014/main" id="{1C49AEA6-199E-76A5-8E37-0626BF75E3A9}"/>
                </a:ext>
              </a:extLst>
            </p:cNvPr>
            <p:cNvSpPr/>
            <p:nvPr/>
          </p:nvSpPr>
          <p:spPr>
            <a:xfrm>
              <a:off x="955165" y="3175462"/>
              <a:ext cx="10523701" cy="796119"/>
            </a:xfrm>
            <a:prstGeom prst="rect">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solidFill>
                  <a:schemeClr val="tx2">
                    <a:lumMod val="60000"/>
                    <a:lumOff val="40000"/>
                  </a:schemeClr>
                </a:solidFill>
                <a:highlight>
                  <a:srgbClr val="FBEF33"/>
                </a:highlight>
              </a:endParaRPr>
            </a:p>
          </p:txBody>
        </p:sp>
        <p:sp>
          <p:nvSpPr>
            <p:cNvPr id="13"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Nullam dictum felis eu pede mollis pretium. Integer tincidunt. Cras dapibus.">
              <a:extLst>
                <a:ext uri="{FF2B5EF4-FFF2-40B4-BE49-F238E27FC236}">
                  <a16:creationId xmlns:a16="http://schemas.microsoft.com/office/drawing/2014/main" id="{5FE2989B-4AF5-45CF-88E6-06D40EEF6622}"/>
                </a:ext>
              </a:extLst>
            </p:cNvPr>
            <p:cNvSpPr txBox="1">
              <a:spLocks/>
            </p:cNvSpPr>
            <p:nvPr/>
          </p:nvSpPr>
          <p:spPr>
            <a:xfrm>
              <a:off x="1305702" y="3155644"/>
              <a:ext cx="1812759" cy="796119"/>
            </a:xfrm>
            <a:prstGeom prst="rect">
              <a:avLst/>
            </a:prstGeom>
            <a:noFill/>
            <a:ln w="12700"/>
            <a:extLst>
              <a:ext uri="{C572A759-6A51-4108-AA02-DFA0A04FC94B}">
                <ma14:wrappingTextBoxFlag xmlns="" xmlns:ma14="http://schemas.microsoft.com/office/mac/drawingml/2011/main" val="1"/>
              </a:ext>
            </a:extLst>
          </p:spPr>
          <p:txBody>
            <a:bodyPr vert="horz" wrap="square" lIns="0" tIns="0" rIns="0" bIns="0" numCol="1" anchor="ctr" anchorCtr="0" compatLnSpc="1">
              <a:prstTxWarp prst="textNoShape">
                <a:avLst/>
              </a:prstTxWarp>
            </a:bodyPr>
            <a:lstStyle>
              <a:lvl1pPr marL="449263" indent="-449263" algn="r" defTabSz="952500" rtl="0" eaLnBrk="0" fontAlgn="base" hangingPunct="0">
                <a:lnSpc>
                  <a:spcPct val="130000"/>
                </a:lnSpc>
                <a:spcBef>
                  <a:spcPct val="20000"/>
                </a:spcBef>
                <a:spcAft>
                  <a:spcPct val="0"/>
                </a:spcAft>
                <a:buClr>
                  <a:srgbClr val="E9F6FA"/>
                </a:buClr>
                <a:buFont typeface="Helvetica Neue UltraLight"/>
                <a:buChar char="➔"/>
                <a:defRPr sz="3000" kern="1200">
                  <a:solidFill>
                    <a:srgbClr val="323C40"/>
                  </a:solidFill>
                  <a:uFill>
                    <a:solidFill>
                      <a:srgbClr val="323C40"/>
                    </a:solidFill>
                  </a:uFill>
                  <a:latin typeface="Helvetica Neue"/>
                  <a:ea typeface="Helvetica Neue"/>
                  <a:cs typeface="Helvetica Neue"/>
                  <a:sym typeface="Helvetica Neue"/>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Font typeface="Helvetica Neue UltraLight"/>
                <a:buNone/>
              </a:pPr>
              <a:r>
                <a:rPr lang="en-US">
                  <a:solidFill>
                    <a:srgbClr val="0070C0"/>
                  </a:solidFill>
                  <a:latin typeface="Lato" panose="020F0502020204030203" pitchFamily="34" charset="77"/>
                </a:rPr>
                <a:t>Role</a:t>
              </a:r>
            </a:p>
          </p:txBody>
        </p:sp>
      </p:grpSp>
      <p:grpSp>
        <p:nvGrpSpPr>
          <p:cNvPr id="20" name="Group 19">
            <a:extLst>
              <a:ext uri="{FF2B5EF4-FFF2-40B4-BE49-F238E27FC236}">
                <a16:creationId xmlns:a16="http://schemas.microsoft.com/office/drawing/2014/main" id="{4CAF18C1-BDF8-BB9A-BB93-DE165CFF7781}"/>
              </a:ext>
            </a:extLst>
          </p:cNvPr>
          <p:cNvGrpSpPr/>
          <p:nvPr/>
        </p:nvGrpSpPr>
        <p:grpSpPr>
          <a:xfrm>
            <a:off x="955165" y="1842357"/>
            <a:ext cx="11236835" cy="815937"/>
            <a:chOff x="955165" y="1842357"/>
            <a:chExt cx="11236835" cy="815937"/>
          </a:xfrm>
        </p:grpSpPr>
        <p:sp>
          <p:nvSpPr>
            <p:cNvPr id="11" name="Rectangle 10">
              <a:extLst>
                <a:ext uri="{FF2B5EF4-FFF2-40B4-BE49-F238E27FC236}">
                  <a16:creationId xmlns:a16="http://schemas.microsoft.com/office/drawing/2014/main" id="{5499E793-2811-1E2B-47C3-B7A9C6070D7F}"/>
                </a:ext>
              </a:extLst>
            </p:cNvPr>
            <p:cNvSpPr/>
            <p:nvPr/>
          </p:nvSpPr>
          <p:spPr>
            <a:xfrm>
              <a:off x="955165" y="1862175"/>
              <a:ext cx="11236835" cy="796119"/>
            </a:xfrm>
            <a:prstGeom prst="rect">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solidFill>
                  <a:schemeClr val="tx2">
                    <a:lumMod val="60000"/>
                    <a:lumOff val="40000"/>
                  </a:schemeClr>
                </a:solidFill>
                <a:highlight>
                  <a:srgbClr val="FBEF33"/>
                </a:highlight>
              </a:endParaRPr>
            </a:p>
          </p:txBody>
        </p:sp>
        <p:sp>
          <p:nvSpPr>
            <p:cNvPr id="5" name="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Nullam dictum felis eu pede mollis pretium. Integer tincidunt. Cras dapibus.">
              <a:extLst>
                <a:ext uri="{FF2B5EF4-FFF2-40B4-BE49-F238E27FC236}">
                  <a16:creationId xmlns:a16="http://schemas.microsoft.com/office/drawing/2014/main" id="{FC3E13CC-F2F4-C6C0-8931-88359DB89BB3}"/>
                </a:ext>
              </a:extLst>
            </p:cNvPr>
            <p:cNvSpPr txBox="1">
              <a:spLocks/>
            </p:cNvSpPr>
            <p:nvPr/>
          </p:nvSpPr>
          <p:spPr>
            <a:xfrm>
              <a:off x="1305702" y="1842357"/>
              <a:ext cx="1812759" cy="796119"/>
            </a:xfrm>
            <a:prstGeom prst="rect">
              <a:avLst/>
            </a:prstGeom>
            <a:noFill/>
            <a:ln w="12700"/>
            <a:extLst>
              <a:ext uri="{C572A759-6A51-4108-AA02-DFA0A04FC94B}">
                <ma14:wrappingTextBoxFlag xmlns="" xmlns:ma14="http://schemas.microsoft.com/office/mac/drawingml/2011/main" val="1"/>
              </a:ext>
            </a:extLst>
          </p:spPr>
          <p:txBody>
            <a:bodyPr vert="horz" wrap="square" lIns="0" tIns="0" rIns="0" bIns="0" numCol="1" anchor="ctr" anchorCtr="0" compatLnSpc="1">
              <a:prstTxWarp prst="textNoShape">
                <a:avLst/>
              </a:prstTxWarp>
            </a:bodyPr>
            <a:lstStyle>
              <a:lvl1pPr marL="449263" indent="-449263" algn="r" defTabSz="952500" rtl="0" eaLnBrk="0" fontAlgn="base" hangingPunct="0">
                <a:lnSpc>
                  <a:spcPct val="130000"/>
                </a:lnSpc>
                <a:spcBef>
                  <a:spcPct val="20000"/>
                </a:spcBef>
                <a:spcAft>
                  <a:spcPct val="0"/>
                </a:spcAft>
                <a:buClr>
                  <a:srgbClr val="E9F6FA"/>
                </a:buClr>
                <a:buFont typeface="Helvetica Neue UltraLight"/>
                <a:buChar char="➔"/>
                <a:defRPr sz="3000" kern="1200">
                  <a:solidFill>
                    <a:srgbClr val="323C40"/>
                  </a:solidFill>
                  <a:uFill>
                    <a:solidFill>
                      <a:srgbClr val="323C40"/>
                    </a:solidFill>
                  </a:uFill>
                  <a:latin typeface="Helvetica Neue"/>
                  <a:ea typeface="Helvetica Neue"/>
                  <a:cs typeface="Helvetica Neue"/>
                  <a:sym typeface="Helvetica Neue"/>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Font typeface="Helvetica Neue UltraLight"/>
                <a:buNone/>
              </a:pPr>
              <a:r>
                <a:rPr lang="en-US" b="1">
                  <a:solidFill>
                    <a:srgbClr val="0070C0"/>
                  </a:solidFill>
                  <a:latin typeface="Lato" panose="020F0502020204030203" pitchFamily="34" charset="77"/>
                </a:rPr>
                <a:t>Name</a:t>
              </a:r>
            </a:p>
          </p:txBody>
        </p:sp>
      </p:grpSp>
      <p:sp>
        <p:nvSpPr>
          <p:cNvPr id="23" name="Rectangle 22">
            <a:extLst>
              <a:ext uri="{FF2B5EF4-FFF2-40B4-BE49-F238E27FC236}">
                <a16:creationId xmlns:a16="http://schemas.microsoft.com/office/drawing/2014/main" id="{D7A81B96-A75D-6627-39E6-283C53EB7A54}"/>
              </a:ext>
            </a:extLst>
          </p:cNvPr>
          <p:cNvSpPr/>
          <p:nvPr/>
        </p:nvSpPr>
        <p:spPr>
          <a:xfrm>
            <a:off x="8052598" y="0"/>
            <a:ext cx="4139401" cy="6180378"/>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95491" y="684661"/>
            <a:ext cx="4645940" cy="66015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spc="-100">
                <a:solidFill>
                  <a:srgbClr val="0070C0"/>
                </a:solidFill>
                <a:latin typeface="Lato" panose="020F0502020204030203" pitchFamily="34" charset="77"/>
              </a:rPr>
              <a:t>Introductions</a:t>
            </a:r>
            <a:endParaRPr lang="en-US" sz="4000" b="1">
              <a:solidFill>
                <a:srgbClr val="0070C0"/>
              </a:solidFill>
              <a:latin typeface="Lato" panose="020F0502020204030203" pitchFamily="34" charset="77"/>
            </a:endParaRP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2591005" y="1344816"/>
            <a:ext cx="6392296"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3" name="Picture 2" descr="A picture containing text, vector graphics&#10;&#10;Description automatically generated">
            <a:extLst>
              <a:ext uri="{FF2B5EF4-FFF2-40B4-BE49-F238E27FC236}">
                <a16:creationId xmlns:a16="http://schemas.microsoft.com/office/drawing/2014/main" id="{B1CC9FC3-9966-FC37-8D17-64A9F44B37AC}"/>
              </a:ext>
            </a:extLst>
          </p:cNvPr>
          <p:cNvPicPr>
            <a:picLocks noChangeAspect="1"/>
          </p:cNvPicPr>
          <p:nvPr/>
        </p:nvPicPr>
        <p:blipFill rotWithShape="1">
          <a:blip r:embed="rId4"/>
          <a:srcRect b="13633"/>
          <a:stretch/>
        </p:blipFill>
        <p:spPr>
          <a:xfrm>
            <a:off x="5815722" y="921787"/>
            <a:ext cx="6376278" cy="5272791"/>
          </a:xfrm>
          <a:prstGeom prst="rect">
            <a:avLst/>
          </a:prstGeom>
        </p:spPr>
      </p:pic>
    </p:spTree>
    <p:custDataLst>
      <p:tags r:id="rId1"/>
    </p:custDataLst>
    <p:extLst>
      <p:ext uri="{BB962C8B-B14F-4D97-AF65-F5344CB8AC3E}">
        <p14:creationId xmlns:p14="http://schemas.microsoft.com/office/powerpoint/2010/main" val="155775347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1+#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accel="50000" fill="hold" nodeType="withEffect" p14:presetBounceEnd="50000">
                                      <p:stCondLst>
                                        <p:cond delay="300"/>
                                      </p:stCondLst>
                                      <p:childTnLst>
                                        <p:set>
                                          <p:cBhvr>
                                            <p:cTn id="18" dur="1" fill="hold">
                                              <p:stCondLst>
                                                <p:cond delay="0"/>
                                              </p:stCondLst>
                                            </p:cTn>
                                            <p:tgtEl>
                                              <p:spTgt spid="20"/>
                                            </p:tgtEl>
                                            <p:attrNameLst>
                                              <p:attrName>style.visibility</p:attrName>
                                            </p:attrNameLst>
                                          </p:cBhvr>
                                          <p:to>
                                            <p:strVal val="visible"/>
                                          </p:to>
                                        </p:set>
                                        <p:anim calcmode="lin" valueType="num" p14:bounceEnd="50000">
                                          <p:cBhvr additive="base">
                                            <p:cTn id="19" dur="2000" fill="hold"/>
                                            <p:tgtEl>
                                              <p:spTgt spid="20"/>
                                            </p:tgtEl>
                                            <p:attrNameLst>
                                              <p:attrName>ppt_x</p:attrName>
                                            </p:attrNameLst>
                                          </p:cBhvr>
                                          <p:tavLst>
                                            <p:tav tm="0">
                                              <p:val>
                                                <p:strVal val="1+#ppt_w/2"/>
                                              </p:val>
                                            </p:tav>
                                            <p:tav tm="100000">
                                              <p:val>
                                                <p:strVal val="#ppt_x"/>
                                              </p:val>
                                            </p:tav>
                                          </p:tavLst>
                                        </p:anim>
                                        <p:anim calcmode="lin" valueType="num" p14:bounceEnd="50000">
                                          <p:cBhvr additive="base">
                                            <p:cTn id="20" dur="20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2" accel="50000" fill="hold" nodeType="withEffect" p14:presetBounceEnd="50000">
                                      <p:stCondLst>
                                        <p:cond delay="800"/>
                                      </p:stCondLst>
                                      <p:childTnLst>
                                        <p:set>
                                          <p:cBhvr>
                                            <p:cTn id="22" dur="1" fill="hold">
                                              <p:stCondLst>
                                                <p:cond delay="0"/>
                                              </p:stCondLst>
                                            </p:cTn>
                                            <p:tgtEl>
                                              <p:spTgt spid="21"/>
                                            </p:tgtEl>
                                            <p:attrNameLst>
                                              <p:attrName>style.visibility</p:attrName>
                                            </p:attrNameLst>
                                          </p:cBhvr>
                                          <p:to>
                                            <p:strVal val="visible"/>
                                          </p:to>
                                        </p:set>
                                        <p:anim calcmode="lin" valueType="num" p14:bounceEnd="50000">
                                          <p:cBhvr additive="base">
                                            <p:cTn id="23" dur="2000" fill="hold"/>
                                            <p:tgtEl>
                                              <p:spTgt spid="21"/>
                                            </p:tgtEl>
                                            <p:attrNameLst>
                                              <p:attrName>ppt_x</p:attrName>
                                            </p:attrNameLst>
                                          </p:cBhvr>
                                          <p:tavLst>
                                            <p:tav tm="0">
                                              <p:val>
                                                <p:strVal val="1+#ppt_w/2"/>
                                              </p:val>
                                            </p:tav>
                                            <p:tav tm="100000">
                                              <p:val>
                                                <p:strVal val="#ppt_x"/>
                                              </p:val>
                                            </p:tav>
                                          </p:tavLst>
                                        </p:anim>
                                        <p:anim calcmode="lin" valueType="num" p14:bounceEnd="50000">
                                          <p:cBhvr additive="base">
                                            <p:cTn id="24" dur="20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2" accel="50000" fill="hold" nodeType="withEffect" p14:presetBounceEnd="50000">
                                      <p:stCondLst>
                                        <p:cond delay="1300"/>
                                      </p:stCondLst>
                                      <p:childTnLst>
                                        <p:set>
                                          <p:cBhvr>
                                            <p:cTn id="26" dur="1" fill="hold">
                                              <p:stCondLst>
                                                <p:cond delay="0"/>
                                              </p:stCondLst>
                                            </p:cTn>
                                            <p:tgtEl>
                                              <p:spTgt spid="22"/>
                                            </p:tgtEl>
                                            <p:attrNameLst>
                                              <p:attrName>style.visibility</p:attrName>
                                            </p:attrNameLst>
                                          </p:cBhvr>
                                          <p:to>
                                            <p:strVal val="visible"/>
                                          </p:to>
                                        </p:set>
                                        <p:anim calcmode="lin" valueType="num" p14:bounceEnd="50000">
                                          <p:cBhvr additive="base">
                                            <p:cTn id="27" dur="2000" fill="hold"/>
                                            <p:tgtEl>
                                              <p:spTgt spid="22"/>
                                            </p:tgtEl>
                                            <p:attrNameLst>
                                              <p:attrName>ppt_x</p:attrName>
                                            </p:attrNameLst>
                                          </p:cBhvr>
                                          <p:tavLst>
                                            <p:tav tm="0">
                                              <p:val>
                                                <p:strVal val="1+#ppt_w/2"/>
                                              </p:val>
                                            </p:tav>
                                            <p:tav tm="100000">
                                              <p:val>
                                                <p:strVal val="#ppt_x"/>
                                              </p:val>
                                            </p:tav>
                                          </p:tavLst>
                                        </p:anim>
                                        <p:anim calcmode="lin" valueType="num" p14:bounceEnd="50000">
                                          <p:cBhvr additive="base">
                                            <p:cTn id="28" dur="2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1+#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accel="50000" fill="hold" nodeType="withEffect">
                                      <p:stCondLst>
                                        <p:cond delay="3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2000" fill="hold"/>
                                            <p:tgtEl>
                                              <p:spTgt spid="20"/>
                                            </p:tgtEl>
                                            <p:attrNameLst>
                                              <p:attrName>ppt_x</p:attrName>
                                            </p:attrNameLst>
                                          </p:cBhvr>
                                          <p:tavLst>
                                            <p:tav tm="0">
                                              <p:val>
                                                <p:strVal val="1+#ppt_w/2"/>
                                              </p:val>
                                            </p:tav>
                                            <p:tav tm="100000">
                                              <p:val>
                                                <p:strVal val="#ppt_x"/>
                                              </p:val>
                                            </p:tav>
                                          </p:tavLst>
                                        </p:anim>
                                        <p:anim calcmode="lin" valueType="num">
                                          <p:cBhvr additive="base">
                                            <p:cTn id="20" dur="20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2" accel="50000" fill="hold" nodeType="withEffect">
                                      <p:stCondLst>
                                        <p:cond delay="80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2000" fill="hold"/>
                                            <p:tgtEl>
                                              <p:spTgt spid="21"/>
                                            </p:tgtEl>
                                            <p:attrNameLst>
                                              <p:attrName>ppt_x</p:attrName>
                                            </p:attrNameLst>
                                          </p:cBhvr>
                                          <p:tavLst>
                                            <p:tav tm="0">
                                              <p:val>
                                                <p:strVal val="1+#ppt_w/2"/>
                                              </p:val>
                                            </p:tav>
                                            <p:tav tm="100000">
                                              <p:val>
                                                <p:strVal val="#ppt_x"/>
                                              </p:val>
                                            </p:tav>
                                          </p:tavLst>
                                        </p:anim>
                                        <p:anim calcmode="lin" valueType="num">
                                          <p:cBhvr additive="base">
                                            <p:cTn id="24" dur="20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2" accel="50000" fill="hold" nodeType="withEffect">
                                      <p:stCondLst>
                                        <p:cond delay="130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2000" fill="hold"/>
                                            <p:tgtEl>
                                              <p:spTgt spid="22"/>
                                            </p:tgtEl>
                                            <p:attrNameLst>
                                              <p:attrName>ppt_x</p:attrName>
                                            </p:attrNameLst>
                                          </p:cBhvr>
                                          <p:tavLst>
                                            <p:tav tm="0">
                                              <p:val>
                                                <p:strVal val="1+#ppt_w/2"/>
                                              </p:val>
                                            </p:tav>
                                            <p:tav tm="100000">
                                              <p:val>
                                                <p:strVal val="#ppt_x"/>
                                              </p:val>
                                            </p:tav>
                                          </p:tavLst>
                                        </p:anim>
                                        <p:anim calcmode="lin" valueType="num">
                                          <p:cBhvr additive="base">
                                            <p:cTn id="28" dur="2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B296D1F5-BD98-5180-675D-1D57928B85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083" y="612155"/>
            <a:ext cx="2393017" cy="2541257"/>
          </a:xfrm>
          <a:prstGeom prst="rect">
            <a:avLst/>
          </a:prstGeom>
        </p:spPr>
      </p:pic>
      <p:sp>
        <p:nvSpPr>
          <p:cNvPr id="4" name="Rounded Rectangle 3">
            <a:extLst>
              <a:ext uri="{FF2B5EF4-FFF2-40B4-BE49-F238E27FC236}">
                <a16:creationId xmlns:a16="http://schemas.microsoft.com/office/drawing/2014/main" id="{07954268-3CBE-5A63-A948-25C8F584B491}"/>
              </a:ext>
            </a:extLst>
          </p:cNvPr>
          <p:cNvSpPr/>
          <p:nvPr/>
        </p:nvSpPr>
        <p:spPr>
          <a:xfrm>
            <a:off x="1248965" y="385864"/>
            <a:ext cx="10756952" cy="5434168"/>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6" name="Title 1">
            <a:extLst>
              <a:ext uri="{FF2B5EF4-FFF2-40B4-BE49-F238E27FC236}">
                <a16:creationId xmlns:a16="http://schemas.microsoft.com/office/drawing/2014/main" id="{9FA79D5F-0C78-7D86-7A97-9A9B4A76C1EC}"/>
              </a:ext>
            </a:extLst>
          </p:cNvPr>
          <p:cNvSpPr txBox="1">
            <a:spLocks/>
          </p:cNvSpPr>
          <p:nvPr/>
        </p:nvSpPr>
        <p:spPr>
          <a:xfrm>
            <a:off x="2593566" y="723186"/>
            <a:ext cx="7596916"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Key messages</a:t>
            </a:r>
            <a:endParaRPr lang="en-US" sz="3600">
              <a:solidFill>
                <a:srgbClr val="0070C0"/>
              </a:solidFill>
              <a:latin typeface="Lato" panose="020F0502020204030203" pitchFamily="34" charset="77"/>
            </a:endParaRPr>
          </a:p>
        </p:txBody>
      </p:sp>
      <p:pic>
        <p:nvPicPr>
          <p:cNvPr id="8" name="Picture 7">
            <a:extLst>
              <a:ext uri="{FF2B5EF4-FFF2-40B4-BE49-F238E27FC236}">
                <a16:creationId xmlns:a16="http://schemas.microsoft.com/office/drawing/2014/main" id="{19262637-1471-C2AF-0F25-002792BDF1A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6377" y="874488"/>
            <a:ext cx="1772428" cy="2016589"/>
          </a:xfrm>
          <a:prstGeom prst="rect">
            <a:avLst/>
          </a:prstGeom>
        </p:spPr>
      </p:pic>
      <p:sp>
        <p:nvSpPr>
          <p:cNvPr id="3" name="Content Placeholder 2">
            <a:extLst>
              <a:ext uri="{FF2B5EF4-FFF2-40B4-BE49-F238E27FC236}">
                <a16:creationId xmlns:a16="http://schemas.microsoft.com/office/drawing/2014/main" id="{05AE231F-33C5-5A06-988B-49F09107A68B}"/>
              </a:ext>
            </a:extLst>
          </p:cNvPr>
          <p:cNvSpPr txBox="1">
            <a:spLocks/>
          </p:cNvSpPr>
          <p:nvPr/>
        </p:nvSpPr>
        <p:spPr>
          <a:xfrm>
            <a:off x="2606817" y="1562295"/>
            <a:ext cx="9399099"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SzPct val="120000"/>
              <a:buFont typeface="Wingdings" pitchFamily="2" charset="2"/>
              <a:buChar char="Ø"/>
            </a:pPr>
            <a:r>
              <a:rPr lang="en-US" sz="2000">
                <a:solidFill>
                  <a:schemeClr val="tx1">
                    <a:lumMod val="65000"/>
                    <a:lumOff val="35000"/>
                  </a:schemeClr>
                </a:solidFill>
              </a:rPr>
              <a:t>Children can show a </a:t>
            </a:r>
            <a:r>
              <a:rPr lang="en-US" sz="2000" b="1">
                <a:solidFill>
                  <a:srgbClr val="0070C0"/>
                </a:solidFill>
              </a:rPr>
              <a:t>range of physical, emotional, social, and cognitive signs when they experience GBV</a:t>
            </a:r>
            <a:r>
              <a:rPr lang="en-US" sz="2000" b="1">
                <a:solidFill>
                  <a:schemeClr val="tx1">
                    <a:lumMod val="65000"/>
                    <a:lumOff val="35000"/>
                  </a:schemeClr>
                </a:solidFill>
              </a:rPr>
              <a:t>, </a:t>
            </a:r>
            <a:r>
              <a:rPr lang="en-US" sz="2000">
                <a:solidFill>
                  <a:schemeClr val="tx1">
                    <a:lumMod val="65000"/>
                    <a:lumOff val="35000"/>
                  </a:schemeClr>
                </a:solidFill>
              </a:rPr>
              <a:t>though it is common they show no sign at all.</a:t>
            </a:r>
          </a:p>
          <a:p>
            <a:pPr>
              <a:buClr>
                <a:srgbClr val="0070C0"/>
              </a:buClr>
              <a:buSzPct val="120000"/>
              <a:buFont typeface="Wingdings" pitchFamily="2" charset="2"/>
              <a:buChar char="Ø"/>
            </a:pPr>
            <a:r>
              <a:rPr lang="en-GB" sz="2000">
                <a:solidFill>
                  <a:schemeClr val="tx1">
                    <a:lumMod val="65000"/>
                    <a:lumOff val="35000"/>
                  </a:schemeClr>
                </a:solidFill>
              </a:rPr>
              <a:t>Key considerations for handling a disclosure involving a child survivor include a</a:t>
            </a:r>
            <a:r>
              <a:rPr lang="en-GB" sz="2000">
                <a:solidFill>
                  <a:srgbClr val="0070C0"/>
                </a:solidFill>
              </a:rPr>
              <a:t> </a:t>
            </a:r>
            <a:r>
              <a:rPr lang="en-GB" sz="2000" b="1">
                <a:solidFill>
                  <a:srgbClr val="0070C0"/>
                </a:solidFill>
              </a:rPr>
              <a:t>child-friendly communication style, the best interests of the child principle, procedures related to the mandatory reporting of child abuse, and the possible, parents’/caregivers’ involvement in obtaining consent</a:t>
            </a:r>
            <a:r>
              <a:rPr lang="en-GB" sz="2000" b="1">
                <a:solidFill>
                  <a:schemeClr val="tx1">
                    <a:lumMod val="65000"/>
                    <a:lumOff val="35000"/>
                  </a:schemeClr>
                </a:solidFill>
              </a:rPr>
              <a:t>.</a:t>
            </a:r>
          </a:p>
          <a:p>
            <a:pPr>
              <a:buClr>
                <a:srgbClr val="0070C0"/>
              </a:buClr>
              <a:buSzPct val="120000"/>
              <a:buFont typeface="Wingdings" pitchFamily="2" charset="2"/>
              <a:buChar char="Ø"/>
            </a:pPr>
            <a:r>
              <a:rPr lang="en-GB" sz="2000">
                <a:solidFill>
                  <a:schemeClr val="tx1">
                    <a:lumMod val="65000"/>
                    <a:lumOff val="35000"/>
                  </a:schemeClr>
                </a:solidFill>
              </a:rPr>
              <a:t>Frontline workers should </a:t>
            </a:r>
            <a:r>
              <a:rPr lang="en-GB" sz="2000" b="1">
                <a:solidFill>
                  <a:srgbClr val="0070C0"/>
                </a:solidFill>
              </a:rPr>
              <a:t>NOT investigate or intervene</a:t>
            </a:r>
            <a:r>
              <a:rPr lang="en-GB" sz="2000">
                <a:solidFill>
                  <a:schemeClr val="tx1">
                    <a:lumMod val="65000"/>
                    <a:lumOff val="35000"/>
                  </a:schemeClr>
                </a:solidFill>
              </a:rPr>
              <a:t>, but rather </a:t>
            </a:r>
            <a:r>
              <a:rPr lang="en-GB" sz="2000" b="1">
                <a:solidFill>
                  <a:srgbClr val="0070C0"/>
                </a:solidFill>
              </a:rPr>
              <a:t>consult a child protection/GBV specialist </a:t>
            </a:r>
            <a:r>
              <a:rPr lang="en-GB" sz="2000">
                <a:solidFill>
                  <a:schemeClr val="tx1">
                    <a:lumMod val="65000"/>
                    <a:lumOff val="35000"/>
                  </a:schemeClr>
                </a:solidFill>
              </a:rPr>
              <a:t>when suspecting GBV against a child. </a:t>
            </a:r>
          </a:p>
          <a:p>
            <a:pPr>
              <a:buClr>
                <a:srgbClr val="0070C0"/>
              </a:buClr>
              <a:buSzPct val="120000"/>
              <a:buFont typeface="Wingdings" pitchFamily="2" charset="2"/>
              <a:buChar char="Ø"/>
            </a:pPr>
            <a:r>
              <a:rPr lang="en-US" sz="2000">
                <a:solidFill>
                  <a:schemeClr val="tx1">
                    <a:lumMod val="65000"/>
                    <a:lumOff val="35000"/>
                  </a:schemeClr>
                </a:solidFill>
              </a:rPr>
              <a:t>Frontline workers should be </a:t>
            </a:r>
            <a:r>
              <a:rPr lang="en-US" sz="2000" b="1">
                <a:solidFill>
                  <a:srgbClr val="0070C0"/>
                </a:solidFill>
              </a:rPr>
              <a:t>fully familiar with the local referral pathway </a:t>
            </a:r>
            <a:r>
              <a:rPr lang="en-US" sz="2000">
                <a:solidFill>
                  <a:schemeClr val="tx1">
                    <a:lumMod val="65000"/>
                    <a:lumOff val="35000"/>
                  </a:schemeClr>
                </a:solidFill>
              </a:rPr>
              <a:t>and details about the services available to child survivors of GBV. </a:t>
            </a:r>
            <a:endParaRPr lang="en-GB" sz="2000">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256707022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accel="50000" fill="hold" nodeType="withEffect" p14:presetBounceEnd="50000">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14:bounceEnd="50000">
                                          <p:cBhvr additive="base">
                                            <p:cTn id="11"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accel="5000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 grpId="0" build="p"/>
        </p:bldLst>
      </p:timing>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A5D9A5-1759-1908-2F8E-B6F54050A65B}"/>
              </a:ext>
            </a:extLst>
          </p:cNvPr>
          <p:cNvSpPr/>
          <p:nvPr/>
        </p:nvSpPr>
        <p:spPr>
          <a:xfrm>
            <a:off x="0" y="-1230009"/>
            <a:ext cx="12192000" cy="5513190"/>
          </a:xfrm>
          <a:prstGeom prst="rect">
            <a:avLst/>
          </a:prstGeom>
          <a:solidFill>
            <a:srgbClr val="FFFC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6" name="Oval 5">
            <a:extLst>
              <a:ext uri="{FF2B5EF4-FFF2-40B4-BE49-F238E27FC236}">
                <a16:creationId xmlns:a16="http://schemas.microsoft.com/office/drawing/2014/main" id="{9D8859E4-6F6F-97CD-951B-9F4F44CFE6AE}"/>
              </a:ext>
            </a:extLst>
          </p:cNvPr>
          <p:cNvSpPr/>
          <p:nvPr/>
        </p:nvSpPr>
        <p:spPr>
          <a:xfrm>
            <a:off x="2064652" y="-1093077"/>
            <a:ext cx="7940040" cy="5239325"/>
          </a:xfrm>
          <a:prstGeom prst="ellipse">
            <a:avLst/>
          </a:prstGeom>
          <a:solidFill>
            <a:srgbClr val="C3D4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grpSp>
        <p:nvGrpSpPr>
          <p:cNvPr id="8" name="Group 7">
            <a:extLst>
              <a:ext uri="{FF2B5EF4-FFF2-40B4-BE49-F238E27FC236}">
                <a16:creationId xmlns:a16="http://schemas.microsoft.com/office/drawing/2014/main" id="{B464508A-6719-0287-CEB3-B24CA8C4708E}"/>
              </a:ext>
            </a:extLst>
          </p:cNvPr>
          <p:cNvGrpSpPr/>
          <p:nvPr/>
        </p:nvGrpSpPr>
        <p:grpSpPr>
          <a:xfrm>
            <a:off x="1015694" y="4824397"/>
            <a:ext cx="9115857" cy="1410604"/>
            <a:chOff x="539749" y="4753659"/>
            <a:chExt cx="9115857" cy="1410604"/>
          </a:xfrm>
        </p:grpSpPr>
        <p:sp>
          <p:nvSpPr>
            <p:cNvPr id="7171" name="Title 1">
              <a:extLst>
                <a:ext uri="{FF2B5EF4-FFF2-40B4-BE49-F238E27FC236}">
                  <a16:creationId xmlns:a16="http://schemas.microsoft.com/office/drawing/2014/main" id="{75CFD7F0-CE9E-4C9E-8175-5293F1352093}"/>
                </a:ext>
              </a:extLst>
            </p:cNvPr>
            <p:cNvSpPr txBox="1">
              <a:spLocks/>
            </p:cNvSpPr>
            <p:nvPr/>
          </p:nvSpPr>
          <p:spPr bwMode="auto">
            <a:xfrm>
              <a:off x="539749" y="5084763"/>
              <a:ext cx="911585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85800"/>
              <a:r>
                <a:rPr lang="en-US" altLang="en-US" sz="4000" b="1">
                  <a:solidFill>
                    <a:srgbClr val="FFFFFF"/>
                  </a:solidFill>
                  <a:latin typeface="Lato" panose="020F0502020204030203" pitchFamily="34" charset="77"/>
                </a:rPr>
                <a:t>Do’s and don’ts in handling disclosures</a:t>
              </a:r>
            </a:p>
          </p:txBody>
        </p:sp>
        <p:sp>
          <p:nvSpPr>
            <p:cNvPr id="7172" name="Text Placeholder 5">
              <a:extLst>
                <a:ext uri="{FF2B5EF4-FFF2-40B4-BE49-F238E27FC236}">
                  <a16:creationId xmlns:a16="http://schemas.microsoft.com/office/drawing/2014/main" id="{255E6068-598A-4697-95CB-63C5D157B576}"/>
                </a:ext>
              </a:extLst>
            </p:cNvPr>
            <p:cNvSpPr txBox="1">
              <a:spLocks/>
            </p:cNvSpPr>
            <p:nvPr/>
          </p:nvSpPr>
          <p:spPr bwMode="auto">
            <a:xfrm>
              <a:off x="548803" y="4753659"/>
              <a:ext cx="53292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en-US" altLang="en-US" sz="3000" baseline="30000">
                  <a:solidFill>
                    <a:srgbClr val="FFFFFF"/>
                  </a:solidFill>
                  <a:latin typeface="Lato" panose="020F0502020204030203" pitchFamily="34" charset="77"/>
                </a:rPr>
                <a:t>SESSION 6</a:t>
              </a:r>
            </a:p>
          </p:txBody>
        </p:sp>
      </p:grpSp>
      <p:pic>
        <p:nvPicPr>
          <p:cNvPr id="11" name="Picture 10">
            <a:extLst>
              <a:ext uri="{FF2B5EF4-FFF2-40B4-BE49-F238E27FC236}">
                <a16:creationId xmlns:a16="http://schemas.microsoft.com/office/drawing/2014/main" id="{EA2250F4-32E8-9236-E992-A45745C28315}"/>
              </a:ext>
            </a:extLst>
          </p:cNvPr>
          <p:cNvPicPr>
            <a:picLocks noChangeAspect="1"/>
          </p:cNvPicPr>
          <p:nvPr/>
        </p:nvPicPr>
        <p:blipFill>
          <a:blip r:embed="rId4">
            <a:extLst>
              <a:ext uri="{28A0092B-C50C-407E-A947-70E740481C1C}">
                <a14:useLocalDpi xmlns:a14="http://schemas.microsoft.com/office/drawing/2010/main" val="0"/>
              </a:ext>
            </a:extLst>
          </a:blip>
          <a:srcRect t="421" b="421"/>
          <a:stretch/>
        </p:blipFill>
        <p:spPr>
          <a:xfrm rot="21155701">
            <a:off x="162492" y="783039"/>
            <a:ext cx="3720193" cy="2762309"/>
          </a:xfrm>
          <a:prstGeom prst="rect">
            <a:avLst/>
          </a:prstGeom>
        </p:spPr>
      </p:pic>
      <p:pic>
        <p:nvPicPr>
          <p:cNvPr id="15" name="Picture 14">
            <a:extLst>
              <a:ext uri="{FF2B5EF4-FFF2-40B4-BE49-F238E27FC236}">
                <a16:creationId xmlns:a16="http://schemas.microsoft.com/office/drawing/2014/main" id="{AF23F452-70D8-DAE8-442C-2B47FBAC7317}"/>
              </a:ext>
            </a:extLst>
          </p:cNvPr>
          <p:cNvPicPr>
            <a:picLocks noChangeAspect="1"/>
          </p:cNvPicPr>
          <p:nvPr/>
        </p:nvPicPr>
        <p:blipFill>
          <a:blip r:embed="rId5">
            <a:extLst>
              <a:ext uri="{28A0092B-C50C-407E-A947-70E740481C1C}">
                <a14:useLocalDpi xmlns:a14="http://schemas.microsoft.com/office/drawing/2010/main" val="0"/>
              </a:ext>
            </a:extLst>
          </a:blip>
          <a:srcRect t="712" b="712"/>
          <a:stretch/>
        </p:blipFill>
        <p:spPr>
          <a:xfrm rot="200818">
            <a:off x="8211400" y="691652"/>
            <a:ext cx="3740026" cy="3057130"/>
          </a:xfrm>
          <a:prstGeom prst="rect">
            <a:avLst/>
          </a:prstGeom>
        </p:spPr>
      </p:pic>
      <p:pic>
        <p:nvPicPr>
          <p:cNvPr id="5" name="Picture 4">
            <a:extLst>
              <a:ext uri="{FF2B5EF4-FFF2-40B4-BE49-F238E27FC236}">
                <a16:creationId xmlns:a16="http://schemas.microsoft.com/office/drawing/2014/main" id="{B8EEA900-AC05-1081-B3C5-20B4831BC350}"/>
              </a:ext>
            </a:extLst>
          </p:cNvPr>
          <p:cNvPicPr>
            <a:picLocks noChangeAspect="1"/>
          </p:cNvPicPr>
          <p:nvPr/>
        </p:nvPicPr>
        <p:blipFill rotWithShape="1">
          <a:blip r:embed="rId6">
            <a:extLst>
              <a:ext uri="{28A0092B-C50C-407E-A947-70E740481C1C}">
                <a14:useLocalDpi xmlns:a14="http://schemas.microsoft.com/office/drawing/2010/main" val="0"/>
              </a:ext>
            </a:extLst>
          </a:blip>
          <a:srcRect l="417" t="-546" r="-417" b="12248"/>
          <a:stretch/>
        </p:blipFill>
        <p:spPr>
          <a:xfrm>
            <a:off x="3609160" y="0"/>
            <a:ext cx="4952207" cy="4283180"/>
          </a:xfrm>
          <a:prstGeom prst="rect">
            <a:avLst/>
          </a:prstGeom>
        </p:spPr>
      </p:pic>
    </p:spTree>
    <p:custDataLst>
      <p:tags r:id="rId1"/>
    </p:custDataLst>
    <p:extLst>
      <p:ext uri="{BB962C8B-B14F-4D97-AF65-F5344CB8AC3E}">
        <p14:creationId xmlns:p14="http://schemas.microsoft.com/office/powerpoint/2010/main" val="1401503059"/>
      </p:ext>
    </p:extLst>
  </p:cSld>
  <p:clrMapOvr>
    <a:masterClrMapping/>
  </p:clrMapOvr>
  <p:transition spd="slow">
    <p:push dir="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1" accel="50000" fill="hold" grpId="0" nodeType="withEffect" p14:presetBounceEnd="50000">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14:bounceEnd="50000">
                                          <p:cBhvr additive="base">
                                            <p:cTn id="11"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0-#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10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1+#ppt_w/2"/>
                                              </p:val>
                                            </p:tav>
                                            <p:tav tm="100000">
                                              <p:val>
                                                <p:strVal val="#ppt_x"/>
                                              </p:val>
                                            </p:tav>
                                          </p:tavLst>
                                        </p:anim>
                                        <p:anim calcmode="lin" valueType="num">
                                          <p:cBhvr additive="base">
                                            <p:cTn id="20"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1" accel="50000" fill="hold" grpId="0" nodeType="with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0-#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10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1+#ppt_w/2"/>
                                              </p:val>
                                            </p:tav>
                                            <p:tav tm="100000">
                                              <p:val>
                                                <p:strVal val="#ppt_x"/>
                                              </p:val>
                                            </p:tav>
                                          </p:tavLst>
                                        </p:anim>
                                        <p:anim calcmode="lin" valueType="num">
                                          <p:cBhvr additive="base">
                                            <p:cTn id="20"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0684915-753F-462A-86BA-77F4EE85F7ED}"/>
              </a:ext>
            </a:extLst>
          </p:cNvPr>
          <p:cNvSpPr txBox="1">
            <a:spLocks/>
          </p:cNvSpPr>
          <p:nvPr/>
        </p:nvSpPr>
        <p:spPr>
          <a:xfrm>
            <a:off x="790092" y="685800"/>
            <a:ext cx="11029950" cy="660400"/>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a:solidFill>
                  <a:srgbClr val="0070C0"/>
                </a:solidFill>
                <a:latin typeface="Lato" panose="020F0502020204030203" pitchFamily="34" charset="77"/>
              </a:rPr>
              <a:t>Do’s and don’ts practice</a:t>
            </a: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6200"/>
            <a:ext cx="7363236" cy="286"/>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4" name="Content Placeholder 2">
            <a:extLst>
              <a:ext uri="{FF2B5EF4-FFF2-40B4-BE49-F238E27FC236}">
                <a16:creationId xmlns:a16="http://schemas.microsoft.com/office/drawing/2014/main" id="{5F71F021-9239-8345-E9F1-9A64AC0BF783}"/>
              </a:ext>
            </a:extLst>
          </p:cNvPr>
          <p:cNvSpPr txBox="1">
            <a:spLocks/>
          </p:cNvSpPr>
          <p:nvPr/>
        </p:nvSpPr>
        <p:spPr>
          <a:xfrm>
            <a:off x="1714017" y="1696004"/>
            <a:ext cx="9182099" cy="394405"/>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70C0"/>
              </a:buClr>
              <a:buNone/>
            </a:pPr>
            <a:r>
              <a:rPr lang="en-US" sz="2200"/>
              <a:t>We will read a series of statements about your role and responsibilities.</a:t>
            </a:r>
          </a:p>
        </p:txBody>
      </p:sp>
      <p:grpSp>
        <p:nvGrpSpPr>
          <p:cNvPr id="8" name="Group 7">
            <a:extLst>
              <a:ext uri="{FF2B5EF4-FFF2-40B4-BE49-F238E27FC236}">
                <a16:creationId xmlns:a16="http://schemas.microsoft.com/office/drawing/2014/main" id="{2C15D5A5-F955-D1CB-FB28-1BFC492B68FA}"/>
              </a:ext>
            </a:extLst>
          </p:cNvPr>
          <p:cNvGrpSpPr/>
          <p:nvPr/>
        </p:nvGrpSpPr>
        <p:grpSpPr>
          <a:xfrm>
            <a:off x="6057902" y="2898784"/>
            <a:ext cx="5197322" cy="3041625"/>
            <a:chOff x="6057902" y="2898784"/>
            <a:chExt cx="5197322" cy="3041625"/>
          </a:xfrm>
        </p:grpSpPr>
        <p:sp>
          <p:nvSpPr>
            <p:cNvPr id="16" name="Rounded Rectangle 15">
              <a:extLst>
                <a:ext uri="{FF2B5EF4-FFF2-40B4-BE49-F238E27FC236}">
                  <a16:creationId xmlns:a16="http://schemas.microsoft.com/office/drawing/2014/main" id="{1F9B5B03-44B9-5F25-DD7D-2653266E678B}"/>
                </a:ext>
              </a:extLst>
            </p:cNvPr>
            <p:cNvSpPr/>
            <p:nvPr/>
          </p:nvSpPr>
          <p:spPr>
            <a:xfrm>
              <a:off x="6057902" y="3249970"/>
              <a:ext cx="4490357" cy="1169626"/>
            </a:xfrm>
            <a:prstGeom prst="roundRect">
              <a:avLst/>
            </a:prstGeom>
            <a:solidFill>
              <a:srgbClr val="FBD416">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sp>
          <p:nvSpPr>
            <p:cNvPr id="7" name="TextBox 6">
              <a:extLst>
                <a:ext uri="{FF2B5EF4-FFF2-40B4-BE49-F238E27FC236}">
                  <a16:creationId xmlns:a16="http://schemas.microsoft.com/office/drawing/2014/main" id="{828DFCCE-C57D-F5D2-0758-EC6281C24F03}"/>
                </a:ext>
              </a:extLst>
            </p:cNvPr>
            <p:cNvSpPr txBox="1"/>
            <p:nvPr/>
          </p:nvSpPr>
          <p:spPr>
            <a:xfrm>
              <a:off x="6368143" y="3310930"/>
              <a:ext cx="3387149" cy="1384995"/>
            </a:xfrm>
            <a:prstGeom prst="rect">
              <a:avLst/>
            </a:prstGeom>
            <a:noFill/>
          </p:spPr>
          <p:txBody>
            <a:bodyPr wrap="square" rtlCol="0">
              <a:spAutoFit/>
            </a:bodyPr>
            <a:lstStyle/>
            <a:p>
              <a:pPr algn="ctr"/>
              <a:r>
                <a:rPr lang="en-US" sz="2200">
                  <a:solidFill>
                    <a:schemeClr val="tx1">
                      <a:lumMod val="65000"/>
                      <a:lumOff val="35000"/>
                    </a:schemeClr>
                  </a:solidFill>
                  <a:latin typeface="Lato" panose="020F0502020204030203" pitchFamily="34" charset="77"/>
                  <a:ea typeface="Rockwell"/>
                  <a:cs typeface="Rockwell"/>
                  <a:sym typeface="Rockwell"/>
                </a:rPr>
                <a:t>If you </a:t>
              </a:r>
              <a:r>
                <a:rPr lang="en-US" sz="2200" b="1">
                  <a:solidFill>
                    <a:srgbClr val="0070C0"/>
                  </a:solidFill>
                  <a:latin typeface="Lato" panose="020F0502020204030203" pitchFamily="34" charset="77"/>
                  <a:ea typeface="Rockwell"/>
                  <a:cs typeface="Rockwell"/>
                  <a:sym typeface="Rockwell"/>
                </a:rPr>
                <a:t>AGREE</a:t>
              </a:r>
              <a:r>
                <a:rPr lang="en-US" sz="2200">
                  <a:solidFill>
                    <a:schemeClr val="tx1">
                      <a:lumMod val="65000"/>
                      <a:lumOff val="35000"/>
                    </a:schemeClr>
                  </a:solidFill>
                  <a:latin typeface="Lato" panose="020F0502020204030203" pitchFamily="34" charset="77"/>
                  <a:ea typeface="Rockwell"/>
                  <a:cs typeface="Rockwell"/>
                  <a:sym typeface="Rockwell"/>
                </a:rPr>
                <a:t> with the statement, please remain seated.</a:t>
              </a:r>
              <a:endParaRPr lang="en-US" sz="2200">
                <a:solidFill>
                  <a:schemeClr val="tx1">
                    <a:lumMod val="65000"/>
                    <a:lumOff val="35000"/>
                  </a:schemeClr>
                </a:solidFill>
                <a:latin typeface="Lato" panose="020F0502020204030203" pitchFamily="34" charset="77"/>
              </a:endParaRPr>
            </a:p>
            <a:p>
              <a:endParaRPr lang="en-BR"/>
            </a:p>
          </p:txBody>
        </p:sp>
        <p:pic>
          <p:nvPicPr>
            <p:cNvPr id="11" name="Picture 10" descr="A picture containing text, vector graphics&#10;&#10;Description automatically generated">
              <a:extLst>
                <a:ext uri="{FF2B5EF4-FFF2-40B4-BE49-F238E27FC236}">
                  <a16:creationId xmlns:a16="http://schemas.microsoft.com/office/drawing/2014/main" id="{800C39BD-296F-A911-D9F5-EC368E0CD4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6900" y="2898784"/>
              <a:ext cx="2328324" cy="3041625"/>
            </a:xfrm>
            <a:prstGeom prst="rect">
              <a:avLst/>
            </a:prstGeom>
          </p:spPr>
        </p:pic>
      </p:grpSp>
      <p:grpSp>
        <p:nvGrpSpPr>
          <p:cNvPr id="2" name="Group 1">
            <a:extLst>
              <a:ext uri="{FF2B5EF4-FFF2-40B4-BE49-F238E27FC236}">
                <a16:creationId xmlns:a16="http://schemas.microsoft.com/office/drawing/2014/main" id="{96D700B3-250A-973B-E79F-40E520706F76}"/>
              </a:ext>
            </a:extLst>
          </p:cNvPr>
          <p:cNvGrpSpPr/>
          <p:nvPr/>
        </p:nvGrpSpPr>
        <p:grpSpPr>
          <a:xfrm>
            <a:off x="842340" y="2245501"/>
            <a:ext cx="4908408" cy="3679617"/>
            <a:chOff x="842340" y="2245501"/>
            <a:chExt cx="4908408" cy="3679617"/>
          </a:xfrm>
        </p:grpSpPr>
        <p:sp>
          <p:nvSpPr>
            <p:cNvPr id="17" name="Rounded Rectangle 16">
              <a:extLst>
                <a:ext uri="{FF2B5EF4-FFF2-40B4-BE49-F238E27FC236}">
                  <a16:creationId xmlns:a16="http://schemas.microsoft.com/office/drawing/2014/main" id="{990F9FEE-3D17-F404-E06C-6C3CF039E08A}"/>
                </a:ext>
              </a:extLst>
            </p:cNvPr>
            <p:cNvSpPr/>
            <p:nvPr/>
          </p:nvSpPr>
          <p:spPr>
            <a:xfrm>
              <a:off x="842340" y="3267072"/>
              <a:ext cx="4490357" cy="1169626"/>
            </a:xfrm>
            <a:prstGeom prst="roundRect">
              <a:avLst/>
            </a:prstGeom>
            <a:solidFill>
              <a:srgbClr val="FBD416">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R"/>
            </a:p>
          </p:txBody>
        </p:sp>
        <p:sp>
          <p:nvSpPr>
            <p:cNvPr id="5" name="TextBox 4">
              <a:extLst>
                <a:ext uri="{FF2B5EF4-FFF2-40B4-BE49-F238E27FC236}">
                  <a16:creationId xmlns:a16="http://schemas.microsoft.com/office/drawing/2014/main" id="{E1151EF8-5BA5-10B7-58F5-F4693878D13E}"/>
                </a:ext>
              </a:extLst>
            </p:cNvPr>
            <p:cNvSpPr txBox="1"/>
            <p:nvPr/>
          </p:nvSpPr>
          <p:spPr>
            <a:xfrm>
              <a:off x="1244812" y="3282720"/>
              <a:ext cx="2960912" cy="1384995"/>
            </a:xfrm>
            <a:prstGeom prst="rect">
              <a:avLst/>
            </a:prstGeom>
            <a:noFill/>
          </p:spPr>
          <p:txBody>
            <a:bodyPr wrap="square" rtlCol="0">
              <a:spAutoFit/>
            </a:bodyPr>
            <a:lstStyle/>
            <a:p>
              <a:pPr algn="ctr"/>
              <a:r>
                <a:rPr lang="en-US" sz="2200">
                  <a:solidFill>
                    <a:schemeClr val="tx1">
                      <a:lumMod val="65000"/>
                      <a:lumOff val="35000"/>
                    </a:schemeClr>
                  </a:solidFill>
                  <a:latin typeface="Lato" panose="020F0502020204030203" pitchFamily="34" charset="77"/>
                  <a:ea typeface="Rockwell"/>
                  <a:cs typeface="Rockwell"/>
                  <a:sym typeface="Rockwell"/>
                </a:rPr>
                <a:t>If you </a:t>
              </a:r>
              <a:r>
                <a:rPr lang="en-US" sz="2200" b="1">
                  <a:solidFill>
                    <a:srgbClr val="0070C0"/>
                  </a:solidFill>
                  <a:latin typeface="Lato" panose="020F0502020204030203" pitchFamily="34" charset="77"/>
                  <a:ea typeface="Rockwell"/>
                  <a:cs typeface="Rockwell"/>
                  <a:sym typeface="Rockwell"/>
                </a:rPr>
                <a:t>DISAGREE</a:t>
              </a:r>
              <a:r>
                <a:rPr lang="en-US" sz="2200">
                  <a:solidFill>
                    <a:schemeClr val="tx1">
                      <a:lumMod val="65000"/>
                      <a:lumOff val="35000"/>
                    </a:schemeClr>
                  </a:solidFill>
                  <a:latin typeface="Lato" panose="020F0502020204030203" pitchFamily="34" charset="77"/>
                  <a:ea typeface="Rockwell"/>
                  <a:cs typeface="Rockwell"/>
                  <a:sym typeface="Rockwell"/>
                </a:rPr>
                <a:t> with the statement, please stand up.</a:t>
              </a:r>
              <a:endParaRPr lang="en-US" sz="2200">
                <a:solidFill>
                  <a:schemeClr val="tx1">
                    <a:lumMod val="65000"/>
                    <a:lumOff val="35000"/>
                  </a:schemeClr>
                </a:solidFill>
                <a:latin typeface="Lato" panose="020F0502020204030203" pitchFamily="34" charset="77"/>
              </a:endParaRPr>
            </a:p>
            <a:p>
              <a:endParaRPr lang="en-BR"/>
            </a:p>
          </p:txBody>
        </p:sp>
        <p:pic>
          <p:nvPicPr>
            <p:cNvPr id="15" name="Picture 14" descr="A picture containing text, vector graphics&#10;&#10;Description automatically generated">
              <a:extLst>
                <a:ext uri="{FF2B5EF4-FFF2-40B4-BE49-F238E27FC236}">
                  <a16:creationId xmlns:a16="http://schemas.microsoft.com/office/drawing/2014/main" id="{E4AEA846-6E8B-A5FB-C4DC-3B6F3B9B91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1412" y="2245501"/>
              <a:ext cx="1869336" cy="3679617"/>
            </a:xfrm>
            <a:prstGeom prst="rect">
              <a:avLst/>
            </a:prstGeom>
          </p:spPr>
        </p:pic>
      </p:grpSp>
    </p:spTree>
    <p:custDataLst>
      <p:tags r:id="rId1"/>
    </p:custDataLst>
    <p:extLst>
      <p:ext uri="{BB962C8B-B14F-4D97-AF65-F5344CB8AC3E}">
        <p14:creationId xmlns:p14="http://schemas.microsoft.com/office/powerpoint/2010/main" val="39896395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2" presetClass="entr" presetSubtype="2" accel="50000" fill="hold" nodeType="withEffect" p14:presetBounceEnd="50000">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14:bounceEnd="50000">
                                          <p:cBhvr additive="base">
                                            <p:cTn id="20" dur="20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21" dur="2000" fill="hold"/>
                                            <p:tgtEl>
                                              <p:spTgt spid="2"/>
                                            </p:tgtEl>
                                            <p:attrNameLst>
                                              <p:attrName>ppt_y</p:attrName>
                                            </p:attrNameLst>
                                          </p:cBhvr>
                                          <p:tavLst>
                                            <p:tav tm="0">
                                              <p:val>
                                                <p:strVal val="#ppt_y"/>
                                              </p:val>
                                            </p:tav>
                                            <p:tav tm="100000">
                                              <p:val>
                                                <p:strVal val="#ppt_y"/>
                                              </p:val>
                                            </p:tav>
                                          </p:tavLst>
                                        </p:anim>
                                      </p:childTnLst>
                                    </p:cTn>
                                  </p:par>
                                  <p:par>
                                    <p:cTn id="22" presetID="2" presetClass="entr" presetSubtype="2" accel="50000" fill="hold" nodeType="withEffect" p14:presetBounceEnd="50000">
                                      <p:stCondLst>
                                        <p:cond delay="500"/>
                                      </p:stCondLst>
                                      <p:childTnLst>
                                        <p:set>
                                          <p:cBhvr>
                                            <p:cTn id="23" dur="1" fill="hold">
                                              <p:stCondLst>
                                                <p:cond delay="0"/>
                                              </p:stCondLst>
                                            </p:cTn>
                                            <p:tgtEl>
                                              <p:spTgt spid="8"/>
                                            </p:tgtEl>
                                            <p:attrNameLst>
                                              <p:attrName>style.visibility</p:attrName>
                                            </p:attrNameLst>
                                          </p:cBhvr>
                                          <p:to>
                                            <p:strVal val="visible"/>
                                          </p:to>
                                        </p:set>
                                        <p:anim calcmode="lin" valueType="num" p14:bounceEnd="50000">
                                          <p:cBhvr additive="base">
                                            <p:cTn id="24" dur="2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25"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2" presetClass="entr" presetSubtype="2" accel="5000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2000" fill="hold"/>
                                            <p:tgtEl>
                                              <p:spTgt spid="2"/>
                                            </p:tgtEl>
                                            <p:attrNameLst>
                                              <p:attrName>ppt_x</p:attrName>
                                            </p:attrNameLst>
                                          </p:cBhvr>
                                          <p:tavLst>
                                            <p:tav tm="0">
                                              <p:val>
                                                <p:strVal val="1+#ppt_w/2"/>
                                              </p:val>
                                            </p:tav>
                                            <p:tav tm="100000">
                                              <p:val>
                                                <p:strVal val="#ppt_x"/>
                                              </p:val>
                                            </p:tav>
                                          </p:tavLst>
                                        </p:anim>
                                        <p:anim calcmode="lin" valueType="num">
                                          <p:cBhvr additive="base">
                                            <p:cTn id="21" dur="2000" fill="hold"/>
                                            <p:tgtEl>
                                              <p:spTgt spid="2"/>
                                            </p:tgtEl>
                                            <p:attrNameLst>
                                              <p:attrName>ppt_y</p:attrName>
                                            </p:attrNameLst>
                                          </p:cBhvr>
                                          <p:tavLst>
                                            <p:tav tm="0">
                                              <p:val>
                                                <p:strVal val="#ppt_y"/>
                                              </p:val>
                                            </p:tav>
                                            <p:tav tm="100000">
                                              <p:val>
                                                <p:strVal val="#ppt_y"/>
                                              </p:val>
                                            </p:tav>
                                          </p:tavLst>
                                        </p:anim>
                                      </p:childTnLst>
                                    </p:cTn>
                                  </p:par>
                                  <p:par>
                                    <p:cTn id="22" presetID="2" presetClass="entr" presetSubtype="2" accel="50000" fill="hold" nodeType="withEffect">
                                      <p:stCondLst>
                                        <p:cond delay="50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2000" fill="hold"/>
                                            <p:tgtEl>
                                              <p:spTgt spid="8"/>
                                            </p:tgtEl>
                                            <p:attrNameLst>
                                              <p:attrName>ppt_x</p:attrName>
                                            </p:attrNameLst>
                                          </p:cBhvr>
                                          <p:tavLst>
                                            <p:tav tm="0">
                                              <p:val>
                                                <p:strVal val="1+#ppt_w/2"/>
                                              </p:val>
                                            </p:tav>
                                            <p:tav tm="100000">
                                              <p:val>
                                                <p:strVal val="#ppt_x"/>
                                              </p:val>
                                            </p:tav>
                                          </p:tavLst>
                                        </p:anim>
                                        <p:anim calcmode="lin" valueType="num">
                                          <p:cBhvr additive="base">
                                            <p:cTn id="25"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F71F021-9239-8345-E9F1-9A64AC0BF783}"/>
              </a:ext>
            </a:extLst>
          </p:cNvPr>
          <p:cNvSpPr txBox="1">
            <a:spLocks/>
          </p:cNvSpPr>
          <p:nvPr/>
        </p:nvSpPr>
        <p:spPr>
          <a:xfrm>
            <a:off x="2449472" y="3722916"/>
            <a:ext cx="7293056" cy="1436914"/>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SzPts val="1575"/>
              <a:buNone/>
            </a:pPr>
            <a:r>
              <a:rPr lang="en-US" sz="2200"/>
              <a:t>In order to understand what a survivor needs, it is important to know her history. You ask her about the violence she has experienced in detail. </a:t>
            </a:r>
          </a:p>
        </p:txBody>
      </p:sp>
      <p:cxnSp>
        <p:nvCxnSpPr>
          <p:cNvPr id="9" name="Straight Connector 8">
            <a:extLst>
              <a:ext uri="{FF2B5EF4-FFF2-40B4-BE49-F238E27FC236}">
                <a16:creationId xmlns:a16="http://schemas.microsoft.com/office/drawing/2014/main" id="{68CC2C5B-9C8B-CD4B-ADC5-477F95DD7B4A}"/>
              </a:ext>
            </a:extLst>
          </p:cNvPr>
          <p:cNvCxnSpPr>
            <a:cxnSpLocks/>
          </p:cNvCxnSpPr>
          <p:nvPr/>
        </p:nvCxnSpPr>
        <p:spPr>
          <a:xfrm>
            <a:off x="1371600" y="1791685"/>
            <a:ext cx="9346367" cy="0"/>
          </a:xfrm>
          <a:prstGeom prst="line">
            <a:avLst/>
          </a:prstGeom>
          <a:ln w="69850" cap="rnd">
            <a:solidFill>
              <a:srgbClr val="FBD41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 picture containing text, vector graphics&#10;&#10;Description automatically generated">
            <a:extLst>
              <a:ext uri="{FF2B5EF4-FFF2-40B4-BE49-F238E27FC236}">
                <a16:creationId xmlns:a16="http://schemas.microsoft.com/office/drawing/2014/main" id="{ACF185E9-6F3A-3DBC-3DB3-72B3240BF9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6542" y="1006598"/>
            <a:ext cx="1100696" cy="1437904"/>
          </a:xfrm>
          <a:prstGeom prst="rect">
            <a:avLst/>
          </a:prstGeom>
        </p:spPr>
      </p:pic>
      <p:sp>
        <p:nvSpPr>
          <p:cNvPr id="11" name="TextBox 10">
            <a:extLst>
              <a:ext uri="{FF2B5EF4-FFF2-40B4-BE49-F238E27FC236}">
                <a16:creationId xmlns:a16="http://schemas.microsoft.com/office/drawing/2014/main" id="{ADF0A61A-E334-A815-3E64-0167FF532AF6}"/>
              </a:ext>
            </a:extLst>
          </p:cNvPr>
          <p:cNvSpPr txBox="1"/>
          <p:nvPr/>
        </p:nvSpPr>
        <p:spPr>
          <a:xfrm>
            <a:off x="8006510" y="2441523"/>
            <a:ext cx="1292274" cy="369332"/>
          </a:xfrm>
          <a:prstGeom prst="rect">
            <a:avLst/>
          </a:prstGeom>
          <a:noFill/>
        </p:spPr>
        <p:txBody>
          <a:bodyPr wrap="square" rtlCol="0">
            <a:spAutoFit/>
          </a:bodyPr>
          <a:lstStyle/>
          <a:p>
            <a:pPr algn="ctr"/>
            <a:r>
              <a:rPr lang="en-BR" b="1">
                <a:solidFill>
                  <a:srgbClr val="0070C0"/>
                </a:solidFill>
                <a:latin typeface="Lato" panose="020F0502020204030203" pitchFamily="34" charset="77"/>
              </a:rPr>
              <a:t>AGREE</a:t>
            </a:r>
          </a:p>
        </p:txBody>
      </p:sp>
      <p:pic>
        <p:nvPicPr>
          <p:cNvPr id="12" name="Picture 11" descr="A picture containing text, vector graphics&#10;&#10;Description automatically generated">
            <a:extLst>
              <a:ext uri="{FF2B5EF4-FFF2-40B4-BE49-F238E27FC236}">
                <a16:creationId xmlns:a16="http://schemas.microsoft.com/office/drawing/2014/main" id="{EF731666-4195-EC76-6600-CA39BE5C7C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4238" y="702013"/>
            <a:ext cx="883714" cy="1739510"/>
          </a:xfrm>
          <a:prstGeom prst="rect">
            <a:avLst/>
          </a:prstGeom>
        </p:spPr>
      </p:pic>
      <p:sp>
        <p:nvSpPr>
          <p:cNvPr id="13" name="TextBox 12">
            <a:extLst>
              <a:ext uri="{FF2B5EF4-FFF2-40B4-BE49-F238E27FC236}">
                <a16:creationId xmlns:a16="http://schemas.microsoft.com/office/drawing/2014/main" id="{DB65B32D-98BD-D5C4-45B5-119BA0AF8891}"/>
              </a:ext>
            </a:extLst>
          </p:cNvPr>
          <p:cNvSpPr txBox="1"/>
          <p:nvPr/>
        </p:nvSpPr>
        <p:spPr>
          <a:xfrm>
            <a:off x="2362660" y="2441523"/>
            <a:ext cx="1292274" cy="369332"/>
          </a:xfrm>
          <a:prstGeom prst="rect">
            <a:avLst/>
          </a:prstGeom>
          <a:noFill/>
        </p:spPr>
        <p:txBody>
          <a:bodyPr wrap="square" rtlCol="0">
            <a:spAutoFit/>
          </a:bodyPr>
          <a:lstStyle/>
          <a:p>
            <a:r>
              <a:rPr lang="en-BR" b="1">
                <a:solidFill>
                  <a:srgbClr val="0070C0"/>
                </a:solidFill>
                <a:latin typeface="Lato" panose="020F0502020204030203" pitchFamily="34" charset="77"/>
              </a:rPr>
              <a:t>DISAGREE</a:t>
            </a:r>
          </a:p>
        </p:txBody>
      </p:sp>
    </p:spTree>
    <p:custDataLst>
      <p:tags r:id="rId1"/>
    </p:custDataLst>
    <p:extLst>
      <p:ext uri="{BB962C8B-B14F-4D97-AF65-F5344CB8AC3E}">
        <p14:creationId xmlns:p14="http://schemas.microsoft.com/office/powerpoint/2010/main" val="89657049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14:presetBounceEnd="50000">
                                      <p:stCondLst>
                                        <p:cond delay="30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grpId="0" nodeType="withEffect">
                                      <p:stCondLst>
                                        <p:cond delay="1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nodeType="withEffect">
                                      <p:stCondLst>
                                        <p:cond delay="4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stCondLst>
                                        <p:cond delay="3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grpId="0" nodeType="withEffect">
                                      <p:stCondLst>
                                        <p:cond delay="1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nodeType="withEffect">
                                      <p:stCondLst>
                                        <p:cond delay="4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p:bldP spid="13" grpId="0"/>
        </p:bldLst>
      </p:timing>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ECAA793-A2DE-3507-3193-C23C1B9ECF27}"/>
              </a:ext>
            </a:extLst>
          </p:cNvPr>
          <p:cNvCxnSpPr>
            <a:cxnSpLocks/>
          </p:cNvCxnSpPr>
          <p:nvPr/>
        </p:nvCxnSpPr>
        <p:spPr>
          <a:xfrm>
            <a:off x="1371597" y="1791685"/>
            <a:ext cx="9346367" cy="0"/>
          </a:xfrm>
          <a:prstGeom prst="line">
            <a:avLst/>
          </a:prstGeom>
          <a:ln w="69850" cap="rnd">
            <a:solidFill>
              <a:srgbClr val="FBD416"/>
            </a:solidFill>
          </a:ln>
          <a:effectLst/>
        </p:spPr>
        <p:style>
          <a:lnRef idx="2">
            <a:schemeClr val="accent1"/>
          </a:lnRef>
          <a:fillRef idx="0">
            <a:schemeClr val="accent1"/>
          </a:fillRef>
          <a:effectRef idx="1">
            <a:schemeClr val="accent1"/>
          </a:effectRef>
          <a:fontRef idx="minor">
            <a:schemeClr val="tx1"/>
          </a:fontRef>
        </p:style>
      </p:cxnSp>
      <p:pic>
        <p:nvPicPr>
          <p:cNvPr id="9" name="Picture 8" descr="A picture containing text, vector graphics&#10;&#10;Description automatically generated">
            <a:extLst>
              <a:ext uri="{FF2B5EF4-FFF2-40B4-BE49-F238E27FC236}">
                <a16:creationId xmlns:a16="http://schemas.microsoft.com/office/drawing/2014/main" id="{3E12EFBA-60C9-9E6F-4DE8-51675C9538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6539" y="1006598"/>
            <a:ext cx="1100696" cy="1437904"/>
          </a:xfrm>
          <a:prstGeom prst="rect">
            <a:avLst/>
          </a:prstGeom>
        </p:spPr>
      </p:pic>
      <p:sp>
        <p:nvSpPr>
          <p:cNvPr id="10" name="TextBox 9">
            <a:extLst>
              <a:ext uri="{FF2B5EF4-FFF2-40B4-BE49-F238E27FC236}">
                <a16:creationId xmlns:a16="http://schemas.microsoft.com/office/drawing/2014/main" id="{C3305179-FDCE-589B-5F08-995C58B3E9EA}"/>
              </a:ext>
            </a:extLst>
          </p:cNvPr>
          <p:cNvSpPr txBox="1"/>
          <p:nvPr/>
        </p:nvSpPr>
        <p:spPr>
          <a:xfrm>
            <a:off x="8006507" y="2441523"/>
            <a:ext cx="1292274" cy="369332"/>
          </a:xfrm>
          <a:prstGeom prst="rect">
            <a:avLst/>
          </a:prstGeom>
          <a:noFill/>
        </p:spPr>
        <p:txBody>
          <a:bodyPr wrap="square" rtlCol="0">
            <a:spAutoFit/>
          </a:bodyPr>
          <a:lstStyle/>
          <a:p>
            <a:pPr algn="ctr"/>
            <a:r>
              <a:rPr lang="en-BR" b="1">
                <a:solidFill>
                  <a:srgbClr val="0070C0"/>
                </a:solidFill>
                <a:latin typeface="Lato" panose="020F0502020204030203" pitchFamily="34" charset="77"/>
              </a:rPr>
              <a:t>AGREE</a:t>
            </a:r>
          </a:p>
        </p:txBody>
      </p:sp>
      <p:pic>
        <p:nvPicPr>
          <p:cNvPr id="11" name="Picture 10" descr="A picture containing text, vector graphics&#10;&#10;Description automatically generated">
            <a:extLst>
              <a:ext uri="{FF2B5EF4-FFF2-40B4-BE49-F238E27FC236}">
                <a16:creationId xmlns:a16="http://schemas.microsoft.com/office/drawing/2014/main" id="{66A7A548-E806-F898-2DCC-BF7882C712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4235" y="702013"/>
            <a:ext cx="883714" cy="1739510"/>
          </a:xfrm>
          <a:prstGeom prst="rect">
            <a:avLst/>
          </a:prstGeom>
        </p:spPr>
      </p:pic>
      <p:sp>
        <p:nvSpPr>
          <p:cNvPr id="12" name="TextBox 11">
            <a:extLst>
              <a:ext uri="{FF2B5EF4-FFF2-40B4-BE49-F238E27FC236}">
                <a16:creationId xmlns:a16="http://schemas.microsoft.com/office/drawing/2014/main" id="{1AD5B5F8-C7C9-D23A-306F-63768B2F063C}"/>
              </a:ext>
            </a:extLst>
          </p:cNvPr>
          <p:cNvSpPr txBox="1"/>
          <p:nvPr/>
        </p:nvSpPr>
        <p:spPr>
          <a:xfrm>
            <a:off x="2362657" y="2441523"/>
            <a:ext cx="1292274" cy="369332"/>
          </a:xfrm>
          <a:prstGeom prst="rect">
            <a:avLst/>
          </a:prstGeom>
          <a:noFill/>
        </p:spPr>
        <p:txBody>
          <a:bodyPr wrap="square" rtlCol="0">
            <a:spAutoFit/>
          </a:bodyPr>
          <a:lstStyle/>
          <a:p>
            <a:r>
              <a:rPr lang="en-BR" b="1">
                <a:solidFill>
                  <a:srgbClr val="0070C0"/>
                </a:solidFill>
                <a:latin typeface="Lato" panose="020F0502020204030203" pitchFamily="34" charset="77"/>
              </a:rPr>
              <a:t>DISAGREE</a:t>
            </a:r>
          </a:p>
        </p:txBody>
      </p:sp>
      <p:sp>
        <p:nvSpPr>
          <p:cNvPr id="4" name="Content Placeholder 2">
            <a:extLst>
              <a:ext uri="{FF2B5EF4-FFF2-40B4-BE49-F238E27FC236}">
                <a16:creationId xmlns:a16="http://schemas.microsoft.com/office/drawing/2014/main" id="{5F71F021-9239-8345-E9F1-9A64AC0BF783}"/>
              </a:ext>
            </a:extLst>
          </p:cNvPr>
          <p:cNvSpPr txBox="1">
            <a:spLocks/>
          </p:cNvSpPr>
          <p:nvPr/>
        </p:nvSpPr>
        <p:spPr>
          <a:xfrm>
            <a:off x="2449472" y="3722916"/>
            <a:ext cx="7293056" cy="1436914"/>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SzPts val="1575"/>
              <a:buNone/>
            </a:pPr>
            <a:r>
              <a:rPr lang="en-US" sz="2200"/>
              <a:t>If a survivor is upset, you should comfort her by saying: “Don’t cry. Everything will be okay.”</a:t>
            </a:r>
          </a:p>
        </p:txBody>
      </p:sp>
    </p:spTree>
    <p:custDataLst>
      <p:tags r:id="rId1"/>
    </p:custDataLst>
    <p:extLst>
      <p:ext uri="{BB962C8B-B14F-4D97-AF65-F5344CB8AC3E}">
        <p14:creationId xmlns:p14="http://schemas.microsoft.com/office/powerpoint/2010/main" val="176102545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14:presetBounceEnd="50000">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1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nodeType="withEffect">
                                      <p:stCondLst>
                                        <p:cond delay="4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40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4"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1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nodeType="withEffect">
                                      <p:stCondLst>
                                        <p:cond delay="4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40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4" grpId="0" build="p"/>
        </p:bldLst>
      </p:timing>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FB85D439-6F83-1B7D-4BB5-68C94054F4BB}"/>
              </a:ext>
            </a:extLst>
          </p:cNvPr>
          <p:cNvCxnSpPr>
            <a:cxnSpLocks/>
          </p:cNvCxnSpPr>
          <p:nvPr/>
        </p:nvCxnSpPr>
        <p:spPr>
          <a:xfrm>
            <a:off x="1371600" y="1791685"/>
            <a:ext cx="9346367" cy="0"/>
          </a:xfrm>
          <a:prstGeom prst="line">
            <a:avLst/>
          </a:prstGeom>
          <a:ln w="69850" cap="rnd">
            <a:solidFill>
              <a:srgbClr val="FBD416"/>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A picture containing text, vector graphics&#10;&#10;Description automatically generated">
            <a:extLst>
              <a:ext uri="{FF2B5EF4-FFF2-40B4-BE49-F238E27FC236}">
                <a16:creationId xmlns:a16="http://schemas.microsoft.com/office/drawing/2014/main" id="{260A442B-C156-82F0-0327-54F8788E93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6542" y="1006598"/>
            <a:ext cx="1100696" cy="1437904"/>
          </a:xfrm>
          <a:prstGeom prst="rect">
            <a:avLst/>
          </a:prstGeom>
        </p:spPr>
      </p:pic>
      <p:sp>
        <p:nvSpPr>
          <p:cNvPr id="15" name="TextBox 14">
            <a:extLst>
              <a:ext uri="{FF2B5EF4-FFF2-40B4-BE49-F238E27FC236}">
                <a16:creationId xmlns:a16="http://schemas.microsoft.com/office/drawing/2014/main" id="{01717803-A486-4790-343F-6FF46B820146}"/>
              </a:ext>
            </a:extLst>
          </p:cNvPr>
          <p:cNvSpPr txBox="1"/>
          <p:nvPr/>
        </p:nvSpPr>
        <p:spPr>
          <a:xfrm>
            <a:off x="8006510" y="2441523"/>
            <a:ext cx="1292274" cy="369332"/>
          </a:xfrm>
          <a:prstGeom prst="rect">
            <a:avLst/>
          </a:prstGeom>
          <a:noFill/>
        </p:spPr>
        <p:txBody>
          <a:bodyPr wrap="square" rtlCol="0">
            <a:spAutoFit/>
          </a:bodyPr>
          <a:lstStyle/>
          <a:p>
            <a:pPr algn="ctr"/>
            <a:r>
              <a:rPr lang="en-BR" b="1">
                <a:solidFill>
                  <a:srgbClr val="0070C0"/>
                </a:solidFill>
                <a:latin typeface="Lato" panose="020F0502020204030203" pitchFamily="34" charset="77"/>
              </a:rPr>
              <a:t>AGREE</a:t>
            </a:r>
          </a:p>
        </p:txBody>
      </p:sp>
      <p:pic>
        <p:nvPicPr>
          <p:cNvPr id="16" name="Picture 15" descr="A picture containing text, vector graphics&#10;&#10;Description automatically generated">
            <a:extLst>
              <a:ext uri="{FF2B5EF4-FFF2-40B4-BE49-F238E27FC236}">
                <a16:creationId xmlns:a16="http://schemas.microsoft.com/office/drawing/2014/main" id="{0FF997ED-E93B-2C92-154A-2D6FEC0DB8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4238" y="702013"/>
            <a:ext cx="883714" cy="1739510"/>
          </a:xfrm>
          <a:prstGeom prst="rect">
            <a:avLst/>
          </a:prstGeom>
        </p:spPr>
      </p:pic>
      <p:sp>
        <p:nvSpPr>
          <p:cNvPr id="17" name="TextBox 16">
            <a:extLst>
              <a:ext uri="{FF2B5EF4-FFF2-40B4-BE49-F238E27FC236}">
                <a16:creationId xmlns:a16="http://schemas.microsoft.com/office/drawing/2014/main" id="{BC1D4411-4B12-DFBE-09A4-B713246BE611}"/>
              </a:ext>
            </a:extLst>
          </p:cNvPr>
          <p:cNvSpPr txBox="1"/>
          <p:nvPr/>
        </p:nvSpPr>
        <p:spPr>
          <a:xfrm>
            <a:off x="2362660" y="2441523"/>
            <a:ext cx="1292274" cy="369332"/>
          </a:xfrm>
          <a:prstGeom prst="rect">
            <a:avLst/>
          </a:prstGeom>
          <a:noFill/>
        </p:spPr>
        <p:txBody>
          <a:bodyPr wrap="square" rtlCol="0">
            <a:spAutoFit/>
          </a:bodyPr>
          <a:lstStyle/>
          <a:p>
            <a:r>
              <a:rPr lang="en-BR" b="1">
                <a:solidFill>
                  <a:srgbClr val="0070C0"/>
                </a:solidFill>
                <a:latin typeface="Lato" panose="020F0502020204030203" pitchFamily="34" charset="77"/>
              </a:rPr>
              <a:t>DISAGREE</a:t>
            </a:r>
          </a:p>
        </p:txBody>
      </p:sp>
      <p:sp>
        <p:nvSpPr>
          <p:cNvPr id="4" name="Content Placeholder 2">
            <a:extLst>
              <a:ext uri="{FF2B5EF4-FFF2-40B4-BE49-F238E27FC236}">
                <a16:creationId xmlns:a16="http://schemas.microsoft.com/office/drawing/2014/main" id="{5F71F021-9239-8345-E9F1-9A64AC0BF783}"/>
              </a:ext>
            </a:extLst>
          </p:cNvPr>
          <p:cNvSpPr txBox="1">
            <a:spLocks/>
          </p:cNvSpPr>
          <p:nvPr/>
        </p:nvSpPr>
        <p:spPr>
          <a:xfrm>
            <a:off x="1681842" y="3592287"/>
            <a:ext cx="8828315" cy="1436914"/>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SzPts val="1575"/>
              <a:buNone/>
            </a:pPr>
            <a:r>
              <a:rPr lang="en-US" sz="2200"/>
              <a:t>A gay man shares his experience of GBV with you. He is not willing to talk to anyone including any GBV service provider. You listen to his story and then explain him what the GBV service providers can offer and the contact of the GBV case management service provider which offers services to male survivors. But you don’t do anything after that. </a:t>
            </a:r>
          </a:p>
        </p:txBody>
      </p:sp>
    </p:spTree>
    <p:custDataLst>
      <p:tags r:id="rId1"/>
    </p:custDataLst>
    <p:extLst>
      <p:ext uri="{BB962C8B-B14F-4D97-AF65-F5344CB8AC3E}">
        <p14:creationId xmlns:p14="http://schemas.microsoft.com/office/powerpoint/2010/main" val="207032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14:presetBounceEnd="50000">
                                      <p:stCondLst>
                                        <p:cond delay="300"/>
                                      </p:stCondLst>
                                      <p:childTnLst>
                                        <p:set>
                                          <p:cBhvr>
                                            <p:cTn id="6" dur="1" fill="hold">
                                              <p:stCondLst>
                                                <p:cond delay="0"/>
                                              </p:stCondLst>
                                            </p:cTn>
                                            <p:tgtEl>
                                              <p:spTgt spid="13"/>
                                            </p:tgtEl>
                                            <p:attrNameLst>
                                              <p:attrName>style.visibility</p:attrName>
                                            </p:attrNameLst>
                                          </p:cBhvr>
                                          <p:to>
                                            <p:strVal val="visible"/>
                                          </p:to>
                                        </p:set>
                                        <p:anim calcmode="lin" valueType="num" p14:bounceEnd="50000">
                                          <p:cBhvr additive="base">
                                            <p:cTn id="7" dur="10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0" presetClass="entr" presetSubtype="0" fill="hold" grpId="0" nodeType="withEffect">
                                      <p:stCondLst>
                                        <p:cond delay="10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nodeType="withEffect">
                                      <p:stCondLst>
                                        <p:cond delay="4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40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4"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stCondLst>
                                        <p:cond delay="3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0" presetClass="entr" presetSubtype="0" fill="hold" grpId="0" nodeType="withEffect">
                                      <p:stCondLst>
                                        <p:cond delay="10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nodeType="withEffect">
                                      <p:stCondLst>
                                        <p:cond delay="4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40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4" grpId="0" build="p"/>
        </p:bldLst>
      </p:timing>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71010F2-84A4-86EF-DE43-C9123CD36370}"/>
              </a:ext>
            </a:extLst>
          </p:cNvPr>
          <p:cNvCxnSpPr>
            <a:cxnSpLocks/>
          </p:cNvCxnSpPr>
          <p:nvPr/>
        </p:nvCxnSpPr>
        <p:spPr>
          <a:xfrm>
            <a:off x="1371597" y="1805537"/>
            <a:ext cx="9346367" cy="0"/>
          </a:xfrm>
          <a:prstGeom prst="line">
            <a:avLst/>
          </a:prstGeom>
          <a:ln w="69850" cap="rnd">
            <a:solidFill>
              <a:srgbClr val="FBD416"/>
            </a:solidFill>
          </a:ln>
          <a:effectLst/>
        </p:spPr>
        <p:style>
          <a:lnRef idx="2">
            <a:schemeClr val="accent1"/>
          </a:lnRef>
          <a:fillRef idx="0">
            <a:schemeClr val="accent1"/>
          </a:fillRef>
          <a:effectRef idx="1">
            <a:schemeClr val="accent1"/>
          </a:effectRef>
          <a:fontRef idx="minor">
            <a:schemeClr val="tx1"/>
          </a:fontRef>
        </p:style>
      </p:cxnSp>
      <p:pic>
        <p:nvPicPr>
          <p:cNvPr id="9" name="Picture 8" descr="A picture containing text, vector graphics&#10;&#10;Description automatically generated">
            <a:extLst>
              <a:ext uri="{FF2B5EF4-FFF2-40B4-BE49-F238E27FC236}">
                <a16:creationId xmlns:a16="http://schemas.microsoft.com/office/drawing/2014/main" id="{FF8F7566-7298-6871-DF3D-1ABE8F204F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6539" y="1020450"/>
            <a:ext cx="1100696" cy="1437904"/>
          </a:xfrm>
          <a:prstGeom prst="rect">
            <a:avLst/>
          </a:prstGeom>
        </p:spPr>
      </p:pic>
      <p:sp>
        <p:nvSpPr>
          <p:cNvPr id="10" name="TextBox 9">
            <a:extLst>
              <a:ext uri="{FF2B5EF4-FFF2-40B4-BE49-F238E27FC236}">
                <a16:creationId xmlns:a16="http://schemas.microsoft.com/office/drawing/2014/main" id="{D31886EB-65C5-278A-DDA3-222655A40967}"/>
              </a:ext>
            </a:extLst>
          </p:cNvPr>
          <p:cNvSpPr txBox="1"/>
          <p:nvPr/>
        </p:nvSpPr>
        <p:spPr>
          <a:xfrm>
            <a:off x="8006507" y="2455375"/>
            <a:ext cx="1292274" cy="369332"/>
          </a:xfrm>
          <a:prstGeom prst="rect">
            <a:avLst/>
          </a:prstGeom>
          <a:noFill/>
        </p:spPr>
        <p:txBody>
          <a:bodyPr wrap="square" rtlCol="0">
            <a:spAutoFit/>
          </a:bodyPr>
          <a:lstStyle/>
          <a:p>
            <a:pPr algn="ctr"/>
            <a:r>
              <a:rPr lang="en-BR" b="1">
                <a:solidFill>
                  <a:srgbClr val="0070C0"/>
                </a:solidFill>
                <a:latin typeface="Lato" panose="020F0502020204030203" pitchFamily="34" charset="77"/>
              </a:rPr>
              <a:t>AGREE</a:t>
            </a:r>
          </a:p>
        </p:txBody>
      </p:sp>
      <p:pic>
        <p:nvPicPr>
          <p:cNvPr id="11" name="Picture 10" descr="A picture containing text, vector graphics&#10;&#10;Description automatically generated">
            <a:extLst>
              <a:ext uri="{FF2B5EF4-FFF2-40B4-BE49-F238E27FC236}">
                <a16:creationId xmlns:a16="http://schemas.microsoft.com/office/drawing/2014/main" id="{BD0BE09E-05CA-A6C3-351B-8D1E9BE85E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4235" y="715865"/>
            <a:ext cx="883714" cy="1739510"/>
          </a:xfrm>
          <a:prstGeom prst="rect">
            <a:avLst/>
          </a:prstGeom>
        </p:spPr>
      </p:pic>
      <p:sp>
        <p:nvSpPr>
          <p:cNvPr id="12" name="TextBox 11">
            <a:extLst>
              <a:ext uri="{FF2B5EF4-FFF2-40B4-BE49-F238E27FC236}">
                <a16:creationId xmlns:a16="http://schemas.microsoft.com/office/drawing/2014/main" id="{AA543D44-9952-A9A2-1DED-228CB6F7E94F}"/>
              </a:ext>
            </a:extLst>
          </p:cNvPr>
          <p:cNvSpPr txBox="1"/>
          <p:nvPr/>
        </p:nvSpPr>
        <p:spPr>
          <a:xfrm>
            <a:off x="2362657" y="2455375"/>
            <a:ext cx="1292274" cy="369332"/>
          </a:xfrm>
          <a:prstGeom prst="rect">
            <a:avLst/>
          </a:prstGeom>
          <a:noFill/>
        </p:spPr>
        <p:txBody>
          <a:bodyPr wrap="square" rtlCol="0">
            <a:spAutoFit/>
          </a:bodyPr>
          <a:lstStyle/>
          <a:p>
            <a:r>
              <a:rPr lang="en-BR" b="1">
                <a:solidFill>
                  <a:srgbClr val="0070C0"/>
                </a:solidFill>
                <a:latin typeface="Lato" panose="020F0502020204030203" pitchFamily="34" charset="77"/>
              </a:rPr>
              <a:t>DISAGREE</a:t>
            </a:r>
          </a:p>
        </p:txBody>
      </p:sp>
      <p:sp>
        <p:nvSpPr>
          <p:cNvPr id="4" name="Content Placeholder 2">
            <a:extLst>
              <a:ext uri="{FF2B5EF4-FFF2-40B4-BE49-F238E27FC236}">
                <a16:creationId xmlns:a16="http://schemas.microsoft.com/office/drawing/2014/main" id="{5F71F021-9239-8345-E9F1-9A64AC0BF783}"/>
              </a:ext>
            </a:extLst>
          </p:cNvPr>
          <p:cNvSpPr txBox="1">
            <a:spLocks/>
          </p:cNvSpPr>
          <p:nvPr/>
        </p:nvSpPr>
        <p:spPr>
          <a:xfrm>
            <a:off x="3075307" y="3706588"/>
            <a:ext cx="6041385" cy="1436914"/>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SzPts val="1575"/>
              <a:buNone/>
            </a:pPr>
            <a:r>
              <a:rPr lang="en-US" sz="2200"/>
              <a:t>A woman discloses intimate partner violence and asks for your help. You offer to speak with her and her husband to resolve the conflict.</a:t>
            </a:r>
          </a:p>
        </p:txBody>
      </p:sp>
    </p:spTree>
    <p:custDataLst>
      <p:tags r:id="rId1"/>
    </p:custDataLst>
    <p:extLst>
      <p:ext uri="{BB962C8B-B14F-4D97-AF65-F5344CB8AC3E}">
        <p14:creationId xmlns:p14="http://schemas.microsoft.com/office/powerpoint/2010/main" val="151545301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14:presetBounceEnd="50000">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1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nodeType="withEffect">
                                      <p:stCondLst>
                                        <p:cond delay="4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40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4"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1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nodeType="withEffect">
                                      <p:stCondLst>
                                        <p:cond delay="4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40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4" grpId="0" build="p"/>
        </p:bldLst>
      </p:timing>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8382DF5-6191-9249-270A-D5BFB336A752}"/>
              </a:ext>
            </a:extLst>
          </p:cNvPr>
          <p:cNvCxnSpPr>
            <a:cxnSpLocks/>
          </p:cNvCxnSpPr>
          <p:nvPr/>
        </p:nvCxnSpPr>
        <p:spPr>
          <a:xfrm>
            <a:off x="1371595" y="1791683"/>
            <a:ext cx="9346367" cy="0"/>
          </a:xfrm>
          <a:prstGeom prst="line">
            <a:avLst/>
          </a:prstGeom>
          <a:ln w="69850" cap="rnd">
            <a:solidFill>
              <a:srgbClr val="FBD416"/>
            </a:solidFill>
          </a:ln>
          <a:effectLst/>
        </p:spPr>
        <p:style>
          <a:lnRef idx="2">
            <a:schemeClr val="accent1"/>
          </a:lnRef>
          <a:fillRef idx="0">
            <a:schemeClr val="accent1"/>
          </a:fillRef>
          <a:effectRef idx="1">
            <a:schemeClr val="accent1"/>
          </a:effectRef>
          <a:fontRef idx="minor">
            <a:schemeClr val="tx1"/>
          </a:fontRef>
        </p:style>
      </p:cxnSp>
      <p:pic>
        <p:nvPicPr>
          <p:cNvPr id="3" name="Picture 2" descr="A picture containing text, vector graphics&#10;&#10;Description automatically generated">
            <a:extLst>
              <a:ext uri="{FF2B5EF4-FFF2-40B4-BE49-F238E27FC236}">
                <a16:creationId xmlns:a16="http://schemas.microsoft.com/office/drawing/2014/main" id="{7F508328-E43B-98C7-55E7-33B9C1E43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6537" y="1006596"/>
            <a:ext cx="1100696" cy="1437904"/>
          </a:xfrm>
          <a:prstGeom prst="rect">
            <a:avLst/>
          </a:prstGeom>
        </p:spPr>
      </p:pic>
      <p:sp>
        <p:nvSpPr>
          <p:cNvPr id="5" name="TextBox 4">
            <a:extLst>
              <a:ext uri="{FF2B5EF4-FFF2-40B4-BE49-F238E27FC236}">
                <a16:creationId xmlns:a16="http://schemas.microsoft.com/office/drawing/2014/main" id="{B811C85A-9134-1181-917E-2E3F3D4F91D9}"/>
              </a:ext>
            </a:extLst>
          </p:cNvPr>
          <p:cNvSpPr txBox="1"/>
          <p:nvPr/>
        </p:nvSpPr>
        <p:spPr>
          <a:xfrm>
            <a:off x="8006505" y="2441521"/>
            <a:ext cx="1292274" cy="369332"/>
          </a:xfrm>
          <a:prstGeom prst="rect">
            <a:avLst/>
          </a:prstGeom>
          <a:noFill/>
        </p:spPr>
        <p:txBody>
          <a:bodyPr wrap="square" rtlCol="0">
            <a:spAutoFit/>
          </a:bodyPr>
          <a:lstStyle/>
          <a:p>
            <a:pPr algn="ctr"/>
            <a:r>
              <a:rPr lang="en-BR" b="1">
                <a:solidFill>
                  <a:srgbClr val="0070C0"/>
                </a:solidFill>
                <a:latin typeface="Lato" panose="020F0502020204030203" pitchFamily="34" charset="77"/>
              </a:rPr>
              <a:t>AGREE</a:t>
            </a:r>
          </a:p>
        </p:txBody>
      </p:sp>
      <p:pic>
        <p:nvPicPr>
          <p:cNvPr id="6" name="Picture 5" descr="A picture containing text, vector graphics&#10;&#10;Description automatically generated">
            <a:extLst>
              <a:ext uri="{FF2B5EF4-FFF2-40B4-BE49-F238E27FC236}">
                <a16:creationId xmlns:a16="http://schemas.microsoft.com/office/drawing/2014/main" id="{799E9EB2-C568-CBE9-6CF4-4786629D49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4233" y="702011"/>
            <a:ext cx="883714" cy="1739510"/>
          </a:xfrm>
          <a:prstGeom prst="rect">
            <a:avLst/>
          </a:prstGeom>
        </p:spPr>
      </p:pic>
      <p:sp>
        <p:nvSpPr>
          <p:cNvPr id="7" name="TextBox 6">
            <a:extLst>
              <a:ext uri="{FF2B5EF4-FFF2-40B4-BE49-F238E27FC236}">
                <a16:creationId xmlns:a16="http://schemas.microsoft.com/office/drawing/2014/main" id="{5BA251FD-18E5-C13C-7DF4-683777072812}"/>
              </a:ext>
            </a:extLst>
          </p:cNvPr>
          <p:cNvSpPr txBox="1"/>
          <p:nvPr/>
        </p:nvSpPr>
        <p:spPr>
          <a:xfrm>
            <a:off x="2362655" y="2441521"/>
            <a:ext cx="1292274" cy="369332"/>
          </a:xfrm>
          <a:prstGeom prst="rect">
            <a:avLst/>
          </a:prstGeom>
          <a:noFill/>
        </p:spPr>
        <p:txBody>
          <a:bodyPr wrap="square" rtlCol="0">
            <a:spAutoFit/>
          </a:bodyPr>
          <a:lstStyle/>
          <a:p>
            <a:r>
              <a:rPr lang="en-BR" b="1">
                <a:solidFill>
                  <a:srgbClr val="0070C0"/>
                </a:solidFill>
                <a:latin typeface="Lato" panose="020F0502020204030203" pitchFamily="34" charset="77"/>
              </a:rPr>
              <a:t>DISAGREE</a:t>
            </a:r>
          </a:p>
        </p:txBody>
      </p:sp>
      <p:sp>
        <p:nvSpPr>
          <p:cNvPr id="4" name="Content Placeholder 2">
            <a:extLst>
              <a:ext uri="{FF2B5EF4-FFF2-40B4-BE49-F238E27FC236}">
                <a16:creationId xmlns:a16="http://schemas.microsoft.com/office/drawing/2014/main" id="{5F71F021-9239-8345-E9F1-9A64AC0BF783}"/>
              </a:ext>
            </a:extLst>
          </p:cNvPr>
          <p:cNvSpPr txBox="1">
            <a:spLocks/>
          </p:cNvSpPr>
          <p:nvPr/>
        </p:nvSpPr>
        <p:spPr>
          <a:xfrm>
            <a:off x="2454728" y="3575960"/>
            <a:ext cx="7282543" cy="1436914"/>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SzPts val="1220"/>
              <a:buNone/>
            </a:pPr>
            <a:r>
              <a:rPr lang="en-US" sz="2200"/>
              <a:t>You referred a female survivor of intimate partner violence to GBV case management services a week ago. Today she comes to talk to you to say that no one has been helping her and wants to talk to you. You discuss and make suggestions on how to be safe from her husband.</a:t>
            </a:r>
            <a:endParaRPr lang="en-US" sz="2200" i="1"/>
          </a:p>
        </p:txBody>
      </p:sp>
    </p:spTree>
    <p:custDataLst>
      <p:tags r:id="rId1"/>
    </p:custDataLst>
    <p:extLst>
      <p:ext uri="{BB962C8B-B14F-4D97-AF65-F5344CB8AC3E}">
        <p14:creationId xmlns:p14="http://schemas.microsoft.com/office/powerpoint/2010/main" val="218938241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14:presetBounceEnd="50000">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1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4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4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4"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1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4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4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4" grpId="0" build="p"/>
        </p:bldLst>
      </p:timing>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1B39685-C55B-7721-71B9-676E046402FB}"/>
              </a:ext>
            </a:extLst>
          </p:cNvPr>
          <p:cNvCxnSpPr>
            <a:cxnSpLocks/>
          </p:cNvCxnSpPr>
          <p:nvPr/>
        </p:nvCxnSpPr>
        <p:spPr>
          <a:xfrm>
            <a:off x="1371600" y="1362194"/>
            <a:ext cx="9346367" cy="0"/>
          </a:xfrm>
          <a:prstGeom prst="line">
            <a:avLst/>
          </a:prstGeom>
          <a:ln w="69850" cap="rnd">
            <a:solidFill>
              <a:srgbClr val="FBD416"/>
            </a:solidFill>
          </a:ln>
          <a:effectLst/>
        </p:spPr>
        <p:style>
          <a:lnRef idx="2">
            <a:schemeClr val="accent1"/>
          </a:lnRef>
          <a:fillRef idx="0">
            <a:schemeClr val="accent1"/>
          </a:fillRef>
          <a:effectRef idx="1">
            <a:schemeClr val="accent1"/>
          </a:effectRef>
          <a:fontRef idx="minor">
            <a:schemeClr val="tx1"/>
          </a:fontRef>
        </p:style>
      </p:cxnSp>
      <p:pic>
        <p:nvPicPr>
          <p:cNvPr id="7" name="Picture 6" descr="A picture containing text, vector graphics&#10;&#10;Description automatically generated">
            <a:extLst>
              <a:ext uri="{FF2B5EF4-FFF2-40B4-BE49-F238E27FC236}">
                <a16:creationId xmlns:a16="http://schemas.microsoft.com/office/drawing/2014/main" id="{343D7466-EC4F-8A9D-BC0D-50E080652A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6542" y="577107"/>
            <a:ext cx="1100696" cy="1437904"/>
          </a:xfrm>
          <a:prstGeom prst="rect">
            <a:avLst/>
          </a:prstGeom>
        </p:spPr>
      </p:pic>
      <p:sp>
        <p:nvSpPr>
          <p:cNvPr id="8" name="TextBox 7">
            <a:extLst>
              <a:ext uri="{FF2B5EF4-FFF2-40B4-BE49-F238E27FC236}">
                <a16:creationId xmlns:a16="http://schemas.microsoft.com/office/drawing/2014/main" id="{2542A3DE-7E12-047C-8BB9-82045D79F38B}"/>
              </a:ext>
            </a:extLst>
          </p:cNvPr>
          <p:cNvSpPr txBox="1"/>
          <p:nvPr/>
        </p:nvSpPr>
        <p:spPr>
          <a:xfrm>
            <a:off x="8006510" y="2012032"/>
            <a:ext cx="1292274" cy="369332"/>
          </a:xfrm>
          <a:prstGeom prst="rect">
            <a:avLst/>
          </a:prstGeom>
          <a:noFill/>
        </p:spPr>
        <p:txBody>
          <a:bodyPr wrap="square" rtlCol="0">
            <a:spAutoFit/>
          </a:bodyPr>
          <a:lstStyle/>
          <a:p>
            <a:pPr algn="ctr"/>
            <a:r>
              <a:rPr lang="en-BR" b="1">
                <a:solidFill>
                  <a:srgbClr val="0070C0"/>
                </a:solidFill>
                <a:latin typeface="Lato" panose="020F0502020204030203" pitchFamily="34" charset="77"/>
              </a:rPr>
              <a:t>AGREE</a:t>
            </a:r>
          </a:p>
        </p:txBody>
      </p:sp>
      <p:pic>
        <p:nvPicPr>
          <p:cNvPr id="11" name="Picture 10" descr="A picture containing text, vector graphics&#10;&#10;Description automatically generated">
            <a:extLst>
              <a:ext uri="{FF2B5EF4-FFF2-40B4-BE49-F238E27FC236}">
                <a16:creationId xmlns:a16="http://schemas.microsoft.com/office/drawing/2014/main" id="{DD873D71-C4F3-AB19-FAC2-57C1712959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4238" y="272522"/>
            <a:ext cx="883714" cy="1739510"/>
          </a:xfrm>
          <a:prstGeom prst="rect">
            <a:avLst/>
          </a:prstGeom>
        </p:spPr>
      </p:pic>
      <p:sp>
        <p:nvSpPr>
          <p:cNvPr id="12" name="TextBox 11">
            <a:extLst>
              <a:ext uri="{FF2B5EF4-FFF2-40B4-BE49-F238E27FC236}">
                <a16:creationId xmlns:a16="http://schemas.microsoft.com/office/drawing/2014/main" id="{665B253A-16EE-0263-E8EE-C5AB7C403FFA}"/>
              </a:ext>
            </a:extLst>
          </p:cNvPr>
          <p:cNvSpPr txBox="1"/>
          <p:nvPr/>
        </p:nvSpPr>
        <p:spPr>
          <a:xfrm>
            <a:off x="2362660" y="2012032"/>
            <a:ext cx="1292274" cy="369332"/>
          </a:xfrm>
          <a:prstGeom prst="rect">
            <a:avLst/>
          </a:prstGeom>
          <a:noFill/>
        </p:spPr>
        <p:txBody>
          <a:bodyPr wrap="square" rtlCol="0">
            <a:spAutoFit/>
          </a:bodyPr>
          <a:lstStyle/>
          <a:p>
            <a:r>
              <a:rPr lang="en-BR" b="1">
                <a:solidFill>
                  <a:srgbClr val="0070C0"/>
                </a:solidFill>
                <a:latin typeface="Lato" panose="020F0502020204030203" pitchFamily="34" charset="77"/>
              </a:rPr>
              <a:t>DISAGREE</a:t>
            </a:r>
          </a:p>
        </p:txBody>
      </p:sp>
      <p:sp>
        <p:nvSpPr>
          <p:cNvPr id="4" name="Content Placeholder 2">
            <a:extLst>
              <a:ext uri="{FF2B5EF4-FFF2-40B4-BE49-F238E27FC236}">
                <a16:creationId xmlns:a16="http://schemas.microsoft.com/office/drawing/2014/main" id="{5F71F021-9239-8345-E9F1-9A64AC0BF783}"/>
              </a:ext>
            </a:extLst>
          </p:cNvPr>
          <p:cNvSpPr txBox="1">
            <a:spLocks/>
          </p:cNvSpPr>
          <p:nvPr/>
        </p:nvSpPr>
        <p:spPr>
          <a:xfrm>
            <a:off x="1212396" y="2596243"/>
            <a:ext cx="9767207" cy="1436914"/>
          </a:xfrm>
          <a:prstGeom prst="rect">
            <a:avLst/>
          </a:prstGeom>
        </p:spPr>
        <p:txBody>
          <a:bodyPr lIns="91440" tIns="45720" rIns="91440" bIns="45720" anchor="t"/>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685800">
              <a:spcBef>
                <a:spcPts val="750"/>
              </a:spcBef>
              <a:buNone/>
              <a:defRPr/>
            </a:pPr>
            <a:r>
              <a:rPr lang="en-US" sz="2200">
                <a:solidFill>
                  <a:schemeClr val="tx1">
                    <a:lumMod val="65000"/>
                    <a:lumOff val="35000"/>
                  </a:schemeClr>
                </a:solidFill>
                <a:latin typeface="Lato"/>
                <a:ea typeface="Lato"/>
                <a:cs typeface="Lato"/>
              </a:rPr>
              <a:t>While conducting a household survey, you notice a girl of about 10 years with clear bruises and a broken arm. The girl sits quietly in a corner on her own, silent and not moving the time you are there.  You also notice that she is very scared when approached by her uncle who won't let you speak to her. The uncle is the only caregiver of the girl and her three brothers aged between 4-12 years old who are playing and talking with you and the uncle. You immediately refer the girl to the police and contact the child protection focal point in the camp for follow up and services.  </a:t>
            </a:r>
            <a:endParaRPr lang="en-US" sz="2200">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28173425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14:presetBounceEnd="50000">
                                      <p:stCondLst>
                                        <p:cond delay="30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1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nodeType="withEffect">
                                      <p:stCondLst>
                                        <p:cond delay="4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4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4"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withEffect">
                                      <p:stCondLst>
                                        <p:cond delay="3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1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nodeType="withEffect">
                                      <p:stCondLst>
                                        <p:cond delay="4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4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4" grpId="0" build="p"/>
        </p:bldLst>
      </p:timing>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5052A7ED-96C2-5B6A-6496-0C102A529B82}"/>
              </a:ext>
            </a:extLst>
          </p:cNvPr>
          <p:cNvSpPr/>
          <p:nvPr/>
        </p:nvSpPr>
        <p:spPr>
          <a:xfrm>
            <a:off x="10079511" y="-78533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6200"/>
            <a:ext cx="5779364" cy="286"/>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4" name="Content Placeholder 2">
            <a:extLst>
              <a:ext uri="{FF2B5EF4-FFF2-40B4-BE49-F238E27FC236}">
                <a16:creationId xmlns:a16="http://schemas.microsoft.com/office/drawing/2014/main" id="{5F71F021-9239-8345-E9F1-9A64AC0BF783}"/>
              </a:ext>
            </a:extLst>
          </p:cNvPr>
          <p:cNvSpPr txBox="1">
            <a:spLocks/>
          </p:cNvSpPr>
          <p:nvPr/>
        </p:nvSpPr>
        <p:spPr>
          <a:xfrm>
            <a:off x="805915" y="1562447"/>
            <a:ext cx="9627239" cy="3206750"/>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n-US" sz="2200"/>
              <a:t>DO believe the survivor. Reassure the survivor that this was not her fault.</a:t>
            </a:r>
          </a:p>
          <a:p>
            <a:pPr>
              <a:buClr>
                <a:srgbClr val="0070C0"/>
              </a:buClr>
              <a:buFont typeface="Wingdings" pitchFamily="2" charset="2"/>
              <a:buChar char="Ø"/>
            </a:pPr>
            <a:r>
              <a:rPr lang="en-US" sz="2200"/>
              <a:t>DO make sure that both the survivor and you are safe from immediate danger.</a:t>
            </a:r>
          </a:p>
          <a:p>
            <a:pPr>
              <a:buClr>
                <a:srgbClr val="0070C0"/>
              </a:buClr>
              <a:buFont typeface="Wingdings" pitchFamily="2" charset="2"/>
              <a:buChar char="Ø"/>
            </a:pPr>
            <a:r>
              <a:rPr lang="en-US" sz="2200"/>
              <a:t>DO provide practical care and support (e.g. offer water, somewhere to sit, etc.)</a:t>
            </a:r>
          </a:p>
          <a:p>
            <a:pPr>
              <a:buClr>
                <a:srgbClr val="0070C0"/>
              </a:buClr>
              <a:buFont typeface="Wingdings" pitchFamily="2" charset="2"/>
              <a:buChar char="Ø"/>
            </a:pPr>
            <a:r>
              <a:rPr lang="en-US" sz="2200"/>
              <a:t>DO listen to the person without asking questions.</a:t>
            </a:r>
          </a:p>
          <a:p>
            <a:pPr>
              <a:buClr>
                <a:srgbClr val="0070C0"/>
              </a:buClr>
              <a:buFont typeface="Wingdings" pitchFamily="2" charset="2"/>
              <a:buChar char="Ø"/>
            </a:pPr>
            <a:r>
              <a:rPr lang="en-US" sz="2200"/>
              <a:t>DO be aware of and set aside your own judgements.</a:t>
            </a:r>
          </a:p>
          <a:p>
            <a:pPr>
              <a:buClr>
                <a:srgbClr val="0070C0"/>
              </a:buClr>
              <a:buFont typeface="Wingdings" pitchFamily="2" charset="2"/>
              <a:buChar char="Ø"/>
            </a:pPr>
            <a:r>
              <a:rPr lang="en-US" sz="2200"/>
              <a:t>DO respect the right of the survivors to make their own decision. Inform, do not give advice.</a:t>
            </a:r>
          </a:p>
          <a:p>
            <a:pPr>
              <a:buClr>
                <a:srgbClr val="0070C0"/>
              </a:buClr>
              <a:buFont typeface="Wingdings" pitchFamily="2" charset="2"/>
              <a:buChar char="Ø"/>
            </a:pPr>
            <a:r>
              <a:rPr lang="en-US" sz="2200"/>
              <a:t>DO limit the number of people informed about the case. </a:t>
            </a:r>
          </a:p>
        </p:txBody>
      </p:sp>
      <p:sp>
        <p:nvSpPr>
          <p:cNvPr id="3" name="Title 1">
            <a:extLst>
              <a:ext uri="{FF2B5EF4-FFF2-40B4-BE49-F238E27FC236}">
                <a16:creationId xmlns:a16="http://schemas.microsoft.com/office/drawing/2014/main" id="{121916D9-F6F4-520B-A6A1-307EC0CE7B9C}"/>
              </a:ext>
            </a:extLst>
          </p:cNvPr>
          <p:cNvSpPr txBox="1">
            <a:spLocks/>
          </p:cNvSpPr>
          <p:nvPr/>
        </p:nvSpPr>
        <p:spPr>
          <a:xfrm>
            <a:off x="790092" y="685800"/>
            <a:ext cx="11029950" cy="660400"/>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a:solidFill>
                  <a:srgbClr val="0070C0"/>
                </a:solidFill>
                <a:latin typeface="Lato" panose="020F0502020204030203" pitchFamily="34" charset="77"/>
              </a:rPr>
              <a:t>Do’s in disclosure</a:t>
            </a:r>
          </a:p>
        </p:txBody>
      </p:sp>
      <p:pic>
        <p:nvPicPr>
          <p:cNvPr id="5" name="Picture 4" descr="Icon&#10;&#10;Description automatically generated">
            <a:extLst>
              <a:ext uri="{FF2B5EF4-FFF2-40B4-BE49-F238E27FC236}">
                <a16:creationId xmlns:a16="http://schemas.microsoft.com/office/drawing/2014/main" id="{61C46998-2D86-E5D0-D458-86B410FE98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1725" y="239810"/>
            <a:ext cx="1948720" cy="1972105"/>
          </a:xfrm>
          <a:prstGeom prst="rect">
            <a:avLst/>
          </a:prstGeom>
        </p:spPr>
      </p:pic>
    </p:spTree>
    <p:custDataLst>
      <p:tags r:id="rId1"/>
    </p:custDataLst>
    <p:extLst>
      <p:ext uri="{BB962C8B-B14F-4D97-AF65-F5344CB8AC3E}">
        <p14:creationId xmlns:p14="http://schemas.microsoft.com/office/powerpoint/2010/main" val="240384260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500" fill="hold"/>
                                            <p:tgtEl>
                                              <p:spTgt spid="7"/>
                                            </p:tgtEl>
                                            <p:attrNameLst>
                                              <p:attrName>ppt_x</p:attrName>
                                            </p:attrNameLst>
                                          </p:cBhvr>
                                          <p:tavLst>
                                            <p:tav tm="0">
                                              <p:val>
                                                <p:strVal val="1+#ppt_w/2"/>
                                              </p:val>
                                            </p:tav>
                                            <p:tav tm="100000">
                                              <p:val>
                                                <p:strVal val="#ppt_x"/>
                                              </p:val>
                                            </p:tav>
                                          </p:tavLst>
                                        </p:anim>
                                        <p:anim calcmode="lin" valueType="num">
                                          <p:cBhvr additive="base">
                                            <p:cTn id="20" dur="1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5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fade">
                                          <p:cBhvr>
                                            <p:cTn id="45" dur="500"/>
                                            <p:tgtEl>
                                              <p:spTgt spid="4">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Effect transition="in" filter="fade">
                                          <p:cBhvr>
                                            <p:cTn id="50" dur="500"/>
                                            <p:tgtEl>
                                              <p:spTgt spid="4">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fade">
                                          <p:cBhvr>
                                            <p:cTn id="5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build="p"/>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500" fill="hold"/>
                                            <p:tgtEl>
                                              <p:spTgt spid="7"/>
                                            </p:tgtEl>
                                            <p:attrNameLst>
                                              <p:attrName>ppt_x</p:attrName>
                                            </p:attrNameLst>
                                          </p:cBhvr>
                                          <p:tavLst>
                                            <p:tav tm="0">
                                              <p:val>
                                                <p:strVal val="1+#ppt_w/2"/>
                                              </p:val>
                                            </p:tav>
                                            <p:tav tm="100000">
                                              <p:val>
                                                <p:strVal val="#ppt_x"/>
                                              </p:val>
                                            </p:tav>
                                          </p:tavLst>
                                        </p:anim>
                                        <p:anim calcmode="lin" valueType="num">
                                          <p:cBhvr additive="base">
                                            <p:cTn id="20" dur="1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500"/>
                                            <p:tgtEl>
                                              <p:spTgt spid="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fade">
                                          <p:cBhvr>
                                            <p:cTn id="45" dur="500"/>
                                            <p:tgtEl>
                                              <p:spTgt spid="4">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Effect transition="in" filter="fade">
                                          <p:cBhvr>
                                            <p:cTn id="50" dur="500"/>
                                            <p:tgtEl>
                                              <p:spTgt spid="4">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fade">
                                          <p:cBhvr>
                                            <p:cTn id="5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build="p"/>
          <p:bldP spid="3"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1B15-3472-4B6E-8FAA-1FFF7CAADA7F}"/>
              </a:ext>
            </a:extLst>
          </p:cNvPr>
          <p:cNvSpPr>
            <a:spLocks noGrp="1"/>
          </p:cNvSpPr>
          <p:nvPr>
            <p:ph type="title" idx="4294967295"/>
          </p:nvPr>
        </p:nvSpPr>
        <p:spPr>
          <a:xfrm>
            <a:off x="762358" y="686331"/>
            <a:ext cx="5333642" cy="66015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nchor="b">
            <a:noAutofit/>
          </a:bodyPr>
          <a:lstStyle/>
          <a:p>
            <a:pPr algn="l">
              <a:defRPr/>
            </a:pPr>
            <a:r>
              <a:rPr lang="en-US" sz="4000" b="1" spc="-100">
                <a:solidFill>
                  <a:srgbClr val="0070C0"/>
                </a:solidFill>
                <a:latin typeface="Lato" panose="020F0502020204030203" pitchFamily="34" charset="77"/>
              </a:rPr>
              <a:t>Group norms</a:t>
            </a:r>
            <a:endParaRPr lang="en-US" sz="4000" b="1">
              <a:solidFill>
                <a:srgbClr val="0070C0"/>
              </a:solidFill>
              <a:latin typeface="Lato" panose="020F0502020204030203" pitchFamily="34" charset="77"/>
            </a:endParaRPr>
          </a:p>
        </p:txBody>
      </p:sp>
      <p:sp>
        <p:nvSpPr>
          <p:cNvPr id="8195" name="Content Placeholder 2">
            <a:extLst>
              <a:ext uri="{FF2B5EF4-FFF2-40B4-BE49-F238E27FC236}">
                <a16:creationId xmlns:a16="http://schemas.microsoft.com/office/drawing/2014/main" id="{12C0F853-E629-4577-86F6-A13F06A72E48}"/>
              </a:ext>
            </a:extLst>
          </p:cNvPr>
          <p:cNvSpPr>
            <a:spLocks noGrp="1"/>
          </p:cNvSpPr>
          <p:nvPr>
            <p:ph idx="4294967295"/>
          </p:nvPr>
        </p:nvSpPr>
        <p:spPr>
          <a:xfrm>
            <a:off x="800222" y="1886090"/>
            <a:ext cx="5650005" cy="3056601"/>
          </a:xfrm>
          <a:prstGeom prst="rect">
            <a:avLst/>
          </a:prstGeom>
        </p:spPr>
        <p:txBody>
          <a:bodyPr/>
          <a:lstStyle/>
          <a:p>
            <a:pPr>
              <a:buClr>
                <a:srgbClr val="0070C0"/>
              </a:buClr>
              <a:buFont typeface="Wingdings" pitchFamily="2" charset="2"/>
              <a:buChar char="Ø"/>
            </a:pPr>
            <a:r>
              <a:rPr lang="en-US" sz="2200">
                <a:latin typeface="Lato" panose="020F0502020204030203" pitchFamily="34" charset="77"/>
              </a:rPr>
              <a:t>Do not share identifiable information during the workshop about incidents of violence that you may have experienced, heard of, or that may have been disclosed to you. </a:t>
            </a:r>
          </a:p>
          <a:p>
            <a:pPr>
              <a:buClr>
                <a:srgbClr val="0070C0"/>
              </a:buClr>
              <a:buFont typeface="Wingdings" pitchFamily="2" charset="2"/>
              <a:buChar char="Ø"/>
            </a:pPr>
            <a:r>
              <a:rPr lang="en-US" sz="2200">
                <a:latin typeface="Lato" panose="020F0502020204030203" pitchFamily="34" charset="77"/>
              </a:rPr>
              <a:t>If sensitive information is inadvertently disclosed during the sessions, it should not be shared any further.</a:t>
            </a:r>
          </a:p>
          <a:p>
            <a:pPr>
              <a:buClr>
                <a:srgbClr val="0070C0"/>
              </a:buClr>
              <a:buFont typeface="Wingdings" pitchFamily="2" charset="2"/>
              <a:buChar char="Ø"/>
            </a:pPr>
            <a:r>
              <a:rPr lang="en-US" sz="2200">
                <a:latin typeface="Lato" panose="020F0502020204030203" pitchFamily="34" charset="77"/>
              </a:rPr>
              <a:t>Be aware of your own biases and respectful of each other's view.</a:t>
            </a:r>
          </a:p>
          <a:p>
            <a:pPr marL="0" indent="0">
              <a:buNone/>
            </a:pPr>
            <a:endParaRPr lang="en-US" sz="2000"/>
          </a:p>
        </p:txBody>
      </p:sp>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896668" y="1346486"/>
            <a:ext cx="4567331"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pic>
        <p:nvPicPr>
          <p:cNvPr id="12" name="Picture 11" descr="A picture containing text, accessory, businesscard, vector graphics&#10;&#10;Description automatically generated">
            <a:extLst>
              <a:ext uri="{FF2B5EF4-FFF2-40B4-BE49-F238E27FC236}">
                <a16:creationId xmlns:a16="http://schemas.microsoft.com/office/drawing/2014/main" id="{7AE0BBD1-A233-2D7F-CFAF-38549A3A66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620" y="2141033"/>
            <a:ext cx="3112735" cy="4036979"/>
          </a:xfrm>
          <a:prstGeom prst="rect">
            <a:avLst/>
          </a:prstGeom>
        </p:spPr>
      </p:pic>
      <p:pic>
        <p:nvPicPr>
          <p:cNvPr id="10" name="Picture 9">
            <a:extLst>
              <a:ext uri="{FF2B5EF4-FFF2-40B4-BE49-F238E27FC236}">
                <a16:creationId xmlns:a16="http://schemas.microsoft.com/office/drawing/2014/main" id="{F487FBF1-FEA5-EFBC-A489-ABD9C0EA8FC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301366" y="1355368"/>
            <a:ext cx="2738616" cy="4825182"/>
          </a:xfrm>
          <a:prstGeom prst="rect">
            <a:avLst/>
          </a:prstGeom>
        </p:spPr>
      </p:pic>
    </p:spTree>
    <p:custDataLst>
      <p:tags r:id="rId1"/>
    </p:custDataLst>
    <p:extLst>
      <p:ext uri="{BB962C8B-B14F-4D97-AF65-F5344CB8AC3E}">
        <p14:creationId xmlns:p14="http://schemas.microsoft.com/office/powerpoint/2010/main" val="411703614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1+#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2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0" end="0"/>
                                                </p:txEl>
                                              </p:spTgt>
                                            </p:tgtEl>
                                            <p:attrNameLst>
                                              <p:attrName>style.visibility</p:attrName>
                                            </p:attrNameLst>
                                          </p:cBhvr>
                                          <p:to>
                                            <p:strVal val="visible"/>
                                          </p:to>
                                        </p:set>
                                        <p:animEffect transition="in" filter="fade">
                                          <p:cBhvr>
                                            <p:cTn id="25" dur="500"/>
                                            <p:tgtEl>
                                              <p:spTgt spid="819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5">
                                                <p:txEl>
                                                  <p:pRg st="1" end="1"/>
                                                </p:txEl>
                                              </p:spTgt>
                                            </p:tgtEl>
                                            <p:attrNameLst>
                                              <p:attrName>style.visibility</p:attrName>
                                            </p:attrNameLst>
                                          </p:cBhvr>
                                          <p:to>
                                            <p:strVal val="visible"/>
                                          </p:to>
                                        </p:set>
                                        <p:animEffect transition="in" filter="fade">
                                          <p:cBhvr>
                                            <p:cTn id="30" dur="500"/>
                                            <p:tgtEl>
                                              <p:spTgt spid="819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5">
                                                <p:txEl>
                                                  <p:pRg st="2" end="2"/>
                                                </p:txEl>
                                              </p:spTgt>
                                            </p:tgtEl>
                                            <p:attrNameLst>
                                              <p:attrName>style.visibility</p:attrName>
                                            </p:attrNameLst>
                                          </p:cBhvr>
                                          <p:to>
                                            <p:strVal val="visible"/>
                                          </p:to>
                                        </p:set>
                                        <p:animEffect transition="in" filter="fade">
                                          <p:cBhvr>
                                            <p:cTn id="35"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1+#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2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0" end="0"/>
                                                </p:txEl>
                                              </p:spTgt>
                                            </p:tgtEl>
                                            <p:attrNameLst>
                                              <p:attrName>style.visibility</p:attrName>
                                            </p:attrNameLst>
                                          </p:cBhvr>
                                          <p:to>
                                            <p:strVal val="visible"/>
                                          </p:to>
                                        </p:set>
                                        <p:animEffect transition="in" filter="fade">
                                          <p:cBhvr>
                                            <p:cTn id="25" dur="500"/>
                                            <p:tgtEl>
                                              <p:spTgt spid="819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5">
                                                <p:txEl>
                                                  <p:pRg st="1" end="1"/>
                                                </p:txEl>
                                              </p:spTgt>
                                            </p:tgtEl>
                                            <p:attrNameLst>
                                              <p:attrName>style.visibility</p:attrName>
                                            </p:attrNameLst>
                                          </p:cBhvr>
                                          <p:to>
                                            <p:strVal val="visible"/>
                                          </p:to>
                                        </p:set>
                                        <p:animEffect transition="in" filter="fade">
                                          <p:cBhvr>
                                            <p:cTn id="30" dur="500"/>
                                            <p:tgtEl>
                                              <p:spTgt spid="819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195">
                                                <p:txEl>
                                                  <p:pRg st="2" end="2"/>
                                                </p:txEl>
                                              </p:spTgt>
                                            </p:tgtEl>
                                            <p:attrNameLst>
                                              <p:attrName>style.visibility</p:attrName>
                                            </p:attrNameLst>
                                          </p:cBhvr>
                                          <p:to>
                                            <p:strVal val="visible"/>
                                          </p:to>
                                        </p:set>
                                        <p:animEffect transition="in" filter="fade">
                                          <p:cBhvr>
                                            <p:cTn id="35"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95" grpId="0" build="p"/>
        </p:bldLst>
      </p:timing>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C5EEDBC-8247-6657-175B-D5167E8C40EE}"/>
              </a:ext>
            </a:extLst>
          </p:cNvPr>
          <p:cNvCxnSpPr>
            <a:cxnSpLocks/>
          </p:cNvCxnSpPr>
          <p:nvPr/>
        </p:nvCxnSpPr>
        <p:spPr>
          <a:xfrm flipH="1">
            <a:off x="-995093" y="1346486"/>
            <a:ext cx="6269222" cy="0"/>
          </a:xfrm>
          <a:prstGeom prst="line">
            <a:avLst/>
          </a:prstGeom>
          <a:ln>
            <a:solidFill>
              <a:srgbClr val="FBEF33"/>
            </a:solidFill>
          </a:ln>
          <a:effectLst>
            <a:outerShdw sx="1000" sy="1000" rotWithShape="0">
              <a:srgbClr val="000000"/>
            </a:outerShdw>
          </a:effectLst>
        </p:spPr>
        <p:style>
          <a:lnRef idx="3">
            <a:schemeClr val="accent1"/>
          </a:lnRef>
          <a:fillRef idx="0">
            <a:schemeClr val="accent1"/>
          </a:fillRef>
          <a:effectRef idx="2">
            <a:schemeClr val="accent1"/>
          </a:effectRef>
          <a:fontRef idx="minor">
            <a:schemeClr val="tx1"/>
          </a:fontRef>
        </p:style>
      </p:cxnSp>
      <p:sp>
        <p:nvSpPr>
          <p:cNvPr id="4" name="Content Placeholder 2">
            <a:extLst>
              <a:ext uri="{FF2B5EF4-FFF2-40B4-BE49-F238E27FC236}">
                <a16:creationId xmlns:a16="http://schemas.microsoft.com/office/drawing/2014/main" id="{5F71F021-9239-8345-E9F1-9A64AC0BF783}"/>
              </a:ext>
            </a:extLst>
          </p:cNvPr>
          <p:cNvSpPr txBox="1">
            <a:spLocks/>
          </p:cNvSpPr>
          <p:nvPr/>
        </p:nvSpPr>
        <p:spPr>
          <a:xfrm>
            <a:off x="805915" y="1562447"/>
            <a:ext cx="10803700" cy="3206750"/>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Font typeface="Wingdings" pitchFamily="2" charset="2"/>
              <a:buChar char="Ø"/>
            </a:pPr>
            <a:r>
              <a:rPr lang="en-US" sz="1900"/>
              <a:t>DO NOT force help on the survivor, be intrusive or pushy.</a:t>
            </a:r>
          </a:p>
          <a:p>
            <a:pPr>
              <a:buClr>
                <a:srgbClr val="0070C0"/>
              </a:buClr>
              <a:buFont typeface="Wingdings" pitchFamily="2" charset="2"/>
              <a:buChar char="Ø"/>
            </a:pPr>
            <a:r>
              <a:rPr lang="en-US" sz="1900"/>
              <a:t>DO NOT pressure the survivor into providing information or further details.</a:t>
            </a:r>
          </a:p>
          <a:p>
            <a:pPr>
              <a:buClr>
                <a:srgbClr val="0070C0"/>
              </a:buClr>
              <a:buFont typeface="Wingdings" pitchFamily="2" charset="2"/>
              <a:buChar char="Ø"/>
            </a:pPr>
            <a:r>
              <a:rPr lang="en-US" sz="1900"/>
              <a:t>DO NOT doubt or contradict the survivor.</a:t>
            </a:r>
          </a:p>
          <a:p>
            <a:pPr>
              <a:buClr>
                <a:srgbClr val="0070C0"/>
              </a:buClr>
              <a:buFont typeface="Wingdings" pitchFamily="2" charset="2"/>
              <a:buChar char="Ø"/>
            </a:pPr>
            <a:r>
              <a:rPr lang="en-US" sz="1900"/>
              <a:t>DO NOT investigate the situation or provide advice.</a:t>
            </a:r>
          </a:p>
          <a:p>
            <a:pPr>
              <a:buClr>
                <a:srgbClr val="0070C0"/>
              </a:buClr>
              <a:buFont typeface="Wingdings" pitchFamily="2" charset="2"/>
              <a:buChar char="Ø"/>
            </a:pPr>
            <a:r>
              <a:rPr lang="en-US" sz="1900"/>
              <a:t>DO NOT mediate between the survivor and the alleged perpetrator or a third person. </a:t>
            </a:r>
          </a:p>
          <a:p>
            <a:pPr>
              <a:buClr>
                <a:srgbClr val="0070C0"/>
              </a:buClr>
              <a:buFont typeface="Wingdings" pitchFamily="2" charset="2"/>
              <a:buChar char="Ø"/>
            </a:pPr>
            <a:r>
              <a:rPr lang="en-US" sz="1900"/>
              <a:t>DO NOT write down or record details of the incident or personal details of the survivor.</a:t>
            </a:r>
          </a:p>
          <a:p>
            <a:pPr>
              <a:buClr>
                <a:srgbClr val="0070C0"/>
              </a:buClr>
              <a:buFont typeface="Wingdings" pitchFamily="2" charset="2"/>
              <a:buChar char="Ø"/>
            </a:pPr>
            <a:r>
              <a:rPr lang="en-US" sz="1900"/>
              <a:t>DO NOT take pictures of the survivor or the signs of violence she has experienced. </a:t>
            </a:r>
          </a:p>
          <a:p>
            <a:pPr>
              <a:buClr>
                <a:srgbClr val="0070C0"/>
              </a:buClr>
              <a:buFont typeface="Wingdings" pitchFamily="2" charset="2"/>
              <a:buChar char="Ø"/>
            </a:pPr>
            <a:r>
              <a:rPr lang="en-US" sz="1900"/>
              <a:t>DO NOT share any person personal/identifying information about a survivor or her experience, including with your supervisor.</a:t>
            </a:r>
          </a:p>
          <a:p>
            <a:pPr>
              <a:buClr>
                <a:srgbClr val="0070C0"/>
              </a:buClr>
              <a:buFont typeface="Wingdings" pitchFamily="2" charset="2"/>
              <a:buChar char="Ø"/>
            </a:pPr>
            <a:r>
              <a:rPr lang="en-US" sz="1900"/>
              <a:t>DO NOT assume the needs and wishes of the survivor. Some actions may put the survivor at further risk of stigma, retaliation, or harm.</a:t>
            </a:r>
          </a:p>
          <a:p>
            <a:pPr>
              <a:buClr>
                <a:srgbClr val="0070C0"/>
              </a:buClr>
              <a:buFont typeface="Wingdings" pitchFamily="2" charset="2"/>
              <a:buChar char="Ø"/>
            </a:pPr>
            <a:r>
              <a:rPr lang="en-US" sz="1900"/>
              <a:t>Once a GBV referral has been made, DO NOT ask for extra information or contact the survivor directly.</a:t>
            </a:r>
          </a:p>
        </p:txBody>
      </p:sp>
      <p:sp>
        <p:nvSpPr>
          <p:cNvPr id="3" name="Title 1">
            <a:extLst>
              <a:ext uri="{FF2B5EF4-FFF2-40B4-BE49-F238E27FC236}">
                <a16:creationId xmlns:a16="http://schemas.microsoft.com/office/drawing/2014/main" id="{121916D9-F6F4-520B-A6A1-307EC0CE7B9C}"/>
              </a:ext>
            </a:extLst>
          </p:cNvPr>
          <p:cNvSpPr txBox="1">
            <a:spLocks/>
          </p:cNvSpPr>
          <p:nvPr/>
        </p:nvSpPr>
        <p:spPr>
          <a:xfrm>
            <a:off x="790092" y="685800"/>
            <a:ext cx="11029950" cy="660400"/>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a:solidFill>
                  <a:srgbClr val="0070C0"/>
                </a:solidFill>
                <a:latin typeface="Lato" panose="020F0502020204030203" pitchFamily="34" charset="77"/>
              </a:rPr>
              <a:t>Don’ts in disclosure</a:t>
            </a:r>
          </a:p>
        </p:txBody>
      </p:sp>
      <p:sp>
        <p:nvSpPr>
          <p:cNvPr id="2" name="Oval 1">
            <a:extLst>
              <a:ext uri="{FF2B5EF4-FFF2-40B4-BE49-F238E27FC236}">
                <a16:creationId xmlns:a16="http://schemas.microsoft.com/office/drawing/2014/main" id="{ABC94B68-763B-4BC2-4E71-8FB017C93A74}"/>
              </a:ext>
            </a:extLst>
          </p:cNvPr>
          <p:cNvSpPr/>
          <p:nvPr/>
        </p:nvSpPr>
        <p:spPr>
          <a:xfrm>
            <a:off x="10079511" y="-785333"/>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8" name="Picture 7" descr="Icon&#10;&#10;Description automatically generated">
            <a:extLst>
              <a:ext uri="{FF2B5EF4-FFF2-40B4-BE49-F238E27FC236}">
                <a16:creationId xmlns:a16="http://schemas.microsoft.com/office/drawing/2014/main" id="{F572D594-715B-FA4E-1DF2-BB526AD6DB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2852" y="197581"/>
            <a:ext cx="2307391" cy="2297237"/>
          </a:xfrm>
          <a:prstGeom prst="rect">
            <a:avLst/>
          </a:prstGeom>
        </p:spPr>
      </p:pic>
    </p:spTree>
    <p:custDataLst>
      <p:tags r:id="rId1"/>
    </p:custDataLst>
    <p:extLst>
      <p:ext uri="{BB962C8B-B14F-4D97-AF65-F5344CB8AC3E}">
        <p14:creationId xmlns:p14="http://schemas.microsoft.com/office/powerpoint/2010/main" val="213899535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5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50000">
                                          <p:cBhvr additive="base">
                                            <p:cTn id="11" dur="10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 fill="hold"/>
                                            <p:tgtEl>
                                              <p:spTgt spid="8"/>
                                            </p:tgtEl>
                                            <p:attrNameLst>
                                              <p:attrName>ppt_w</p:attrName>
                                            </p:attrNameLst>
                                          </p:cBhvr>
                                          <p:tavLst>
                                            <p:tav tm="0">
                                              <p:val>
                                                <p:fltVal val="0"/>
                                              </p:val>
                                            </p:tav>
                                            <p:tav tm="100000">
                                              <p:val>
                                                <p:strVal val="#ppt_w"/>
                                              </p:val>
                                            </p:tav>
                                          </p:tavLst>
                                        </p:anim>
                                        <p:anim calcmode="lin" valueType="num">
                                          <p:cBhvr>
                                            <p:cTn id="16" dur="300" fill="hold"/>
                                            <p:tgtEl>
                                              <p:spTgt spid="8"/>
                                            </p:tgtEl>
                                            <p:attrNameLst>
                                              <p:attrName>ppt_h</p:attrName>
                                            </p:attrNameLst>
                                          </p:cBhvr>
                                          <p:tavLst>
                                            <p:tav tm="0">
                                              <p:val>
                                                <p:fltVal val="0"/>
                                              </p:val>
                                            </p:tav>
                                            <p:tav tm="100000">
                                              <p:val>
                                                <p:strVal val="#ppt_h"/>
                                              </p:val>
                                            </p:tav>
                                          </p:tavLst>
                                        </p:anim>
                                        <p:animEffect transition="in" filter="fade">
                                          <p:cBhvr>
                                            <p:cTn id="17" dur="3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5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500"/>
                                            <p:tgtEl>
                                              <p:spTgt spid="4">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6" end="6"/>
                                                </p:txEl>
                                              </p:spTgt>
                                            </p:tgtEl>
                                            <p:attrNameLst>
                                              <p:attrName>style.visibility</p:attrName>
                                            </p:attrNameLst>
                                          </p:cBhvr>
                                          <p:to>
                                            <p:strVal val="visible"/>
                                          </p:to>
                                        </p:set>
                                        <p:animEffect transition="in" filter="fade">
                                          <p:cBhvr>
                                            <p:cTn id="52" dur="500"/>
                                            <p:tgtEl>
                                              <p:spTgt spid="4">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animEffect transition="in" filter="fade">
                                          <p:cBhvr>
                                            <p:cTn id="57" dur="500"/>
                                            <p:tgtEl>
                                              <p:spTgt spid="4">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8" end="8"/>
                                                </p:txEl>
                                              </p:spTgt>
                                            </p:tgtEl>
                                            <p:attrNameLst>
                                              <p:attrName>style.visibility</p:attrName>
                                            </p:attrNameLst>
                                          </p:cBhvr>
                                          <p:to>
                                            <p:strVal val="visible"/>
                                          </p:to>
                                        </p:set>
                                        <p:animEffect transition="in" filter="fade">
                                          <p:cBhvr>
                                            <p:cTn id="62" dur="500"/>
                                            <p:tgtEl>
                                              <p:spTgt spid="4">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9" end="9"/>
                                                </p:txEl>
                                              </p:spTgt>
                                            </p:tgtEl>
                                            <p:attrNameLst>
                                              <p:attrName>style.visibility</p:attrName>
                                            </p:attrNameLst>
                                          </p:cBhvr>
                                          <p:to>
                                            <p:strVal val="visible"/>
                                          </p:to>
                                        </p:set>
                                        <p:animEffect transition="in" filter="fade">
                                          <p:cBhvr>
                                            <p:cTn id="6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 fill="hold"/>
                                            <p:tgtEl>
                                              <p:spTgt spid="8"/>
                                            </p:tgtEl>
                                            <p:attrNameLst>
                                              <p:attrName>ppt_w</p:attrName>
                                            </p:attrNameLst>
                                          </p:cBhvr>
                                          <p:tavLst>
                                            <p:tav tm="0">
                                              <p:val>
                                                <p:fltVal val="0"/>
                                              </p:val>
                                            </p:tav>
                                            <p:tav tm="100000">
                                              <p:val>
                                                <p:strVal val="#ppt_w"/>
                                              </p:val>
                                            </p:tav>
                                          </p:tavLst>
                                        </p:anim>
                                        <p:anim calcmode="lin" valueType="num">
                                          <p:cBhvr>
                                            <p:cTn id="16" dur="300" fill="hold"/>
                                            <p:tgtEl>
                                              <p:spTgt spid="8"/>
                                            </p:tgtEl>
                                            <p:attrNameLst>
                                              <p:attrName>ppt_h</p:attrName>
                                            </p:attrNameLst>
                                          </p:cBhvr>
                                          <p:tavLst>
                                            <p:tav tm="0">
                                              <p:val>
                                                <p:fltVal val="0"/>
                                              </p:val>
                                            </p:tav>
                                            <p:tav tm="100000">
                                              <p:val>
                                                <p:strVal val="#ppt_h"/>
                                              </p:val>
                                            </p:tav>
                                          </p:tavLst>
                                        </p:anim>
                                        <p:animEffect transition="in" filter="fade">
                                          <p:cBhvr>
                                            <p:cTn id="17" dur="3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5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500"/>
                                            <p:tgtEl>
                                              <p:spTgt spid="4">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6" end="6"/>
                                                </p:txEl>
                                              </p:spTgt>
                                            </p:tgtEl>
                                            <p:attrNameLst>
                                              <p:attrName>style.visibility</p:attrName>
                                            </p:attrNameLst>
                                          </p:cBhvr>
                                          <p:to>
                                            <p:strVal val="visible"/>
                                          </p:to>
                                        </p:set>
                                        <p:animEffect transition="in" filter="fade">
                                          <p:cBhvr>
                                            <p:cTn id="52" dur="500"/>
                                            <p:tgtEl>
                                              <p:spTgt spid="4">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animEffect transition="in" filter="fade">
                                          <p:cBhvr>
                                            <p:cTn id="57" dur="500"/>
                                            <p:tgtEl>
                                              <p:spTgt spid="4">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8" end="8"/>
                                                </p:txEl>
                                              </p:spTgt>
                                            </p:tgtEl>
                                            <p:attrNameLst>
                                              <p:attrName>style.visibility</p:attrName>
                                            </p:attrNameLst>
                                          </p:cBhvr>
                                          <p:to>
                                            <p:strVal val="visible"/>
                                          </p:to>
                                        </p:set>
                                        <p:animEffect transition="in" filter="fade">
                                          <p:cBhvr>
                                            <p:cTn id="62" dur="500"/>
                                            <p:tgtEl>
                                              <p:spTgt spid="4">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9" end="9"/>
                                                </p:txEl>
                                              </p:spTgt>
                                            </p:tgtEl>
                                            <p:attrNameLst>
                                              <p:attrName>style.visibility</p:attrName>
                                            </p:attrNameLst>
                                          </p:cBhvr>
                                          <p:to>
                                            <p:strVal val="visible"/>
                                          </p:to>
                                        </p:set>
                                        <p:animEffect transition="in" filter="fade">
                                          <p:cBhvr>
                                            <p:cTn id="6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08E770A-DA52-FA8C-473E-F14F7A83F8D4}"/>
              </a:ext>
            </a:extLst>
          </p:cNvPr>
          <p:cNvGrpSpPr/>
          <p:nvPr/>
        </p:nvGrpSpPr>
        <p:grpSpPr>
          <a:xfrm>
            <a:off x="-1684633" y="-572459"/>
            <a:ext cx="3965627" cy="3382989"/>
            <a:chOff x="-1684633" y="-572459"/>
            <a:chExt cx="3965627" cy="3382989"/>
          </a:xfrm>
        </p:grpSpPr>
        <p:sp>
          <p:nvSpPr>
            <p:cNvPr id="4" name="Oval 3">
              <a:extLst>
                <a:ext uri="{FF2B5EF4-FFF2-40B4-BE49-F238E27FC236}">
                  <a16:creationId xmlns:a16="http://schemas.microsoft.com/office/drawing/2014/main" id="{FEC832FD-F171-EBA8-FCCC-B4C16D0FFF14}"/>
                </a:ext>
              </a:extLst>
            </p:cNvPr>
            <p:cNvSpPr/>
            <p:nvPr/>
          </p:nvSpPr>
          <p:spPr>
            <a:xfrm>
              <a:off x="-1684633" y="-572459"/>
              <a:ext cx="3525716" cy="3382989"/>
            </a:xfrm>
            <a:prstGeom prst="ellipse">
              <a:avLst/>
            </a:prstGeom>
            <a:solidFill>
              <a:srgbClr val="FDF8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pic>
          <p:nvPicPr>
            <p:cNvPr id="7" name="Picture 6">
              <a:extLst>
                <a:ext uri="{FF2B5EF4-FFF2-40B4-BE49-F238E27FC236}">
                  <a16:creationId xmlns:a16="http://schemas.microsoft.com/office/drawing/2014/main" id="{F7275013-0959-547F-C0DD-3B7FE54288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6448" y="398085"/>
              <a:ext cx="2064546" cy="2049366"/>
            </a:xfrm>
            <a:prstGeom prst="rect">
              <a:avLst/>
            </a:prstGeom>
          </p:spPr>
        </p:pic>
      </p:grpSp>
      <p:sp>
        <p:nvSpPr>
          <p:cNvPr id="8" name="Title 1">
            <a:extLst>
              <a:ext uri="{FF2B5EF4-FFF2-40B4-BE49-F238E27FC236}">
                <a16:creationId xmlns:a16="http://schemas.microsoft.com/office/drawing/2014/main" id="{ACFAB3E2-B553-7EBA-A325-39C519D46AC9}"/>
              </a:ext>
            </a:extLst>
          </p:cNvPr>
          <p:cNvSpPr txBox="1">
            <a:spLocks/>
          </p:cNvSpPr>
          <p:nvPr/>
        </p:nvSpPr>
        <p:spPr>
          <a:xfrm>
            <a:off x="2569475" y="1282557"/>
            <a:ext cx="7596916"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Activity</a:t>
            </a:r>
            <a:r>
              <a:rPr lang="en-US" spc="-100">
                <a:solidFill>
                  <a:srgbClr val="0070C0"/>
                </a:solidFill>
                <a:latin typeface="Lato" panose="020F0502020204030203" pitchFamily="34" charset="77"/>
              </a:rPr>
              <a:t> </a:t>
            </a:r>
            <a:br>
              <a:rPr lang="en-US">
                <a:solidFill>
                  <a:srgbClr val="0070C0"/>
                </a:solidFill>
              </a:rPr>
            </a:br>
            <a:r>
              <a:rPr lang="en-US" sz="3600">
                <a:solidFill>
                  <a:srgbClr val="0070C0"/>
                </a:solidFill>
                <a:latin typeface="Lato" panose="020F0502020204030203" pitchFamily="34" charset="77"/>
              </a:rPr>
              <a:t>Role play</a:t>
            </a:r>
          </a:p>
        </p:txBody>
      </p:sp>
      <p:pic>
        <p:nvPicPr>
          <p:cNvPr id="5" name="Picture 4" descr="Icon&#10;&#10;Description automatically generated">
            <a:extLst>
              <a:ext uri="{FF2B5EF4-FFF2-40B4-BE49-F238E27FC236}">
                <a16:creationId xmlns:a16="http://schemas.microsoft.com/office/drawing/2014/main" id="{5A31876D-26AD-61B7-4457-4755DAC62A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6743" y="1528996"/>
            <a:ext cx="3298473" cy="4650588"/>
          </a:xfrm>
          <a:prstGeom prst="rect">
            <a:avLst/>
          </a:prstGeom>
        </p:spPr>
      </p:pic>
      <p:pic>
        <p:nvPicPr>
          <p:cNvPr id="9" name="Picture 8" descr="A picture containing text, vector graphics&#10;&#10;Description automatically generated">
            <a:extLst>
              <a:ext uri="{FF2B5EF4-FFF2-40B4-BE49-F238E27FC236}">
                <a16:creationId xmlns:a16="http://schemas.microsoft.com/office/drawing/2014/main" id="{6B0BD9C4-7D55-E865-C510-B32D0CA9C29C}"/>
              </a:ext>
            </a:extLst>
          </p:cNvPr>
          <p:cNvPicPr>
            <a:picLocks noChangeAspect="1"/>
          </p:cNvPicPr>
          <p:nvPr/>
        </p:nvPicPr>
        <p:blipFill rotWithShape="1">
          <a:blip r:embed="rId6">
            <a:extLst>
              <a:ext uri="{28A0092B-C50C-407E-A947-70E740481C1C}">
                <a14:useLocalDpi xmlns:a14="http://schemas.microsoft.com/office/drawing/2010/main" val="0"/>
              </a:ext>
            </a:extLst>
          </a:blip>
          <a:srcRect b="15612"/>
          <a:stretch/>
        </p:blipFill>
        <p:spPr>
          <a:xfrm>
            <a:off x="9486203" y="1836862"/>
            <a:ext cx="2780747" cy="4339085"/>
          </a:xfrm>
          <a:prstGeom prst="rect">
            <a:avLst/>
          </a:prstGeom>
        </p:spPr>
      </p:pic>
      <p:pic>
        <p:nvPicPr>
          <p:cNvPr id="13" name="Picture 12" descr="A picture containing text, accessory, businesscard, vector graphics&#10;&#10;Description automatically generated">
            <a:extLst>
              <a:ext uri="{FF2B5EF4-FFF2-40B4-BE49-F238E27FC236}">
                <a16:creationId xmlns:a16="http://schemas.microsoft.com/office/drawing/2014/main" id="{4694FBB5-6E33-FF06-57A2-08ECBE28AB15}"/>
              </a:ext>
            </a:extLst>
          </p:cNvPr>
          <p:cNvPicPr>
            <a:picLocks noChangeAspect="1"/>
          </p:cNvPicPr>
          <p:nvPr/>
        </p:nvPicPr>
        <p:blipFill rotWithShape="1">
          <a:blip r:embed="rId7">
            <a:extLst>
              <a:ext uri="{28A0092B-C50C-407E-A947-70E740481C1C}">
                <a14:useLocalDpi xmlns:a14="http://schemas.microsoft.com/office/drawing/2010/main" val="0"/>
              </a:ext>
            </a:extLst>
          </a:blip>
          <a:srcRect b="20365"/>
          <a:stretch/>
        </p:blipFill>
        <p:spPr>
          <a:xfrm>
            <a:off x="6837374" y="2249112"/>
            <a:ext cx="3802125" cy="3926836"/>
          </a:xfrm>
          <a:prstGeom prst="rect">
            <a:avLst/>
          </a:prstGeom>
        </p:spPr>
      </p:pic>
      <p:pic>
        <p:nvPicPr>
          <p:cNvPr id="15" name="Picture 14" descr="Icon&#10;&#10;Description automatically generated">
            <a:extLst>
              <a:ext uri="{FF2B5EF4-FFF2-40B4-BE49-F238E27FC236}">
                <a16:creationId xmlns:a16="http://schemas.microsoft.com/office/drawing/2014/main" id="{2E380152-EB48-0EBD-90E1-47F47A01FD9E}"/>
              </a:ext>
            </a:extLst>
          </p:cNvPr>
          <p:cNvPicPr>
            <a:picLocks noChangeAspect="1"/>
          </p:cNvPicPr>
          <p:nvPr/>
        </p:nvPicPr>
        <p:blipFill rotWithShape="1">
          <a:blip r:embed="rId8">
            <a:extLst>
              <a:ext uri="{28A0092B-C50C-407E-A947-70E740481C1C}">
                <a14:useLocalDpi xmlns:a14="http://schemas.microsoft.com/office/drawing/2010/main" val="0"/>
              </a:ext>
            </a:extLst>
          </a:blip>
          <a:srcRect b="30796"/>
          <a:stretch/>
        </p:blipFill>
        <p:spPr>
          <a:xfrm flipH="1">
            <a:off x="-71404" y="2492421"/>
            <a:ext cx="3696684" cy="3683526"/>
          </a:xfrm>
          <a:prstGeom prst="rect">
            <a:avLst/>
          </a:prstGeom>
        </p:spPr>
      </p:pic>
      <p:pic>
        <p:nvPicPr>
          <p:cNvPr id="11" name="Picture 10" descr="Text&#10;&#10;Description automatically generated with medium confidence">
            <a:extLst>
              <a:ext uri="{FF2B5EF4-FFF2-40B4-BE49-F238E27FC236}">
                <a16:creationId xmlns:a16="http://schemas.microsoft.com/office/drawing/2014/main" id="{27145DB5-991B-2863-373A-227AAC979E18}"/>
              </a:ext>
            </a:extLst>
          </p:cNvPr>
          <p:cNvPicPr>
            <a:picLocks noChangeAspect="1"/>
          </p:cNvPicPr>
          <p:nvPr/>
        </p:nvPicPr>
        <p:blipFill rotWithShape="1">
          <a:blip r:embed="rId9">
            <a:extLst>
              <a:ext uri="{28A0092B-C50C-407E-A947-70E740481C1C}">
                <a14:useLocalDpi xmlns:a14="http://schemas.microsoft.com/office/drawing/2010/main" val="0"/>
              </a:ext>
            </a:extLst>
          </a:blip>
          <a:srcRect b="11581"/>
          <a:stretch/>
        </p:blipFill>
        <p:spPr>
          <a:xfrm>
            <a:off x="2274447" y="2099792"/>
            <a:ext cx="2616526" cy="4076156"/>
          </a:xfrm>
          <a:prstGeom prst="rect">
            <a:avLst/>
          </a:prstGeom>
        </p:spPr>
      </p:pic>
    </p:spTree>
    <p:custDataLst>
      <p:tags r:id="rId1"/>
    </p:custDataLst>
    <p:extLst>
      <p:ext uri="{BB962C8B-B14F-4D97-AF65-F5344CB8AC3E}">
        <p14:creationId xmlns:p14="http://schemas.microsoft.com/office/powerpoint/2010/main" val="35660393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0-#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0-#ppt_w/2"/>
                                              </p:val>
                                            </p:tav>
                                            <p:tav tm="100000">
                                              <p:val>
                                                <p:strVal val="#ppt_x"/>
                                              </p:val>
                                            </p:tav>
                                          </p:tavLst>
                                        </p:anim>
                                        <p:anim calcmode="lin" valueType="num">
                                          <p:cBhvr additive="base">
                                            <p:cTn id="20" dur="20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nodeType="withEffect">
                                      <p:stCondLst>
                                        <p:cond delay="5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2000" fill="hold"/>
                                            <p:tgtEl>
                                              <p:spTgt spid="15"/>
                                            </p:tgtEl>
                                            <p:attrNameLst>
                                              <p:attrName>ppt_x</p:attrName>
                                            </p:attrNameLst>
                                          </p:cBhvr>
                                          <p:tavLst>
                                            <p:tav tm="0">
                                              <p:val>
                                                <p:strVal val="0-#ppt_w/2"/>
                                              </p:val>
                                            </p:tav>
                                            <p:tav tm="100000">
                                              <p:val>
                                                <p:strVal val="#ppt_x"/>
                                              </p:val>
                                            </p:tav>
                                          </p:tavLst>
                                        </p:anim>
                                        <p:anim calcmode="lin" valueType="num">
                                          <p:cBhvr additive="base">
                                            <p:cTn id="24" dur="20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accel="50000" decel="5000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2000" fill="hold"/>
                                            <p:tgtEl>
                                              <p:spTgt spid="13"/>
                                            </p:tgtEl>
                                            <p:attrNameLst>
                                              <p:attrName>ppt_x</p:attrName>
                                            </p:attrNameLst>
                                          </p:cBhvr>
                                          <p:tavLst>
                                            <p:tav tm="0">
                                              <p:val>
                                                <p:strVal val="1+#ppt_w/2"/>
                                              </p:val>
                                            </p:tav>
                                            <p:tav tm="100000">
                                              <p:val>
                                                <p:strVal val="#ppt_x"/>
                                              </p:val>
                                            </p:tav>
                                          </p:tavLst>
                                        </p:anim>
                                        <p:anim calcmode="lin" valueType="num">
                                          <p:cBhvr additive="base">
                                            <p:cTn id="28" dur="2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accel="50000" decel="5000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2000" fill="hold"/>
                                            <p:tgtEl>
                                              <p:spTgt spid="9"/>
                                            </p:tgtEl>
                                            <p:attrNameLst>
                                              <p:attrName>ppt_x</p:attrName>
                                            </p:attrNameLst>
                                          </p:cBhvr>
                                          <p:tavLst>
                                            <p:tav tm="0">
                                              <p:val>
                                                <p:strVal val="1+#ppt_w/2"/>
                                              </p:val>
                                            </p:tav>
                                            <p:tav tm="100000">
                                              <p:val>
                                                <p:strVal val="#ppt_x"/>
                                              </p:val>
                                            </p:tav>
                                          </p:tavLst>
                                        </p:anim>
                                        <p:anim calcmode="lin" valueType="num">
                                          <p:cBhvr additive="base">
                                            <p:cTn id="32"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3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0-#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0-#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0-#ppt_w/2"/>
                                              </p:val>
                                            </p:tav>
                                            <p:tav tm="100000">
                                              <p:val>
                                                <p:strVal val="#ppt_x"/>
                                              </p:val>
                                            </p:tav>
                                          </p:tavLst>
                                        </p:anim>
                                        <p:anim calcmode="lin" valueType="num">
                                          <p:cBhvr additive="base">
                                            <p:cTn id="20" dur="20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nodeType="withEffect">
                                      <p:stCondLst>
                                        <p:cond delay="5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2000" fill="hold"/>
                                            <p:tgtEl>
                                              <p:spTgt spid="15"/>
                                            </p:tgtEl>
                                            <p:attrNameLst>
                                              <p:attrName>ppt_x</p:attrName>
                                            </p:attrNameLst>
                                          </p:cBhvr>
                                          <p:tavLst>
                                            <p:tav tm="0">
                                              <p:val>
                                                <p:strVal val="0-#ppt_w/2"/>
                                              </p:val>
                                            </p:tav>
                                            <p:tav tm="100000">
                                              <p:val>
                                                <p:strVal val="#ppt_x"/>
                                              </p:val>
                                            </p:tav>
                                          </p:tavLst>
                                        </p:anim>
                                        <p:anim calcmode="lin" valueType="num">
                                          <p:cBhvr additive="base">
                                            <p:cTn id="24" dur="20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2" accel="50000" decel="5000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2000" fill="hold"/>
                                            <p:tgtEl>
                                              <p:spTgt spid="13"/>
                                            </p:tgtEl>
                                            <p:attrNameLst>
                                              <p:attrName>ppt_x</p:attrName>
                                            </p:attrNameLst>
                                          </p:cBhvr>
                                          <p:tavLst>
                                            <p:tav tm="0">
                                              <p:val>
                                                <p:strVal val="1+#ppt_w/2"/>
                                              </p:val>
                                            </p:tav>
                                            <p:tav tm="100000">
                                              <p:val>
                                                <p:strVal val="#ppt_x"/>
                                              </p:val>
                                            </p:tav>
                                          </p:tavLst>
                                        </p:anim>
                                        <p:anim calcmode="lin" valueType="num">
                                          <p:cBhvr additive="base">
                                            <p:cTn id="28" dur="2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accel="50000" decel="5000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2000" fill="hold"/>
                                            <p:tgtEl>
                                              <p:spTgt spid="9"/>
                                            </p:tgtEl>
                                            <p:attrNameLst>
                                              <p:attrName>ppt_x</p:attrName>
                                            </p:attrNameLst>
                                          </p:cBhvr>
                                          <p:tavLst>
                                            <p:tav tm="0">
                                              <p:val>
                                                <p:strVal val="1+#ppt_w/2"/>
                                              </p:val>
                                            </p:tav>
                                            <p:tav tm="100000">
                                              <p:val>
                                                <p:strVal val="#ppt_x"/>
                                              </p:val>
                                            </p:tav>
                                          </p:tavLst>
                                        </p:anim>
                                        <p:anim calcmode="lin" valueType="num">
                                          <p:cBhvr additive="base">
                                            <p:cTn id="32"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A5D9A5-1759-1908-2F8E-B6F54050A65B}"/>
              </a:ext>
            </a:extLst>
          </p:cNvPr>
          <p:cNvSpPr/>
          <p:nvPr/>
        </p:nvSpPr>
        <p:spPr>
          <a:xfrm>
            <a:off x="0" y="-1059921"/>
            <a:ext cx="12192000" cy="5513190"/>
          </a:xfrm>
          <a:prstGeom prst="rect">
            <a:avLst/>
          </a:prstGeom>
          <a:solidFill>
            <a:srgbClr val="FFFC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grpSp>
        <p:nvGrpSpPr>
          <p:cNvPr id="8" name="Group 7">
            <a:extLst>
              <a:ext uri="{FF2B5EF4-FFF2-40B4-BE49-F238E27FC236}">
                <a16:creationId xmlns:a16="http://schemas.microsoft.com/office/drawing/2014/main" id="{B464508A-6719-0287-CEB3-B24CA8C4708E}"/>
              </a:ext>
            </a:extLst>
          </p:cNvPr>
          <p:cNvGrpSpPr/>
          <p:nvPr/>
        </p:nvGrpSpPr>
        <p:grpSpPr>
          <a:xfrm>
            <a:off x="1015694" y="4971721"/>
            <a:ext cx="9115857" cy="1410604"/>
            <a:chOff x="539749" y="4753659"/>
            <a:chExt cx="9115857" cy="1410604"/>
          </a:xfrm>
        </p:grpSpPr>
        <p:sp>
          <p:nvSpPr>
            <p:cNvPr id="7171" name="Title 1">
              <a:extLst>
                <a:ext uri="{FF2B5EF4-FFF2-40B4-BE49-F238E27FC236}">
                  <a16:creationId xmlns:a16="http://schemas.microsoft.com/office/drawing/2014/main" id="{75CFD7F0-CE9E-4C9E-8175-5293F1352093}"/>
                </a:ext>
              </a:extLst>
            </p:cNvPr>
            <p:cNvSpPr txBox="1">
              <a:spLocks/>
            </p:cNvSpPr>
            <p:nvPr/>
          </p:nvSpPr>
          <p:spPr bwMode="auto">
            <a:xfrm>
              <a:off x="539749" y="5084763"/>
              <a:ext cx="911585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85800"/>
              <a:r>
                <a:rPr lang="en-US" altLang="en-US" sz="4000" b="1">
                  <a:solidFill>
                    <a:srgbClr val="FFFFFF"/>
                  </a:solidFill>
                  <a:latin typeface="Lato" panose="020F0502020204030203" pitchFamily="34" charset="77"/>
                </a:rPr>
                <a:t>Wrap-up</a:t>
              </a:r>
            </a:p>
          </p:txBody>
        </p:sp>
        <p:sp>
          <p:nvSpPr>
            <p:cNvPr id="7172" name="Text Placeholder 5">
              <a:extLst>
                <a:ext uri="{FF2B5EF4-FFF2-40B4-BE49-F238E27FC236}">
                  <a16:creationId xmlns:a16="http://schemas.microsoft.com/office/drawing/2014/main" id="{255E6068-598A-4697-95CB-63C5D157B576}"/>
                </a:ext>
              </a:extLst>
            </p:cNvPr>
            <p:cNvSpPr txBox="1">
              <a:spLocks/>
            </p:cNvSpPr>
            <p:nvPr/>
          </p:nvSpPr>
          <p:spPr bwMode="auto">
            <a:xfrm>
              <a:off x="548803" y="4753659"/>
              <a:ext cx="53292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en-US" altLang="en-US" sz="3000" baseline="30000">
                  <a:solidFill>
                    <a:srgbClr val="FFFFFF"/>
                  </a:solidFill>
                  <a:latin typeface="Lato" panose="020F0502020204030203" pitchFamily="34" charset="77"/>
                </a:rPr>
                <a:t>CLOSING SESSION</a:t>
              </a:r>
            </a:p>
          </p:txBody>
        </p:sp>
      </p:grpSp>
      <p:pic>
        <p:nvPicPr>
          <p:cNvPr id="5" name="Picture 4" descr="Shape&#10;&#10;Description automatically generated">
            <a:extLst>
              <a:ext uri="{FF2B5EF4-FFF2-40B4-BE49-F238E27FC236}">
                <a16:creationId xmlns:a16="http://schemas.microsoft.com/office/drawing/2014/main" id="{73BAFB39-D579-FAB2-E26C-F2942B9EC7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640" y="-872795"/>
            <a:ext cx="7772400" cy="5949108"/>
          </a:xfrm>
          <a:prstGeom prst="rect">
            <a:avLst/>
          </a:prstGeom>
        </p:spPr>
      </p:pic>
      <p:pic>
        <p:nvPicPr>
          <p:cNvPr id="9" name="Picture 8" descr="Icon&#10;&#10;Description automatically generated">
            <a:extLst>
              <a:ext uri="{FF2B5EF4-FFF2-40B4-BE49-F238E27FC236}">
                <a16:creationId xmlns:a16="http://schemas.microsoft.com/office/drawing/2014/main" id="{0E8063EC-658D-BDDF-8CAF-B203F992E1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0" y="309421"/>
            <a:ext cx="3550920" cy="4157000"/>
          </a:xfrm>
          <a:prstGeom prst="rect">
            <a:avLst/>
          </a:prstGeom>
        </p:spPr>
      </p:pic>
      <p:pic>
        <p:nvPicPr>
          <p:cNvPr id="13" name="Picture 12" descr="Icon&#10;&#10;Description automatically generated">
            <a:extLst>
              <a:ext uri="{FF2B5EF4-FFF2-40B4-BE49-F238E27FC236}">
                <a16:creationId xmlns:a16="http://schemas.microsoft.com/office/drawing/2014/main" id="{E7110327-AAC4-2361-D548-E38104FF7064}"/>
              </a:ext>
            </a:extLst>
          </p:cNvPr>
          <p:cNvPicPr>
            <a:picLocks noChangeAspect="1"/>
          </p:cNvPicPr>
          <p:nvPr/>
        </p:nvPicPr>
        <p:blipFill rotWithShape="1">
          <a:blip r:embed="rId6">
            <a:extLst>
              <a:ext uri="{28A0092B-C50C-407E-A947-70E740481C1C}">
                <a14:useLocalDpi xmlns:a14="http://schemas.microsoft.com/office/drawing/2010/main" val="0"/>
              </a:ext>
            </a:extLst>
          </a:blip>
          <a:srcRect b="28590"/>
          <a:stretch/>
        </p:blipFill>
        <p:spPr>
          <a:xfrm>
            <a:off x="2339821" y="476041"/>
            <a:ext cx="4014165" cy="3975139"/>
          </a:xfrm>
          <a:prstGeom prst="rect">
            <a:avLst/>
          </a:prstGeom>
        </p:spPr>
      </p:pic>
    </p:spTree>
    <p:custDataLst>
      <p:tags r:id="rId1"/>
    </p:custDataLst>
    <p:extLst>
      <p:ext uri="{BB962C8B-B14F-4D97-AF65-F5344CB8AC3E}">
        <p14:creationId xmlns:p14="http://schemas.microsoft.com/office/powerpoint/2010/main" val="1779806785"/>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0-#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0-#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1" accel="50000" decel="5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ppt_x"/>
                                          </p:val>
                                        </p:tav>
                                        <p:tav tm="100000">
                                          <p:val>
                                            <p:strVal val="#ppt_x"/>
                                          </p:val>
                                        </p:tav>
                                      </p:tavLst>
                                    </p:anim>
                                    <p:anim calcmode="lin" valueType="num">
                                      <p:cBhvr additive="base">
                                        <p:cTn id="16" dur="2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B296D1F5-BD98-5180-675D-1D57928B85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083" y="612155"/>
            <a:ext cx="2393017" cy="2541257"/>
          </a:xfrm>
          <a:prstGeom prst="rect">
            <a:avLst/>
          </a:prstGeom>
        </p:spPr>
      </p:pic>
      <p:sp>
        <p:nvSpPr>
          <p:cNvPr id="4" name="Rounded Rectangle 3">
            <a:extLst>
              <a:ext uri="{FF2B5EF4-FFF2-40B4-BE49-F238E27FC236}">
                <a16:creationId xmlns:a16="http://schemas.microsoft.com/office/drawing/2014/main" id="{07954268-3CBE-5A63-A948-25C8F584B491}"/>
              </a:ext>
            </a:extLst>
          </p:cNvPr>
          <p:cNvSpPr/>
          <p:nvPr/>
        </p:nvSpPr>
        <p:spPr>
          <a:xfrm>
            <a:off x="1248965" y="385864"/>
            <a:ext cx="10756952" cy="5597648"/>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6" name="Title 1">
            <a:extLst>
              <a:ext uri="{FF2B5EF4-FFF2-40B4-BE49-F238E27FC236}">
                <a16:creationId xmlns:a16="http://schemas.microsoft.com/office/drawing/2014/main" id="{9FA79D5F-0C78-7D86-7A97-9A9B4A76C1EC}"/>
              </a:ext>
            </a:extLst>
          </p:cNvPr>
          <p:cNvSpPr txBox="1">
            <a:spLocks/>
          </p:cNvSpPr>
          <p:nvPr/>
        </p:nvSpPr>
        <p:spPr>
          <a:xfrm>
            <a:off x="2593566" y="641542"/>
            <a:ext cx="7596916"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Key takeaways</a:t>
            </a:r>
            <a:endParaRPr lang="en-US" sz="3600">
              <a:solidFill>
                <a:srgbClr val="0070C0"/>
              </a:solidFill>
              <a:latin typeface="Lato" panose="020F0502020204030203" pitchFamily="34" charset="77"/>
            </a:endParaRPr>
          </a:p>
        </p:txBody>
      </p:sp>
      <p:pic>
        <p:nvPicPr>
          <p:cNvPr id="8" name="Picture 7">
            <a:extLst>
              <a:ext uri="{FF2B5EF4-FFF2-40B4-BE49-F238E27FC236}">
                <a16:creationId xmlns:a16="http://schemas.microsoft.com/office/drawing/2014/main" id="{19262637-1471-C2AF-0F25-002792BDF1A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6377" y="874488"/>
            <a:ext cx="1772428" cy="2016589"/>
          </a:xfrm>
          <a:prstGeom prst="rect">
            <a:avLst/>
          </a:prstGeom>
        </p:spPr>
      </p:pic>
      <p:sp>
        <p:nvSpPr>
          <p:cNvPr id="3" name="Content Placeholder 2">
            <a:extLst>
              <a:ext uri="{FF2B5EF4-FFF2-40B4-BE49-F238E27FC236}">
                <a16:creationId xmlns:a16="http://schemas.microsoft.com/office/drawing/2014/main" id="{05AE231F-33C5-5A06-988B-49F09107A68B}"/>
              </a:ext>
            </a:extLst>
          </p:cNvPr>
          <p:cNvSpPr txBox="1">
            <a:spLocks/>
          </p:cNvSpPr>
          <p:nvPr/>
        </p:nvSpPr>
        <p:spPr>
          <a:xfrm>
            <a:off x="2606817" y="1350020"/>
            <a:ext cx="9399099"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70C0"/>
              </a:buClr>
              <a:buSzPct val="120000"/>
              <a:buFont typeface="Wingdings" pitchFamily="2" charset="2"/>
              <a:buChar char="Ø"/>
            </a:pPr>
            <a:r>
              <a:rPr lang="en-US" sz="1800"/>
              <a:t>Frontline workers should </a:t>
            </a:r>
            <a:r>
              <a:rPr lang="en-US" sz="1800" b="1">
                <a:solidFill>
                  <a:srgbClr val="0070C0"/>
                </a:solidFill>
              </a:rPr>
              <a:t>be fully familiar with the GBV referral pathway </a:t>
            </a:r>
            <a:r>
              <a:rPr lang="en-US" sz="1800"/>
              <a:t>and the services available in their area, including for child, male and LGBTIQ+ survivors. </a:t>
            </a:r>
          </a:p>
          <a:p>
            <a:pPr>
              <a:buClr>
                <a:srgbClr val="0070C0"/>
              </a:buClr>
              <a:buSzPct val="120000"/>
              <a:buFont typeface="Wingdings" pitchFamily="2" charset="2"/>
              <a:buChar char="Ø"/>
            </a:pPr>
            <a:r>
              <a:rPr lang="en-US" sz="1800"/>
              <a:t>The role as frontline workers is to offer a </a:t>
            </a:r>
            <a:r>
              <a:rPr lang="en-US" sz="1800" b="1">
                <a:solidFill>
                  <a:srgbClr val="0070C0"/>
                </a:solidFill>
              </a:rPr>
              <a:t>listening ear</a:t>
            </a:r>
            <a:r>
              <a:rPr lang="en-US" sz="1800">
                <a:solidFill>
                  <a:srgbClr val="0070C0"/>
                </a:solidFill>
              </a:rPr>
              <a:t>, </a:t>
            </a:r>
            <a:r>
              <a:rPr lang="en-US" sz="1800" b="1">
                <a:solidFill>
                  <a:srgbClr val="0070C0"/>
                </a:solidFill>
              </a:rPr>
              <a:t>provide information </a:t>
            </a:r>
            <a:r>
              <a:rPr lang="en-US" sz="1800"/>
              <a:t>on available services, and </a:t>
            </a:r>
            <a:r>
              <a:rPr lang="en-US" sz="1800" b="1">
                <a:solidFill>
                  <a:srgbClr val="0070C0"/>
                </a:solidFill>
              </a:rPr>
              <a:t>refer to case management services </a:t>
            </a:r>
            <a:r>
              <a:rPr lang="en-US" sz="1800"/>
              <a:t>when the survivor provides </a:t>
            </a:r>
            <a:r>
              <a:rPr lang="en-US" sz="1800" b="1">
                <a:solidFill>
                  <a:srgbClr val="0070C0"/>
                </a:solidFill>
              </a:rPr>
              <a:t>informed consent</a:t>
            </a:r>
            <a:r>
              <a:rPr lang="en-US" sz="1800"/>
              <a:t>. </a:t>
            </a:r>
          </a:p>
          <a:p>
            <a:pPr>
              <a:buClr>
                <a:srgbClr val="0070C0"/>
              </a:buClr>
              <a:buSzPct val="120000"/>
              <a:buFont typeface="Wingdings" pitchFamily="2" charset="2"/>
              <a:buChar char="Ø"/>
            </a:pPr>
            <a:r>
              <a:rPr lang="en-GB" sz="1800"/>
              <a:t>The </a:t>
            </a:r>
            <a:r>
              <a:rPr lang="en-GB" sz="1800" b="1">
                <a:solidFill>
                  <a:srgbClr val="0070C0"/>
                </a:solidFill>
              </a:rPr>
              <a:t>role of frontline workers is NOT to </a:t>
            </a:r>
            <a:r>
              <a:rPr lang="en-GB" sz="1800"/>
              <a:t>conduct an interview, understand what happened and the details, tell survivors what to do, or give their own opinion.</a:t>
            </a:r>
            <a:endParaRPr lang="en-US" sz="1800"/>
          </a:p>
          <a:p>
            <a:pPr>
              <a:buClr>
                <a:srgbClr val="0070C0"/>
              </a:buClr>
              <a:buSzPct val="120000"/>
              <a:buFont typeface="Wingdings" pitchFamily="2" charset="2"/>
              <a:buChar char="Ø"/>
            </a:pPr>
            <a:r>
              <a:rPr lang="en-US" sz="1800"/>
              <a:t>In all engagement with GBV survivors, the </a:t>
            </a:r>
            <a:r>
              <a:rPr lang="en-US" sz="1800" b="1">
                <a:solidFill>
                  <a:srgbClr val="0070C0"/>
                </a:solidFill>
              </a:rPr>
              <a:t>survivor-</a:t>
            </a:r>
            <a:r>
              <a:rPr lang="en-US" sz="1800" b="1" err="1">
                <a:solidFill>
                  <a:srgbClr val="0070C0"/>
                </a:solidFill>
              </a:rPr>
              <a:t>centred</a:t>
            </a:r>
            <a:r>
              <a:rPr lang="en-US" sz="1800" b="1">
                <a:solidFill>
                  <a:srgbClr val="0070C0"/>
                </a:solidFill>
              </a:rPr>
              <a:t> approach </a:t>
            </a:r>
            <a:r>
              <a:rPr lang="en-US" sz="1800"/>
              <a:t>should be prioritized, taking </a:t>
            </a:r>
            <a:r>
              <a:rPr lang="en-US" sz="1800" b="1">
                <a:solidFill>
                  <a:srgbClr val="0070C0"/>
                </a:solidFill>
              </a:rPr>
              <a:t>safety and confidentiality</a:t>
            </a:r>
            <a:r>
              <a:rPr lang="en-US" sz="1800" b="1"/>
              <a:t> </a:t>
            </a:r>
            <a:r>
              <a:rPr lang="en-US" sz="1800"/>
              <a:t>into consideration when making referrals. </a:t>
            </a:r>
            <a:endParaRPr lang="en-US" sz="1800">
              <a:cs typeface="Calibri"/>
            </a:endParaRPr>
          </a:p>
          <a:p>
            <a:pPr>
              <a:buClr>
                <a:srgbClr val="0070C0"/>
              </a:buClr>
              <a:buSzPct val="120000"/>
              <a:buFont typeface="Wingdings" pitchFamily="2" charset="2"/>
              <a:buChar char="Ø"/>
            </a:pPr>
            <a:r>
              <a:rPr lang="en-GB" sz="1800">
                <a:latin typeface="Lato"/>
                <a:ea typeface="Lato"/>
                <a:cs typeface="Lato"/>
              </a:rPr>
              <a:t>Key </a:t>
            </a:r>
            <a:r>
              <a:rPr lang="en-GB" sz="1800" b="1">
                <a:solidFill>
                  <a:srgbClr val="0070C0"/>
                </a:solidFill>
                <a:latin typeface="Lato"/>
                <a:ea typeface="Lato"/>
                <a:cs typeface="Lato"/>
              </a:rPr>
              <a:t>considerations for handling a disclosure involving a child survivor </a:t>
            </a:r>
            <a:r>
              <a:rPr lang="en-GB" sz="1800">
                <a:latin typeface="Lato"/>
                <a:ea typeface="Lato"/>
                <a:cs typeface="Lato"/>
              </a:rPr>
              <a:t>include the best interests of the child principle, procedures related to the mandatory reporting of child abuse, and parents’/caregivers’ involvement in obtaining consent/assent.</a:t>
            </a:r>
            <a:endParaRPr lang="en-US" sz="1800">
              <a:latin typeface="Lato"/>
              <a:ea typeface="Lato"/>
              <a:cs typeface="Lato"/>
            </a:endParaRPr>
          </a:p>
          <a:p>
            <a:pPr>
              <a:buClr>
                <a:srgbClr val="0070C0"/>
              </a:buClr>
              <a:buSzPct val="120000"/>
              <a:buFont typeface="Wingdings" pitchFamily="2" charset="2"/>
              <a:buChar char="Ø"/>
            </a:pPr>
            <a:r>
              <a:rPr lang="en-US" sz="1800"/>
              <a:t>Frontline workers should </a:t>
            </a:r>
            <a:r>
              <a:rPr lang="en-US" sz="1800" b="1">
                <a:solidFill>
                  <a:srgbClr val="0070C0"/>
                </a:solidFill>
              </a:rPr>
              <a:t>NEVER proactively identify </a:t>
            </a:r>
            <a:r>
              <a:rPr lang="en-US" sz="1800"/>
              <a:t>or seek out GBV survivors.</a:t>
            </a:r>
            <a:endParaRPr lang="en-US" sz="1800">
              <a:cs typeface="Calibri"/>
            </a:endParaRPr>
          </a:p>
        </p:txBody>
      </p:sp>
    </p:spTree>
    <p:custDataLst>
      <p:tags r:id="rId1"/>
    </p:custDataLst>
    <p:extLst>
      <p:ext uri="{BB962C8B-B14F-4D97-AF65-F5344CB8AC3E}">
        <p14:creationId xmlns:p14="http://schemas.microsoft.com/office/powerpoint/2010/main" val="365720699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accel="50000" fill="hold" nodeType="withEffect" p14:presetBounceEnd="50000">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14:bounceEnd="50000">
                                          <p:cBhvr additive="base">
                                            <p:cTn id="11"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accel="5000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 grpId="0" build="p"/>
        </p:bldLst>
      </p:timing>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B296D1F5-BD98-5180-675D-1D57928B85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083" y="612155"/>
            <a:ext cx="2393017" cy="2541257"/>
          </a:xfrm>
          <a:prstGeom prst="rect">
            <a:avLst/>
          </a:prstGeom>
        </p:spPr>
      </p:pic>
      <p:sp>
        <p:nvSpPr>
          <p:cNvPr id="4" name="Rounded Rectangle 3">
            <a:extLst>
              <a:ext uri="{FF2B5EF4-FFF2-40B4-BE49-F238E27FC236}">
                <a16:creationId xmlns:a16="http://schemas.microsoft.com/office/drawing/2014/main" id="{07954268-3CBE-5A63-A948-25C8F584B491}"/>
              </a:ext>
            </a:extLst>
          </p:cNvPr>
          <p:cNvSpPr/>
          <p:nvPr/>
        </p:nvSpPr>
        <p:spPr>
          <a:xfrm>
            <a:off x="1248965" y="385864"/>
            <a:ext cx="10756952" cy="5597648"/>
          </a:xfrm>
          <a:prstGeom prst="roundRect">
            <a:avLst/>
          </a:prstGeom>
          <a:no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sp>
        <p:nvSpPr>
          <p:cNvPr id="6" name="Title 1">
            <a:extLst>
              <a:ext uri="{FF2B5EF4-FFF2-40B4-BE49-F238E27FC236}">
                <a16:creationId xmlns:a16="http://schemas.microsoft.com/office/drawing/2014/main" id="{9FA79D5F-0C78-7D86-7A97-9A9B4A76C1EC}"/>
              </a:ext>
            </a:extLst>
          </p:cNvPr>
          <p:cNvSpPr txBox="1">
            <a:spLocks/>
          </p:cNvSpPr>
          <p:nvPr/>
        </p:nvSpPr>
        <p:spPr>
          <a:xfrm>
            <a:off x="2593566" y="641542"/>
            <a:ext cx="7596916" cy="660155"/>
          </a:xfrm>
          <a:prstGeom prst="rect">
            <a:avLst/>
          </a:prstGeom>
          <a:noFill/>
          <a:ln w="25400" cap="flat" cmpd="sng" algn="ctr">
            <a:noFill/>
            <a:prstDash val="solid"/>
          </a:ln>
        </p:spPr>
        <p:style>
          <a:lnRef idx="2">
            <a:schemeClr val="accent4"/>
          </a:lnRef>
          <a:fillRef idx="1">
            <a:schemeClr val="lt1"/>
          </a:fillRef>
          <a:effectRef idx="0">
            <a:schemeClr val="accent4"/>
          </a:effectRef>
          <a:fontRef idx="minor">
            <a:schemeClr val="dk1"/>
          </a:fontRef>
        </p:style>
        <p:txBody>
          <a:bodyPr anchor="b">
            <a:noAutofit/>
          </a:bodyPr>
          <a:lstStyle>
            <a:lvl1pPr algn="ctr" defTabSz="457200" rtl="0" eaLnBrk="0" fontAlgn="base" hangingPunct="0">
              <a:spcBef>
                <a:spcPct val="0"/>
              </a:spcBef>
              <a:spcAft>
                <a:spcPct val="0"/>
              </a:spcAft>
              <a:buClr>
                <a:srgbClr val="E94643"/>
              </a:buClr>
              <a:defRPr sz="4400" kern="1200">
                <a:solidFill>
                  <a:schemeClr val="dk1"/>
                </a:solidFill>
                <a:latin typeface="+mn-lt"/>
                <a:ea typeface="+mn-ea"/>
                <a:cs typeface="+mn-cs"/>
              </a:defRPr>
            </a:lvl1pPr>
            <a:lvl2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2pPr>
            <a:lvl3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3pPr>
            <a:lvl4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4pPr>
            <a:lvl5pPr algn="ctr" defTabSz="457200" rtl="0" eaLnBrk="0" fontAlgn="base" hangingPunct="0">
              <a:spcBef>
                <a:spcPct val="0"/>
              </a:spcBef>
              <a:spcAft>
                <a:spcPct val="0"/>
              </a:spcAft>
              <a:buClr>
                <a:srgbClr val="E94643"/>
              </a:buClr>
              <a:defRPr sz="4400">
                <a:solidFill>
                  <a:schemeClr val="dk1"/>
                </a:solidFill>
                <a:latin typeface="+mn-lt"/>
                <a:ea typeface="+mn-ea"/>
                <a:cs typeface="+mn-cs"/>
              </a:defRPr>
            </a:lvl5pPr>
            <a:lvl6pPr marL="457200" algn="ctr" defTabSz="457200" rtl="0" fontAlgn="base">
              <a:spcBef>
                <a:spcPct val="0"/>
              </a:spcBef>
              <a:spcAft>
                <a:spcPct val="0"/>
              </a:spcAft>
              <a:buClr>
                <a:srgbClr val="E94643"/>
              </a:buClr>
              <a:defRPr sz="4400">
                <a:solidFill>
                  <a:schemeClr val="dk1"/>
                </a:solidFill>
                <a:latin typeface="+mn-lt"/>
                <a:ea typeface="+mn-ea"/>
                <a:cs typeface="+mn-cs"/>
              </a:defRPr>
            </a:lvl6pPr>
            <a:lvl7pPr marL="914400" algn="ctr" defTabSz="457200" rtl="0" fontAlgn="base">
              <a:spcBef>
                <a:spcPct val="0"/>
              </a:spcBef>
              <a:spcAft>
                <a:spcPct val="0"/>
              </a:spcAft>
              <a:buClr>
                <a:srgbClr val="E94643"/>
              </a:buClr>
              <a:defRPr sz="4400">
                <a:solidFill>
                  <a:schemeClr val="dk1"/>
                </a:solidFill>
                <a:latin typeface="+mn-lt"/>
                <a:ea typeface="+mn-ea"/>
                <a:cs typeface="+mn-cs"/>
              </a:defRPr>
            </a:lvl7pPr>
            <a:lvl8pPr marL="1371600" algn="ctr" defTabSz="457200" rtl="0" fontAlgn="base">
              <a:spcBef>
                <a:spcPct val="0"/>
              </a:spcBef>
              <a:spcAft>
                <a:spcPct val="0"/>
              </a:spcAft>
              <a:buClr>
                <a:srgbClr val="E94643"/>
              </a:buClr>
              <a:defRPr sz="4400">
                <a:solidFill>
                  <a:schemeClr val="dk1"/>
                </a:solidFill>
                <a:latin typeface="+mn-lt"/>
                <a:ea typeface="+mn-ea"/>
                <a:cs typeface="+mn-cs"/>
              </a:defRPr>
            </a:lvl8pPr>
            <a:lvl9pPr marL="1828800" algn="ctr" defTabSz="457200" rtl="0" fontAlgn="base">
              <a:spcBef>
                <a:spcPct val="0"/>
              </a:spcBef>
              <a:spcAft>
                <a:spcPct val="0"/>
              </a:spcAft>
              <a:buClr>
                <a:srgbClr val="E94643"/>
              </a:buClr>
              <a:defRPr sz="4400">
                <a:solidFill>
                  <a:schemeClr val="dk1"/>
                </a:solidFill>
                <a:latin typeface="+mn-lt"/>
                <a:ea typeface="+mn-ea"/>
                <a:cs typeface="+mn-cs"/>
              </a:defRPr>
            </a:lvl9pPr>
          </a:lstStyle>
          <a:p>
            <a:pPr algn="l">
              <a:defRPr/>
            </a:pPr>
            <a:r>
              <a:rPr lang="en-US" sz="4000" b="1" spc="-100">
                <a:solidFill>
                  <a:srgbClr val="0070C0"/>
                </a:solidFill>
                <a:latin typeface="Lato" panose="020F0502020204030203" pitchFamily="34" charset="77"/>
              </a:rPr>
              <a:t>Key resources</a:t>
            </a:r>
            <a:endParaRPr lang="en-US" sz="3600">
              <a:solidFill>
                <a:srgbClr val="0070C0"/>
              </a:solidFill>
              <a:latin typeface="Lato" panose="020F0502020204030203" pitchFamily="34" charset="77"/>
            </a:endParaRPr>
          </a:p>
        </p:txBody>
      </p:sp>
      <p:pic>
        <p:nvPicPr>
          <p:cNvPr id="8" name="Picture 7">
            <a:extLst>
              <a:ext uri="{FF2B5EF4-FFF2-40B4-BE49-F238E27FC236}">
                <a16:creationId xmlns:a16="http://schemas.microsoft.com/office/drawing/2014/main" id="{19262637-1471-C2AF-0F25-002792BDF1A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6377" y="874488"/>
            <a:ext cx="1772428" cy="2016589"/>
          </a:xfrm>
          <a:prstGeom prst="rect">
            <a:avLst/>
          </a:prstGeom>
        </p:spPr>
      </p:pic>
      <p:pic>
        <p:nvPicPr>
          <p:cNvPr id="5" name="Picture 2">
            <a:hlinkClick r:id="rId6"/>
            <a:extLst>
              <a:ext uri="{FF2B5EF4-FFF2-40B4-BE49-F238E27FC236}">
                <a16:creationId xmlns:a16="http://schemas.microsoft.com/office/drawing/2014/main" id="{1DA61EBA-8E86-6259-F2BA-4955039CC5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4789" y="1407623"/>
            <a:ext cx="3229040" cy="416569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hlinkClick r:id="rId8"/>
            <a:extLst>
              <a:ext uri="{FF2B5EF4-FFF2-40B4-BE49-F238E27FC236}">
                <a16:creationId xmlns:a16="http://schemas.microsoft.com/office/drawing/2014/main" id="{356F9538-8125-7581-E500-58FEAF216392}"/>
              </a:ext>
            </a:extLst>
          </p:cNvPr>
          <p:cNvPicPr>
            <a:picLocks noChangeAspect="1"/>
          </p:cNvPicPr>
          <p:nvPr/>
        </p:nvPicPr>
        <p:blipFill rotWithShape="1">
          <a:blip r:embed="rId9"/>
          <a:srcRect b="4557"/>
          <a:stretch/>
        </p:blipFill>
        <p:spPr>
          <a:xfrm>
            <a:off x="9473197" y="2521734"/>
            <a:ext cx="2387380" cy="2251183"/>
          </a:xfrm>
          <a:prstGeom prst="rect">
            <a:avLst/>
          </a:prstGeom>
        </p:spPr>
      </p:pic>
      <p:pic>
        <p:nvPicPr>
          <p:cNvPr id="10" name="Picture 9" descr="Icon&#10;&#10;Description automatically generated">
            <a:extLst>
              <a:ext uri="{FF2B5EF4-FFF2-40B4-BE49-F238E27FC236}">
                <a16:creationId xmlns:a16="http://schemas.microsoft.com/office/drawing/2014/main" id="{090D33ED-4A46-42F9-1D31-E9BAB2EDE1E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196466" y="4376380"/>
            <a:ext cx="794200" cy="745293"/>
          </a:xfrm>
          <a:prstGeom prst="rect">
            <a:avLst/>
          </a:prstGeom>
        </p:spPr>
      </p:pic>
      <p:pic>
        <p:nvPicPr>
          <p:cNvPr id="11" name="Picture 10">
            <a:extLst>
              <a:ext uri="{FF2B5EF4-FFF2-40B4-BE49-F238E27FC236}">
                <a16:creationId xmlns:a16="http://schemas.microsoft.com/office/drawing/2014/main" id="{0B308201-7ADA-564A-9BED-21FDF4528D58}"/>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0726513" y="5165658"/>
            <a:ext cx="961190" cy="817854"/>
          </a:xfrm>
          <a:prstGeom prst="rect">
            <a:avLst/>
          </a:prstGeom>
        </p:spPr>
      </p:pic>
      <p:sp>
        <p:nvSpPr>
          <p:cNvPr id="12" name="TextBox 11">
            <a:extLst>
              <a:ext uri="{FF2B5EF4-FFF2-40B4-BE49-F238E27FC236}">
                <a16:creationId xmlns:a16="http://schemas.microsoft.com/office/drawing/2014/main" id="{F029373F-CC1C-B3B3-74D1-FC7FB453D771}"/>
              </a:ext>
            </a:extLst>
          </p:cNvPr>
          <p:cNvSpPr txBox="1"/>
          <p:nvPr/>
        </p:nvSpPr>
        <p:spPr>
          <a:xfrm>
            <a:off x="6549234" y="4890840"/>
            <a:ext cx="3639138" cy="461665"/>
          </a:xfrm>
          <a:prstGeom prst="rect">
            <a:avLst/>
          </a:prstGeom>
          <a:noFill/>
        </p:spPr>
        <p:txBody>
          <a:bodyPr wrap="none" rtlCol="0">
            <a:spAutoFit/>
          </a:bodyPr>
          <a:lstStyle/>
          <a:p>
            <a:r>
              <a:rPr lang="en-GB" sz="2400" b="1" spc="-100">
                <a:solidFill>
                  <a:srgbClr val="0070C0"/>
                </a:solidFill>
                <a:latin typeface="Lato" panose="020F0502020204030203" pitchFamily="34" charset="77"/>
                <a:ea typeface="+mn-ea"/>
                <a:hlinkClick r:id="rId12">
                  <a:extLst>
                    <a:ext uri="{A12FA001-AC4F-418D-AE19-62706E023703}">
                      <ahyp:hlinkClr xmlns:ahyp="http://schemas.microsoft.com/office/drawing/2018/hyperlinkcolor" val="tx"/>
                    </a:ext>
                  </a:extLst>
                </a:hlinkClick>
              </a:rPr>
              <a:t>UNHCR GBV Learning Hub</a:t>
            </a:r>
            <a:endParaRPr lang="en-GB" sz="2400" b="1" spc="-100">
              <a:solidFill>
                <a:srgbClr val="0070C0"/>
              </a:solidFill>
              <a:latin typeface="Lato" panose="020F0502020204030203" pitchFamily="34" charset="77"/>
              <a:ea typeface="+mn-ea"/>
            </a:endParaRPr>
          </a:p>
        </p:txBody>
      </p:sp>
      <p:pic>
        <p:nvPicPr>
          <p:cNvPr id="13" name="Picture 12">
            <a:hlinkClick r:id="rId13"/>
            <a:extLst>
              <a:ext uri="{FF2B5EF4-FFF2-40B4-BE49-F238E27FC236}">
                <a16:creationId xmlns:a16="http://schemas.microsoft.com/office/drawing/2014/main" id="{8C659B02-B59D-C15A-6B94-E1847F17D742}"/>
              </a:ext>
            </a:extLst>
          </p:cNvPr>
          <p:cNvPicPr>
            <a:picLocks noChangeAspect="1"/>
          </p:cNvPicPr>
          <p:nvPr/>
        </p:nvPicPr>
        <p:blipFill>
          <a:blip r:embed="rId14"/>
          <a:stretch>
            <a:fillRect/>
          </a:stretch>
        </p:blipFill>
        <p:spPr>
          <a:xfrm>
            <a:off x="6392024" y="672442"/>
            <a:ext cx="2568642" cy="3587391"/>
          </a:xfrm>
          <a:prstGeom prst="rect">
            <a:avLst/>
          </a:prstGeom>
        </p:spPr>
      </p:pic>
    </p:spTree>
    <p:custDataLst>
      <p:tags r:id="rId1"/>
    </p:custDataLst>
    <p:extLst>
      <p:ext uri="{BB962C8B-B14F-4D97-AF65-F5344CB8AC3E}">
        <p14:creationId xmlns:p14="http://schemas.microsoft.com/office/powerpoint/2010/main" val="38258471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accel="50000" fill="hold" nodeType="withEffect" p14:presetBounceEnd="50000">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14:bounceEnd="50000">
                                          <p:cBhvr additive="base">
                                            <p:cTn id="11"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
                                            <p:tgtEl>
                                              <p:spTgt spid="10"/>
                                            </p:tgtEl>
                                          </p:cBhvr>
                                        </p:animEffect>
                                      </p:childTnLst>
                                    </p:cTn>
                                  </p:par>
                                  <p:par>
                                    <p:cTn id="22" presetID="23" presetClass="entr" presetSubtype="272" fill="hold" nodeType="withEffect">
                                      <p:stCondLst>
                                        <p:cond delay="1000"/>
                                      </p:stCondLst>
                                      <p:childTnLst>
                                        <p:set>
                                          <p:cBhvr>
                                            <p:cTn id="23" dur="1" fill="hold">
                                              <p:stCondLst>
                                                <p:cond delay="0"/>
                                              </p:stCondLst>
                                            </p:cTn>
                                            <p:tgtEl>
                                              <p:spTgt spid="11"/>
                                            </p:tgtEl>
                                            <p:attrNameLst>
                                              <p:attrName>style.visibility</p:attrName>
                                            </p:attrNameLst>
                                          </p:cBhvr>
                                          <p:to>
                                            <p:strVal val="visible"/>
                                          </p:to>
                                        </p:set>
                                        <p:anim calcmode="lin" valueType="num">
                                          <p:cBhvr>
                                            <p:cTn id="24" dur="200" fill="hold"/>
                                            <p:tgtEl>
                                              <p:spTgt spid="11"/>
                                            </p:tgtEl>
                                            <p:attrNameLst>
                                              <p:attrName>ppt_w</p:attrName>
                                            </p:attrNameLst>
                                          </p:cBhvr>
                                          <p:tavLst>
                                            <p:tav tm="0">
                                              <p:val>
                                                <p:strVal val="2/3*#ppt_w"/>
                                              </p:val>
                                            </p:tav>
                                            <p:tav tm="100000">
                                              <p:val>
                                                <p:strVal val="#ppt_w"/>
                                              </p:val>
                                            </p:tav>
                                          </p:tavLst>
                                        </p:anim>
                                        <p:anim calcmode="lin" valueType="num">
                                          <p:cBhvr>
                                            <p:cTn id="25" dur="200" fill="hold"/>
                                            <p:tgtEl>
                                              <p:spTgt spid="11"/>
                                            </p:tgtEl>
                                            <p:attrNameLst>
                                              <p:attrName>ppt_h</p:attrName>
                                            </p:attrNameLst>
                                          </p:cBhvr>
                                          <p:tavLst>
                                            <p:tav tm="0">
                                              <p:val>
                                                <p:strVal val="2/3*#ppt_h"/>
                                              </p:val>
                                            </p:tav>
                                            <p:tav tm="100000">
                                              <p:val>
                                                <p:strVal val="#ppt_h"/>
                                              </p:val>
                                            </p:tav>
                                          </p:tavLst>
                                        </p:anim>
                                      </p:childTnLst>
                                    </p:cTn>
                                  </p:par>
                                  <p:par>
                                    <p:cTn id="26" presetID="23" presetClass="entr" presetSubtype="16" fill="hold" nodeType="withEffect">
                                      <p:stCondLst>
                                        <p:cond delay="1000"/>
                                      </p:stCondLst>
                                      <p:childTnLst>
                                        <p:set>
                                          <p:cBhvr>
                                            <p:cTn id="27" dur="1" fill="hold">
                                              <p:stCondLst>
                                                <p:cond delay="0"/>
                                              </p:stCondLst>
                                            </p:cTn>
                                            <p:tgtEl>
                                              <p:spTgt spid="5"/>
                                            </p:tgtEl>
                                            <p:attrNameLst>
                                              <p:attrName>style.visibility</p:attrName>
                                            </p:attrNameLst>
                                          </p:cBhvr>
                                          <p:to>
                                            <p:strVal val="visible"/>
                                          </p:to>
                                        </p:set>
                                        <p:anim calcmode="lin" valueType="num">
                                          <p:cBhvr>
                                            <p:cTn id="28" dur="200" fill="hold"/>
                                            <p:tgtEl>
                                              <p:spTgt spid="5"/>
                                            </p:tgtEl>
                                            <p:attrNameLst>
                                              <p:attrName>ppt_w</p:attrName>
                                            </p:attrNameLst>
                                          </p:cBhvr>
                                          <p:tavLst>
                                            <p:tav tm="0">
                                              <p:val>
                                                <p:fltVal val="0"/>
                                              </p:val>
                                            </p:tav>
                                            <p:tav tm="100000">
                                              <p:val>
                                                <p:strVal val="#ppt_w"/>
                                              </p:val>
                                            </p:tav>
                                          </p:tavLst>
                                        </p:anim>
                                        <p:anim calcmode="lin" valueType="num">
                                          <p:cBhvr>
                                            <p:cTn id="29" dur="200" fill="hold"/>
                                            <p:tgtEl>
                                              <p:spTgt spid="5"/>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1600"/>
                                      </p:stCondLst>
                                      <p:childTnLst>
                                        <p:set>
                                          <p:cBhvr>
                                            <p:cTn id="31" dur="1" fill="hold">
                                              <p:stCondLst>
                                                <p:cond delay="0"/>
                                              </p:stCondLst>
                                            </p:cTn>
                                            <p:tgtEl>
                                              <p:spTgt spid="7"/>
                                            </p:tgtEl>
                                            <p:attrNameLst>
                                              <p:attrName>style.visibility</p:attrName>
                                            </p:attrNameLst>
                                          </p:cBhvr>
                                          <p:to>
                                            <p:strVal val="visible"/>
                                          </p:to>
                                        </p:set>
                                        <p:anim calcmode="lin" valueType="num">
                                          <p:cBhvr>
                                            <p:cTn id="32" dur="200" fill="hold"/>
                                            <p:tgtEl>
                                              <p:spTgt spid="7"/>
                                            </p:tgtEl>
                                            <p:attrNameLst>
                                              <p:attrName>ppt_w</p:attrName>
                                            </p:attrNameLst>
                                          </p:cBhvr>
                                          <p:tavLst>
                                            <p:tav tm="0">
                                              <p:val>
                                                <p:fltVal val="0"/>
                                              </p:val>
                                            </p:tav>
                                            <p:tav tm="100000">
                                              <p:val>
                                                <p:strVal val="#ppt_w"/>
                                              </p:val>
                                            </p:tav>
                                          </p:tavLst>
                                        </p:anim>
                                        <p:anim calcmode="lin" valueType="num">
                                          <p:cBhvr>
                                            <p:cTn id="33" dur="2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accel="50000" fill="hold"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
                                            <p:tgtEl>
                                              <p:spTgt spid="10"/>
                                            </p:tgtEl>
                                          </p:cBhvr>
                                        </p:animEffect>
                                      </p:childTnLst>
                                    </p:cTn>
                                  </p:par>
                                  <p:par>
                                    <p:cTn id="22" presetID="23" presetClass="entr" presetSubtype="272" fill="hold" nodeType="withEffect">
                                      <p:stCondLst>
                                        <p:cond delay="1000"/>
                                      </p:stCondLst>
                                      <p:childTnLst>
                                        <p:set>
                                          <p:cBhvr>
                                            <p:cTn id="23" dur="1" fill="hold">
                                              <p:stCondLst>
                                                <p:cond delay="0"/>
                                              </p:stCondLst>
                                            </p:cTn>
                                            <p:tgtEl>
                                              <p:spTgt spid="11"/>
                                            </p:tgtEl>
                                            <p:attrNameLst>
                                              <p:attrName>style.visibility</p:attrName>
                                            </p:attrNameLst>
                                          </p:cBhvr>
                                          <p:to>
                                            <p:strVal val="visible"/>
                                          </p:to>
                                        </p:set>
                                        <p:anim calcmode="lin" valueType="num">
                                          <p:cBhvr>
                                            <p:cTn id="24" dur="200" fill="hold"/>
                                            <p:tgtEl>
                                              <p:spTgt spid="11"/>
                                            </p:tgtEl>
                                            <p:attrNameLst>
                                              <p:attrName>ppt_w</p:attrName>
                                            </p:attrNameLst>
                                          </p:cBhvr>
                                          <p:tavLst>
                                            <p:tav tm="0">
                                              <p:val>
                                                <p:strVal val="2/3*#ppt_w"/>
                                              </p:val>
                                            </p:tav>
                                            <p:tav tm="100000">
                                              <p:val>
                                                <p:strVal val="#ppt_w"/>
                                              </p:val>
                                            </p:tav>
                                          </p:tavLst>
                                        </p:anim>
                                        <p:anim calcmode="lin" valueType="num">
                                          <p:cBhvr>
                                            <p:cTn id="25" dur="200" fill="hold"/>
                                            <p:tgtEl>
                                              <p:spTgt spid="11"/>
                                            </p:tgtEl>
                                            <p:attrNameLst>
                                              <p:attrName>ppt_h</p:attrName>
                                            </p:attrNameLst>
                                          </p:cBhvr>
                                          <p:tavLst>
                                            <p:tav tm="0">
                                              <p:val>
                                                <p:strVal val="2/3*#ppt_h"/>
                                              </p:val>
                                            </p:tav>
                                            <p:tav tm="100000">
                                              <p:val>
                                                <p:strVal val="#ppt_h"/>
                                              </p:val>
                                            </p:tav>
                                          </p:tavLst>
                                        </p:anim>
                                      </p:childTnLst>
                                    </p:cTn>
                                  </p:par>
                                  <p:par>
                                    <p:cTn id="26" presetID="23" presetClass="entr" presetSubtype="16" fill="hold" nodeType="withEffect">
                                      <p:stCondLst>
                                        <p:cond delay="1000"/>
                                      </p:stCondLst>
                                      <p:childTnLst>
                                        <p:set>
                                          <p:cBhvr>
                                            <p:cTn id="27" dur="1" fill="hold">
                                              <p:stCondLst>
                                                <p:cond delay="0"/>
                                              </p:stCondLst>
                                            </p:cTn>
                                            <p:tgtEl>
                                              <p:spTgt spid="5"/>
                                            </p:tgtEl>
                                            <p:attrNameLst>
                                              <p:attrName>style.visibility</p:attrName>
                                            </p:attrNameLst>
                                          </p:cBhvr>
                                          <p:to>
                                            <p:strVal val="visible"/>
                                          </p:to>
                                        </p:set>
                                        <p:anim calcmode="lin" valueType="num">
                                          <p:cBhvr>
                                            <p:cTn id="28" dur="200" fill="hold"/>
                                            <p:tgtEl>
                                              <p:spTgt spid="5"/>
                                            </p:tgtEl>
                                            <p:attrNameLst>
                                              <p:attrName>ppt_w</p:attrName>
                                            </p:attrNameLst>
                                          </p:cBhvr>
                                          <p:tavLst>
                                            <p:tav tm="0">
                                              <p:val>
                                                <p:fltVal val="0"/>
                                              </p:val>
                                            </p:tav>
                                            <p:tav tm="100000">
                                              <p:val>
                                                <p:strVal val="#ppt_w"/>
                                              </p:val>
                                            </p:tav>
                                          </p:tavLst>
                                        </p:anim>
                                        <p:anim calcmode="lin" valueType="num">
                                          <p:cBhvr>
                                            <p:cTn id="29" dur="200" fill="hold"/>
                                            <p:tgtEl>
                                              <p:spTgt spid="5"/>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1600"/>
                                      </p:stCondLst>
                                      <p:childTnLst>
                                        <p:set>
                                          <p:cBhvr>
                                            <p:cTn id="31" dur="1" fill="hold">
                                              <p:stCondLst>
                                                <p:cond delay="0"/>
                                              </p:stCondLst>
                                            </p:cTn>
                                            <p:tgtEl>
                                              <p:spTgt spid="7"/>
                                            </p:tgtEl>
                                            <p:attrNameLst>
                                              <p:attrName>style.visibility</p:attrName>
                                            </p:attrNameLst>
                                          </p:cBhvr>
                                          <p:to>
                                            <p:strVal val="visible"/>
                                          </p:to>
                                        </p:set>
                                        <p:anim calcmode="lin" valueType="num">
                                          <p:cBhvr>
                                            <p:cTn id="32" dur="200" fill="hold"/>
                                            <p:tgtEl>
                                              <p:spTgt spid="7"/>
                                            </p:tgtEl>
                                            <p:attrNameLst>
                                              <p:attrName>ppt_w</p:attrName>
                                            </p:attrNameLst>
                                          </p:cBhvr>
                                          <p:tavLst>
                                            <p:tav tm="0">
                                              <p:val>
                                                <p:fltVal val="0"/>
                                              </p:val>
                                            </p:tav>
                                            <p:tav tm="100000">
                                              <p:val>
                                                <p:strVal val="#ppt_w"/>
                                              </p:val>
                                            </p:tav>
                                          </p:tavLst>
                                        </p:anim>
                                        <p:anim calcmode="lin" valueType="num">
                                          <p:cBhvr>
                                            <p:cTn id="33" dur="2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2" name="Picture 1" descr="Shape, circle&#10;&#10;Description automatically generated">
            <a:extLst>
              <a:ext uri="{FF2B5EF4-FFF2-40B4-BE49-F238E27FC236}">
                <a16:creationId xmlns:a16="http://schemas.microsoft.com/office/drawing/2014/main" id="{ED05E2A2-4727-2D15-944A-1F5512FC88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1557344" y="-393297"/>
            <a:ext cx="10991962" cy="6160651"/>
          </a:xfrm>
          <a:prstGeom prst="rect">
            <a:avLst/>
          </a:prstGeom>
        </p:spPr>
      </p:pic>
      <p:pic>
        <p:nvPicPr>
          <p:cNvPr id="8" name="Picture 7" descr="Shape, arrow&#10;&#10;Description automatically generated">
            <a:extLst>
              <a:ext uri="{FF2B5EF4-FFF2-40B4-BE49-F238E27FC236}">
                <a16:creationId xmlns:a16="http://schemas.microsoft.com/office/drawing/2014/main" id="{FA1FE190-D565-4E84-CD37-6894310E90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199" y="-28412"/>
            <a:ext cx="8000991" cy="6212127"/>
          </a:xfrm>
          <a:prstGeom prst="rect">
            <a:avLst/>
          </a:prstGeom>
        </p:spPr>
      </p:pic>
      <p:sp>
        <p:nvSpPr>
          <p:cNvPr id="5" name="Title 1">
            <a:extLst>
              <a:ext uri="{FF2B5EF4-FFF2-40B4-BE49-F238E27FC236}">
                <a16:creationId xmlns:a16="http://schemas.microsoft.com/office/drawing/2014/main" id="{E97458D5-2766-3F21-B602-EA539DF3DA39}"/>
              </a:ext>
            </a:extLst>
          </p:cNvPr>
          <p:cNvSpPr txBox="1">
            <a:spLocks/>
          </p:cNvSpPr>
          <p:nvPr/>
        </p:nvSpPr>
        <p:spPr>
          <a:xfrm>
            <a:off x="3881437" y="706943"/>
            <a:ext cx="4429125" cy="1476375"/>
          </a:xfrm>
          <a:prstGeom prst="rect">
            <a:avLst/>
          </a:prstGeom>
        </p:spPr>
        <p:txBody>
          <a:bodyPr/>
          <a:lstStyle>
            <a:lvl1pPr algn="ctr" defTabSz="457200" rtl="0" eaLnBrk="0" fontAlgn="base" hangingPunct="0">
              <a:spcBef>
                <a:spcPct val="0"/>
              </a:spcBef>
              <a:spcAft>
                <a:spcPct val="0"/>
              </a:spcAft>
              <a:buClr>
                <a:srgbClr val="E94643"/>
              </a:buClr>
              <a:defRPr sz="44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buClr>
                <a:srgbClr val="E94643"/>
              </a:buClr>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buClr>
                <a:srgbClr val="E94643"/>
              </a:buClr>
              <a:defRPr sz="4400">
                <a:solidFill>
                  <a:schemeClr val="tx1"/>
                </a:solidFill>
                <a:latin typeface="Calibri" charset="0"/>
                <a:ea typeface="ＭＳ Ｐゴシック" charset="0"/>
                <a:cs typeface="ＭＳ Ｐゴシック" charset="0"/>
              </a:defRPr>
            </a:lvl9pPr>
          </a:lstStyle>
          <a:p>
            <a:r>
              <a:rPr lang="en-GR" sz="5000" b="1">
                <a:solidFill>
                  <a:srgbClr val="0070C0"/>
                </a:solidFill>
                <a:latin typeface="Lato" panose="020F0502020204030203" pitchFamily="34" charset="77"/>
              </a:rPr>
              <a:t>Thank you! </a:t>
            </a:r>
          </a:p>
        </p:txBody>
      </p:sp>
      <p:pic>
        <p:nvPicPr>
          <p:cNvPr id="12" name="Picture 11" descr="Shape&#10;&#10;Description automatically generated">
            <a:extLst>
              <a:ext uri="{FF2B5EF4-FFF2-40B4-BE49-F238E27FC236}">
                <a16:creationId xmlns:a16="http://schemas.microsoft.com/office/drawing/2014/main" id="{67E484C4-606D-A986-1299-23C3E874BB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6971" y="-24727"/>
            <a:ext cx="8484872" cy="6208442"/>
          </a:xfrm>
          <a:prstGeom prst="rect">
            <a:avLst/>
          </a:prstGeom>
        </p:spPr>
      </p:pic>
    </p:spTree>
    <p:custDataLst>
      <p:tags r:id="rId1"/>
    </p:custDataLst>
    <p:extLst>
      <p:ext uri="{BB962C8B-B14F-4D97-AF65-F5344CB8AC3E}">
        <p14:creationId xmlns:p14="http://schemas.microsoft.com/office/powerpoint/2010/main" val="331680439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nodeType="withEffect" p14:presetBounceEnd="50000">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2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50000" fill="hold" grpId="0" nodeType="withEffect" p14:presetBounceEnd="50000">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0-#ppt_w/2"/>
                                              </p:val>
                                            </p:tav>
                                            <p:tav tm="100000">
                                              <p:val>
                                                <p:strVal val="#ppt_x"/>
                                              </p:val>
                                            </p:tav>
                                          </p:tavLst>
                                        </p:anim>
                                        <p:anim calcmode="lin" valueType="num">
                                          <p:cBhvr additive="base">
                                            <p:cTn id="16" dur="2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2000" fill="hold"/>
                                            <p:tgtEl>
                                              <p:spTgt spid="12"/>
                                            </p:tgtEl>
                                            <p:attrNameLst>
                                              <p:attrName>ppt_x</p:attrName>
                                            </p:attrNameLst>
                                          </p:cBhvr>
                                          <p:tavLst>
                                            <p:tav tm="0">
                                              <p:val>
                                                <p:strVal val="1+#ppt_w/2"/>
                                              </p:val>
                                            </p:tav>
                                            <p:tav tm="100000">
                                              <p:val>
                                                <p:strVal val="#ppt_x"/>
                                              </p:val>
                                            </p:tav>
                                          </p:tavLst>
                                        </p:anim>
                                        <p:anim calcmode="lin" valueType="num">
                                          <p:cBhvr additive="base">
                                            <p:cTn id="20"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5000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0-#ppt_w/2"/>
                                              </p:val>
                                            </p:tav>
                                            <p:tav tm="100000">
                                              <p:val>
                                                <p:strVal val="#ppt_x"/>
                                              </p:val>
                                            </p:tav>
                                          </p:tavLst>
                                        </p:anim>
                                        <p:anim calcmode="lin" valueType="num">
                                          <p:cBhvr additive="base">
                                            <p:cTn id="16" dur="2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2000" fill="hold"/>
                                            <p:tgtEl>
                                              <p:spTgt spid="12"/>
                                            </p:tgtEl>
                                            <p:attrNameLst>
                                              <p:attrName>ppt_x</p:attrName>
                                            </p:attrNameLst>
                                          </p:cBhvr>
                                          <p:tavLst>
                                            <p:tav tm="0">
                                              <p:val>
                                                <p:strVal val="1+#ppt_w/2"/>
                                              </p:val>
                                            </p:tav>
                                            <p:tav tm="100000">
                                              <p:val>
                                                <p:strVal val="#ppt_x"/>
                                              </p:val>
                                            </p:tav>
                                          </p:tavLst>
                                        </p:anim>
                                        <p:anim calcmode="lin" valueType="num">
                                          <p:cBhvr additive="base">
                                            <p:cTn id="20"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86.xml><?xml version="1.0" encoding="utf-8"?>
<p:sld xmlns:a="http://schemas.openxmlformats.org/drawingml/2006/main" xmlns:r="http://schemas.openxmlformats.org/officeDocument/2006/relationships" xmlns:p="http://schemas.openxmlformats.org/presentationml/2006/main" show="0">
  <p:cSld>
    <p:bg>
      <p:bgPr>
        <a:solidFill>
          <a:srgbClr val="0070C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28DE5D-5AD6-B766-ED77-5C9D50E8C40A}"/>
              </a:ext>
            </a:extLst>
          </p:cNvPr>
          <p:cNvSpPr txBox="1"/>
          <p:nvPr/>
        </p:nvSpPr>
        <p:spPr>
          <a:xfrm>
            <a:off x="924974" y="884593"/>
            <a:ext cx="6417980" cy="561692"/>
          </a:xfrm>
          <a:prstGeom prst="rect">
            <a:avLst/>
          </a:prstGeom>
          <a:noFill/>
        </p:spPr>
        <p:txBody>
          <a:bodyPr wrap="square" lIns="68580" tIns="34290" rIns="68580" bIns="34290" rtlCol="0" anchor="t">
            <a:spAutoFit/>
          </a:bodyPr>
          <a:lstStyle/>
          <a:p>
            <a:r>
              <a:rPr lang="en-US" sz="3200" b="1">
                <a:solidFill>
                  <a:schemeClr val="bg1"/>
                </a:solidFill>
                <a:latin typeface="Lato" panose="020F0502020204030203" pitchFamily="34" charset="0"/>
                <a:ea typeface="Lato" panose="020F0502020204030203" pitchFamily="34" charset="0"/>
                <a:cs typeface="Lato" panose="020F0502020204030203" pitchFamily="34" charset="0"/>
              </a:rPr>
              <a:t>FACILITATOR FEEDBACK</a:t>
            </a:r>
          </a:p>
        </p:txBody>
      </p:sp>
      <p:sp>
        <p:nvSpPr>
          <p:cNvPr id="4" name="Content Placeholder 2">
            <a:extLst>
              <a:ext uri="{FF2B5EF4-FFF2-40B4-BE49-F238E27FC236}">
                <a16:creationId xmlns:a16="http://schemas.microsoft.com/office/drawing/2014/main" id="{6BC2B6E9-4DD2-B1B3-8B79-85711877412F}"/>
              </a:ext>
            </a:extLst>
          </p:cNvPr>
          <p:cNvSpPr txBox="1">
            <a:spLocks/>
          </p:cNvSpPr>
          <p:nvPr/>
        </p:nvSpPr>
        <p:spPr>
          <a:xfrm>
            <a:off x="924974" y="2047706"/>
            <a:ext cx="10606626" cy="3807618"/>
          </a:xfrm>
          <a:prstGeom prst="rect">
            <a:avLst/>
          </a:prstGeom>
        </p:spPr>
        <p:txBody>
          <a:bodyPr/>
          <a:lstStyle>
            <a:lvl1pPr marL="449263" indent="-449263" algn="l" defTabSz="457200" rtl="0" eaLnBrk="0" fontAlgn="base" hangingPunct="0">
              <a:spcBef>
                <a:spcPct val="20000"/>
              </a:spcBef>
              <a:spcAft>
                <a:spcPct val="0"/>
              </a:spcAft>
              <a:buClr>
                <a:schemeClr val="accent1"/>
              </a:buClr>
              <a:buFont typeface="MS PGothic" panose="020B0600070205080204" pitchFamily="34" charset="-128"/>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1pPr>
            <a:lvl2pPr marL="849313" indent="-319088"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0" fontAlgn="base" hangingPunct="0">
              <a:spcBef>
                <a:spcPct val="20000"/>
              </a:spcBef>
              <a:spcAft>
                <a:spcPct val="0"/>
              </a:spcAft>
              <a:buClr>
                <a:schemeClr val="accent1"/>
              </a:buClr>
              <a:buFont typeface="Arial" panose="020B0604020202020204" pitchFamily="34" charset="0"/>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0" fontAlgn="base" hangingPunct="0">
              <a:spcBef>
                <a:spcPct val="20000"/>
              </a:spcBef>
              <a:spcAft>
                <a:spcPct val="0"/>
              </a:spcAft>
              <a:buClr>
                <a:schemeClr val="accent1"/>
              </a:buClr>
              <a:buFont typeface="Wingdings" panose="05000000000000000000" pitchFamily="2" charset="2"/>
              <a:buChar char="§"/>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4pPr>
            <a:lvl5pPr marL="2058988" indent="-409575" algn="l" defTabSz="457200" rtl="0" eaLnBrk="0" fontAlgn="base" hangingPunct="0">
              <a:spcBef>
                <a:spcPct val="20000"/>
              </a:spcBef>
              <a:spcAft>
                <a:spcPct val="0"/>
              </a:spcAft>
              <a:buClr>
                <a:schemeClr val="accent1"/>
              </a:buClr>
              <a:buFont typeface="Wingdings" panose="05000000000000000000" pitchFamily="2" charset="2"/>
              <a:buChar char="ü"/>
              <a:defRPr sz="2800" kern="1200">
                <a:solidFill>
                  <a:srgbClr val="595959"/>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FBD416"/>
              </a:buClr>
              <a:buSzPct val="120000"/>
              <a:buNone/>
            </a:pPr>
            <a:r>
              <a:rPr lang="en-GB" sz="2400" b="1">
                <a:solidFill>
                  <a:schemeClr val="bg1"/>
                </a:solidFill>
                <a:latin typeface="Lato" panose="020F0502020204030203" pitchFamily="34" charset="0"/>
                <a:ea typeface="Lato" panose="020F0502020204030203" pitchFamily="34" charset="0"/>
                <a:cs typeface="Lato" panose="020F0502020204030203" pitchFamily="34" charset="0"/>
              </a:rPr>
              <a:t>Please help us to improve this facilitation material by filling in </a:t>
            </a:r>
            <a:r>
              <a:rPr lang="en-GB" sz="2400" b="1">
                <a:latin typeface="Lato" panose="020F0502020204030203" pitchFamily="34" charset="0"/>
                <a:ea typeface="Lato" panose="020F0502020204030203" pitchFamily="34" charset="0"/>
                <a:cs typeface="Lato" panose="020F0502020204030203" pitchFamily="34" charset="0"/>
                <a:hlinkClick r:id="rId3"/>
              </a:rPr>
              <a:t>this</a:t>
            </a:r>
            <a:r>
              <a:rPr lang="en-GB" sz="2400" b="1">
                <a:latin typeface="Lato" panose="020F0502020204030203" pitchFamily="34" charset="0"/>
                <a:ea typeface="Lato" panose="020F0502020204030203" pitchFamily="34" charset="0"/>
                <a:cs typeface="Lato" panose="020F0502020204030203" pitchFamily="34" charset="0"/>
              </a:rPr>
              <a:t> </a:t>
            </a:r>
            <a:r>
              <a:rPr lang="en-GB" sz="2400" b="1">
                <a:solidFill>
                  <a:schemeClr val="bg1"/>
                </a:solidFill>
                <a:latin typeface="Lato" panose="020F0502020204030203" pitchFamily="34" charset="0"/>
                <a:ea typeface="Lato" panose="020F0502020204030203" pitchFamily="34" charset="0"/>
                <a:cs typeface="Lato" panose="020F0502020204030203" pitchFamily="34" charset="0"/>
              </a:rPr>
              <a:t>online feedback form! </a:t>
            </a:r>
          </a:p>
          <a:p>
            <a:pPr>
              <a:buClr>
                <a:srgbClr val="FBD416"/>
              </a:buClr>
              <a:buSzPct val="120000"/>
              <a:buFont typeface="Wingdings" pitchFamily="2" charset="2"/>
              <a:buChar char="Ø"/>
            </a:pPr>
            <a:endParaRPr lang="en-US" sz="2200">
              <a:solidFill>
                <a:schemeClr val="bg1"/>
              </a:solidFill>
              <a:latin typeface="Lato" panose="020F0502020204030203" pitchFamily="34" charset="77"/>
              <a:ea typeface="+mn-lt"/>
              <a:cs typeface="+mn-lt"/>
            </a:endParaRPr>
          </a:p>
          <a:p>
            <a:pPr>
              <a:buClr>
                <a:srgbClr val="FBD416"/>
              </a:buClr>
              <a:buSzPct val="120000"/>
              <a:buFont typeface="Wingdings" pitchFamily="2" charset="2"/>
              <a:buChar char="Ø"/>
            </a:pPr>
            <a:r>
              <a:rPr lang="en-US" sz="2200">
                <a:solidFill>
                  <a:schemeClr val="bg1"/>
                </a:solidFill>
                <a:latin typeface="Lato" panose="020F0502020204030203" pitchFamily="34" charset="77"/>
                <a:ea typeface="+mn-lt"/>
                <a:cs typeface="+mn-lt"/>
              </a:rPr>
              <a:t>The brief feedback form collects feedback from facilitators using a UNHCR GBV facilitation package or from colleagues using the materials for self-study, with the aim to help GLDC and DIP improve the content and quality of the materials. </a:t>
            </a:r>
          </a:p>
          <a:p>
            <a:pPr>
              <a:buClr>
                <a:srgbClr val="FBD416"/>
              </a:buClr>
              <a:buSzPct val="120000"/>
              <a:buFont typeface="Wingdings" pitchFamily="2" charset="2"/>
              <a:buChar char="Ø"/>
            </a:pPr>
            <a:r>
              <a:rPr lang="en-US" sz="2200">
                <a:solidFill>
                  <a:schemeClr val="bg1"/>
                </a:solidFill>
                <a:latin typeface="Lato" panose="020F0502020204030203" pitchFamily="34" charset="77"/>
                <a:ea typeface="+mn-lt"/>
                <a:cs typeface="+mn-lt"/>
              </a:rPr>
              <a:t>It is recommended that facilitators complete the form after conducting the workshop locally. </a:t>
            </a:r>
          </a:p>
          <a:p>
            <a:pPr>
              <a:buClr>
                <a:srgbClr val="FBD416"/>
              </a:buClr>
              <a:buSzPct val="120000"/>
              <a:buFont typeface="Wingdings" pitchFamily="2" charset="2"/>
              <a:buChar char="Ø"/>
            </a:pPr>
            <a:r>
              <a:rPr lang="en-US" sz="2200">
                <a:solidFill>
                  <a:schemeClr val="bg1"/>
                </a:solidFill>
                <a:latin typeface="Lato" panose="020F0502020204030203" pitchFamily="34" charset="77"/>
                <a:ea typeface="+mn-lt"/>
                <a:cs typeface="+mn-lt"/>
              </a:rPr>
              <a:t>The feedback form is anonymous and will take around 7 minutes to complete.</a:t>
            </a:r>
          </a:p>
          <a:p>
            <a:pPr>
              <a:buClr>
                <a:srgbClr val="FBD416"/>
              </a:buClr>
              <a:buSzPct val="120000"/>
              <a:buFont typeface="Wingdings" pitchFamily="2" charset="2"/>
              <a:buChar char="Ø"/>
            </a:pPr>
            <a:endParaRPr lang="en-US" sz="2000">
              <a:solidFill>
                <a:schemeClr val="bg1"/>
              </a:solidFill>
              <a:latin typeface="Lato" panose="020F0502020204030203" pitchFamily="34" charset="77"/>
              <a:ea typeface="+mn-lt"/>
              <a:cs typeface="+mn-lt"/>
            </a:endParaRPr>
          </a:p>
          <a:p>
            <a:pPr>
              <a:buClr>
                <a:srgbClr val="FBD416"/>
              </a:buClr>
              <a:buSzPct val="120000"/>
              <a:buFont typeface="Wingdings" pitchFamily="2" charset="2"/>
              <a:buChar char="Ø"/>
            </a:pPr>
            <a:endParaRPr lang="en-US" sz="2000">
              <a:solidFill>
                <a:schemeClr val="bg1"/>
              </a:solidFill>
              <a:latin typeface="Lato" panose="020F0502020204030203" pitchFamily="34" charset="77"/>
              <a:ea typeface="+mn-lt"/>
              <a:cs typeface="+mn-lt"/>
            </a:endParaRPr>
          </a:p>
          <a:p>
            <a:pPr marL="0" indent="0" algn="ctr">
              <a:buClr>
                <a:srgbClr val="FBD416"/>
              </a:buClr>
              <a:buSzPct val="120000"/>
              <a:buNone/>
            </a:pPr>
            <a:r>
              <a:rPr lang="en-US" sz="4000" b="1">
                <a:solidFill>
                  <a:schemeClr val="bg1"/>
                </a:solidFill>
                <a:latin typeface="Lato" panose="020F0502020204030203" pitchFamily="34" charset="77"/>
                <a:ea typeface="+mn-lt"/>
                <a:cs typeface="+mn-lt"/>
              </a:rPr>
              <a:t>THANK YOU!</a:t>
            </a:r>
            <a:endParaRPr lang="en-GB" sz="4000" b="1">
              <a:solidFill>
                <a:schemeClr val="bg1"/>
              </a:solidFill>
              <a:latin typeface="Lato" panose="020F0502020204030203" pitchFamily="34" charset="77"/>
              <a:ea typeface="+mn-lt"/>
              <a:cs typeface="+mn-lt"/>
            </a:endParaRPr>
          </a:p>
          <a:p>
            <a:pPr marL="0" indent="0">
              <a:buClr>
                <a:schemeClr val="bg1"/>
              </a:buClr>
              <a:buSzPct val="120000"/>
              <a:buNone/>
            </a:pPr>
            <a:endParaRPr lang="en-US" sz="1800"/>
          </a:p>
          <a:p>
            <a:pPr>
              <a:buClr>
                <a:schemeClr val="bg1"/>
              </a:buClr>
              <a:buSzPct val="120000"/>
              <a:buFont typeface="Wingdings" pitchFamily="2" charset="2"/>
              <a:buChar char="Ø"/>
            </a:pPr>
            <a:endParaRPr lang="en-US" sz="1800">
              <a:cs typeface="Calibri"/>
            </a:endParaRPr>
          </a:p>
        </p:txBody>
      </p:sp>
    </p:spTree>
    <p:extLst>
      <p:ext uri="{BB962C8B-B14F-4D97-AF65-F5344CB8AC3E}">
        <p14:creationId xmlns:p14="http://schemas.microsoft.com/office/powerpoint/2010/main" val="1802015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A5D9A5-1759-1908-2F8E-B6F54050A65B}"/>
              </a:ext>
            </a:extLst>
          </p:cNvPr>
          <p:cNvSpPr/>
          <p:nvPr/>
        </p:nvSpPr>
        <p:spPr>
          <a:xfrm>
            <a:off x="0" y="-914399"/>
            <a:ext cx="12192000" cy="5513190"/>
          </a:xfrm>
          <a:prstGeom prst="rect">
            <a:avLst/>
          </a:prstGeom>
          <a:solidFill>
            <a:srgbClr val="FFFC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R"/>
          </a:p>
        </p:txBody>
      </p:sp>
      <p:grpSp>
        <p:nvGrpSpPr>
          <p:cNvPr id="8" name="Group 7">
            <a:extLst>
              <a:ext uri="{FF2B5EF4-FFF2-40B4-BE49-F238E27FC236}">
                <a16:creationId xmlns:a16="http://schemas.microsoft.com/office/drawing/2014/main" id="{B464508A-6719-0287-CEB3-B24CA8C4708E}"/>
              </a:ext>
            </a:extLst>
          </p:cNvPr>
          <p:cNvGrpSpPr/>
          <p:nvPr/>
        </p:nvGrpSpPr>
        <p:grpSpPr>
          <a:xfrm>
            <a:off x="1015695" y="5104769"/>
            <a:ext cx="8280400" cy="1410604"/>
            <a:chOff x="539750" y="4753659"/>
            <a:chExt cx="8280400" cy="1410604"/>
          </a:xfrm>
        </p:grpSpPr>
        <p:sp>
          <p:nvSpPr>
            <p:cNvPr id="7171" name="Title 1">
              <a:extLst>
                <a:ext uri="{FF2B5EF4-FFF2-40B4-BE49-F238E27FC236}">
                  <a16:creationId xmlns:a16="http://schemas.microsoft.com/office/drawing/2014/main" id="{75CFD7F0-CE9E-4C9E-8175-5293F1352093}"/>
                </a:ext>
              </a:extLst>
            </p:cNvPr>
            <p:cNvSpPr txBox="1">
              <a:spLocks/>
            </p:cNvSpPr>
            <p:nvPr/>
          </p:nvSpPr>
          <p:spPr bwMode="auto">
            <a:xfrm>
              <a:off x="539750" y="5084763"/>
              <a:ext cx="8280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85800" eaLnBrk="0" fontAlgn="base" hangingPunct="0">
                <a:spcBef>
                  <a:spcPct val="0"/>
                </a:spcBef>
                <a:spcAft>
                  <a:spcPct val="0"/>
                </a:spcAft>
              </a:pPr>
              <a:r>
                <a:rPr lang="en-US" altLang="en-US" sz="4000" b="1">
                  <a:solidFill>
                    <a:schemeClr val="bg1"/>
                  </a:solidFill>
                  <a:latin typeface="Lato" panose="020F0502020204030203" pitchFamily="34" charset="77"/>
                </a:rPr>
                <a:t>GBV basic concepts</a:t>
              </a:r>
            </a:p>
          </p:txBody>
        </p:sp>
        <p:sp>
          <p:nvSpPr>
            <p:cNvPr id="7172" name="Text Placeholder 5">
              <a:extLst>
                <a:ext uri="{FF2B5EF4-FFF2-40B4-BE49-F238E27FC236}">
                  <a16:creationId xmlns:a16="http://schemas.microsoft.com/office/drawing/2014/main" id="{255E6068-598A-4697-95CB-63C5D157B576}"/>
                </a:ext>
              </a:extLst>
            </p:cNvPr>
            <p:cNvSpPr txBox="1">
              <a:spLocks/>
            </p:cNvSpPr>
            <p:nvPr/>
          </p:nvSpPr>
          <p:spPr bwMode="auto">
            <a:xfrm>
              <a:off x="548803" y="4753659"/>
              <a:ext cx="53292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b"/>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en-US" altLang="en-US" sz="3000" baseline="30000">
                  <a:solidFill>
                    <a:srgbClr val="FFFFFF"/>
                  </a:solidFill>
                  <a:latin typeface="Lato" panose="020F0502020204030203" pitchFamily="34" charset="77"/>
                </a:rPr>
                <a:t>SESSION 1</a:t>
              </a:r>
            </a:p>
          </p:txBody>
        </p:sp>
      </p:grpSp>
      <p:pic>
        <p:nvPicPr>
          <p:cNvPr id="4" name="Picture 3" descr="A picture containing logo&#10;&#10;Description automatically generated">
            <a:extLst>
              <a:ext uri="{FF2B5EF4-FFF2-40B4-BE49-F238E27FC236}">
                <a16:creationId xmlns:a16="http://schemas.microsoft.com/office/drawing/2014/main" id="{328BE4F8-4517-8FD5-03D8-F5F9472FB308}"/>
              </a:ext>
            </a:extLst>
          </p:cNvPr>
          <p:cNvPicPr>
            <a:picLocks noChangeAspect="1"/>
          </p:cNvPicPr>
          <p:nvPr/>
        </p:nvPicPr>
        <p:blipFill rotWithShape="1">
          <a:blip r:embed="rId4">
            <a:extLst>
              <a:ext uri="{28A0092B-C50C-407E-A947-70E740481C1C}">
                <a14:useLocalDpi xmlns:a14="http://schemas.microsoft.com/office/drawing/2010/main" val="0"/>
              </a:ext>
            </a:extLst>
          </a:blip>
          <a:srcRect b="11248"/>
          <a:stretch/>
        </p:blipFill>
        <p:spPr>
          <a:xfrm>
            <a:off x="1644650" y="2253365"/>
            <a:ext cx="2865747" cy="2345426"/>
          </a:xfrm>
          <a:prstGeom prst="rect">
            <a:avLst/>
          </a:prstGeom>
        </p:spPr>
      </p:pic>
      <p:pic>
        <p:nvPicPr>
          <p:cNvPr id="7" name="Picture 6" descr="Icon&#10;&#10;Description automatically generated">
            <a:extLst>
              <a:ext uri="{FF2B5EF4-FFF2-40B4-BE49-F238E27FC236}">
                <a16:creationId xmlns:a16="http://schemas.microsoft.com/office/drawing/2014/main" id="{31D3DDAB-392F-C5A8-D277-B3FD3F6BFE95}"/>
              </a:ext>
            </a:extLst>
          </p:cNvPr>
          <p:cNvPicPr>
            <a:picLocks noChangeAspect="1"/>
          </p:cNvPicPr>
          <p:nvPr/>
        </p:nvPicPr>
        <p:blipFill rotWithShape="1">
          <a:blip r:embed="rId5">
            <a:extLst>
              <a:ext uri="{28A0092B-C50C-407E-A947-70E740481C1C}">
                <a14:useLocalDpi xmlns:a14="http://schemas.microsoft.com/office/drawing/2010/main" val="0"/>
              </a:ext>
            </a:extLst>
          </a:blip>
          <a:srcRect b="12216"/>
          <a:stretch/>
        </p:blipFill>
        <p:spPr>
          <a:xfrm>
            <a:off x="8216687" y="2219498"/>
            <a:ext cx="2223464" cy="2379294"/>
          </a:xfrm>
          <a:prstGeom prst="rect">
            <a:avLst/>
          </a:prstGeom>
        </p:spPr>
      </p:pic>
      <p:pic>
        <p:nvPicPr>
          <p:cNvPr id="10" name="Picture 9">
            <a:extLst>
              <a:ext uri="{FF2B5EF4-FFF2-40B4-BE49-F238E27FC236}">
                <a16:creationId xmlns:a16="http://schemas.microsoft.com/office/drawing/2014/main" id="{3B7AD412-CF2F-B6CC-E012-22A6AF264A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7100" y="251300"/>
            <a:ext cx="1849967" cy="1427292"/>
          </a:xfrm>
          <a:prstGeom prst="rect">
            <a:avLst/>
          </a:prstGeom>
        </p:spPr>
      </p:pic>
      <p:pic>
        <p:nvPicPr>
          <p:cNvPr id="12" name="Picture 11" descr="Icon&#10;&#10;Description automatically generated">
            <a:extLst>
              <a:ext uri="{FF2B5EF4-FFF2-40B4-BE49-F238E27FC236}">
                <a16:creationId xmlns:a16="http://schemas.microsoft.com/office/drawing/2014/main" id="{2115302A-8679-1CE8-E583-08342F07DB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917" y="1731391"/>
            <a:ext cx="3112917" cy="1092072"/>
          </a:xfrm>
          <a:prstGeom prst="rect">
            <a:avLst/>
          </a:prstGeom>
        </p:spPr>
      </p:pic>
      <p:pic>
        <p:nvPicPr>
          <p:cNvPr id="14" name="Picture 13" descr="A picture containing text, silhouette&#10;&#10;Description automatically generated">
            <a:extLst>
              <a:ext uri="{FF2B5EF4-FFF2-40B4-BE49-F238E27FC236}">
                <a16:creationId xmlns:a16="http://schemas.microsoft.com/office/drawing/2014/main" id="{F548B51B-2592-F7AF-FE82-FCB284D7BA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64667" y="1568038"/>
            <a:ext cx="1382964" cy="717964"/>
          </a:xfrm>
          <a:prstGeom prst="rect">
            <a:avLst/>
          </a:prstGeom>
        </p:spPr>
      </p:pic>
      <p:pic>
        <p:nvPicPr>
          <p:cNvPr id="16" name="Picture 15" descr="Icon&#10;&#10;Description automatically generated">
            <a:extLst>
              <a:ext uri="{FF2B5EF4-FFF2-40B4-BE49-F238E27FC236}">
                <a16:creationId xmlns:a16="http://schemas.microsoft.com/office/drawing/2014/main" id="{CE87DC94-23B7-0416-88A8-1480251F39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13441" y="2821235"/>
            <a:ext cx="910159" cy="649321"/>
          </a:xfrm>
          <a:prstGeom prst="rect">
            <a:avLst/>
          </a:prstGeom>
        </p:spPr>
      </p:pic>
      <p:pic>
        <p:nvPicPr>
          <p:cNvPr id="18" name="Picture 17" descr="Icon&#10;&#10;Description automatically generated">
            <a:extLst>
              <a:ext uri="{FF2B5EF4-FFF2-40B4-BE49-F238E27FC236}">
                <a16:creationId xmlns:a16="http://schemas.microsoft.com/office/drawing/2014/main" id="{34C8CAB2-3F35-31EC-BC42-6A061C6FAB6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7898" y="978180"/>
            <a:ext cx="1559985" cy="469267"/>
          </a:xfrm>
          <a:prstGeom prst="rect">
            <a:avLst/>
          </a:prstGeom>
        </p:spPr>
      </p:pic>
      <p:pic>
        <p:nvPicPr>
          <p:cNvPr id="20" name="Picture 19" descr="A picture containing shape&#10;&#10;Description automatically generated">
            <a:extLst>
              <a:ext uri="{FF2B5EF4-FFF2-40B4-BE49-F238E27FC236}">
                <a16:creationId xmlns:a16="http://schemas.microsoft.com/office/drawing/2014/main" id="{243C270C-0A53-6819-2D49-CC55DFB91E8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28283" y="647347"/>
            <a:ext cx="781050" cy="800100"/>
          </a:xfrm>
          <a:prstGeom prst="rect">
            <a:avLst/>
          </a:prstGeom>
        </p:spPr>
      </p:pic>
      <p:pic>
        <p:nvPicPr>
          <p:cNvPr id="22" name="Picture 21" descr="A yellow balloon with a face drawn on it&#10;&#10;Description automatically generated with low confidence">
            <a:extLst>
              <a:ext uri="{FF2B5EF4-FFF2-40B4-BE49-F238E27FC236}">
                <a16:creationId xmlns:a16="http://schemas.microsoft.com/office/drawing/2014/main" id="{B73314D7-7681-E30A-AC59-CD72EC554EA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16816" y="-394709"/>
            <a:ext cx="2152651" cy="2384061"/>
          </a:xfrm>
          <a:prstGeom prst="rect">
            <a:avLst/>
          </a:prstGeom>
        </p:spPr>
      </p:pic>
      <p:pic>
        <p:nvPicPr>
          <p:cNvPr id="24" name="Picture 23" descr="Icon&#10;&#10;Description automatically generated">
            <a:extLst>
              <a:ext uri="{FF2B5EF4-FFF2-40B4-BE49-F238E27FC236}">
                <a16:creationId xmlns:a16="http://schemas.microsoft.com/office/drawing/2014/main" id="{DA66CD4C-951C-972C-F284-D1EB200D1C08}"/>
              </a:ext>
            </a:extLst>
          </p:cNvPr>
          <p:cNvPicPr>
            <a:picLocks noChangeAspect="1"/>
          </p:cNvPicPr>
          <p:nvPr/>
        </p:nvPicPr>
        <p:blipFill rotWithShape="1">
          <a:blip r:embed="rId13">
            <a:extLst>
              <a:ext uri="{28A0092B-C50C-407E-A947-70E740481C1C}">
                <a14:useLocalDpi xmlns:a14="http://schemas.microsoft.com/office/drawing/2010/main" val="0"/>
              </a:ext>
            </a:extLst>
          </a:blip>
          <a:srcRect b="3974"/>
          <a:stretch/>
        </p:blipFill>
        <p:spPr>
          <a:xfrm>
            <a:off x="6043082" y="1013532"/>
            <a:ext cx="2865747" cy="3585260"/>
          </a:xfrm>
          <a:prstGeom prst="rect">
            <a:avLst/>
          </a:prstGeom>
        </p:spPr>
      </p:pic>
      <p:pic>
        <p:nvPicPr>
          <p:cNvPr id="26" name="Picture 25" descr="Icon&#10;&#10;Description automatically generated">
            <a:extLst>
              <a:ext uri="{FF2B5EF4-FFF2-40B4-BE49-F238E27FC236}">
                <a16:creationId xmlns:a16="http://schemas.microsoft.com/office/drawing/2014/main" id="{B1B5D31F-D287-4581-3405-EFB4AC649604}"/>
              </a:ext>
            </a:extLst>
          </p:cNvPr>
          <p:cNvPicPr>
            <a:picLocks noChangeAspect="1"/>
          </p:cNvPicPr>
          <p:nvPr/>
        </p:nvPicPr>
        <p:blipFill rotWithShape="1">
          <a:blip r:embed="rId14">
            <a:extLst>
              <a:ext uri="{28A0092B-C50C-407E-A947-70E740481C1C}">
                <a14:useLocalDpi xmlns:a14="http://schemas.microsoft.com/office/drawing/2010/main" val="0"/>
              </a:ext>
            </a:extLst>
          </a:blip>
          <a:srcRect b="4442"/>
          <a:stretch/>
        </p:blipFill>
        <p:spPr>
          <a:xfrm>
            <a:off x="3270133" y="614210"/>
            <a:ext cx="2917660" cy="3984581"/>
          </a:xfrm>
          <a:prstGeom prst="rect">
            <a:avLst/>
          </a:prstGeom>
        </p:spPr>
      </p:pic>
    </p:spTree>
    <p:custDataLst>
      <p:tags r:id="rId1"/>
    </p:custDataLst>
    <p:extLst>
      <p:ext uri="{BB962C8B-B14F-4D97-AF65-F5344CB8AC3E}">
        <p14:creationId xmlns:p14="http://schemas.microsoft.com/office/powerpoint/2010/main" val="27764730"/>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1500"/>
                                  </p:stCondLst>
                                  <p:childTnLst>
                                    <p:set>
                                      <p:cBhvr>
                                        <p:cTn id="14" dur="1" fill="hold">
                                          <p:stCondLst>
                                            <p:cond delay="0"/>
                                          </p:stCondLst>
                                        </p:cTn>
                                        <p:tgtEl>
                                          <p:spTgt spid="10"/>
                                        </p:tgtEl>
                                        <p:attrNameLst>
                                          <p:attrName>style.visibility</p:attrName>
                                        </p:attrNameLst>
                                      </p:cBhvr>
                                      <p:to>
                                        <p:strVal val="visible"/>
                                      </p:to>
                                    </p:set>
                                    <p:anim calcmode="lin" valueType="num">
                                      <p:cBhvr>
                                        <p:cTn id="15" dur="300" fill="hold"/>
                                        <p:tgtEl>
                                          <p:spTgt spid="10"/>
                                        </p:tgtEl>
                                        <p:attrNameLst>
                                          <p:attrName>ppt_w</p:attrName>
                                        </p:attrNameLst>
                                      </p:cBhvr>
                                      <p:tavLst>
                                        <p:tav tm="0">
                                          <p:val>
                                            <p:fltVal val="0"/>
                                          </p:val>
                                        </p:tav>
                                        <p:tav tm="100000">
                                          <p:val>
                                            <p:strVal val="#ppt_w"/>
                                          </p:val>
                                        </p:tav>
                                      </p:tavLst>
                                    </p:anim>
                                    <p:anim calcmode="lin" valueType="num">
                                      <p:cBhvr>
                                        <p:cTn id="16" dur="300" fill="hold"/>
                                        <p:tgtEl>
                                          <p:spTgt spid="10"/>
                                        </p:tgtEl>
                                        <p:attrNameLst>
                                          <p:attrName>ppt_h</p:attrName>
                                        </p:attrNameLst>
                                      </p:cBhvr>
                                      <p:tavLst>
                                        <p:tav tm="0">
                                          <p:val>
                                            <p:fltVal val="0"/>
                                          </p:val>
                                        </p:tav>
                                        <p:tav tm="100000">
                                          <p:val>
                                            <p:strVal val="#ppt_h"/>
                                          </p:val>
                                        </p:tav>
                                      </p:tavLst>
                                    </p:anim>
                                    <p:animEffect transition="in" filter="fade">
                                      <p:cBhvr>
                                        <p:cTn id="17" dur="300"/>
                                        <p:tgtEl>
                                          <p:spTgt spid="10"/>
                                        </p:tgtEl>
                                      </p:cBhvr>
                                    </p:animEffect>
                                  </p:childTnLst>
                                </p:cTn>
                              </p:par>
                              <p:par>
                                <p:cTn id="18" presetID="2" presetClass="entr" presetSubtype="1" accel="50000" decel="50000" fill="hold" nodeType="withEffect">
                                  <p:stCondLst>
                                    <p:cond delay="50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2000" fill="hold"/>
                                        <p:tgtEl>
                                          <p:spTgt spid="12"/>
                                        </p:tgtEl>
                                        <p:attrNameLst>
                                          <p:attrName>ppt_x</p:attrName>
                                        </p:attrNameLst>
                                      </p:cBhvr>
                                      <p:tavLst>
                                        <p:tav tm="0">
                                          <p:val>
                                            <p:strVal val="#ppt_x"/>
                                          </p:val>
                                        </p:tav>
                                        <p:tav tm="100000">
                                          <p:val>
                                            <p:strVal val="#ppt_x"/>
                                          </p:val>
                                        </p:tav>
                                      </p:tavLst>
                                    </p:anim>
                                    <p:anim calcmode="lin" valueType="num">
                                      <p:cBhvr additive="base">
                                        <p:cTn id="21" dur="2000" fill="hold"/>
                                        <p:tgtEl>
                                          <p:spTgt spid="12"/>
                                        </p:tgtEl>
                                        <p:attrNameLst>
                                          <p:attrName>ppt_y</p:attrName>
                                        </p:attrNameLst>
                                      </p:cBhvr>
                                      <p:tavLst>
                                        <p:tav tm="0">
                                          <p:val>
                                            <p:strVal val="0-#ppt_h/2"/>
                                          </p:val>
                                        </p:tav>
                                        <p:tav tm="100000">
                                          <p:val>
                                            <p:strVal val="#ppt_y"/>
                                          </p:val>
                                        </p:tav>
                                      </p:tavLst>
                                    </p:anim>
                                  </p:childTnLst>
                                </p:cTn>
                              </p:par>
                              <p:par>
                                <p:cTn id="22" presetID="2" presetClass="entr" presetSubtype="1" accel="50000" decel="50000" fill="hold" nodeType="withEffect">
                                  <p:stCondLst>
                                    <p:cond delay="50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2500" fill="hold"/>
                                        <p:tgtEl>
                                          <p:spTgt spid="14"/>
                                        </p:tgtEl>
                                        <p:attrNameLst>
                                          <p:attrName>ppt_x</p:attrName>
                                        </p:attrNameLst>
                                      </p:cBhvr>
                                      <p:tavLst>
                                        <p:tav tm="0">
                                          <p:val>
                                            <p:strVal val="#ppt_x"/>
                                          </p:val>
                                        </p:tav>
                                        <p:tav tm="100000">
                                          <p:val>
                                            <p:strVal val="#ppt_x"/>
                                          </p:val>
                                        </p:tav>
                                      </p:tavLst>
                                    </p:anim>
                                    <p:anim calcmode="lin" valueType="num">
                                      <p:cBhvr additive="base">
                                        <p:cTn id="25" dur="2500" fill="hold"/>
                                        <p:tgtEl>
                                          <p:spTgt spid="14"/>
                                        </p:tgtEl>
                                        <p:attrNameLst>
                                          <p:attrName>ppt_y</p:attrName>
                                        </p:attrNameLst>
                                      </p:cBhvr>
                                      <p:tavLst>
                                        <p:tav tm="0">
                                          <p:val>
                                            <p:strVal val="0-#ppt_h/2"/>
                                          </p:val>
                                        </p:tav>
                                        <p:tav tm="100000">
                                          <p:val>
                                            <p:strVal val="#ppt_y"/>
                                          </p:val>
                                        </p:tav>
                                      </p:tavLst>
                                    </p:anim>
                                  </p:childTnLst>
                                </p:cTn>
                              </p:par>
                              <p:par>
                                <p:cTn id="26" presetID="2" presetClass="entr" presetSubtype="1" accel="50000" decel="5000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3000" fill="hold"/>
                                        <p:tgtEl>
                                          <p:spTgt spid="16"/>
                                        </p:tgtEl>
                                        <p:attrNameLst>
                                          <p:attrName>ppt_x</p:attrName>
                                        </p:attrNameLst>
                                      </p:cBhvr>
                                      <p:tavLst>
                                        <p:tav tm="0">
                                          <p:val>
                                            <p:strVal val="#ppt_x"/>
                                          </p:val>
                                        </p:tav>
                                        <p:tav tm="100000">
                                          <p:val>
                                            <p:strVal val="#ppt_x"/>
                                          </p:val>
                                        </p:tav>
                                      </p:tavLst>
                                    </p:anim>
                                    <p:anim calcmode="lin" valueType="num">
                                      <p:cBhvr additive="base">
                                        <p:cTn id="29" dur="3000" fill="hold"/>
                                        <p:tgtEl>
                                          <p:spTgt spid="16"/>
                                        </p:tgtEl>
                                        <p:attrNameLst>
                                          <p:attrName>ppt_y</p:attrName>
                                        </p:attrNameLst>
                                      </p:cBhvr>
                                      <p:tavLst>
                                        <p:tav tm="0">
                                          <p:val>
                                            <p:strVal val="0-#ppt_h/2"/>
                                          </p:val>
                                        </p:tav>
                                        <p:tav tm="100000">
                                          <p:val>
                                            <p:strVal val="#ppt_y"/>
                                          </p:val>
                                        </p:tav>
                                      </p:tavLst>
                                    </p:anim>
                                  </p:childTnLst>
                                </p:cTn>
                              </p:par>
                              <p:par>
                                <p:cTn id="30" presetID="2" presetClass="entr" presetSubtype="1" accel="50000" decel="50000" fill="hold" nodeType="withEffect">
                                  <p:stCondLst>
                                    <p:cond delay="100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2000" fill="hold"/>
                                        <p:tgtEl>
                                          <p:spTgt spid="18"/>
                                        </p:tgtEl>
                                        <p:attrNameLst>
                                          <p:attrName>ppt_x</p:attrName>
                                        </p:attrNameLst>
                                      </p:cBhvr>
                                      <p:tavLst>
                                        <p:tav tm="0">
                                          <p:val>
                                            <p:strVal val="#ppt_x"/>
                                          </p:val>
                                        </p:tav>
                                        <p:tav tm="100000">
                                          <p:val>
                                            <p:strVal val="#ppt_x"/>
                                          </p:val>
                                        </p:tav>
                                      </p:tavLst>
                                    </p:anim>
                                    <p:anim calcmode="lin" valueType="num">
                                      <p:cBhvr additive="base">
                                        <p:cTn id="33" dur="2000" fill="hold"/>
                                        <p:tgtEl>
                                          <p:spTgt spid="18"/>
                                        </p:tgtEl>
                                        <p:attrNameLst>
                                          <p:attrName>ppt_y</p:attrName>
                                        </p:attrNameLst>
                                      </p:cBhvr>
                                      <p:tavLst>
                                        <p:tav tm="0">
                                          <p:val>
                                            <p:strVal val="0-#ppt_h/2"/>
                                          </p:val>
                                        </p:tav>
                                        <p:tav tm="100000">
                                          <p:val>
                                            <p:strVal val="#ppt_y"/>
                                          </p:val>
                                        </p:tav>
                                      </p:tavLst>
                                    </p:anim>
                                  </p:childTnLst>
                                </p:cTn>
                              </p:par>
                              <p:par>
                                <p:cTn id="34" presetID="2" presetClass="entr" presetSubtype="1" accel="50000" decel="50000" fill="hold" nodeType="withEffect">
                                  <p:stCondLst>
                                    <p:cond delay="100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2000" fill="hold"/>
                                        <p:tgtEl>
                                          <p:spTgt spid="20"/>
                                        </p:tgtEl>
                                        <p:attrNameLst>
                                          <p:attrName>ppt_x</p:attrName>
                                        </p:attrNameLst>
                                      </p:cBhvr>
                                      <p:tavLst>
                                        <p:tav tm="0">
                                          <p:val>
                                            <p:strVal val="#ppt_x"/>
                                          </p:val>
                                        </p:tav>
                                        <p:tav tm="100000">
                                          <p:val>
                                            <p:strVal val="#ppt_x"/>
                                          </p:val>
                                        </p:tav>
                                      </p:tavLst>
                                    </p:anim>
                                    <p:anim calcmode="lin" valueType="num">
                                      <p:cBhvr additive="base">
                                        <p:cTn id="37" dur="2000" fill="hold"/>
                                        <p:tgtEl>
                                          <p:spTgt spid="20"/>
                                        </p:tgtEl>
                                        <p:attrNameLst>
                                          <p:attrName>ppt_y</p:attrName>
                                        </p:attrNameLst>
                                      </p:cBhvr>
                                      <p:tavLst>
                                        <p:tav tm="0">
                                          <p:val>
                                            <p:strVal val="0-#ppt_h/2"/>
                                          </p:val>
                                        </p:tav>
                                        <p:tav tm="100000">
                                          <p:val>
                                            <p:strVal val="#ppt_y"/>
                                          </p:val>
                                        </p:tav>
                                      </p:tavLst>
                                    </p:anim>
                                  </p:childTnLst>
                                </p:cTn>
                              </p:par>
                              <p:par>
                                <p:cTn id="38" presetID="53" presetClass="entr" presetSubtype="16" fill="hold" nodeType="withEffect">
                                  <p:stCondLst>
                                    <p:cond delay="1500"/>
                                  </p:stCondLst>
                                  <p:childTnLst>
                                    <p:set>
                                      <p:cBhvr>
                                        <p:cTn id="39" dur="1" fill="hold">
                                          <p:stCondLst>
                                            <p:cond delay="0"/>
                                          </p:stCondLst>
                                        </p:cTn>
                                        <p:tgtEl>
                                          <p:spTgt spid="22"/>
                                        </p:tgtEl>
                                        <p:attrNameLst>
                                          <p:attrName>style.visibility</p:attrName>
                                        </p:attrNameLst>
                                      </p:cBhvr>
                                      <p:to>
                                        <p:strVal val="visible"/>
                                      </p:to>
                                    </p:set>
                                    <p:anim calcmode="lin" valueType="num">
                                      <p:cBhvr>
                                        <p:cTn id="40" dur="300" fill="hold"/>
                                        <p:tgtEl>
                                          <p:spTgt spid="22"/>
                                        </p:tgtEl>
                                        <p:attrNameLst>
                                          <p:attrName>ppt_w</p:attrName>
                                        </p:attrNameLst>
                                      </p:cBhvr>
                                      <p:tavLst>
                                        <p:tav tm="0">
                                          <p:val>
                                            <p:fltVal val="0"/>
                                          </p:val>
                                        </p:tav>
                                        <p:tav tm="100000">
                                          <p:val>
                                            <p:strVal val="#ppt_w"/>
                                          </p:val>
                                        </p:tav>
                                      </p:tavLst>
                                    </p:anim>
                                    <p:anim calcmode="lin" valueType="num">
                                      <p:cBhvr>
                                        <p:cTn id="41" dur="300" fill="hold"/>
                                        <p:tgtEl>
                                          <p:spTgt spid="22"/>
                                        </p:tgtEl>
                                        <p:attrNameLst>
                                          <p:attrName>ppt_h</p:attrName>
                                        </p:attrNameLst>
                                      </p:cBhvr>
                                      <p:tavLst>
                                        <p:tav tm="0">
                                          <p:val>
                                            <p:fltVal val="0"/>
                                          </p:val>
                                        </p:tav>
                                        <p:tav tm="100000">
                                          <p:val>
                                            <p:strVal val="#ppt_h"/>
                                          </p:val>
                                        </p:tav>
                                      </p:tavLst>
                                    </p:anim>
                                    <p:animEffect transition="in" filter="fade">
                                      <p:cBhvr>
                                        <p:cTn id="42" dur="300"/>
                                        <p:tgtEl>
                                          <p:spTgt spid="22"/>
                                        </p:tgtEl>
                                      </p:cBhvr>
                                    </p:animEffect>
                                  </p:childTnLst>
                                </p:cTn>
                              </p:par>
                              <p:par>
                                <p:cTn id="43" presetID="2" presetClass="entr" presetSubtype="2" accel="50000" decel="5000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2000" fill="hold"/>
                                        <p:tgtEl>
                                          <p:spTgt spid="24"/>
                                        </p:tgtEl>
                                        <p:attrNameLst>
                                          <p:attrName>ppt_x</p:attrName>
                                        </p:attrNameLst>
                                      </p:cBhvr>
                                      <p:tavLst>
                                        <p:tav tm="0">
                                          <p:val>
                                            <p:strVal val="1+#ppt_w/2"/>
                                          </p:val>
                                        </p:tav>
                                        <p:tav tm="100000">
                                          <p:val>
                                            <p:strVal val="#ppt_x"/>
                                          </p:val>
                                        </p:tav>
                                      </p:tavLst>
                                    </p:anim>
                                    <p:anim calcmode="lin" valueType="num">
                                      <p:cBhvr additive="base">
                                        <p:cTn id="46" dur="2000" fill="hold"/>
                                        <p:tgtEl>
                                          <p:spTgt spid="24"/>
                                        </p:tgtEl>
                                        <p:attrNameLst>
                                          <p:attrName>ppt_y</p:attrName>
                                        </p:attrNameLst>
                                      </p:cBhvr>
                                      <p:tavLst>
                                        <p:tav tm="0">
                                          <p:val>
                                            <p:strVal val="#ppt_y"/>
                                          </p:val>
                                        </p:tav>
                                        <p:tav tm="100000">
                                          <p:val>
                                            <p:strVal val="#ppt_y"/>
                                          </p:val>
                                        </p:tav>
                                      </p:tavLst>
                                    </p:anim>
                                  </p:childTnLst>
                                </p:cTn>
                              </p:par>
                              <p:par>
                                <p:cTn id="47" presetID="2" presetClass="entr" presetSubtype="8" accel="50000" decel="5000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2000" fill="hold"/>
                                        <p:tgtEl>
                                          <p:spTgt spid="26"/>
                                        </p:tgtEl>
                                        <p:attrNameLst>
                                          <p:attrName>ppt_x</p:attrName>
                                        </p:attrNameLst>
                                      </p:cBhvr>
                                      <p:tavLst>
                                        <p:tav tm="0">
                                          <p:val>
                                            <p:strVal val="0-#ppt_w/2"/>
                                          </p:val>
                                        </p:tav>
                                        <p:tav tm="100000">
                                          <p:val>
                                            <p:strVal val="#ppt_x"/>
                                          </p:val>
                                        </p:tav>
                                      </p:tavLst>
                                    </p:anim>
                                    <p:anim calcmode="lin" valueType="num">
                                      <p:cBhvr additive="base">
                                        <p:cTn id="50" dur="2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4"/>
  <p:tag name="ARTICULATE_DESIGN_ID_CUSTOM DESIGN" val="wlg7qZvh"/>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se">
  <a:themeElements>
    <a:clrScheme name="Custom 1">
      <a:dk1>
        <a:srgbClr val="000000"/>
      </a:dk1>
      <a:lt1>
        <a:srgbClr val="FFFFFF"/>
      </a:lt1>
      <a:dk2>
        <a:srgbClr val="F0E68D"/>
      </a:dk2>
      <a:lt2>
        <a:srgbClr val="EEECE1"/>
      </a:lt2>
      <a:accent1>
        <a:srgbClr val="934378"/>
      </a:accent1>
      <a:accent2>
        <a:srgbClr val="F7BE5A"/>
      </a:accent2>
      <a:accent3>
        <a:srgbClr val="87C070"/>
      </a:accent3>
      <a:accent4>
        <a:srgbClr val="4EB7DD"/>
      </a:accent4>
      <a:accent5>
        <a:srgbClr val="976B9D"/>
      </a:accent5>
      <a:accent6>
        <a:srgbClr val="5C5F99"/>
      </a:accent6>
      <a:hlink>
        <a:srgbClr val="0000FF"/>
      </a:hlink>
      <a:folHlink>
        <a:srgbClr val="0432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49.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56.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80.png"/></Relationships>
</file>

<file path=ppt/webextensions/_rels/webextension4.xml.rels><?xml version="1.0" encoding="UTF-8" standalone="yes"?>
<Relationships xmlns="http://schemas.openxmlformats.org/package/2006/relationships"><Relationship Id="rId1" Type="http://schemas.openxmlformats.org/officeDocument/2006/relationships/image" Target="../media/image86.png"/></Relationships>
</file>

<file path=ppt/webextensions/_rels/webextension5.xml.rels><?xml version="1.0" encoding="UTF-8" standalone="yes"?>
<Relationships xmlns="http://schemas.openxmlformats.org/package/2006/relationships"><Relationship Id="rId1" Type="http://schemas.openxmlformats.org/officeDocument/2006/relationships/image" Target="../media/image87.png"/></Relationships>
</file>

<file path=ppt/webextensions/webextension1.xml><?xml version="1.0" encoding="utf-8"?>
<we:webextension xmlns:we="http://schemas.microsoft.com/office/webextensions/webextension/2010/11" id="{DAFBEE70-0B1F-E44A-95A7-867DF25D9387}">
  <we:reference id="wa104221182" version="3.3.0.0" store="en-US" storeType="OMEX"/>
  <we:alternateReferences>
    <we:reference id="wa104221182" version="3.3.0.0" store="wa104221182" storeType="OMEX"/>
  </we:alternateReferences>
  <we:properties>
    <we:property name="autoplay" value="0"/>
    <we:property name="endtime" value="0"/>
    <we:property name="slideId" value="4269"/>
    <we:property name="starttime" value="0"/>
    <we:property name="vid" value="&quot;https://www.youtube.com/watch?v=o02V6FBJy9c&amp;list=PLk83Ra7kAz5HQymFMdS79dryet14pn8YS&amp;index=2&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655D22FE-9F2E-A346-9B7A-6E935D2C9BAF}">
  <we:reference id="wa104221182" version="3.3.0.0" store="en-US" storeType="OMEX"/>
  <we:alternateReferences>
    <we:reference id="wa104221182" version="3.3.0.0" store="wa104221182" storeType="OMEX"/>
  </we:alternateReferences>
  <we:properties>
    <we:property name="autoplay" value="0"/>
    <we:property name="endtime" value="0"/>
    <we:property name="slideId" value="4275"/>
    <we:property name="starttime" value="0"/>
    <we:property name="vid" value="&quot;https://www.youtube.com/watch?v=Fk3pQyeobZE&amp;list=PLk83Ra7kAz5HQymFMdS79dryet14pn8YS&amp;index=4 &quot;"/>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DC50A0BD-7EFC-054C-9BE2-4ABE44FF73F4}">
  <we:reference id="wa104221182" version="3.3.0.0" store="en-US" storeType="OMEX"/>
  <we:alternateReferences>
    <we:reference id="wa104221182" version="3.3.0.0" store="wa104221182" storeType="OMEX"/>
  </we:alternateReferences>
  <we:properties>
    <we:property name="autoplay" value="0"/>
    <we:property name="endtime" value="0"/>
    <we:property name="slideId" value="4288"/>
    <we:property name="starttime" value="0"/>
    <we:property name="vid" value="&quot;https://youtu.be/n_YhXzMv1E4&quot;"/>
  </we:properties>
  <we:bindings/>
  <we:snapshot xmlns:r="http://schemas.openxmlformats.org/officeDocument/2006/relationships" r:embed="rId1"/>
</we:webextension>
</file>

<file path=ppt/webextensions/webextension4.xml><?xml version="1.0" encoding="utf-8"?>
<we:webextension xmlns:we="http://schemas.microsoft.com/office/webextensions/webextension/2010/11" id="{66BC2B79-535E-9C41-9B2D-F0A5BD0E9B20}">
  <we:reference id="wa104221182" version="3.3.0.0" store="en-US" storeType="OMEX"/>
  <we:alternateReferences>
    <we:reference id="wa104221182" version="3.3.0.0" store="wa104221182" storeType="OMEX"/>
  </we:alternateReferences>
  <we:properties>
    <we:property name="autoplay" value="0"/>
    <we:property name="endtime" value="0"/>
    <we:property name="slideId" value="4297"/>
    <we:property name="starttime" value="0"/>
    <we:property name="vid" value="&quot;https://youtu.be/Gq8mY0nGFJk&quot;"/>
  </we:properties>
  <we:bindings/>
  <we:snapshot xmlns:r="http://schemas.openxmlformats.org/officeDocument/2006/relationships" r:embed="rId1"/>
</we:webextension>
</file>

<file path=ppt/webextensions/webextension5.xml><?xml version="1.0" encoding="utf-8"?>
<we:webextension xmlns:we="http://schemas.microsoft.com/office/webextensions/webextension/2010/11" id="{AF2FD3D5-CC1A-9A4D-836F-100FF7B4044D}">
  <we:reference id="wa104221182" version="3.3.0.0" store="en-US" storeType="OMEX"/>
  <we:alternateReferences>
    <we:reference id="wa104221182" version="3.3.0.0" store="wa104221182" storeType="OMEX"/>
  </we:alternateReferences>
  <we:properties>
    <we:property name="autoplay" value="0"/>
    <we:property name="endtime" value="0"/>
    <we:property name="slideId" value="4298"/>
    <we:property name="starttime" value="0"/>
    <we:property name="vid" value="&quot;https://youtu.be/y1hc9Dy_G6I&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ad07093-0f25-4850-9969-06e923766a96" xsi:nil="true"/>
    <lcf76f155ced4ddcb4097134ff3c332f xmlns="7734fb8c-831e-4eb8-8456-b9d33828000d">
      <Terms xmlns="http://schemas.microsoft.com/office/infopath/2007/PartnerControls"/>
    </lcf76f155ced4ddcb4097134ff3c332f>
    <SharedWithUsers xmlns="8ad07093-0f25-4850-9969-06e923766a96">
      <UserInfo>
        <DisplayName>Asha Ngonze</DisplayName>
        <AccountId>173</AccountId>
        <AccountType/>
      </UserInfo>
      <UserInfo>
        <DisplayName>Colleen Kim Roberts</DisplayName>
        <AccountId>86</AccountId>
        <AccountType/>
      </UserInfo>
    </SharedWithUsers>
    <MediaLengthInSeconds xmlns="7734fb8c-831e-4eb8-8456-b9d33828000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6B364B4C675074FA44788609F1CB9C1" ma:contentTypeVersion="12" ma:contentTypeDescription="Create a new document." ma:contentTypeScope="" ma:versionID="2fd28a470f47baa61b4e75bac3704be0">
  <xsd:schema xmlns:xsd="http://www.w3.org/2001/XMLSchema" xmlns:xs="http://www.w3.org/2001/XMLSchema" xmlns:p="http://schemas.microsoft.com/office/2006/metadata/properties" xmlns:ns2="7734fb8c-831e-4eb8-8456-b9d33828000d" xmlns:ns3="8ad07093-0f25-4850-9969-06e923766a96" targetNamespace="http://schemas.microsoft.com/office/2006/metadata/properties" ma:root="true" ma:fieldsID="2b7899a318f1dd59c03c56e96c70021d" ns2:_="" ns3:_="">
    <xsd:import namespace="7734fb8c-831e-4eb8-8456-b9d33828000d"/>
    <xsd:import namespace="8ad07093-0f25-4850-9969-06e92376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34fb8c-831e-4eb8-8456-b9d3382800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5f3f4cc-79b9-4d17-b8fa-dd7577b1fbe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d07093-0f25-4850-9969-06e923766a9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ef80153-f963-49f3-a96a-9f2e1c58e2cf}" ma:internalName="TaxCatchAll" ma:showField="CatchAllData" ma:web="8ad07093-0f25-4850-9969-06e92376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F22226-5F76-46F0-BA17-E46EDC78F475}">
  <ds:schemaRefs>
    <ds:schemaRef ds:uri="http://schemas.microsoft.com/sharepoint/v3/contenttype/forms"/>
  </ds:schemaRefs>
</ds:datastoreItem>
</file>

<file path=customXml/itemProps2.xml><?xml version="1.0" encoding="utf-8"?>
<ds:datastoreItem xmlns:ds="http://schemas.openxmlformats.org/officeDocument/2006/customXml" ds:itemID="{D5EDF679-14F0-442F-B57D-7AA19A37C8B2}">
  <ds:schemaRefs>
    <ds:schemaRef ds:uri="21d3e05b-d082-4aab-a5b1-52ea0a72b9f7"/>
    <ds:schemaRef ds:uri="66e4f3bb-f9c5-4cf1-b15c-7c5e7d9f6b17"/>
    <ds:schemaRef ds:uri="7734fb8c-831e-4eb8-8456-b9d33828000d"/>
    <ds:schemaRef ds:uri="8ad07093-0f25-4850-9969-06e92376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04694CA-42CC-47EB-BB82-DE238549B50E}">
  <ds:schemaRefs>
    <ds:schemaRef ds:uri="7734fb8c-831e-4eb8-8456-b9d33828000d"/>
    <ds:schemaRef ds:uri="8ad07093-0f25-4850-9969-06e92376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86</Slides>
  <Notes>86</Notes>
  <HiddenSlides>3</HiddenSlide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Base</vt:lpstr>
      <vt:lpstr>PowerPoint Presentation</vt:lpstr>
      <vt:lpstr>PowerPoint Presentation</vt:lpstr>
      <vt:lpstr>PowerPoint Presentation</vt:lpstr>
      <vt:lpstr>Learning objectives </vt:lpstr>
      <vt:lpstr>Opening remarks</vt:lpstr>
      <vt:lpstr>Agenda</vt:lpstr>
      <vt:lpstr>Introductions</vt:lpstr>
      <vt:lpstr>Group norms</vt:lpstr>
      <vt:lpstr>PowerPoint Presentation</vt:lpstr>
      <vt:lpstr>PowerPoint Presentation</vt:lpstr>
      <vt:lpstr>Definition of GBV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Addressing GBV: what, how, who?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GBV response services</vt:lpstr>
      <vt:lpstr>PowerPoint Presentation</vt:lpstr>
      <vt:lpstr>What is GBV case management?</vt:lpstr>
      <vt:lpstr>What is a GBV referral pathway?</vt:lpstr>
      <vt:lpstr>PowerPoint Presentation</vt:lpstr>
      <vt:lpstr>PowerPoint Presentation</vt:lpstr>
      <vt:lpstr>No GBV services available</vt:lpstr>
      <vt:lpstr>PowerPoint Presentation</vt:lpstr>
      <vt:lpstr>PowerPoint Presentation</vt:lpstr>
      <vt:lpstr>PowerPoint Presentation</vt:lpstr>
      <vt:lpstr>Your role and responsibilities as frontline worker</vt:lpstr>
      <vt:lpstr>PowerPoint Presentation</vt:lpstr>
      <vt:lpstr>Disclosures</vt:lpstr>
      <vt:lpstr>Steps to respond to a direct disclosure of GBV</vt:lpstr>
      <vt:lpstr>Steps to respond to an indirect disclosure</vt:lpstr>
      <vt:lpstr>Look: urgent medical needs</vt:lpstr>
      <vt:lpstr>Look: urgent safety needs</vt:lpstr>
      <vt:lpstr>PowerPoint Presentation</vt:lpstr>
      <vt:lpstr>PowerPoint Presentation</vt:lpstr>
      <vt:lpstr>Link: what is informed consent?</vt:lpstr>
      <vt:lpstr>Link: elements of informed consent</vt:lpstr>
      <vt:lpstr>Link: exceptions to informed consent</vt:lpstr>
      <vt:lpstr>Sexual exploitation and abuse</vt:lpstr>
      <vt:lpstr>Link: how to handle a SEA disclosure?</vt:lpstr>
      <vt:lpstr>Link: steps in linking a survivor to services</vt:lpstr>
      <vt:lpstr>PLACEHOLDER: Referral tool</vt:lpstr>
      <vt:lpstr>Link: linking survivors when no GBV services available</vt:lpstr>
      <vt:lpstr>PowerPoint Presentation</vt:lpstr>
      <vt:lpstr>Reflection and self-care</vt:lpstr>
      <vt:lpstr>PowerPoint Presentation</vt:lpstr>
      <vt:lpstr>PowerPoint Presentation</vt:lpstr>
      <vt:lpstr>GBV against children</vt:lpstr>
      <vt:lpstr>Disclosures of GBV against children</vt:lpstr>
      <vt:lpstr>Warning signs of GBV against children</vt:lpstr>
      <vt:lpstr>Best interests of the child</vt:lpstr>
      <vt:lpstr>Referral considerations</vt:lpstr>
      <vt:lpstr>Parents’/caregivers’ involvement in obtaining consent</vt:lpstr>
      <vt:lpstr>Mandatory reporting of child abuse</vt:lpstr>
      <vt:lpstr>PowerPoint Presentation</vt:lpstr>
      <vt:lpstr>Steps in linking a child survivor to services</vt:lpstr>
      <vt:lpstr>In a nutshell</vt:lpstr>
      <vt:lpstr>Key considerations for handling a disclosure involving a child survivor vs. adult survivor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UNHCR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Lorenza Trulli</dc:creator>
  <cp:revision>8</cp:revision>
  <dcterms:created xsi:type="dcterms:W3CDTF">2013-05-14T13:56:23Z</dcterms:created>
  <dcterms:modified xsi:type="dcterms:W3CDTF">2023-07-27T15:31:42Z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B3D20A61-DA67-4A2E-9FC5-7D18D4F4215E</vt:lpwstr>
  </property>
  <property fmtid="{D5CDD505-2E9C-101B-9397-08002B2CF9AE}" pid="3" name="ArticulatePath">
    <vt:lpwstr>Module 3 Designing, Implementing Monitoring GBV Prevention_GP</vt:lpwstr>
  </property>
  <property fmtid="{D5CDD505-2E9C-101B-9397-08002B2CF9AE}" pid="4" name="ContentTypeId">
    <vt:lpwstr>0x01010086B364B4C675074FA44788609F1CB9C1</vt:lpwstr>
  </property>
  <property fmtid="{D5CDD505-2E9C-101B-9397-08002B2CF9AE}" pid="5" name="MediaServiceImageTags">
    <vt:lpwstr/>
  </property>
  <property fmtid="{D5CDD505-2E9C-101B-9397-08002B2CF9AE}" pid="6" name="Order">
    <vt:r8>559100</vt:r8>
  </property>
  <property fmtid="{D5CDD505-2E9C-101B-9397-08002B2CF9AE}" pid="7" name="xd_Signature">
    <vt:bool>false</vt:bool>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TriggerFlowInfo">
    <vt:lpwstr/>
  </property>
</Properties>
</file>