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webextensions/webextension1.xml" ContentType="application/vnd.ms-office.webextension+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webextensions/webextension2.xml" ContentType="application/vnd.ms-office.webextension+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webextensions/webextension3.xml" ContentType="application/vnd.ms-office.webextension+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tags/tag41.xml" ContentType="application/vnd.openxmlformats-officedocument.presentationml.tags+xml"/>
  <Override PartName="/ppt/notesSlides/notesSlide45.xml" ContentType="application/vnd.openxmlformats-officedocument.presentationml.notesSlide+xml"/>
  <Override PartName="/ppt/webextensions/webextension4.xml" ContentType="application/vnd.ms-office.webextension+xml"/>
  <Override PartName="/ppt/tags/tag42.xml" ContentType="application/vnd.openxmlformats-officedocument.presentationml.tags+xml"/>
  <Override PartName="/ppt/notesSlides/notesSlide46.xml" ContentType="application/vnd.openxmlformats-officedocument.presentationml.notesSlide+xml"/>
  <Override PartName="/ppt/tags/tag43.xml" ContentType="application/vnd.openxmlformats-officedocument.presentationml.tags+xml"/>
  <Override PartName="/ppt/notesSlides/notesSlide47.xml" ContentType="application/vnd.openxmlformats-officedocument.presentationml.notesSlide+xml"/>
  <Override PartName="/ppt/tags/tag44.xml" ContentType="application/vnd.openxmlformats-officedocument.presentationml.tags+xml"/>
  <Override PartName="/ppt/notesSlides/notesSlide48.xml" ContentType="application/vnd.openxmlformats-officedocument.presentationml.notesSlide+xml"/>
  <Override PartName="/ppt/tags/tag45.xml" ContentType="application/vnd.openxmlformats-officedocument.presentationml.tags+xml"/>
  <Override PartName="/ppt/notesSlides/notesSlide49.xml" ContentType="application/vnd.openxmlformats-officedocument.presentationml.notesSlide+xml"/>
  <Override PartName="/ppt/tags/tag46.xml" ContentType="application/vnd.openxmlformats-officedocument.presentationml.tags+xml"/>
  <Override PartName="/ppt/notesSlides/notesSlide50.xml" ContentType="application/vnd.openxmlformats-officedocument.presentationml.notesSlide+xml"/>
  <Override PartName="/ppt/tags/tag47.xml" ContentType="application/vnd.openxmlformats-officedocument.presentationml.tags+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8.xml" ContentType="application/vnd.openxmlformats-officedocument.presentationml.tags+xml"/>
  <Override PartName="/ppt/notesSlides/notesSlide52.xml" ContentType="application/vnd.openxmlformats-officedocument.presentationml.notesSlide+xml"/>
  <Override PartName="/ppt/tags/tag49.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50.xml" ContentType="application/vnd.openxmlformats-officedocument.presentationml.tags+xml"/>
  <Override PartName="/ppt/notesSlides/notesSlide55.xml" ContentType="application/vnd.openxmlformats-officedocument.presentationml.notesSlide+xml"/>
  <Override PartName="/ppt/tags/tag51.xml" ContentType="application/vnd.openxmlformats-officedocument.presentationml.tags+xml"/>
  <Override PartName="/ppt/notesSlides/notesSlide56.xml" ContentType="application/vnd.openxmlformats-officedocument.presentationml.notesSlide+xml"/>
  <Override PartName="/ppt/tags/tag52.xml" ContentType="application/vnd.openxmlformats-officedocument.presentationml.tags+xml"/>
  <Override PartName="/ppt/notesSlides/notesSlide57.xml" ContentType="application/vnd.openxmlformats-officedocument.presentationml.notesSlide+xml"/>
  <Override PartName="/ppt/tags/tag53.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tags/tag55.xml" ContentType="application/vnd.openxmlformats-officedocument.presentationml.tags+xml"/>
  <Override PartName="/ppt/notesSlides/notesSlide62.xml" ContentType="application/vnd.openxmlformats-officedocument.presentationml.notesSlide+xml"/>
  <Override PartName="/ppt/tags/tag56.xml" ContentType="application/vnd.openxmlformats-officedocument.presentationml.tags+xml"/>
  <Override PartName="/ppt/notesSlides/notesSlide63.xml" ContentType="application/vnd.openxmlformats-officedocument.presentationml.notesSlide+xml"/>
  <Override PartName="/ppt/webextensions/webextension5.xml" ContentType="application/vnd.ms-office.webextension+xml"/>
  <Override PartName="/ppt/tags/tag57.xml" ContentType="application/vnd.openxmlformats-officedocument.presentationml.tags+xml"/>
  <Override PartName="/ppt/notesSlides/notesSlide64.xml" ContentType="application/vnd.openxmlformats-officedocument.presentationml.notesSlide+xml"/>
  <Override PartName="/ppt/webextensions/webextension6.xml" ContentType="application/vnd.ms-office.webextension+xml"/>
  <Override PartName="/ppt/tags/tag58.xml" ContentType="application/vnd.openxmlformats-officedocument.presentationml.tags+xml"/>
  <Override PartName="/ppt/notesSlides/notesSlide65.xml" ContentType="application/vnd.openxmlformats-officedocument.presentationml.notesSlide+xml"/>
  <Override PartName="/ppt/tags/tag59.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60.xml" ContentType="application/vnd.openxmlformats-officedocument.presentationml.tags+xml"/>
  <Override PartName="/ppt/notesSlides/notesSlide68.xml" ContentType="application/vnd.openxmlformats-officedocument.presentationml.notesSlide+xml"/>
  <Override PartName="/ppt/tags/tag61.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62.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handoutMasterIdLst>
    <p:handoutMasterId r:id="rId83"/>
  </p:handoutMasterIdLst>
  <p:sldIdLst>
    <p:sldId id="1798" r:id="rId5"/>
    <p:sldId id="4243" r:id="rId6"/>
    <p:sldId id="256" r:id="rId7"/>
    <p:sldId id="291" r:id="rId8"/>
    <p:sldId id="4254" r:id="rId9"/>
    <p:sldId id="4259" r:id="rId10"/>
    <p:sldId id="4260" r:id="rId11"/>
    <p:sldId id="2383" r:id="rId12"/>
    <p:sldId id="413" r:id="rId13"/>
    <p:sldId id="4247" r:id="rId14"/>
    <p:sldId id="4248" r:id="rId15"/>
    <p:sldId id="356" r:id="rId16"/>
    <p:sldId id="4264" r:id="rId17"/>
    <p:sldId id="333" r:id="rId18"/>
    <p:sldId id="371" r:id="rId19"/>
    <p:sldId id="4250" r:id="rId20"/>
    <p:sldId id="4249" r:id="rId21"/>
    <p:sldId id="4251" r:id="rId22"/>
    <p:sldId id="316" r:id="rId23"/>
    <p:sldId id="4256" r:id="rId24"/>
    <p:sldId id="417" r:id="rId25"/>
    <p:sldId id="4266" r:id="rId26"/>
    <p:sldId id="4322" r:id="rId27"/>
    <p:sldId id="4269" r:id="rId28"/>
    <p:sldId id="4252" r:id="rId29"/>
    <p:sldId id="4261" r:id="rId30"/>
    <p:sldId id="4293" r:id="rId31"/>
    <p:sldId id="4270" r:id="rId32"/>
    <p:sldId id="4272" r:id="rId33"/>
    <p:sldId id="4255" r:id="rId34"/>
    <p:sldId id="4265" r:id="rId35"/>
    <p:sldId id="4273" r:id="rId36"/>
    <p:sldId id="4274" r:id="rId37"/>
    <p:sldId id="4275" r:id="rId38"/>
    <p:sldId id="4277" r:id="rId39"/>
    <p:sldId id="4290" r:id="rId40"/>
    <p:sldId id="4278" r:id="rId41"/>
    <p:sldId id="4294" r:id="rId42"/>
    <p:sldId id="4279" r:id="rId43"/>
    <p:sldId id="4280" r:id="rId44"/>
    <p:sldId id="4284" r:id="rId45"/>
    <p:sldId id="4282" r:id="rId46"/>
    <p:sldId id="4283" r:id="rId47"/>
    <p:sldId id="4263" r:id="rId48"/>
    <p:sldId id="4285" r:id="rId49"/>
    <p:sldId id="4295" r:id="rId50"/>
    <p:sldId id="4296" r:id="rId51"/>
    <p:sldId id="4286" r:id="rId52"/>
    <p:sldId id="4297" r:id="rId53"/>
    <p:sldId id="4287" r:id="rId54"/>
    <p:sldId id="4298" r:id="rId55"/>
    <p:sldId id="4304" r:id="rId56"/>
    <p:sldId id="4305" r:id="rId57"/>
    <p:sldId id="4299" r:id="rId58"/>
    <p:sldId id="399" r:id="rId59"/>
    <p:sldId id="4303" r:id="rId60"/>
    <p:sldId id="4289" r:id="rId61"/>
    <p:sldId id="342" r:id="rId62"/>
    <p:sldId id="4319" r:id="rId63"/>
    <p:sldId id="4306" r:id="rId64"/>
    <p:sldId id="4291" r:id="rId65"/>
    <p:sldId id="4307" r:id="rId66"/>
    <p:sldId id="4324" r:id="rId67"/>
    <p:sldId id="4323" r:id="rId68"/>
    <p:sldId id="4308" r:id="rId69"/>
    <p:sldId id="4292" r:id="rId70"/>
    <p:sldId id="4302" r:id="rId71"/>
    <p:sldId id="4309" r:id="rId72"/>
    <p:sldId id="4310" r:id="rId73"/>
    <p:sldId id="4314" r:id="rId74"/>
    <p:sldId id="4315" r:id="rId75"/>
    <p:sldId id="4316" r:id="rId76"/>
    <p:sldId id="4317" r:id="rId77"/>
    <p:sldId id="4318" r:id="rId78"/>
    <p:sldId id="4311" r:id="rId79"/>
    <p:sldId id="409" r:id="rId80"/>
    <p:sldId id="4325" r:id="rId81"/>
  </p:sldIdLst>
  <p:sldSz cx="12192000" cy="6858000"/>
  <p:notesSz cx="6858000" cy="9144000"/>
  <p:custDataLst>
    <p:tags r:id="rId84"/>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39" userDrawn="1">
          <p15:clr>
            <a:srgbClr val="A4A3A4"/>
          </p15:clr>
        </p15:guide>
        <p15:guide id="2" orient="horz" pos="300" userDrawn="1">
          <p15:clr>
            <a:srgbClr val="A4A3A4"/>
          </p15:clr>
        </p15:guide>
        <p15:guide id="3" orient="horz" pos="4156" userDrawn="1">
          <p15:clr>
            <a:srgbClr val="A4A3A4"/>
          </p15:clr>
        </p15:guide>
        <p15:guide id="4" orient="horz" pos="981" userDrawn="1">
          <p15:clr>
            <a:srgbClr val="A4A3A4"/>
          </p15:clr>
        </p15:guide>
        <p15:guide id="5" pos="695" userDrawn="1">
          <p15:clr>
            <a:srgbClr val="A4A3A4"/>
          </p15:clr>
        </p15:guide>
        <p15:guide id="6" pos="6984" userDrawn="1">
          <p15:clr>
            <a:srgbClr val="A4A3A4"/>
          </p15:clr>
        </p15:guide>
        <p15:guide id="7" pos="34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F93689-D8C6-A501-7486-A71DC715FD88}" name="Rose De Jong" initials="RDJ" userId="S::dejongr@unhcr.org::fdfc7f57-0685-4a90-bc6e-c93956729b89" providerId="AD"/>
  <p188:author id="{D2D85DF5-A988-E222-83D1-9971315AA4DF}" name="Sara Tognetti" initials="ST" userId="S::tognetti@unhcr.org::e53948f5-51bf-41f4-9b74-e09b6e68e1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UNHCR" initials="UNHCR" lastIdx="1" clrIdx="6">
    <p:extLst>
      <p:ext uri="{19B8F6BF-5375-455C-9EA6-DF929625EA0E}">
        <p15:presenceInfo xmlns:p15="http://schemas.microsoft.com/office/powerpoint/2012/main" userId="UNHCR" providerId="None"/>
      </p:ext>
    </p:extLst>
  </p:cmAuthor>
  <p:cmAuthor id="1" name="AMPLEXOR" initials="PS" lastIdx="9" clrIdx="0"/>
  <p:cmAuthor id="8" name="Elizabeth Morrissey" initials="EM" lastIdx="31" clrIdx="7">
    <p:extLst>
      <p:ext uri="{19B8F6BF-5375-455C-9EA6-DF929625EA0E}">
        <p15:presenceInfo xmlns:p15="http://schemas.microsoft.com/office/powerpoint/2012/main" userId="Elizabeth Morrissey" providerId="None"/>
      </p:ext>
    </p:extLst>
  </p:cmAuthor>
  <p:cmAuthor id="2" name="Rose De Jong" initials="RDJ" lastIdx="208" clrIdx="1">
    <p:extLst>
      <p:ext uri="{19B8F6BF-5375-455C-9EA6-DF929625EA0E}">
        <p15:presenceInfo xmlns:p15="http://schemas.microsoft.com/office/powerpoint/2012/main" userId="S::dejongr@unhcr.org::fdfc7f57-0685-4a90-bc6e-c93956729b89" providerId="AD"/>
      </p:ext>
    </p:extLst>
  </p:cmAuthor>
  <p:cmAuthor id="3" name="Microsoft Office User" initials="MOU" lastIdx="89" clrIdx="2">
    <p:extLst>
      <p:ext uri="{19B8F6BF-5375-455C-9EA6-DF929625EA0E}">
        <p15:presenceInfo xmlns:p15="http://schemas.microsoft.com/office/powerpoint/2012/main" userId="Microsoft Office User" providerId="None"/>
      </p:ext>
    </p:extLst>
  </p:cmAuthor>
  <p:cmAuthor id="4" name="Leloba Pahl" initials="LP" lastIdx="2" clrIdx="3">
    <p:extLst>
      <p:ext uri="{19B8F6BF-5375-455C-9EA6-DF929625EA0E}">
        <p15:presenceInfo xmlns:p15="http://schemas.microsoft.com/office/powerpoint/2012/main" userId="S::pahl@unhcr.org::91bc8ad5-f63a-48ce-972c-b38d2052a602" providerId="AD"/>
      </p:ext>
    </p:extLst>
  </p:cmAuthor>
  <p:cmAuthor id="5" name="Sara Tognetti" initials="ST" lastIdx="141" clrIdx="4">
    <p:extLst>
      <p:ext uri="{19B8F6BF-5375-455C-9EA6-DF929625EA0E}">
        <p15:presenceInfo xmlns:p15="http://schemas.microsoft.com/office/powerpoint/2012/main" userId="S::tognetti@unhcr.org::e53948f5-51bf-41f4-9b74-e09b6e68e107" providerId="AD"/>
      </p:ext>
    </p:extLst>
  </p:cmAuthor>
  <p:cmAuthor id="6" name="Dalia Rogemond" initials="DR" lastIdx="1" clrIdx="5">
    <p:extLst>
      <p:ext uri="{19B8F6BF-5375-455C-9EA6-DF929625EA0E}">
        <p15:presenceInfo xmlns:p15="http://schemas.microsoft.com/office/powerpoint/2012/main" userId="S::ROGEMOND@unhcr.org::e9e59131-aec7-4e95-aa46-2f6cf90d32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0FF"/>
    <a:srgbClr val="CCE3F1"/>
    <a:srgbClr val="FFFCCD"/>
    <a:srgbClr val="C3D4E9"/>
    <a:srgbClr val="FBEF33"/>
    <a:srgbClr val="005A9B"/>
    <a:srgbClr val="007ED9"/>
    <a:srgbClr val="338EC9"/>
    <a:srgbClr val="A3B0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46FB3-849F-0346-BF98-6D429977A06C}" v="209" dt="2023-03-22T11:52:25.455"/>
    <p1510:client id="{2BC0AEF3-51EA-5C40-920E-37CA7F04E193}" v="14" dt="2023-03-22T16:01:21.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839"/>
        <p:guide orient="horz" pos="300"/>
        <p:guide orient="horz" pos="4156"/>
        <p:guide orient="horz" pos="981"/>
        <p:guide pos="695"/>
        <p:guide pos="6984"/>
        <p:guide pos="347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De Jong" userId="fdfc7f57-0685-4a90-bc6e-c93956729b89" providerId="ADAL" clId="{1D246FB3-849F-0346-BF98-6D429977A06C}"/>
    <pc:docChg chg="undo redo custSel modSld">
      <pc:chgData name="Rose De Jong" userId="fdfc7f57-0685-4a90-bc6e-c93956729b89" providerId="ADAL" clId="{1D246FB3-849F-0346-BF98-6D429977A06C}" dt="2023-03-22T11:52:53.413" v="2350" actId="478"/>
      <pc:docMkLst>
        <pc:docMk/>
      </pc:docMkLst>
      <pc:sldChg chg="addSp modSp mod delCm modCm">
        <pc:chgData name="Rose De Jong" userId="fdfc7f57-0685-4a90-bc6e-c93956729b89" providerId="ADAL" clId="{1D246FB3-849F-0346-BF98-6D429977A06C}" dt="2023-03-21T12:36:40.232" v="922"/>
        <pc:sldMkLst>
          <pc:docMk/>
          <pc:sldMk cId="0" sldId="256"/>
        </pc:sldMkLst>
        <pc:spChg chg="add mod">
          <ac:chgData name="Rose De Jong" userId="fdfc7f57-0685-4a90-bc6e-c93956729b89" providerId="ADAL" clId="{1D246FB3-849F-0346-BF98-6D429977A06C}" dt="2023-02-28T12:38:46.138" v="571" actId="1076"/>
          <ac:spMkLst>
            <pc:docMk/>
            <pc:sldMk cId="0" sldId="256"/>
            <ac:spMk id="10" creationId="{FDB233BE-32F3-B323-99C0-282F9D814056}"/>
          </ac:spMkLst>
        </pc:spChg>
      </pc:sldChg>
      <pc:sldChg chg="delCm">
        <pc:chgData name="Rose De Jong" userId="fdfc7f57-0685-4a90-bc6e-c93956729b89" providerId="ADAL" clId="{1D246FB3-849F-0346-BF98-6D429977A06C}" dt="2023-03-21T08:39:08.503" v="808"/>
        <pc:sldMkLst>
          <pc:docMk/>
          <pc:sldMk cId="0" sldId="291"/>
        </pc:sldMkLst>
      </pc:sldChg>
      <pc:sldChg chg="delCm modCm modNotesTx">
        <pc:chgData name="Rose De Jong" userId="fdfc7f57-0685-4a90-bc6e-c93956729b89" providerId="ADAL" clId="{1D246FB3-849F-0346-BF98-6D429977A06C}" dt="2023-03-21T12:52:51.104" v="1072"/>
        <pc:sldMkLst>
          <pc:docMk/>
          <pc:sldMk cId="0" sldId="316"/>
        </pc:sldMkLst>
      </pc:sldChg>
      <pc:sldChg chg="modSp addCm delCm modNotesTx">
        <pc:chgData name="Rose De Jong" userId="fdfc7f57-0685-4a90-bc6e-c93956729b89" providerId="ADAL" clId="{1D246FB3-849F-0346-BF98-6D429977A06C}" dt="2023-03-22T11:30:38.196" v="2335" actId="113"/>
        <pc:sldMkLst>
          <pc:docMk/>
          <pc:sldMk cId="0" sldId="333"/>
        </pc:sldMkLst>
        <pc:spChg chg="mod">
          <ac:chgData name="Rose De Jong" userId="fdfc7f57-0685-4a90-bc6e-c93956729b89" providerId="ADAL" clId="{1D246FB3-849F-0346-BF98-6D429977A06C}" dt="2023-03-21T12:44:14.667" v="987" actId="20577"/>
          <ac:spMkLst>
            <pc:docMk/>
            <pc:sldMk cId="0" sldId="333"/>
            <ac:spMk id="11266" creationId="{2606F472-30B6-4EC7-ADA9-046463882466}"/>
          </ac:spMkLst>
        </pc:spChg>
      </pc:sldChg>
      <pc:sldChg chg="delCm modNotes modNotesTx">
        <pc:chgData name="Rose De Jong" userId="fdfc7f57-0685-4a90-bc6e-c93956729b89" providerId="ADAL" clId="{1D246FB3-849F-0346-BF98-6D429977A06C}" dt="2023-03-21T12:40:19.973" v="965"/>
        <pc:sldMkLst>
          <pc:docMk/>
          <pc:sldMk cId="1600089675" sldId="356"/>
        </pc:sldMkLst>
      </pc:sldChg>
      <pc:sldChg chg="modSp delCm">
        <pc:chgData name="Rose De Jong" userId="fdfc7f57-0685-4a90-bc6e-c93956729b89" providerId="ADAL" clId="{1D246FB3-849F-0346-BF98-6D429977A06C}" dt="2023-03-22T11:51:34.985" v="2345"/>
        <pc:sldMkLst>
          <pc:docMk/>
          <pc:sldMk cId="948199483" sldId="371"/>
        </pc:sldMkLst>
        <pc:spChg chg="mod">
          <ac:chgData name="Rose De Jong" userId="fdfc7f57-0685-4a90-bc6e-c93956729b89" providerId="ADAL" clId="{1D246FB3-849F-0346-BF98-6D429977A06C}" dt="2023-03-21T12:43:58.263" v="983" actId="20577"/>
          <ac:spMkLst>
            <pc:docMk/>
            <pc:sldMk cId="948199483" sldId="371"/>
            <ac:spMk id="8" creationId="{ABC3598C-040E-579E-8AD7-C6DEC43F94B4}"/>
          </ac:spMkLst>
        </pc:spChg>
      </pc:sldChg>
      <pc:sldChg chg="delCm modNotesTx">
        <pc:chgData name="Rose De Jong" userId="fdfc7f57-0685-4a90-bc6e-c93956729b89" providerId="ADAL" clId="{1D246FB3-849F-0346-BF98-6D429977A06C}" dt="2023-03-21T08:55:33.812" v="883"/>
        <pc:sldMkLst>
          <pc:docMk/>
          <pc:sldMk cId="3409769462" sldId="413"/>
        </pc:sldMkLst>
      </pc:sldChg>
      <pc:sldChg chg="delCm modNotesTx">
        <pc:chgData name="Rose De Jong" userId="fdfc7f57-0685-4a90-bc6e-c93956729b89" providerId="ADAL" clId="{1D246FB3-849F-0346-BF98-6D429977A06C}" dt="2023-03-21T12:56:29.379" v="1075"/>
        <pc:sldMkLst>
          <pc:docMk/>
          <pc:sldMk cId="654989596" sldId="417"/>
        </pc:sldMkLst>
      </pc:sldChg>
      <pc:sldChg chg="delSp modSp mod addCm delCm modCm">
        <pc:chgData name="Rose De Jong" userId="fdfc7f57-0685-4a90-bc6e-c93956729b89" providerId="ADAL" clId="{1D246FB3-849F-0346-BF98-6D429977A06C}" dt="2023-03-21T12:36:29.093" v="920"/>
        <pc:sldMkLst>
          <pc:docMk/>
          <pc:sldMk cId="1473247836" sldId="1798"/>
        </pc:sldMkLst>
        <pc:spChg chg="mod">
          <ac:chgData name="Rose De Jong" userId="fdfc7f57-0685-4a90-bc6e-c93956729b89" providerId="ADAL" clId="{1D246FB3-849F-0346-BF98-6D429977A06C}" dt="2023-03-09T10:08:13.895" v="639" actId="20577"/>
          <ac:spMkLst>
            <pc:docMk/>
            <pc:sldMk cId="1473247836" sldId="1798"/>
            <ac:spMk id="12" creationId="{00000000-0000-0000-0000-000000000000}"/>
          </ac:spMkLst>
        </pc:spChg>
        <pc:spChg chg="mod">
          <ac:chgData name="Rose De Jong" userId="fdfc7f57-0685-4a90-bc6e-c93956729b89" providerId="ADAL" clId="{1D246FB3-849F-0346-BF98-6D429977A06C}" dt="2023-03-21T08:31:04.076" v="790" actId="20577"/>
          <ac:spMkLst>
            <pc:docMk/>
            <pc:sldMk cId="1473247836" sldId="1798"/>
            <ac:spMk id="29" creationId="{00000000-0000-0000-0000-000000000000}"/>
          </ac:spMkLst>
        </pc:spChg>
        <pc:grpChg chg="del">
          <ac:chgData name="Rose De Jong" userId="fdfc7f57-0685-4a90-bc6e-c93956729b89" providerId="ADAL" clId="{1D246FB3-849F-0346-BF98-6D429977A06C}" dt="2023-03-06T09:56:45.226" v="604" actId="478"/>
          <ac:grpSpMkLst>
            <pc:docMk/>
            <pc:sldMk cId="1473247836" sldId="1798"/>
            <ac:grpSpMk id="4" creationId="{2D27FCF9-6E04-CBCD-9F0A-9BC20EDCA8DA}"/>
          </ac:grpSpMkLst>
        </pc:grpChg>
      </pc:sldChg>
      <pc:sldChg chg="delSp modSp mod delCm modCm">
        <pc:chgData name="Rose De Jong" userId="fdfc7f57-0685-4a90-bc6e-c93956729b89" providerId="ADAL" clId="{1D246FB3-849F-0346-BF98-6D429977A06C}" dt="2023-03-21T12:36:34.653" v="921"/>
        <pc:sldMkLst>
          <pc:docMk/>
          <pc:sldMk cId="3661692378" sldId="4243"/>
        </pc:sldMkLst>
        <pc:spChg chg="mod">
          <ac:chgData name="Rose De Jong" userId="fdfc7f57-0685-4a90-bc6e-c93956729b89" providerId="ADAL" clId="{1D246FB3-849F-0346-BF98-6D429977A06C}" dt="2023-03-06T09:57:04.251" v="612" actId="20577"/>
          <ac:spMkLst>
            <pc:docMk/>
            <pc:sldMk cId="3661692378" sldId="4243"/>
            <ac:spMk id="12" creationId="{00000000-0000-0000-0000-000000000000}"/>
          </ac:spMkLst>
        </pc:spChg>
        <pc:spChg chg="mod">
          <ac:chgData name="Rose De Jong" userId="fdfc7f57-0685-4a90-bc6e-c93956729b89" providerId="ADAL" clId="{1D246FB3-849F-0346-BF98-6D429977A06C}" dt="2023-03-21T08:36:11.035" v="804" actId="20577"/>
          <ac:spMkLst>
            <pc:docMk/>
            <pc:sldMk cId="3661692378" sldId="4243"/>
            <ac:spMk id="29" creationId="{00000000-0000-0000-0000-000000000000}"/>
          </ac:spMkLst>
        </pc:spChg>
        <pc:grpChg chg="del">
          <ac:chgData name="Rose De Jong" userId="fdfc7f57-0685-4a90-bc6e-c93956729b89" providerId="ADAL" clId="{1D246FB3-849F-0346-BF98-6D429977A06C}" dt="2023-03-06T09:57:06.682" v="613" actId="478"/>
          <ac:grpSpMkLst>
            <pc:docMk/>
            <pc:sldMk cId="3661692378" sldId="4243"/>
            <ac:grpSpMk id="3" creationId="{6DA8FAF9-FC7F-F15D-6D22-57C7534542F9}"/>
          </ac:grpSpMkLst>
        </pc:grpChg>
      </pc:sldChg>
      <pc:sldChg chg="delCm modCm modNotesTx">
        <pc:chgData name="Rose De Jong" userId="fdfc7f57-0685-4a90-bc6e-c93956729b89" providerId="ADAL" clId="{1D246FB3-849F-0346-BF98-6D429977A06C}" dt="2023-03-21T12:39:16.244" v="964"/>
        <pc:sldMkLst>
          <pc:docMk/>
          <pc:sldMk cId="3543697962" sldId="4248"/>
        </pc:sldMkLst>
      </pc:sldChg>
      <pc:sldChg chg="delCm modNotesTx">
        <pc:chgData name="Rose De Jong" userId="fdfc7f57-0685-4a90-bc6e-c93956729b89" providerId="ADAL" clId="{1D246FB3-849F-0346-BF98-6D429977A06C}" dt="2023-03-22T09:49:17" v="2248"/>
        <pc:sldMkLst>
          <pc:docMk/>
          <pc:sldMk cId="559300179" sldId="4249"/>
        </pc:sldMkLst>
      </pc:sldChg>
      <pc:sldChg chg="delCm modNotesTx">
        <pc:chgData name="Rose De Jong" userId="fdfc7f57-0685-4a90-bc6e-c93956729b89" providerId="ADAL" clId="{1D246FB3-849F-0346-BF98-6D429977A06C}" dt="2023-03-22T09:52:13.222" v="2249"/>
        <pc:sldMkLst>
          <pc:docMk/>
          <pc:sldMk cId="1343487868" sldId="4251"/>
        </pc:sldMkLst>
      </pc:sldChg>
      <pc:sldChg chg="modNotes modNotesTx">
        <pc:chgData name="Rose De Jong" userId="fdfc7f57-0685-4a90-bc6e-c93956729b89" providerId="ADAL" clId="{1D246FB3-849F-0346-BF98-6D429977A06C}" dt="2023-03-21T17:30:03.636" v="2242" actId="20577"/>
        <pc:sldMkLst>
          <pc:docMk/>
          <pc:sldMk cId="3601529586" sldId="4252"/>
        </pc:sldMkLst>
      </pc:sldChg>
      <pc:sldChg chg="delCm modNotesTx">
        <pc:chgData name="Rose De Jong" userId="fdfc7f57-0685-4a90-bc6e-c93956729b89" providerId="ADAL" clId="{1D246FB3-849F-0346-BF98-6D429977A06C}" dt="2023-03-22T09:38:17.123" v="2245" actId="20577"/>
        <pc:sldMkLst>
          <pc:docMk/>
          <pc:sldMk cId="42683881" sldId="4255"/>
        </pc:sldMkLst>
      </pc:sldChg>
      <pc:sldChg chg="modSp">
        <pc:chgData name="Rose De Jong" userId="fdfc7f57-0685-4a90-bc6e-c93956729b89" providerId="ADAL" clId="{1D246FB3-849F-0346-BF98-6D429977A06C}" dt="2023-02-21T10:45:34.707" v="22" actId="20577"/>
        <pc:sldMkLst>
          <pc:docMk/>
          <pc:sldMk cId="1926805393" sldId="4256"/>
        </pc:sldMkLst>
        <pc:spChg chg="mod">
          <ac:chgData name="Rose De Jong" userId="fdfc7f57-0685-4a90-bc6e-c93956729b89" providerId="ADAL" clId="{1D246FB3-849F-0346-BF98-6D429977A06C}" dt="2023-02-21T10:45:34.707" v="22" actId="20577"/>
          <ac:spMkLst>
            <pc:docMk/>
            <pc:sldMk cId="1926805393" sldId="4256"/>
            <ac:spMk id="4" creationId="{83D45992-C6D4-D481-ECE6-7F85489BD4EE}"/>
          </ac:spMkLst>
        </pc:spChg>
      </pc:sldChg>
      <pc:sldChg chg="delCm modCm modNotesTx">
        <pc:chgData name="Rose De Jong" userId="fdfc7f57-0685-4a90-bc6e-c93956729b89" providerId="ADAL" clId="{1D246FB3-849F-0346-BF98-6D429977A06C}" dt="2023-03-21T12:36:50.301" v="923"/>
        <pc:sldMkLst>
          <pc:docMk/>
          <pc:sldMk cId="1557753473" sldId="4259"/>
        </pc:sldMkLst>
      </pc:sldChg>
      <pc:sldChg chg="delCm">
        <pc:chgData name="Rose De Jong" userId="fdfc7f57-0685-4a90-bc6e-c93956729b89" providerId="ADAL" clId="{1D246FB3-849F-0346-BF98-6D429977A06C}" dt="2023-03-21T08:43:08.404" v="875"/>
        <pc:sldMkLst>
          <pc:docMk/>
          <pc:sldMk cId="3733066060" sldId="4260"/>
        </pc:sldMkLst>
      </pc:sldChg>
      <pc:sldChg chg="modNotesTx">
        <pc:chgData name="Rose De Jong" userId="fdfc7f57-0685-4a90-bc6e-c93956729b89" providerId="ADAL" clId="{1D246FB3-849F-0346-BF98-6D429977A06C}" dt="2023-03-22T11:37:59.280" v="2344" actId="20577"/>
        <pc:sldMkLst>
          <pc:docMk/>
          <pc:sldMk cId="2646436488" sldId="4261"/>
        </pc:sldMkLst>
      </pc:sldChg>
      <pc:sldChg chg="addCm delCm modCm modNotes modNotesTx">
        <pc:chgData name="Rose De Jong" userId="fdfc7f57-0685-4a90-bc6e-c93956729b89" providerId="ADAL" clId="{1D246FB3-849F-0346-BF98-6D429977A06C}" dt="2023-03-21T13:44:05.288" v="1387"/>
        <pc:sldMkLst>
          <pc:docMk/>
          <pc:sldMk cId="3112302337" sldId="4263"/>
        </pc:sldMkLst>
      </pc:sldChg>
      <pc:sldChg chg="addCm delCm modNotesTx">
        <pc:chgData name="Rose De Jong" userId="fdfc7f57-0685-4a90-bc6e-c93956729b89" providerId="ADAL" clId="{1D246FB3-849F-0346-BF98-6D429977A06C}" dt="2023-03-22T11:25:03.308" v="2328"/>
        <pc:sldMkLst>
          <pc:docMk/>
          <pc:sldMk cId="3655059145" sldId="4264"/>
        </pc:sldMkLst>
      </pc:sldChg>
      <pc:sldChg chg="delCm modNotesTx">
        <pc:chgData name="Rose De Jong" userId="fdfc7f57-0685-4a90-bc6e-c93956729b89" providerId="ADAL" clId="{1D246FB3-849F-0346-BF98-6D429977A06C}" dt="2023-03-22T10:02:23.759" v="2315"/>
        <pc:sldMkLst>
          <pc:docMk/>
          <pc:sldMk cId="16285334" sldId="4265"/>
        </pc:sldMkLst>
      </pc:sldChg>
      <pc:sldChg chg="modSp mod modNotesTx">
        <pc:chgData name="Rose De Jong" userId="fdfc7f57-0685-4a90-bc6e-c93956729b89" providerId="ADAL" clId="{1D246FB3-849F-0346-BF98-6D429977A06C}" dt="2023-03-06T09:59:16.864" v="632" actId="20577"/>
        <pc:sldMkLst>
          <pc:docMk/>
          <pc:sldMk cId="274929961" sldId="4266"/>
        </pc:sldMkLst>
        <pc:spChg chg="mod">
          <ac:chgData name="Rose De Jong" userId="fdfc7f57-0685-4a90-bc6e-c93956729b89" providerId="ADAL" clId="{1D246FB3-849F-0346-BF98-6D429977A06C}" dt="2023-03-06T09:58:52.003" v="619" actId="108"/>
          <ac:spMkLst>
            <pc:docMk/>
            <pc:sldMk cId="274929961" sldId="4266"/>
            <ac:spMk id="6" creationId="{41E67350-1859-8520-5495-4E16C11B5D2D}"/>
          </ac:spMkLst>
        </pc:spChg>
      </pc:sldChg>
      <pc:sldChg chg="modNotesTx">
        <pc:chgData name="Rose De Jong" userId="fdfc7f57-0685-4a90-bc6e-c93956729b89" providerId="ADAL" clId="{1D246FB3-849F-0346-BF98-6D429977A06C}" dt="2023-03-22T09:14:58.534" v="2244" actId="20577"/>
        <pc:sldMkLst>
          <pc:docMk/>
          <pc:sldMk cId="277244838" sldId="4269"/>
        </pc:sldMkLst>
      </pc:sldChg>
      <pc:sldChg chg="delCm">
        <pc:chgData name="Rose De Jong" userId="fdfc7f57-0685-4a90-bc6e-c93956729b89" providerId="ADAL" clId="{1D246FB3-849F-0346-BF98-6D429977A06C}" dt="2023-03-21T12:58:42.095" v="1084"/>
        <pc:sldMkLst>
          <pc:docMk/>
          <pc:sldMk cId="53809181" sldId="4270"/>
        </pc:sldMkLst>
      </pc:sldChg>
      <pc:sldChg chg="delCm modNotes modNotesTx">
        <pc:chgData name="Rose De Jong" userId="fdfc7f57-0685-4a90-bc6e-c93956729b89" providerId="ADAL" clId="{1D246FB3-849F-0346-BF98-6D429977A06C}" dt="2023-03-21T13:08:46.118" v="1104"/>
        <pc:sldMkLst>
          <pc:docMk/>
          <pc:sldMk cId="1668600193" sldId="4272"/>
        </pc:sldMkLst>
      </pc:sldChg>
      <pc:sldChg chg="delCm modNotesTx">
        <pc:chgData name="Rose De Jong" userId="fdfc7f57-0685-4a90-bc6e-c93956729b89" providerId="ADAL" clId="{1D246FB3-849F-0346-BF98-6D429977A06C}" dt="2023-03-21T13:22:08.312" v="1197"/>
        <pc:sldMkLst>
          <pc:docMk/>
          <pc:sldMk cId="4038361766" sldId="4274"/>
        </pc:sldMkLst>
      </pc:sldChg>
      <pc:sldChg chg="modNotesTx">
        <pc:chgData name="Rose De Jong" userId="fdfc7f57-0685-4a90-bc6e-c93956729b89" providerId="ADAL" clId="{1D246FB3-849F-0346-BF98-6D429977A06C}" dt="2023-03-21T17:06:22.172" v="2225" actId="20577"/>
        <pc:sldMkLst>
          <pc:docMk/>
          <pc:sldMk cId="3262468857" sldId="4277"/>
        </pc:sldMkLst>
      </pc:sldChg>
      <pc:sldChg chg="modNotes">
        <pc:chgData name="Rose De Jong" userId="fdfc7f57-0685-4a90-bc6e-c93956729b89" providerId="ADAL" clId="{1D246FB3-849F-0346-BF98-6D429977A06C}" dt="2023-03-21T08:59:49.802" v="919"/>
        <pc:sldMkLst>
          <pc:docMk/>
          <pc:sldMk cId="171675457" sldId="4278"/>
        </pc:sldMkLst>
      </pc:sldChg>
      <pc:sldChg chg="delCm">
        <pc:chgData name="Rose De Jong" userId="fdfc7f57-0685-4a90-bc6e-c93956729b89" providerId="ADAL" clId="{1D246FB3-849F-0346-BF98-6D429977A06C}" dt="2023-03-21T13:26:20.694" v="1215"/>
        <pc:sldMkLst>
          <pc:docMk/>
          <pc:sldMk cId="4291002694" sldId="4280"/>
        </pc:sldMkLst>
      </pc:sldChg>
      <pc:sldChg chg="delCm modNotesTx">
        <pc:chgData name="Rose De Jong" userId="fdfc7f57-0685-4a90-bc6e-c93956729b89" providerId="ADAL" clId="{1D246FB3-849F-0346-BF98-6D429977A06C}" dt="2023-03-21T13:38:21.550" v="1322"/>
        <pc:sldMkLst>
          <pc:docMk/>
          <pc:sldMk cId="942312099" sldId="4282"/>
        </pc:sldMkLst>
      </pc:sldChg>
      <pc:sldChg chg="delCm modNotes modNotesTx">
        <pc:chgData name="Rose De Jong" userId="fdfc7f57-0685-4a90-bc6e-c93956729b89" providerId="ADAL" clId="{1D246FB3-849F-0346-BF98-6D429977A06C}" dt="2023-03-21T13:40:08.099" v="1349"/>
        <pc:sldMkLst>
          <pc:docMk/>
          <pc:sldMk cId="689775366" sldId="4283"/>
        </pc:sldMkLst>
      </pc:sldChg>
      <pc:sldChg chg="delCm">
        <pc:chgData name="Rose De Jong" userId="fdfc7f57-0685-4a90-bc6e-c93956729b89" providerId="ADAL" clId="{1D246FB3-849F-0346-BF98-6D429977A06C}" dt="2023-03-21T13:26:47.763" v="1216"/>
        <pc:sldMkLst>
          <pc:docMk/>
          <pc:sldMk cId="1133337968" sldId="4284"/>
        </pc:sldMkLst>
      </pc:sldChg>
      <pc:sldChg chg="delCm modNotes modNotesTx">
        <pc:chgData name="Rose De Jong" userId="fdfc7f57-0685-4a90-bc6e-c93956729b89" providerId="ADAL" clId="{1D246FB3-849F-0346-BF98-6D429977A06C}" dt="2023-03-21T13:45:38.372" v="1389"/>
        <pc:sldMkLst>
          <pc:docMk/>
          <pc:sldMk cId="3050452205" sldId="4285"/>
        </pc:sldMkLst>
      </pc:sldChg>
      <pc:sldChg chg="modNotesTx">
        <pc:chgData name="Rose De Jong" userId="fdfc7f57-0685-4a90-bc6e-c93956729b89" providerId="ADAL" clId="{1D246FB3-849F-0346-BF98-6D429977A06C}" dt="2023-03-22T10:55:57.946" v="2327" actId="20577"/>
        <pc:sldMkLst>
          <pc:docMk/>
          <pc:sldMk cId="3894045912" sldId="4286"/>
        </pc:sldMkLst>
      </pc:sldChg>
      <pc:sldChg chg="modNotesTx">
        <pc:chgData name="Rose De Jong" userId="fdfc7f57-0685-4a90-bc6e-c93956729b89" providerId="ADAL" clId="{1D246FB3-849F-0346-BF98-6D429977A06C}" dt="2023-03-21T16:43:11.099" v="2216" actId="20577"/>
        <pc:sldMkLst>
          <pc:docMk/>
          <pc:sldMk cId="1350748051" sldId="4287"/>
        </pc:sldMkLst>
      </pc:sldChg>
      <pc:sldChg chg="delCm modNotesTx">
        <pc:chgData name="Rose De Jong" userId="fdfc7f57-0685-4a90-bc6e-c93956729b89" providerId="ADAL" clId="{1D246FB3-849F-0346-BF98-6D429977A06C}" dt="2023-03-21T16:55:10.456" v="2224" actId="20577"/>
        <pc:sldMkLst>
          <pc:docMk/>
          <pc:sldMk cId="3712893866" sldId="4291"/>
        </pc:sldMkLst>
      </pc:sldChg>
      <pc:sldChg chg="delCm modNotesTx">
        <pc:chgData name="Rose De Jong" userId="fdfc7f57-0685-4a90-bc6e-c93956729b89" providerId="ADAL" clId="{1D246FB3-849F-0346-BF98-6D429977A06C}" dt="2023-03-21T17:18:08.411" v="2230"/>
        <pc:sldMkLst>
          <pc:docMk/>
          <pc:sldMk cId="4040150552" sldId="4292"/>
        </pc:sldMkLst>
      </pc:sldChg>
      <pc:sldChg chg="modSp addCm delCm">
        <pc:chgData name="Rose De Jong" userId="fdfc7f57-0685-4a90-bc6e-c93956729b89" providerId="ADAL" clId="{1D246FB3-849F-0346-BF98-6D429977A06C}" dt="2023-03-21T12:57:52.672" v="1081"/>
        <pc:sldMkLst>
          <pc:docMk/>
          <pc:sldMk cId="2324910976" sldId="4293"/>
        </pc:sldMkLst>
        <pc:spChg chg="mod">
          <ac:chgData name="Rose De Jong" userId="fdfc7f57-0685-4a90-bc6e-c93956729b89" providerId="ADAL" clId="{1D246FB3-849F-0346-BF98-6D429977A06C}" dt="2023-03-21T12:57:17.359" v="1076" actId="20577"/>
          <ac:spMkLst>
            <pc:docMk/>
            <pc:sldMk cId="2324910976" sldId="4293"/>
            <ac:spMk id="8" creationId="{ABC3598C-040E-579E-8AD7-C6DEC43F94B4}"/>
          </ac:spMkLst>
        </pc:spChg>
      </pc:sldChg>
      <pc:sldChg chg="modSp delCm">
        <pc:chgData name="Rose De Jong" userId="fdfc7f57-0685-4a90-bc6e-c93956729b89" providerId="ADAL" clId="{1D246FB3-849F-0346-BF98-6D429977A06C}" dt="2023-03-22T11:51:59.486" v="2346"/>
        <pc:sldMkLst>
          <pc:docMk/>
          <pc:sldMk cId="125497016" sldId="4294"/>
        </pc:sldMkLst>
        <pc:spChg chg="mod">
          <ac:chgData name="Rose De Jong" userId="fdfc7f57-0685-4a90-bc6e-c93956729b89" providerId="ADAL" clId="{1D246FB3-849F-0346-BF98-6D429977A06C}" dt="2023-03-21T13:25:40.289" v="1213" actId="20577"/>
          <ac:spMkLst>
            <pc:docMk/>
            <pc:sldMk cId="125497016" sldId="4294"/>
            <ac:spMk id="4" creationId="{70430F13-43EF-FB80-6512-A3B5B33C7468}"/>
          </ac:spMkLst>
        </pc:spChg>
      </pc:sldChg>
      <pc:sldChg chg="delCm modNotesTx">
        <pc:chgData name="Rose De Jong" userId="fdfc7f57-0685-4a90-bc6e-c93956729b89" providerId="ADAL" clId="{1D246FB3-849F-0346-BF98-6D429977A06C}" dt="2023-03-21T13:46:44.617" v="1391"/>
        <pc:sldMkLst>
          <pc:docMk/>
          <pc:sldMk cId="1866880478" sldId="4295"/>
        </pc:sldMkLst>
      </pc:sldChg>
      <pc:sldChg chg="delCm modNotesTx">
        <pc:chgData name="Rose De Jong" userId="fdfc7f57-0685-4a90-bc6e-c93956729b89" providerId="ADAL" clId="{1D246FB3-849F-0346-BF98-6D429977A06C}" dt="2023-03-21T13:48:13.713" v="1412"/>
        <pc:sldMkLst>
          <pc:docMk/>
          <pc:sldMk cId="3283490954" sldId="4296"/>
        </pc:sldMkLst>
      </pc:sldChg>
      <pc:sldChg chg="modSp modNotes">
        <pc:chgData name="Rose De Jong" userId="fdfc7f57-0685-4a90-bc6e-c93956729b89" providerId="ADAL" clId="{1D246FB3-849F-0346-BF98-6D429977A06C}" dt="2023-03-21T13:49:11.771" v="1422" actId="20577"/>
        <pc:sldMkLst>
          <pc:docMk/>
          <pc:sldMk cId="85778442" sldId="4297"/>
        </pc:sldMkLst>
        <pc:spChg chg="mod">
          <ac:chgData name="Rose De Jong" userId="fdfc7f57-0685-4a90-bc6e-c93956729b89" providerId="ADAL" clId="{1D246FB3-849F-0346-BF98-6D429977A06C}" dt="2023-03-21T13:49:11.771" v="1422" actId="20577"/>
          <ac:spMkLst>
            <pc:docMk/>
            <pc:sldMk cId="85778442" sldId="4297"/>
            <ac:spMk id="6" creationId="{41E67350-1859-8520-5495-4E16C11B5D2D}"/>
          </ac:spMkLst>
        </pc:spChg>
      </pc:sldChg>
      <pc:sldChg chg="modSp modAnim delCm">
        <pc:chgData name="Rose De Jong" userId="fdfc7f57-0685-4a90-bc6e-c93956729b89" providerId="ADAL" clId="{1D246FB3-849F-0346-BF98-6D429977A06C}" dt="2023-03-21T15:51:13.187" v="2202" actId="20577"/>
        <pc:sldMkLst>
          <pc:docMk/>
          <pc:sldMk cId="116580320" sldId="4299"/>
        </pc:sldMkLst>
        <pc:spChg chg="mod">
          <ac:chgData name="Rose De Jong" userId="fdfc7f57-0685-4a90-bc6e-c93956729b89" providerId="ADAL" clId="{1D246FB3-849F-0346-BF98-6D429977A06C}" dt="2023-03-21T15:51:13.187" v="2202" actId="20577"/>
          <ac:spMkLst>
            <pc:docMk/>
            <pc:sldMk cId="116580320" sldId="4299"/>
            <ac:spMk id="8" creationId="{ABC3598C-040E-579E-8AD7-C6DEC43F94B4}"/>
          </ac:spMkLst>
        </pc:spChg>
      </pc:sldChg>
      <pc:sldChg chg="delCm">
        <pc:chgData name="Rose De Jong" userId="fdfc7f57-0685-4a90-bc6e-c93956729b89" providerId="ADAL" clId="{1D246FB3-849F-0346-BF98-6D429977A06C}" dt="2023-03-21T15:51:39.074" v="2205"/>
        <pc:sldMkLst>
          <pc:docMk/>
          <pc:sldMk cId="866619104" sldId="4302"/>
        </pc:sldMkLst>
      </pc:sldChg>
      <pc:sldChg chg="modSp delCm modCm modNotesTx">
        <pc:chgData name="Rose De Jong" userId="fdfc7f57-0685-4a90-bc6e-c93956729b89" providerId="ADAL" clId="{1D246FB3-849F-0346-BF98-6D429977A06C}" dt="2023-03-21T14:07:21.774" v="1493"/>
        <pc:sldMkLst>
          <pc:docMk/>
          <pc:sldMk cId="1778846982" sldId="4304"/>
        </pc:sldMkLst>
        <pc:spChg chg="mod">
          <ac:chgData name="Rose De Jong" userId="fdfc7f57-0685-4a90-bc6e-c93956729b89" providerId="ADAL" clId="{1D246FB3-849F-0346-BF98-6D429977A06C}" dt="2023-03-21T13:49:45.896" v="1424" actId="20577"/>
          <ac:spMkLst>
            <pc:docMk/>
            <pc:sldMk cId="1778846982" sldId="4304"/>
            <ac:spMk id="6" creationId="{41E67350-1859-8520-5495-4E16C11B5D2D}"/>
          </ac:spMkLst>
        </pc:spChg>
      </pc:sldChg>
      <pc:sldChg chg="modSp delCm modNotes modNotesTx">
        <pc:chgData name="Rose De Jong" userId="fdfc7f57-0685-4a90-bc6e-c93956729b89" providerId="ADAL" clId="{1D246FB3-849F-0346-BF98-6D429977A06C}" dt="2023-03-21T15:21:09.557" v="1753" actId="20577"/>
        <pc:sldMkLst>
          <pc:docMk/>
          <pc:sldMk cId="2907736288" sldId="4305"/>
        </pc:sldMkLst>
        <pc:spChg chg="mod">
          <ac:chgData name="Rose De Jong" userId="fdfc7f57-0685-4a90-bc6e-c93956729b89" providerId="ADAL" clId="{1D246FB3-849F-0346-BF98-6D429977A06C}" dt="2023-03-21T15:05:01.685" v="1507" actId="20577"/>
          <ac:spMkLst>
            <pc:docMk/>
            <pc:sldMk cId="2907736288" sldId="4305"/>
            <ac:spMk id="9" creationId="{D439DE2C-3D08-1C5D-6F9A-4204BEA11999}"/>
          </ac:spMkLst>
        </pc:spChg>
      </pc:sldChg>
      <pc:sldChg chg="delCm">
        <pc:chgData name="Rose De Jong" userId="fdfc7f57-0685-4a90-bc6e-c93956729b89" providerId="ADAL" clId="{1D246FB3-849F-0346-BF98-6D429977A06C}" dt="2023-03-21T15:24:45.318" v="1778"/>
        <pc:sldMkLst>
          <pc:docMk/>
          <pc:sldMk cId="2685969181" sldId="4306"/>
        </pc:sldMkLst>
      </pc:sldChg>
      <pc:sldChg chg="modSp addCm delCm modNotes">
        <pc:chgData name="Rose De Jong" userId="fdfc7f57-0685-4a90-bc6e-c93956729b89" providerId="ADAL" clId="{1D246FB3-849F-0346-BF98-6D429977A06C}" dt="2023-03-21T15:26:35.071" v="1841"/>
        <pc:sldMkLst>
          <pc:docMk/>
          <pc:sldMk cId="3574091403" sldId="4307"/>
        </pc:sldMkLst>
        <pc:spChg chg="mod">
          <ac:chgData name="Rose De Jong" userId="fdfc7f57-0685-4a90-bc6e-c93956729b89" providerId="ADAL" clId="{1D246FB3-849F-0346-BF98-6D429977A06C}" dt="2023-03-21T15:26:26.362" v="1840" actId="20577"/>
          <ac:spMkLst>
            <pc:docMk/>
            <pc:sldMk cId="3574091403" sldId="4307"/>
            <ac:spMk id="6" creationId="{41E67350-1859-8520-5495-4E16C11B5D2D}"/>
          </ac:spMkLst>
        </pc:spChg>
      </pc:sldChg>
      <pc:sldChg chg="delCm">
        <pc:chgData name="Rose De Jong" userId="fdfc7f57-0685-4a90-bc6e-c93956729b89" providerId="ADAL" clId="{1D246FB3-849F-0346-BF98-6D429977A06C}" dt="2023-03-21T15:52:06.877" v="2206"/>
        <pc:sldMkLst>
          <pc:docMk/>
          <pc:sldMk cId="1578266783" sldId="4310"/>
        </pc:sldMkLst>
      </pc:sldChg>
      <pc:sldChg chg="modSp modAnim delCm">
        <pc:chgData name="Rose De Jong" userId="fdfc7f57-0685-4a90-bc6e-c93956729b89" providerId="ADAL" clId="{1D246FB3-849F-0346-BF98-6D429977A06C}" dt="2023-03-21T12:45:14.073" v="993"/>
        <pc:sldMkLst>
          <pc:docMk/>
          <pc:sldMk cId="3256574435" sldId="4314"/>
        </pc:sldMkLst>
        <pc:spChg chg="mod">
          <ac:chgData name="Rose De Jong" userId="fdfc7f57-0685-4a90-bc6e-c93956729b89" providerId="ADAL" clId="{1D246FB3-849F-0346-BF98-6D429977A06C}" dt="2023-03-21T12:45:09.944" v="992"/>
          <ac:spMkLst>
            <pc:docMk/>
            <pc:sldMk cId="3256574435" sldId="4314"/>
            <ac:spMk id="4" creationId="{70430F13-43EF-FB80-6512-A3B5B33C7468}"/>
          </ac:spMkLst>
        </pc:spChg>
      </pc:sldChg>
      <pc:sldChg chg="modSp modAnim">
        <pc:chgData name="Rose De Jong" userId="fdfc7f57-0685-4a90-bc6e-c93956729b89" providerId="ADAL" clId="{1D246FB3-849F-0346-BF98-6D429977A06C}" dt="2023-03-21T12:58:00.041" v="1083"/>
        <pc:sldMkLst>
          <pc:docMk/>
          <pc:sldMk cId="3799709085" sldId="4315"/>
        </pc:sldMkLst>
        <pc:spChg chg="mod">
          <ac:chgData name="Rose De Jong" userId="fdfc7f57-0685-4a90-bc6e-c93956729b89" providerId="ADAL" clId="{1D246FB3-849F-0346-BF98-6D429977A06C}" dt="2023-03-21T12:58:00.041" v="1083"/>
          <ac:spMkLst>
            <pc:docMk/>
            <pc:sldMk cId="3799709085" sldId="4315"/>
            <ac:spMk id="4" creationId="{70430F13-43EF-FB80-6512-A3B5B33C7468}"/>
          </ac:spMkLst>
        </pc:spChg>
      </pc:sldChg>
      <pc:sldChg chg="modSp modAnim">
        <pc:chgData name="Rose De Jong" userId="fdfc7f57-0685-4a90-bc6e-c93956729b89" providerId="ADAL" clId="{1D246FB3-849F-0346-BF98-6D429977A06C}" dt="2023-03-21T13:26:02.299" v="1214"/>
        <pc:sldMkLst>
          <pc:docMk/>
          <pc:sldMk cId="3884530700" sldId="4316"/>
        </pc:sldMkLst>
        <pc:spChg chg="mod">
          <ac:chgData name="Rose De Jong" userId="fdfc7f57-0685-4a90-bc6e-c93956729b89" providerId="ADAL" clId="{1D246FB3-849F-0346-BF98-6D429977A06C}" dt="2023-03-21T13:26:02.299" v="1214"/>
          <ac:spMkLst>
            <pc:docMk/>
            <pc:sldMk cId="3884530700" sldId="4316"/>
            <ac:spMk id="4" creationId="{70430F13-43EF-FB80-6512-A3B5B33C7468}"/>
          </ac:spMkLst>
        </pc:spChg>
      </pc:sldChg>
      <pc:sldChg chg="modSp mod modAnim">
        <pc:chgData name="Rose De Jong" userId="fdfc7f57-0685-4a90-bc6e-c93956729b89" providerId="ADAL" clId="{1D246FB3-849F-0346-BF98-6D429977A06C}" dt="2023-03-21T15:51:22.002" v="2203" actId="20577"/>
        <pc:sldMkLst>
          <pc:docMk/>
          <pc:sldMk cId="2888178928" sldId="4317"/>
        </pc:sldMkLst>
        <pc:spChg chg="mod">
          <ac:chgData name="Rose De Jong" userId="fdfc7f57-0685-4a90-bc6e-c93956729b89" providerId="ADAL" clId="{1D246FB3-849F-0346-BF98-6D429977A06C}" dt="2023-03-21T15:18:34.011" v="1736" actId="1076"/>
          <ac:spMkLst>
            <pc:docMk/>
            <pc:sldMk cId="2888178928" sldId="4317"/>
            <ac:spMk id="3" creationId="{E56EAEAC-57AF-97B5-8387-C275F5506872}"/>
          </ac:spMkLst>
        </pc:spChg>
        <pc:spChg chg="mod">
          <ac:chgData name="Rose De Jong" userId="fdfc7f57-0685-4a90-bc6e-c93956729b89" providerId="ADAL" clId="{1D246FB3-849F-0346-BF98-6D429977A06C}" dt="2023-03-21T15:51:22.002" v="2203" actId="20577"/>
          <ac:spMkLst>
            <pc:docMk/>
            <pc:sldMk cId="2888178928" sldId="4317"/>
            <ac:spMk id="4" creationId="{70430F13-43EF-FB80-6512-A3B5B33C7468}"/>
          </ac:spMkLst>
        </pc:spChg>
      </pc:sldChg>
      <pc:sldChg chg="modSp modAnim">
        <pc:chgData name="Rose De Jong" userId="fdfc7f57-0685-4a90-bc6e-c93956729b89" providerId="ADAL" clId="{1D246FB3-849F-0346-BF98-6D429977A06C}" dt="2023-03-21T15:51:31.223" v="2204"/>
        <pc:sldMkLst>
          <pc:docMk/>
          <pc:sldMk cId="2453931994" sldId="4318"/>
        </pc:sldMkLst>
        <pc:spChg chg="mod">
          <ac:chgData name="Rose De Jong" userId="fdfc7f57-0685-4a90-bc6e-c93956729b89" providerId="ADAL" clId="{1D246FB3-849F-0346-BF98-6D429977A06C}" dt="2023-03-21T15:51:31.223" v="2204"/>
          <ac:spMkLst>
            <pc:docMk/>
            <pc:sldMk cId="2453931994" sldId="4318"/>
            <ac:spMk id="4" creationId="{70430F13-43EF-FB80-6512-A3B5B33C7468}"/>
          </ac:spMkLst>
        </pc:spChg>
      </pc:sldChg>
      <pc:sldChg chg="addCm delCm modNotes modNotesTx">
        <pc:chgData name="Rose De Jong" userId="fdfc7f57-0685-4a90-bc6e-c93956729b89" providerId="ADAL" clId="{1D246FB3-849F-0346-BF98-6D429977A06C}" dt="2023-03-21T15:25:32.789" v="1808" actId="20577"/>
        <pc:sldMkLst>
          <pc:docMk/>
          <pc:sldMk cId="2122647620" sldId="4319"/>
        </pc:sldMkLst>
      </pc:sldChg>
      <pc:sldChg chg="modSp mod delCm modNotesTx">
        <pc:chgData name="Rose De Jong" userId="fdfc7f57-0685-4a90-bc6e-c93956729b89" providerId="ADAL" clId="{1D246FB3-849F-0346-BF98-6D429977A06C}" dt="2023-03-21T15:45:25.820" v="2192" actId="20577"/>
        <pc:sldMkLst>
          <pc:docMk/>
          <pc:sldMk cId="822770778" sldId="4323"/>
        </pc:sldMkLst>
        <pc:spChg chg="mod">
          <ac:chgData name="Rose De Jong" userId="fdfc7f57-0685-4a90-bc6e-c93956729b89" providerId="ADAL" clId="{1D246FB3-849F-0346-BF98-6D429977A06C}" dt="2023-03-21T15:43:31.110" v="1930" actId="14100"/>
          <ac:spMkLst>
            <pc:docMk/>
            <pc:sldMk cId="822770778" sldId="4323"/>
            <ac:spMk id="3" creationId="{66E13ADA-474A-EA31-2444-BB530E415748}"/>
          </ac:spMkLst>
        </pc:spChg>
        <pc:cxnChg chg="mod">
          <ac:chgData name="Rose De Jong" userId="fdfc7f57-0685-4a90-bc6e-c93956729b89" providerId="ADAL" clId="{1D246FB3-849F-0346-BF98-6D429977A06C}" dt="2023-03-21T15:43:36.607" v="1931" actId="14100"/>
          <ac:cxnSpMkLst>
            <pc:docMk/>
            <pc:sldMk cId="822770778" sldId="4323"/>
            <ac:cxnSpMk id="4" creationId="{029B5BB9-C23C-3459-EBC9-F90BB3CD69F4}"/>
          </ac:cxnSpMkLst>
        </pc:cxnChg>
      </pc:sldChg>
      <pc:sldChg chg="addSp delSp modSp mod delCm modCm modNotesTx">
        <pc:chgData name="Rose De Jong" userId="fdfc7f57-0685-4a90-bc6e-c93956729b89" providerId="ADAL" clId="{1D246FB3-849F-0346-BF98-6D429977A06C}" dt="2023-03-21T15:45:18.509" v="2187"/>
        <pc:sldMkLst>
          <pc:docMk/>
          <pc:sldMk cId="2386901245" sldId="4324"/>
        </pc:sldMkLst>
        <pc:spChg chg="mod">
          <ac:chgData name="Rose De Jong" userId="fdfc7f57-0685-4a90-bc6e-c93956729b89" providerId="ADAL" clId="{1D246FB3-849F-0346-BF98-6D429977A06C}" dt="2023-03-21T15:36:46.266" v="1924" actId="14100"/>
          <ac:spMkLst>
            <pc:docMk/>
            <pc:sldMk cId="2386901245" sldId="4324"/>
            <ac:spMk id="3" creationId="{66E13ADA-474A-EA31-2444-BB530E415748}"/>
          </ac:spMkLst>
        </pc:spChg>
        <pc:spChg chg="mod">
          <ac:chgData name="Rose De Jong" userId="fdfc7f57-0685-4a90-bc6e-c93956729b89" providerId="ADAL" clId="{1D246FB3-849F-0346-BF98-6D429977A06C}" dt="2023-03-21T15:29:48.532" v="1874" actId="14100"/>
          <ac:spMkLst>
            <pc:docMk/>
            <pc:sldMk cId="2386901245" sldId="4324"/>
            <ac:spMk id="8" creationId="{D26AEFF8-26D9-FE9A-9CC0-0E7185D7A9E4}"/>
          </ac:spMkLst>
        </pc:spChg>
        <pc:spChg chg="add del mod">
          <ac:chgData name="Rose De Jong" userId="fdfc7f57-0685-4a90-bc6e-c93956729b89" providerId="ADAL" clId="{1D246FB3-849F-0346-BF98-6D429977A06C}" dt="2023-03-21T15:29:44.919" v="1868"/>
          <ac:spMkLst>
            <pc:docMk/>
            <pc:sldMk cId="2386901245" sldId="4324"/>
            <ac:spMk id="14" creationId="{043E3157-3A6E-7065-CCB4-DED5B53ECD8B}"/>
          </ac:spMkLst>
        </pc:spChg>
        <pc:graphicFrameChg chg="mod">
          <ac:chgData name="Rose De Jong" userId="fdfc7f57-0685-4a90-bc6e-c93956729b89" providerId="ADAL" clId="{1D246FB3-849F-0346-BF98-6D429977A06C}" dt="2023-03-21T15:29:49.068" v="1875" actId="14100"/>
          <ac:graphicFrameMkLst>
            <pc:docMk/>
            <pc:sldMk cId="2386901245" sldId="4324"/>
            <ac:graphicFrameMk id="5" creationId="{D31DFACE-24AA-FADD-1648-AF50AF70F378}"/>
          </ac:graphicFrameMkLst>
        </pc:graphicFrameChg>
        <pc:graphicFrameChg chg="add del mod">
          <ac:chgData name="Rose De Jong" userId="fdfc7f57-0685-4a90-bc6e-c93956729b89" providerId="ADAL" clId="{1D246FB3-849F-0346-BF98-6D429977A06C}" dt="2023-03-21T15:27:28.338" v="1850"/>
          <ac:graphicFrameMkLst>
            <pc:docMk/>
            <pc:sldMk cId="2386901245" sldId="4324"/>
            <ac:graphicFrameMk id="11" creationId="{8CBC0C16-5B92-5255-2F11-1B14D4716557}"/>
          </ac:graphicFrameMkLst>
        </pc:graphicFrameChg>
        <pc:graphicFrameChg chg="add del mod">
          <ac:chgData name="Rose De Jong" userId="fdfc7f57-0685-4a90-bc6e-c93956729b89" providerId="ADAL" clId="{1D246FB3-849F-0346-BF98-6D429977A06C}" dt="2023-03-21T15:29:41.780" v="1865"/>
          <ac:graphicFrameMkLst>
            <pc:docMk/>
            <pc:sldMk cId="2386901245" sldId="4324"/>
            <ac:graphicFrameMk id="15" creationId="{AA55CAB1-E0FF-88D6-4C45-E6B6A66FE37F}"/>
          </ac:graphicFrameMkLst>
        </pc:graphicFrameChg>
        <pc:picChg chg="mod">
          <ac:chgData name="Rose De Jong" userId="fdfc7f57-0685-4a90-bc6e-c93956729b89" providerId="ADAL" clId="{1D246FB3-849F-0346-BF98-6D429977A06C}" dt="2023-03-21T15:29:42.589" v="1866" actId="1076"/>
          <ac:picMkLst>
            <pc:docMk/>
            <pc:sldMk cId="2386901245" sldId="4324"/>
            <ac:picMk id="10" creationId="{E316821F-F384-8413-1CF9-930E0555721B}"/>
          </ac:picMkLst>
        </pc:picChg>
        <pc:picChg chg="mod">
          <ac:chgData name="Rose De Jong" userId="fdfc7f57-0685-4a90-bc6e-c93956729b89" providerId="ADAL" clId="{1D246FB3-849F-0346-BF98-6D429977A06C}" dt="2023-03-21T15:29:47.500" v="1872" actId="1076"/>
          <ac:picMkLst>
            <pc:docMk/>
            <pc:sldMk cId="2386901245" sldId="4324"/>
            <ac:picMk id="13" creationId="{080289CF-63AF-68C8-7A53-6D2CF498E2B8}"/>
          </ac:picMkLst>
        </pc:picChg>
        <pc:cxnChg chg="mod">
          <ac:chgData name="Rose De Jong" userId="fdfc7f57-0685-4a90-bc6e-c93956729b89" providerId="ADAL" clId="{1D246FB3-849F-0346-BF98-6D429977A06C}" dt="2023-03-21T15:36:54.206" v="1925" actId="14100"/>
          <ac:cxnSpMkLst>
            <pc:docMk/>
            <pc:sldMk cId="2386901245" sldId="4324"/>
            <ac:cxnSpMk id="4" creationId="{029B5BB9-C23C-3459-EBC9-F90BB3CD69F4}"/>
          </ac:cxnSpMkLst>
        </pc:cxnChg>
      </pc:sldChg>
      <pc:sldChg chg="addSp delSp mod">
        <pc:chgData name="Rose De Jong" userId="fdfc7f57-0685-4a90-bc6e-c93956729b89" providerId="ADAL" clId="{1D246FB3-849F-0346-BF98-6D429977A06C}" dt="2023-03-22T11:52:53.413" v="2350" actId="478"/>
        <pc:sldMkLst>
          <pc:docMk/>
          <pc:sldMk cId="2919146971" sldId="4325"/>
        </pc:sldMkLst>
        <pc:spChg chg="add del">
          <ac:chgData name="Rose De Jong" userId="fdfc7f57-0685-4a90-bc6e-c93956729b89" providerId="ADAL" clId="{1D246FB3-849F-0346-BF98-6D429977A06C}" dt="2023-03-22T11:52:50.541" v="2349" actId="478"/>
          <ac:spMkLst>
            <pc:docMk/>
            <pc:sldMk cId="2919146971" sldId="4325"/>
            <ac:spMk id="2" creationId="{00000000-0000-0000-0000-000000000000}"/>
          </ac:spMkLst>
        </pc:spChg>
        <pc:spChg chg="del topLvl">
          <ac:chgData name="Rose De Jong" userId="fdfc7f57-0685-4a90-bc6e-c93956729b89" providerId="ADAL" clId="{1D246FB3-849F-0346-BF98-6D429977A06C}" dt="2023-03-22T11:52:47.463" v="2347" actId="478"/>
          <ac:spMkLst>
            <pc:docMk/>
            <pc:sldMk cId="2919146971" sldId="4325"/>
            <ac:spMk id="10" creationId="{00000000-0000-0000-0000-000000000000}"/>
          </ac:spMkLst>
        </pc:spChg>
        <pc:spChg chg="del topLvl">
          <ac:chgData name="Rose De Jong" userId="fdfc7f57-0685-4a90-bc6e-c93956729b89" providerId="ADAL" clId="{1D246FB3-849F-0346-BF98-6D429977A06C}" dt="2023-03-22T11:52:53.413" v="2350" actId="478"/>
          <ac:spMkLst>
            <pc:docMk/>
            <pc:sldMk cId="2919146971" sldId="4325"/>
            <ac:spMk id="18" creationId="{00000000-0000-0000-0000-000000000000}"/>
          </ac:spMkLst>
        </pc:spChg>
        <pc:grpChg chg="del">
          <ac:chgData name="Rose De Jong" userId="fdfc7f57-0685-4a90-bc6e-c93956729b89" providerId="ADAL" clId="{1D246FB3-849F-0346-BF98-6D429977A06C}" dt="2023-03-22T11:52:47.463" v="2347" actId="478"/>
          <ac:grpSpMkLst>
            <pc:docMk/>
            <pc:sldMk cId="2919146971" sldId="4325"/>
            <ac:grpSpMk id="3" creationId="{6DA8FAF9-FC7F-F15D-6D22-57C7534542F9}"/>
          </ac:grpSpMkLst>
        </pc:grpChg>
      </pc:sldChg>
    </pc:docChg>
  </pc:docChgLst>
  <pc:docChgLst>
    <pc:chgData name="Rose De Jong" userId="S::dejongr@unhcr.org::fdfc7f57-0685-4a90-bc6e-c93956729b89" providerId="AD" clId="Web-{5278813C-28B0-4768-B76C-8EB349751501}"/>
    <pc:docChg chg="">
      <pc:chgData name="Rose De Jong" userId="S::dejongr@unhcr.org::fdfc7f57-0685-4a90-bc6e-c93956729b89" providerId="AD" clId="Web-{5278813C-28B0-4768-B76C-8EB349751501}" dt="2023-03-01T14:04:02.441" v="0"/>
      <pc:docMkLst>
        <pc:docMk/>
      </pc:docMkLst>
      <pc:sldChg chg="addCm">
        <pc:chgData name="Rose De Jong" userId="S::dejongr@unhcr.org::fdfc7f57-0685-4a90-bc6e-c93956729b89" providerId="AD" clId="Web-{5278813C-28B0-4768-B76C-8EB349751501}" dt="2023-03-01T14:04:02.441" v="0"/>
        <pc:sldMkLst>
          <pc:docMk/>
          <pc:sldMk cId="1578266783" sldId="4310"/>
        </pc:sldMkLst>
      </pc:sldChg>
    </pc:docChg>
  </pc:docChgLst>
  <pc:docChgLst>
    <pc:chgData name="Rose De Jong" userId="S::dejongr@unhcr.org::fdfc7f57-0685-4a90-bc6e-c93956729b89" providerId="AD" clId="Web-{C6BFC096-759A-422E-A858-58697C9772D1}"/>
    <pc:docChg chg="modSld">
      <pc:chgData name="Rose De Jong" userId="S::dejongr@unhcr.org::fdfc7f57-0685-4a90-bc6e-c93956729b89" providerId="AD" clId="Web-{C6BFC096-759A-422E-A858-58697C9772D1}" dt="2023-03-10T09:40:13.028" v="9" actId="20577"/>
      <pc:docMkLst>
        <pc:docMk/>
      </pc:docMkLst>
      <pc:sldChg chg="modSp">
        <pc:chgData name="Rose De Jong" userId="S::dejongr@unhcr.org::fdfc7f57-0685-4a90-bc6e-c93956729b89" providerId="AD" clId="Web-{C6BFC096-759A-422E-A858-58697C9772D1}" dt="2023-03-10T09:40:13.028" v="9" actId="20577"/>
        <pc:sldMkLst>
          <pc:docMk/>
          <pc:sldMk cId="1473247836" sldId="1798"/>
        </pc:sldMkLst>
        <pc:spChg chg="mod">
          <ac:chgData name="Rose De Jong" userId="S::dejongr@unhcr.org::fdfc7f57-0685-4a90-bc6e-c93956729b89" providerId="AD" clId="Web-{C6BFC096-759A-422E-A858-58697C9772D1}" dt="2023-03-10T09:40:13.028" v="9" actId="20577"/>
          <ac:spMkLst>
            <pc:docMk/>
            <pc:sldMk cId="1473247836" sldId="1798"/>
            <ac:spMk id="29" creationId="{00000000-0000-0000-0000-000000000000}"/>
          </ac:spMkLst>
        </pc:spChg>
      </pc:sldChg>
    </pc:docChg>
  </pc:docChgLst>
  <pc:docChgLst>
    <pc:chgData name="Rose De Jong" userId="S::dejongr@unhcr.org::fdfc7f57-0685-4a90-bc6e-c93956729b89" providerId="AD" clId="Web-{BC07EFDA-FB52-C37A-35E0-5CA31168BDE9}"/>
    <pc:docChg chg="modSld">
      <pc:chgData name="Rose De Jong" userId="S::dejongr@unhcr.org::fdfc7f57-0685-4a90-bc6e-c93956729b89" providerId="AD" clId="Web-{BC07EFDA-FB52-C37A-35E0-5CA31168BDE9}" dt="2023-03-23T10:13:49.640" v="122"/>
      <pc:docMkLst>
        <pc:docMk/>
      </pc:docMkLst>
      <pc:sldChg chg="modNotes">
        <pc:chgData name="Rose De Jong" userId="S::dejongr@unhcr.org::fdfc7f57-0685-4a90-bc6e-c93956729b89" providerId="AD" clId="Web-{BC07EFDA-FB52-C37A-35E0-5CA31168BDE9}" dt="2023-03-23T10:13:49.640" v="122"/>
        <pc:sldMkLst>
          <pc:docMk/>
          <pc:sldMk cId="0" sldId="256"/>
        </pc:sldMkLst>
      </pc:sldChg>
    </pc:docChg>
  </pc:docChgLst>
  <pc:docChgLst>
    <pc:chgData name="Rose De Jong" userId="S::dejongr@unhcr.org::fdfc7f57-0685-4a90-bc6e-c93956729b89" providerId="AD" clId="Web-{1B7C870D-7833-4DFE-8DB9-E1D7CA64985A}"/>
    <pc:docChg chg="modSld">
      <pc:chgData name="Rose De Jong" userId="S::dejongr@unhcr.org::fdfc7f57-0685-4a90-bc6e-c93956729b89" providerId="AD" clId="Web-{1B7C870D-7833-4DFE-8DB9-E1D7CA64985A}" dt="2023-03-01T09:53:07.914" v="26" actId="20577"/>
      <pc:docMkLst>
        <pc:docMk/>
      </pc:docMkLst>
      <pc:sldChg chg="modSp">
        <pc:chgData name="Rose De Jong" userId="S::dejongr@unhcr.org::fdfc7f57-0685-4a90-bc6e-c93956729b89" providerId="AD" clId="Web-{1B7C870D-7833-4DFE-8DB9-E1D7CA64985A}" dt="2023-03-01T09:52:33.930" v="13" actId="1076"/>
        <pc:sldMkLst>
          <pc:docMk/>
          <pc:sldMk cId="1473247836" sldId="1798"/>
        </pc:sldMkLst>
        <pc:spChg chg="mod">
          <ac:chgData name="Rose De Jong" userId="S::dejongr@unhcr.org::fdfc7f57-0685-4a90-bc6e-c93956729b89" providerId="AD" clId="Web-{1B7C870D-7833-4DFE-8DB9-E1D7CA64985A}" dt="2023-03-01T09:52:21.195" v="11" actId="20577"/>
          <ac:spMkLst>
            <pc:docMk/>
            <pc:sldMk cId="1473247836" sldId="1798"/>
            <ac:spMk id="6" creationId="{935A1486-2D78-104E-7C5F-3D63FBFDA4EA}"/>
          </ac:spMkLst>
        </pc:spChg>
        <pc:spChg chg="mod">
          <ac:chgData name="Rose De Jong" userId="S::dejongr@unhcr.org::fdfc7f57-0685-4a90-bc6e-c93956729b89" providerId="AD" clId="Web-{1B7C870D-7833-4DFE-8DB9-E1D7CA64985A}" dt="2023-03-01T09:52:30.179" v="12" actId="1076"/>
          <ac:spMkLst>
            <pc:docMk/>
            <pc:sldMk cId="1473247836" sldId="1798"/>
            <ac:spMk id="12" creationId="{00000000-0000-0000-0000-000000000000}"/>
          </ac:spMkLst>
        </pc:spChg>
        <pc:spChg chg="mod">
          <ac:chgData name="Rose De Jong" userId="S::dejongr@unhcr.org::fdfc7f57-0685-4a90-bc6e-c93956729b89" providerId="AD" clId="Web-{1B7C870D-7833-4DFE-8DB9-E1D7CA64985A}" dt="2023-03-01T09:52:33.930" v="13" actId="1076"/>
          <ac:spMkLst>
            <pc:docMk/>
            <pc:sldMk cId="1473247836" sldId="1798"/>
            <ac:spMk id="29" creationId="{00000000-0000-0000-0000-000000000000}"/>
          </ac:spMkLst>
        </pc:spChg>
      </pc:sldChg>
      <pc:sldChg chg="modSp">
        <pc:chgData name="Rose De Jong" userId="S::dejongr@unhcr.org::fdfc7f57-0685-4a90-bc6e-c93956729b89" providerId="AD" clId="Web-{1B7C870D-7833-4DFE-8DB9-E1D7CA64985A}" dt="2023-03-01T09:53:07.914" v="26" actId="20577"/>
        <pc:sldMkLst>
          <pc:docMk/>
          <pc:sldMk cId="3661692378" sldId="4243"/>
        </pc:sldMkLst>
        <pc:spChg chg="mod">
          <ac:chgData name="Rose De Jong" userId="S::dejongr@unhcr.org::fdfc7f57-0685-4a90-bc6e-c93956729b89" providerId="AD" clId="Web-{1B7C870D-7833-4DFE-8DB9-E1D7CA64985A}" dt="2023-03-01T09:52:40.555" v="14" actId="20577"/>
          <ac:spMkLst>
            <pc:docMk/>
            <pc:sldMk cId="3661692378" sldId="4243"/>
            <ac:spMk id="12" creationId="{00000000-0000-0000-0000-000000000000}"/>
          </ac:spMkLst>
        </pc:spChg>
        <pc:spChg chg="mod">
          <ac:chgData name="Rose De Jong" userId="S::dejongr@unhcr.org::fdfc7f57-0685-4a90-bc6e-c93956729b89" providerId="AD" clId="Web-{1B7C870D-7833-4DFE-8DB9-E1D7CA64985A}" dt="2023-03-01T09:53:07.914" v="26" actId="20577"/>
          <ac:spMkLst>
            <pc:docMk/>
            <pc:sldMk cId="3661692378" sldId="4243"/>
            <ac:spMk id="18" creationId="{00000000-0000-0000-0000-000000000000}"/>
          </ac:spMkLst>
        </pc:spChg>
        <pc:spChg chg="mod">
          <ac:chgData name="Rose De Jong" userId="S::dejongr@unhcr.org::fdfc7f57-0685-4a90-bc6e-c93956729b89" providerId="AD" clId="Web-{1B7C870D-7833-4DFE-8DB9-E1D7CA64985A}" dt="2023-03-01T09:52:58.477" v="21" actId="20577"/>
          <ac:spMkLst>
            <pc:docMk/>
            <pc:sldMk cId="3661692378" sldId="4243"/>
            <ac:spMk id="29" creationId="{00000000-0000-0000-0000-000000000000}"/>
          </ac:spMkLst>
        </pc:spChg>
      </pc:sldChg>
    </pc:docChg>
  </pc:docChgLst>
  <pc:docChgLst>
    <pc:chgData name="Rose De Jong" userId="S::dejongr@unhcr.org::fdfc7f57-0685-4a90-bc6e-c93956729b89" providerId="AD" clId="Web-{62E3EBFA-046B-774A-B57A-DD45AAC5F1F0}"/>
    <pc:docChg chg="modSld">
      <pc:chgData name="Rose De Jong" userId="S::dejongr@unhcr.org::fdfc7f57-0685-4a90-bc6e-c93956729b89" providerId="AD" clId="Web-{62E3EBFA-046B-774A-B57A-DD45AAC5F1F0}" dt="2023-04-20T14:24:35.229" v="12"/>
      <pc:docMkLst>
        <pc:docMk/>
      </pc:docMkLst>
      <pc:sldChg chg="modNotes">
        <pc:chgData name="Rose De Jong" userId="S::dejongr@unhcr.org::fdfc7f57-0685-4a90-bc6e-c93956729b89" providerId="AD" clId="Web-{62E3EBFA-046B-774A-B57A-DD45AAC5F1F0}" dt="2023-04-20T14:24:17.353" v="4"/>
        <pc:sldMkLst>
          <pc:docMk/>
          <pc:sldMk cId="3712893866" sldId="4291"/>
        </pc:sldMkLst>
      </pc:sldChg>
      <pc:sldChg chg="modNotes">
        <pc:chgData name="Rose De Jong" userId="S::dejongr@unhcr.org::fdfc7f57-0685-4a90-bc6e-c93956729b89" providerId="AD" clId="Web-{62E3EBFA-046B-774A-B57A-DD45AAC5F1F0}" dt="2023-04-20T14:24:35.229" v="12"/>
        <pc:sldMkLst>
          <pc:docMk/>
          <pc:sldMk cId="3283490954" sldId="4296"/>
        </pc:sldMkLst>
      </pc:sldChg>
      <pc:sldChg chg="modNotes">
        <pc:chgData name="Rose De Jong" userId="S::dejongr@unhcr.org::fdfc7f57-0685-4a90-bc6e-c93956729b89" providerId="AD" clId="Web-{62E3EBFA-046B-774A-B57A-DD45AAC5F1F0}" dt="2023-04-20T14:23:55.946" v="1"/>
        <pc:sldMkLst>
          <pc:docMk/>
          <pc:sldMk cId="2122647620" sldId="4319"/>
        </pc:sldMkLst>
      </pc:sldChg>
    </pc:docChg>
  </pc:docChgLst>
  <pc:docChgLst>
    <pc:chgData name="Rose De Jong" userId="fdfc7f57-0685-4a90-bc6e-c93956729b89" providerId="ADAL" clId="{2BC0AEF3-51EA-5C40-920E-37CA7F04E193}"/>
    <pc:docChg chg="custSel modSld">
      <pc:chgData name="Rose De Jong" userId="fdfc7f57-0685-4a90-bc6e-c93956729b89" providerId="ADAL" clId="{2BC0AEF3-51EA-5C40-920E-37CA7F04E193}" dt="2023-03-22T16:01:27.886" v="154" actId="20577"/>
      <pc:docMkLst>
        <pc:docMk/>
      </pc:docMkLst>
      <pc:sldChg chg="addSp delSp modSp mod modAnim">
        <pc:chgData name="Rose De Jong" userId="fdfc7f57-0685-4a90-bc6e-c93956729b89" providerId="ADAL" clId="{2BC0AEF3-51EA-5C40-920E-37CA7F04E193}" dt="2023-03-22T16:01:27.886" v="154" actId="20577"/>
        <pc:sldMkLst>
          <pc:docMk/>
          <pc:sldMk cId="0" sldId="256"/>
        </pc:sldMkLst>
        <pc:spChg chg="mod">
          <ac:chgData name="Rose De Jong" userId="fdfc7f57-0685-4a90-bc6e-c93956729b89" providerId="ADAL" clId="{2BC0AEF3-51EA-5C40-920E-37CA7F04E193}" dt="2023-03-22T16:01:27.886" v="154" actId="20577"/>
          <ac:spMkLst>
            <pc:docMk/>
            <pc:sldMk cId="0" sldId="256"/>
            <ac:spMk id="7171" creationId="{75CFD7F0-CE9E-4C9E-8175-5293F1352093}"/>
          </ac:spMkLst>
        </pc:spChg>
        <pc:spChg chg="add del mod">
          <ac:chgData name="Rose De Jong" userId="fdfc7f57-0685-4a90-bc6e-c93956729b89" providerId="ADAL" clId="{2BC0AEF3-51EA-5C40-920E-37CA7F04E193}" dt="2023-03-22T16:01:21.159" v="151" actId="1076"/>
          <ac:spMkLst>
            <pc:docMk/>
            <pc:sldMk cId="0" sldId="256"/>
            <ac:spMk id="7172" creationId="{255E6068-598A-4697-95CB-63C5D157B576}"/>
          </ac:spMkLst>
        </pc:spChg>
        <pc:grpChg chg="add del mod">
          <ac:chgData name="Rose De Jong" userId="fdfc7f57-0685-4a90-bc6e-c93956729b89" providerId="ADAL" clId="{2BC0AEF3-51EA-5C40-920E-37CA7F04E193}" dt="2023-03-22T16:01:21.159" v="151" actId="1076"/>
          <ac:grpSpMkLst>
            <pc:docMk/>
            <pc:sldMk cId="0" sldId="256"/>
            <ac:grpSpMk id="6" creationId="{FA09493C-CE59-94D8-5175-D33D21C38292}"/>
          </ac:grpSpMkLst>
        </pc:grpChg>
      </pc:sldChg>
    </pc:docChg>
  </pc:docChgLst>
  <pc:docChgLst>
    <pc:chgData clId="Web-{1B7C870D-7833-4DFE-8DB9-E1D7CA64985A}"/>
    <pc:docChg chg="modSld">
      <pc:chgData name="" userId="" providerId="" clId="Web-{1B7C870D-7833-4DFE-8DB9-E1D7CA64985A}" dt="2023-03-01T09:50:28.224" v="0" actId="20577"/>
      <pc:docMkLst>
        <pc:docMk/>
      </pc:docMkLst>
      <pc:sldChg chg="modSp">
        <pc:chgData name="" userId="" providerId="" clId="Web-{1B7C870D-7833-4DFE-8DB9-E1D7CA64985A}" dt="2023-03-01T09:50:28.224" v="0" actId="20577"/>
        <pc:sldMkLst>
          <pc:docMk/>
          <pc:sldMk cId="1473247836" sldId="1798"/>
        </pc:sldMkLst>
        <pc:spChg chg="mod">
          <ac:chgData name="" userId="" providerId="" clId="Web-{1B7C870D-7833-4DFE-8DB9-E1D7CA64985A}" dt="2023-03-01T09:50:28.224" v="0" actId="20577"/>
          <ac:spMkLst>
            <pc:docMk/>
            <pc:sldMk cId="1473247836" sldId="1798"/>
            <ac:spMk id="29" creationId="{00000000-0000-0000-0000-000000000000}"/>
          </ac:spMkLst>
        </pc:spChg>
      </pc:sldChg>
    </pc:docChg>
  </pc:docChgLst>
  <pc:docChgLst>
    <pc:chgData name="Rose De Jong" userId="S::dejongr@unhcr.org::fdfc7f57-0685-4a90-bc6e-c93956729b89" providerId="AD" clId="Web-{186788ED-C799-4106-8EDA-5F9485DD1F61}"/>
    <pc:docChg chg="">
      <pc:chgData name="Rose De Jong" userId="S::dejongr@unhcr.org::fdfc7f57-0685-4a90-bc6e-c93956729b89" providerId="AD" clId="Web-{186788ED-C799-4106-8EDA-5F9485DD1F61}" dt="2023-02-28T12:41:07.521" v="0"/>
      <pc:docMkLst>
        <pc:docMk/>
      </pc:docMkLst>
      <pc:sldChg chg="addCm">
        <pc:chgData name="Rose De Jong" userId="S::dejongr@unhcr.org::fdfc7f57-0685-4a90-bc6e-c93956729b89" providerId="AD" clId="Web-{186788ED-C799-4106-8EDA-5F9485DD1F61}" dt="2023-02-28T12:41:07.521" v="0"/>
        <pc:sldMkLst>
          <pc:docMk/>
          <pc:sldMk cId="0" sldId="256"/>
        </pc:sldMkLst>
      </pc:sldChg>
    </pc:docChg>
  </pc:docChgLst>
  <pc:docChgLst>
    <pc:chgData name="Sara Tognetti" userId="e53948f5-51bf-41f4-9b74-e09b6e68e107" providerId="ADAL" clId="{4F150573-ACC2-48A3-BE3B-9A1AAEFB32BE}"/>
    <pc:docChg chg="undo custSel modSld">
      <pc:chgData name="Sara Tognetti" userId="e53948f5-51bf-41f4-9b74-e09b6e68e107" providerId="ADAL" clId="{4F150573-ACC2-48A3-BE3B-9A1AAEFB32BE}" dt="2023-03-17T15:47:41.287" v="2828" actId="20577"/>
      <pc:docMkLst>
        <pc:docMk/>
      </pc:docMkLst>
      <pc:sldChg chg="delSp modSp mod delAnim addCm modCm">
        <pc:chgData name="Sara Tognetti" userId="e53948f5-51bf-41f4-9b74-e09b6e68e107" providerId="ADAL" clId="{4F150573-ACC2-48A3-BE3B-9A1AAEFB32BE}" dt="2023-03-17T08:00:34.333" v="533"/>
        <pc:sldMkLst>
          <pc:docMk/>
          <pc:sldMk cId="0" sldId="256"/>
        </pc:sldMkLst>
        <pc:spChg chg="mod">
          <ac:chgData name="Sara Tognetti" userId="e53948f5-51bf-41f4-9b74-e09b6e68e107" providerId="ADAL" clId="{4F150573-ACC2-48A3-BE3B-9A1AAEFB32BE}" dt="2023-03-17T07:59:45.182" v="532" actId="1076"/>
          <ac:spMkLst>
            <pc:docMk/>
            <pc:sldMk cId="0" sldId="256"/>
            <ac:spMk id="10" creationId="{FDB233BE-32F3-B323-99C0-282F9D814056}"/>
          </ac:spMkLst>
        </pc:spChg>
        <pc:picChg chg="del">
          <ac:chgData name="Sara Tognetti" userId="e53948f5-51bf-41f4-9b74-e09b6e68e107" providerId="ADAL" clId="{4F150573-ACC2-48A3-BE3B-9A1AAEFB32BE}" dt="2023-03-17T07:43:15.313" v="2" actId="478"/>
          <ac:picMkLst>
            <pc:docMk/>
            <pc:sldMk cId="0" sldId="256"/>
            <ac:picMk id="14" creationId="{4763AE35-CCC2-6297-1061-565E33AE6DA4}"/>
          </ac:picMkLst>
        </pc:picChg>
      </pc:sldChg>
      <pc:sldChg chg="addCm modCm modNotesTx">
        <pc:chgData name="Sara Tognetti" userId="e53948f5-51bf-41f4-9b74-e09b6e68e107" providerId="ADAL" clId="{4F150573-ACC2-48A3-BE3B-9A1AAEFB32BE}" dt="2023-03-17T08:04:18.726" v="641"/>
        <pc:sldMkLst>
          <pc:docMk/>
          <pc:sldMk cId="0" sldId="291"/>
        </pc:sldMkLst>
      </pc:sldChg>
      <pc:sldChg chg="addCm">
        <pc:chgData name="Sara Tognetti" userId="e53948f5-51bf-41f4-9b74-e09b6e68e107" providerId="ADAL" clId="{4F150573-ACC2-48A3-BE3B-9A1AAEFB32BE}" dt="2023-03-17T08:45:48.367" v="969"/>
        <pc:sldMkLst>
          <pc:docMk/>
          <pc:sldMk cId="0" sldId="316"/>
        </pc:sldMkLst>
      </pc:sldChg>
      <pc:sldChg chg="delSp mod delAnim addCm modCm modNotesTx">
        <pc:chgData name="Sara Tognetti" userId="e53948f5-51bf-41f4-9b74-e09b6e68e107" providerId="ADAL" clId="{4F150573-ACC2-48A3-BE3B-9A1AAEFB32BE}" dt="2023-03-17T08:33:47.774" v="912" actId="20577"/>
        <pc:sldMkLst>
          <pc:docMk/>
          <pc:sldMk cId="0" sldId="333"/>
        </pc:sldMkLst>
        <pc:picChg chg="del">
          <ac:chgData name="Sara Tognetti" userId="e53948f5-51bf-41f4-9b74-e09b6e68e107" providerId="ADAL" clId="{4F150573-ACC2-48A3-BE3B-9A1AAEFB32BE}" dt="2023-03-17T08:26:54.681" v="827" actId="478"/>
          <ac:picMkLst>
            <pc:docMk/>
            <pc:sldMk cId="0" sldId="333"/>
            <ac:picMk id="15" creationId="{CFF19840-DF53-BA1F-CD7B-CCE7B0D0F2B8}"/>
          </ac:picMkLst>
        </pc:picChg>
        <pc:picChg chg="del">
          <ac:chgData name="Sara Tognetti" userId="e53948f5-51bf-41f4-9b74-e09b6e68e107" providerId="ADAL" clId="{4F150573-ACC2-48A3-BE3B-9A1AAEFB32BE}" dt="2023-03-17T08:26:57.034" v="828" actId="478"/>
          <ac:picMkLst>
            <pc:docMk/>
            <pc:sldMk cId="0" sldId="333"/>
            <ac:picMk id="17" creationId="{76827211-B801-D22E-2E5A-072E57FADB16}"/>
          </ac:picMkLst>
        </pc:picChg>
      </pc:sldChg>
      <pc:sldChg chg="modSp modNotesTx">
        <pc:chgData name="Sara Tognetti" userId="e53948f5-51bf-41f4-9b74-e09b6e68e107" providerId="ADAL" clId="{4F150573-ACC2-48A3-BE3B-9A1AAEFB32BE}" dt="2023-03-17T14:56:40.238" v="2611" actId="20577"/>
        <pc:sldMkLst>
          <pc:docMk/>
          <pc:sldMk cId="0" sldId="342"/>
        </pc:sldMkLst>
        <pc:spChg chg="mod">
          <ac:chgData name="Sara Tognetti" userId="e53948f5-51bf-41f4-9b74-e09b6e68e107" providerId="ADAL" clId="{4F150573-ACC2-48A3-BE3B-9A1AAEFB32BE}" dt="2023-03-17T14:52:24.002" v="2303" actId="20577"/>
          <ac:spMkLst>
            <pc:docMk/>
            <pc:sldMk cId="0" sldId="342"/>
            <ac:spMk id="3" creationId="{C886D25E-F470-013D-5673-EDBF13F947EF}"/>
          </ac:spMkLst>
        </pc:spChg>
      </pc:sldChg>
      <pc:sldChg chg="addCm modNotesTx">
        <pc:chgData name="Sara Tognetti" userId="e53948f5-51bf-41f4-9b74-e09b6e68e107" providerId="ADAL" clId="{4F150573-ACC2-48A3-BE3B-9A1AAEFB32BE}" dt="2023-03-17T08:25:01.279" v="794"/>
        <pc:sldMkLst>
          <pc:docMk/>
          <pc:sldMk cId="1600089675" sldId="356"/>
        </pc:sldMkLst>
      </pc:sldChg>
      <pc:sldChg chg="modSp modAnim addCm">
        <pc:chgData name="Sara Tognetti" userId="e53948f5-51bf-41f4-9b74-e09b6e68e107" providerId="ADAL" clId="{4F150573-ACC2-48A3-BE3B-9A1AAEFB32BE}" dt="2023-03-17T08:36:53.833" v="924"/>
        <pc:sldMkLst>
          <pc:docMk/>
          <pc:sldMk cId="948199483" sldId="371"/>
        </pc:sldMkLst>
        <pc:spChg chg="mod">
          <ac:chgData name="Sara Tognetti" userId="e53948f5-51bf-41f4-9b74-e09b6e68e107" providerId="ADAL" clId="{4F150573-ACC2-48A3-BE3B-9A1AAEFB32BE}" dt="2023-03-17T08:36:25.972" v="923" actId="20577"/>
          <ac:spMkLst>
            <pc:docMk/>
            <pc:sldMk cId="948199483" sldId="371"/>
            <ac:spMk id="8" creationId="{ABC3598C-040E-579E-8AD7-C6DEC43F94B4}"/>
          </ac:spMkLst>
        </pc:spChg>
      </pc:sldChg>
      <pc:sldChg chg="addCm modNotesTx">
        <pc:chgData name="Sara Tognetti" userId="e53948f5-51bf-41f4-9b74-e09b6e68e107" providerId="ADAL" clId="{4F150573-ACC2-48A3-BE3B-9A1AAEFB32BE}" dt="2023-03-17T08:18:02.925" v="755"/>
        <pc:sldMkLst>
          <pc:docMk/>
          <pc:sldMk cId="3409769462" sldId="413"/>
        </pc:sldMkLst>
      </pc:sldChg>
      <pc:sldChg chg="modSp mod addCm modCm modNotesTx">
        <pc:chgData name="Sara Tognetti" userId="e53948f5-51bf-41f4-9b74-e09b6e68e107" providerId="ADAL" clId="{4F150573-ACC2-48A3-BE3B-9A1AAEFB32BE}" dt="2023-03-17T08:48:56.389" v="974"/>
        <pc:sldMkLst>
          <pc:docMk/>
          <pc:sldMk cId="654989596" sldId="417"/>
        </pc:sldMkLst>
        <pc:spChg chg="mod">
          <ac:chgData name="Sara Tognetti" userId="e53948f5-51bf-41f4-9b74-e09b6e68e107" providerId="ADAL" clId="{4F150573-ACC2-48A3-BE3B-9A1AAEFB32BE}" dt="2023-03-17T08:47:34.582" v="971" actId="20577"/>
          <ac:spMkLst>
            <pc:docMk/>
            <pc:sldMk cId="654989596" sldId="417"/>
            <ac:spMk id="5" creationId="{9A4584F5-2A44-9CC3-3D43-760D63862CE1}"/>
          </ac:spMkLst>
        </pc:spChg>
      </pc:sldChg>
      <pc:sldChg chg="modSp mod addCm delCm modCm">
        <pc:chgData name="Sara Tognetti" userId="e53948f5-51bf-41f4-9b74-e09b6e68e107" providerId="ADAL" clId="{4F150573-ACC2-48A3-BE3B-9A1AAEFB32BE}" dt="2023-03-17T07:52:40.457" v="237" actId="20577"/>
        <pc:sldMkLst>
          <pc:docMk/>
          <pc:sldMk cId="1473247836" sldId="1798"/>
        </pc:sldMkLst>
        <pc:spChg chg="mod">
          <ac:chgData name="Sara Tognetti" userId="e53948f5-51bf-41f4-9b74-e09b6e68e107" providerId="ADAL" clId="{4F150573-ACC2-48A3-BE3B-9A1AAEFB32BE}" dt="2023-03-17T07:52:40.457" v="237" actId="20577"/>
          <ac:spMkLst>
            <pc:docMk/>
            <pc:sldMk cId="1473247836" sldId="1798"/>
            <ac:spMk id="29" creationId="{00000000-0000-0000-0000-000000000000}"/>
          </ac:spMkLst>
        </pc:spChg>
      </pc:sldChg>
      <pc:sldChg chg="addCm delCm">
        <pc:chgData name="Sara Tognetti" userId="e53948f5-51bf-41f4-9b74-e09b6e68e107" providerId="ADAL" clId="{4F150573-ACC2-48A3-BE3B-9A1AAEFB32BE}" dt="2023-03-17T08:13:48.616" v="706"/>
        <pc:sldMkLst>
          <pc:docMk/>
          <pc:sldMk cId="441495086" sldId="2383"/>
        </pc:sldMkLst>
      </pc:sldChg>
      <pc:sldChg chg="modSp mod addCm">
        <pc:chgData name="Sara Tognetti" userId="e53948f5-51bf-41f4-9b74-e09b6e68e107" providerId="ADAL" clId="{4F150573-ACC2-48A3-BE3B-9A1AAEFB32BE}" dt="2023-03-17T07:59:21.501" v="528"/>
        <pc:sldMkLst>
          <pc:docMk/>
          <pc:sldMk cId="3661692378" sldId="4243"/>
        </pc:sldMkLst>
        <pc:spChg chg="mod">
          <ac:chgData name="Sara Tognetti" userId="e53948f5-51bf-41f4-9b74-e09b6e68e107" providerId="ADAL" clId="{4F150573-ACC2-48A3-BE3B-9A1AAEFB32BE}" dt="2023-03-17T07:58:15.579" v="527" actId="20577"/>
          <ac:spMkLst>
            <pc:docMk/>
            <pc:sldMk cId="3661692378" sldId="4243"/>
            <ac:spMk id="29" creationId="{00000000-0000-0000-0000-000000000000}"/>
          </ac:spMkLst>
        </pc:spChg>
      </pc:sldChg>
      <pc:sldChg chg="addCm modNotesTx">
        <pc:chgData name="Sara Tognetti" userId="e53948f5-51bf-41f4-9b74-e09b6e68e107" providerId="ADAL" clId="{4F150573-ACC2-48A3-BE3B-9A1AAEFB32BE}" dt="2023-03-17T08:23:58.670" v="773" actId="20577"/>
        <pc:sldMkLst>
          <pc:docMk/>
          <pc:sldMk cId="3543697962" sldId="4248"/>
        </pc:sldMkLst>
      </pc:sldChg>
      <pc:sldChg chg="addCm modCm modNotesTx">
        <pc:chgData name="Sara Tognetti" userId="e53948f5-51bf-41f4-9b74-e09b6e68e107" providerId="ADAL" clId="{4F150573-ACC2-48A3-BE3B-9A1AAEFB32BE}" dt="2023-03-17T08:43:42.332" v="967"/>
        <pc:sldMkLst>
          <pc:docMk/>
          <pc:sldMk cId="559300179" sldId="4249"/>
        </pc:sldMkLst>
      </pc:sldChg>
      <pc:sldChg chg="addCm modNotesTx">
        <pc:chgData name="Sara Tognetti" userId="e53948f5-51bf-41f4-9b74-e09b6e68e107" providerId="ADAL" clId="{4F150573-ACC2-48A3-BE3B-9A1AAEFB32BE}" dt="2023-03-17T08:43:48.674" v="968"/>
        <pc:sldMkLst>
          <pc:docMk/>
          <pc:sldMk cId="1343487868" sldId="4251"/>
        </pc:sldMkLst>
      </pc:sldChg>
      <pc:sldChg chg="addCm modNotesTx">
        <pc:chgData name="Sara Tognetti" userId="e53948f5-51bf-41f4-9b74-e09b6e68e107" providerId="ADAL" clId="{4F150573-ACC2-48A3-BE3B-9A1AAEFB32BE}" dt="2023-03-17T10:43:03.360" v="1312" actId="20577"/>
        <pc:sldMkLst>
          <pc:docMk/>
          <pc:sldMk cId="42683881" sldId="4255"/>
        </pc:sldMkLst>
      </pc:sldChg>
      <pc:sldChg chg="addCm modNotesTx">
        <pc:chgData name="Sara Tognetti" userId="e53948f5-51bf-41f4-9b74-e09b6e68e107" providerId="ADAL" clId="{4F150573-ACC2-48A3-BE3B-9A1AAEFB32BE}" dt="2023-03-17T08:05:23.051" v="648" actId="20577"/>
        <pc:sldMkLst>
          <pc:docMk/>
          <pc:sldMk cId="1557753473" sldId="4259"/>
        </pc:sldMkLst>
      </pc:sldChg>
      <pc:sldChg chg="delSp modSp mod delAnim addCm modCm">
        <pc:chgData name="Sara Tognetti" userId="e53948f5-51bf-41f4-9b74-e09b6e68e107" providerId="ADAL" clId="{4F150573-ACC2-48A3-BE3B-9A1AAEFB32BE}" dt="2023-03-17T08:06:26.344" v="657" actId="1076"/>
        <pc:sldMkLst>
          <pc:docMk/>
          <pc:sldMk cId="3733066060" sldId="4260"/>
        </pc:sldMkLst>
        <pc:picChg chg="mod">
          <ac:chgData name="Sara Tognetti" userId="e53948f5-51bf-41f4-9b74-e09b6e68e107" providerId="ADAL" clId="{4F150573-ACC2-48A3-BE3B-9A1AAEFB32BE}" dt="2023-03-17T08:06:15.661" v="653" actId="1076"/>
          <ac:picMkLst>
            <pc:docMk/>
            <pc:sldMk cId="3733066060" sldId="4260"/>
            <ac:picMk id="4" creationId="{8AE0E052-5628-C87E-B188-1A74118E4EEE}"/>
          </ac:picMkLst>
        </pc:picChg>
        <pc:picChg chg="del">
          <ac:chgData name="Sara Tognetti" userId="e53948f5-51bf-41f4-9b74-e09b6e68e107" providerId="ADAL" clId="{4F150573-ACC2-48A3-BE3B-9A1AAEFB32BE}" dt="2023-03-17T08:06:10.181" v="650" actId="478"/>
          <ac:picMkLst>
            <pc:docMk/>
            <pc:sldMk cId="3733066060" sldId="4260"/>
            <ac:picMk id="9" creationId="{9F03F07E-B4F9-602C-0965-0E8E7C0418B1}"/>
          </ac:picMkLst>
        </pc:picChg>
        <pc:picChg chg="mod">
          <ac:chgData name="Sara Tognetti" userId="e53948f5-51bf-41f4-9b74-e09b6e68e107" providerId="ADAL" clId="{4F150573-ACC2-48A3-BE3B-9A1AAEFB32BE}" dt="2023-03-17T08:06:21.808" v="656" actId="1076"/>
          <ac:picMkLst>
            <pc:docMk/>
            <pc:sldMk cId="3733066060" sldId="4260"/>
            <ac:picMk id="11" creationId="{92C571EC-1E7D-9641-C49D-65A2F6F65F50}"/>
          </ac:picMkLst>
        </pc:picChg>
        <pc:picChg chg="mod">
          <ac:chgData name="Sara Tognetti" userId="e53948f5-51bf-41f4-9b74-e09b6e68e107" providerId="ADAL" clId="{4F150573-ACC2-48A3-BE3B-9A1AAEFB32BE}" dt="2023-03-17T08:06:26.344" v="657" actId="1076"/>
          <ac:picMkLst>
            <pc:docMk/>
            <pc:sldMk cId="3733066060" sldId="4260"/>
            <ac:picMk id="13" creationId="{DB06F44B-9C6C-6379-457F-8605EAF03258}"/>
          </ac:picMkLst>
        </pc:picChg>
      </pc:sldChg>
      <pc:sldChg chg="modNotesTx">
        <pc:chgData name="Sara Tognetti" userId="e53948f5-51bf-41f4-9b74-e09b6e68e107" providerId="ADAL" clId="{4F150573-ACC2-48A3-BE3B-9A1AAEFB32BE}" dt="2023-03-17T09:15:51.666" v="975" actId="20577"/>
        <pc:sldMkLst>
          <pc:docMk/>
          <pc:sldMk cId="2646436488" sldId="4261"/>
        </pc:sldMkLst>
      </pc:sldChg>
      <pc:sldChg chg="addCm modCm modNotesTx">
        <pc:chgData name="Sara Tognetti" userId="e53948f5-51bf-41f4-9b74-e09b6e68e107" providerId="ADAL" clId="{4F150573-ACC2-48A3-BE3B-9A1AAEFB32BE}" dt="2023-03-17T11:11:49.677" v="1679"/>
        <pc:sldMkLst>
          <pc:docMk/>
          <pc:sldMk cId="3112302337" sldId="4263"/>
        </pc:sldMkLst>
      </pc:sldChg>
      <pc:sldChg chg="addCm modNotesTx">
        <pc:chgData name="Sara Tognetti" userId="e53948f5-51bf-41f4-9b74-e09b6e68e107" providerId="ADAL" clId="{4F150573-ACC2-48A3-BE3B-9A1AAEFB32BE}" dt="2023-03-17T08:26:49.999" v="826"/>
        <pc:sldMkLst>
          <pc:docMk/>
          <pc:sldMk cId="3655059145" sldId="4264"/>
        </pc:sldMkLst>
      </pc:sldChg>
      <pc:sldChg chg="addCm modNotesTx">
        <pc:chgData name="Sara Tognetti" userId="e53948f5-51bf-41f4-9b74-e09b6e68e107" providerId="ADAL" clId="{4F150573-ACC2-48A3-BE3B-9A1AAEFB32BE}" dt="2023-03-17T10:44:41.753" v="1315"/>
        <pc:sldMkLst>
          <pc:docMk/>
          <pc:sldMk cId="16285334" sldId="4265"/>
        </pc:sldMkLst>
      </pc:sldChg>
      <pc:sldChg chg="addCm modNotesTx">
        <pc:chgData name="Sara Tognetti" userId="e53948f5-51bf-41f4-9b74-e09b6e68e107" providerId="ADAL" clId="{4F150573-ACC2-48A3-BE3B-9A1AAEFB32BE}" dt="2023-03-17T09:18:46.386" v="989"/>
        <pc:sldMkLst>
          <pc:docMk/>
          <pc:sldMk cId="53809181" sldId="4270"/>
        </pc:sldMkLst>
      </pc:sldChg>
      <pc:sldChg chg="modSp mod addCm modNotesTx">
        <pc:chgData name="Sara Tognetti" userId="e53948f5-51bf-41f4-9b74-e09b6e68e107" providerId="ADAL" clId="{4F150573-ACC2-48A3-BE3B-9A1AAEFB32BE}" dt="2023-03-17T10:39:01.682" v="1195" actId="20577"/>
        <pc:sldMkLst>
          <pc:docMk/>
          <pc:sldMk cId="1668600193" sldId="4272"/>
        </pc:sldMkLst>
        <pc:spChg chg="mod">
          <ac:chgData name="Sara Tognetti" userId="e53948f5-51bf-41f4-9b74-e09b6e68e107" providerId="ADAL" clId="{4F150573-ACC2-48A3-BE3B-9A1AAEFB32BE}" dt="2023-03-17T10:33:34.740" v="1030" actId="20577"/>
          <ac:spMkLst>
            <pc:docMk/>
            <pc:sldMk cId="1668600193" sldId="4272"/>
            <ac:spMk id="6" creationId="{41E67350-1859-8520-5495-4E16C11B5D2D}"/>
          </ac:spMkLst>
        </pc:spChg>
      </pc:sldChg>
      <pc:sldChg chg="addCm modCm modNotesTx">
        <pc:chgData name="Sara Tognetti" userId="e53948f5-51bf-41f4-9b74-e09b6e68e107" providerId="ADAL" clId="{4F150573-ACC2-48A3-BE3B-9A1AAEFB32BE}" dt="2023-03-17T10:50:51.008" v="1466" actId="20577"/>
        <pc:sldMkLst>
          <pc:docMk/>
          <pc:sldMk cId="4038361766" sldId="4274"/>
        </pc:sldMkLst>
      </pc:sldChg>
      <pc:sldChg chg="modSp modAnim addCm">
        <pc:chgData name="Sara Tognetti" userId="e53948f5-51bf-41f4-9b74-e09b6e68e107" providerId="ADAL" clId="{4F150573-ACC2-48A3-BE3B-9A1AAEFB32BE}" dt="2023-03-17T10:58:49.740" v="1512"/>
        <pc:sldMkLst>
          <pc:docMk/>
          <pc:sldMk cId="4291002694" sldId="4280"/>
        </pc:sldMkLst>
        <pc:spChg chg="mod">
          <ac:chgData name="Sara Tognetti" userId="e53948f5-51bf-41f4-9b74-e09b6e68e107" providerId="ADAL" clId="{4F150573-ACC2-48A3-BE3B-9A1AAEFB32BE}" dt="2023-03-17T10:58:12.635" v="1509" actId="20577"/>
          <ac:spMkLst>
            <pc:docMk/>
            <pc:sldMk cId="4291002694" sldId="4280"/>
            <ac:spMk id="6" creationId="{41E67350-1859-8520-5495-4E16C11B5D2D}"/>
          </ac:spMkLst>
        </pc:spChg>
      </pc:sldChg>
      <pc:sldChg chg="addCm modNotesTx">
        <pc:chgData name="Sara Tognetti" userId="e53948f5-51bf-41f4-9b74-e09b6e68e107" providerId="ADAL" clId="{4F150573-ACC2-48A3-BE3B-9A1AAEFB32BE}" dt="2023-03-17T11:03:22.899" v="1563" actId="20577"/>
        <pc:sldMkLst>
          <pc:docMk/>
          <pc:sldMk cId="942312099" sldId="4282"/>
        </pc:sldMkLst>
      </pc:sldChg>
      <pc:sldChg chg="addCm modNotesTx">
        <pc:chgData name="Sara Tognetti" userId="e53948f5-51bf-41f4-9b74-e09b6e68e107" providerId="ADAL" clId="{4F150573-ACC2-48A3-BE3B-9A1AAEFB32BE}" dt="2023-03-17T11:09:04.556" v="1669" actId="20577"/>
        <pc:sldMkLst>
          <pc:docMk/>
          <pc:sldMk cId="689775366" sldId="4283"/>
        </pc:sldMkLst>
      </pc:sldChg>
      <pc:sldChg chg="addCm modNotesTx">
        <pc:chgData name="Sara Tognetti" userId="e53948f5-51bf-41f4-9b74-e09b6e68e107" providerId="ADAL" clId="{4F150573-ACC2-48A3-BE3B-9A1AAEFB32BE}" dt="2023-03-17T11:01:17.645" v="1545"/>
        <pc:sldMkLst>
          <pc:docMk/>
          <pc:sldMk cId="1133337968" sldId="4284"/>
        </pc:sldMkLst>
      </pc:sldChg>
      <pc:sldChg chg="addCm modNotesTx">
        <pc:chgData name="Sara Tognetti" userId="e53948f5-51bf-41f4-9b74-e09b6e68e107" providerId="ADAL" clId="{4F150573-ACC2-48A3-BE3B-9A1AAEFB32BE}" dt="2023-03-17T11:13:26.297" v="1710"/>
        <pc:sldMkLst>
          <pc:docMk/>
          <pc:sldMk cId="3050452205" sldId="4285"/>
        </pc:sldMkLst>
      </pc:sldChg>
      <pc:sldChg chg="modNotesTx">
        <pc:chgData name="Sara Tognetti" userId="e53948f5-51bf-41f4-9b74-e09b6e68e107" providerId="ADAL" clId="{4F150573-ACC2-48A3-BE3B-9A1AAEFB32BE}" dt="2023-03-17T14:34:25.017" v="1828" actId="20577"/>
        <pc:sldMkLst>
          <pc:docMk/>
          <pc:sldMk cId="3894045912" sldId="4286"/>
        </pc:sldMkLst>
      </pc:sldChg>
      <pc:sldChg chg="addCm modNotesTx">
        <pc:chgData name="Sara Tognetti" userId="e53948f5-51bf-41f4-9b74-e09b6e68e107" providerId="ADAL" clId="{4F150573-ACC2-48A3-BE3B-9A1AAEFB32BE}" dt="2023-03-17T15:10:37.742" v="2673"/>
        <pc:sldMkLst>
          <pc:docMk/>
          <pc:sldMk cId="3712893866" sldId="4291"/>
        </pc:sldMkLst>
      </pc:sldChg>
      <pc:sldChg chg="addCm modNotesTx">
        <pc:chgData name="Sara Tognetti" userId="e53948f5-51bf-41f4-9b74-e09b6e68e107" providerId="ADAL" clId="{4F150573-ACC2-48A3-BE3B-9A1AAEFB32BE}" dt="2023-03-17T15:43:14.411" v="2813"/>
        <pc:sldMkLst>
          <pc:docMk/>
          <pc:sldMk cId="4040150552" sldId="4292"/>
        </pc:sldMkLst>
      </pc:sldChg>
      <pc:sldChg chg="modSp addCm">
        <pc:chgData name="Sara Tognetti" userId="e53948f5-51bf-41f4-9b74-e09b6e68e107" providerId="ADAL" clId="{4F150573-ACC2-48A3-BE3B-9A1AAEFB32BE}" dt="2023-03-17T09:17:44.089" v="980"/>
        <pc:sldMkLst>
          <pc:docMk/>
          <pc:sldMk cId="2324910976" sldId="4293"/>
        </pc:sldMkLst>
        <pc:spChg chg="mod">
          <ac:chgData name="Sara Tognetti" userId="e53948f5-51bf-41f4-9b74-e09b6e68e107" providerId="ADAL" clId="{4F150573-ACC2-48A3-BE3B-9A1AAEFB32BE}" dt="2023-03-17T09:17:08.146" v="979" actId="20577"/>
          <ac:spMkLst>
            <pc:docMk/>
            <pc:sldMk cId="2324910976" sldId="4293"/>
            <ac:spMk id="8" creationId="{ABC3598C-040E-579E-8AD7-C6DEC43F94B4}"/>
          </ac:spMkLst>
        </pc:spChg>
      </pc:sldChg>
      <pc:sldChg chg="modSp addCm">
        <pc:chgData name="Sara Tognetti" userId="e53948f5-51bf-41f4-9b74-e09b6e68e107" providerId="ADAL" clId="{4F150573-ACC2-48A3-BE3B-9A1AAEFB32BE}" dt="2023-03-17T10:54:56.952" v="1500"/>
        <pc:sldMkLst>
          <pc:docMk/>
          <pc:sldMk cId="125497016" sldId="4294"/>
        </pc:sldMkLst>
        <pc:spChg chg="mod">
          <ac:chgData name="Sara Tognetti" userId="e53948f5-51bf-41f4-9b74-e09b6e68e107" providerId="ADAL" clId="{4F150573-ACC2-48A3-BE3B-9A1AAEFB32BE}" dt="2023-03-17T10:54:33.427" v="1499" actId="20577"/>
          <ac:spMkLst>
            <pc:docMk/>
            <pc:sldMk cId="125497016" sldId="4294"/>
            <ac:spMk id="4" creationId="{70430F13-43EF-FB80-6512-A3B5B33C7468}"/>
          </ac:spMkLst>
        </pc:spChg>
      </pc:sldChg>
      <pc:sldChg chg="modSp addCm modCm modNotesTx">
        <pc:chgData name="Sara Tognetti" userId="e53948f5-51bf-41f4-9b74-e09b6e68e107" providerId="ADAL" clId="{4F150573-ACC2-48A3-BE3B-9A1AAEFB32BE}" dt="2023-03-17T14:25:54.779" v="1805" actId="20577"/>
        <pc:sldMkLst>
          <pc:docMk/>
          <pc:sldMk cId="1866880478" sldId="4295"/>
        </pc:sldMkLst>
        <pc:spChg chg="mod">
          <ac:chgData name="Sara Tognetti" userId="e53948f5-51bf-41f4-9b74-e09b6e68e107" providerId="ADAL" clId="{4F150573-ACC2-48A3-BE3B-9A1AAEFB32BE}" dt="2023-03-17T14:21:02.555" v="1721" actId="20577"/>
          <ac:spMkLst>
            <pc:docMk/>
            <pc:sldMk cId="1866880478" sldId="4295"/>
            <ac:spMk id="6" creationId="{41E67350-1859-8520-5495-4E16C11B5D2D}"/>
          </ac:spMkLst>
        </pc:spChg>
      </pc:sldChg>
      <pc:sldChg chg="modSp addCm modCm modNotesTx">
        <pc:chgData name="Sara Tognetti" userId="e53948f5-51bf-41f4-9b74-e09b6e68e107" providerId="ADAL" clId="{4F150573-ACC2-48A3-BE3B-9A1AAEFB32BE}" dt="2023-03-17T14:29:28.187" v="1824" actId="33524"/>
        <pc:sldMkLst>
          <pc:docMk/>
          <pc:sldMk cId="3283490954" sldId="4296"/>
        </pc:sldMkLst>
        <pc:spChg chg="mod">
          <ac:chgData name="Sara Tognetti" userId="e53948f5-51bf-41f4-9b74-e09b6e68e107" providerId="ADAL" clId="{4F150573-ACC2-48A3-BE3B-9A1AAEFB32BE}" dt="2023-03-17T14:26:42.994" v="1806" actId="20577"/>
          <ac:spMkLst>
            <pc:docMk/>
            <pc:sldMk cId="3283490954" sldId="4296"/>
            <ac:spMk id="6" creationId="{41E67350-1859-8520-5495-4E16C11B5D2D}"/>
          </ac:spMkLst>
        </pc:spChg>
      </pc:sldChg>
      <pc:sldChg chg="modSp addCm">
        <pc:chgData name="Sara Tognetti" userId="e53948f5-51bf-41f4-9b74-e09b6e68e107" providerId="ADAL" clId="{4F150573-ACC2-48A3-BE3B-9A1AAEFB32BE}" dt="2023-03-17T14:46:50.699" v="2011"/>
        <pc:sldMkLst>
          <pc:docMk/>
          <pc:sldMk cId="116580320" sldId="4299"/>
        </pc:sldMkLst>
        <pc:spChg chg="mod">
          <ac:chgData name="Sara Tognetti" userId="e53948f5-51bf-41f4-9b74-e09b6e68e107" providerId="ADAL" clId="{4F150573-ACC2-48A3-BE3B-9A1AAEFB32BE}" dt="2023-03-17T14:46:21.412" v="2010" actId="20577"/>
          <ac:spMkLst>
            <pc:docMk/>
            <pc:sldMk cId="116580320" sldId="4299"/>
            <ac:spMk id="8" creationId="{ABC3598C-040E-579E-8AD7-C6DEC43F94B4}"/>
          </ac:spMkLst>
        </pc:spChg>
      </pc:sldChg>
      <pc:sldChg chg="modSp modAnim addCm">
        <pc:chgData name="Sara Tognetti" userId="e53948f5-51bf-41f4-9b74-e09b6e68e107" providerId="ADAL" clId="{4F150573-ACC2-48A3-BE3B-9A1AAEFB32BE}" dt="2023-03-17T15:44:09.876" v="2823"/>
        <pc:sldMkLst>
          <pc:docMk/>
          <pc:sldMk cId="866619104" sldId="4302"/>
        </pc:sldMkLst>
        <pc:spChg chg="mod">
          <ac:chgData name="Sara Tognetti" userId="e53948f5-51bf-41f4-9b74-e09b6e68e107" providerId="ADAL" clId="{4F150573-ACC2-48A3-BE3B-9A1AAEFB32BE}" dt="2023-03-17T15:43:46.881" v="2822" actId="20577"/>
          <ac:spMkLst>
            <pc:docMk/>
            <pc:sldMk cId="866619104" sldId="4302"/>
            <ac:spMk id="4" creationId="{70430F13-43EF-FB80-6512-A3B5B33C7468}"/>
          </ac:spMkLst>
        </pc:spChg>
      </pc:sldChg>
      <pc:sldChg chg="modSp addCm modNotesTx">
        <pc:chgData name="Sara Tognetti" userId="e53948f5-51bf-41f4-9b74-e09b6e68e107" providerId="ADAL" clId="{4F150573-ACC2-48A3-BE3B-9A1AAEFB32BE}" dt="2023-03-17T14:43:30.851" v="1989"/>
        <pc:sldMkLst>
          <pc:docMk/>
          <pc:sldMk cId="1778846982" sldId="4304"/>
        </pc:sldMkLst>
        <pc:spChg chg="mod">
          <ac:chgData name="Sara Tognetti" userId="e53948f5-51bf-41f4-9b74-e09b6e68e107" providerId="ADAL" clId="{4F150573-ACC2-48A3-BE3B-9A1AAEFB32BE}" dt="2023-03-17T14:40:03.354" v="1896" actId="20577"/>
          <ac:spMkLst>
            <pc:docMk/>
            <pc:sldMk cId="1778846982" sldId="4304"/>
            <ac:spMk id="6" creationId="{41E67350-1859-8520-5495-4E16C11B5D2D}"/>
          </ac:spMkLst>
        </pc:spChg>
      </pc:sldChg>
      <pc:sldChg chg="addCm modNotesTx">
        <pc:chgData name="Sara Tognetti" userId="e53948f5-51bf-41f4-9b74-e09b6e68e107" providerId="ADAL" clId="{4F150573-ACC2-48A3-BE3B-9A1AAEFB32BE}" dt="2023-03-17T14:45:39.242" v="2002"/>
        <pc:sldMkLst>
          <pc:docMk/>
          <pc:sldMk cId="2907736288" sldId="4305"/>
        </pc:sldMkLst>
      </pc:sldChg>
      <pc:sldChg chg="addCm modNotesTx">
        <pc:chgData name="Sara Tognetti" userId="e53948f5-51bf-41f4-9b74-e09b6e68e107" providerId="ADAL" clId="{4F150573-ACC2-48A3-BE3B-9A1AAEFB32BE}" dt="2023-03-17T15:08:44.275" v="2630"/>
        <pc:sldMkLst>
          <pc:docMk/>
          <pc:sldMk cId="2685969181" sldId="4306"/>
        </pc:sldMkLst>
      </pc:sldChg>
      <pc:sldChg chg="modCm">
        <pc:chgData name="Sara Tognetti" userId="e53948f5-51bf-41f4-9b74-e09b6e68e107" providerId="ADAL" clId="{4F150573-ACC2-48A3-BE3B-9A1AAEFB32BE}" dt="2023-03-17T15:11:25.487" v="2675"/>
        <pc:sldMkLst>
          <pc:docMk/>
          <pc:sldMk cId="3574091403" sldId="4307"/>
        </pc:sldMkLst>
      </pc:sldChg>
      <pc:sldChg chg="modCm modNotesTx">
        <pc:chgData name="Sara Tognetti" userId="e53948f5-51bf-41f4-9b74-e09b6e68e107" providerId="ADAL" clId="{4F150573-ACC2-48A3-BE3B-9A1AAEFB32BE}" dt="2023-03-17T15:45:34.226" v="2826" actId="20577"/>
        <pc:sldMkLst>
          <pc:docMk/>
          <pc:sldMk cId="1578266783" sldId="4310"/>
        </pc:sldMkLst>
      </pc:sldChg>
      <pc:sldChg chg="modSp">
        <pc:chgData name="Sara Tognetti" userId="e53948f5-51bf-41f4-9b74-e09b6e68e107" providerId="ADAL" clId="{4F150573-ACC2-48A3-BE3B-9A1AAEFB32BE}" dt="2023-03-17T15:47:41.287" v="2828" actId="20577"/>
        <pc:sldMkLst>
          <pc:docMk/>
          <pc:sldMk cId="3728639409" sldId="4311"/>
        </pc:sldMkLst>
        <pc:spChg chg="mod">
          <ac:chgData name="Sara Tognetti" userId="e53948f5-51bf-41f4-9b74-e09b6e68e107" providerId="ADAL" clId="{4F150573-ACC2-48A3-BE3B-9A1AAEFB32BE}" dt="2023-03-17T15:47:41.287" v="2828" actId="20577"/>
          <ac:spMkLst>
            <pc:docMk/>
            <pc:sldMk cId="3728639409" sldId="4311"/>
            <ac:spMk id="10" creationId="{BC7BCB9E-B39E-E67B-A5CE-C4A7F4F27CF4}"/>
          </ac:spMkLst>
        </pc:spChg>
      </pc:sldChg>
      <pc:sldChg chg="addCm">
        <pc:chgData name="Sara Tognetti" userId="e53948f5-51bf-41f4-9b74-e09b6e68e107" providerId="ADAL" clId="{4F150573-ACC2-48A3-BE3B-9A1AAEFB32BE}" dt="2023-03-17T15:47:09.793" v="2827"/>
        <pc:sldMkLst>
          <pc:docMk/>
          <pc:sldMk cId="3256574435" sldId="4314"/>
        </pc:sldMkLst>
      </pc:sldChg>
      <pc:sldChg chg="modCm">
        <pc:chgData name="Sara Tognetti" userId="e53948f5-51bf-41f4-9b74-e09b6e68e107" providerId="ADAL" clId="{4F150573-ACC2-48A3-BE3B-9A1AAEFB32BE}" dt="2023-03-17T14:57:59.353" v="2613"/>
        <pc:sldMkLst>
          <pc:docMk/>
          <pc:sldMk cId="2122647620" sldId="4319"/>
        </pc:sldMkLst>
      </pc:sldChg>
      <pc:sldChg chg="addCm">
        <pc:chgData name="Sara Tognetti" userId="e53948f5-51bf-41f4-9b74-e09b6e68e107" providerId="ADAL" clId="{4F150573-ACC2-48A3-BE3B-9A1AAEFB32BE}" dt="2023-03-17T15:37:30.567" v="2714"/>
        <pc:sldMkLst>
          <pc:docMk/>
          <pc:sldMk cId="822770778" sldId="4323"/>
        </pc:sldMkLst>
      </pc:sldChg>
      <pc:sldChg chg="addCm modNotesTx">
        <pc:chgData name="Sara Tognetti" userId="e53948f5-51bf-41f4-9b74-e09b6e68e107" providerId="ADAL" clId="{4F150573-ACC2-48A3-BE3B-9A1AAEFB32BE}" dt="2023-03-17T15:36:08.959" v="2713"/>
        <pc:sldMkLst>
          <pc:docMk/>
          <pc:sldMk cId="2386901245" sldId="432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980F5-428B-4446-BB1E-BE9CC26E3A71}" type="doc">
      <dgm:prSet loTypeId="urn:microsoft.com/office/officeart/2005/8/layout/chevron1" loCatId="process" qsTypeId="urn:microsoft.com/office/officeart/2005/8/quickstyle/simple1" qsCatId="simple" csTypeId="urn:microsoft.com/office/officeart/2005/8/colors/accent1_2" csCatId="accent1" phldr="1"/>
      <dgm:spPr/>
    </dgm:pt>
    <dgm:pt modelId="{83220234-9035-47C4-BA7A-C79FADA1CCDB}">
      <dgm:prSet phldrT="[Text]" custT="1"/>
      <dgm:spPr>
        <a:solidFill>
          <a:srgbClr val="FFFCCD"/>
        </a:solidFill>
        <a:ln>
          <a:solidFill>
            <a:srgbClr val="0070C0"/>
          </a:solidFill>
        </a:ln>
      </dgm:spPr>
      <dgm:t>
        <a:bodyPr/>
        <a:lstStyle/>
        <a:p>
          <a:r>
            <a:rPr lang="en-GB" sz="2000" b="1" noProof="0">
              <a:solidFill>
                <a:srgbClr val="0070C0"/>
              </a:solidFill>
              <a:latin typeface="Arial" panose="020B0604020202020204" pitchFamily="34" charset="0"/>
              <a:cs typeface="Arial" panose="020B0604020202020204" pitchFamily="34" charset="0"/>
            </a:rPr>
            <a:t>Find</a:t>
          </a:r>
        </a:p>
      </dgm:t>
    </dgm:pt>
    <dgm:pt modelId="{49545A99-6795-43FD-AB30-0D4325F7FFD6}" type="parTrans" cxnId="{4895C955-3785-47E1-8B1F-9ED96E57B093}">
      <dgm:prSet/>
      <dgm:spPr/>
      <dgm:t>
        <a:bodyPr/>
        <a:lstStyle/>
        <a:p>
          <a:endParaRPr lang="tr-TR"/>
        </a:p>
      </dgm:t>
    </dgm:pt>
    <dgm:pt modelId="{DFA751FF-67D4-466F-85C0-C65F873912F3}" type="sibTrans" cxnId="{4895C955-3785-47E1-8B1F-9ED96E57B093}">
      <dgm:prSet/>
      <dgm:spPr/>
      <dgm:t>
        <a:bodyPr/>
        <a:lstStyle/>
        <a:p>
          <a:endParaRPr lang="tr-TR"/>
        </a:p>
      </dgm:t>
    </dgm:pt>
    <dgm:pt modelId="{C0B92514-CABD-4EE5-B15C-BC9ADCA6F2A7}">
      <dgm:prSet phldrT="[Text]" custT="1"/>
      <dgm:spPr>
        <a:solidFill>
          <a:srgbClr val="CCE3F1"/>
        </a:solidFill>
        <a:ln w="28575" cap="flat" cmpd="sng" algn="ctr">
          <a:solidFill>
            <a:srgbClr val="0070C0"/>
          </a:solidFill>
          <a:prstDash val="solid"/>
          <a:miter lim="800000"/>
        </a:ln>
        <a:effectLst/>
      </dgm:spPr>
      <dgm:t>
        <a:bodyPr spcFirstLastPara="0" vert="horz" wrap="square" lIns="80010" tIns="26670" rIns="26670" bIns="26670" numCol="1" spcCol="1270" anchor="ctr" anchorCtr="0"/>
        <a:lstStyle/>
        <a:p>
          <a:r>
            <a:rPr lang="en-GB" sz="2000" b="1" kern="1200" noProof="0">
              <a:solidFill>
                <a:srgbClr val="0070C0"/>
              </a:solidFill>
              <a:latin typeface="Lato" panose="020F0502020204030203" pitchFamily="34" charset="77"/>
              <a:ea typeface="+mn-ea"/>
              <a:cs typeface="Arial" panose="020B0604020202020204" pitchFamily="34" charset="0"/>
            </a:rPr>
            <a:t>Collect</a:t>
          </a:r>
        </a:p>
      </dgm:t>
    </dgm:pt>
    <dgm:pt modelId="{7AA63C18-66C4-49BF-9B86-9C005DAE5FBB}" type="parTrans" cxnId="{2AA3EB70-789C-4BC4-AEF4-2029CF34EC5F}">
      <dgm:prSet/>
      <dgm:spPr/>
      <dgm:t>
        <a:bodyPr/>
        <a:lstStyle/>
        <a:p>
          <a:endParaRPr lang="tr-TR"/>
        </a:p>
      </dgm:t>
    </dgm:pt>
    <dgm:pt modelId="{8D22823A-68F8-469A-B6EE-BA5B04C63FDA}" type="sibTrans" cxnId="{2AA3EB70-789C-4BC4-AEF4-2029CF34EC5F}">
      <dgm:prSet/>
      <dgm:spPr/>
      <dgm:t>
        <a:bodyPr/>
        <a:lstStyle/>
        <a:p>
          <a:endParaRPr lang="tr-TR"/>
        </a:p>
      </dgm:t>
    </dgm:pt>
    <dgm:pt modelId="{D04D638F-52A7-DD44-AF58-05A29CED69B9}">
      <dgm:prSet phldrT="[Text]" custT="1"/>
      <dgm:spPr>
        <a:solidFill>
          <a:srgbClr val="FFFCCD"/>
        </a:solidFill>
        <a:ln>
          <a:solidFill>
            <a:srgbClr val="0070C0"/>
          </a:solidFill>
        </a:ln>
      </dgm:spPr>
      <dgm:t>
        <a:bodyPr/>
        <a:lstStyle/>
        <a:p>
          <a:r>
            <a:rPr lang="en-GB" sz="2000" b="1" noProof="0">
              <a:solidFill>
                <a:srgbClr val="0070C0"/>
              </a:solidFill>
              <a:latin typeface="Arial" panose="020B0604020202020204" pitchFamily="34" charset="0"/>
              <a:cs typeface="Arial" panose="020B0604020202020204" pitchFamily="34" charset="0"/>
            </a:rPr>
            <a:t>Analyse</a:t>
          </a:r>
        </a:p>
      </dgm:t>
    </dgm:pt>
    <dgm:pt modelId="{EFEB8672-AFBB-EB41-BFB5-871985E86661}" type="parTrans" cxnId="{2DB3E844-AC3E-5C44-9FFA-1C929F5BA6AE}">
      <dgm:prSet/>
      <dgm:spPr/>
      <dgm:t>
        <a:bodyPr/>
        <a:lstStyle/>
        <a:p>
          <a:endParaRPr lang="en-US"/>
        </a:p>
      </dgm:t>
    </dgm:pt>
    <dgm:pt modelId="{50221BDF-1351-7F44-A9A8-4BF4A9AD1F0F}" type="sibTrans" cxnId="{2DB3E844-AC3E-5C44-9FFA-1C929F5BA6AE}">
      <dgm:prSet/>
      <dgm:spPr/>
      <dgm:t>
        <a:bodyPr/>
        <a:lstStyle/>
        <a:p>
          <a:endParaRPr lang="en-US"/>
        </a:p>
      </dgm:t>
    </dgm:pt>
    <dgm:pt modelId="{29681577-E8A7-DB49-BE73-3F44938642F1}">
      <dgm:prSet phldrT="[Text]" custT="1"/>
      <dgm:spPr>
        <a:solidFill>
          <a:srgbClr val="CCE3F1"/>
        </a:solidFill>
        <a:ln>
          <a:solidFill>
            <a:srgbClr val="0070C0"/>
          </a:solidFill>
        </a:ln>
      </dgm:spPr>
      <dgm:t>
        <a:bodyPr/>
        <a:lstStyle/>
        <a:p>
          <a:r>
            <a:rPr lang="en-US" sz="2000" b="1">
              <a:solidFill>
                <a:srgbClr val="0070C0"/>
              </a:solidFill>
              <a:latin typeface="Arial" panose="020B0604020202020204" pitchFamily="34" charset="0"/>
              <a:cs typeface="Arial" panose="020B0604020202020204" pitchFamily="34" charset="0"/>
            </a:rPr>
            <a:t>Validate</a:t>
          </a:r>
          <a:endParaRPr lang="tr-TR" sz="2000" b="1">
            <a:solidFill>
              <a:srgbClr val="0070C0"/>
            </a:solidFill>
            <a:latin typeface="Arial" panose="020B0604020202020204" pitchFamily="34" charset="0"/>
            <a:cs typeface="Arial" panose="020B0604020202020204" pitchFamily="34" charset="0"/>
          </a:endParaRPr>
        </a:p>
      </dgm:t>
    </dgm:pt>
    <dgm:pt modelId="{E1191040-C447-954D-888D-CEB1C12BD284}" type="parTrans" cxnId="{B12DA84A-0309-3648-98EE-0A607FE4FFE3}">
      <dgm:prSet/>
      <dgm:spPr/>
      <dgm:t>
        <a:bodyPr/>
        <a:lstStyle/>
        <a:p>
          <a:endParaRPr lang="en-US"/>
        </a:p>
      </dgm:t>
    </dgm:pt>
    <dgm:pt modelId="{2ABB4482-07C2-574D-A747-BDC13378D585}" type="sibTrans" cxnId="{B12DA84A-0309-3648-98EE-0A607FE4FFE3}">
      <dgm:prSet/>
      <dgm:spPr/>
      <dgm:t>
        <a:bodyPr/>
        <a:lstStyle/>
        <a:p>
          <a:endParaRPr lang="en-US"/>
        </a:p>
      </dgm:t>
    </dgm:pt>
    <dgm:pt modelId="{1F37DB69-C1DC-184D-9BD9-E99E3DC59737}">
      <dgm:prSet phldrT="[Text]" custT="1"/>
      <dgm:spPr>
        <a:solidFill>
          <a:srgbClr val="FFFCCD"/>
        </a:solidFill>
        <a:ln>
          <a:solidFill>
            <a:srgbClr val="0070C0"/>
          </a:solidFill>
        </a:ln>
      </dgm:spPr>
      <dgm:t>
        <a:bodyPr/>
        <a:lstStyle/>
        <a:p>
          <a:r>
            <a:rPr lang="en-US" sz="2000" b="1">
              <a:solidFill>
                <a:srgbClr val="0070C0"/>
              </a:solidFill>
              <a:latin typeface="Lato" panose="020F0502020204030203" pitchFamily="34" charset="77"/>
              <a:cs typeface="Arial" panose="020B0604020202020204" pitchFamily="34" charset="0"/>
            </a:rPr>
            <a:t>Finalize</a:t>
          </a:r>
          <a:endParaRPr lang="tr-TR" sz="2000" b="1">
            <a:solidFill>
              <a:srgbClr val="0070C0"/>
            </a:solidFill>
            <a:latin typeface="Lato" panose="020F0502020204030203" pitchFamily="34" charset="77"/>
            <a:cs typeface="Arial" panose="020B0604020202020204" pitchFamily="34" charset="0"/>
          </a:endParaRPr>
        </a:p>
      </dgm:t>
    </dgm:pt>
    <dgm:pt modelId="{69937C85-AE56-6049-BB64-CDBA03BF9A36}" type="sibTrans" cxnId="{BD78A515-0C9D-4246-B0D5-C29DB82B4546}">
      <dgm:prSet/>
      <dgm:spPr/>
      <dgm:t>
        <a:bodyPr/>
        <a:lstStyle/>
        <a:p>
          <a:endParaRPr lang="en-US"/>
        </a:p>
      </dgm:t>
    </dgm:pt>
    <dgm:pt modelId="{16033113-D1E4-284D-862D-E7FD3DAA5D0A}" type="parTrans" cxnId="{BD78A515-0C9D-4246-B0D5-C29DB82B4546}">
      <dgm:prSet/>
      <dgm:spPr/>
      <dgm:t>
        <a:bodyPr/>
        <a:lstStyle/>
        <a:p>
          <a:endParaRPr lang="en-US"/>
        </a:p>
      </dgm:t>
    </dgm:pt>
    <dgm:pt modelId="{4045F8E0-6884-FF4A-B49E-CFFA76139099}" type="pres">
      <dgm:prSet presAssocID="{8B2980F5-428B-4446-BB1E-BE9CC26E3A71}" presName="Name0" presStyleCnt="0">
        <dgm:presLayoutVars>
          <dgm:dir/>
          <dgm:animLvl val="lvl"/>
          <dgm:resizeHandles val="exact"/>
        </dgm:presLayoutVars>
      </dgm:prSet>
      <dgm:spPr/>
    </dgm:pt>
    <dgm:pt modelId="{17936114-E4A7-5245-A984-B40C1090CE59}" type="pres">
      <dgm:prSet presAssocID="{83220234-9035-47C4-BA7A-C79FADA1CCDB}" presName="parTxOnly" presStyleLbl="node1" presStyleIdx="0" presStyleCnt="5">
        <dgm:presLayoutVars>
          <dgm:chMax val="0"/>
          <dgm:chPref val="0"/>
          <dgm:bulletEnabled val="1"/>
        </dgm:presLayoutVars>
      </dgm:prSet>
      <dgm:spPr/>
    </dgm:pt>
    <dgm:pt modelId="{6FA4DACD-BDA3-2C4F-A784-290CC32F4FBE}" type="pres">
      <dgm:prSet presAssocID="{DFA751FF-67D4-466F-85C0-C65F873912F3}" presName="parTxOnlySpace" presStyleCnt="0"/>
      <dgm:spPr/>
    </dgm:pt>
    <dgm:pt modelId="{404CB1F1-1957-5B44-B25D-24812411CFC6}" type="pres">
      <dgm:prSet presAssocID="{C0B92514-CABD-4EE5-B15C-BC9ADCA6F2A7}" presName="parTxOnly" presStyleLbl="node1" presStyleIdx="1" presStyleCnt="5">
        <dgm:presLayoutVars>
          <dgm:chMax val="0"/>
          <dgm:chPref val="0"/>
          <dgm:bulletEnabled val="1"/>
        </dgm:presLayoutVars>
      </dgm:prSet>
      <dgm:spPr/>
    </dgm:pt>
    <dgm:pt modelId="{8CF524BA-9972-4744-9A5D-B0DEEA8C9E70}" type="pres">
      <dgm:prSet presAssocID="{8D22823A-68F8-469A-B6EE-BA5B04C63FDA}" presName="parTxOnlySpace" presStyleCnt="0"/>
      <dgm:spPr/>
    </dgm:pt>
    <dgm:pt modelId="{D9243140-5BF4-F44E-B219-ECD574CF42B5}" type="pres">
      <dgm:prSet presAssocID="{D04D638F-52A7-DD44-AF58-05A29CED69B9}" presName="parTxOnly" presStyleLbl="node1" presStyleIdx="2" presStyleCnt="5">
        <dgm:presLayoutVars>
          <dgm:chMax val="0"/>
          <dgm:chPref val="0"/>
          <dgm:bulletEnabled val="1"/>
        </dgm:presLayoutVars>
      </dgm:prSet>
      <dgm:spPr/>
    </dgm:pt>
    <dgm:pt modelId="{C68EB193-5E18-4141-9768-41BCEBDA4391}" type="pres">
      <dgm:prSet presAssocID="{50221BDF-1351-7F44-A9A8-4BF4A9AD1F0F}" presName="parTxOnlySpace" presStyleCnt="0"/>
      <dgm:spPr/>
    </dgm:pt>
    <dgm:pt modelId="{4D353B5B-F100-D746-940A-03B730B0E395}" type="pres">
      <dgm:prSet presAssocID="{29681577-E8A7-DB49-BE73-3F44938642F1}" presName="parTxOnly" presStyleLbl="node1" presStyleIdx="3" presStyleCnt="5">
        <dgm:presLayoutVars>
          <dgm:chMax val="0"/>
          <dgm:chPref val="0"/>
          <dgm:bulletEnabled val="1"/>
        </dgm:presLayoutVars>
      </dgm:prSet>
      <dgm:spPr/>
    </dgm:pt>
    <dgm:pt modelId="{52A3E104-7DD8-0341-BBCD-5595712AA76A}" type="pres">
      <dgm:prSet presAssocID="{2ABB4482-07C2-574D-A747-BDC13378D585}" presName="parTxOnlySpace" presStyleCnt="0"/>
      <dgm:spPr/>
    </dgm:pt>
    <dgm:pt modelId="{28D571AB-96AD-3641-96CF-4C8418B8EF2C}" type="pres">
      <dgm:prSet presAssocID="{1F37DB69-C1DC-184D-9BD9-E99E3DC59737}" presName="parTxOnly" presStyleLbl="node1" presStyleIdx="4" presStyleCnt="5">
        <dgm:presLayoutVars>
          <dgm:chMax val="0"/>
          <dgm:chPref val="0"/>
          <dgm:bulletEnabled val="1"/>
        </dgm:presLayoutVars>
      </dgm:prSet>
      <dgm:spPr/>
    </dgm:pt>
  </dgm:ptLst>
  <dgm:cxnLst>
    <dgm:cxn modelId="{BD78A515-0C9D-4246-B0D5-C29DB82B4546}" srcId="{8B2980F5-428B-4446-BB1E-BE9CC26E3A71}" destId="{1F37DB69-C1DC-184D-9BD9-E99E3DC59737}" srcOrd="4" destOrd="0" parTransId="{16033113-D1E4-284D-862D-E7FD3DAA5D0A}" sibTransId="{69937C85-AE56-6049-BB64-CDBA03BF9A36}"/>
    <dgm:cxn modelId="{C6C0462E-9561-D845-A1F4-1EB68CA36714}" type="presOf" srcId="{83220234-9035-47C4-BA7A-C79FADA1CCDB}" destId="{17936114-E4A7-5245-A984-B40C1090CE59}" srcOrd="0" destOrd="0" presId="urn:microsoft.com/office/officeart/2005/8/layout/chevron1"/>
    <dgm:cxn modelId="{2DB3E844-AC3E-5C44-9FFA-1C929F5BA6AE}" srcId="{8B2980F5-428B-4446-BB1E-BE9CC26E3A71}" destId="{D04D638F-52A7-DD44-AF58-05A29CED69B9}" srcOrd="2" destOrd="0" parTransId="{EFEB8672-AFBB-EB41-BFB5-871985E86661}" sibTransId="{50221BDF-1351-7F44-A9A8-4BF4A9AD1F0F}"/>
    <dgm:cxn modelId="{31180E65-43FE-6A49-B25B-19F0FFC36F97}" type="presOf" srcId="{29681577-E8A7-DB49-BE73-3F44938642F1}" destId="{4D353B5B-F100-D746-940A-03B730B0E395}" srcOrd="0" destOrd="0" presId="urn:microsoft.com/office/officeart/2005/8/layout/chevron1"/>
    <dgm:cxn modelId="{B12DA84A-0309-3648-98EE-0A607FE4FFE3}" srcId="{8B2980F5-428B-4446-BB1E-BE9CC26E3A71}" destId="{29681577-E8A7-DB49-BE73-3F44938642F1}" srcOrd="3" destOrd="0" parTransId="{E1191040-C447-954D-888D-CEB1C12BD284}" sibTransId="{2ABB4482-07C2-574D-A747-BDC13378D585}"/>
    <dgm:cxn modelId="{2AA3EB70-789C-4BC4-AEF4-2029CF34EC5F}" srcId="{8B2980F5-428B-4446-BB1E-BE9CC26E3A71}" destId="{C0B92514-CABD-4EE5-B15C-BC9ADCA6F2A7}" srcOrd="1" destOrd="0" parTransId="{7AA63C18-66C4-49BF-9B86-9C005DAE5FBB}" sibTransId="{8D22823A-68F8-469A-B6EE-BA5B04C63FDA}"/>
    <dgm:cxn modelId="{4895C955-3785-47E1-8B1F-9ED96E57B093}" srcId="{8B2980F5-428B-4446-BB1E-BE9CC26E3A71}" destId="{83220234-9035-47C4-BA7A-C79FADA1CCDB}" srcOrd="0" destOrd="0" parTransId="{49545A99-6795-43FD-AB30-0D4325F7FFD6}" sibTransId="{DFA751FF-67D4-466F-85C0-C65F873912F3}"/>
    <dgm:cxn modelId="{16C66E56-F04E-224D-BF04-6DC77281D8EB}" type="presOf" srcId="{8B2980F5-428B-4446-BB1E-BE9CC26E3A71}" destId="{4045F8E0-6884-FF4A-B49E-CFFA76139099}" srcOrd="0" destOrd="0" presId="urn:microsoft.com/office/officeart/2005/8/layout/chevron1"/>
    <dgm:cxn modelId="{BB996083-2A78-0F42-A477-EF03A3E88AC3}" type="presOf" srcId="{C0B92514-CABD-4EE5-B15C-BC9ADCA6F2A7}" destId="{404CB1F1-1957-5B44-B25D-24812411CFC6}" srcOrd="0" destOrd="0" presId="urn:microsoft.com/office/officeart/2005/8/layout/chevron1"/>
    <dgm:cxn modelId="{45DC33AA-6F08-6A4A-8580-2F328C6F86CA}" type="presOf" srcId="{1F37DB69-C1DC-184D-9BD9-E99E3DC59737}" destId="{28D571AB-96AD-3641-96CF-4C8418B8EF2C}" srcOrd="0" destOrd="0" presId="urn:microsoft.com/office/officeart/2005/8/layout/chevron1"/>
    <dgm:cxn modelId="{EB5428C6-DAD4-894F-9364-BE546130F889}" type="presOf" srcId="{D04D638F-52A7-DD44-AF58-05A29CED69B9}" destId="{D9243140-5BF4-F44E-B219-ECD574CF42B5}" srcOrd="0" destOrd="0" presId="urn:microsoft.com/office/officeart/2005/8/layout/chevron1"/>
    <dgm:cxn modelId="{ACEBE340-B943-4746-9075-4FC7E4B4EE99}" type="presParOf" srcId="{4045F8E0-6884-FF4A-B49E-CFFA76139099}" destId="{17936114-E4A7-5245-A984-B40C1090CE59}" srcOrd="0" destOrd="0" presId="urn:microsoft.com/office/officeart/2005/8/layout/chevron1"/>
    <dgm:cxn modelId="{C78F8C88-F46B-E643-A477-234860559998}" type="presParOf" srcId="{4045F8E0-6884-FF4A-B49E-CFFA76139099}" destId="{6FA4DACD-BDA3-2C4F-A784-290CC32F4FBE}" srcOrd="1" destOrd="0" presId="urn:microsoft.com/office/officeart/2005/8/layout/chevron1"/>
    <dgm:cxn modelId="{5DAEBA46-5A42-6E46-8D46-CB3A0683A14F}" type="presParOf" srcId="{4045F8E0-6884-FF4A-B49E-CFFA76139099}" destId="{404CB1F1-1957-5B44-B25D-24812411CFC6}" srcOrd="2" destOrd="0" presId="urn:microsoft.com/office/officeart/2005/8/layout/chevron1"/>
    <dgm:cxn modelId="{6373CE70-C6DD-994B-9753-FDCADA7721C1}" type="presParOf" srcId="{4045F8E0-6884-FF4A-B49E-CFFA76139099}" destId="{8CF524BA-9972-4744-9A5D-B0DEEA8C9E70}" srcOrd="3" destOrd="0" presId="urn:microsoft.com/office/officeart/2005/8/layout/chevron1"/>
    <dgm:cxn modelId="{419C1933-BF18-154E-8620-8E9F777C8060}" type="presParOf" srcId="{4045F8E0-6884-FF4A-B49E-CFFA76139099}" destId="{D9243140-5BF4-F44E-B219-ECD574CF42B5}" srcOrd="4" destOrd="0" presId="urn:microsoft.com/office/officeart/2005/8/layout/chevron1"/>
    <dgm:cxn modelId="{64DDBB49-40F9-E74F-BDDD-FF337421C387}" type="presParOf" srcId="{4045F8E0-6884-FF4A-B49E-CFFA76139099}" destId="{C68EB193-5E18-4141-9768-41BCEBDA4391}" srcOrd="5" destOrd="0" presId="urn:microsoft.com/office/officeart/2005/8/layout/chevron1"/>
    <dgm:cxn modelId="{C6BB796D-D071-2046-AFB2-77051665EF05}" type="presParOf" srcId="{4045F8E0-6884-FF4A-B49E-CFFA76139099}" destId="{4D353B5B-F100-D746-940A-03B730B0E395}" srcOrd="6" destOrd="0" presId="urn:microsoft.com/office/officeart/2005/8/layout/chevron1"/>
    <dgm:cxn modelId="{1A721157-70B0-C54B-A55B-7DE1CA92A303}" type="presParOf" srcId="{4045F8E0-6884-FF4A-B49E-CFFA76139099}" destId="{52A3E104-7DD8-0341-BBCD-5595712AA76A}" srcOrd="7" destOrd="0" presId="urn:microsoft.com/office/officeart/2005/8/layout/chevron1"/>
    <dgm:cxn modelId="{021BC597-D923-104C-B3FC-E90C9DA0054C}" type="presParOf" srcId="{4045F8E0-6884-FF4A-B49E-CFFA76139099}" destId="{28D571AB-96AD-3641-96CF-4C8418B8EF2C}"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36114-E4A7-5245-A984-B40C1090CE59}">
      <dsp:nvSpPr>
        <dsp:cNvPr id="0" name=""/>
        <dsp:cNvSpPr/>
      </dsp:nvSpPr>
      <dsp:spPr>
        <a:xfrm>
          <a:off x="2496" y="0"/>
          <a:ext cx="2221614" cy="858860"/>
        </a:xfrm>
        <a:prstGeom prst="chevron">
          <a:avLst/>
        </a:prstGeom>
        <a:solidFill>
          <a:srgbClr val="FFFCC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noProof="0">
              <a:solidFill>
                <a:srgbClr val="0070C0"/>
              </a:solidFill>
              <a:latin typeface="Arial" panose="020B0604020202020204" pitchFamily="34" charset="0"/>
              <a:cs typeface="Arial" panose="020B0604020202020204" pitchFamily="34" charset="0"/>
            </a:rPr>
            <a:t>Find</a:t>
          </a:r>
        </a:p>
      </dsp:txBody>
      <dsp:txXfrm>
        <a:off x="431926" y="0"/>
        <a:ext cx="1362754" cy="858860"/>
      </dsp:txXfrm>
    </dsp:sp>
    <dsp:sp modelId="{404CB1F1-1957-5B44-B25D-24812411CFC6}">
      <dsp:nvSpPr>
        <dsp:cNvPr id="0" name=""/>
        <dsp:cNvSpPr/>
      </dsp:nvSpPr>
      <dsp:spPr>
        <a:xfrm>
          <a:off x="2001949" y="0"/>
          <a:ext cx="2221614" cy="858860"/>
        </a:xfrm>
        <a:prstGeom prst="chevron">
          <a:avLst/>
        </a:prstGeom>
        <a:solidFill>
          <a:srgbClr val="CCE3F1"/>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noProof="0">
              <a:solidFill>
                <a:srgbClr val="0070C0"/>
              </a:solidFill>
              <a:latin typeface="Lato" panose="020F0502020204030203" pitchFamily="34" charset="77"/>
              <a:ea typeface="+mn-ea"/>
              <a:cs typeface="Arial" panose="020B0604020202020204" pitchFamily="34" charset="0"/>
            </a:rPr>
            <a:t>Collect</a:t>
          </a:r>
        </a:p>
      </dsp:txBody>
      <dsp:txXfrm>
        <a:off x="2431379" y="0"/>
        <a:ext cx="1362754" cy="858860"/>
      </dsp:txXfrm>
    </dsp:sp>
    <dsp:sp modelId="{D9243140-5BF4-F44E-B219-ECD574CF42B5}">
      <dsp:nvSpPr>
        <dsp:cNvPr id="0" name=""/>
        <dsp:cNvSpPr/>
      </dsp:nvSpPr>
      <dsp:spPr>
        <a:xfrm>
          <a:off x="4001402" y="0"/>
          <a:ext cx="2221614" cy="858860"/>
        </a:xfrm>
        <a:prstGeom prst="chevron">
          <a:avLst/>
        </a:prstGeom>
        <a:solidFill>
          <a:srgbClr val="FFFCC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GB" sz="2000" b="1" kern="1200" noProof="0">
              <a:solidFill>
                <a:srgbClr val="0070C0"/>
              </a:solidFill>
              <a:latin typeface="Arial" panose="020B0604020202020204" pitchFamily="34" charset="0"/>
              <a:cs typeface="Arial" panose="020B0604020202020204" pitchFamily="34" charset="0"/>
            </a:rPr>
            <a:t>Analyse</a:t>
          </a:r>
        </a:p>
      </dsp:txBody>
      <dsp:txXfrm>
        <a:off x="4430832" y="0"/>
        <a:ext cx="1362754" cy="858860"/>
      </dsp:txXfrm>
    </dsp:sp>
    <dsp:sp modelId="{4D353B5B-F100-D746-940A-03B730B0E395}">
      <dsp:nvSpPr>
        <dsp:cNvPr id="0" name=""/>
        <dsp:cNvSpPr/>
      </dsp:nvSpPr>
      <dsp:spPr>
        <a:xfrm>
          <a:off x="6000855" y="0"/>
          <a:ext cx="2221614" cy="858860"/>
        </a:xfrm>
        <a:prstGeom prst="chevron">
          <a:avLst/>
        </a:prstGeom>
        <a:solidFill>
          <a:srgbClr val="CCE3F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70C0"/>
              </a:solidFill>
              <a:latin typeface="Arial" panose="020B0604020202020204" pitchFamily="34" charset="0"/>
              <a:cs typeface="Arial" panose="020B0604020202020204" pitchFamily="34" charset="0"/>
            </a:rPr>
            <a:t>Validate</a:t>
          </a:r>
          <a:endParaRPr lang="tr-TR" sz="2000" b="1" kern="1200">
            <a:solidFill>
              <a:srgbClr val="0070C0"/>
            </a:solidFill>
            <a:latin typeface="Arial" panose="020B0604020202020204" pitchFamily="34" charset="0"/>
            <a:cs typeface="Arial" panose="020B0604020202020204" pitchFamily="34" charset="0"/>
          </a:endParaRPr>
        </a:p>
      </dsp:txBody>
      <dsp:txXfrm>
        <a:off x="6430285" y="0"/>
        <a:ext cx="1362754" cy="858860"/>
      </dsp:txXfrm>
    </dsp:sp>
    <dsp:sp modelId="{28D571AB-96AD-3641-96CF-4C8418B8EF2C}">
      <dsp:nvSpPr>
        <dsp:cNvPr id="0" name=""/>
        <dsp:cNvSpPr/>
      </dsp:nvSpPr>
      <dsp:spPr>
        <a:xfrm>
          <a:off x="8000308" y="0"/>
          <a:ext cx="2221614" cy="858860"/>
        </a:xfrm>
        <a:prstGeom prst="chevron">
          <a:avLst/>
        </a:prstGeom>
        <a:solidFill>
          <a:srgbClr val="FFFCCD"/>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70C0"/>
              </a:solidFill>
              <a:latin typeface="Lato" panose="020F0502020204030203" pitchFamily="34" charset="77"/>
              <a:cs typeface="Arial" panose="020B0604020202020204" pitchFamily="34" charset="0"/>
            </a:rPr>
            <a:t>Finalize</a:t>
          </a:r>
          <a:endParaRPr lang="tr-TR" sz="2000" b="1" kern="1200">
            <a:solidFill>
              <a:srgbClr val="0070C0"/>
            </a:solidFill>
            <a:latin typeface="Lato" panose="020F0502020204030203" pitchFamily="34" charset="77"/>
            <a:cs typeface="Arial" panose="020B0604020202020204" pitchFamily="34" charset="0"/>
          </a:endParaRPr>
        </a:p>
      </dsp:txBody>
      <dsp:txXfrm>
        <a:off x="8429738" y="0"/>
        <a:ext cx="1362754" cy="8588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E24E68-7D21-530C-E76D-006F1C419A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R"/>
          </a:p>
        </p:txBody>
      </p:sp>
      <p:sp>
        <p:nvSpPr>
          <p:cNvPr id="3" name="Date Placeholder 2">
            <a:extLst>
              <a:ext uri="{FF2B5EF4-FFF2-40B4-BE49-F238E27FC236}">
                <a16:creationId xmlns:a16="http://schemas.microsoft.com/office/drawing/2014/main" id="{AD4568D3-94D2-D56D-A585-0C0C17417A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64D566-CA64-5949-A2A2-89A27A2D13CA}" type="datetimeFigureOut">
              <a:rPr lang="en-BR" smtClean="0"/>
              <a:t>04/20/2023</a:t>
            </a:fld>
            <a:endParaRPr lang="en-BR"/>
          </a:p>
        </p:txBody>
      </p:sp>
      <p:sp>
        <p:nvSpPr>
          <p:cNvPr id="4" name="Footer Placeholder 3">
            <a:extLst>
              <a:ext uri="{FF2B5EF4-FFF2-40B4-BE49-F238E27FC236}">
                <a16:creationId xmlns:a16="http://schemas.microsoft.com/office/drawing/2014/main" id="{F85989D8-2AEF-AC66-8BD6-D533E8A99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R"/>
          </a:p>
        </p:txBody>
      </p:sp>
      <p:sp>
        <p:nvSpPr>
          <p:cNvPr id="5" name="Slide Number Placeholder 4">
            <a:extLst>
              <a:ext uri="{FF2B5EF4-FFF2-40B4-BE49-F238E27FC236}">
                <a16:creationId xmlns:a16="http://schemas.microsoft.com/office/drawing/2014/main" id="{747DB5CC-3F51-BF19-8D19-FE276A7FB6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C510DF-92C1-AB4F-B75F-7307B1E048AC}" type="slidenum">
              <a:rPr lang="en-BR" smtClean="0"/>
              <a:t>‹#›</a:t>
            </a:fld>
            <a:endParaRPr lang="en-BR"/>
          </a:p>
        </p:txBody>
      </p:sp>
    </p:spTree>
    <p:extLst>
      <p:ext uri="{BB962C8B-B14F-4D97-AF65-F5344CB8AC3E}">
        <p14:creationId xmlns:p14="http://schemas.microsoft.com/office/powerpoint/2010/main" val="3092956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11FDA6-839E-4709-AF2E-97FC44C6606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AC26C50-FDD1-403A-AFDC-FBCA44A9F56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434579F1-7AC9-45C2-958D-CA052F3577F1}" type="datetimeFigureOut">
              <a:rPr lang="en-US"/>
              <a:pPr>
                <a:defRPr/>
              </a:pPr>
              <a:t>4/20/2023</a:t>
            </a:fld>
            <a:endParaRPr lang="en-US"/>
          </a:p>
        </p:txBody>
      </p:sp>
      <p:sp>
        <p:nvSpPr>
          <p:cNvPr id="4" name="Slide Image Placeholder 3">
            <a:extLst>
              <a:ext uri="{FF2B5EF4-FFF2-40B4-BE49-F238E27FC236}">
                <a16:creationId xmlns:a16="http://schemas.microsoft.com/office/drawing/2014/main" id="{C6D014DB-2DC5-47B3-A186-83E56139857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4489F86-1252-43F8-ACA7-A515880C1D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4808398-9A7E-4F90-B953-0AB02986C6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30DC6A6-58F3-4AE6-B5DA-518D7A99563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790270AE-4AE3-4A4B-9235-CAB52A9738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IYmBOTi1d9U&amp;list=PLk83Ra7kAz5HQymFMdS79dryet14pn8YS&amp;index=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unhcr365.sharepoint.com/sites/GSCB-GBVLearning/SitePages/Facilitator-Guide-on-GBV-Risk-Mitigation.aspx" TargetMode="External"/><Relationship Id="rId4" Type="http://schemas.openxmlformats.org/officeDocument/2006/relationships/hyperlink" Target="https://gbvguidelines.org/e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bvims.com/gbv-case-management-guidelines/gbv-case-management-training-materia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hcr.org/workingwithlgbtiq-sogiesc-trainingpackag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2preventvawg.org/evidence-hub/ending-violence-against-lgbtqi-people-report"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2preventvawg.org/sites/default/files/2022-09/WhatWorks-PolicyBrief.pdf" TargetMode="External"/><Relationship Id="rId5" Type="http://schemas.openxmlformats.org/officeDocument/2006/relationships/hyperlink" Target="https://www.unhcr.org/workingwithlgbtiq-sogiesc-trainingpackage.html" TargetMode="External"/><Relationship Id="rId4" Type="http://schemas.openxmlformats.org/officeDocument/2006/relationships/hyperlink" Target="https://www.refworld.org/docid/4e6073972.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IYmBOTi1d9U&amp;list=PLk83Ra7kAz5HQymFMdS79dryet14pn8YS&amp;index=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vimeo.com/281426654?embedded=true&amp;source=video_title&amp;owner=32168174"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ourwatch.org.au/resource/changing-the-picture/"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womensrefugeecommission.org/wp-content/uploads/2020/04/GBV-Disability-Toolkit-English.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untf.unwomen.org/sites/default/files/Field%20Office%20UNTF/Publications/2021/Prevention%20briefs/Resistance%20and%20backlash/Synthesis%20Review%207%20-%20resistance%20and%20backlash_v2_compressed.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youtube.com/watch?v=XN07X6Vjk_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whatworks.co.za/resources/film-and-audio/item/400-equal-access-Nepa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unhcr365.sharepoint.com/sites/GSCB-GBVLearning/SitePages/Webinar-2.aspx"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compass/en/guidance/toc-package/TOC%20package.zip"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hyperlink" Target="https://interagencystandingcommittee.org/grand-bargain-hosted-iasc" TargetMode="External"/><Relationship Id="rId7" Type="http://schemas.openxmlformats.org/officeDocument/2006/relationships/hyperlink" Target="NUL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NULL" TargetMode="External"/><Relationship Id="rId5" Type="http://schemas.openxmlformats.org/officeDocument/2006/relationships/hyperlink" Target="https://www.unhcr.org/publications/brochures/61b28b094/unhcrs-task-team-engagement-partnership-persons-concern-led-organizations.html?query=RLO" TargetMode="External"/><Relationship Id="rId10" Type="http://schemas.openxmlformats.org/officeDocument/2006/relationships/hyperlink" Target="https://careevaluations.org/wp-content/uploads/GBV-Localization-Mapping-Study-Full-Report-FINAL.pdf" TargetMode="External"/><Relationship Id="rId4" Type="http://schemas.openxmlformats.org/officeDocument/2006/relationships/hyperlink" Target="https://www.refworld.org/docid/4e6073972.html" TargetMode="External"/><Relationship Id="rId9" Type="http://schemas.openxmlformats.org/officeDocument/2006/relationships/hyperlink" Target="https://unhcr365.sharepoint.com/sites/GSCB-GBVLearning/SitePages/Webinar-3.aspx"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youtube.com/watch?v=-CXyZjc23Xo&amp;list=PLk83Ra7kAz5HQymFMdS79dryet14pn8YS&amp;index=7"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resourcecentre.savethechildren.net/document/gender-power-gap-analysi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resourcecentre.savethechildren.net/document/gender-power-gap-analysis/"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resourcecentre.savethechildren.net/document/gender-power-gap-analysi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bvims.co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girlsnotbrides.org/documents/1002/Girls-Not-Brides-Theory-of-Change-on-Child-Marriage.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whatworks.co.za/resources/film-and-audio/item/668-video-violence-is-preventable-what-works"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unhcr.org/protection/environment/4a97d1039/frame-toolkit-framework-assessing-monitoring-evaluating-environment-refugee.html"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bvims.com/"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unhcr365.sharepoint.com/sites/GSCB-GBVLearning/SitePages/Webinar-2.aspx"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compass/en/guidance/3/coreindicatorsmetadata/2.0%20Core%20Indicator%20Metadata%2004%2010%202021.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youtube.com/watch?v=IUDfUATsITI&amp;list=PLk83Ra7kAz5HQymFMdS79dryet14pn8YS&amp;index=7"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youtube.com/watch?v=JYhsaqLRfv8&amp;list=PLk83Ra7kAz5HQymFMdS79dryet14pn8YS&amp;index=8"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s://www.who.int/publications-detail-redirect/9789241595681" TargetMode="External"/><Relationship Id="rId4" Type="http://schemas.openxmlformats.org/officeDocument/2006/relationships/hyperlink" Target="https://www.who.int/publications/i/item/9789241595681"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unhcr.org/handbooks/aap/documents/UNHCR-AAP_Operational_Guidance.pdf"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alnap.org/system/files/content/resource/files/main/closing-the-loop-alnap-cda-guidance.pdf"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intranet.unhcr.org/content/dam/unhcr/intranet/protection-operations/sexual-and-gender-based-violence/documents/english/gbv-policy-monitoring-framework/GBV%20modules%20Policy%20Monitoring%20Framework%20-%20provisional%20release.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ta.unhcr.org/en/documents/details/9174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35971"/>
            <a:ext cx="5486400" cy="4905662"/>
          </a:xfrm>
          <a:prstGeom prst="rect">
            <a:avLst/>
          </a:prstGeom>
        </p:spPr>
        <p:txBody>
          <a:bodyPr/>
          <a:lstStyle/>
          <a:p>
            <a:pPr>
              <a:defRPr/>
            </a:pPr>
            <a:endParaRPr lang="en-US">
              <a:ea typeface="MS PGothic"/>
              <a:cs typeface="Calibri"/>
            </a:endParaRPr>
          </a:p>
          <a:p>
            <a:pPr>
              <a:defRPr/>
            </a:pPr>
            <a:endParaRPr lang="en-US"/>
          </a:p>
          <a:p>
            <a:pPr algn="just">
              <a:defRPr/>
            </a:pPr>
            <a:endParaRPr lang="en-US">
              <a:cs typeface="Calibri"/>
            </a:endParaRPr>
          </a:p>
          <a:p>
            <a:pPr>
              <a:defRPr/>
            </a:pPr>
            <a:endParaRPr lang="en-US"/>
          </a:p>
          <a:p>
            <a:pPr>
              <a:defRPr/>
            </a:pPr>
            <a:endParaRPr lang="en-US" b="1">
              <a:cs typeface="Calibri"/>
            </a:endParaRPr>
          </a:p>
          <a:p>
            <a:pPr>
              <a:defRPr/>
            </a:pPr>
            <a:endParaRPr lang="en-US">
              <a:cs typeface="Calibri"/>
            </a:endParaRPr>
          </a:p>
          <a:p>
            <a:pPr>
              <a:spcAft>
                <a:spcPts val="0"/>
              </a:spcAft>
              <a:buFont typeface="Arial"/>
              <a:defRPr/>
            </a:pPr>
            <a:endParaRPr lang="en-US" altLang="en-US">
              <a:ea typeface="MS PGothic"/>
              <a:cs typeface="Calibri"/>
            </a:endParaRPr>
          </a:p>
          <a:p>
            <a:pPr>
              <a:spcAft>
                <a:spcPts val="0"/>
              </a:spcAft>
              <a:buFont typeface="Arial"/>
              <a:defRPr/>
            </a:pPr>
            <a:endParaRPr lang="en-US">
              <a:ea typeface="MS PGothic"/>
              <a:cs typeface="Calibri"/>
            </a:endParaRPr>
          </a:p>
          <a:p>
            <a:pPr>
              <a:defRPr/>
            </a:pPr>
            <a:endParaRPr lang="en-US">
              <a:cs typeface="Calibri"/>
            </a:endParaRPr>
          </a:p>
        </p:txBody>
      </p:sp>
    </p:spTree>
    <p:extLst>
      <p:ext uri="{BB962C8B-B14F-4D97-AF65-F5344CB8AC3E}">
        <p14:creationId xmlns:p14="http://schemas.microsoft.com/office/powerpoint/2010/main" val="221965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r>
              <a:rPr lang="en-GB" sz="1200">
                <a:latin typeface="Lato" panose="020F0502020204030203" pitchFamily="34" charset="77"/>
                <a:hlinkClick r:id="rId3"/>
              </a:rPr>
              <a:t>https://www.youtube.com/watch?v=IYmBOTi1d9U&amp;list=PLk83Ra7kAz5HQymFMdS79dryet14pn8YS&amp;index=5</a:t>
            </a:r>
            <a:r>
              <a:rPr lang="en-GB" sz="1200">
                <a:latin typeface="Lato" panose="020F0502020204030203" pitchFamily="34" charset="77"/>
              </a:rPr>
              <a:t> </a:t>
            </a:r>
            <a:endParaRPr lang="en-GR" sz="1200">
              <a:latin typeface="Lato" panose="020F0502020204030203" pitchFamily="34" charset="77"/>
            </a:endParaRPr>
          </a:p>
          <a:p>
            <a:r>
              <a:rPr lang="en-GR">
                <a:latin typeface="Lato" panose="020F0502020204030203" pitchFamily="34" charset="77"/>
              </a:rPr>
              <a:t>Duration: 4.49 mins</a:t>
            </a:r>
          </a:p>
        </p:txBody>
      </p:sp>
    </p:spTree>
    <p:extLst>
      <p:ext uri="{BB962C8B-B14F-4D97-AF65-F5344CB8AC3E}">
        <p14:creationId xmlns:p14="http://schemas.microsoft.com/office/powerpoint/2010/main" val="326959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1232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500" b="1">
                <a:latin typeface="Lato" panose="020F0502020204030203" pitchFamily="34" charset="77"/>
              </a:rPr>
              <a:t>FACILITATOR NOTES</a:t>
            </a:r>
          </a:p>
          <a:p>
            <a:endParaRPr lang="en-GB" altLang="en-US" sz="130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effectLst/>
                <a:latin typeface="Lato" panose="020F0502020204030203" pitchFamily="34" charset="77"/>
                <a:ea typeface="MS Mincho"/>
                <a:cs typeface="Times New Roman" panose="02020603050405020304" pitchFamily="18" charset="0"/>
              </a:rPr>
              <a:t>Explain that prevention activities fall into </a:t>
            </a:r>
            <a:r>
              <a:rPr lang="en-GB" b="1">
                <a:effectLst/>
                <a:latin typeface="Lato" panose="020F0502020204030203" pitchFamily="34" charset="77"/>
                <a:ea typeface="MS Mincho"/>
                <a:cs typeface="Times New Roman" panose="02020603050405020304" pitchFamily="18" charset="0"/>
              </a:rPr>
              <a:t>four categories</a:t>
            </a:r>
            <a:r>
              <a:rPr lang="en-GB">
                <a:effectLst/>
                <a:latin typeface="Lato" panose="020F0502020204030203" pitchFamily="34" charset="77"/>
                <a:ea typeface="MS Mincho"/>
                <a:cs typeface="Times New Roman" panose="02020603050405020304" pitchFamily="18" charset="0"/>
              </a:rPr>
              <a:t>. GBV prevention programming covers a spectrum ranging from immediate risk mitigation in the acute emergency to longer-term social norms and systemic change.</a:t>
            </a:r>
          </a:p>
          <a:p>
            <a:pPr>
              <a:defRPr/>
            </a:pPr>
            <a:endParaRPr lang="en-GB" b="1">
              <a:latin typeface="Lato" panose="020F0502020204030203" pitchFamily="34" charset="77"/>
              <a:ea typeface="MS Mincho"/>
              <a:cs typeface="Times New Roman" panose="02020603050405020304" pitchFamily="18" charset="0"/>
            </a:endParaRPr>
          </a:p>
          <a:p>
            <a:pPr>
              <a:defRPr/>
            </a:pPr>
            <a:r>
              <a:rPr lang="en-GB" b="1">
                <a:latin typeface="Lato" panose="020F0502020204030203" pitchFamily="34" charset="77"/>
                <a:ea typeface="MS PGothic"/>
                <a:cs typeface="Calibri"/>
              </a:rPr>
              <a:t>Inform participants that </a:t>
            </a:r>
            <a:r>
              <a:rPr lang="en-GB" altLang="en-US" noProof="0">
                <a:latin typeface="Lato" panose="020F0502020204030203" pitchFamily="34" charset="77"/>
                <a:ea typeface="MS PGothic"/>
                <a:cs typeface="Calibri"/>
              </a:rPr>
              <a:t>the</a:t>
            </a:r>
            <a:r>
              <a:rPr lang="en-GB" altLang="en-US">
                <a:latin typeface="Lato" panose="020F0502020204030203" pitchFamily="34" charset="77"/>
                <a:ea typeface="MS PGothic"/>
                <a:cs typeface="Calibri"/>
              </a:rPr>
              <a:t> </a:t>
            </a:r>
            <a:r>
              <a:rPr lang="en-GB" altLang="en-US" noProof="0">
                <a:latin typeface="Lato" panose="020F0502020204030203" pitchFamily="34" charset="77"/>
                <a:ea typeface="MS PGothic"/>
                <a:cs typeface="Calibri"/>
              </a:rPr>
              <a:t>Package</a:t>
            </a:r>
            <a:r>
              <a:rPr lang="en-GB" altLang="en-US">
                <a:latin typeface="Lato" panose="020F0502020204030203" pitchFamily="34" charset="77"/>
                <a:ea typeface="MS PGothic"/>
                <a:cs typeface="Calibri"/>
              </a:rPr>
              <a:t> </a:t>
            </a:r>
            <a:r>
              <a:rPr lang="en-GB" altLang="en-US" b="1">
                <a:latin typeface="Lato" panose="020F0502020204030203" pitchFamily="34" charset="77"/>
                <a:ea typeface="MS PGothic"/>
                <a:cs typeface="Calibri"/>
              </a:rPr>
              <a:t>focuses</a:t>
            </a:r>
            <a:r>
              <a:rPr lang="en-GB" altLang="en-US">
                <a:latin typeface="Lato" panose="020F0502020204030203" pitchFamily="34" charset="77"/>
                <a:ea typeface="MS PGothic"/>
                <a:cs typeface="Calibri"/>
              </a:rPr>
              <a:t> on </a:t>
            </a:r>
            <a:r>
              <a:rPr lang="en-GB" altLang="en-US" b="1">
                <a:latin typeface="Lato" panose="020F0502020204030203" pitchFamily="34" charset="77"/>
                <a:ea typeface="MS PGothic"/>
                <a:cs typeface="Calibri"/>
              </a:rPr>
              <a:t>primary prevention, in line with UNHCR's GBV Policy. </a:t>
            </a:r>
            <a:r>
              <a:rPr lang="en-GB" altLang="en-US">
                <a:latin typeface="Lato" panose="020F0502020204030203" pitchFamily="34" charset="77"/>
                <a:ea typeface="MS PGothic"/>
                <a:cs typeface="Calibri"/>
              </a:rPr>
              <a:t>This is referred to throughout the Package as </a:t>
            </a:r>
            <a:r>
              <a:rPr lang="en-GB" altLang="en-US" b="1">
                <a:latin typeface="Lato" panose="020F0502020204030203" pitchFamily="34" charset="77"/>
                <a:ea typeface="MS PGothic"/>
                <a:cs typeface="Calibri"/>
              </a:rPr>
              <a:t>prevention</a:t>
            </a:r>
            <a:r>
              <a:rPr lang="en-GB" altLang="en-US">
                <a:latin typeface="Lato" panose="020F0502020204030203" pitchFamily="34" charset="77"/>
                <a:ea typeface="MS PGothic"/>
                <a:cs typeface="Calibri"/>
              </a:rPr>
              <a:t> for simplicity.</a:t>
            </a:r>
            <a:endParaRPr lang="en-GB" b="1">
              <a:latin typeface="Lato" panose="020F0502020204030203" pitchFamily="34" charset="77"/>
              <a:ea typeface="MS PGothic"/>
              <a:cs typeface="Calibri"/>
            </a:endParaRPr>
          </a:p>
          <a:p>
            <a:pPr marL="0" marR="0" lvl="0" indent="0" algn="l" defTabSz="914400">
              <a:lnSpc>
                <a:spcPct val="100000"/>
              </a:lnSpc>
              <a:spcBef>
                <a:spcPct val="30000"/>
              </a:spcBef>
              <a:spcAft>
                <a:spcPct val="0"/>
              </a:spcAft>
              <a:buClrTx/>
              <a:buSzTx/>
              <a:buFontTx/>
              <a:buNone/>
              <a:tabLst/>
              <a:defRPr/>
            </a:pPr>
            <a:endParaRPr lang="en-GB">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lnSpc>
                <a:spcPct val="100000"/>
              </a:lnSpc>
              <a:spcBef>
                <a:spcPct val="30000"/>
              </a:spcBef>
              <a:spcAft>
                <a:spcPct val="0"/>
              </a:spcAft>
              <a:buClrTx/>
              <a:buSzTx/>
              <a:buFontTx/>
              <a:buNone/>
              <a:tabLst/>
              <a:defRPr/>
            </a:pPr>
            <a:r>
              <a:rPr lang="en-GB">
                <a:effectLst/>
                <a:latin typeface="Lato" panose="020F0502020204030203" pitchFamily="34" charset="77"/>
                <a:ea typeface="MS Mincho"/>
                <a:cs typeface="Times New Roman" panose="02020603050405020304" pitchFamily="18" charset="0"/>
              </a:rPr>
              <a:t>Some examples for each category of intervention:</a:t>
            </a:r>
          </a:p>
          <a:p>
            <a:pPr marL="342900" indent="-342900">
              <a:lnSpc>
                <a:spcPct val="115000"/>
              </a:lnSpc>
              <a:spcAft>
                <a:spcPts val="505"/>
              </a:spcAft>
              <a:buClr>
                <a:schemeClr val="tx1"/>
              </a:buClr>
              <a:buSzPts val="1100"/>
              <a:buFont typeface="Arial" panose="020B0604020202020204" pitchFamily="34" charset="0"/>
              <a:buChar char="•"/>
            </a:pPr>
            <a:r>
              <a:rPr lang="en-GB" b="1">
                <a:effectLst/>
                <a:latin typeface="Lato" panose="020F0502020204030203" pitchFamily="34" charset="77"/>
                <a:ea typeface="MS Mincho"/>
                <a:cs typeface="Times New Roman" panose="02020603050405020304" pitchFamily="18" charset="0"/>
              </a:rPr>
              <a:t>Risk mitigation</a:t>
            </a:r>
            <a:r>
              <a:rPr lang="en-GB">
                <a:effectLst/>
                <a:latin typeface="Lato" panose="020F0502020204030203" pitchFamily="34" charset="77"/>
                <a:ea typeface="MS Mincho"/>
                <a:cs typeface="Times New Roman" panose="02020603050405020304" pitchFamily="18" charset="0"/>
              </a:rPr>
              <a:t>: providing adequate lights in camps; appropriate space for living conditions; sex-segregated and lockable bathrooms; fuel-efficient stoves; firewood patrols; </a:t>
            </a:r>
            <a:r>
              <a:rPr lang="en-GB" b="0" u="none" strike="noStrike">
                <a:solidFill>
                  <a:srgbClr val="000000"/>
                </a:solidFill>
                <a:effectLst/>
                <a:uFill>
                  <a:solidFill>
                    <a:srgbClr val="000000"/>
                  </a:solidFill>
                </a:uFill>
                <a:latin typeface="Lato" panose="020F0502020204030203" pitchFamily="34" charset="77"/>
                <a:ea typeface="MS Mincho"/>
                <a:cs typeface="Calibri"/>
              </a:rPr>
              <a:t>b</a:t>
            </a:r>
            <a:r>
              <a:rPr lang="en-GB" b="0" u="none" strike="noStrike">
                <a:solidFill>
                  <a:srgbClr val="000000"/>
                </a:solidFill>
                <a:effectLst/>
                <a:uFill>
                  <a:solidFill>
                    <a:srgbClr val="000000"/>
                  </a:solidFill>
                </a:uFill>
                <a:latin typeface="Lato" panose="020F0502020204030203" pitchFamily="34" charset="77"/>
                <a:ea typeface="Calibri"/>
                <a:cs typeface="Calibri"/>
              </a:rPr>
              <a:t>uilding schools and play areas in safe locations</a:t>
            </a:r>
            <a:r>
              <a:rPr lang="en-GB" b="1" u="none" strike="noStrike">
                <a:solidFill>
                  <a:srgbClr val="000000"/>
                </a:solidFill>
                <a:effectLst/>
                <a:uFill>
                  <a:solidFill>
                    <a:srgbClr val="000000"/>
                  </a:solidFill>
                </a:uFill>
                <a:latin typeface="Lato" panose="020F0502020204030203" pitchFamily="34" charset="77"/>
                <a:ea typeface="Calibri"/>
                <a:cs typeface="Calibri"/>
              </a:rPr>
              <a:t>; </a:t>
            </a:r>
            <a:r>
              <a:rPr lang="en-GB" b="0" u="none" strike="noStrike">
                <a:solidFill>
                  <a:srgbClr val="000000"/>
                </a:solidFill>
                <a:effectLst/>
                <a:uFill>
                  <a:solidFill>
                    <a:srgbClr val="000000"/>
                  </a:solidFill>
                </a:uFill>
                <a:latin typeface="Lato" panose="020F0502020204030203" pitchFamily="34" charset="77"/>
                <a:ea typeface="Calibri"/>
                <a:cs typeface="Calibri"/>
              </a:rPr>
              <a:t>monitoring school premises; involving women in the distribution of shelter materials; providing lighting in communal areas; engaging the community in organizing security patrols or community watch groups; e</a:t>
            </a:r>
            <a:r>
              <a:rPr lang="en-GB" b="0">
                <a:solidFill>
                  <a:srgbClr val="000000"/>
                </a:solidFill>
                <a:effectLst/>
                <a:latin typeface="Lato" panose="020F0502020204030203" pitchFamily="34" charset="77"/>
                <a:ea typeface="Calibri"/>
                <a:cs typeface="Calibri"/>
              </a:rPr>
              <a:t>nsure police/military/peacekeepers are present in camps/settlements and trained on GBV</a:t>
            </a:r>
            <a:r>
              <a:rPr lang="en-GB" b="1" u="none" strike="noStrike">
                <a:solidFill>
                  <a:srgbClr val="000000"/>
                </a:solidFill>
                <a:effectLst/>
                <a:uFillTx/>
                <a:latin typeface="Lato" panose="020F0502020204030203" pitchFamily="34" charset="77"/>
                <a:ea typeface="Calibri"/>
                <a:cs typeface="Calibri"/>
              </a:rPr>
              <a:t>; </a:t>
            </a:r>
            <a:r>
              <a:rPr lang="en-GB" b="0" u="none" strike="noStrike">
                <a:solidFill>
                  <a:srgbClr val="000000"/>
                </a:solidFill>
                <a:effectLst/>
                <a:uFill>
                  <a:solidFill>
                    <a:srgbClr val="000000"/>
                  </a:solidFill>
                </a:uFill>
                <a:latin typeface="Lato" panose="020F0502020204030203" pitchFamily="34" charset="77"/>
                <a:ea typeface="Calibri"/>
                <a:cs typeface="Calibri"/>
              </a:rPr>
              <a:t>advocating to ensure female police officers are recruited.</a:t>
            </a:r>
            <a:r>
              <a:rPr lang="en-GB">
                <a:solidFill>
                  <a:srgbClr val="000000"/>
                </a:solidFill>
                <a:uFill>
                  <a:solidFill>
                    <a:srgbClr val="000000"/>
                  </a:solidFill>
                </a:uFill>
                <a:latin typeface="Lato" panose="020F0502020204030203" pitchFamily="34" charset="77"/>
                <a:ea typeface="Calibri"/>
                <a:cs typeface="Calibri"/>
              </a:rPr>
              <a:t> </a:t>
            </a:r>
            <a:endParaRPr lang="en-GB">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fontAlgn="base">
              <a:lnSpc>
                <a:spcPct val="115000"/>
              </a:lnSpc>
              <a:spcAft>
                <a:spcPts val="505"/>
              </a:spcAft>
              <a:buClr>
                <a:schemeClr val="tx1"/>
              </a:buClr>
              <a:buSzPts val="1100"/>
              <a:buFont typeface="Arial" panose="020B0604020202020204" pitchFamily="34" charset="0"/>
              <a:buChar char="•"/>
            </a:pPr>
            <a:r>
              <a:rPr lang="en-GB" b="1">
                <a:effectLst/>
                <a:latin typeface="Lato" panose="020F0502020204030203" pitchFamily="34" charset="77"/>
                <a:ea typeface="MS Mincho"/>
                <a:cs typeface="Times New Roman" panose="02020603050405020304" pitchFamily="18" charset="0"/>
              </a:rPr>
              <a:t>Primary prevention</a:t>
            </a:r>
            <a:r>
              <a:rPr lang="en-GB">
                <a:effectLst/>
                <a:latin typeface="Lato" panose="020F0502020204030203" pitchFamily="34" charset="77"/>
                <a:ea typeface="MS Mincho"/>
                <a:cs typeface="Times New Roman" panose="02020603050405020304" pitchFamily="18" charset="0"/>
              </a:rPr>
              <a:t>: </a:t>
            </a:r>
            <a:r>
              <a:rPr lang="en-GB" b="0" u="none" strike="noStrike">
                <a:solidFill>
                  <a:srgbClr val="000000"/>
                </a:solidFill>
                <a:effectLst/>
                <a:uFill>
                  <a:solidFill>
                    <a:srgbClr val="000000"/>
                  </a:solidFill>
                </a:uFill>
                <a:latin typeface="Lato" panose="020F0502020204030203" pitchFamily="34" charset="77"/>
                <a:ea typeface="MS Mincho"/>
                <a:cs typeface="Calibri"/>
              </a:rPr>
              <a:t>l</a:t>
            </a:r>
            <a:r>
              <a:rPr lang="en-GB" b="0" u="none" strike="noStrike">
                <a:solidFill>
                  <a:srgbClr val="000000"/>
                </a:solidFill>
                <a:effectLst/>
                <a:uFill>
                  <a:solidFill>
                    <a:srgbClr val="000000"/>
                  </a:solidFill>
                </a:uFill>
                <a:latin typeface="Lato" panose="020F0502020204030203" pitchFamily="34" charset="77"/>
                <a:ea typeface="Calibri"/>
                <a:cs typeface="Calibri"/>
              </a:rPr>
              <a:t>ife-skills for adolescent boys and girls addressing communication, conflict-resolution, rights, reproductive health etc.; community mobilization interventions (e.g. through social media; educational entertainment, including mobile phone applications, street theatre, radio and television; and large scale campaigns); more specialized activities such as gender dialogues, transformative gender work or masculinity work to challenge negative gender norms and replace them with more balanced gender norms (e.g. through workshops with men and women, or group training for couples on shared decision making and non-violent behaviour); empowerment activities for women and girls and/or LGBTIQI+ persons; introducing gender-transformative school curricula.</a:t>
            </a:r>
            <a:endParaRPr lang="en-GB" b="1" u="none" strike="noStrike">
              <a:solidFill>
                <a:srgbClr val="000000"/>
              </a:solidFill>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342900" lvl="0" indent="-342900">
              <a:lnSpc>
                <a:spcPct val="115000"/>
              </a:lnSpc>
              <a:buClr>
                <a:schemeClr val="tx1"/>
              </a:buClr>
              <a:buFont typeface="Arial" panose="020B0604020202020204" pitchFamily="34" charset="0"/>
              <a:buChar char="•"/>
              <a:tabLst>
                <a:tab pos="457200" algn="l"/>
              </a:tabLst>
            </a:pPr>
            <a:r>
              <a:rPr lang="en-GB" b="1">
                <a:effectLst/>
                <a:latin typeface="Lato" panose="020F0502020204030203" pitchFamily="34" charset="77"/>
                <a:ea typeface="MS Mincho"/>
                <a:cs typeface="Times New Roman" panose="02020603050405020304" pitchFamily="18" charset="0"/>
              </a:rPr>
              <a:t>Secondary prevention</a:t>
            </a:r>
            <a:r>
              <a:rPr lang="en-GB">
                <a:effectLst/>
                <a:latin typeface="Lato" panose="020F0502020204030203" pitchFamily="34" charset="77"/>
                <a:ea typeface="MS Mincho"/>
                <a:cs typeface="Times New Roman" panose="02020603050405020304" pitchFamily="18" charset="0"/>
              </a:rPr>
              <a:t>: health care for GBV survivors; PSS including case management. </a:t>
            </a:r>
            <a:endParaRPr lang="en-GB">
              <a:effectLst/>
              <a:latin typeface="Lato" panose="020F0502020204030203" pitchFamily="34" charset="77"/>
              <a:ea typeface="MS Mincho" panose="02020609040205080304" pitchFamily="49" charset="-128"/>
              <a:cs typeface="Times New Roman" panose="02020603050405020304" pitchFamily="18" charset="0"/>
            </a:endParaRPr>
          </a:p>
          <a:p>
            <a:pPr marL="342900" marR="168275" indent="-342900">
              <a:lnSpc>
                <a:spcPct val="115000"/>
              </a:lnSpc>
              <a:spcAft>
                <a:spcPts val="565"/>
              </a:spcAft>
              <a:buClr>
                <a:schemeClr val="tx1"/>
              </a:buClr>
              <a:buSzPts val="1100"/>
              <a:buFont typeface="Arial" panose="020B0604020202020204" pitchFamily="34" charset="0"/>
              <a:buChar char="•"/>
            </a:pPr>
            <a:r>
              <a:rPr lang="en-GB" b="1">
                <a:effectLst/>
                <a:latin typeface="Lato" panose="020F0502020204030203" pitchFamily="34" charset="77"/>
                <a:ea typeface="MS Mincho"/>
                <a:cs typeface="Times New Roman" panose="02020603050405020304" pitchFamily="18" charset="0"/>
              </a:rPr>
              <a:t>Tertiary prevention</a:t>
            </a:r>
            <a:r>
              <a:rPr lang="en-GB">
                <a:effectLst/>
                <a:latin typeface="Lato" panose="020F0502020204030203" pitchFamily="34" charset="77"/>
                <a:ea typeface="MS Mincho"/>
                <a:cs typeface="Times New Roman" panose="02020603050405020304" pitchFamily="18" charset="0"/>
              </a:rPr>
              <a:t>: community reintegration and acceptance; addressing trauma and the long-term medical and psychosocial needs a survivor may have; </a:t>
            </a:r>
            <a:r>
              <a:rPr lang="en-GB" b="0" u="none" strike="noStrike">
                <a:solidFill>
                  <a:srgbClr val="000000"/>
                </a:solidFill>
                <a:effectLst/>
                <a:uFill>
                  <a:solidFill>
                    <a:srgbClr val="000000"/>
                  </a:solidFill>
                </a:uFill>
                <a:latin typeface="Lato" panose="020F0502020204030203" pitchFamily="34" charset="77"/>
                <a:ea typeface="MS Mincho"/>
                <a:cs typeface="Calibri"/>
              </a:rPr>
              <a:t>r</a:t>
            </a:r>
            <a:r>
              <a:rPr lang="en-GB" b="0" u="none" strike="noStrike">
                <a:solidFill>
                  <a:srgbClr val="000000"/>
                </a:solidFill>
                <a:effectLst/>
                <a:uFill>
                  <a:solidFill>
                    <a:srgbClr val="000000"/>
                  </a:solidFill>
                </a:uFill>
                <a:latin typeface="Lato" panose="020F0502020204030203" pitchFamily="34" charset="77"/>
                <a:ea typeface="Calibri"/>
                <a:cs typeface="Calibri"/>
              </a:rPr>
              <a:t>aising awareness in the community so that community members fully understand their rights, the remedies available to GBV survivors, how to access justice and the legal mechanisms in place; training personnel in formal and informal legal systems about the rights of GBV survivors; advocating for laws and legal systems to conform to international human rights standards.</a:t>
            </a:r>
            <a:r>
              <a:rPr lang="en-GB">
                <a:solidFill>
                  <a:srgbClr val="000000"/>
                </a:solidFill>
                <a:uFill>
                  <a:solidFill>
                    <a:srgbClr val="000000"/>
                  </a:solidFill>
                </a:uFill>
                <a:latin typeface="Lato" panose="020F0502020204030203" pitchFamily="34" charset="77"/>
                <a:ea typeface="Calibri"/>
                <a:cs typeface="Calibri"/>
              </a:rPr>
              <a:t> </a:t>
            </a:r>
            <a:endParaRPr lang="en-GB" b="1" u="none" strike="noStrike">
              <a:solidFill>
                <a:srgbClr val="000000"/>
              </a:solidFill>
              <a:effectLst/>
              <a:uFill>
                <a:solidFill>
                  <a:srgbClr val="000000"/>
                </a:solidFill>
              </a:uFill>
              <a:latin typeface="Lato" panose="020F0502020204030203" pitchFamily="34" charset="77"/>
              <a:ea typeface="Calibri"/>
              <a:cs typeface="Calibri" panose="020F0502020204030204" pitchFamily="34" charset="0"/>
            </a:endParaRPr>
          </a:p>
          <a:p>
            <a:pPr marL="342900" lvl="0" indent="-342900">
              <a:lnSpc>
                <a:spcPct val="115000"/>
              </a:lnSpc>
              <a:buFont typeface="Times" pitchFamily="2" charset="0"/>
              <a:buChar char="-"/>
              <a:tabLst>
                <a:tab pos="457200" algn="l"/>
              </a:tabLst>
            </a:pPr>
            <a:endParaRPr lang="en-GB">
              <a:effectLst/>
              <a:latin typeface="Lato" panose="020F0502020204030203" pitchFamily="34" charset="77"/>
              <a:ea typeface="MS Mincho" panose="02020609040205080304" pitchFamily="49" charset="-128"/>
              <a:cs typeface="Times New Roman" panose="02020603050405020304" pitchFamily="18" charset="0"/>
            </a:endParaRPr>
          </a:p>
          <a:p>
            <a:pPr>
              <a:lnSpc>
                <a:spcPct val="115000"/>
              </a:lnSpc>
              <a:tabLst>
                <a:tab pos="457200" algn="l"/>
              </a:tabLst>
            </a:pPr>
            <a:r>
              <a:rPr lang="en-GB" b="0">
                <a:effectLst/>
                <a:latin typeface="Lato" panose="020F0502020204030203" pitchFamily="34" charset="77"/>
                <a:ea typeface="MS Mincho"/>
                <a:cs typeface="Times New Roman" panose="02020603050405020304" pitchFamily="18" charset="0"/>
              </a:rPr>
              <a:t>Note that while </a:t>
            </a:r>
            <a:r>
              <a:rPr lang="en-GB">
                <a:effectLst/>
                <a:latin typeface="Lato" panose="020F0502020204030203" pitchFamily="34" charset="77"/>
                <a:ea typeface="MS Mincho"/>
                <a:cs typeface="Times New Roman" panose="02020603050405020304" pitchFamily="18" charset="0"/>
              </a:rPr>
              <a:t>the focus of this Package is on primary prevention, the work on </a:t>
            </a:r>
            <a:r>
              <a:rPr lang="en-GB" b="1">
                <a:effectLst/>
                <a:latin typeface="Lato" panose="020F0502020204030203" pitchFamily="34" charset="77"/>
                <a:ea typeface="MS Mincho"/>
                <a:cs typeface="Times New Roman" panose="02020603050405020304" pitchFamily="18" charset="0"/>
              </a:rPr>
              <a:t>transforming social gender and norms contributes to broader prevention outcomes</a:t>
            </a:r>
            <a:r>
              <a:rPr lang="en-GB">
                <a:effectLst/>
                <a:latin typeface="Lato" panose="020F0502020204030203" pitchFamily="34" charset="77"/>
                <a:ea typeface="MS Mincho"/>
                <a:cs typeface="Times New Roman" panose="02020603050405020304" pitchFamily="18" charset="0"/>
              </a:rPr>
              <a:t>.</a:t>
            </a:r>
            <a:r>
              <a:rPr lang="en-GB">
                <a:latin typeface="Lato" panose="020F0502020204030203" pitchFamily="34" charset="77"/>
                <a:ea typeface="MS Mincho"/>
                <a:cs typeface="Times New Roman" panose="02020603050405020304" pitchFamily="18" charset="0"/>
              </a:rPr>
              <a:t> </a:t>
            </a:r>
          </a:p>
          <a:p>
            <a:pPr>
              <a:lnSpc>
                <a:spcPct val="115000"/>
              </a:lnSpc>
              <a:tabLst>
                <a:tab pos="457200" algn="l"/>
              </a:tabLst>
            </a:pPr>
            <a:endParaRPr lang="en-GB">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15000"/>
              </a:lnSpc>
              <a:spcBef>
                <a:spcPct val="30000"/>
              </a:spcBef>
              <a:spcAft>
                <a:spcPct val="0"/>
              </a:spcAft>
              <a:buClrTx/>
              <a:buSzTx/>
              <a:buFont typeface="Times" pitchFamily="2" charset="0"/>
              <a:buNone/>
              <a:tabLst>
                <a:tab pos="457200" algn="l"/>
              </a:tabLst>
              <a:defRPr/>
            </a:pPr>
            <a:r>
              <a:rPr lang="en-GB">
                <a:effectLst/>
                <a:latin typeface="Lato" panose="020F0502020204030203" pitchFamily="34" charset="77"/>
                <a:ea typeface="MS Mincho"/>
                <a:cs typeface="Times New Roman" panose="02020603050405020304" pitchFamily="18" charset="0"/>
              </a:rPr>
              <a:t>For more information refer to Inter-Agency Minimum Standard 13 (</a:t>
            </a:r>
            <a:r>
              <a:rPr lang="en-GB" sz="1200">
                <a:effectLst/>
                <a:latin typeface="Lato" panose="020F0502020204030203" pitchFamily="34" charset="77"/>
                <a:ea typeface="MS Mincho"/>
                <a:cs typeface="Times New Roman" panose="02020603050405020304" pitchFamily="18" charset="0"/>
                <a:hlinkClick r:id="rId3"/>
              </a:rPr>
              <a:t>https://gbvaor.net/gbviems</a:t>
            </a:r>
            <a:r>
              <a:rPr lang="en-GB">
                <a:effectLst/>
                <a:latin typeface="Lato" panose="020F0502020204030203" pitchFamily="34" charset="77"/>
                <a:ea typeface="MS Mincho"/>
                <a:cs typeface="Times New Roman" panose="02020603050405020304" pitchFamily="18" charset="0"/>
              </a:rPr>
              <a:t>).</a:t>
            </a:r>
            <a:r>
              <a:rPr lang="en-GB">
                <a:latin typeface="Lato" panose="020F0502020204030203" pitchFamily="34" charset="77"/>
                <a:ea typeface="MS Mincho"/>
                <a:cs typeface="Times New Roman" panose="02020603050405020304" pitchFamily="18" charset="0"/>
              </a:rPr>
              <a:t> </a:t>
            </a:r>
            <a:endParaRPr lang="en-GB">
              <a:effectLst/>
              <a:latin typeface="Lato" panose="020F0502020204030203" pitchFamily="34" charset="77"/>
              <a:ea typeface="MS Mincho"/>
              <a:cs typeface="Times New Roman" panose="02020603050405020304" pitchFamily="18" charset="0"/>
            </a:endParaRPr>
          </a:p>
          <a:p>
            <a:pPr marL="0" marR="0" lvl="0" indent="0" algn="l" defTabSz="914400" rtl="0" eaLnBrk="0" fontAlgn="base" latinLnBrk="0" hangingPunct="0">
              <a:lnSpc>
                <a:spcPct val="115000"/>
              </a:lnSpc>
              <a:spcBef>
                <a:spcPct val="30000"/>
              </a:spcBef>
              <a:spcAft>
                <a:spcPct val="0"/>
              </a:spcAft>
              <a:buClrTx/>
              <a:buSzTx/>
              <a:buFont typeface="Times" pitchFamily="2" charset="0"/>
              <a:buNone/>
              <a:tabLst>
                <a:tab pos="457200" algn="l"/>
              </a:tabLst>
              <a:defRPr/>
            </a:pPr>
            <a:r>
              <a:rPr lang="en-GB">
                <a:effectLst/>
                <a:latin typeface="Lato" panose="020F0502020204030203" pitchFamily="34" charset="77"/>
                <a:ea typeface="MS Mincho"/>
                <a:cs typeface="Times New Roman" panose="02020603050405020304" pitchFamily="18" charset="0"/>
              </a:rPr>
              <a:t>For more information on GBV Risk Mitigation refer to the 2015 IASC </a:t>
            </a:r>
            <a:r>
              <a:rPr lang="en-GB">
                <a:latin typeface="Lato" panose="020F0502020204030203" pitchFamily="34" charset="77"/>
                <a:ea typeface="MS PGothic"/>
                <a:cs typeface="Calibri"/>
              </a:rPr>
              <a:t>Guidelines for Integrating Gender-Based Violence Interventions in Humanitarian Action</a:t>
            </a:r>
            <a:r>
              <a:rPr lang="en-GB">
                <a:effectLst/>
                <a:latin typeface="Lato" panose="020F0502020204030203" pitchFamily="34" charset="77"/>
                <a:ea typeface="MS Mincho"/>
                <a:cs typeface="Times New Roman" panose="02020603050405020304" pitchFamily="18" charset="0"/>
              </a:rPr>
              <a:t> (</a:t>
            </a:r>
            <a:r>
              <a:rPr lang="en-GB" sz="1200">
                <a:effectLst/>
                <a:latin typeface="Lato" panose="020F0502020204030203" pitchFamily="34" charset="77"/>
                <a:ea typeface="MS Mincho"/>
                <a:cs typeface="Times New Roman" panose="02020603050405020304" pitchFamily="18" charset="0"/>
                <a:hlinkClick r:id="rId4"/>
              </a:rPr>
              <a:t>https://gbvguidelines.org/en/</a:t>
            </a:r>
            <a:r>
              <a:rPr lang="en-GB">
                <a:effectLst/>
                <a:latin typeface="Lato" panose="020F0502020204030203" pitchFamily="34" charset="77"/>
                <a:ea typeface="MS Mincho"/>
                <a:cs typeface="Times New Roman" panose="02020603050405020304" pitchFamily="18" charset="0"/>
              </a:rPr>
              <a:t>) and for an additional learning tool on GBV risk mitigation refer to the UNHCR Facilitator Guide on Mainstreaming Risk Mitigation (</a:t>
            </a:r>
            <a:r>
              <a:rPr lang="en-GB" sz="1200" u="sng">
                <a:solidFill>
                  <a:srgbClr val="1A00FF"/>
                </a:solidFill>
                <a:effectLst/>
                <a:latin typeface="Lato" panose="020F0502020204030203" pitchFamily="34" charset="77"/>
                <a:ea typeface="MS Mincho"/>
                <a:cs typeface="Times New Roman" panose="02020603050405020304" pitchFamily="18" charset="0"/>
                <a:hlinkClick r:id="rId5"/>
              </a:rPr>
              <a:t>https://unhcr365.sharepoint.com/sites/GSCB-GBVLearning/SitePages/Facilitator-Guide-on-GBV-Risk-Mitigation.aspx</a:t>
            </a:r>
            <a:r>
              <a:rPr lang="en-GB">
                <a:effectLst/>
                <a:latin typeface="Lato" panose="020F0502020204030203" pitchFamily="34" charset="77"/>
                <a:ea typeface="MS Mincho"/>
                <a:cs typeface="Times New Roman" panose="02020603050405020304" pitchFamily="18" charset="0"/>
              </a:rPr>
              <a:t>).</a:t>
            </a:r>
            <a:r>
              <a:rPr lang="en-GB">
                <a:latin typeface="Lato" panose="020F0502020204030203" pitchFamily="34" charset="77"/>
                <a:ea typeface="MS Mincho"/>
                <a:cs typeface="Times New Roman" panose="02020603050405020304" pitchFamily="18" charset="0"/>
              </a:rPr>
              <a:t> </a:t>
            </a:r>
          </a:p>
        </p:txBody>
      </p:sp>
    </p:spTree>
    <p:extLst>
      <p:ext uri="{BB962C8B-B14F-4D97-AF65-F5344CB8AC3E}">
        <p14:creationId xmlns:p14="http://schemas.microsoft.com/office/powerpoint/2010/main" val="49617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7990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endParaRPr lang="en-US" sz="1500" b="1">
              <a:effectLst/>
              <a:latin typeface="Lato" panose="020F0502020204030203" pitchFamily="34" charset="77"/>
              <a:ea typeface="MS PGothic"/>
              <a:cs typeface="Calibri"/>
            </a:endParaRPr>
          </a:p>
          <a:p>
            <a:endParaRPr lang="en-US" sz="130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n-US">
                <a:effectLst/>
                <a:latin typeface="Lato" panose="020F0502020204030203" pitchFamily="34" charset="77"/>
                <a:ea typeface="MS Mincho"/>
                <a:cs typeface="Times New Roman" panose="02020603050405020304" pitchFamily="18" charset="0"/>
              </a:rPr>
              <a:t>Introduce the </a:t>
            </a:r>
            <a:r>
              <a:rPr lang="en-GB" b="1" i="0" u="none" strike="noStrike">
                <a:effectLst/>
                <a:latin typeface="Lato" panose="020F0502020204030203" pitchFamily="34" charset="77"/>
              </a:rPr>
              <a:t>Inter-Agency Minimum Standards for GBV in Emergencies Programming, 2019 </a:t>
            </a:r>
            <a:r>
              <a:rPr lang="en-GB" b="0" i="0" u="none" strike="noStrike">
                <a:effectLst/>
                <a:latin typeface="Lato" panose="020F0502020204030203" pitchFamily="34" charset="77"/>
              </a:rPr>
              <a:t>(hereafter referred to as the Inter-Agency Minimum Standards) </a:t>
            </a:r>
            <a:r>
              <a:rPr lang="en-US" i="0">
                <a:effectLst/>
                <a:latin typeface="Lato" panose="020F0502020204030203" pitchFamily="34" charset="77"/>
                <a:ea typeface="MS Mincho"/>
                <a:cs typeface="Times New Roman" panose="02020603050405020304" pitchFamily="18" charset="0"/>
              </a:rPr>
              <a:t>as a </a:t>
            </a:r>
            <a:r>
              <a:rPr lang="en-US" b="1" i="0">
                <a:effectLst/>
                <a:latin typeface="Lato" panose="020F0502020204030203" pitchFamily="34" charset="77"/>
                <a:ea typeface="MS Mincho"/>
                <a:cs typeface="Times New Roman" panose="02020603050405020304" pitchFamily="18" charset="0"/>
              </a:rPr>
              <a:t>key resource document for GBV programming</a:t>
            </a:r>
            <a:r>
              <a:rPr lang="en-US" i="0">
                <a:effectLst/>
                <a:latin typeface="Lato" panose="020F0502020204030203" pitchFamily="34" charset="77"/>
                <a:ea typeface="MS Mincho"/>
                <a:cs typeface="Times New Roman" panose="02020603050405020304" pitchFamily="18" charset="0"/>
              </a:rPr>
              <a:t>, highlighting Minimum Standard 13 on</a:t>
            </a:r>
            <a:r>
              <a:rPr lang="en-US">
                <a:latin typeface="Lato" panose="020F0502020204030203" pitchFamily="34" charset="77"/>
                <a:ea typeface="MS Mincho"/>
                <a:cs typeface="Times New Roman" panose="02020603050405020304" pitchFamily="18" charset="0"/>
              </a:rPr>
              <a:t> </a:t>
            </a:r>
            <a:r>
              <a:rPr lang="en-US" i="0">
                <a:effectLst/>
                <a:latin typeface="Lato" panose="020F0502020204030203" pitchFamily="34" charset="77"/>
                <a:ea typeface="MS Mincho"/>
                <a:cs typeface="Times New Roman" panose="02020603050405020304" pitchFamily="18" charset="0"/>
              </a:rPr>
              <a:t>Transforming Systems and Social Norms, </a:t>
            </a:r>
            <a:r>
              <a:rPr lang="en-US">
                <a:latin typeface="Lato" panose="020F0502020204030203" pitchFamily="34" charset="77"/>
                <a:ea typeface="MS Mincho"/>
                <a:cs typeface="Times New Roman" panose="02020603050405020304" pitchFamily="18" charset="0"/>
              </a:rPr>
              <a:t>dedicated to </a:t>
            </a:r>
            <a:r>
              <a:rPr lang="en-US" i="0">
                <a:effectLst/>
                <a:latin typeface="Lato" panose="020F0502020204030203" pitchFamily="34" charset="77"/>
                <a:ea typeface="MS Mincho"/>
                <a:cs typeface="Times New Roman" panose="02020603050405020304" pitchFamily="18" charset="0"/>
              </a:rPr>
              <a:t>GBV prevention.</a:t>
            </a:r>
            <a:r>
              <a:rPr lang="en-US">
                <a:latin typeface="Lato" panose="020F0502020204030203" pitchFamily="34" charset="77"/>
                <a:ea typeface="MS Mincho"/>
                <a:cs typeface="Times New Roman" panose="02020603050405020304" pitchFamily="18" charset="0"/>
              </a:rPr>
              <a:t> </a:t>
            </a:r>
            <a:endParaRPr lang="en-GR">
              <a:latin typeface="Lato" panose="020F0502020204030203" pitchFamily="34" charset="77"/>
              <a:cs typeface="Times New Roman" panose="02020603050405020304" pitchFamily="18" charset="0"/>
            </a:endParaRPr>
          </a:p>
          <a:p>
            <a:endParaRPr lang="en-US">
              <a:latin typeface="Lato" panose="020F0502020204030203" pitchFamily="34" charset="77"/>
              <a:ea typeface="MS Mincho"/>
            </a:endParaRPr>
          </a:p>
          <a:p>
            <a:r>
              <a:rPr lang="en-US">
                <a:latin typeface="Lato" panose="020F0502020204030203" pitchFamily="34" charset="77"/>
                <a:ea typeface="MS PGothic"/>
                <a:cs typeface="Calibri"/>
              </a:rPr>
              <a:t>The </a:t>
            </a:r>
            <a:r>
              <a:rPr lang="en-US" b="1">
                <a:latin typeface="Lato" panose="020F0502020204030203" pitchFamily="34" charset="77"/>
                <a:ea typeface="MS PGothic"/>
                <a:cs typeface="Calibri"/>
              </a:rPr>
              <a:t>Minimum Standard 13 </a:t>
            </a:r>
            <a:r>
              <a:rPr lang="en-US">
                <a:latin typeface="Lato" panose="020F0502020204030203" pitchFamily="34" charset="77"/>
                <a:ea typeface="MS PGothic"/>
                <a:cs typeface="Calibri"/>
              </a:rPr>
              <a:t>presents the various elements required to effectively address root causes of GBV and contains the following elements: introductory text, Key Actions, Indicators, Guidance Notes (on GBV prevention, accountability to women and girls, social and behavioral change communication), and Tools and Resources.</a:t>
            </a:r>
          </a:p>
          <a:p>
            <a:endParaRPr lang="en-US">
              <a:latin typeface="Lato" panose="020F0502020204030203" pitchFamily="34" charset="77"/>
              <a:ea typeface="MS PGothic"/>
              <a:cs typeface="Calibri"/>
            </a:endParaRPr>
          </a:p>
          <a:p>
            <a:r>
              <a:rPr lang="en-US">
                <a:latin typeface="Lato" panose="020F0502020204030203" pitchFamily="34" charset="77"/>
                <a:ea typeface="MS PGothic"/>
                <a:cs typeface="Calibri"/>
              </a:rPr>
              <a:t>Highlight that </a:t>
            </a:r>
            <a:r>
              <a:rPr lang="en-US" b="1">
                <a:latin typeface="Lato" panose="020F0502020204030203" pitchFamily="34" charset="77"/>
                <a:ea typeface="MS PGothic"/>
                <a:cs typeface="Calibri"/>
              </a:rPr>
              <a:t>Minimum Standard 2 </a:t>
            </a:r>
            <a:r>
              <a:rPr lang="en-US">
                <a:latin typeface="Lato" panose="020F0502020204030203" pitchFamily="34" charset="77"/>
                <a:ea typeface="MS PGothic"/>
                <a:cs typeface="Calibri"/>
              </a:rPr>
              <a:t>(on Women’s and Girls’ Empowerment and Participation) also provides useful guidance that is relevant to GBV prevention approaches and principles (e.g. the guidance on ensuring participation of all women and girls, overcoming constraints in their participation, engaging men and boys to support women’s and girls’ participation and the monitoring of women’s and girl’s empowerment). </a:t>
            </a:r>
          </a:p>
          <a:p>
            <a:endParaRPr lang="en-US">
              <a:latin typeface="Lato" panose="020F0502020204030203" pitchFamily="34" charset="77"/>
              <a:ea typeface="MS PGothic"/>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Lato" panose="020F0502020204030203" pitchFamily="34" charset="77"/>
                <a:ea typeface="MS PGothic"/>
                <a:cs typeface="Calibri"/>
              </a:rPr>
              <a:t>The Inter-Agency Minimum Standards are referenced as a key guidance document throughout this module. (</a:t>
            </a:r>
            <a:r>
              <a:rPr lang="en-US" sz="1200">
                <a:latin typeface="Lato" panose="020F0502020204030203" pitchFamily="34" charset="77"/>
                <a:ea typeface="MS PGothic"/>
                <a:cs typeface="Calibri"/>
                <a:hlinkClick r:id="rId3"/>
              </a:rPr>
              <a:t>https://gbvaor.net/gbviems</a:t>
            </a:r>
            <a:r>
              <a:rPr lang="en-US">
                <a:latin typeface="Lato" panose="020F0502020204030203" pitchFamily="34" charset="77"/>
                <a:ea typeface="MS PGothic"/>
                <a:cs typeface="Calibri"/>
              </a:rPr>
              <a:t>)</a:t>
            </a:r>
          </a:p>
        </p:txBody>
      </p:sp>
    </p:spTree>
    <p:extLst>
      <p:ext uri="{BB962C8B-B14F-4D97-AF65-F5344CB8AC3E}">
        <p14:creationId xmlns:p14="http://schemas.microsoft.com/office/powerpoint/2010/main" val="320985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pPr>
              <a:defRPr/>
            </a:pPr>
            <a:r>
              <a:rPr lang="en-GR">
                <a:latin typeface="Lato" panose="020F0502020204030203" pitchFamily="34" charset="77"/>
                <a:ea typeface="MS PGothic"/>
                <a:cs typeface="Calibri"/>
              </a:rPr>
              <a:t>Expected duration: 10 mins</a:t>
            </a:r>
          </a:p>
          <a:p>
            <a:pPr>
              <a:defRPr/>
            </a:pPr>
            <a:r>
              <a:rPr lang="en-US">
                <a:latin typeface="Lato" panose="020F0502020204030203" pitchFamily="34" charset="77"/>
                <a:ea typeface="MS PGothic"/>
                <a:cs typeface="Calibri"/>
              </a:rPr>
              <a:t>Objective: reflect on the importance of GBV prevention in emergencies </a:t>
            </a:r>
          </a:p>
          <a:p>
            <a:pPr>
              <a:defRPr/>
            </a:pPr>
            <a:endParaRPr lang="en-US">
              <a:latin typeface="Lato" panose="020F0502020204030203" pitchFamily="34" charset="77"/>
              <a:ea typeface="MS Mincho" panose="02020609040205080304" pitchFamily="49" charset="-128"/>
              <a:cs typeface="Times New Roman" panose="02020603050405020304" pitchFamily="18" charset="0"/>
            </a:endParaRPr>
          </a:p>
          <a:p>
            <a:pPr>
              <a:defRPr/>
            </a:pPr>
            <a:r>
              <a:rPr lang="en-US" i="0">
                <a:effectLst/>
                <a:latin typeface="Lato" panose="020F0502020204030203" pitchFamily="34" charset="77"/>
                <a:ea typeface="MS Mincho"/>
                <a:cs typeface="Times New Roman" panose="02020603050405020304" pitchFamily="18" charset="0"/>
              </a:rPr>
              <a:t>Invite participants to share their ideas in plenary. See the next slide for key considerations to orient the discussion.</a:t>
            </a:r>
            <a:r>
              <a:rPr lang="en-US">
                <a:latin typeface="Lato" panose="020F0502020204030203" pitchFamily="34" charset="77"/>
                <a:ea typeface="MS Mincho"/>
                <a:cs typeface="Times New Roman" panose="02020603050405020304" pitchFamily="18" charset="0"/>
              </a:rPr>
              <a:t> </a:t>
            </a:r>
            <a:endParaRPr lang="en-US" i="0">
              <a:effectLst/>
              <a:latin typeface="Lato" panose="020F0502020204030203" pitchFamily="34" charset="77"/>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09847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1ACBA42-08AE-4C50-85FD-F1944FDC23E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3200D44-44D9-49C0-ACD8-9C214B6259A1}"/>
              </a:ext>
            </a:extLst>
          </p:cNvPr>
          <p:cNvSpPr>
            <a:spLocks noGrp="1"/>
          </p:cNvSpPr>
          <p:nvPr>
            <p:ph type="body" idx="1"/>
          </p:nvPr>
        </p:nvSpPr>
        <p:spPr bwMode="auto">
          <a:xfrm>
            <a:off x="685800" y="4343399"/>
            <a:ext cx="5486400" cy="8920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131445" lvl="0" indent="0" defTabSz="914400" rtl="0" eaLnBrk="0" fontAlgn="base" latinLnBrk="0" hangingPunct="0">
              <a:spcBef>
                <a:spcPct val="30000"/>
              </a:spcBef>
              <a:spcAft>
                <a:spcPts val="2770"/>
              </a:spcAft>
              <a:buClrTx/>
              <a:buSzTx/>
              <a:buFont typeface="Wingdings" pitchFamily="2" charset="2"/>
              <a:buNone/>
              <a:tabLst/>
              <a:defRPr/>
            </a:pPr>
            <a:r>
              <a:rPr lang="en-GR" sz="1500" b="1">
                <a:latin typeface="Lato" panose="020F0502020204030203" pitchFamily="34" charset="77"/>
              </a:rPr>
              <a:t>FACILITATOR NOTES</a:t>
            </a:r>
            <a:endParaRPr lang="pt-BR" sz="1500" b="1">
              <a:latin typeface="Lato" panose="020F0502020204030203" pitchFamily="34" charset="77"/>
            </a:endParaRPr>
          </a:p>
          <a:p>
            <a:pPr marL="0" marR="131445" lvl="0" indent="0" defTabSz="914400" rtl="0" eaLnBrk="0" fontAlgn="base" latinLnBrk="0" hangingPunct="0">
              <a:spcBef>
                <a:spcPct val="30000"/>
              </a:spcBef>
              <a:spcAft>
                <a:spcPts val="2770"/>
              </a:spcAft>
              <a:buClrTx/>
              <a:buSzTx/>
              <a:buFont typeface="Wingdings" pitchFamily="2" charset="2"/>
              <a:buNone/>
              <a:tabLst/>
              <a:defRPr/>
            </a:pPr>
            <a:endParaRPr lang="en-US" sz="800" i="0">
              <a:effectLst/>
              <a:latin typeface="Lato" panose="020F0502020204030203" pitchFamily="34" charset="77"/>
              <a:ea typeface="MS Mincho" panose="02020609040205080304" pitchFamily="49" charset="-128"/>
              <a:cs typeface="Times New Roman" panose="02020603050405020304" pitchFamily="18" charset="0"/>
            </a:endParaRPr>
          </a:p>
          <a:p>
            <a:pPr marL="0" marR="131445" lvl="0" indent="0" defTabSz="914400" rtl="0" eaLnBrk="0" fontAlgn="base" latinLnBrk="0" hangingPunct="0">
              <a:spcBef>
                <a:spcPct val="30000"/>
              </a:spcBef>
              <a:spcAft>
                <a:spcPts val="2770"/>
              </a:spcAft>
              <a:buClrTx/>
              <a:buSzTx/>
              <a:buFont typeface="Wingdings" pitchFamily="2" charset="2"/>
              <a:buNone/>
              <a:tabLst/>
              <a:defRPr/>
            </a:pPr>
            <a:r>
              <a:rPr lang="en-US" i="0">
                <a:effectLst/>
                <a:latin typeface="Lato" panose="020F0502020204030203" pitchFamily="34" charset="77"/>
                <a:ea typeface="MS Mincho" panose="02020609040205080304" pitchFamily="49" charset="-128"/>
                <a:cs typeface="Times New Roman" panose="02020603050405020304" pitchFamily="18" charset="0"/>
              </a:rPr>
              <a:t>GBV prevention often receives less attention during acute emergencies, as it is seen as less urgent than providing support to survivors. Prevention activities may be </a:t>
            </a:r>
            <a:r>
              <a:rPr lang="en-US" b="1" i="0">
                <a:effectLst/>
                <a:latin typeface="Lato" panose="020F0502020204030203" pitchFamily="34" charset="77"/>
                <a:ea typeface="MS Mincho" panose="02020609040205080304" pitchFamily="49" charset="-128"/>
                <a:cs typeface="Times New Roman" panose="02020603050405020304" pitchFamily="18" charset="0"/>
              </a:rPr>
              <a:t>perceived as longer-term measures </a:t>
            </a:r>
            <a:r>
              <a:rPr lang="en-US" i="0">
                <a:effectLst/>
                <a:latin typeface="Lato" panose="020F0502020204030203" pitchFamily="34" charset="77"/>
                <a:ea typeface="MS Mincho" panose="02020609040205080304" pitchFamily="49" charset="-128"/>
                <a:cs typeface="Times New Roman" panose="02020603050405020304" pitchFamily="18" charset="0"/>
              </a:rPr>
              <a:t>to be considered at a later phase of displacement. However, prevention actions can be </a:t>
            </a:r>
            <a:r>
              <a:rPr lang="en-US" b="1" i="0">
                <a:effectLst/>
                <a:latin typeface="Lato" panose="020F0502020204030203" pitchFamily="34" charset="77"/>
                <a:ea typeface="MS Mincho" panose="02020609040205080304" pitchFamily="49" charset="-128"/>
                <a:cs typeface="Times New Roman" panose="02020603050405020304" pitchFamily="18" charset="0"/>
              </a:rPr>
              <a:t>life-saving</a:t>
            </a:r>
            <a:r>
              <a:rPr lang="en-US" i="0">
                <a:effectLst/>
                <a:latin typeface="Lato" panose="020F0502020204030203" pitchFamily="34" charset="77"/>
                <a:ea typeface="MS Mincho" panose="02020609040205080304" pitchFamily="49" charset="-128"/>
                <a:cs typeface="Times New Roman" panose="02020603050405020304" pitchFamily="18" charset="0"/>
              </a:rPr>
              <a:t>, given that they can stop violence from occurring, or reduce the frequency and severity of violence if it has already happened. For this reason, </a:t>
            </a:r>
            <a:r>
              <a:rPr lang="en-US" b="1" i="0">
                <a:effectLst/>
                <a:latin typeface="Lato" panose="020F0502020204030203" pitchFamily="34" charset="77"/>
                <a:ea typeface="MS Mincho" panose="02020609040205080304" pitchFamily="49" charset="-128"/>
                <a:cs typeface="Times New Roman" panose="02020603050405020304" pitchFamily="18" charset="0"/>
              </a:rPr>
              <a:t>GBV prevention interventions need to be implemented immediately</a:t>
            </a:r>
            <a:r>
              <a:rPr lang="en-US" i="0">
                <a:effectLst/>
                <a:latin typeface="Lato" panose="020F0502020204030203" pitchFamily="34" charset="77"/>
                <a:ea typeface="MS Mincho" panose="02020609040205080304" pitchFamily="49" charset="-128"/>
                <a:cs typeface="Times New Roman" panose="02020603050405020304" pitchFamily="18" charset="0"/>
              </a:rPr>
              <a:t>, from the onset of an emergency.</a:t>
            </a:r>
          </a:p>
          <a:p>
            <a:pPr marL="0" marR="131445" lvl="0" indent="0" defTabSz="914400" rtl="0" eaLnBrk="0" fontAlgn="base" latinLnBrk="0" hangingPunct="0">
              <a:spcBef>
                <a:spcPct val="30000"/>
              </a:spcBef>
              <a:spcAft>
                <a:spcPts val="2770"/>
              </a:spcAft>
              <a:buClrTx/>
              <a:buSzTx/>
              <a:buFont typeface="Wingdings" pitchFamily="2" charset="2"/>
              <a:buNone/>
              <a:tabLst/>
              <a:defRPr/>
            </a:pPr>
            <a:endParaRPr lang="en-US" i="0">
              <a:effectLst/>
              <a:latin typeface="Lato" panose="020F0502020204030203" pitchFamily="34" charset="77"/>
              <a:ea typeface="MS Mincho" panose="02020609040205080304" pitchFamily="49" charset="-128"/>
              <a:cs typeface="Times New Roman" panose="02020603050405020304" pitchFamily="18" charset="0"/>
            </a:endParaRPr>
          </a:p>
          <a:p>
            <a:pPr marL="0" marR="131445" lvl="0" indent="0" defTabSz="914400" rtl="0" eaLnBrk="0" fontAlgn="base" latinLnBrk="0" hangingPunct="0">
              <a:spcBef>
                <a:spcPct val="30000"/>
              </a:spcBef>
              <a:spcAft>
                <a:spcPts val="2770"/>
              </a:spcAft>
              <a:buClrTx/>
              <a:buSzTx/>
              <a:buFontTx/>
              <a:buNone/>
              <a:tabLst/>
              <a:defRPr/>
            </a:pPr>
            <a:r>
              <a:rPr lang="en-US" i="0">
                <a:effectLst/>
                <a:latin typeface="Lato" panose="020F0502020204030203" pitchFamily="34" charset="77"/>
                <a:ea typeface="MS Mincho" panose="02020609040205080304" pitchFamily="49" charset="-128"/>
                <a:cs typeface="Times New Roman" panose="02020603050405020304" pitchFamily="18" charset="0"/>
              </a:rPr>
              <a:t>Although </a:t>
            </a:r>
            <a:r>
              <a:rPr lang="en-US" b="1" i="0">
                <a:effectLst/>
                <a:latin typeface="Lato" panose="020F0502020204030203" pitchFamily="34" charset="77"/>
                <a:ea typeface="MS Mincho" panose="02020609040205080304" pitchFamily="49" charset="-128"/>
                <a:cs typeface="Times New Roman" panose="02020603050405020304" pitchFamily="18" charset="0"/>
              </a:rPr>
              <a:t>crises can exacerbate pre-existing gender inequalities and increase the risk </a:t>
            </a:r>
            <a:r>
              <a:rPr lang="en-US" i="0">
                <a:effectLst/>
                <a:latin typeface="Lato" panose="020F0502020204030203" pitchFamily="34" charset="77"/>
                <a:ea typeface="MS Mincho" panose="02020609040205080304" pitchFamily="49" charset="-128"/>
                <a:cs typeface="Times New Roman" panose="02020603050405020304" pitchFamily="18" charset="0"/>
              </a:rPr>
              <a:t>of GBV, they also provide </a:t>
            </a:r>
            <a:r>
              <a:rPr lang="en-US" b="1" i="0">
                <a:effectLst/>
                <a:latin typeface="Lato" panose="020F0502020204030203" pitchFamily="34" charset="77"/>
                <a:ea typeface="MS Mincho" panose="02020609040205080304" pitchFamily="49" charset="-128"/>
                <a:cs typeface="Times New Roman" panose="02020603050405020304" pitchFamily="18" charset="0"/>
              </a:rPr>
              <a:t>opportunities for social change</a:t>
            </a:r>
            <a:r>
              <a:rPr lang="en-US" i="0">
                <a:effectLst/>
                <a:latin typeface="Lato" panose="020F0502020204030203" pitchFamily="34" charset="77"/>
                <a:ea typeface="MS Mincho" panose="02020609040205080304" pitchFamily="49" charset="-128"/>
                <a:cs typeface="Times New Roman" panose="02020603050405020304" pitchFamily="18" charset="0"/>
              </a:rPr>
              <a:t>. </a:t>
            </a:r>
            <a:r>
              <a:rPr lang="en-US" b="0">
                <a:latin typeface="Lato" panose="020F0502020204030203" pitchFamily="34" charset="77"/>
              </a:rPr>
              <a:t>There may be shifts in conventional roles, attitudes, beliefs and practices, or new opportunities to discuss subjects that were previously proscribed. Sp</a:t>
            </a:r>
            <a:r>
              <a:rPr lang="en-US">
                <a:latin typeface="Lato" panose="020F0502020204030203" pitchFamily="34" charset="77"/>
              </a:rPr>
              <a:t>ace may open to build positive social and cultural norms that challenge GBV and a culture of impunity for perpetrators.</a:t>
            </a:r>
          </a:p>
          <a:p>
            <a:pPr marL="0" marR="131445" lvl="0" indent="0" defTabSz="914400" rtl="0" eaLnBrk="0" fontAlgn="base" latinLnBrk="0" hangingPunct="0">
              <a:spcBef>
                <a:spcPct val="30000"/>
              </a:spcBef>
              <a:spcAft>
                <a:spcPts val="2770"/>
              </a:spcAft>
              <a:buClrTx/>
              <a:buSzTx/>
              <a:buFontTx/>
              <a:buNone/>
              <a:tabLst/>
              <a:defRPr/>
            </a:pPr>
            <a:endParaRPr lang="en-US">
              <a:latin typeface="Lato" panose="020F0502020204030203" pitchFamily="34" charset="77"/>
            </a:endParaRPr>
          </a:p>
          <a:p>
            <a:pPr marL="0" marR="131445" lvl="0" indent="0" defTabSz="914400" rtl="0" eaLnBrk="0" fontAlgn="base" latinLnBrk="0" hangingPunct="0">
              <a:spcBef>
                <a:spcPct val="30000"/>
              </a:spcBef>
              <a:spcAft>
                <a:spcPts val="2770"/>
              </a:spcAft>
              <a:buClrTx/>
              <a:buSzTx/>
              <a:buFontTx/>
              <a:buNone/>
              <a:tabLst/>
              <a:defRPr/>
            </a:pPr>
            <a:r>
              <a:rPr lang="en-US">
                <a:latin typeface="Lato" panose="020F0502020204030203" pitchFamily="34" charset="77"/>
              </a:rPr>
              <a:t>Given the increasingly protracted nature of humanitarian crises, </a:t>
            </a:r>
            <a:r>
              <a:rPr lang="en-US" b="1">
                <a:latin typeface="Lato" panose="020F0502020204030203" pitchFamily="34" charset="77"/>
              </a:rPr>
              <a:t>promoting positive gender and social norms from the start </a:t>
            </a:r>
            <a:r>
              <a:rPr lang="en-US">
                <a:latin typeface="Lato" panose="020F0502020204030203" pitchFamily="34" charset="77"/>
              </a:rPr>
              <a:t>of the emergency response provides a basis for continued efforts throughout the crisis and sets a </a:t>
            </a:r>
            <a:r>
              <a:rPr lang="en-US" b="1">
                <a:latin typeface="Lato" panose="020F0502020204030203" pitchFamily="34" charset="77"/>
              </a:rPr>
              <a:t>foundation for longer-term interventions</a:t>
            </a:r>
            <a:r>
              <a:rPr lang="en-US">
                <a:latin typeface="Lato" panose="020F0502020204030203" pitchFamily="34" charset="77"/>
              </a:rPr>
              <a:t>, acknowledging that changes to attitudes, beliefs and practices may take time.</a:t>
            </a:r>
          </a:p>
          <a:p>
            <a:pPr marL="0" marR="131445" lvl="0" indent="0" defTabSz="914400" rtl="0" eaLnBrk="0" fontAlgn="base" latinLnBrk="0" hangingPunct="0">
              <a:spcBef>
                <a:spcPct val="30000"/>
              </a:spcBef>
              <a:spcAft>
                <a:spcPts val="2770"/>
              </a:spcAft>
              <a:buClrTx/>
              <a:buSzTx/>
              <a:buFontTx/>
              <a:buNone/>
              <a:tabLst/>
              <a:defRPr/>
            </a:pPr>
            <a:endParaRPr lang="en-US">
              <a:latin typeface="Lato" panose="020F0502020204030203" pitchFamily="34" charset="77"/>
            </a:endParaRPr>
          </a:p>
          <a:p>
            <a:pPr marL="0" marR="131445" lvl="0" indent="0" defTabSz="914400" rtl="0" eaLnBrk="0" fontAlgn="base" latinLnBrk="0" hangingPunct="0">
              <a:spcBef>
                <a:spcPct val="30000"/>
              </a:spcBef>
              <a:spcAft>
                <a:spcPts val="2770"/>
              </a:spcAft>
              <a:buClrTx/>
              <a:buSzTx/>
              <a:buFontTx/>
              <a:buNone/>
              <a:tabLst/>
              <a:defRPr/>
            </a:pPr>
            <a:r>
              <a:rPr lang="en-GB" b="1">
                <a:latin typeface="Lato" panose="020F0502020204030203" pitchFamily="34" charset="77"/>
                <a:ea typeface="MS Mincho" panose="02020609040205080304" pitchFamily="49" charset="-128"/>
                <a:cs typeface="Times New Roman" panose="02020603050405020304" pitchFamily="18" charset="0"/>
              </a:rPr>
              <a:t>Ensure essential services for health and psychosocial support, at minimum, are functional </a:t>
            </a:r>
            <a:r>
              <a:rPr lang="en-GB">
                <a:latin typeface="Lato" panose="020F0502020204030203" pitchFamily="34" charset="77"/>
                <a:ea typeface="MS Mincho" panose="02020609040205080304" pitchFamily="49" charset="-128"/>
                <a:cs typeface="Times New Roman" panose="02020603050405020304" pitchFamily="18" charset="0"/>
              </a:rPr>
              <a:t>before beginning more transformative social norms and systems change activities</a:t>
            </a:r>
            <a:r>
              <a:rPr lang="en-GR">
                <a:latin typeface="Lato" panose="020F0502020204030203" pitchFamily="34" charset="77"/>
                <a:ea typeface="MS Mincho" panose="02020609040205080304" pitchFamily="49" charset="-128"/>
                <a:cs typeface="Times New Roman" panose="02020603050405020304" pitchFamily="18" charset="0"/>
              </a:rPr>
              <a:t>. </a:t>
            </a:r>
            <a:r>
              <a:rPr lang="en-GB" b="0">
                <a:effectLst/>
                <a:latin typeface="Lato" panose="020F0502020204030203" pitchFamily="34" charset="77"/>
              </a:rPr>
              <a:t>This is also one of the provisions of the UNHRC GBV Policy which states that response services must be in place when starting </a:t>
            </a:r>
            <a:r>
              <a:rPr lang="en-US">
                <a:latin typeface="Lato" panose="020F0502020204030203" pitchFamily="34" charset="77"/>
              </a:rPr>
              <a:t>programming that aims to transform the systems and social norms that perpetuate gender inequality and discrimination.</a:t>
            </a:r>
          </a:p>
          <a:p>
            <a:pPr marL="0" marR="131445" lvl="0" indent="0" defTabSz="914400" rtl="0" eaLnBrk="0" fontAlgn="base" latinLnBrk="0" hangingPunct="0">
              <a:spcBef>
                <a:spcPct val="30000"/>
              </a:spcBef>
              <a:spcAft>
                <a:spcPts val="2770"/>
              </a:spcAft>
              <a:buClrTx/>
              <a:buSzTx/>
              <a:buFontTx/>
              <a:buNone/>
              <a:tabLst/>
              <a:defRPr/>
            </a:pPr>
            <a:endParaRPr lang="en-US">
              <a:latin typeface="Lato" panose="020F0502020204030203" pitchFamily="34" charset="77"/>
            </a:endParaRPr>
          </a:p>
          <a:p>
            <a:pPr marL="0" marR="0" lvl="0" indent="0" defTabSz="914400" rtl="0" eaLnBrk="0" fontAlgn="base" latinLnBrk="0" hangingPunct="0">
              <a:spcBef>
                <a:spcPct val="30000"/>
              </a:spcBef>
              <a:spcAft>
                <a:spcPct val="0"/>
              </a:spcAft>
              <a:buClrTx/>
              <a:buSzTx/>
              <a:buFontTx/>
              <a:buNone/>
              <a:tabLst/>
              <a:defRPr/>
            </a:pPr>
            <a:r>
              <a:rPr lang="en-US" b="1">
                <a:latin typeface="Lato" panose="020F0502020204030203" pitchFamily="34" charset="77"/>
              </a:rPr>
              <a:t>Examples of prevention activities at the onset of an emergency</a:t>
            </a:r>
            <a:r>
              <a:rPr lang="en-US">
                <a:latin typeface="Lato" panose="020F0502020204030203" pitchFamily="34" charset="77"/>
              </a:rPr>
              <a:t>: promote women’s and girls’ participation and create opportunities for increased decision-making from the onset of the emergency. </a:t>
            </a:r>
            <a:r>
              <a:rPr lang="en-GB">
                <a:effectLst/>
                <a:latin typeface="Lato" panose="020F0502020204030203" pitchFamily="34" charset="77"/>
              </a:rPr>
              <a:t>Participation is a key aspect of empowerment. Empowerment is a process that means that women can take control over their lives, including by making decisions, setting their own agendas, gaining skills (and/or having their skills and knowledge recognized), solving problems and developing self-reliance. </a:t>
            </a:r>
            <a:r>
              <a:rPr lang="en-US" i="0">
                <a:effectLst/>
                <a:latin typeface="Lato" panose="020F0502020204030203" pitchFamily="34" charset="77"/>
                <a:ea typeface="MS Mincho" panose="02020609040205080304" pitchFamily="49" charset="-128"/>
                <a:cs typeface="Times New Roman" panose="02020603050405020304" pitchFamily="18" charset="0"/>
              </a:rPr>
              <a:t>Let participants know that over the course of the session we will have the chance to explore more activities related to participation. (Inter-Agency Minimum Standard for Gender-based Violence 13).</a:t>
            </a:r>
          </a:p>
          <a:p>
            <a:pPr marL="0" marR="0" lvl="0" indent="0" defTabSz="914400" rtl="0" eaLnBrk="0" fontAlgn="base" latinLnBrk="0" hangingPunct="0">
              <a:spcBef>
                <a:spcPct val="30000"/>
              </a:spcBef>
              <a:spcAft>
                <a:spcPct val="0"/>
              </a:spcAft>
              <a:buClrTx/>
              <a:buSzTx/>
              <a:buFontTx/>
              <a:buNone/>
              <a:tabLst/>
              <a:defRPr/>
            </a:pPr>
            <a:endParaRPr lang="en-US" i="0">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a:solidFill>
                  <a:schemeClr val="tx1"/>
                </a:solidFill>
                <a:latin typeface="+mn-lt"/>
                <a:ea typeface="+mn-ea"/>
                <a:cs typeface="+mn-cs"/>
              </a:rPr>
              <a:t>Emphasize that </a:t>
            </a:r>
            <a:r>
              <a:rPr lang="en-GB" sz="1200" b="1" i="0" u="none" strike="noStrike" kern="1200" baseline="0">
                <a:solidFill>
                  <a:schemeClr val="tx1"/>
                </a:solidFill>
                <a:latin typeface="+mn-lt"/>
                <a:ea typeface="+mn-ea"/>
                <a:cs typeface="+mn-cs"/>
              </a:rPr>
              <a:t>GBV is</a:t>
            </a:r>
            <a:r>
              <a:rPr lang="en-GB" b="1">
                <a:effectLst/>
                <a:latin typeface="Helvetica" pitchFamily="2" charset="0"/>
              </a:rPr>
              <a:t> underreported </a:t>
            </a:r>
            <a:r>
              <a:rPr lang="en-GB">
                <a:effectLst/>
                <a:latin typeface="Helvetica" pitchFamily="2" charset="0"/>
              </a:rPr>
              <a:t>for many reasons (including fear of stigma or retaliation, limited availability or accessibility of trusted service providers, impunity for perpetrators, and lack of awareness of the benefits of seeking care). Recorded cases represent only a small fraction of the overall incident total, and it should always be assumed that GBV is occurring. Obtaining prevalence data is not a priority at the onset of an emergency and prevention and response measures are to be put in place without any need for proof or evidence. </a:t>
            </a:r>
          </a:p>
          <a:p>
            <a:pPr marL="0" marR="0" lvl="0" indent="0" defTabSz="914400" rtl="0" eaLnBrk="0" fontAlgn="base" latinLnBrk="0" hangingPunct="0">
              <a:spcBef>
                <a:spcPct val="30000"/>
              </a:spcBef>
              <a:spcAft>
                <a:spcPct val="0"/>
              </a:spcAft>
              <a:buClrTx/>
              <a:buSzTx/>
              <a:buFontTx/>
              <a:buNone/>
              <a:tabLst/>
              <a:defRPr/>
            </a:pPr>
            <a:endParaRPr lang="en-GR">
              <a:latin typeface="Cambria" panose="02040503050406030204" pitchFamily="18" charset="0"/>
              <a:ea typeface="MS Mincho" panose="02020609040205080304" pitchFamily="49" charset="-128"/>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358020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p>
          <a:p>
            <a:pPr marL="0" marR="0" lvl="0" indent="0" defTabSz="914400" rtl="0" eaLnBrk="0" fontAlgn="base" latinLnBrk="0" hangingPunct="0">
              <a:spcBef>
                <a:spcPct val="30000"/>
              </a:spcBef>
              <a:spcAft>
                <a:spcPct val="0"/>
              </a:spcAft>
              <a:buClrTx/>
              <a:buSzTx/>
              <a:buFontTx/>
              <a:buNone/>
              <a:tabLst/>
              <a:defRPr/>
            </a:pPr>
            <a:endParaRPr lang="en-US" sz="1300">
              <a:latin typeface="Lato" panose="020F0502020204030203" pitchFamily="34" charset="77"/>
            </a:endParaRPr>
          </a:p>
          <a:p>
            <a:r>
              <a:rPr lang="en-US">
                <a:latin typeface="Lato" panose="020F0502020204030203" pitchFamily="34" charset="77"/>
                <a:ea typeface="MS PGothic"/>
                <a:cs typeface="Calibri"/>
              </a:rPr>
              <a:t>Expected duration for session 2: 120 mins</a:t>
            </a:r>
          </a:p>
          <a:p>
            <a:endParaRPr lang="en-GR">
              <a:latin typeface="Lato" panose="020F0502020204030203" pitchFamily="34" charset="77"/>
            </a:endParaRPr>
          </a:p>
          <a:p>
            <a:r>
              <a:rPr lang="en-GR" b="1">
                <a:latin typeface="Lato" panose="020F0502020204030203" pitchFamily="34" charset="77"/>
                <a:ea typeface="MS PGothic"/>
                <a:cs typeface="Calibri"/>
              </a:rPr>
              <a:t>Learning objectives: </a:t>
            </a:r>
          </a:p>
          <a:p>
            <a:pPr marL="171450" indent="-171450">
              <a:buFont typeface="Wingdings" pitchFamily="2" charset="2"/>
              <a:buChar char="Ø"/>
            </a:pPr>
            <a:r>
              <a:rPr lang="en-US">
                <a:effectLst/>
                <a:latin typeface="Lato" panose="020F0502020204030203" pitchFamily="34" charset="77"/>
                <a:ea typeface="MS Mincho"/>
                <a:cs typeface="Times New Roman" panose="02020603050405020304" pitchFamily="18" charset="0"/>
              </a:rPr>
              <a:t>Explain that GBV prevention refers to actions that prevent GBV from occurring, by addressing its root causes, which are gender inequality, systemic discrimination and unequal power relations.</a:t>
            </a:r>
          </a:p>
          <a:p>
            <a:pPr marL="171450" indent="-171450">
              <a:buFont typeface="Wingdings" pitchFamily="2" charset="2"/>
              <a:buChar char="Ø"/>
            </a:pPr>
            <a:r>
              <a:rPr lang="en-US">
                <a:effectLst/>
                <a:latin typeface="Lato" panose="020F0502020204030203" pitchFamily="34" charset="77"/>
                <a:ea typeface="MS Mincho"/>
                <a:cs typeface="Times New Roman" panose="02020603050405020304" pitchFamily="18" charset="0"/>
              </a:rPr>
              <a:t>Apply intersectionality when analyzing gender inequality, systemic discrimination and unequal power relations.</a:t>
            </a:r>
            <a:r>
              <a:rPr lang="en-US">
                <a:latin typeface="Lato" panose="020F0502020204030203" pitchFamily="34" charset="77"/>
                <a:ea typeface="MS Mincho"/>
                <a:cs typeface="Times New Roman" panose="02020603050405020304" pitchFamily="18" charset="0"/>
              </a:rPr>
              <a:t> </a:t>
            </a:r>
            <a:endParaRPr lang="en-GR">
              <a:effectLst/>
              <a:latin typeface="Lato" panose="020F0502020204030203" pitchFamily="34" charset="77"/>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6471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06527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r>
              <a:rPr lang="en-GR">
                <a:latin typeface="Lato" panose="020F0502020204030203" pitchFamily="34" charset="77"/>
                <a:ea typeface="MS PGothic"/>
                <a:cs typeface="Calibri"/>
              </a:rPr>
              <a:t>Expected duration: 25 mins </a:t>
            </a:r>
          </a:p>
          <a:p>
            <a:r>
              <a:rPr lang="en-US">
                <a:latin typeface="Lato" panose="020F0502020204030203" pitchFamily="34" charset="77"/>
                <a:ea typeface="MS PGothic"/>
                <a:cs typeface="Calibri"/>
              </a:rPr>
              <a:t>Objective: deepen participants’ understanding of root causes of GBV and distinguish causes from factors that contribute to GBV</a:t>
            </a:r>
            <a:endParaRPr lang="en-GR">
              <a:latin typeface="Lato" panose="020F0502020204030203" pitchFamily="34" charset="77"/>
              <a:ea typeface="MS PGothic"/>
              <a:cs typeface="Calibri"/>
            </a:endParaRPr>
          </a:p>
          <a:p>
            <a:endParaRPr lang="en-GR">
              <a:latin typeface="Lato" panose="020F0502020204030203" pitchFamily="34" charset="77"/>
              <a:ea typeface="+mn-ea"/>
              <a:cs typeface="+mn-cs"/>
            </a:endParaRPr>
          </a:p>
          <a:p>
            <a:pPr marL="285750" indent="-285750" algn="l" rtl="0" eaLnBrk="0" fontAlgn="base" hangingPunct="0">
              <a:spcBef>
                <a:spcPct val="30000"/>
              </a:spcBef>
              <a:spcAft>
                <a:spcPct val="0"/>
              </a:spcAft>
              <a:buClr>
                <a:schemeClr val="tx1"/>
              </a:buClr>
              <a:buFont typeface="Arial" panose="020B0604020202020204" pitchFamily="34" charset="0"/>
              <a:buChar char="•"/>
            </a:pPr>
            <a:r>
              <a:rPr lang="en-US" sz="1200" b="0" kern="1200">
                <a:solidFill>
                  <a:schemeClr val="tx1"/>
                </a:solidFill>
                <a:effectLst/>
                <a:latin typeface="Lato" panose="020F0502020204030203" pitchFamily="34" charset="77"/>
                <a:ea typeface="+mn-ea"/>
                <a:cs typeface="+mn-cs"/>
              </a:rPr>
              <a:t>Divide participants into groups. </a:t>
            </a:r>
          </a:p>
          <a:p>
            <a:pPr marL="285750" indent="-285750">
              <a:buClr>
                <a:schemeClr val="tx1"/>
              </a:buClr>
              <a:buFont typeface="Arial" panose="020B0604020202020204" pitchFamily="34" charset="0"/>
              <a:buChar char="•"/>
            </a:pPr>
            <a:r>
              <a:rPr lang="en-US" b="0" kern="1200">
                <a:solidFill>
                  <a:schemeClr val="tx1"/>
                </a:solidFill>
                <a:effectLst/>
                <a:latin typeface="Lato" panose="020F0502020204030203" pitchFamily="34" charset="77"/>
                <a:ea typeface="+mn-ea"/>
                <a:cs typeface="+mn-cs"/>
              </a:rPr>
              <a:t>Draw a GBV tree on a flipchart.</a:t>
            </a:r>
            <a:r>
              <a:rPr lang="en-US">
                <a:latin typeface="Lato" panose="020F0502020204030203" pitchFamily="34" charset="77"/>
                <a:ea typeface="+mn-ea"/>
                <a:cs typeface="+mn-cs"/>
              </a:rPr>
              <a:t> </a:t>
            </a:r>
            <a:endParaRPr lang="en-US" b="0" kern="1200">
              <a:solidFill>
                <a:schemeClr val="tx1"/>
              </a:solidFill>
              <a:effectLst/>
              <a:latin typeface="Lato" panose="020F0502020204030203" pitchFamily="34" charset="77"/>
              <a:ea typeface="+mn-ea"/>
              <a:cs typeface="Calibri"/>
            </a:endParaRPr>
          </a:p>
          <a:p>
            <a:pPr marL="285750" indent="-285750">
              <a:buClr>
                <a:schemeClr val="tx1"/>
              </a:buClr>
              <a:buFont typeface="Arial" panose="020B0604020202020204" pitchFamily="34" charset="0"/>
              <a:buChar char="•"/>
            </a:pPr>
            <a:r>
              <a:rPr lang="en-US" b="0" kern="1200">
                <a:solidFill>
                  <a:schemeClr val="tx1"/>
                </a:solidFill>
                <a:effectLst/>
                <a:latin typeface="Lato" panose="020F0502020204030203" pitchFamily="34" charset="77"/>
                <a:ea typeface="+mn-ea"/>
                <a:cs typeface="+mn-cs"/>
              </a:rPr>
              <a:t>Ask them to write what they think the causes of GBV are on individual post-its.</a:t>
            </a:r>
            <a:r>
              <a:rPr lang="en-US">
                <a:latin typeface="Lato" panose="020F0502020204030203" pitchFamily="34" charset="77"/>
                <a:ea typeface="+mn-ea"/>
                <a:cs typeface="+mn-cs"/>
              </a:rPr>
              <a:t> </a:t>
            </a:r>
            <a:endParaRPr lang="en-US" b="0" kern="1200">
              <a:solidFill>
                <a:schemeClr val="tx1"/>
              </a:solidFill>
              <a:effectLst/>
              <a:latin typeface="Lato" panose="020F0502020204030203" pitchFamily="34" charset="77"/>
              <a:ea typeface="+mn-ea"/>
              <a:cs typeface="Calibri"/>
            </a:endParaRPr>
          </a:p>
          <a:p>
            <a:pPr marL="285750" indent="-285750">
              <a:buClr>
                <a:schemeClr val="tx1"/>
              </a:buClr>
              <a:buFont typeface="Arial" panose="020B0604020202020204" pitchFamily="34" charset="0"/>
              <a:buChar char="•"/>
            </a:pPr>
            <a:r>
              <a:rPr lang="en-US" b="0" kern="1200">
                <a:solidFill>
                  <a:schemeClr val="tx1"/>
                </a:solidFill>
                <a:effectLst/>
                <a:latin typeface="Lato" panose="020F0502020204030203" pitchFamily="34" charset="77"/>
                <a:ea typeface="+mn-ea"/>
                <a:cs typeface="+mn-cs"/>
              </a:rPr>
              <a:t>Invite them to affix the post-its on the root of the GBV tree, telling the rest of the group their thoughts as they go.</a:t>
            </a:r>
            <a:r>
              <a:rPr lang="en-US">
                <a:latin typeface="Lato" panose="020F0502020204030203" pitchFamily="34" charset="77"/>
                <a:ea typeface="+mn-ea"/>
                <a:cs typeface="+mn-cs"/>
              </a:rPr>
              <a:t> </a:t>
            </a:r>
            <a:endParaRPr lang="en-US" b="0" kern="1200">
              <a:solidFill>
                <a:schemeClr val="tx1"/>
              </a:solidFill>
              <a:effectLst/>
              <a:latin typeface="Lato" panose="020F0502020204030203" pitchFamily="34" charset="77"/>
              <a:ea typeface="+mn-ea"/>
              <a:cs typeface="Calibri"/>
            </a:endParaRPr>
          </a:p>
          <a:p>
            <a:pPr marL="285750" indent="-285750">
              <a:buClr>
                <a:schemeClr val="tx1"/>
              </a:buClr>
              <a:buFont typeface="Arial" panose="020B0604020202020204" pitchFamily="34" charset="0"/>
              <a:buChar char="•"/>
            </a:pPr>
            <a:r>
              <a:rPr lang="en-US" b="0" kern="1200">
                <a:solidFill>
                  <a:schemeClr val="tx1"/>
                </a:solidFill>
                <a:effectLst/>
                <a:latin typeface="Lato" panose="020F0502020204030203" pitchFamily="34" charset="77"/>
                <a:ea typeface="+mn-ea"/>
                <a:cs typeface="+mn-cs"/>
              </a:rPr>
              <a:t>Ask the whole group to come and rearrange the post-its so that the most important/deepest causes are the deepest roots.</a:t>
            </a:r>
            <a:r>
              <a:rPr lang="en-US">
                <a:latin typeface="Lato" panose="020F0502020204030203" pitchFamily="34" charset="77"/>
                <a:ea typeface="+mn-ea"/>
                <a:cs typeface="+mn-cs"/>
              </a:rPr>
              <a:t> </a:t>
            </a:r>
            <a:endParaRPr lang="en-GB" b="0" kern="1200">
              <a:solidFill>
                <a:schemeClr val="tx1"/>
              </a:solidFill>
              <a:effectLst/>
              <a:latin typeface="Lato" panose="020F0502020204030203" pitchFamily="34" charset="77"/>
              <a:ea typeface="+mn-ea"/>
              <a:cs typeface="+mn-cs"/>
            </a:endParaRPr>
          </a:p>
          <a:p>
            <a:r>
              <a:rPr lang="en-US" b="0" kern="1200">
                <a:solidFill>
                  <a:schemeClr val="tx1"/>
                </a:solidFill>
                <a:effectLst/>
                <a:latin typeface="Lato" panose="020F0502020204030203" pitchFamily="34" charset="77"/>
                <a:ea typeface="+mn-ea"/>
                <a:cs typeface="+mn-cs"/>
              </a:rPr>
              <a:t> </a:t>
            </a:r>
            <a:endParaRPr lang="en-GB" b="0" kern="1200">
              <a:solidFill>
                <a:schemeClr val="tx1"/>
              </a:solidFill>
              <a:effectLst/>
              <a:latin typeface="Lato" panose="020F0502020204030203" pitchFamily="34" charset="77"/>
              <a:ea typeface="+mn-ea"/>
              <a:cs typeface="+mn-cs"/>
            </a:endParaRPr>
          </a:p>
          <a:p>
            <a:pPr eaLnBrk="1" fontAlgn="auto" hangingPunct="1">
              <a:spcBef>
                <a:spcPts val="0"/>
              </a:spcBef>
              <a:spcAft>
                <a:spcPts val="0"/>
              </a:spcAft>
              <a:defRPr/>
            </a:pPr>
            <a:r>
              <a:rPr lang="en-US" b="0" kern="1200">
                <a:solidFill>
                  <a:schemeClr val="tx1"/>
                </a:solidFill>
                <a:effectLst/>
                <a:latin typeface="Lato" panose="020F0502020204030203" pitchFamily="34" charset="77"/>
                <a:ea typeface="+mn-ea"/>
                <a:cs typeface="+mn-cs"/>
              </a:rPr>
              <a:t>Once the group has finished, power and/or status inequality should be placed as the deepest root, with religion, culture, traditions and norms at the next level up (these are how we learn, understand and enact differences in power and status).</a:t>
            </a:r>
            <a:r>
              <a:rPr lang="en-US">
                <a:latin typeface="Lato" panose="020F0502020204030203" pitchFamily="34" charset="77"/>
                <a:ea typeface="+mn-ea"/>
                <a:cs typeface="+mn-cs"/>
              </a:rPr>
              <a:t> </a:t>
            </a:r>
            <a:endParaRPr lang="en-US" b="0" kern="1200">
              <a:solidFill>
                <a:schemeClr val="tx1"/>
              </a:solidFill>
              <a:effectLst/>
              <a:latin typeface="Lato" panose="020F0502020204030203" pitchFamily="34" charset="77"/>
              <a:ea typeface="+mn-ea"/>
              <a:cs typeface="Calibri"/>
            </a:endParaRPr>
          </a:p>
          <a:p>
            <a:pPr marL="0" marR="0" indent="0" algn="l" defTabSz="914400" rtl="0" eaLnBrk="1" fontAlgn="auto" latinLnBrk="0" hangingPunct="1">
              <a:spcBef>
                <a:spcPts val="0"/>
              </a:spcBef>
              <a:spcAft>
                <a:spcPts val="0"/>
              </a:spcAft>
              <a:buClrTx/>
              <a:buSzTx/>
              <a:buFontTx/>
              <a:buNone/>
              <a:tabLst/>
              <a:defRPr/>
            </a:pPr>
            <a:endParaRPr lang="en-US" b="0" baseline="0">
              <a:latin typeface="Lato" panose="020F0502020204030203" pitchFamily="34" charset="77"/>
            </a:endParaRPr>
          </a:p>
          <a:p>
            <a:r>
              <a:rPr lang="en-US" b="0" kern="1200">
                <a:solidFill>
                  <a:schemeClr val="tx1"/>
                </a:solidFill>
                <a:effectLst/>
                <a:latin typeface="Lato" panose="020F0502020204030203" pitchFamily="34" charset="77"/>
                <a:ea typeface="+mn-ea"/>
                <a:cs typeface="+mn-cs"/>
              </a:rPr>
              <a:t>If there are suggestions like displacement, conflict, poverty, illiteracy, alcohol, drugs and anger - talk through these as a group, using the following discussion questions</a:t>
            </a:r>
            <a:r>
              <a:rPr lang="en-US" b="0" kern="1200" baseline="0">
                <a:solidFill>
                  <a:schemeClr val="tx1"/>
                </a:solidFill>
                <a:effectLst/>
                <a:latin typeface="Lato" panose="020F0502020204030203" pitchFamily="34" charset="77"/>
                <a:ea typeface="+mn-ea"/>
                <a:cs typeface="+mn-cs"/>
              </a:rPr>
              <a:t>, </a:t>
            </a:r>
            <a:r>
              <a:rPr lang="en-US" b="0" baseline="0">
                <a:latin typeface="Lato" panose="020F0502020204030203" pitchFamily="34" charset="77"/>
                <a:ea typeface="MS PGothic"/>
                <a:cs typeface="Calibri"/>
              </a:rPr>
              <a:t>to </a:t>
            </a:r>
            <a:r>
              <a:rPr lang="en-US" b="1" baseline="0">
                <a:latin typeface="Lato" panose="020F0502020204030203" pitchFamily="34" charset="77"/>
                <a:ea typeface="MS PGothic"/>
                <a:cs typeface="Calibri"/>
              </a:rPr>
              <a:t>distinguish between causes and contributing factors </a:t>
            </a:r>
            <a:r>
              <a:rPr lang="en-US" b="0" baseline="0">
                <a:latin typeface="Lato" panose="020F0502020204030203" pitchFamily="34" charset="77"/>
                <a:ea typeface="MS PGothic"/>
                <a:cs typeface="Calibri"/>
              </a:rPr>
              <a:t>– placing them as rain around the tree (they help it to ‘grow’)</a:t>
            </a:r>
            <a:r>
              <a:rPr lang="en-US" b="0" kern="1200">
                <a:solidFill>
                  <a:schemeClr val="tx1"/>
                </a:solidFill>
                <a:effectLst/>
                <a:latin typeface="Lato" panose="020F0502020204030203" pitchFamily="34" charset="77"/>
                <a:ea typeface="+mn-ea"/>
                <a:cs typeface="+mn-cs"/>
              </a:rPr>
              <a:t>:</a:t>
            </a:r>
            <a:endParaRPr lang="en-GB" b="0" kern="1200">
              <a:solidFill>
                <a:schemeClr val="tx1"/>
              </a:solidFill>
              <a:effectLst/>
              <a:latin typeface="Lato" panose="020F0502020204030203" pitchFamily="34" charset="77"/>
              <a:ea typeface="+mn-ea"/>
              <a:cs typeface="+mn-cs"/>
            </a:endParaRPr>
          </a:p>
          <a:p>
            <a:pPr marL="285750" indent="-285750">
              <a:buClr>
                <a:schemeClr val="tx1"/>
              </a:buClr>
              <a:buFont typeface="Arial" panose="020B0604020202020204" pitchFamily="34" charset="0"/>
              <a:buChar char="•"/>
            </a:pPr>
            <a:r>
              <a:rPr lang="en-US" b="0" i="0" kern="1200">
                <a:solidFill>
                  <a:schemeClr val="tx1"/>
                </a:solidFill>
                <a:effectLst/>
                <a:latin typeface="Lato" panose="020F0502020204030203" pitchFamily="34" charset="77"/>
                <a:ea typeface="+mn-ea"/>
                <a:cs typeface="+mn-cs"/>
              </a:rPr>
              <a:t>If X (poverty, illiteracy, conflict) did no exist, would we still have GBV?</a:t>
            </a:r>
            <a:r>
              <a:rPr lang="en-US">
                <a:latin typeface="Lato" panose="020F0502020204030203" pitchFamily="34" charset="77"/>
                <a:ea typeface="+mn-ea"/>
                <a:cs typeface="+mn-cs"/>
              </a:rPr>
              <a:t> </a:t>
            </a:r>
            <a:endParaRPr lang="en-US" b="0" i="0" kern="1200">
              <a:solidFill>
                <a:schemeClr val="tx1"/>
              </a:solidFill>
              <a:effectLst/>
              <a:latin typeface="Lato" panose="020F0502020204030203" pitchFamily="34" charset="77"/>
              <a:ea typeface="+mn-ea"/>
              <a:cs typeface="Calibri"/>
            </a:endParaRPr>
          </a:p>
          <a:p>
            <a:pPr marL="285750" indent="-285750">
              <a:buClr>
                <a:schemeClr val="tx1"/>
              </a:buClr>
              <a:buFont typeface="Arial" panose="020B0604020202020204" pitchFamily="34" charset="0"/>
              <a:buChar char="•"/>
              <a:defRPr/>
            </a:pPr>
            <a:r>
              <a:rPr lang="en-US" b="0" i="0" kern="1200">
                <a:solidFill>
                  <a:schemeClr val="tx1"/>
                </a:solidFill>
                <a:effectLst/>
                <a:latin typeface="Lato" panose="020F0502020204030203" pitchFamily="34" charset="77"/>
                <a:ea typeface="+mn-ea"/>
                <a:cs typeface="+mn-cs"/>
              </a:rPr>
              <a:t>Did GBV occur prior to displacement?</a:t>
            </a:r>
            <a:r>
              <a:rPr lang="en-US">
                <a:latin typeface="Lato" panose="020F0502020204030203" pitchFamily="34" charset="77"/>
                <a:ea typeface="+mn-ea"/>
                <a:cs typeface="+mn-cs"/>
              </a:rPr>
              <a:t> </a:t>
            </a:r>
            <a:endParaRPr lang="en-US" b="0" i="0" kern="1200">
              <a:solidFill>
                <a:schemeClr val="tx1"/>
              </a:solidFill>
              <a:effectLst/>
              <a:latin typeface="Lato" panose="020F0502020204030203" pitchFamily="34" charset="77"/>
              <a:ea typeface="+mn-ea"/>
              <a:cs typeface="Calibri"/>
            </a:endParaRPr>
          </a:p>
          <a:p>
            <a:pPr marL="285750" indent="-285750">
              <a:buClr>
                <a:schemeClr val="tx1"/>
              </a:buClr>
              <a:buFont typeface="Arial" panose="020B0604020202020204" pitchFamily="34" charset="0"/>
              <a:buChar char="•"/>
            </a:pPr>
            <a:r>
              <a:rPr lang="en-US" b="0" i="0" kern="1200">
                <a:solidFill>
                  <a:schemeClr val="tx1"/>
                </a:solidFill>
                <a:effectLst/>
                <a:latin typeface="Lato" panose="020F0502020204030203" pitchFamily="34" charset="77"/>
                <a:ea typeface="+mn-ea"/>
                <a:cs typeface="+mn-cs"/>
              </a:rPr>
              <a:t>Is there still GBV in contexts or families without poverty or illiteracy?</a:t>
            </a:r>
            <a:endParaRPr lang="en-GB" b="0" i="0" kern="1200">
              <a:solidFill>
                <a:schemeClr val="tx1"/>
              </a:solidFill>
              <a:effectLst/>
              <a:latin typeface="Lato" panose="020F0502020204030203" pitchFamily="34" charset="77"/>
              <a:ea typeface="+mn-ea"/>
              <a:cs typeface="+mn-cs"/>
            </a:endParaRPr>
          </a:p>
          <a:p>
            <a:pPr marL="285750" indent="-285750">
              <a:buClr>
                <a:schemeClr val="tx1"/>
              </a:buClr>
              <a:buFont typeface="Arial" panose="020B0604020202020204" pitchFamily="34" charset="0"/>
              <a:buChar char="•"/>
            </a:pPr>
            <a:r>
              <a:rPr lang="en-US">
                <a:latin typeface="Lato" panose="020F0502020204030203" pitchFamily="34" charset="77"/>
                <a:ea typeface="+mn-ea"/>
                <a:cs typeface="+mn-cs"/>
              </a:rPr>
              <a:t>D</a:t>
            </a:r>
            <a:r>
              <a:rPr lang="en-US" b="0" i="0" kern="1200">
                <a:solidFill>
                  <a:schemeClr val="tx1"/>
                </a:solidFill>
                <a:effectLst/>
                <a:latin typeface="Lato" panose="020F0502020204030203" pitchFamily="34" charset="77"/>
                <a:ea typeface="+mn-ea"/>
                <a:cs typeface="+mn-cs"/>
              </a:rPr>
              <a:t>oes everyone who gets angry still perpetrate GBV?</a:t>
            </a:r>
            <a:r>
              <a:rPr lang="en-US">
                <a:latin typeface="Lato" panose="020F0502020204030203" pitchFamily="34" charset="77"/>
                <a:ea typeface="+mn-ea"/>
                <a:cs typeface="+mn-cs"/>
              </a:rPr>
              <a:t> </a:t>
            </a:r>
            <a:endParaRPr lang="en-US" b="0" i="0" kern="1200">
              <a:solidFill>
                <a:schemeClr val="tx1"/>
              </a:solidFill>
              <a:effectLst/>
              <a:latin typeface="Lato" panose="020F0502020204030203" pitchFamily="34" charset="77"/>
              <a:ea typeface="+mn-ea"/>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n-ea"/>
                <a:cs typeface="+mn-cs"/>
              </a:rPr>
              <a:t>Does a man who gets angry or loses control of himself beat up or rape</a:t>
            </a:r>
            <a:r>
              <a:rPr lang="en-US" b="0" i="0" kern="1200">
                <a:solidFill>
                  <a:schemeClr val="tx1"/>
                </a:solidFill>
                <a:effectLst/>
                <a:latin typeface="Lato" panose="020F0502020204030203" pitchFamily="34" charset="77"/>
                <a:ea typeface="+mn-ea"/>
                <a:cs typeface="+mn-cs"/>
              </a:rPr>
              <a:t> his boss? His friends?</a:t>
            </a:r>
            <a:r>
              <a:rPr lang="en-US">
                <a:latin typeface="Lato" panose="020F0502020204030203" pitchFamily="34" charset="77"/>
                <a:ea typeface="+mn-ea"/>
                <a:cs typeface="+mn-cs"/>
              </a:rPr>
              <a:t> </a:t>
            </a:r>
            <a:endParaRPr lang="en-US" b="0" i="0" kern="1200">
              <a:solidFill>
                <a:schemeClr val="tx1"/>
              </a:solidFill>
              <a:effectLst/>
              <a:latin typeface="Lato" panose="020F0502020204030203" pitchFamily="34" charset="77"/>
              <a:ea typeface="+mn-ea"/>
              <a:cs typeface="Calibri"/>
            </a:endParaRPr>
          </a:p>
          <a:p>
            <a:pPr marL="0" marR="0" indent="0" algn="l" defTabSz="914400" rtl="0" eaLnBrk="1" fontAlgn="auto" latinLnBrk="0" hangingPunct="1">
              <a:spcBef>
                <a:spcPts val="0"/>
              </a:spcBef>
              <a:spcAft>
                <a:spcPts val="0"/>
              </a:spcAft>
              <a:buClrTx/>
              <a:buSzTx/>
              <a:buFontTx/>
              <a:buNone/>
              <a:tabLst/>
              <a:defRPr/>
            </a:pPr>
            <a:endParaRPr lang="en-GB" b="0" kern="1200">
              <a:solidFill>
                <a:schemeClr val="tx1"/>
              </a:solidFill>
              <a:effectLst/>
              <a:latin typeface="Lato" panose="020F0502020204030203" pitchFamily="34" charset="77"/>
              <a:ea typeface="+mn-ea"/>
              <a:cs typeface="+mn-cs"/>
            </a:endParaRPr>
          </a:p>
          <a:p>
            <a:pPr marL="0" marR="0" indent="0" algn="l" defTabSz="914400" rtl="0" eaLnBrk="1" fontAlgn="auto" latinLnBrk="0" hangingPunct="1">
              <a:spcBef>
                <a:spcPts val="0"/>
              </a:spcBef>
              <a:spcAft>
                <a:spcPts val="0"/>
              </a:spcAft>
              <a:buClrTx/>
              <a:buSzTx/>
              <a:buFontTx/>
              <a:buNone/>
              <a:tabLst/>
              <a:defRPr/>
            </a:pPr>
            <a:r>
              <a:rPr lang="en-US" b="0" kern="1200">
                <a:solidFill>
                  <a:schemeClr val="tx1"/>
                </a:solidFill>
                <a:effectLst/>
                <a:latin typeface="Lato" panose="020F0502020204030203" pitchFamily="34" charset="77"/>
                <a:ea typeface="+mn-ea"/>
                <a:cs typeface="+mn-cs"/>
              </a:rPr>
              <a:t>Drugs, alcohol, unemployment and anger are most often used as </a:t>
            </a:r>
            <a:r>
              <a:rPr lang="en-US" b="1" kern="1200">
                <a:solidFill>
                  <a:schemeClr val="tx1"/>
                </a:solidFill>
                <a:effectLst/>
                <a:latin typeface="Lato" panose="020F0502020204030203" pitchFamily="34" charset="77"/>
                <a:ea typeface="+mn-ea"/>
                <a:cs typeface="+mn-cs"/>
              </a:rPr>
              <a:t>excuses </a:t>
            </a:r>
            <a:r>
              <a:rPr lang="en-US" b="1" kern="1200">
                <a:effectLst/>
                <a:latin typeface="Lato" panose="020F0502020204030203" pitchFamily="34" charset="77"/>
                <a:ea typeface="+mn-ea"/>
                <a:cs typeface="+mn-cs"/>
              </a:rPr>
              <a:t>and justifications</a:t>
            </a:r>
            <a:r>
              <a:rPr lang="en-US" b="0" kern="1200">
                <a:effectLst/>
                <a:latin typeface="Lato" panose="020F0502020204030203" pitchFamily="34" charset="77"/>
                <a:ea typeface="+mn-ea"/>
                <a:cs typeface="+mn-cs"/>
              </a:rPr>
              <a:t>, allowing perpetrators to get away with violence. However, GBV is an intentional choice - perpetrators who abuse their wives do not behave in this way with other people they respect, which shows that it is a choice - they also most often do so in secret, which shows that they realize it is wrong.</a:t>
            </a:r>
            <a:endParaRPr lang="en-US" b="0" kern="1200">
              <a:effectLst/>
              <a:latin typeface="Lato" panose="020F0502020204030203" pitchFamily="34" charset="77"/>
              <a:ea typeface="+mn-ea"/>
              <a:cs typeface="Calibri"/>
            </a:endParaRPr>
          </a:p>
          <a:p>
            <a:pPr marL="0" marR="0" indent="0" algn="l" defTabSz="914400" rtl="0" eaLnBrk="1" fontAlgn="auto" latinLnBrk="0" hangingPunct="1">
              <a:spcBef>
                <a:spcPts val="0"/>
              </a:spcBef>
              <a:spcAft>
                <a:spcPts val="0"/>
              </a:spcAft>
              <a:buClrTx/>
              <a:buSzTx/>
              <a:buFontTx/>
              <a:buNone/>
              <a:tabLst/>
              <a:defRPr/>
            </a:pPr>
            <a:endParaRPr lang="en-US" b="0" kern="1200">
              <a:effectLst/>
              <a:latin typeface="Lato" panose="020F0502020204030203" pitchFamily="34" charset="77"/>
              <a:ea typeface="+mn-ea"/>
              <a:cs typeface="+mn-cs"/>
            </a:endParaRPr>
          </a:p>
          <a:p>
            <a:r>
              <a:rPr lang="en-US" b="0" kern="1200">
                <a:effectLst/>
                <a:latin typeface="Lato" panose="020F0502020204030203" pitchFamily="34" charset="77"/>
                <a:ea typeface="+mn-ea"/>
                <a:cs typeface="+mn-cs"/>
              </a:rPr>
              <a:t>Remind participants that </a:t>
            </a:r>
            <a:r>
              <a:rPr lang="en-GB" b="1" kern="1200">
                <a:effectLst/>
                <a:latin typeface="Lato" panose="020F0502020204030203" pitchFamily="34" charset="77"/>
                <a:ea typeface="MS PGothic"/>
                <a:cs typeface="+mn-cs"/>
              </a:rPr>
              <a:t>d</a:t>
            </a:r>
            <a:r>
              <a:rPr lang="en-GB" b="1">
                <a:effectLst/>
                <a:latin typeface="Lato" panose="020F0502020204030203" pitchFamily="34" charset="77"/>
                <a:ea typeface="MS PGothic"/>
                <a:cs typeface="Helvetica"/>
              </a:rPr>
              <a:t>isplacement is NOT a cause of GBV, but rather a contributing factor.</a:t>
            </a:r>
            <a:r>
              <a:rPr lang="en-GB" b="1">
                <a:latin typeface="Lato" panose="020F0502020204030203" pitchFamily="34" charset="77"/>
                <a:ea typeface="MS PGothic"/>
                <a:cs typeface="Helvetica"/>
              </a:rPr>
              <a:t> </a:t>
            </a:r>
          </a:p>
          <a:p>
            <a:endParaRPr lang="en-GB" b="1">
              <a:latin typeface="Lato" panose="020F0502020204030203" pitchFamily="34" charset="77"/>
              <a:ea typeface="MS PGothic"/>
              <a:cs typeface="Helvetica"/>
            </a:endParaRPr>
          </a:p>
          <a:p>
            <a:r>
              <a:rPr lang="en-GB">
                <a:effectLst/>
                <a:latin typeface="Lato" panose="020F0502020204030203" pitchFamily="34" charset="77"/>
                <a:ea typeface="MS PGothic"/>
                <a:cs typeface="Helvetica"/>
              </a:rPr>
              <a:t>GBV can be the impetus that compels people to flee; it also occurs during flight and refuge. Regardless of the reason for displacement, the risk of GBV is heightened for asylum seekers, refugees, stateless persons, internally displaced persons, and returnees – during and after displacement – especially for women and girls.</a:t>
            </a:r>
            <a:r>
              <a:rPr lang="en-GB">
                <a:latin typeface="Lato" panose="020F0502020204030203" pitchFamily="34" charset="77"/>
                <a:ea typeface="MS PGothic"/>
                <a:cs typeface="Helvetica"/>
              </a:rPr>
              <a:t> </a:t>
            </a:r>
            <a:endParaRPr lang="en-GB" b="1">
              <a:latin typeface="Lato" panose="020F0502020204030203" pitchFamily="34" charset="77"/>
              <a:cs typeface="Helvetica" pitchFamily="2" charset="0"/>
            </a:endParaRPr>
          </a:p>
          <a:p>
            <a:endParaRPr lang="en-US">
              <a:latin typeface="Lato" panose="020F0502020204030203" pitchFamily="34" charset="77"/>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kern="1200">
                <a:effectLst/>
                <a:latin typeface="Lato" panose="020F0502020204030203" pitchFamily="34" charset="77"/>
                <a:ea typeface="+mn-ea"/>
                <a:cs typeface="+mn-cs"/>
              </a:rPr>
              <a:t>Exercise derived from the </a:t>
            </a:r>
            <a:r>
              <a:rPr lang="en-GB" b="0" i="0" u="none" strike="noStrike">
                <a:effectLst/>
                <a:latin typeface="Lato" panose="020F0502020204030203" pitchFamily="34" charset="77"/>
                <a:ea typeface="MS PGothic"/>
              </a:rPr>
              <a:t>Inter-Agency GBV Case Management Training Package</a:t>
            </a:r>
            <a:r>
              <a:rPr lang="en-US" b="0" i="0" u="none" strike="noStrike" kern="1200">
                <a:effectLst/>
                <a:latin typeface="Lato" panose="020F0502020204030203" pitchFamily="34" charset="77"/>
                <a:ea typeface="+mn-ea"/>
                <a:cs typeface="+mn-cs"/>
              </a:rPr>
              <a:t>, 2017 </a:t>
            </a:r>
            <a:r>
              <a:rPr lang="en-US" b="0" kern="1200">
                <a:effectLst/>
                <a:latin typeface="Lato" panose="020F0502020204030203" pitchFamily="34" charset="77"/>
                <a:ea typeface="+mn-ea"/>
                <a:cs typeface="+mn-cs"/>
              </a:rPr>
              <a:t>(</a:t>
            </a:r>
            <a:r>
              <a:rPr lang="en-US" sz="1200" b="0" kern="1200">
                <a:effectLst/>
                <a:latin typeface="Lato" panose="020F0502020204030203" pitchFamily="34" charset="77"/>
                <a:ea typeface="+mn-ea"/>
                <a:cs typeface="+mn-cs"/>
                <a:hlinkClick r:id="rId3"/>
              </a:rPr>
              <a:t>https://www.gbvims.com/gbv-case-management-guidelines/gbv-case-management-training-materials/</a:t>
            </a:r>
            <a:r>
              <a:rPr lang="en-US" b="0" kern="1200">
                <a:effectLst/>
                <a:latin typeface="Lato" panose="020F0502020204030203" pitchFamily="34" charset="77"/>
                <a:ea typeface="+mn-ea"/>
                <a:cs typeface="+mn-cs"/>
              </a:rPr>
              <a:t>).</a:t>
            </a:r>
            <a:r>
              <a:rPr lang="en-US">
                <a:latin typeface="Lato" panose="020F0502020204030203" pitchFamily="34" charset="77"/>
                <a:ea typeface="+mn-ea"/>
                <a:cs typeface="+mn-cs"/>
              </a:rPr>
              <a:t> </a:t>
            </a:r>
            <a:endParaRPr lang="en-GB" b="1" kern="1200">
              <a:effectLst/>
              <a:latin typeface="Lato" panose="020F0502020204030203" pitchFamily="34" charset="77"/>
              <a:cs typeface="Helvetica"/>
            </a:endParaRPr>
          </a:p>
        </p:txBody>
      </p:sp>
    </p:spTree>
    <p:extLst>
      <p:ext uri="{BB962C8B-B14F-4D97-AF65-F5344CB8AC3E}">
        <p14:creationId xmlns:p14="http://schemas.microsoft.com/office/powerpoint/2010/main" val="130054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8899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US">
                <a:effectLst/>
                <a:latin typeface="Lato" panose="020F0502020204030203" pitchFamily="34" charset="77"/>
                <a:ea typeface="MS Mincho" panose="02020609040205080304" pitchFamily="49" charset="-128"/>
                <a:cs typeface="Times New Roman" panose="02020603050405020304" pitchFamily="18" charset="0"/>
              </a:rPr>
              <a:t>Once everyone’s post-its have been placed at the bottom of the tree, discuss what is displayed: the root causes of GBV are gender inequality, systemic discrimination and unequal power relations. Go through the definitions of each concept as per the below.</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endParaRPr lang="en-GR">
              <a:solidFill>
                <a:srgbClr val="000000"/>
              </a:solidFill>
              <a:effectLst/>
              <a:latin typeface="Lato" panose="020F0502020204030203" pitchFamily="34" charset="77"/>
              <a:ea typeface="Calibri" panose="020F0502020204030204" pitchFamily="34" charset="0"/>
            </a:endParaRP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n-US" b="1">
                <a:effectLst/>
                <a:latin typeface="Lato" panose="020F0502020204030203" pitchFamily="34" charset="77"/>
                <a:ea typeface="MS Mincho" panose="02020609040205080304" pitchFamily="49" charset="-128"/>
                <a:cs typeface="Times New Roman" panose="02020603050405020304" pitchFamily="18" charset="0"/>
              </a:rPr>
              <a:t>Gender inequalities</a:t>
            </a:r>
            <a:r>
              <a:rPr lang="en-US">
                <a:effectLst/>
                <a:latin typeface="Lato" panose="020F0502020204030203" pitchFamily="34" charset="77"/>
                <a:ea typeface="MS Mincho" panose="02020609040205080304" pitchFamily="49" charset="-128"/>
                <a:cs typeface="Times New Roman" panose="02020603050405020304" pitchFamily="18" charset="0"/>
              </a:rPr>
              <a:t> are deeply rooted in a society’s notions of how women and men “should be” and “should behave” in one’s culture. These preconceptions determine what society expects of men and women, their roles, privileges and limitations. Gender inequality between women and men exists in all societies. It is this gender inequality and these often rigid gender norms that are considered the root cause of GBV. Gender norms are influenced by history, tradition, culture and religion, all of which change over time.</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Arial" panose="020B0604020202020204" pitchFamily="34" charset="0"/>
              <a:buChar char="•"/>
              <a:defRPr/>
            </a:pPr>
            <a:r>
              <a:rPr lang="en-US" b="1">
                <a:effectLst/>
                <a:latin typeface="Lato" panose="020F0502020204030203" pitchFamily="34" charset="77"/>
                <a:ea typeface="MS Mincho" panose="02020609040205080304" pitchFamily="49" charset="-128"/>
                <a:cs typeface="Times New Roman" panose="02020603050405020304" pitchFamily="18" charset="0"/>
              </a:rPr>
              <a:t>Systemic discrimination</a:t>
            </a:r>
            <a:r>
              <a:rPr lang="en-US">
                <a:effectLst/>
                <a:latin typeface="Lato" panose="020F0502020204030203" pitchFamily="34" charset="77"/>
                <a:ea typeface="MS Mincho" panose="02020609040205080304" pitchFamily="49" charset="-128"/>
                <a:cs typeface="Times New Roman" panose="02020603050405020304" pitchFamily="18" charset="0"/>
              </a:rPr>
              <a:t> can overlap with other forms of oppression, discrimination and marginalization to further harm and disempower women, girls and others at risk who are affected differently based on their intersecting identities (i.e. </a:t>
            </a:r>
            <a:r>
              <a:rPr lang="en-US" u="sng">
                <a:solidFill>
                  <a:srgbClr val="0000FF"/>
                </a:solidFill>
                <a:effectLst/>
                <a:latin typeface="Lato" panose="020F0502020204030203" pitchFamily="34" charset="77"/>
                <a:ea typeface="MS Mincho" panose="02020609040205080304" pitchFamily="49" charset="-128"/>
                <a:cs typeface="Times New Roman" panose="02020603050405020304" pitchFamily="18" charset="0"/>
              </a:rPr>
              <a:t>race</a:t>
            </a:r>
            <a:r>
              <a:rPr lang="en-US">
                <a:effectLst/>
                <a:latin typeface="Lato" panose="020F0502020204030203" pitchFamily="34" charset="77"/>
                <a:ea typeface="MS Mincho" panose="02020609040205080304" pitchFamily="49" charset="-128"/>
                <a:cs typeface="Times New Roman" panose="02020603050405020304" pitchFamily="18" charset="0"/>
              </a:rPr>
              <a:t>, ethnicity, social class, age, sexual orientation and gender identity, disability, etc.). This form of discrimination is found within institutions, organizational processes and society and results in unequal access to services, assistance and opportunities. In the absence of gender sensitive intersectional responses, different forms of systemic discrimination already faced by women and girls will be exacerbated.</a:t>
            </a:r>
          </a:p>
          <a:p>
            <a:pPr marL="285750" indent="-285750">
              <a:buClr>
                <a:schemeClr val="tx1"/>
              </a:buClr>
              <a:buFont typeface="Arial" panose="020B0604020202020204" pitchFamily="34" charset="0"/>
              <a:buChar char="•"/>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Arial" panose="020B0604020202020204" pitchFamily="34" charset="0"/>
              <a:buChar char="•"/>
              <a:defRPr/>
            </a:pPr>
            <a:r>
              <a:rPr lang="en-US" b="1">
                <a:effectLst/>
                <a:latin typeface="Lato" panose="020F0502020204030203" pitchFamily="34" charset="77"/>
                <a:ea typeface="MS Mincho" panose="02020609040205080304" pitchFamily="49" charset="-128"/>
                <a:cs typeface="Times New Roman" panose="02020603050405020304" pitchFamily="18" charset="0"/>
              </a:rPr>
              <a:t>Unequal power relations between men and women:</a:t>
            </a:r>
            <a:r>
              <a:rPr lang="en-US">
                <a:effectLst/>
                <a:latin typeface="Lato" panose="020F0502020204030203" pitchFamily="34" charset="77"/>
                <a:ea typeface="MS Mincho" panose="02020609040205080304" pitchFamily="49" charset="-128"/>
                <a:cs typeface="Times New Roman" panose="02020603050405020304" pitchFamily="18" charset="0"/>
              </a:rPr>
              <a:t> GBV is an abuse of power. The United Nations Declaration on the Elimination of Violence against Women (DEVAW, 1993) emphasizes that such violence is “a manifestation of historically unequal power relations between men and women, which have led to the domination over and discrimination against women by men and to the prevention of the full advancement of women.”</a:t>
            </a:r>
          </a:p>
          <a:p>
            <a:pPr>
              <a:buClr>
                <a:schemeClr val="tx1"/>
              </a:buClr>
              <a:defRPr/>
            </a:pPr>
            <a:endParaRPr lang="en-GR">
              <a:latin typeface="Lato" panose="020F0502020204030203" pitchFamily="34" charset="77"/>
            </a:endParaRPr>
          </a:p>
        </p:txBody>
      </p:sp>
    </p:spTree>
    <p:extLst>
      <p:ext uri="{BB962C8B-B14F-4D97-AF65-F5344CB8AC3E}">
        <p14:creationId xmlns:p14="http://schemas.microsoft.com/office/powerpoint/2010/main" val="2147329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Notes Placeholder 4">
            <a:extLst>
              <a:ext uri="{FF2B5EF4-FFF2-40B4-BE49-F238E27FC236}">
                <a16:creationId xmlns:a16="http://schemas.microsoft.com/office/drawing/2014/main" id="{55673251-F317-5A27-15B4-F0EBC500354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200" b="1">
                <a:latin typeface="Lato" panose="020F0502020204030203" pitchFamily="34" charset="77"/>
              </a:rPr>
              <a:t>FACILITATOR NOTES</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effectLst/>
                <a:latin typeface="Lato" panose="020F0502020204030203" pitchFamily="34" charset="77"/>
                <a:ea typeface="MS Mincho" panose="02020609040205080304" pitchFamily="49" charset="-128"/>
                <a:cs typeface="Times New Roman" panose="02020603050405020304" pitchFamily="18" charset="0"/>
              </a:rPr>
              <a:t>GBV primary prevention work addresses these root causes discussed in the previous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effectLst/>
                <a:latin typeface="Lato" panose="020F0502020204030203" pitchFamily="34" charset="77"/>
                <a:ea typeface="MS Mincho" panose="02020609040205080304" pitchFamily="49" charset="-128"/>
                <a:cs typeface="Times New Roman" panose="02020603050405020304" pitchFamily="18" charset="0"/>
              </a:rPr>
              <a:t>Explain that</a:t>
            </a:r>
            <a:r>
              <a:rPr lang="en-US" b="1">
                <a:effectLst/>
                <a:latin typeface="Lato" panose="020F0502020204030203" pitchFamily="34" charset="77"/>
                <a:ea typeface="MS Mincho" panose="02020609040205080304" pitchFamily="49" charset="-128"/>
                <a:cs typeface="Times New Roman" panose="02020603050405020304" pitchFamily="18" charset="0"/>
              </a:rPr>
              <a:t> </a:t>
            </a:r>
            <a:r>
              <a:rPr lang="en-US">
                <a:effectLst/>
                <a:latin typeface="Lato" panose="020F0502020204030203" pitchFamily="34" charset="77"/>
                <a:ea typeface="MS Mincho" panose="02020609040205080304" pitchFamily="49" charset="-128"/>
                <a:cs typeface="Times New Roman" panose="02020603050405020304" pitchFamily="18" charset="0"/>
              </a:rPr>
              <a:t>in order to take actions to prevent GBV we need to understand the root causes of GBV and take action to revert those. We need to understand </a:t>
            </a:r>
            <a:r>
              <a:rPr lang="en-US" b="1">
                <a:effectLst/>
                <a:latin typeface="Lato" panose="020F0502020204030203" pitchFamily="34" charset="77"/>
                <a:ea typeface="MS Mincho" panose="02020609040205080304" pitchFamily="49" charset="-128"/>
                <a:cs typeface="Times New Roman" panose="02020603050405020304" pitchFamily="18" charset="0"/>
              </a:rPr>
              <a:t>why GBV occurs at a specific time and place</a:t>
            </a:r>
            <a:r>
              <a:rPr lang="en-US">
                <a:effectLst/>
                <a:latin typeface="Lato" panose="020F0502020204030203" pitchFamily="34" charset="77"/>
                <a:ea typeface="MS Mincho" panose="02020609040205080304" pitchFamily="49" charset="-128"/>
                <a:cs typeface="Times New Roman" panose="02020603050405020304" pitchFamily="18" charset="0"/>
              </a:rPr>
              <a:t>. This can be a complex question. In this module we will further reflect on the general underlying causes of GBV: gender inequality, systemic discrimination and unequal power relations, and consider how to use </a:t>
            </a:r>
            <a:r>
              <a:rPr lang="en-US" b="1">
                <a:effectLst/>
                <a:latin typeface="Lato" panose="020F0502020204030203" pitchFamily="34" charset="77"/>
                <a:ea typeface="MS Mincho" panose="02020609040205080304" pitchFamily="49" charset="-128"/>
                <a:cs typeface="Times New Roman" panose="02020603050405020304" pitchFamily="18" charset="0"/>
              </a:rPr>
              <a:t>Gender and Power Analysis </a:t>
            </a:r>
            <a:r>
              <a:rPr lang="en-US">
                <a:effectLst/>
                <a:latin typeface="Lato" panose="020F0502020204030203" pitchFamily="34" charset="77"/>
                <a:ea typeface="MS Mincho" panose="02020609040205080304" pitchFamily="49" charset="-128"/>
                <a:cs typeface="Times New Roman" panose="02020603050405020304" pitchFamily="18" charset="0"/>
              </a:rPr>
              <a:t>to delve deeper into the causes and understand how they manifest in a specific setting.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endParaRPr lang="en-BR"/>
          </a:p>
        </p:txBody>
      </p:sp>
    </p:spTree>
    <p:extLst>
      <p:ext uri="{BB962C8B-B14F-4D97-AF65-F5344CB8AC3E}">
        <p14:creationId xmlns:p14="http://schemas.microsoft.com/office/powerpoint/2010/main" val="27659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35971"/>
            <a:ext cx="5486400" cy="4905662"/>
          </a:xfrm>
          <a:prstGeom prst="rect">
            <a:avLst/>
          </a:prstGeom>
        </p:spPr>
        <p:txBody>
          <a:bodyPr/>
          <a:lstStyle/>
          <a:p>
            <a:pPr marL="0" marR="0" lvl="0" indent="0" algn="l" defTabSz="914400" rtl="0" eaLnBrk="0" fontAlgn="base" latinLnBrk="0" hangingPunct="0">
              <a:lnSpc>
                <a:spcPct val="100000"/>
              </a:lnSpc>
              <a:spcBef>
                <a:spcPct val="30000"/>
              </a:spcBef>
              <a:spcAft>
                <a:spcPts val="0"/>
              </a:spcAft>
              <a:buClrTx/>
              <a:buSzTx/>
              <a:buFontTx/>
              <a:buNone/>
              <a:tabLst/>
              <a:defRPr/>
            </a:pPr>
            <a:r>
              <a:rPr lang="en-US" altLang="en-US">
                <a:latin typeface="Lato" panose="020F0502020204030203" pitchFamily="34" charset="77"/>
                <a:ea typeface="MS PGothic"/>
                <a:cs typeface="Calibri"/>
              </a:rPr>
              <a:t>NB: Slide adjusted from the UNHCR/IOM, </a:t>
            </a:r>
            <a:r>
              <a:rPr lang="en-US">
                <a:latin typeface="Lato" panose="020F0502020204030203" pitchFamily="34" charset="77"/>
                <a:ea typeface="MS PGothic"/>
                <a:cs typeface="Calibri"/>
              </a:rPr>
              <a:t>Training package: SOGIESC and working with LGBTIQ+ persons in forced displacement, 2021, available from (</a:t>
            </a:r>
            <a:r>
              <a:rPr lang="en-US" sz="1200">
                <a:latin typeface="Lato" panose="020F0502020204030203" pitchFamily="34" charset="77"/>
                <a:ea typeface="MS PGothic"/>
                <a:cs typeface="Calibri"/>
                <a:hlinkClick r:id="rId3"/>
              </a:rPr>
              <a:t>https://www.unhcr.org/workingwithlgbtiq-sogiesc-trainingpackage.html</a:t>
            </a:r>
            <a:r>
              <a:rPr lang="en-US">
                <a:latin typeface="Lato" panose="020F0502020204030203" pitchFamily="34" charset="77"/>
                <a:ea typeface="MS PGothic"/>
                <a:cs typeface="Calibri"/>
              </a:rPr>
              <a:t>)</a:t>
            </a:r>
            <a:endParaRPr lang="en-US">
              <a:latin typeface="Lato" panose="020F0502020204030203" pitchFamily="34" charset="77"/>
              <a:cs typeface="Calibri"/>
            </a:endParaRPr>
          </a:p>
          <a:p>
            <a:endParaRPr lang="en-US" i="0"/>
          </a:p>
        </p:txBody>
      </p:sp>
    </p:spTree>
    <p:extLst>
      <p:ext uri="{BB962C8B-B14F-4D97-AF65-F5344CB8AC3E}">
        <p14:creationId xmlns:p14="http://schemas.microsoft.com/office/powerpoint/2010/main" val="366721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0609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pPr>
              <a:defRPr/>
            </a:pPr>
            <a:r>
              <a:rPr lang="en-GR">
                <a:latin typeface="Lato" panose="020F0502020204030203" pitchFamily="34" charset="77"/>
                <a:ea typeface="MS PGothic"/>
                <a:cs typeface="Calibri"/>
              </a:rPr>
              <a:t>Expected duration: 10 mins </a:t>
            </a:r>
          </a:p>
          <a:p>
            <a:pPr marL="0" marR="0" lvl="0" indent="0" defTabSz="914400" rtl="0" eaLnBrk="0" fontAlgn="base" latinLnBrk="0" hangingPunct="0">
              <a:spcBef>
                <a:spcPct val="30000"/>
              </a:spcBef>
              <a:spcAft>
                <a:spcPct val="0"/>
              </a:spcAft>
              <a:buClrTx/>
              <a:buSzTx/>
              <a:buFontTx/>
              <a:buNone/>
              <a:tabLst/>
              <a:defRPr/>
            </a:pPr>
            <a:r>
              <a:rPr lang="en-US">
                <a:latin typeface="Lato" panose="020F0502020204030203" pitchFamily="34" charset="77"/>
                <a:ea typeface="MS PGothic"/>
                <a:cs typeface="Calibri"/>
              </a:rPr>
              <a:t>Objective: understand how/when violence against men and boys can be considered a form of GBV </a:t>
            </a:r>
          </a:p>
          <a:p>
            <a:pPr marL="0" marR="0" lvl="0" indent="0" defTabSz="914400" rtl="0" eaLnBrk="0" fontAlgn="base" latinLnBrk="0" hangingPunct="0">
              <a:spcBef>
                <a:spcPct val="30000"/>
              </a:spcBef>
              <a:spcAft>
                <a:spcPct val="0"/>
              </a:spcAft>
              <a:buClrTx/>
              <a:buSzTx/>
              <a:buFontTx/>
              <a:buNone/>
              <a:tabLst/>
              <a:defRPr/>
            </a:pPr>
            <a:endParaRPr lang="en-GR">
              <a:latin typeface="Lato" panose="020F0502020204030203" pitchFamily="34" charset="77"/>
              <a:cs typeface="Times New Roman" panose="02020603050405020304" pitchFamily="18" charset="0"/>
            </a:endParaRPr>
          </a:p>
          <a:p>
            <a:pPr marL="285750" indent="-285750">
              <a:buClr>
                <a:schemeClr val="tx1"/>
              </a:buClr>
              <a:buFont typeface="Arial" panose="020B0604020202020204" pitchFamily="34" charset="0"/>
              <a:buChar char="•"/>
              <a:defRPr/>
            </a:pPr>
            <a:r>
              <a:rPr lang="en-US">
                <a:effectLst/>
                <a:latin typeface="Lato" panose="020F0502020204030203" pitchFamily="34" charset="77"/>
                <a:ea typeface="MS Mincho"/>
                <a:cs typeface="Times New Roman" panose="02020603050405020304" pitchFamily="18" charset="0"/>
              </a:rPr>
              <a:t>Put three signs on the wall around the room: “Agree”, “Disagree” and “Not sure”.</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Arial" panose="020B0604020202020204" pitchFamily="34" charset="0"/>
              <a:buChar char="•"/>
              <a:defRPr/>
            </a:pPr>
            <a:r>
              <a:rPr lang="en-US">
                <a:effectLst/>
                <a:latin typeface="Lato" panose="020F0502020204030203" pitchFamily="34" charset="77"/>
                <a:ea typeface="MS Mincho"/>
                <a:cs typeface="Times New Roman" panose="02020603050405020304" pitchFamily="18" charset="0"/>
              </a:rPr>
              <a:t>Ask participants to move to the sign reflecting their opinion about the statement on the slide. They can stand in between the different signs as well, along an imaginary gliding scale.</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Arial" panose="020B0604020202020204" pitchFamily="34" charset="0"/>
              <a:buChar char="•"/>
              <a:defRPr/>
            </a:pPr>
            <a:r>
              <a:rPr lang="en-US">
                <a:effectLst/>
                <a:latin typeface="Lato" panose="020F0502020204030203" pitchFamily="34" charset="77"/>
                <a:ea typeface="MS Mincho"/>
                <a:cs typeface="Times New Roman" panose="02020603050405020304" pitchFamily="18" charset="0"/>
              </a:rPr>
              <a:t>Ask participants to explain their opinion and allow discussion to take place.</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r>
              <a:rPr lang="en-GB" altLang="en-US" b="0">
                <a:latin typeface="Lato" panose="020F0502020204030203" pitchFamily="34" charset="77"/>
                <a:ea typeface="MS PGothic"/>
                <a:cs typeface="Calibri"/>
              </a:rPr>
              <a:t>Key point: </a:t>
            </a:r>
            <a:r>
              <a:rPr lang="en-GB" altLang="en-US" b="1">
                <a:latin typeface="Lato" panose="020F0502020204030203" pitchFamily="34" charset="77"/>
                <a:ea typeface="MS PGothic"/>
                <a:cs typeface="Calibri"/>
              </a:rPr>
              <a:t>Violence against men and boys that is rooted in gender discrimination is considered GBV. </a:t>
            </a:r>
          </a:p>
          <a:p>
            <a:pPr marL="0" marR="0" lvl="0" indent="0" defTabSz="914400" rtl="0" eaLnBrk="0" fontAlgn="base" latinLnBrk="0" hangingPunct="0">
              <a:spcBef>
                <a:spcPct val="30000"/>
              </a:spcBef>
              <a:spcAft>
                <a:spcPct val="0"/>
              </a:spcAft>
              <a:buClrTx/>
              <a:buSzTx/>
              <a:buFontTx/>
              <a:buNone/>
              <a:tabLst/>
              <a:defRPr/>
            </a:pP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r>
              <a:rPr lang="en-US" b="0" i="0">
                <a:effectLst/>
                <a:latin typeface="Lato" panose="020F0502020204030203" pitchFamily="34" charset="77"/>
                <a:ea typeface="MS PGothic"/>
                <a:cs typeface="Calibri"/>
              </a:rPr>
              <a:t>GBV is understood as predominantly men’s violence against women and girls, however it also includes some forms of violence against men and boys (as described below). At the heart of this interpretation is the understanding that </a:t>
            </a:r>
            <a:r>
              <a:rPr lang="en-US" b="1" i="0">
                <a:effectLst/>
                <a:latin typeface="Lato" panose="020F0502020204030203" pitchFamily="34" charset="77"/>
                <a:ea typeface="MS PGothic"/>
                <a:cs typeface="Calibri"/>
              </a:rPr>
              <a:t>violence is used with the view of reinforcing dominant forms of masculinity linked to power in order to maintain in place a gendered order/hierarchy</a:t>
            </a:r>
            <a:r>
              <a:rPr lang="en-US" b="0" i="0">
                <a:effectLst/>
                <a:latin typeface="Lato" panose="020F0502020204030203" pitchFamily="34" charset="77"/>
                <a:ea typeface="MS PGothic"/>
                <a:cs typeface="Calibri"/>
              </a:rPr>
              <a:t>. This includes physical, emotional and sexual violence against women and girls, and/or various types of violence targeting persons with diverse </a:t>
            </a:r>
            <a:r>
              <a:rPr lang="en-GB" b="0" i="0" u="none" strike="noStrike">
                <a:effectLst/>
                <a:latin typeface="Lato" panose="020F0502020204030203" pitchFamily="34" charset="77"/>
                <a:ea typeface="MS PGothic"/>
                <a:cs typeface="arial"/>
              </a:rPr>
              <a:t>sexual orientation, gender identity, gender expression and sex characteristics </a:t>
            </a:r>
            <a:r>
              <a:rPr lang="en-GB" b="0" i="0" u="none" strike="noStrike">
                <a:effectLst/>
                <a:latin typeface="Lato" panose="020F0502020204030203" pitchFamily="34" charset="77"/>
                <a:ea typeface="MS PGothic"/>
                <a:cs typeface="Helvetica"/>
              </a:rPr>
              <a:t>(</a:t>
            </a:r>
            <a:r>
              <a:rPr lang="en-GB" b="0">
                <a:effectLst/>
                <a:latin typeface="Lato" panose="020F0502020204030203" pitchFamily="34" charset="77"/>
                <a:ea typeface="MS PGothic"/>
                <a:cs typeface="Helvetica"/>
              </a:rPr>
              <a:t>SOGIESC) </a:t>
            </a:r>
            <a:r>
              <a:rPr lang="en-US" b="0" i="0">
                <a:effectLst/>
                <a:latin typeface="Lato" panose="020F0502020204030203" pitchFamily="34" charset="77"/>
                <a:ea typeface="MS PGothic"/>
                <a:cs typeface="Calibri"/>
              </a:rPr>
              <a:t>that do not </a:t>
            </a:r>
            <a:r>
              <a:rPr lang="en-GB">
                <a:effectLst/>
                <a:latin typeface="Lato" panose="020F0502020204030203" pitchFamily="34" charset="77"/>
                <a:ea typeface="MS PGothic"/>
              </a:rPr>
              <a:t>conform to prevailing sociocultural norms</a:t>
            </a:r>
            <a:r>
              <a:rPr lang="en-US" b="0" i="0">
                <a:effectLst/>
                <a:latin typeface="Lato" panose="020F0502020204030203" pitchFamily="34" charset="77"/>
                <a:ea typeface="MS PGothic"/>
                <a:cs typeface="Calibri"/>
              </a:rPr>
              <a:t>, as well as sexual violence against men and boys. </a:t>
            </a:r>
          </a:p>
          <a:p>
            <a:pPr rtl="0" fontAlgn="base"/>
            <a:endParaRPr lang="en-US" b="0" i="0">
              <a:effectLst/>
              <a:latin typeface="Lato" panose="020F0502020204030203" pitchFamily="34" charset="77"/>
            </a:endParaRPr>
          </a:p>
          <a:p>
            <a:pPr rtl="0" fontAlgn="base"/>
            <a:r>
              <a:rPr lang="en-US" b="0" i="0">
                <a:effectLst/>
                <a:latin typeface="Lato" panose="020F0502020204030203" pitchFamily="34" charset="77"/>
                <a:ea typeface="MS PGothic"/>
                <a:cs typeface="Calibri"/>
              </a:rPr>
              <a:t>The UNHCR GBV Policy reiterates this position that </a:t>
            </a:r>
            <a:r>
              <a:rPr lang="en-US" b="1" i="0">
                <a:effectLst/>
                <a:latin typeface="Lato" panose="020F0502020204030203" pitchFamily="34" charset="77"/>
                <a:ea typeface="MS PGothic"/>
                <a:cs typeface="Calibri"/>
              </a:rPr>
              <a:t>men and boys can be subjected to sexual violence</a:t>
            </a:r>
            <a:r>
              <a:rPr lang="en-US" b="0" i="0">
                <a:effectLst/>
                <a:latin typeface="Lato" panose="020F0502020204030203" pitchFamily="34" charset="77"/>
                <a:ea typeface="MS PGothic"/>
                <a:cs typeface="Calibri"/>
              </a:rPr>
              <a:t>. They may be exposed to sexual violence committed for the “explicit purpose of reinforcing inequitable gender norms of masculinity and femininity.” In addition, they may also be targeted because of reduced power and status in view of diversity characteristics or other intersecting inequalities. There are “forms of discrimination that lead to increased risk of sexual violence for men and boys,” including but not limited to “socioeconomic status, birth country and legal status, including asylum status.” In addition, risks may be heightened for men and boys in detention, unaccompanied children or for children with disabilities. </a:t>
            </a:r>
          </a:p>
          <a:p>
            <a:pPr rtl="0" fontAlgn="base"/>
            <a:endParaRPr lang="en-US" b="0" i="0">
              <a:effectLst/>
              <a:latin typeface="Lato" panose="020F0502020204030203" pitchFamily="34" charset="77"/>
            </a:endParaRPr>
          </a:p>
          <a:p>
            <a:pPr rtl="0" fontAlgn="base"/>
            <a:r>
              <a:rPr lang="en-US">
                <a:latin typeface="Lato" panose="020F0502020204030203" pitchFamily="34" charset="77"/>
                <a:ea typeface="MS PGothic"/>
                <a:cs typeface="Calibri"/>
              </a:rPr>
              <a:t>Inter-Agency Minimum Standards</a:t>
            </a:r>
            <a:r>
              <a:rPr lang="en-US" b="0" i="0">
                <a:effectLst/>
                <a:latin typeface="Lato" panose="020F0502020204030203" pitchFamily="34" charset="77"/>
                <a:ea typeface="MS PGothic"/>
                <a:cs typeface="Calibri"/>
              </a:rPr>
              <a:t>: </a:t>
            </a:r>
            <a:r>
              <a:rPr lang="en-US" b="1">
                <a:latin typeface="Lato" panose="020F0502020204030203" pitchFamily="34" charset="77"/>
                <a:ea typeface="MS PGothic"/>
                <a:cs typeface="Calibri"/>
              </a:rPr>
              <a:t>Men and boys may be targeted </a:t>
            </a:r>
            <a:r>
              <a:rPr lang="en-US" b="0">
                <a:latin typeface="Lato" panose="020F0502020204030203" pitchFamily="34" charset="77"/>
                <a:ea typeface="MS PGothic"/>
                <a:cs typeface="Calibri"/>
              </a:rPr>
              <a:t>for abuse </a:t>
            </a:r>
            <a:r>
              <a:rPr lang="en-US" b="1">
                <a:latin typeface="Lato" panose="020F0502020204030203" pitchFamily="34" charset="77"/>
                <a:ea typeface="MS PGothic"/>
                <a:cs typeface="Calibri"/>
              </a:rPr>
              <a:t>because of reduced power and status based</a:t>
            </a:r>
            <a:r>
              <a:rPr lang="en-US">
                <a:latin typeface="Lato" panose="020F0502020204030203" pitchFamily="34" charset="77"/>
                <a:ea typeface="MS PGothic"/>
                <a:cs typeface="Calibri"/>
              </a:rPr>
              <a:t> on age, disability, sexual orientation, </a:t>
            </a:r>
            <a:r>
              <a:rPr lang="en-US" b="1">
                <a:latin typeface="Lato" panose="020F0502020204030203" pitchFamily="34" charset="77"/>
                <a:ea typeface="MS PGothic"/>
                <a:cs typeface="Calibri"/>
              </a:rPr>
              <a:t>gender identity and other intersecting inequalities</a:t>
            </a:r>
            <a:r>
              <a:rPr lang="en-US">
                <a:latin typeface="Lato" panose="020F0502020204030203" pitchFamily="34" charset="77"/>
                <a:ea typeface="MS PGothic"/>
                <a:cs typeface="Calibri"/>
              </a:rPr>
              <a:t>. Homophobia, bi-phobia, and transphobia increase the risk of violence, including sexual violence. Men and boys with disabilities also face an increased risk of violence, including sexual violence.</a:t>
            </a:r>
          </a:p>
          <a:p>
            <a:pPr rtl="0" fontAlgn="base"/>
            <a:endParaRPr lang="en-US">
              <a:latin typeface="Lato" panose="020F0502020204030203" pitchFamily="34" charset="77"/>
            </a:endParaRPr>
          </a:p>
          <a:p>
            <a:pPr rtl="0" fontAlgn="base"/>
            <a:r>
              <a:rPr lang="en-US" b="1">
                <a:latin typeface="Lato" panose="020F0502020204030203" pitchFamily="34" charset="77"/>
                <a:ea typeface="MS PGothic"/>
                <a:cs typeface="Calibri"/>
              </a:rPr>
              <a:t>Gender norms can also contribute to certain types of sexual violence against males in conflict settings</a:t>
            </a:r>
            <a:r>
              <a:rPr lang="en-US">
                <a:latin typeface="Lato" panose="020F0502020204030203" pitchFamily="34" charset="77"/>
                <a:ea typeface="MS PGothic"/>
                <a:cs typeface="Calibri"/>
              </a:rPr>
              <a:t>. In these instances, men may be targeted for “emasculation” such that gender inequitable norms related to masculinity and femininity increase their exposure to some forms of sexual violence; this violence against males is based on socially constructed ideas of what it means to be a man and exercise male power.</a:t>
            </a:r>
            <a:endParaRPr lang="en-US" b="0" i="0">
              <a:effectLst/>
              <a:latin typeface="Lato" panose="020F0502020204030203" pitchFamily="34" charset="77"/>
              <a:ea typeface="MS PGothic"/>
              <a:cs typeface="Calibri"/>
            </a:endParaRPr>
          </a:p>
        </p:txBody>
      </p:sp>
    </p:spTree>
    <p:extLst>
      <p:ext uri="{BB962C8B-B14F-4D97-AF65-F5344CB8AC3E}">
        <p14:creationId xmlns:p14="http://schemas.microsoft.com/office/powerpoint/2010/main" val="1968712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8221533"/>
          </a:xfrm>
        </p:spPr>
        <p:txBody>
          <a:bodyPr/>
          <a:lstStyle/>
          <a:p>
            <a:pPr marL="0" marR="0" lvl="0" indent="0" algn="l" defTabSz="914400" rtl="0" eaLnBrk="0" fontAlgn="base" latinLnBrk="0" hangingPunct="0">
              <a:spcBef>
                <a:spcPct val="30000"/>
              </a:spcBef>
              <a:spcAft>
                <a:spcPct val="0"/>
              </a:spcAft>
              <a:buClrTx/>
              <a:buSzTx/>
              <a:buFontTx/>
              <a:buNone/>
              <a:tabLst/>
              <a:defRPr/>
            </a:pPr>
            <a:r>
              <a:rPr lang="en-GB" sz="1500" b="1" noProof="0">
                <a:latin typeface="Lato" panose="020F0502020204030203" pitchFamily="34" charset="77"/>
              </a:rPr>
              <a:t>FACILITATOR NOTES</a:t>
            </a:r>
            <a:endParaRPr lang="en-GB" sz="1500" b="1" noProof="0">
              <a:effectLst/>
              <a:latin typeface="Lato" panose="020F0502020204030203" pitchFamily="34" charset="77"/>
              <a:ea typeface="MS Mincho" panose="02020609040205080304" pitchFamily="49" charset="-128"/>
              <a:cs typeface="Times New Roman" panose="02020603050405020304" pitchFamily="18" charset="0"/>
            </a:endParaRPr>
          </a:p>
          <a:p>
            <a:endParaRPr lang="en-GB" b="0" i="0" noProof="0">
              <a:effectLst/>
              <a:latin typeface="Lato" panose="020F0502020204030203" pitchFamily="34" charset="77"/>
            </a:endParaRPr>
          </a:p>
          <a:p>
            <a:r>
              <a:rPr lang="en-GB" noProof="0">
                <a:latin typeface="Lato" panose="020F0502020204030203" pitchFamily="34" charset="77"/>
                <a:ea typeface="MS PGothic"/>
                <a:cs typeface="Calibri"/>
              </a:rPr>
              <a:t>As the Inter-Agency Minimum Standards recall, women and girls experience </a:t>
            </a:r>
            <a:r>
              <a:rPr lang="en-GB" b="1" noProof="0">
                <a:latin typeface="Lato" panose="020F0502020204030203" pitchFamily="34" charset="77"/>
                <a:ea typeface="MS PGothic"/>
                <a:cs typeface="Calibri"/>
              </a:rPr>
              <a:t>multiple forms of GBV and face many additional barriers to accessing services and recovering from GBV </a:t>
            </a:r>
            <a:r>
              <a:rPr lang="en-GB" noProof="0">
                <a:latin typeface="Lato" panose="020F0502020204030203" pitchFamily="34" charset="77"/>
                <a:ea typeface="MS PGothic"/>
                <a:cs typeface="Calibri"/>
              </a:rPr>
              <a:t>due to systemic gender inequality and other forms of discrimination.</a:t>
            </a:r>
          </a:p>
          <a:p>
            <a:endParaRPr lang="en-GB" noProof="0">
              <a:latin typeface="Lato" panose="020F0502020204030203" pitchFamily="34" charset="77"/>
              <a:ea typeface="MS PGothic"/>
              <a:cs typeface="Calibri"/>
            </a:endParaRPr>
          </a:p>
          <a:p>
            <a:pPr marL="0" marR="0" lvl="0" indent="0" algn="l" defTabSz="914400" rtl="0" eaLnBrk="0" fontAlgn="base" latinLnBrk="0" hangingPunct="0">
              <a:spcBef>
                <a:spcPct val="30000"/>
              </a:spcBef>
              <a:spcAft>
                <a:spcPct val="0"/>
              </a:spcAft>
              <a:buClrTx/>
              <a:buSzTx/>
              <a:buFontTx/>
              <a:buNone/>
              <a:tabLst/>
              <a:defRPr/>
            </a:pPr>
            <a:r>
              <a:rPr lang="en-GB" b="0" noProof="0">
                <a:effectLst/>
                <a:latin typeface="Lato" panose="020F0502020204030203" pitchFamily="34" charset="77"/>
                <a:ea typeface="Calibri" panose="020F0502020204030204" pitchFamily="34" charset="0"/>
                <a:cs typeface="Times New Roman" panose="02020603050405020304" pitchFamily="18" charset="0"/>
              </a:rPr>
              <a:t>Explain to participants that </a:t>
            </a:r>
            <a:r>
              <a:rPr lang="en-GB" b="1" noProof="0">
                <a:effectLst/>
                <a:latin typeface="Lato" panose="020F0502020204030203" pitchFamily="34" charset="77"/>
                <a:ea typeface="Calibri" panose="020F0502020204030204" pitchFamily="34" charset="0"/>
                <a:cs typeface="Times New Roman" panose="02020603050405020304" pitchFamily="18" charset="0"/>
              </a:rPr>
              <a:t>men</a:t>
            </a:r>
            <a:r>
              <a:rPr lang="en-GB" noProof="0">
                <a:effectLst/>
                <a:latin typeface="Lato" panose="020F0502020204030203" pitchFamily="34" charset="77"/>
                <a:ea typeface="Calibri" panose="020F0502020204030204" pitchFamily="34" charset="0"/>
                <a:cs typeface="Times New Roman" panose="02020603050405020304" pitchFamily="18" charset="0"/>
              </a:rPr>
              <a:t> have </a:t>
            </a:r>
            <a:r>
              <a:rPr lang="en-GB" b="1" noProof="0">
                <a:effectLst/>
                <a:latin typeface="Lato" panose="020F0502020204030203" pitchFamily="34" charset="77"/>
                <a:ea typeface="Calibri" panose="020F0502020204030204" pitchFamily="34" charset="0"/>
                <a:cs typeface="Times New Roman" panose="02020603050405020304" pitchFamily="18" charset="0"/>
              </a:rPr>
              <a:t>more power </a:t>
            </a:r>
            <a:r>
              <a:rPr lang="en-GB" noProof="0">
                <a:effectLst/>
                <a:latin typeface="Lato" panose="020F0502020204030203" pitchFamily="34" charset="77"/>
                <a:ea typeface="Calibri" panose="020F0502020204030204" pitchFamily="34" charset="0"/>
                <a:cs typeface="Times New Roman" panose="02020603050405020304" pitchFamily="18" charset="0"/>
              </a:rPr>
              <a:t>in </a:t>
            </a:r>
            <a:r>
              <a:rPr lang="en-GB" b="1" noProof="0">
                <a:effectLst/>
                <a:latin typeface="Lato" panose="020F0502020204030203" pitchFamily="34" charset="77"/>
                <a:ea typeface="Calibri" panose="020F0502020204030204" pitchFamily="34" charset="0"/>
                <a:cs typeface="Times New Roman" panose="02020603050405020304" pitchFamily="18" charset="0"/>
              </a:rPr>
              <a:t>most societies </a:t>
            </a:r>
            <a:r>
              <a:rPr lang="en-GB" noProof="0">
                <a:effectLst/>
                <a:latin typeface="Lato" panose="020F0502020204030203" pitchFamily="34" charset="77"/>
                <a:ea typeface="Calibri" panose="020F0502020204030204" pitchFamily="34" charset="0"/>
                <a:cs typeface="Times New Roman" panose="02020603050405020304" pitchFamily="18" charset="0"/>
              </a:rPr>
              <a:t>simply by virtue of the unequal status and power afforded to them at birth. These differences are not based on skill or experience, but socialized power inequality, perpetuated by cultures and norms. </a:t>
            </a:r>
          </a:p>
          <a:p>
            <a:pPr marL="0" marR="0" lvl="0" indent="0" algn="l" defTabSz="914400" rtl="0" eaLnBrk="0" fontAlgn="base" latinLnBrk="0" hangingPunct="0">
              <a:spcBef>
                <a:spcPct val="30000"/>
              </a:spcBef>
              <a:spcAft>
                <a:spcPct val="0"/>
              </a:spcAft>
              <a:buClrTx/>
              <a:buSzTx/>
              <a:buFontTx/>
              <a:buNone/>
              <a:tabLst/>
              <a:defRPr/>
            </a:pPr>
            <a:endParaRPr lang="en-GB" noProof="0">
              <a:effectLst/>
              <a:latin typeface="Lato" panose="020F0502020204030203" pitchFamily="34" charset="77"/>
              <a:ea typeface="Calibri" panose="020F0502020204030204" pitchFamily="34" charset="0"/>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n-GB" b="1" noProof="0">
                <a:effectLst/>
                <a:latin typeface="Lato" panose="020F0502020204030203" pitchFamily="34" charset="77"/>
                <a:ea typeface="Calibri" panose="020F0502020204030204" pitchFamily="34" charset="0"/>
                <a:cs typeface="Times New Roman" panose="02020603050405020304" pitchFamily="18" charset="0"/>
              </a:rPr>
              <a:t>Women experience this inequality throughout their lives</a:t>
            </a:r>
            <a:r>
              <a:rPr lang="en-GB" noProof="0">
                <a:effectLst/>
                <a:latin typeface="Lato" panose="020F0502020204030203" pitchFamily="34" charset="77"/>
                <a:ea typeface="Calibri" panose="020F0502020204030204" pitchFamily="34" charset="0"/>
                <a:cs typeface="Times New Roman" panose="02020603050405020304" pitchFamily="18" charset="0"/>
              </a:rPr>
              <a:t>, and it is the foundation upon which violence develops and is perpetuated. Of course, not all men are the same, and not all women are the same. Even within those groups, there are significant differences of power and privilege – associated with status, age, physical ability, wealth, etc. However, even with those differences you’ll notice that men are in general much further ahead than women.</a:t>
            </a:r>
            <a:endParaRPr lang="en-GB" noProof="0">
              <a:latin typeface="Lato" panose="020F0502020204030203" pitchFamily="34" charset="77"/>
              <a:ea typeface="MS PGothic"/>
              <a:cs typeface="Calibri"/>
            </a:endParaRPr>
          </a:p>
          <a:p>
            <a:endParaRPr lang="en-GB" noProof="0">
              <a:latin typeface="Lato" panose="020F0502020204030203" pitchFamily="34" charset="77"/>
              <a:ea typeface="MS PGothic"/>
              <a:cs typeface="Calibri"/>
            </a:endParaRPr>
          </a:p>
          <a:p>
            <a:r>
              <a:rPr lang="en-GB" b="0" i="0" noProof="0">
                <a:effectLst/>
                <a:latin typeface="Lato" panose="020F0502020204030203" pitchFamily="34" charset="77"/>
              </a:rPr>
              <a:t>UNHCR fully recognizes that </a:t>
            </a:r>
            <a:r>
              <a:rPr lang="en-GB" b="1" i="0" noProof="0">
                <a:effectLst/>
                <a:latin typeface="Lato" panose="020F0502020204030203" pitchFamily="34" charset="77"/>
              </a:rPr>
              <a:t>women and girls are disproportionately affected </a:t>
            </a:r>
            <a:r>
              <a:rPr lang="en-GB" b="0" i="0" noProof="0">
                <a:effectLst/>
                <a:latin typeface="Lato" panose="020F0502020204030203" pitchFamily="34" charset="77"/>
              </a:rPr>
              <a:t>by GBV and is strongly committed to enhance its programmes to protect women and girls from GBV (i.e. increase funding and quality of specialized programmes for women and girls). UNHCR refers to the </a:t>
            </a:r>
            <a:r>
              <a:rPr lang="en-GB" b="1" i="0" noProof="0">
                <a:effectLst/>
                <a:latin typeface="Lato" panose="020F0502020204030203" pitchFamily="34" charset="77"/>
              </a:rPr>
              <a:t>IASC definition of GBV </a:t>
            </a:r>
            <a:r>
              <a:rPr lang="en-GB" b="0" i="0" noProof="0">
                <a:effectLst/>
                <a:latin typeface="Lato" panose="020F0502020204030203" pitchFamily="34" charset="77"/>
              </a:rPr>
              <a:t>(</a:t>
            </a:r>
            <a:r>
              <a:rPr lang="en-GB" b="0" i="0" u="none" strike="noStrike" noProof="0">
                <a:effectLst/>
                <a:latin typeface="Lato" panose="020F0502020204030203" pitchFamily="34" charset="77"/>
              </a:rPr>
              <a:t>“Gender-based violence is an umbrella term for any harmful act that is perpetrated against a person’s will, and that is based on socially ascribed (gender) differences between males and females”)</a:t>
            </a:r>
            <a:r>
              <a:rPr lang="en-GB" b="0" i="0" noProof="0">
                <a:effectLst/>
                <a:latin typeface="Lato" panose="020F0502020204030203" pitchFamily="34" charset="77"/>
              </a:rPr>
              <a:t> because GBV is primarily and disproportionally targeted against women and girls. UNHCR also recognizes that individuals with </a:t>
            </a:r>
            <a:r>
              <a:rPr lang="en-GB" b="1" i="0" noProof="0">
                <a:effectLst/>
                <a:latin typeface="Lato" panose="020F0502020204030203" pitchFamily="34" charset="77"/>
              </a:rPr>
              <a:t>diverse</a:t>
            </a:r>
            <a:r>
              <a:rPr lang="en-GB" b="0" i="0" noProof="0">
                <a:effectLst/>
                <a:latin typeface="Lato" panose="020F0502020204030203" pitchFamily="34" charset="77"/>
              </a:rPr>
              <a:t> </a:t>
            </a:r>
            <a:r>
              <a:rPr lang="en-GB" b="1" i="0" u="none" strike="noStrike" noProof="0">
                <a:effectLst/>
                <a:latin typeface="Lato" panose="020F0502020204030203" pitchFamily="34" charset="77"/>
              </a:rPr>
              <a:t>sexual orientation, gender identity, gender expression and/or sex characteristics (</a:t>
            </a:r>
            <a:r>
              <a:rPr lang="en-GB" b="1" noProof="0">
                <a:effectLst/>
                <a:latin typeface="Lato" panose="020F0502020204030203" pitchFamily="34" charset="77"/>
              </a:rPr>
              <a:t>SOGIESC) </a:t>
            </a:r>
            <a:r>
              <a:rPr lang="en-GB" b="0" noProof="0">
                <a:effectLst/>
                <a:latin typeface="Lato" panose="020F0502020204030203" pitchFamily="34" charset="77"/>
              </a:rPr>
              <a:t>are at </a:t>
            </a:r>
            <a:r>
              <a:rPr lang="en-GB" b="1" noProof="0">
                <a:effectLst/>
                <a:latin typeface="Lato" panose="020F0502020204030203" pitchFamily="34" charset="77"/>
              </a:rPr>
              <a:t>increased risk of GBV</a:t>
            </a:r>
            <a:r>
              <a:rPr lang="en-GB" b="0" noProof="0">
                <a:effectLst/>
                <a:latin typeface="Lato" panose="020F0502020204030203" pitchFamily="34" charset="77"/>
              </a:rPr>
              <a:t>. </a:t>
            </a:r>
          </a:p>
          <a:p>
            <a:endParaRPr lang="en-GB" noProof="0">
              <a:latin typeface="Lato" panose="020F0502020204030203" pitchFamily="34" charset="77"/>
            </a:endParaRPr>
          </a:p>
          <a:p>
            <a:r>
              <a:rPr lang="en-GB" b="1" noProof="0">
                <a:latin typeface="Lato" panose="020F0502020204030203" pitchFamily="34" charset="77"/>
              </a:rPr>
              <a:t>Women and girls who are at increased risk of GBV </a:t>
            </a:r>
            <a:r>
              <a:rPr lang="en-GB" noProof="0">
                <a:latin typeface="Lato" panose="020F0502020204030203" pitchFamily="34" charset="77"/>
              </a:rPr>
              <a:t>include adolescent girls, women and girls with disabilities, women and girls from ethnic or religious minority groups, women and girls with diverse SOGIESC, and older women. These groups face increased risks of sexual violence; intimate partner violence; child marriage; denial of opportunities, services and resources; and sexual exploitation and abuse. They are often invisible, face additional barriers to accessing services and joining support networks, and require specific targeted action to benefit equitably from GBV programming. </a:t>
            </a:r>
          </a:p>
        </p:txBody>
      </p:sp>
    </p:spTree>
    <p:extLst>
      <p:ext uri="{BB962C8B-B14F-4D97-AF65-F5344CB8AC3E}">
        <p14:creationId xmlns:p14="http://schemas.microsoft.com/office/powerpoint/2010/main" val="219968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pPr>
              <a:defRPr/>
            </a:pPr>
            <a:r>
              <a:rPr lang="en-GB">
                <a:effectLst/>
                <a:latin typeface="Lato" panose="020F0502020204030203" pitchFamily="34" charset="77"/>
                <a:ea typeface="MS PGothic"/>
                <a:cs typeface="Helvetica"/>
              </a:rPr>
              <a:t>Please note the </a:t>
            </a:r>
            <a:r>
              <a:rPr lang="en-GB" u="sng">
                <a:effectLst/>
                <a:latin typeface="Lato" panose="020F0502020204030203" pitchFamily="34" charset="77"/>
                <a:ea typeface="MS PGothic"/>
                <a:cs typeface="Helvetica"/>
              </a:rPr>
              <a:t>terminology</a:t>
            </a:r>
            <a:r>
              <a:rPr lang="en-GB">
                <a:effectLst/>
                <a:latin typeface="Lato" panose="020F0502020204030203" pitchFamily="34" charset="77"/>
                <a:ea typeface="MS PGothic"/>
                <a:cs typeface="Helvetica"/>
              </a:rPr>
              <a:t>: the acronym </a:t>
            </a:r>
            <a:r>
              <a:rPr lang="en-GB">
                <a:effectLst/>
                <a:latin typeface="Lato" panose="020F0502020204030203" pitchFamily="34" charset="77"/>
                <a:ea typeface="MS PGothic"/>
              </a:rPr>
              <a:t>SOGIESC (</a:t>
            </a:r>
            <a:r>
              <a:rPr lang="en-GB" sz="1200" b="1">
                <a:solidFill>
                  <a:srgbClr val="0070C0"/>
                </a:solidFill>
                <a:latin typeface="Lato"/>
                <a:ea typeface="Lato"/>
                <a:cs typeface="Lato"/>
              </a:rPr>
              <a:t>sexual orientation, gender identity, gender expression and/or sex characteristics) </a:t>
            </a:r>
            <a:r>
              <a:rPr lang="en-GB">
                <a:effectLst/>
                <a:latin typeface="Lato" panose="020F0502020204030203" pitchFamily="34" charset="77"/>
                <a:ea typeface="MS PGothic"/>
              </a:rPr>
              <a:t>is the </a:t>
            </a:r>
            <a:r>
              <a:rPr lang="en-GB">
                <a:effectLst/>
                <a:latin typeface="Lato" panose="020F0502020204030203" pitchFamily="34" charset="77"/>
                <a:ea typeface="MS PGothic"/>
                <a:cs typeface="Calibri"/>
              </a:rPr>
              <a:t>most updated to use (see the resource in the slide, referenced below), instead of SOGI as stated in the UNHCR GBV Policy. “Persons with diverse SOGIESC” is often used to describe LGBTIQ+ persons. </a:t>
            </a:r>
            <a:r>
              <a:rPr lang="en-GB" b="1">
                <a:effectLst/>
                <a:latin typeface="Lato" panose="020F0502020204030203" pitchFamily="34" charset="77"/>
                <a:ea typeface="MS PGothic"/>
                <a:cs typeface="Calibri"/>
              </a:rPr>
              <a:t>Remember! </a:t>
            </a:r>
            <a:r>
              <a:rPr lang="en-GB">
                <a:effectLst/>
                <a:latin typeface="Lato" panose="020F0502020204030203" pitchFamily="34" charset="77"/>
                <a:ea typeface="MS PGothic"/>
                <a:cs typeface="Calibri"/>
              </a:rPr>
              <a:t>everybody has SOGIESC.</a:t>
            </a:r>
            <a:r>
              <a:rPr lang="en-GB">
                <a:latin typeface="Lato" panose="020F0502020204030203" pitchFamily="34" charset="77"/>
                <a:ea typeface="MS PGothic"/>
                <a:cs typeface="Calibri"/>
              </a:rPr>
              <a:t> </a:t>
            </a:r>
          </a:p>
          <a:p>
            <a:pPr>
              <a:defRPr/>
            </a:pPr>
            <a:endParaRPr lang="en-GB">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effectLst/>
                <a:latin typeface="Lato" panose="020F0502020204030203" pitchFamily="34" charset="77"/>
                <a:ea typeface="MS PGothic"/>
              </a:rPr>
              <a:t>Studies from all over the world reveal </a:t>
            </a:r>
            <a:r>
              <a:rPr lang="en-GB" b="1">
                <a:effectLst/>
                <a:latin typeface="Lato" panose="020F0502020204030203" pitchFamily="34" charset="77"/>
                <a:ea typeface="MS PGothic"/>
              </a:rPr>
              <a:t>high rates of GBV </a:t>
            </a:r>
            <a:r>
              <a:rPr lang="en-GB">
                <a:effectLst/>
                <a:latin typeface="Lato" panose="020F0502020204030203" pitchFamily="34" charset="77"/>
                <a:ea typeface="MS PGothic"/>
              </a:rPr>
              <a:t>based on SOGIESC targeting LGBTIQ+ people. Experiences of GBV often start in childhood and continue throughout life – at home, in school, in communities, in institutions, and in cyberspace.</a:t>
            </a:r>
            <a:r>
              <a:rPr lang="en-GB">
                <a:latin typeface="Lato" panose="020F0502020204030203" pitchFamily="34" charset="77"/>
                <a:ea typeface="MS PGothic"/>
              </a:rPr>
              <a:t> (</a:t>
            </a:r>
            <a:r>
              <a:rPr lang="en-GB">
                <a:latin typeface="Lato" panose="020F0502020204030203" pitchFamily="34" charset="77"/>
                <a:ea typeface="MS PGothic"/>
                <a:cs typeface="Calibri"/>
              </a:rPr>
              <a:t>Source: </a:t>
            </a:r>
            <a:r>
              <a:rPr lang="en-US">
                <a:latin typeface="Lato" panose="020F0502020204030203" pitchFamily="34" charset="77"/>
                <a:ea typeface="MS PGothic"/>
                <a:cs typeface="Calibri"/>
              </a:rPr>
              <a:t>What Works to Prevent Violence Against Women and Girls, </a:t>
            </a:r>
            <a:r>
              <a:rPr lang="en-GB">
                <a:latin typeface="Lato" panose="020F0502020204030203" pitchFamily="34" charset="77"/>
                <a:ea typeface="MS PGothic"/>
                <a:cs typeface="Calibri"/>
              </a:rPr>
              <a:t>Ending Violence Against LGBTQI+ People, Global evidence and emerging insights into what works, 2022 </a:t>
            </a:r>
            <a:r>
              <a:rPr lang="en-US">
                <a:latin typeface="Lato" panose="020F0502020204030203" pitchFamily="34" charset="77"/>
                <a:ea typeface="MS PGothic"/>
                <a:cs typeface="Calibri"/>
              </a:rPr>
              <a:t>(</a:t>
            </a:r>
            <a:r>
              <a:rPr lang="en-US" sz="1200">
                <a:latin typeface="Lato" panose="020F0502020204030203" pitchFamily="34" charset="77"/>
                <a:ea typeface="MS PGothic"/>
                <a:cs typeface="Calibri"/>
                <a:hlinkClick r:id="rId3"/>
              </a:rPr>
              <a:t>https://ww2preventvawg.org/evidence-hub/ending-violence-against-lgbtqi-people-report</a:t>
            </a:r>
            <a:r>
              <a:rPr lang="en-US">
                <a:latin typeface="Lato" panose="020F0502020204030203" pitchFamily="34" charset="77"/>
                <a:ea typeface="MS PGothic"/>
                <a:cs typeface="Calibri"/>
              </a:rPr>
              <a:t>))</a:t>
            </a:r>
            <a:endParaRPr lang="en-US">
              <a:effectLst/>
              <a:latin typeface="Lato" panose="020F0502020204030203" pitchFamily="34" charset="77"/>
              <a:ea typeface="MS PGothic"/>
              <a:cs typeface="Calibri"/>
            </a:endParaRP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effectLst/>
                <a:latin typeface="Lato" panose="020F0502020204030203" pitchFamily="34" charset="77"/>
                <a:ea typeface="MS PGothic"/>
                <a:cs typeface="Helvetica"/>
              </a:rPr>
              <a:t>Use the illustration to highlight that LGBTIQ+ persons are </a:t>
            </a:r>
            <a:r>
              <a:rPr lang="en-GB" b="1">
                <a:effectLst/>
                <a:latin typeface="Lato" panose="020F0502020204030203" pitchFamily="34" charset="77"/>
                <a:ea typeface="MS PGothic"/>
                <a:cs typeface="Helvetica"/>
              </a:rPr>
              <a:t>not a homogenous group and their risks of experiencing GBV are distinct</a:t>
            </a:r>
            <a:r>
              <a:rPr lang="en-GB">
                <a:effectLst/>
                <a:latin typeface="Lato" panose="020F0502020204030203" pitchFamily="34" charset="77"/>
                <a:ea typeface="MS PGothic"/>
                <a:cs typeface="Helvetica"/>
              </a:rPr>
              <a:t>. </a:t>
            </a:r>
            <a:r>
              <a:rPr kumimoji="0" lang="en-US" altLang="en-US" b="0" i="0" u="none" strike="noStrike" kern="1200" cap="none" spc="0" normalizeH="0" baseline="0" noProof="0">
                <a:ln>
                  <a:noFill/>
                </a:ln>
                <a:effectLst/>
                <a:uLnTx/>
                <a:uFillTx/>
                <a:latin typeface="Lato" panose="020F0502020204030203" pitchFamily="34" charset="77"/>
                <a:ea typeface="MS PGothic"/>
                <a:cs typeface="Calibri"/>
              </a:rPr>
              <a:t>Sexual orientation, gender identity, gender expression and sex characteristics are </a:t>
            </a:r>
            <a:r>
              <a:rPr kumimoji="0" lang="en-US" altLang="en-US" b="1" i="0" u="none" strike="noStrike" kern="1200" cap="none" spc="0" normalizeH="0" baseline="0" noProof="0">
                <a:ln>
                  <a:noFill/>
                </a:ln>
                <a:effectLst/>
                <a:uLnTx/>
                <a:uFillTx/>
                <a:latin typeface="Lato" panose="020F0502020204030203" pitchFamily="34" charset="77"/>
                <a:ea typeface="MS PGothic"/>
                <a:cs typeface="Calibri"/>
              </a:rPr>
              <a:t>separate</a:t>
            </a:r>
            <a:r>
              <a:rPr kumimoji="0" lang="en-US" altLang="en-US" b="0" i="0" u="none" strike="noStrike" kern="1200" cap="none" spc="0" normalizeH="0" baseline="0" noProof="0">
                <a:ln>
                  <a:noFill/>
                </a:ln>
                <a:effectLst/>
                <a:uLnTx/>
                <a:uFillTx/>
                <a:latin typeface="Lato" panose="020F0502020204030203" pitchFamily="34" charset="77"/>
                <a:ea typeface="MS PGothic"/>
                <a:cs typeface="Calibri"/>
              </a:rPr>
              <a:t> components of the SOGIESC acronym, and we cannot make assumptions about individuals based on our knowledge of some of the components.</a:t>
            </a:r>
            <a:r>
              <a:rPr lang="en-US" altLang="en-US">
                <a:latin typeface="Lato" panose="020F0502020204030203" pitchFamily="34" charset="77"/>
                <a:ea typeface="MS PGothic"/>
                <a:cs typeface="Calibri"/>
              </a:rPr>
              <a:t> </a:t>
            </a:r>
            <a:r>
              <a:rPr kumimoji="0" lang="en-US" altLang="en-US" b="0" i="0" u="none" strike="noStrike" kern="1200" cap="none" spc="0" normalizeH="0" baseline="0" noProof="0">
                <a:ln>
                  <a:noFill/>
                </a:ln>
                <a:effectLst/>
                <a:uLnTx/>
                <a:uFillTx/>
                <a:latin typeface="Lato" panose="020F0502020204030203" pitchFamily="34" charset="77"/>
                <a:ea typeface="MS PGothic"/>
                <a:cs typeface="Calibri"/>
              </a:rPr>
              <a:t> </a:t>
            </a:r>
            <a:r>
              <a:rPr lang="en-GB">
                <a:effectLst/>
                <a:latin typeface="Lato" panose="020F0502020204030203" pitchFamily="34" charset="77"/>
                <a:ea typeface="MS PGothic"/>
                <a:cs typeface="Helvetica"/>
              </a:rPr>
              <a:t>Although LGBTIQ+ people may share some experiences, their needs and GBV risks are also quite distinct, depending on their </a:t>
            </a:r>
            <a:r>
              <a:rPr lang="en-GB" b="1" i="0" u="none" strike="noStrike">
                <a:effectLst/>
                <a:latin typeface="Lato" panose="020F0502020204030203" pitchFamily="34" charset="77"/>
                <a:ea typeface="MS PGothic"/>
                <a:cs typeface="arial"/>
              </a:rPr>
              <a:t>sexual orientation, gender identity, gender expression and sex characteristics </a:t>
            </a:r>
            <a:r>
              <a:rPr lang="en-GB" b="1" i="0" u="none" strike="noStrike">
                <a:effectLst/>
                <a:latin typeface="Lato" panose="020F0502020204030203" pitchFamily="34" charset="77"/>
                <a:ea typeface="MS PGothic"/>
                <a:cs typeface="Helvetica"/>
              </a:rPr>
              <a:t>(</a:t>
            </a:r>
            <a:r>
              <a:rPr lang="en-GB" b="1">
                <a:effectLst/>
                <a:latin typeface="Lato" panose="020F0502020204030203" pitchFamily="34" charset="77"/>
                <a:ea typeface="MS PGothic"/>
                <a:cs typeface="Helvetica"/>
              </a:rPr>
              <a:t>SOGIESC) </a:t>
            </a:r>
            <a:r>
              <a:rPr lang="en-GB">
                <a:effectLst/>
                <a:latin typeface="Lato" panose="020F0502020204030203" pitchFamily="34" charset="77"/>
                <a:ea typeface="MS PGothic"/>
                <a:cs typeface="Helvetica"/>
              </a:rPr>
              <a:t>and on other age, gender and diversity factors such as their nationality, ethnicity, faith, socioeconomic background, level of education, physical appearance and disability. </a:t>
            </a:r>
            <a:r>
              <a:rPr lang="en-GB">
                <a:effectLst/>
                <a:latin typeface="Lato" panose="020F0502020204030203" pitchFamily="34" charset="77"/>
                <a:ea typeface="MS PGothic"/>
              </a:rPr>
              <a:t>Evidence suggests </a:t>
            </a:r>
            <a:r>
              <a:rPr lang="en-GB" b="1">
                <a:effectLst/>
                <a:latin typeface="Lato" panose="020F0502020204030203" pitchFamily="34" charset="77"/>
                <a:ea typeface="MS PGothic"/>
              </a:rPr>
              <a:t>that people who experience multiple forms of marginalisation are at increased risk of violence</a:t>
            </a:r>
            <a:r>
              <a:rPr lang="en-GB">
                <a:effectLst/>
                <a:latin typeface="Lato" panose="020F0502020204030203" pitchFamily="34" charset="77"/>
                <a:ea typeface="MS PGothic"/>
              </a:rPr>
              <a:t>, and that LBQ women, trans people, non-binary people and intersex people face particularly high rates of violence. </a:t>
            </a:r>
            <a:r>
              <a:rPr lang="en-GB">
                <a:latin typeface="Lato" panose="020F0502020204030203" pitchFamily="34" charset="77"/>
                <a:ea typeface="MS PGothic"/>
              </a:rPr>
              <a:t>(Source</a:t>
            </a:r>
            <a:r>
              <a:rPr lang="en-GB">
                <a:latin typeface="Lato" panose="020F0502020204030203" pitchFamily="34" charset="77"/>
                <a:ea typeface="MS PGothic"/>
                <a:cs typeface="Calibri"/>
              </a:rPr>
              <a:t>: </a:t>
            </a:r>
            <a:r>
              <a:rPr lang="en-US">
                <a:latin typeface="Lato" panose="020F0502020204030203" pitchFamily="34" charset="77"/>
                <a:ea typeface="MS PGothic"/>
                <a:cs typeface="Calibri"/>
              </a:rPr>
              <a:t>What Works to Prevent Violence Against Women and Girls, </a:t>
            </a:r>
            <a:r>
              <a:rPr lang="en-GB">
                <a:latin typeface="Lato" panose="020F0502020204030203" pitchFamily="34" charset="77"/>
                <a:ea typeface="MS PGothic"/>
                <a:cs typeface="Calibri"/>
              </a:rPr>
              <a:t>Ending Violence Against LGBTQI+ People, Global evidence and emerging insights into what works, 2022 </a:t>
            </a:r>
            <a:r>
              <a:rPr lang="en-US">
                <a:latin typeface="Lato" panose="020F0502020204030203" pitchFamily="34" charset="77"/>
                <a:ea typeface="MS PGothic"/>
                <a:cs typeface="Calibri"/>
              </a:rPr>
              <a:t>(</a:t>
            </a:r>
            <a:r>
              <a:rPr lang="en-US" sz="1200">
                <a:latin typeface="Lato" panose="020F0502020204030203" pitchFamily="34" charset="77"/>
                <a:ea typeface="MS PGothic"/>
                <a:cs typeface="Calibri"/>
                <a:hlinkClick r:id="rId3"/>
              </a:rPr>
              <a:t>https://ww2preventvawg.org/evidence-hub/ending-violence-against-lgbtqi-people-report</a:t>
            </a:r>
            <a:r>
              <a:rPr lang="en-US">
                <a:latin typeface="Lato" panose="020F0502020204030203" pitchFamily="34" charset="77"/>
                <a:ea typeface="MS PGothic"/>
                <a:cs typeface="Calibri"/>
              </a:rPr>
              <a:t>))</a:t>
            </a:r>
            <a:endParaRPr lang="en-GB">
              <a:effectLst/>
              <a:latin typeface="Lato" panose="020F0502020204030203" pitchFamily="34" charset="77"/>
              <a:ea typeface="MS PGothic"/>
              <a:cs typeface="Calibri"/>
            </a:endParaRPr>
          </a:p>
          <a:p>
            <a:pPr marL="0" marR="0" lvl="0" indent="0" algn="l" defTabSz="914400" rtl="0" eaLnBrk="0" fontAlgn="base" latinLnBrk="0" hangingPunct="0">
              <a:spcBef>
                <a:spcPct val="30000"/>
              </a:spcBef>
              <a:spcAft>
                <a:spcPct val="0"/>
              </a:spcAft>
              <a:buClrTx/>
              <a:buSzTx/>
              <a:buFontTx/>
              <a:buNone/>
              <a:tabLst/>
              <a:defRPr/>
            </a:pPr>
            <a:endParaRPr lang="en-GB">
              <a:effectLst/>
              <a:latin typeface="Lato" panose="020F0502020204030203" pitchFamily="34" charset="77"/>
            </a:endParaRPr>
          </a:p>
          <a:p>
            <a:r>
              <a:rPr lang="en-GB">
                <a:effectLst/>
                <a:latin typeface="Lato" panose="020F0502020204030203" pitchFamily="34" charset="77"/>
                <a:ea typeface="MS PGothic"/>
                <a:cs typeface="Helvetica"/>
              </a:rPr>
              <a:t>GBV against LGBTIQ+ people is rooted in inequitable and discriminatory </a:t>
            </a:r>
            <a:r>
              <a:rPr lang="en-GB" b="1">
                <a:effectLst/>
                <a:latin typeface="Lato" panose="020F0502020204030203" pitchFamily="34" charset="77"/>
                <a:ea typeface="MS PGothic"/>
                <a:cs typeface="Helvetica"/>
              </a:rPr>
              <a:t>social norms and gender norms </a:t>
            </a:r>
            <a:r>
              <a:rPr lang="en-GB">
                <a:effectLst/>
                <a:latin typeface="Lato" panose="020F0502020204030203" pitchFamily="34" charset="77"/>
                <a:ea typeface="MS PGothic"/>
                <a:cs typeface="Helvetica"/>
              </a:rPr>
              <a:t>which dictate expectations about how women and men should look, behave and interact with each other. These are based on an assumption that only two distinct genders exist – ‘women’ and ‘men’. This gender binary is one of the pillars upholding heteronormativity, which is the organisation of social structures, relationships, and societal institutions based on the assumption that all people are heterosexual. The gender binary and heteronormativity prescribe rigid views on masculinity and femininity, gender roles, and sexual and romantic relationships. Transgression of these norms can trigger GBV as a way to ‘punish’ LGBTQI+ people.</a:t>
            </a:r>
            <a:r>
              <a:rPr lang="en-GB">
                <a:latin typeface="Lato" panose="020F0502020204030203" pitchFamily="34" charset="77"/>
                <a:ea typeface="MS PGothic"/>
                <a:cs typeface="Helvetica"/>
              </a:rPr>
              <a:t> </a:t>
            </a:r>
            <a:endParaRPr lang="en-GB">
              <a:effectLst/>
              <a:latin typeface="Lato" panose="020F0502020204030203" pitchFamily="34" charset="77"/>
              <a:cs typeface="Helvetica"/>
            </a:endParaRPr>
          </a:p>
          <a:p>
            <a:endParaRPr lang="en-GB">
              <a:effectLst/>
              <a:latin typeface="Lato" panose="020F0502020204030203" pitchFamily="34" charset="77"/>
            </a:endParaRPr>
          </a:p>
          <a:p>
            <a:r>
              <a:rPr lang="en-GB">
                <a:effectLst/>
                <a:latin typeface="Lato" panose="020F0502020204030203" pitchFamily="34" charset="77"/>
                <a:ea typeface="MS PGothic"/>
                <a:cs typeface="Helvetica"/>
              </a:rPr>
              <a:t>GBV against LGBTIQ+ people is underpinned by different forms of </a:t>
            </a:r>
            <a:r>
              <a:rPr lang="en-GB" b="1">
                <a:effectLst/>
                <a:latin typeface="Lato" panose="020F0502020204030203" pitchFamily="34" charset="77"/>
                <a:ea typeface="MS PGothic"/>
                <a:cs typeface="Helvetica"/>
              </a:rPr>
              <a:t>discrimination</a:t>
            </a:r>
            <a:r>
              <a:rPr lang="en-GB">
                <a:effectLst/>
                <a:latin typeface="Lato" panose="020F0502020204030203" pitchFamily="34" charset="77"/>
                <a:ea typeface="MS PGothic"/>
                <a:cs typeface="Helvetica"/>
              </a:rPr>
              <a:t> including homophobia, biphobia, transphobia, and interphobia, which intersects with </a:t>
            </a:r>
            <a:r>
              <a:rPr lang="en-GB" b="1">
                <a:effectLst/>
                <a:latin typeface="Lato" panose="020F0502020204030203" pitchFamily="34" charset="77"/>
                <a:ea typeface="MS PGothic"/>
                <a:cs typeface="Helvetica"/>
              </a:rPr>
              <a:t>gender inequality</a:t>
            </a:r>
            <a:r>
              <a:rPr lang="en-GB">
                <a:effectLst/>
                <a:latin typeface="Lato" panose="020F0502020204030203" pitchFamily="34" charset="77"/>
                <a:ea typeface="MS PGothic"/>
                <a:cs typeface="Helvetica"/>
              </a:rPr>
              <a:t>, racism, and other systems of oppression.</a:t>
            </a:r>
            <a:r>
              <a:rPr lang="en-GB">
                <a:latin typeface="Lato" panose="020F0502020204030203" pitchFamily="34" charset="77"/>
                <a:ea typeface="MS PGothic"/>
                <a:cs typeface="Helvetica"/>
              </a:rPr>
              <a:t> </a:t>
            </a:r>
            <a:endParaRPr lang="en-GB">
              <a:effectLst/>
              <a:latin typeface="Lato" panose="020F0502020204030203" pitchFamily="34" charset="77"/>
              <a:cs typeface="Helvetica"/>
            </a:endParaRPr>
          </a:p>
          <a:p>
            <a:endParaRPr lang="en-GB">
              <a:effectLst/>
              <a:latin typeface="Lato" panose="020F0502020204030203" pitchFamily="34" charset="77"/>
            </a:endParaRPr>
          </a:p>
          <a:p>
            <a:pPr>
              <a:defRPr/>
            </a:pPr>
            <a:r>
              <a:rPr lang="en-GB">
                <a:effectLst/>
                <a:latin typeface="Lato" panose="020F0502020204030203" pitchFamily="34" charset="77"/>
                <a:ea typeface="MS PGothic"/>
                <a:cs typeface="Helvetica"/>
              </a:rPr>
              <a:t>Remind participants that “</a:t>
            </a:r>
            <a:r>
              <a:rPr lang="en-GB" b="1">
                <a:effectLst/>
                <a:latin typeface="Lato" panose="020F0502020204030203" pitchFamily="34" charset="77"/>
                <a:ea typeface="MS PGothic"/>
                <a:cs typeface="Helvetica"/>
              </a:rPr>
              <a:t>Women and girls at risk</a:t>
            </a:r>
            <a:r>
              <a:rPr lang="en-GB">
                <a:effectLst/>
                <a:latin typeface="Lato" panose="020F0502020204030203" pitchFamily="34" charset="77"/>
                <a:ea typeface="MS PGothic"/>
                <a:cs typeface="Helvetica"/>
              </a:rPr>
              <a:t>” includes women and girls with diverse SOGIESC.</a:t>
            </a:r>
            <a:r>
              <a:rPr lang="en-GB">
                <a:latin typeface="Lato" panose="020F0502020204030203" pitchFamily="34" charset="77"/>
                <a:ea typeface="MS PGothic"/>
                <a:cs typeface="Helvetica"/>
              </a:rPr>
              <a:t> </a:t>
            </a:r>
            <a:endParaRPr lang="en-GB">
              <a:effectLst/>
              <a:latin typeface="Lato" panose="020F0502020204030203" pitchFamily="34" charset="77"/>
              <a:cs typeface="Helvetica"/>
            </a:endParaRPr>
          </a:p>
          <a:p>
            <a:pPr marL="0" marR="0" lvl="0" indent="0" algn="l" defTabSz="914400" rtl="0" eaLnBrk="0" fontAlgn="base" latinLnBrk="0" hangingPunct="0">
              <a:spcBef>
                <a:spcPct val="30000"/>
              </a:spcBef>
              <a:spcAft>
                <a:spcPct val="0"/>
              </a:spcAft>
              <a:buClrTx/>
              <a:buSzTx/>
              <a:buFontTx/>
              <a:buNone/>
              <a:tabLst/>
              <a:defRPr/>
            </a:pPr>
            <a:endParaRPr kumimoji="0" lang="en-US" b="0" i="0" u="none" strike="noStrike" kern="1200" cap="none" spc="0" normalizeH="0" baseline="0" noProof="0">
              <a:ln>
                <a:noFill/>
              </a:ln>
              <a:effectLst/>
              <a:uLnTx/>
              <a:uFillTx/>
              <a:latin typeface="Lato" panose="020F0502020204030203" pitchFamily="34" charset="77"/>
              <a:ea typeface="MS PGothic" charset="-128"/>
            </a:endParaRPr>
          </a:p>
          <a:p>
            <a:pPr marL="0" marR="0" lvl="0" indent="0" algn="l" defTabSz="914400" rtl="0" eaLnBrk="0" fontAlgn="base" latinLnBrk="0" hangingPunct="0">
              <a:spcBef>
                <a:spcPct val="30000"/>
              </a:spcBef>
              <a:spcAft>
                <a:spcPct val="0"/>
              </a:spcAft>
              <a:buClrTx/>
              <a:buSzTx/>
              <a:buFontTx/>
              <a:buNone/>
              <a:tabLst/>
              <a:defRPr/>
            </a:pPr>
            <a:r>
              <a:rPr kumimoji="0" lang="en-US" b="0" i="0" u="none" strike="noStrike" kern="1200" cap="none" spc="0" normalizeH="0" baseline="0" noProof="0">
                <a:ln>
                  <a:noFill/>
                </a:ln>
                <a:effectLst/>
                <a:uLnTx/>
                <a:uFillTx/>
                <a:latin typeface="Lato" panose="020F0502020204030203" pitchFamily="34" charset="77"/>
                <a:ea typeface="MS PGothic"/>
                <a:cs typeface="Calibri"/>
              </a:rPr>
              <a:t>When referring to “(women, girls and) </a:t>
            </a:r>
            <a:r>
              <a:rPr kumimoji="0" lang="en-US" b="1" i="0" u="none" strike="noStrike" kern="1200" cap="none" spc="0" normalizeH="0" baseline="0" noProof="0">
                <a:ln>
                  <a:noFill/>
                </a:ln>
                <a:effectLst/>
                <a:uLnTx/>
                <a:uFillTx/>
                <a:latin typeface="Lato" panose="020F0502020204030203" pitchFamily="34" charset="77"/>
                <a:ea typeface="MS PGothic"/>
                <a:cs typeface="Calibri"/>
              </a:rPr>
              <a:t>other at risk groups</a:t>
            </a:r>
            <a:r>
              <a:rPr kumimoji="0" lang="en-US" b="0" i="0" u="none" strike="noStrike" kern="1200" cap="none" spc="0" normalizeH="0" baseline="0" noProof="0">
                <a:ln>
                  <a:noFill/>
                </a:ln>
                <a:effectLst/>
                <a:uLnTx/>
                <a:uFillTx/>
                <a:latin typeface="Lato" panose="020F0502020204030203" pitchFamily="34" charset="77"/>
                <a:ea typeface="MS PGothic"/>
                <a:cs typeface="Calibri"/>
              </a:rPr>
              <a:t>” for the purpose of this module, we refer to:</a:t>
            </a:r>
            <a:endParaRPr lang="en-US" b="0" i="0" u="none" strike="noStrike" kern="1200" cap="none" spc="0" normalizeH="0" baseline="0" noProof="0">
              <a:ln>
                <a:noFill/>
              </a:ln>
              <a:effectLst/>
              <a:uLnTx/>
              <a:uFillTx/>
              <a:latin typeface="Lato" panose="020F0502020204030203" pitchFamily="34" charset="77"/>
              <a:ea typeface="MS PGothic"/>
              <a:cs typeface="Calibri"/>
            </a:endParaRPr>
          </a:p>
          <a:p>
            <a:pPr marL="285750" marR="0" lvl="0" indent="-285750" algn="l"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kumimoji="0" lang="en-US" b="0" i="0" u="none" strike="noStrike" kern="1200" cap="none" spc="0" normalizeH="0" baseline="0" noProof="0">
                <a:ln>
                  <a:noFill/>
                </a:ln>
                <a:effectLst/>
                <a:uLnTx/>
                <a:uFillTx/>
                <a:latin typeface="Lato" panose="020F0502020204030203" pitchFamily="34" charset="77"/>
                <a:ea typeface="MS PGothic"/>
                <a:cs typeface="Calibri"/>
              </a:rPr>
              <a:t>LGBTIQ+ persons who may not associate themselves with a female gender identity, gender expression and/or sex characteristics, but are at risk of GBV because of their diverse SOGIESC.</a:t>
            </a:r>
            <a:endParaRPr lang="en-US" b="0" i="0" u="none" strike="noStrike" kern="1200" cap="none" spc="0" normalizeH="0" baseline="0" noProof="0">
              <a:ln>
                <a:noFill/>
              </a:ln>
              <a:effectLst/>
              <a:uLnTx/>
              <a:uFillTx/>
              <a:latin typeface="Lato" panose="020F0502020204030203" pitchFamily="34" charset="77"/>
              <a:ea typeface="MS PGothic"/>
              <a:cs typeface="Calibri"/>
            </a:endParaRPr>
          </a:p>
          <a:p>
            <a:pPr marL="285750" indent="-285750">
              <a:buClr>
                <a:schemeClr val="tx1"/>
              </a:buClr>
              <a:buFont typeface="Arial" panose="020B0604020202020204" pitchFamily="34" charset="0"/>
              <a:buChar char="•"/>
              <a:defRPr/>
            </a:pPr>
            <a:r>
              <a:rPr kumimoji="0" lang="en-US" b="0" i="0" u="none" strike="noStrike" kern="1200" cap="none" spc="0" normalizeH="0" baseline="0" noProof="0">
                <a:ln>
                  <a:noFill/>
                </a:ln>
                <a:effectLst/>
                <a:uLnTx/>
                <a:uFillTx/>
                <a:latin typeface="Lato" panose="020F0502020204030203" pitchFamily="34" charset="77"/>
                <a:ea typeface="MS PGothic"/>
                <a:cs typeface="Calibri"/>
              </a:rPr>
              <a:t>Men and boys who are at risk to be subjected to sexual violence, e.g. in conflict settings or in detention.</a:t>
            </a:r>
            <a:r>
              <a:rPr lang="en-US">
                <a:latin typeface="Lato" panose="020F0502020204030203" pitchFamily="34" charset="77"/>
                <a:ea typeface="MS PGothic"/>
                <a:cs typeface="Calibri"/>
              </a:rPr>
              <a:t> </a:t>
            </a:r>
            <a:endParaRPr lang="en-US" b="0" i="0" u="none" strike="noStrike" kern="1200" cap="none" spc="0" normalizeH="0" baseline="0" noProof="0">
              <a:ln>
                <a:noFill/>
              </a:ln>
              <a:effectLst/>
              <a:uLnTx/>
              <a:uFillTx/>
              <a:latin typeface="Lato" panose="020F0502020204030203" pitchFamily="34" charset="77"/>
              <a:ea typeface="MS PGothic" charset="-128"/>
              <a:cs typeface="Calibri"/>
            </a:endParaRPr>
          </a:p>
          <a:p>
            <a:pPr marL="285750" indent="-285750">
              <a:buClr>
                <a:schemeClr val="tx1"/>
              </a:buClr>
              <a:buFont typeface="Arial" panose="020B0604020202020204" pitchFamily="34" charset="0"/>
              <a:buChar char="•"/>
              <a:defRPr/>
            </a:pPr>
            <a:r>
              <a:rPr kumimoji="0" lang="en-US" b="0" i="0" u="none" strike="noStrike" kern="1200" cap="none" spc="0" normalizeH="0" baseline="0" noProof="0">
                <a:ln>
                  <a:noFill/>
                </a:ln>
                <a:effectLst/>
                <a:uLnTx/>
                <a:uFillTx/>
                <a:latin typeface="Lato" panose="020F0502020204030203" pitchFamily="34" charset="77"/>
                <a:ea typeface="MS PGothic"/>
                <a:cs typeface="Calibri"/>
              </a:rPr>
              <a:t>Men and boys with disabilities.</a:t>
            </a:r>
            <a:r>
              <a:rPr lang="en-US">
                <a:latin typeface="Lato" panose="020F0502020204030203" pitchFamily="34" charset="77"/>
                <a:ea typeface="MS PGothic"/>
                <a:cs typeface="Calibri"/>
              </a:rPr>
              <a:t> </a:t>
            </a:r>
            <a:endParaRPr lang="en-US" b="0" i="0" u="none" strike="noStrike" kern="1200" cap="none" spc="0" normalizeH="0" baseline="0" noProof="0">
              <a:ln>
                <a:noFill/>
              </a:ln>
              <a:effectLst/>
              <a:uLnTx/>
              <a:uFillTx/>
              <a:latin typeface="Lato" panose="020F0502020204030203" pitchFamily="34" charset="77"/>
              <a:ea typeface="MS PGothic" charset="-128"/>
              <a:cs typeface="Calibri"/>
            </a:endParaRPr>
          </a:p>
          <a:p>
            <a:pPr marL="285750" indent="-285750">
              <a:buClr>
                <a:schemeClr val="tx1"/>
              </a:buClr>
              <a:buFont typeface="Arial" panose="020B0604020202020204" pitchFamily="34" charset="0"/>
              <a:buChar char="•"/>
              <a:defRPr/>
            </a:pPr>
            <a:r>
              <a:rPr kumimoji="0" lang="en-US" b="0" i="0" u="none" strike="noStrike" kern="1200" cap="none" spc="0" normalizeH="0" baseline="0" noProof="0">
                <a:ln>
                  <a:noFill/>
                </a:ln>
                <a:effectLst/>
                <a:uLnTx/>
                <a:uFillTx/>
                <a:latin typeface="Lato" panose="020F0502020204030203" pitchFamily="34" charset="77"/>
                <a:ea typeface="MS PGothic"/>
                <a:cs typeface="Calibri"/>
              </a:rPr>
              <a:t>Unaccompanied boys.</a:t>
            </a:r>
            <a:r>
              <a:rPr lang="en-US">
                <a:latin typeface="Lato" panose="020F0502020204030203" pitchFamily="34" charset="77"/>
                <a:ea typeface="MS PGothic"/>
                <a:cs typeface="Calibri"/>
              </a:rPr>
              <a:t> </a:t>
            </a:r>
            <a:endParaRPr lang="en-US" b="0" i="0" u="none" strike="noStrike" kern="1200" cap="none" spc="0" normalizeH="0" baseline="0" noProof="0">
              <a:ln>
                <a:noFill/>
              </a:ln>
              <a:effectLst/>
              <a:uLnTx/>
              <a:uFillTx/>
              <a:latin typeface="Lato" panose="020F0502020204030203" pitchFamily="34" charset="77"/>
              <a:ea typeface="MS PGothic" charset="-128"/>
              <a:cs typeface="Calibri"/>
            </a:endParaRPr>
          </a:p>
          <a:p>
            <a:pPr marL="285750" indent="-285750">
              <a:buClr>
                <a:schemeClr val="tx1"/>
              </a:buClr>
              <a:buFont typeface="Arial" panose="020B0604020202020204" pitchFamily="34" charset="0"/>
              <a:buChar char="•"/>
              <a:defRPr/>
            </a:pPr>
            <a:r>
              <a:rPr kumimoji="0" lang="en-US" b="0" i="0" u="none" strike="noStrike" kern="1200" cap="none" spc="0" normalizeH="0" baseline="0" noProof="0">
                <a:ln>
                  <a:noFill/>
                </a:ln>
                <a:effectLst/>
                <a:uLnTx/>
                <a:uFillTx/>
                <a:latin typeface="Lato" panose="020F0502020204030203" pitchFamily="34" charset="77"/>
                <a:ea typeface="MS PGothic"/>
                <a:cs typeface="Calibri"/>
              </a:rPr>
              <a:t>Other groups who may be at risk due to specific contextual factors.</a:t>
            </a:r>
            <a:r>
              <a:rPr lang="en-US">
                <a:latin typeface="Lato" panose="020F0502020204030203" pitchFamily="34" charset="77"/>
                <a:ea typeface="MS PGothic"/>
                <a:cs typeface="Calibri"/>
              </a:rPr>
              <a:t> </a:t>
            </a:r>
            <a:endParaRPr lang="en-GB">
              <a:effectLst/>
              <a:latin typeface="Lato" panose="020F0502020204030203" pitchFamily="34" charset="77"/>
            </a:endParaRPr>
          </a:p>
          <a:p>
            <a:endParaRPr lang="en-GB">
              <a:effectLst/>
              <a:latin typeface="Lato" panose="020F0502020204030203" pitchFamily="34" charset="77"/>
              <a:cs typeface="Helvetica"/>
            </a:endParaRPr>
          </a:p>
          <a:p>
            <a:r>
              <a:rPr lang="en-GB">
                <a:effectLst/>
                <a:latin typeface="Lato" panose="020F0502020204030203" pitchFamily="34" charset="77"/>
                <a:ea typeface="MS PGothic"/>
                <a:cs typeface="Helvetica"/>
              </a:rPr>
              <a:t>Resources:</a:t>
            </a:r>
            <a:r>
              <a:rPr lang="en-GB">
                <a:latin typeface="Lato" panose="020F0502020204030203" pitchFamily="34" charset="77"/>
                <a:ea typeface="MS PGothic"/>
                <a:cs typeface="Helvetica"/>
              </a:rPr>
              <a:t> </a:t>
            </a:r>
            <a:endParaRPr lang="en-GB">
              <a:effectLst/>
              <a:latin typeface="Lato" panose="020F0502020204030203" pitchFamily="34" charset="77"/>
              <a:ea typeface="MS PGothic"/>
              <a:cs typeface="Helvetica"/>
            </a:endParaRP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n-US" sz="1200">
                <a:latin typeface="Lato" panose="020F0502020204030203" pitchFamily="34" charset="77"/>
                <a:ea typeface="MS Mincho"/>
                <a:cs typeface="Calibri"/>
                <a:hlinkClick r:id="rId4"/>
              </a:rPr>
              <a:t>UNHCR, </a:t>
            </a:r>
            <a:r>
              <a:rPr lang="en-GB" sz="1200">
                <a:latin typeface="Lato" panose="020F0502020204030203" pitchFamily="34" charset="77"/>
                <a:ea typeface="MS Mincho"/>
                <a:cs typeface="Calibri"/>
                <a:hlinkClick r:id="rId4"/>
              </a:rPr>
              <a:t>Need to Know Guidance: Working with Lesbian, Gay, Bisexual, Transgender, Intersex and Queer Persons in Forced Displacement</a:t>
            </a:r>
            <a:r>
              <a:rPr lang="en-US" sz="1200">
                <a:latin typeface="Lato" panose="020F0502020204030203" pitchFamily="34" charset="77"/>
                <a:ea typeface="MS Mincho"/>
                <a:cs typeface="Calibri"/>
                <a:hlinkClick r:id="rId4"/>
              </a:rPr>
              <a:t>, 2021</a:t>
            </a:r>
            <a:r>
              <a:rPr lang="en-US" sz="1200">
                <a:latin typeface="Lato" panose="020F0502020204030203" pitchFamily="34" charset="77"/>
                <a:ea typeface="MS Mincho"/>
                <a:cs typeface="Calibri"/>
              </a:rPr>
              <a:t> </a:t>
            </a:r>
            <a:r>
              <a:rPr lang="en-US">
                <a:latin typeface="Lato" panose="020F0502020204030203" pitchFamily="34" charset="77"/>
                <a:ea typeface="MS Mincho"/>
                <a:cs typeface="Calibri"/>
              </a:rPr>
              <a:t>(</a:t>
            </a:r>
            <a:r>
              <a:rPr lang="en-US" sz="1200">
                <a:latin typeface="Lato" panose="020F0502020204030203" pitchFamily="34" charset="77"/>
                <a:ea typeface="MS Mincho"/>
                <a:cs typeface="Calibri"/>
                <a:hlinkClick r:id="rId4"/>
              </a:rPr>
              <a:t>https://www.refworld.org/docid/4e6073972.html</a:t>
            </a:r>
            <a:r>
              <a:rPr lang="en-US">
                <a:latin typeface="Lato" panose="020F0502020204030203" pitchFamily="34" charset="77"/>
                <a:ea typeface="MS Mincho"/>
                <a:cs typeface="Calibri"/>
              </a:rPr>
              <a:t>). </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n-US">
                <a:latin typeface="Lato" panose="020F0502020204030203" pitchFamily="34" charset="77"/>
                <a:ea typeface="MS Mincho"/>
                <a:cs typeface="Calibri"/>
              </a:rPr>
              <a:t>Image derived from </a:t>
            </a:r>
            <a:r>
              <a:rPr lang="en-US" altLang="en-US">
                <a:latin typeface="Lato" panose="020F0502020204030203" pitchFamily="34" charset="77"/>
                <a:ea typeface="MS PGothic"/>
                <a:cs typeface="Calibri"/>
              </a:rPr>
              <a:t>Slide derived and adjusted from the UNHCR/IOM, </a:t>
            </a:r>
            <a:r>
              <a:rPr lang="en-US">
                <a:latin typeface="Lato" panose="020F0502020204030203" pitchFamily="34" charset="77"/>
                <a:ea typeface="MS PGothic"/>
                <a:cs typeface="Calibri"/>
              </a:rPr>
              <a:t>Training package: SOGIESC and working with LGBTIQ+ persons in forced displacement, 2021 (</a:t>
            </a:r>
            <a:r>
              <a:rPr lang="en-US" sz="1200">
                <a:latin typeface="Lato" panose="020F0502020204030203" pitchFamily="34" charset="77"/>
                <a:ea typeface="MS PGothic"/>
                <a:cs typeface="Calibri"/>
                <a:hlinkClick r:id="rId5"/>
              </a:rPr>
              <a:t>https://www.unhcr.org/workingwithlgbtiq-sogiesc-trainingpackage.html</a:t>
            </a:r>
            <a:r>
              <a:rPr lang="en-US">
                <a:latin typeface="Lato" panose="020F0502020204030203" pitchFamily="34" charset="77"/>
                <a:ea typeface="MS PGothic"/>
                <a:cs typeface="Calibri"/>
              </a:rPr>
              <a:t>). </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n-US">
                <a:latin typeface="Lato" panose="020F0502020204030203" pitchFamily="34" charset="77"/>
                <a:ea typeface="MS PGothic"/>
                <a:cs typeface="Calibri"/>
              </a:rPr>
              <a:t>What Works to Prevent Violence Against Women and Girls, Policy Brief: </a:t>
            </a:r>
            <a:r>
              <a:rPr lang="en-GB" b="0">
                <a:effectLst/>
                <a:latin typeface="Lato" panose="020F0502020204030203" pitchFamily="34" charset="77"/>
                <a:ea typeface="MS PGothic"/>
              </a:rPr>
              <a:t>Ending Violence Against LGBTQI+ People, Global evidence and emerging insights into what works, 2022 </a:t>
            </a:r>
            <a:r>
              <a:rPr lang="en-US">
                <a:latin typeface="Lato" panose="020F0502020204030203" pitchFamily="34" charset="77"/>
                <a:ea typeface="MS PGothic"/>
                <a:cs typeface="Calibri"/>
              </a:rPr>
              <a:t>(</a:t>
            </a:r>
            <a:r>
              <a:rPr lang="en-US" sz="1200">
                <a:latin typeface="Lato" panose="020F0502020204030203" pitchFamily="34" charset="77"/>
                <a:ea typeface="MS PGothic"/>
                <a:cs typeface="Calibri"/>
                <a:hlinkClick r:id="rId6"/>
              </a:rPr>
              <a:t>https://ww2preventvawg.org/sites/default/files/2022-09/WhatWorks-PolicyBrief.pdf</a:t>
            </a:r>
            <a:r>
              <a:rPr lang="en-US">
                <a:latin typeface="Lato" panose="020F0502020204030203" pitchFamily="34" charset="77"/>
                <a:ea typeface="MS PGothic"/>
                <a:cs typeface="Calibri"/>
              </a:rPr>
              <a:t>)</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n-US">
                <a:latin typeface="Lato" panose="020F0502020204030203" pitchFamily="34" charset="77"/>
                <a:ea typeface="MS PGothic"/>
                <a:cs typeface="Calibri"/>
              </a:rPr>
              <a:t>What Works to Prevent Violence Against Women and Girls, </a:t>
            </a:r>
            <a:r>
              <a:rPr lang="en-GB" b="0">
                <a:effectLst/>
                <a:latin typeface="Lato" panose="020F0502020204030203" pitchFamily="34" charset="77"/>
                <a:ea typeface="MS PGothic"/>
              </a:rPr>
              <a:t>Ending Violence Against LGBTQI+ People, Global evidence and emerging insights into what works, 2022 </a:t>
            </a:r>
            <a:r>
              <a:rPr lang="en-US">
                <a:latin typeface="Lato" panose="020F0502020204030203" pitchFamily="34" charset="77"/>
                <a:ea typeface="MS PGothic"/>
                <a:cs typeface="Calibri"/>
              </a:rPr>
              <a:t>(</a:t>
            </a:r>
            <a:r>
              <a:rPr lang="en-US" sz="1200">
                <a:latin typeface="Lato" panose="020F0502020204030203" pitchFamily="34" charset="77"/>
                <a:ea typeface="MS PGothic"/>
                <a:cs typeface="Calibri"/>
                <a:hlinkClick r:id="rId3"/>
              </a:rPr>
              <a:t>https://ww2preventvawg.org/evidence-hub/ending-violence-against-lgbtqi-people-report</a:t>
            </a:r>
            <a:r>
              <a:rPr lang="en-US">
                <a:latin typeface="Lato" panose="020F0502020204030203" pitchFamily="34" charset="77"/>
                <a:ea typeface="MS PGothic"/>
                <a:cs typeface="Calibri"/>
              </a:rPr>
              <a:t>)</a:t>
            </a:r>
          </a:p>
        </p:txBody>
      </p:sp>
    </p:spTree>
    <p:extLst>
      <p:ext uri="{BB962C8B-B14F-4D97-AF65-F5344CB8AC3E}">
        <p14:creationId xmlns:p14="http://schemas.microsoft.com/office/powerpoint/2010/main" val="3296128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r>
              <a:rPr lang="en-GB" sz="1200">
                <a:latin typeface="Lato" panose="020F0502020204030203" pitchFamily="34" charset="77"/>
                <a:hlinkClick r:id="rId3"/>
              </a:rPr>
              <a:t>https://www.youtube.com/watch?v=IYmBOTi1d9U&amp;list=PLk83Ra7kAz5HQymFMdS79dryet14pn8YS&amp;index=5</a:t>
            </a:r>
            <a:r>
              <a:rPr lang="en-GB" sz="1200">
                <a:latin typeface="Lato" panose="020F0502020204030203" pitchFamily="34" charset="77"/>
              </a:rPr>
              <a:t> </a:t>
            </a:r>
            <a:endParaRPr lang="en-GR" sz="1200">
              <a:latin typeface="Lato" panose="020F0502020204030203" pitchFamily="34" charset="77"/>
            </a:endParaRPr>
          </a:p>
          <a:p>
            <a:r>
              <a:rPr lang="en-GR">
                <a:latin typeface="Lato" panose="020F0502020204030203" pitchFamily="34" charset="77"/>
              </a:rPr>
              <a:t>Duration: 4.49 mins</a:t>
            </a:r>
          </a:p>
        </p:txBody>
      </p:sp>
    </p:spTree>
    <p:extLst>
      <p:ext uri="{BB962C8B-B14F-4D97-AF65-F5344CB8AC3E}">
        <p14:creationId xmlns:p14="http://schemas.microsoft.com/office/powerpoint/2010/main" val="3084442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7274859"/>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endParaRPr lang="en-US" sz="1500" b="1">
              <a:effectLst/>
              <a:latin typeface="Lato" panose="020F0502020204030203" pitchFamily="34" charset="77"/>
              <a:ea typeface="MS Mincho" panose="02020609040205080304" pitchFamily="49" charset="-128"/>
              <a:cs typeface="Times New Roman" panose="02020603050405020304" pitchFamily="18" charset="0"/>
            </a:endParaRPr>
          </a:p>
          <a:p>
            <a:endParaRPr lang="en-US" sz="1300" b="0" i="0">
              <a:solidFill>
                <a:srgbClr val="000000"/>
              </a:solidFill>
              <a:effectLst/>
              <a:latin typeface="Lato" panose="020F0502020204030203" pitchFamily="34" charset="77"/>
            </a:endParaRPr>
          </a:p>
          <a:p>
            <a:r>
              <a:rPr lang="en-US" i="0" kern="1200">
                <a:solidFill>
                  <a:schemeClr val="tx1"/>
                </a:solidFill>
                <a:latin typeface="Lato" panose="020F0502020204030203" pitchFamily="34" charset="77"/>
              </a:rPr>
              <a:t>Why is </a:t>
            </a:r>
            <a:r>
              <a:rPr lang="en-US" b="0" i="0" kern="1200">
                <a:solidFill>
                  <a:schemeClr val="tx1"/>
                </a:solidFill>
                <a:latin typeface="Lato" panose="020F0502020204030203" pitchFamily="34" charset="77"/>
              </a:rPr>
              <a:t>intersectionality</a:t>
            </a:r>
            <a:r>
              <a:rPr lang="en-US" i="0" kern="1200">
                <a:solidFill>
                  <a:schemeClr val="tx1"/>
                </a:solidFill>
                <a:latin typeface="Lato" panose="020F0502020204030203" pitchFamily="34" charset="77"/>
              </a:rPr>
              <a:t> </a:t>
            </a:r>
            <a:r>
              <a:rPr lang="en-US" b="1" i="0" kern="1200">
                <a:solidFill>
                  <a:schemeClr val="tx1"/>
                </a:solidFill>
                <a:latin typeface="Lato" panose="020F0502020204030203" pitchFamily="34" charset="77"/>
              </a:rPr>
              <a:t>important in our work</a:t>
            </a:r>
            <a:r>
              <a:rPr lang="en-US" i="0" kern="1200">
                <a:solidFill>
                  <a:schemeClr val="tx1"/>
                </a:solidFill>
                <a:latin typeface="Lato" panose="020F0502020204030203" pitchFamily="34" charset="77"/>
              </a:rPr>
              <a:t>?</a:t>
            </a:r>
          </a:p>
          <a:p>
            <a:endParaRPr lang="en-US">
              <a:latin typeface="Lato" panose="020F0502020204030203" pitchFamily="34" charset="77"/>
              <a:cs typeface="Calibri"/>
            </a:endParaRPr>
          </a:p>
          <a:p>
            <a:r>
              <a:rPr lang="en-US">
                <a:latin typeface="Lato" panose="020F0502020204030203" pitchFamily="34" charset="77"/>
                <a:ea typeface="MS PGothic"/>
                <a:cs typeface="Calibri"/>
              </a:rPr>
              <a:t>Intersectionality is an analytical framework for understanding how aspects of a person's social and political identities combine to create different modes of discrimination and privilege. Intersectionality identifies multiple interconnected factors of advantage and disadvantage that influence power, privilege and oppression. The experiences of women differ vastly across the world. Intersectionality helps us understand what barriers individuals face over time, and how </a:t>
            </a:r>
            <a:r>
              <a:rPr lang="en-US" b="1">
                <a:latin typeface="Lato" panose="020F0502020204030203" pitchFamily="34" charset="77"/>
                <a:ea typeface="MS PGothic"/>
                <a:cs typeface="Calibri"/>
              </a:rPr>
              <a:t>gender inequality, systemic discrimination and unequal power relations</a:t>
            </a:r>
            <a:r>
              <a:rPr lang="en-US">
                <a:latin typeface="Lato" panose="020F0502020204030203" pitchFamily="34" charset="77"/>
                <a:ea typeface="MS PGothic"/>
                <a:cs typeface="Calibri"/>
              </a:rPr>
              <a:t> affect them.</a:t>
            </a:r>
          </a:p>
          <a:p>
            <a:endParaRPr lang="en-US">
              <a:latin typeface="Lato" panose="020F0502020204030203" pitchFamily="34" charset="77"/>
              <a:ea typeface="MS PGothic"/>
              <a:cs typeface="Calibri"/>
            </a:endParaRPr>
          </a:p>
          <a:p>
            <a:r>
              <a:rPr lang="en-US">
                <a:latin typeface="Lato" panose="020F0502020204030203" pitchFamily="34" charset="77"/>
                <a:ea typeface="MS PGothic"/>
                <a:cs typeface="Calibri"/>
              </a:rPr>
              <a:t>While UNHCR seeks greater gender equality for people of all sexes and/or gender identities</a:t>
            </a:r>
            <a:r>
              <a:rPr lang="en-US" b="1">
                <a:latin typeface="Lato" panose="020F0502020204030203" pitchFamily="34" charset="77"/>
                <a:ea typeface="MS PGothic"/>
                <a:cs typeface="Calibri"/>
              </a:rPr>
              <a:t>, our work focuses primarily on those people that most experience gender discrimination</a:t>
            </a:r>
            <a:r>
              <a:rPr lang="en-US">
                <a:latin typeface="Lato" panose="020F0502020204030203" pitchFamily="34" charset="77"/>
                <a:ea typeface="MS PGothic"/>
                <a:cs typeface="Calibri"/>
              </a:rPr>
              <a:t>: </a:t>
            </a:r>
            <a:r>
              <a:rPr lang="en-US" b="1">
                <a:latin typeface="Lato" panose="020F0502020204030203" pitchFamily="34" charset="77"/>
                <a:ea typeface="MS PGothic"/>
                <a:cs typeface="Calibri"/>
              </a:rPr>
              <a:t>women and girls and marginalized groups (including particularly individuals with </a:t>
            </a:r>
            <a:r>
              <a:rPr lang="en-US" b="1" i="0">
                <a:solidFill>
                  <a:srgbClr val="000000"/>
                </a:solidFill>
                <a:effectLst/>
                <a:latin typeface="Lato" panose="020F0502020204030203" pitchFamily="34" charset="77"/>
              </a:rPr>
              <a:t>diverse </a:t>
            </a:r>
            <a:r>
              <a:rPr lang="en-GB" b="1">
                <a:effectLst/>
                <a:latin typeface="Lato" panose="020F0502020204030203" pitchFamily="34" charset="77"/>
              </a:rPr>
              <a:t>SOGIESC</a:t>
            </a:r>
            <a:r>
              <a:rPr lang="en-US" b="0">
                <a:latin typeface="Lato" panose="020F0502020204030203" pitchFamily="34" charset="77"/>
                <a:ea typeface="MS PGothic"/>
                <a:cs typeface="Calibri"/>
              </a:rPr>
              <a:t>). </a:t>
            </a:r>
            <a:r>
              <a:rPr lang="en-US">
                <a:latin typeface="Lato" panose="020F0502020204030203" pitchFamily="34" charset="77"/>
                <a:ea typeface="MS PGothic"/>
                <a:cs typeface="Calibri"/>
              </a:rPr>
              <a:t>GBV programming across all the three pillars of risk mitigation, response and prevention must take into consideration the intersection between different interrelated risk factors. </a:t>
            </a:r>
          </a:p>
          <a:p>
            <a:endParaRPr lang="en-US">
              <a:latin typeface="Lato" panose="020F0502020204030203" pitchFamily="34" charset="77"/>
              <a:cs typeface="Calibri"/>
            </a:endParaRPr>
          </a:p>
          <a:p>
            <a:r>
              <a:rPr lang="en-US">
                <a:latin typeface="Lato" panose="020F0502020204030203" pitchFamily="34" charset="77"/>
                <a:ea typeface="MS PGothic"/>
                <a:cs typeface="Calibri"/>
              </a:rPr>
              <a:t>Research has found that women with disability are twice to four times more likely to experience intimate partner violence than other women. (What Works to Prevent Violence Against Women and Girls, Video: Disability and Violence against Women, 2018 (</a:t>
            </a:r>
            <a:r>
              <a:rPr lang="en-US">
                <a:latin typeface="Lato" panose="020F0502020204030203" pitchFamily="34" charset="77"/>
                <a:ea typeface="MS PGothic"/>
                <a:cs typeface="Calibri"/>
                <a:hlinkClick r:id="rId3"/>
              </a:rPr>
              <a:t>https://vimeo.com/281426654?embedded=true&amp;source=video_title&amp;owner=32168174</a:t>
            </a:r>
            <a:r>
              <a:rPr lang="en-US">
                <a:latin typeface="Lato" panose="020F0502020204030203" pitchFamily="34" charset="77"/>
                <a:ea typeface="MS PGothic"/>
                <a:cs typeface="Calibri"/>
              </a:rPr>
              <a:t>) and  LGBTIQ+ women and girls face a lack of inclusive services, and can be excluded from resources offered to their cisgender and heterosexual counterparts (</a:t>
            </a:r>
            <a:r>
              <a:rPr lang="en-US">
                <a:latin typeface="Lato" panose="020F0502020204030203" pitchFamily="34" charset="77"/>
                <a:ea typeface="MS PGothic"/>
                <a:cs typeface="Calibri"/>
                <a:hlinkClick r:id="rId4"/>
              </a:rPr>
              <a:t>Changing the picture – full suite of resources | Suite of resources | Our Watch - Our Watch</a:t>
            </a:r>
            <a:r>
              <a:rPr lang="en-US">
                <a:latin typeface="Lato" panose="020F0502020204030203" pitchFamily="34" charset="77"/>
                <a:ea typeface="MS PGothic"/>
                <a:cs typeface="Calibri"/>
              </a:rPr>
              <a:t>).</a:t>
            </a:r>
          </a:p>
          <a:p>
            <a:endParaRPr lang="en-US">
              <a:latin typeface="Lato" panose="020F0502020204030203" pitchFamily="34" charset="77"/>
              <a:cs typeface="Calibri"/>
            </a:endParaRPr>
          </a:p>
          <a:p>
            <a:r>
              <a:rPr lang="en-US">
                <a:latin typeface="Lato" panose="020F0502020204030203" pitchFamily="34" charset="77"/>
                <a:ea typeface="MS PGothic"/>
                <a:cs typeface="Calibri"/>
              </a:rPr>
              <a:t>Inter-Agency Minimum Standards</a:t>
            </a:r>
            <a:r>
              <a:rPr lang="en-GR">
                <a:latin typeface="Lato" panose="020F0502020204030203" pitchFamily="34" charset="77"/>
                <a:ea typeface="MS PGothic"/>
                <a:cs typeface="Calibri"/>
              </a:rPr>
              <a:t>: </a:t>
            </a:r>
            <a:r>
              <a:rPr lang="en-US">
                <a:latin typeface="Lato" panose="020F0502020204030203" pitchFamily="34" charset="77"/>
                <a:ea typeface="MS PGothic"/>
                <a:cs typeface="Calibri"/>
              </a:rPr>
              <a:t>in practical terms, </a:t>
            </a:r>
            <a:r>
              <a:rPr lang="en-US" b="1">
                <a:latin typeface="Lato" panose="020F0502020204030203" pitchFamily="34" charset="77"/>
                <a:ea typeface="MS PGothic"/>
                <a:cs typeface="Calibri"/>
              </a:rPr>
              <a:t>applying an intersectional lens </a:t>
            </a:r>
            <a:r>
              <a:rPr lang="en-US">
                <a:latin typeface="Lato" panose="020F0502020204030203" pitchFamily="34" charset="77"/>
                <a:ea typeface="MS PGothic"/>
                <a:cs typeface="Calibri"/>
              </a:rPr>
              <a:t>means engaging community members and, in particular, diverse women and girls, from the onset of a crisis, to identify, analyse and determine strategies to address intersecting forms of structural oppression.</a:t>
            </a:r>
            <a:endParaRPr lang="en-GR">
              <a:latin typeface="Lato" panose="020F0502020204030203" pitchFamily="34" charset="77"/>
              <a:cs typeface="Calibri"/>
            </a:endParaRPr>
          </a:p>
        </p:txBody>
      </p:sp>
    </p:spTree>
    <p:extLst>
      <p:ext uri="{BB962C8B-B14F-4D97-AF65-F5344CB8AC3E}">
        <p14:creationId xmlns:p14="http://schemas.microsoft.com/office/powerpoint/2010/main" val="2026325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73440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r>
              <a:rPr lang="en-US">
                <a:latin typeface="Lato" panose="020F0502020204030203" pitchFamily="34" charset="77"/>
                <a:ea typeface="MS PGothic"/>
                <a:cs typeface="Calibri"/>
              </a:rPr>
              <a:t>Expected duration: 25 mins </a:t>
            </a:r>
          </a:p>
          <a:p>
            <a:r>
              <a:rPr lang="en-US">
                <a:latin typeface="Lato" panose="020F0502020204030203" pitchFamily="34" charset="77"/>
                <a:ea typeface="MS PGothic"/>
                <a:cs typeface="Calibri"/>
              </a:rPr>
              <a:t>Objective: enhance participants’ understanding of </a:t>
            </a:r>
            <a:r>
              <a:rPr lang="en-US" kern="1200">
                <a:solidFill>
                  <a:schemeClr val="tx1"/>
                </a:solidFill>
                <a:effectLst/>
                <a:latin typeface="Lato" panose="020F0502020204030203" pitchFamily="34" charset="77"/>
                <a:ea typeface="+mn-ea"/>
                <a:cs typeface="+mn-cs"/>
              </a:rPr>
              <a:t>unequal power relations and differences in access to opportunities, services and resources</a:t>
            </a:r>
            <a:endParaRPr lang="en-US">
              <a:latin typeface="Lato" panose="020F0502020204030203" pitchFamily="34" charset="77"/>
              <a:ea typeface="MS PGothic"/>
              <a:cs typeface="Calibri"/>
            </a:endParaRPr>
          </a:p>
          <a:p>
            <a:endParaRPr lang="en-US">
              <a:latin typeface="Lato" panose="020F0502020204030203" pitchFamily="34" charset="77"/>
              <a:ea typeface="MS PGothic"/>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Two volunteers are each given a character, 'Alieva' and 'Amina’. </a:t>
            </a:r>
          </a:p>
          <a:p>
            <a:pPr marL="285750" marR="0" lvl="0" indent="-285750" algn="l"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n-GR">
                <a:latin typeface="Lato" panose="020F0502020204030203" pitchFamily="34" charset="77"/>
                <a:ea typeface="MS PGothic"/>
                <a:cs typeface="Calibri"/>
              </a:rPr>
              <a:t>Provide print-outs of the scenarios to the groups (see </a:t>
            </a:r>
            <a:r>
              <a:rPr lang="en-US">
                <a:latin typeface="Lato" panose="020F0502020204030203" pitchFamily="34" charset="77"/>
                <a:ea typeface="MS PGothic"/>
                <a:cs typeface="Calibri"/>
              </a:rPr>
              <a:t>the </a:t>
            </a:r>
            <a:r>
              <a:rPr lang="en-GR">
                <a:latin typeface="Lato" panose="020F0502020204030203" pitchFamily="34" charset="77"/>
                <a:ea typeface="MS PGothic"/>
                <a:cs typeface="Calibri"/>
              </a:rPr>
              <a:t>Activity Sheet and below).</a:t>
            </a:r>
            <a:endParaRPr lang="en-US">
              <a:latin typeface="Lato" panose="020F0502020204030203" pitchFamily="34" charset="77"/>
              <a:ea typeface="MS PGothic"/>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The rest of the group will read out the different scenarios experienced by each character. </a:t>
            </a: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The volunteers take steps forward or steps backwards </a:t>
            </a:r>
            <a:r>
              <a:rPr lang="en-US" b="1">
                <a:latin typeface="Lato" panose="020F0502020204030203" pitchFamily="34" charset="77"/>
                <a:ea typeface="MS PGothic"/>
                <a:cs typeface="Calibri"/>
              </a:rPr>
              <a:t>according to how the scenario promotes opportunities for and strengthens assets of that individual</a:t>
            </a:r>
            <a:r>
              <a:rPr lang="en-US">
                <a:latin typeface="Lato" panose="020F0502020204030203" pitchFamily="34" charset="77"/>
                <a:ea typeface="MS PGothic"/>
                <a:cs typeface="Calibri"/>
              </a:rPr>
              <a:t>. </a:t>
            </a:r>
            <a:endParaRPr lang="en-US">
              <a:latin typeface="Lato" panose="020F0502020204030203" pitchFamily="34" charset="77"/>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An individual may have both positive and negative things happening in each scenario, and so they may take multiple steps forward or backwards accordingly. </a:t>
            </a:r>
            <a:endParaRPr lang="en-US">
              <a:latin typeface="Lato" panose="020F0502020204030203" pitchFamily="34" charset="77"/>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There may also be events that affect the other women and girls in the family, and this may have additional impact on the individual. </a:t>
            </a:r>
            <a:endParaRPr lang="en-US">
              <a:latin typeface="Lato" panose="020F0502020204030203" pitchFamily="34" charset="77"/>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Refer to these key questions to facilitate discussion on whether each girl should move forward or backward: </a:t>
            </a:r>
            <a:endParaRPr lang="en-US">
              <a:latin typeface="Lato" panose="020F0502020204030203" pitchFamily="34" charset="77"/>
              <a:cs typeface="Calibri"/>
            </a:endParaRPr>
          </a:p>
          <a:p>
            <a:pPr marL="742950" lvl="1" indent="-285750">
              <a:buClr>
                <a:schemeClr val="tx1"/>
              </a:buClr>
              <a:buFont typeface="Courier New" panose="02070309020205020404" pitchFamily="49" charset="0"/>
              <a:buChar char="o"/>
            </a:pPr>
            <a:r>
              <a:rPr lang="en-US">
                <a:latin typeface="Lato" panose="020F0502020204030203" pitchFamily="34" charset="77"/>
                <a:ea typeface="MS PGothic"/>
                <a:cs typeface="Calibri"/>
              </a:rPr>
              <a:t>What are the good and bad things that are happening in this scenario for the girl? </a:t>
            </a:r>
            <a:endParaRPr lang="en-US">
              <a:latin typeface="Lato" panose="020F0502020204030203" pitchFamily="34" charset="77"/>
              <a:cs typeface="Calibri"/>
            </a:endParaRPr>
          </a:p>
          <a:p>
            <a:pPr marL="742950" lvl="1" indent="-285750">
              <a:buClr>
                <a:schemeClr val="tx1"/>
              </a:buClr>
              <a:buFont typeface="Courier New" panose="02070309020205020404" pitchFamily="49" charset="0"/>
              <a:buChar char="o"/>
            </a:pPr>
            <a:r>
              <a:rPr lang="en-US">
                <a:latin typeface="Lato" panose="020F0502020204030203" pitchFamily="34" charset="77"/>
                <a:ea typeface="MS PGothic"/>
                <a:cs typeface="Calibri"/>
              </a:rPr>
              <a:t>What personal/social/physical/financial assets are they developing? </a:t>
            </a:r>
            <a:endParaRPr lang="en-US">
              <a:latin typeface="Lato" panose="020F0502020204030203" pitchFamily="34" charset="77"/>
              <a:cs typeface="Calibri"/>
            </a:endParaRPr>
          </a:p>
          <a:p>
            <a:pPr marL="742950" lvl="1" indent="-285750">
              <a:buClr>
                <a:schemeClr val="tx1"/>
              </a:buClr>
              <a:buFont typeface="Courier New" panose="02070309020205020404" pitchFamily="49" charset="0"/>
              <a:buChar char="o"/>
            </a:pPr>
            <a:r>
              <a:rPr lang="en-US">
                <a:latin typeface="Lato" panose="020F0502020204030203" pitchFamily="34" charset="77"/>
                <a:ea typeface="MS PGothic"/>
                <a:cs typeface="Calibri"/>
              </a:rPr>
              <a:t>What personal/social/physical/financial assets are they missing? </a:t>
            </a:r>
            <a:endParaRPr lang="en-US">
              <a:latin typeface="Lato" panose="020F0502020204030203" pitchFamily="34" charset="77"/>
              <a:cs typeface="Calibri"/>
            </a:endParaRPr>
          </a:p>
          <a:p>
            <a:pPr marL="742950" lvl="1" indent="-285750">
              <a:buClr>
                <a:schemeClr val="tx1"/>
              </a:buClr>
              <a:buFont typeface="Courier New" panose="02070309020205020404" pitchFamily="49" charset="0"/>
              <a:buChar char="o"/>
            </a:pPr>
            <a:r>
              <a:rPr lang="en-US">
                <a:latin typeface="Lato" panose="020F0502020204030203" pitchFamily="34" charset="77"/>
                <a:ea typeface="MS PGothic"/>
                <a:cs typeface="Calibri"/>
              </a:rPr>
              <a:t>What kind of power exists in the relationships around them? (e.g. power over/power within/ power to/power with) </a:t>
            </a:r>
            <a:endParaRPr lang="en-US">
              <a:latin typeface="Lato" panose="020F0502020204030203" pitchFamily="34" charset="77"/>
              <a:cs typeface="Calibri"/>
            </a:endParaRPr>
          </a:p>
          <a:p>
            <a:pPr marL="742950" lvl="1" indent="-285750">
              <a:buClr>
                <a:schemeClr val="tx1"/>
              </a:buClr>
              <a:buFont typeface="Courier New" panose="02070309020205020404" pitchFamily="49" charset="0"/>
              <a:buChar char="o"/>
            </a:pPr>
            <a:r>
              <a:rPr lang="en-US">
                <a:latin typeface="Lato" panose="020F0502020204030203" pitchFamily="34" charset="77"/>
                <a:ea typeface="MS PGothic"/>
                <a:cs typeface="Calibri"/>
              </a:rPr>
              <a:t>How does this affect their vulnerability or resilience to challenges? </a:t>
            </a:r>
            <a:endParaRPr lang="en-US">
              <a:latin typeface="Lato" panose="020F0502020204030203" pitchFamily="34" charset="77"/>
              <a:cs typeface="Calibri"/>
            </a:endParaRPr>
          </a:p>
          <a:p>
            <a:pPr marL="742950" lvl="1" indent="-285750">
              <a:buClr>
                <a:schemeClr val="tx1"/>
              </a:buClr>
              <a:buFont typeface="Courier New" panose="02070309020205020404" pitchFamily="49" charset="0"/>
              <a:buChar char="o"/>
            </a:pPr>
            <a:r>
              <a:rPr lang="en-US">
                <a:latin typeface="Lato" panose="020F0502020204030203" pitchFamily="34" charset="77"/>
                <a:ea typeface="MS PGothic"/>
                <a:cs typeface="Calibri"/>
              </a:rPr>
              <a:t>How does this affect their risk of or protection from GBV? </a:t>
            </a:r>
            <a:endParaRPr lang="en-US">
              <a:latin typeface="Lato" panose="020F0502020204030203" pitchFamily="34" charset="77"/>
              <a:cs typeface="Calibri"/>
            </a:endParaRPr>
          </a:p>
          <a:p>
            <a:pPr marL="171450" indent="-171450">
              <a:buClr>
                <a:schemeClr val="tx1"/>
              </a:buClr>
              <a:buFont typeface="Courier New" panose="02070309020205020404" pitchFamily="49" charset="0"/>
              <a:buChar char="o"/>
              <a:defRPr/>
            </a:pPr>
            <a:endParaRPr lang="en-US" kern="1200">
              <a:solidFill>
                <a:schemeClr val="tx1"/>
              </a:solidFill>
              <a:effectLst/>
              <a:latin typeface="Lato" panose="020F0502020204030203" pitchFamily="34" charset="77"/>
              <a:ea typeface="+mn-ea"/>
              <a:cs typeface="+mn-cs"/>
            </a:endParaRPr>
          </a:p>
          <a:p>
            <a:pPr>
              <a:defRPr/>
            </a:pPr>
            <a:r>
              <a:rPr lang="en-US" kern="1200">
                <a:solidFill>
                  <a:schemeClr val="tx1"/>
                </a:solidFill>
                <a:effectLst/>
                <a:latin typeface="Lato" panose="020F0502020204030203" pitchFamily="34" charset="77"/>
                <a:ea typeface="+mn-ea"/>
                <a:cs typeface="+mn-cs"/>
              </a:rPr>
              <a:t>This exercise is about the unequal power relations and differences in access to opportunities, services and resources. These differences are not based on skill or experience, but </a:t>
            </a:r>
            <a:r>
              <a:rPr lang="en-US" b="1" kern="1200">
                <a:solidFill>
                  <a:schemeClr val="tx1"/>
                </a:solidFill>
                <a:effectLst/>
                <a:latin typeface="Lato" panose="020F0502020204030203" pitchFamily="34" charset="77"/>
                <a:ea typeface="+mn-ea"/>
                <a:cs typeface="+mn-cs"/>
              </a:rPr>
              <a:t>socialized power inequality</a:t>
            </a:r>
            <a:r>
              <a:rPr lang="en-US" b="1">
                <a:latin typeface="Lato" panose="020F0502020204030203" pitchFamily="34" charset="77"/>
                <a:ea typeface="+mn-ea"/>
                <a:cs typeface="+mn-cs"/>
              </a:rPr>
              <a:t> and intersecting factors</a:t>
            </a:r>
            <a:r>
              <a:rPr lang="en-US" kern="1200">
                <a:solidFill>
                  <a:schemeClr val="tx1"/>
                </a:solidFill>
                <a:effectLst/>
                <a:latin typeface="Lato" panose="020F0502020204030203" pitchFamily="34" charset="77"/>
                <a:ea typeface="+mn-ea"/>
                <a:cs typeface="+mn-cs"/>
              </a:rPr>
              <a:t>, perpetuated by cultures and norms. Women experience this inequality throughout their lives, and it is the foundation upon which violence develops and is perpetuated. Of course, not all men are the same, and not all women are the same. Even within those groups, there are significant differences of power and privilege – associated with status, physical ability, wealth, etc.</a:t>
            </a:r>
            <a:r>
              <a:rPr lang="en-US">
                <a:latin typeface="Lato" panose="020F0502020204030203" pitchFamily="34" charset="77"/>
                <a:ea typeface="+mn-ea"/>
                <a:cs typeface="+mn-cs"/>
              </a:rPr>
              <a:t> </a:t>
            </a:r>
            <a:endParaRPr lang="en-US">
              <a:latin typeface="Lato" panose="020F0502020204030203" pitchFamily="34" charset="77"/>
            </a:endParaRPr>
          </a:p>
          <a:p>
            <a:endParaRPr lang="en-US">
              <a:latin typeface="Lato" panose="020F0502020204030203" pitchFamily="34" charset="77"/>
              <a:ea typeface="MS PGothic"/>
              <a:cs typeface="Calibri"/>
            </a:endParaRPr>
          </a:p>
          <a:p>
            <a:r>
              <a:rPr lang="en-US" b="1">
                <a:latin typeface="Lato" panose="020F0502020204030203" pitchFamily="34" charset="77"/>
                <a:ea typeface="MS PGothic"/>
                <a:cs typeface="Calibri"/>
              </a:rPr>
              <a:t>Scenarios Alieva</a:t>
            </a:r>
          </a:p>
          <a:p>
            <a:pPr marL="342900" indent="-342900">
              <a:buClr>
                <a:schemeClr val="tx1"/>
              </a:buClr>
              <a:buAutoNum type="arabicPeriod"/>
            </a:pPr>
            <a:r>
              <a:rPr lang="en-US">
                <a:latin typeface="Lato" panose="020F0502020204030203" pitchFamily="34" charset="77"/>
                <a:ea typeface="MS PGothic"/>
                <a:cs typeface="Calibri"/>
              </a:rPr>
              <a:t>Alieva is 15 years old. She was born with her disability – she has difficulty moving, and was slow to develop her speech. The doctors said that Alieva would never go to school, and so she spends most of her time inside the house.</a:t>
            </a:r>
          </a:p>
          <a:p>
            <a:pPr marL="342900" indent="-342900">
              <a:buClr>
                <a:schemeClr val="tx1"/>
              </a:buClr>
              <a:buAutoNum type="arabicPeriod"/>
            </a:pPr>
            <a:r>
              <a:rPr lang="en-US">
                <a:latin typeface="Lato" panose="020F0502020204030203" pitchFamily="34" charset="77"/>
                <a:ea typeface="MS PGothic"/>
                <a:cs typeface="Calibri"/>
              </a:rPr>
              <a:t>Alieva’s mother helps her with daily care, like washing and going to the toilet. Her father recently left the family, and now Alieva’s mother must find a way to get income for the family. Alieva’s younger sister must stay at home to help her with things when their mother goes out for meetings.</a:t>
            </a:r>
            <a:endParaRPr lang="en-US">
              <a:latin typeface="Lato" panose="020F0502020204030203" pitchFamily="34" charset="77"/>
              <a:cs typeface="Calibri"/>
            </a:endParaRPr>
          </a:p>
          <a:p>
            <a:pPr marL="342900" indent="-342900">
              <a:buClr>
                <a:schemeClr val="tx1"/>
              </a:buClr>
              <a:buAutoNum type="arabicPeriod"/>
            </a:pPr>
            <a:r>
              <a:rPr lang="en-US">
                <a:latin typeface="Lato" panose="020F0502020204030203" pitchFamily="34" charset="77"/>
                <a:ea typeface="MS PGothic"/>
                <a:cs typeface="Calibri"/>
              </a:rPr>
              <a:t>Alieva’s sister and another neighbor have started attending a group a local women’s center with Alieva. The social workers spend time talking to Alieva – when she is ready, they organize transportation so the three girls can travel together to the center. Alieva looks forward to these days being around the other girls, and is hoping to learn more about computers.</a:t>
            </a:r>
          </a:p>
          <a:p>
            <a:pPr marL="342900" indent="-342900">
              <a:buClr>
                <a:schemeClr val="tx1"/>
              </a:buClr>
              <a:buAutoNum type="arabicPeriod"/>
            </a:pPr>
            <a:r>
              <a:rPr lang="en-US">
                <a:latin typeface="Lato" panose="020F0502020204030203" pitchFamily="34" charset="77"/>
                <a:ea typeface="MS PGothic"/>
                <a:cs typeface="Calibri"/>
              </a:rPr>
              <a:t>One day you meet with the girls to identify the activities they would like to do at the center. Alieva doesn’t speak at this meeting and all the other girls want hairdressing. They all say that Alieva will enjoy this, as they can all do her hair for her – she can be the client, and doesn’t need to stand up to do that.</a:t>
            </a:r>
          </a:p>
          <a:p>
            <a:endParaRPr lang="en-US" b="1">
              <a:latin typeface="Lato" panose="020F0502020204030203" pitchFamily="34" charset="77"/>
              <a:cs typeface="Calibri"/>
            </a:endParaRPr>
          </a:p>
          <a:p>
            <a:r>
              <a:rPr lang="en-US" b="1">
                <a:latin typeface="Lato" panose="020F0502020204030203" pitchFamily="34" charset="77"/>
                <a:ea typeface="MS PGothic"/>
                <a:cs typeface="Calibri"/>
              </a:rPr>
              <a:t>Scenarios Amina</a:t>
            </a:r>
          </a:p>
          <a:p>
            <a:pPr marL="342900" indent="-342900">
              <a:buClr>
                <a:schemeClr val="tx1"/>
              </a:buClr>
              <a:buAutoNum type="arabicPeriod"/>
            </a:pPr>
            <a:r>
              <a:rPr lang="en-US">
                <a:latin typeface="Lato" panose="020F0502020204030203" pitchFamily="34" charset="77"/>
                <a:ea typeface="MS PGothic"/>
                <a:cs typeface="Calibri"/>
              </a:rPr>
              <a:t>Amina is 16 years old. She finished her primary education, but has missed a lot of her secondary school because her family members are always asking her to undertake different chores. Her aunt has been encouraging her to do some classes, so she can get a job one day.</a:t>
            </a:r>
          </a:p>
          <a:p>
            <a:pPr marL="342900" indent="-342900">
              <a:buClr>
                <a:schemeClr val="tx1"/>
              </a:buClr>
              <a:buAutoNum type="arabicPeriod"/>
            </a:pPr>
            <a:r>
              <a:rPr lang="en-US">
                <a:latin typeface="Lato" panose="020F0502020204030203" pitchFamily="34" charset="77"/>
                <a:ea typeface="MS PGothic"/>
                <a:cs typeface="Calibri"/>
              </a:rPr>
              <a:t>Amina has a lot of friends from primary school. They meet sometimes in the shops and talk a lot on the phone. Some of her friends are going to the center to learn accounting, and Amina would like to join them. Her friends give her lots of information that she shares with her parents, and they say it is OK for her to go, as long as she is able to continue her other work.</a:t>
            </a:r>
          </a:p>
          <a:p>
            <a:pPr marL="342900" indent="-342900">
              <a:buClr>
                <a:schemeClr val="tx1"/>
              </a:buClr>
              <a:buAutoNum type="arabicPeriod"/>
            </a:pPr>
            <a:r>
              <a:rPr lang="en-US">
                <a:latin typeface="Lato" panose="020F0502020204030203" pitchFamily="34" charset="77"/>
                <a:ea typeface="MS PGothic"/>
                <a:cs typeface="Calibri"/>
              </a:rPr>
              <a:t>Amina has learned a lot at the center and now has many more friends. Her brothers sometimes take away her phone to prevent her from talking to these friends. The other girls at the center sometimes have the same thing happen, and they discuss different ways to talk to their families about this.</a:t>
            </a:r>
          </a:p>
          <a:p>
            <a:pPr marL="342900" indent="-342900">
              <a:buClr>
                <a:schemeClr val="tx1"/>
              </a:buClr>
              <a:buAutoNum type="arabicPeriod"/>
            </a:pPr>
            <a:r>
              <a:rPr lang="en-US">
                <a:latin typeface="Lato" panose="020F0502020204030203" pitchFamily="34" charset="77"/>
                <a:ea typeface="MS PGothic"/>
                <a:cs typeface="Calibri"/>
              </a:rPr>
              <a:t>Amina has passed her accounting course and wants to find work. The teachers at the center give her some different ideas of places to look for work and how the recruitment processes work. Amina talks to her aunty – she also works and has a lot of experience. Amina’s aunty supports her when she discusses this idea with her family.</a:t>
            </a:r>
          </a:p>
          <a:p>
            <a:endParaRPr lang="en-US" b="1">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Lato" panose="020F0502020204030203" pitchFamily="34" charset="77"/>
                <a:ea typeface="MS PGothic"/>
                <a:cs typeface="Calibri"/>
              </a:rPr>
              <a:t>Activity derived and adjusted from the WRC/IRC Toolkit for GBV Practitioners: Building Capacity for Disability Inclusion in GBV Programming in Humanitarian Settings, 2015 (</a:t>
            </a:r>
            <a:r>
              <a:rPr lang="en-US" sz="1200">
                <a:latin typeface="Lato" panose="020F0502020204030203" pitchFamily="34" charset="77"/>
                <a:ea typeface="MS PGothic"/>
                <a:cs typeface="Calibri"/>
                <a:hlinkClick r:id="rId3"/>
              </a:rPr>
              <a:t>http://www.womensrefugeecommission.org/wp-content/uploads/2020/04/GBV-Disability-Toolkit-English.pdf</a:t>
            </a:r>
            <a:r>
              <a:rPr lang="en-US">
                <a:latin typeface="Lato" panose="020F0502020204030203" pitchFamily="34" charset="77"/>
                <a:ea typeface="MS PGothic"/>
                <a:cs typeface="Calibri"/>
              </a:rPr>
              <a:t>)</a:t>
            </a:r>
          </a:p>
        </p:txBody>
      </p:sp>
    </p:spTree>
    <p:extLst>
      <p:ext uri="{BB962C8B-B14F-4D97-AF65-F5344CB8AC3E}">
        <p14:creationId xmlns:p14="http://schemas.microsoft.com/office/powerpoint/2010/main" val="3414544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200" kern="1200">
              <a:solidFill>
                <a:schemeClr val="tx1"/>
              </a:solidFill>
              <a:latin typeface="Lato" panose="020F0502020204030203" pitchFamily="34" charset="77"/>
              <a:ea typeface="MS PGothic" pitchFamily="34" charset="-128"/>
            </a:endParaRPr>
          </a:p>
          <a:p>
            <a:pPr marL="0" marR="0" lvl="0" indent="0" algn="l" defTabSz="914400" rtl="0" eaLnBrk="0" fontAlgn="base" latinLnBrk="0" hangingPunct="0">
              <a:spcBef>
                <a:spcPct val="30000"/>
              </a:spcBef>
              <a:spcAft>
                <a:spcPct val="0"/>
              </a:spcAft>
              <a:buClrTx/>
              <a:buSzTx/>
              <a:buFontTx/>
              <a:buNone/>
              <a:tabLst/>
              <a:defRPr/>
            </a:pPr>
            <a:r>
              <a:rPr lang="en-GR" sz="1200" kern="1200">
                <a:solidFill>
                  <a:schemeClr val="tx1"/>
                </a:solidFill>
                <a:latin typeface="Lato" panose="020F0502020204030203" pitchFamily="34" charset="77"/>
                <a:ea typeface="MS PGothic" pitchFamily="34" charset="-128"/>
              </a:rPr>
              <a:t>Expected duration: 10 mins</a:t>
            </a:r>
          </a:p>
          <a:p>
            <a:pPr algn="l" rtl="0">
              <a:spcBef>
                <a:spcPts val="3000"/>
              </a:spcBef>
              <a:spcAft>
                <a:spcPts val="600"/>
              </a:spcAft>
            </a:pPr>
            <a:r>
              <a:rPr lang="en-GR" sz="1200" kern="1200">
                <a:solidFill>
                  <a:schemeClr val="tx1"/>
                </a:solidFill>
                <a:latin typeface="Lato" panose="020F0502020204030203" pitchFamily="34" charset="77"/>
                <a:ea typeface="MS PGothic" pitchFamily="34" charset="-128"/>
              </a:rPr>
              <a:t>Objective: </a:t>
            </a:r>
            <a:r>
              <a:rPr lang="en-GB" sz="1200" kern="1200">
                <a:solidFill>
                  <a:schemeClr val="tx1"/>
                </a:solidFill>
                <a:latin typeface="Lato" panose="020F0502020204030203" pitchFamily="34" charset="77"/>
                <a:ea typeface="MS PGothic" pitchFamily="34" charset="-128"/>
              </a:rPr>
              <a:t>identify different forms of intersecting gender inequalities in own community</a:t>
            </a:r>
            <a:endParaRPr lang="en-GR" sz="1200" kern="1200">
              <a:solidFill>
                <a:schemeClr val="tx1"/>
              </a:solidFill>
              <a:latin typeface="Lato" panose="020F0502020204030203" pitchFamily="34" charset="77"/>
              <a:ea typeface="MS PGothic" pitchFamily="34" charset="-128"/>
            </a:endParaRPr>
          </a:p>
          <a:p>
            <a:endParaRPr lang="en-GR">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US" b="0">
                <a:effectLst/>
                <a:latin typeface="Lato" panose="020F0502020204030203" pitchFamily="34" charset="77"/>
                <a:ea typeface="MS Mincho" panose="02020609040205080304" pitchFamily="49" charset="-128"/>
                <a:cs typeface="Times New Roman" panose="02020603050405020304" pitchFamily="18" charset="0"/>
              </a:rPr>
              <a:t>Brainstorm with participants </a:t>
            </a:r>
            <a:r>
              <a:rPr lang="en-US">
                <a:effectLst/>
                <a:latin typeface="Lato" panose="020F0502020204030203" pitchFamily="34" charset="77"/>
                <a:ea typeface="MS Mincho" panose="02020609040205080304" pitchFamily="49" charset="-128"/>
                <a:cs typeface="Times New Roman" panose="02020603050405020304" pitchFamily="18" charset="0"/>
              </a:rPr>
              <a:t>to think of examples from their own community of gender inequality, a root cause of GBV, and how intersecting factors play a role in the power differentials and discrimination.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n-US">
                <a:effectLst/>
                <a:latin typeface="Lato" panose="020F0502020204030203" pitchFamily="34" charset="77"/>
                <a:ea typeface="MS Mincho" panose="02020609040205080304" pitchFamily="49" charset="-128"/>
                <a:cs typeface="Times New Roman" panose="02020603050405020304" pitchFamily="18" charset="0"/>
              </a:rPr>
              <a:t>Possible </a:t>
            </a:r>
            <a:r>
              <a:rPr lang="en-US" b="1">
                <a:effectLst/>
                <a:latin typeface="Lato" panose="020F0502020204030203" pitchFamily="34" charset="77"/>
                <a:ea typeface="MS Mincho" panose="02020609040205080304" pitchFamily="49" charset="-128"/>
                <a:cs typeface="Times New Roman" panose="02020603050405020304" pitchFamily="18" charset="0"/>
              </a:rPr>
              <a:t>examples</a:t>
            </a:r>
            <a:r>
              <a:rPr lang="en-US">
                <a:effectLst/>
                <a:latin typeface="Lato" panose="020F0502020204030203" pitchFamily="34" charset="77"/>
                <a:ea typeface="MS Mincho" panose="02020609040205080304" pitchFamily="49" charset="-128"/>
                <a:cs typeface="Times New Roman" panose="02020603050405020304" pitchFamily="18" charset="0"/>
              </a:rPr>
              <a: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The belief that boys should receive preferential access to education over girls.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The belief that men should have decision-making power over women.</a:t>
            </a: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The belief that people with disability are not suited for work or study.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Rigid gender roles that define masculinity in terms of honour, dominance and aggression and ask that men be family protectors and decision-makers.</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Rigid ideas which impose that women stay at home, take care of the house and children and are main caregivers also of older persons or persons with disabilities.</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National legislation that supports child and forced marriage and does not recognize intimate partner violence.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Beliefs and practices, including laws, that blame the survivor.</a:t>
            </a: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Beliefs and practices that limit adolescent girls' mobility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A perceived lack of value for women’s work and their contribution to society.</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marR="72390" lvl="0" indent="-342900">
              <a:spcAft>
                <a:spcPts val="195"/>
              </a:spcAft>
              <a:buClr>
                <a:schemeClr val="tx1"/>
              </a:buClr>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Discriminatory land, inheritance and property rights.</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a:spcAft>
                <a:spcPts val="800"/>
              </a:spcAft>
            </a:pPr>
            <a:r>
              <a:rPr lang="en-GB">
                <a:effectLst/>
                <a:latin typeface="Lato" panose="020F0502020204030203" pitchFamily="34" charset="77"/>
                <a:ea typeface="Calibri" panose="020F0502020204030204" pitchFamily="34" charset="0"/>
              </a:rPr>
              <a:t> </a:t>
            </a:r>
          </a:p>
          <a:p>
            <a:pPr>
              <a:spcAft>
                <a:spcPts val="800"/>
              </a:spcAft>
            </a:pPr>
            <a:r>
              <a:rPr lang="en-US">
                <a:latin typeface="Lato" panose="020F0502020204030203" pitchFamily="34" charset="77"/>
              </a:rPr>
              <a:t>GBV </a:t>
            </a:r>
            <a:r>
              <a:rPr lang="en-US" b="1">
                <a:latin typeface="Lato" panose="020F0502020204030203" pitchFamily="34" charset="77"/>
              </a:rPr>
              <a:t>programming</a:t>
            </a:r>
            <a:r>
              <a:rPr lang="en-US">
                <a:latin typeface="Lato" panose="020F0502020204030203" pitchFamily="34" charset="77"/>
              </a:rPr>
              <a:t> that </a:t>
            </a:r>
            <a:r>
              <a:rPr lang="en-US" b="1">
                <a:latin typeface="Lato" panose="020F0502020204030203" pitchFamily="34" charset="77"/>
              </a:rPr>
              <a:t>promotes transformational change i</a:t>
            </a:r>
            <a:r>
              <a:rPr lang="en-US">
                <a:latin typeface="Lato" panose="020F0502020204030203" pitchFamily="34" charset="77"/>
              </a:rPr>
              <a:t>s based on </a:t>
            </a:r>
            <a:r>
              <a:rPr lang="en-US" b="1">
                <a:latin typeface="Lato" panose="020F0502020204030203" pitchFamily="34" charset="77"/>
              </a:rPr>
              <a:t>understanding GBV </a:t>
            </a:r>
            <a:r>
              <a:rPr lang="en-US">
                <a:latin typeface="Lato" panose="020F0502020204030203" pitchFamily="34" charset="77"/>
              </a:rPr>
              <a:t>to be the result of </a:t>
            </a:r>
            <a:r>
              <a:rPr lang="en-US" b="1">
                <a:latin typeface="Lato" panose="020F0502020204030203" pitchFamily="34" charset="77"/>
              </a:rPr>
              <a:t>gender inequality. Gender inequality is compounded </a:t>
            </a:r>
            <a:r>
              <a:rPr lang="en-US">
                <a:latin typeface="Lato" panose="020F0502020204030203" pitchFamily="34" charset="77"/>
              </a:rPr>
              <a:t>by a number of contributing factors. </a:t>
            </a:r>
            <a:r>
              <a:rPr lang="en-US" b="1">
                <a:latin typeface="Lato" panose="020F0502020204030203" pitchFamily="34" charset="77"/>
              </a:rPr>
              <a:t>Intersecting factors </a:t>
            </a:r>
            <a:r>
              <a:rPr lang="en-US">
                <a:latin typeface="Lato" panose="020F0502020204030203" pitchFamily="34" charset="77"/>
              </a:rPr>
              <a:t>of oppression, such as age, ethnicity, class, gender identity and sexual orientation, and disability further harm and disempower women and girls. (</a:t>
            </a:r>
            <a:r>
              <a:rPr lang="en-US">
                <a:latin typeface="Lato" panose="020F0502020204030203" pitchFamily="34" charset="77"/>
                <a:ea typeface="MS PGothic"/>
                <a:cs typeface="Calibri"/>
              </a:rPr>
              <a:t>Inter-Agency Minimum Standards</a:t>
            </a:r>
            <a:r>
              <a:rPr lang="en-US">
                <a:latin typeface="Lato" panose="020F0502020204030203" pitchFamily="34" charset="77"/>
              </a:rPr>
              <a:t>) </a:t>
            </a:r>
            <a:endParaRPr lang="en-GR">
              <a:effectLst/>
              <a:latin typeface="Lato" panose="020F0502020204030203" pitchFamily="34" charset="77"/>
              <a:ea typeface="Calibri" panose="020F0502020204030204" pitchFamily="34" charset="0"/>
            </a:endParaRPr>
          </a:p>
        </p:txBody>
      </p:sp>
    </p:spTree>
    <p:extLst>
      <p:ext uri="{BB962C8B-B14F-4D97-AF65-F5344CB8AC3E}">
        <p14:creationId xmlns:p14="http://schemas.microsoft.com/office/powerpoint/2010/main" val="184569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1385244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300">
              <a:latin typeface="Lato" panose="020F0502020204030203" pitchFamily="34" charset="77"/>
            </a:endParaRPr>
          </a:p>
          <a:p>
            <a:r>
              <a:rPr lang="en-US">
                <a:latin typeface="Lato" panose="020F0502020204030203" pitchFamily="34" charset="77"/>
                <a:ea typeface="MS PGothic"/>
                <a:cs typeface="Calibri"/>
              </a:rPr>
              <a:t>Expected duration for session 3: 110 mins</a:t>
            </a:r>
          </a:p>
          <a:p>
            <a:endParaRPr lang="en-GR">
              <a:latin typeface="Lato" panose="020F0502020204030203" pitchFamily="34" charset="77"/>
            </a:endParaRPr>
          </a:p>
          <a:p>
            <a:r>
              <a:rPr lang="en-GR" b="1">
                <a:latin typeface="Lato" panose="020F0502020204030203" pitchFamily="34" charset="77"/>
                <a:ea typeface="MS PGothic"/>
                <a:cs typeface="Calibri"/>
              </a:rPr>
              <a:t>Learning objectives: </a:t>
            </a:r>
          </a:p>
          <a:p>
            <a:pPr marL="285750" indent="-285750">
              <a:buClr>
                <a:schemeClr val="tx1"/>
              </a:buClr>
              <a:buFont typeface="Wingdings" pitchFamily="2" charset="2"/>
              <a:buChar char="Ø"/>
            </a:pPr>
            <a:r>
              <a:rPr lang="en-US">
                <a:effectLst/>
                <a:latin typeface="Lato" panose="020F0502020204030203" pitchFamily="34" charset="77"/>
                <a:ea typeface="MS Mincho"/>
                <a:cs typeface="Times New Roman" panose="02020603050405020304" pitchFamily="18" charset="0"/>
              </a:rPr>
              <a:t>Understand how GBV prevention programming aims to transform social norms and systems</a:t>
            </a:r>
            <a:r>
              <a:rPr lang="en-US">
                <a:latin typeface="Lato" panose="020F0502020204030203" pitchFamily="34" charset="77"/>
                <a:ea typeface="MS Mincho"/>
                <a:cs typeface="Times New Roman" panose="02020603050405020304" pitchFamily="18" charset="0"/>
              </a:rPr>
              <a:t> across the socio-ecological model</a:t>
            </a:r>
            <a:r>
              <a:rPr lang="en-US">
                <a:effectLst/>
                <a:latin typeface="Lato" panose="020F0502020204030203" pitchFamily="34" charset="77"/>
                <a:ea typeface="MS Mincho"/>
                <a:cs typeface="Times New Roman" panose="02020603050405020304" pitchFamily="18" charset="0"/>
              </a:rPr>
              <a:t>.</a:t>
            </a:r>
            <a:r>
              <a:rPr lang="en-US">
                <a:latin typeface="Lato" panose="020F0502020204030203" pitchFamily="34" charset="77"/>
                <a:ea typeface="MS Mincho"/>
                <a:cs typeface="Times New Roman" panose="02020603050405020304" pitchFamily="18" charset="0"/>
              </a:rPr>
              <a: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Wingdings" pitchFamily="2" charset="2"/>
              <a:buChar char="Ø"/>
            </a:pPr>
            <a:r>
              <a:rPr lang="en-US">
                <a:effectLst/>
                <a:latin typeface="Lato" panose="020F0502020204030203" pitchFamily="34" charset="77"/>
                <a:ea typeface="MS Mincho"/>
                <a:cs typeface="Times New Roman" panose="02020603050405020304" pitchFamily="18" charset="0"/>
              </a:rPr>
              <a:t>Apply the main GBV guiding principles and approaches for GBV work to prevention activities.</a:t>
            </a:r>
            <a:endParaRPr lang="pt-BR">
              <a:latin typeface="Lato" panose="020F0502020204030203" pitchFamily="34" charset="77"/>
              <a:ea typeface="MS Mincho"/>
              <a:cs typeface="Times New Roman" panose="02020603050405020304" pitchFamily="18" charset="0"/>
            </a:endParaRPr>
          </a:p>
          <a:p>
            <a:pPr marL="285750" indent="-285750">
              <a:buClr>
                <a:srgbClr val="0070C0"/>
              </a:buClr>
              <a:buFont typeface="Wingdings" pitchFamily="2" charset="2"/>
              <a:buChar char="Ø"/>
            </a:pPr>
            <a:endParaRPr lang="en-US">
              <a:latin typeface="Lato" panose="020F0502020204030203" pitchFamily="34" charset="77"/>
              <a:ea typeface="MS Mincho"/>
            </a:endParaRPr>
          </a:p>
          <a:p>
            <a:pPr>
              <a:lnSpc>
                <a:spcPct val="114999"/>
              </a:lnSpc>
            </a:pPr>
            <a:r>
              <a:rPr lang="en-US">
                <a:latin typeface="Lato" panose="020F0502020204030203" pitchFamily="34" charset="77"/>
                <a:ea typeface="MS PGothic"/>
                <a:cs typeface="Calibri"/>
              </a:rPr>
              <a:t>Point out that the first two sessions have set the stage for the rest of the module. Now that we have identified the root causes of GBV, we will explore more in depth how to prevent it. </a:t>
            </a:r>
          </a:p>
        </p:txBody>
      </p:sp>
    </p:spTree>
    <p:extLst>
      <p:ext uri="{BB962C8B-B14F-4D97-AF65-F5344CB8AC3E}">
        <p14:creationId xmlns:p14="http://schemas.microsoft.com/office/powerpoint/2010/main" val="4245335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31270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pPr>
              <a:defRPr/>
            </a:pPr>
            <a:r>
              <a:rPr lang="en-US">
                <a:effectLst/>
                <a:latin typeface="Lato" panose="020F0502020204030203" pitchFamily="34" charset="77"/>
                <a:ea typeface="MS Mincho"/>
                <a:cs typeface="Times New Roman" panose="02020603050405020304" pitchFamily="18" charset="0"/>
              </a:rPr>
              <a:t>Explain that GBV prevention activities should reflect the </a:t>
            </a:r>
            <a:r>
              <a:rPr lang="en-US" b="1">
                <a:effectLst/>
                <a:latin typeface="Lato" panose="020F0502020204030203" pitchFamily="34" charset="77"/>
                <a:ea typeface="MS Mincho"/>
                <a:cs typeface="Times New Roman" panose="02020603050405020304" pitchFamily="18" charset="0"/>
              </a:rPr>
              <a:t>GBV guiding principles </a:t>
            </a:r>
            <a:r>
              <a:rPr lang="en-US">
                <a:effectLst/>
                <a:latin typeface="Lato" panose="020F0502020204030203" pitchFamily="34" charset="77"/>
                <a:ea typeface="MS Mincho"/>
                <a:cs typeface="Times New Roman" panose="02020603050405020304" pitchFamily="18" charset="0"/>
              </a:rPr>
              <a:t>(Inter-Agency Minimum Standard 1). Among these, prevention work should especially uphold the four principles on the slide.</a:t>
            </a:r>
            <a:r>
              <a:rPr lang="en-US">
                <a:latin typeface="Lato" panose="020F0502020204030203" pitchFamily="34" charset="77"/>
                <a:ea typeface="MS Mincho"/>
                <a:cs typeface="Times New Roman" panose="02020603050405020304" pitchFamily="18" charset="0"/>
              </a:rPr>
              <a:t> </a:t>
            </a:r>
            <a:endParaRPr lang="pt-BR">
              <a:latin typeface="Lato" panose="020F0502020204030203" pitchFamily="34" charset="77"/>
              <a:ea typeface="MS Mincho" panose="02020609040205080304" pitchFamily="49" charset="-128"/>
              <a:cs typeface="Times New Roman" panose="02020603050405020304" pitchFamily="18" charset="0"/>
            </a:endParaRPr>
          </a:p>
          <a:p>
            <a:pPr>
              <a:defRPr/>
            </a:pPr>
            <a:endParaRPr lang="en-GR">
              <a:latin typeface="Lato" panose="020F0502020204030203" pitchFamily="34" charset="77"/>
              <a:ea typeface="MS Mincho" panose="02020609040205080304" pitchFamily="49" charset="-128"/>
              <a:cs typeface="Times New Roman" panose="02020603050405020304" pitchFamily="18" charset="0"/>
            </a:endParaRPr>
          </a:p>
          <a:p>
            <a:pPr>
              <a:spcAft>
                <a:spcPts val="1200"/>
              </a:spcAft>
            </a:pPr>
            <a:r>
              <a:rPr lang="en-US">
                <a:latin typeface="Lato" panose="020F0502020204030203" pitchFamily="34" charset="77"/>
                <a:ea typeface="MS PGothic"/>
                <a:cs typeface="Calibri"/>
              </a:rPr>
              <a:t>Changing gender norms should be a </a:t>
            </a:r>
            <a:r>
              <a:rPr lang="en-US" b="1">
                <a:latin typeface="Lato" panose="020F0502020204030203" pitchFamily="34" charset="77"/>
                <a:ea typeface="MS PGothic"/>
                <a:cs typeface="Calibri"/>
              </a:rPr>
              <a:t>community-led process</a:t>
            </a:r>
            <a:r>
              <a:rPr lang="en-US">
                <a:latin typeface="Lato" panose="020F0502020204030203" pitchFamily="34" charset="77"/>
                <a:ea typeface="MS PGothic"/>
                <a:cs typeface="Calibri"/>
              </a:rPr>
              <a:t>, with the engagement of diverse groups and categories, including men and boys. This requires long-term, sustained action and commitment, However, evidence shows that changes in attitudes and behaviour do not need to take a generation and can be achieved within shorter time frames when implemented in line with the principles outlined in the slide.</a:t>
            </a:r>
          </a:p>
          <a:p>
            <a:pPr>
              <a:spcAft>
                <a:spcPts val="1200"/>
              </a:spcAft>
            </a:pPr>
            <a:endParaRPr lang="en-US" b="1">
              <a:latin typeface="Lato" panose="020F0502020204030203" pitchFamily="34" charset="77"/>
              <a:ea typeface="MS PGothic"/>
              <a:cs typeface="Calibri"/>
            </a:endParaRPr>
          </a:p>
          <a:p>
            <a:pPr>
              <a:spcAft>
                <a:spcPts val="1200"/>
              </a:spcAft>
            </a:pPr>
            <a:r>
              <a:rPr lang="en-US" b="1">
                <a:latin typeface="Lato" panose="020F0502020204030203" pitchFamily="34" charset="77"/>
                <a:ea typeface="MS PGothic"/>
                <a:cs typeface="Calibri"/>
              </a:rPr>
              <a:t>Accountability to women and girls </a:t>
            </a:r>
            <a:r>
              <a:rPr lang="en-US" b="0">
                <a:latin typeface="Lato" panose="020F0502020204030203" pitchFamily="34" charset="77"/>
                <a:ea typeface="MS PGothic"/>
                <a:cs typeface="Calibri"/>
              </a:rPr>
              <a:t>at every level of male involvement efforts is critical to ethical and effective GBV programming and to securing women’s and girls’ full and equal rights. </a:t>
            </a:r>
            <a:r>
              <a:rPr lang="en-US" b="0" i="0">
                <a:latin typeface="Lato" panose="020F0502020204030203" pitchFamily="34" charset="77"/>
                <a:ea typeface="MS PGothic"/>
                <a:cs typeface="Calibri"/>
              </a:rPr>
              <a:t>Within the context of male engagement efforts, accountability means:</a:t>
            </a:r>
          </a:p>
          <a:p>
            <a:pPr marL="285750" indent="-285750">
              <a:buClr>
                <a:schemeClr val="tx1"/>
              </a:buClr>
              <a:buFont typeface="Arial" panose="020B0604020202020204" pitchFamily="34" charset="0"/>
              <a:buChar char="•"/>
            </a:pPr>
            <a:r>
              <a:rPr lang="en-US" b="0">
                <a:latin typeface="Lato" panose="020F0502020204030203" pitchFamily="34" charset="77"/>
                <a:ea typeface="MS PGothic"/>
                <a:cs typeface="Calibri"/>
              </a:rPr>
              <a:t>Promoting and ensuring </a:t>
            </a:r>
            <a:r>
              <a:rPr lang="en-US" b="1">
                <a:latin typeface="Lato" panose="020F0502020204030203" pitchFamily="34" charset="77"/>
                <a:ea typeface="MS PGothic"/>
                <a:cs typeface="Calibri"/>
              </a:rPr>
              <a:t>women’s and girls’ leadership </a:t>
            </a:r>
            <a:r>
              <a:rPr lang="en-US" b="0">
                <a:latin typeface="Lato" panose="020F0502020204030203" pitchFamily="34" charset="77"/>
                <a:ea typeface="MS PGothic"/>
                <a:cs typeface="Calibri"/>
              </a:rPr>
              <a:t>in work on GBV;</a:t>
            </a:r>
          </a:p>
          <a:p>
            <a:pPr marL="285750" indent="-285750">
              <a:buClr>
                <a:schemeClr val="tx1"/>
              </a:buClr>
              <a:buFont typeface="Arial" panose="020B0604020202020204" pitchFamily="34" charset="0"/>
              <a:buChar char="•"/>
            </a:pPr>
            <a:r>
              <a:rPr lang="en-US" b="1">
                <a:latin typeface="Lato" panose="020F0502020204030203" pitchFamily="34" charset="77"/>
                <a:ea typeface="MS PGothic"/>
                <a:cs typeface="Calibri"/>
              </a:rPr>
              <a:t>Listening</a:t>
            </a:r>
            <a:r>
              <a:rPr lang="en-US" b="0">
                <a:latin typeface="Lato" panose="020F0502020204030203" pitchFamily="34" charset="77"/>
                <a:ea typeface="MS PGothic"/>
                <a:cs typeface="Calibri"/>
              </a:rPr>
              <a:t> to the demands and </a:t>
            </a:r>
            <a:r>
              <a:rPr lang="en-US" b="1">
                <a:latin typeface="Lato" panose="020F0502020204030203" pitchFamily="34" charset="77"/>
                <a:ea typeface="MS PGothic"/>
                <a:cs typeface="Calibri"/>
              </a:rPr>
              <a:t>advice</a:t>
            </a:r>
            <a:r>
              <a:rPr lang="en-US" b="0">
                <a:latin typeface="Lato" panose="020F0502020204030203" pitchFamily="34" charset="77"/>
                <a:ea typeface="MS PGothic"/>
                <a:cs typeface="Calibri"/>
              </a:rPr>
              <a:t> of </a:t>
            </a:r>
            <a:r>
              <a:rPr lang="en-US" b="1">
                <a:latin typeface="Lato" panose="020F0502020204030203" pitchFamily="34" charset="77"/>
                <a:ea typeface="MS PGothic"/>
                <a:cs typeface="Calibri"/>
              </a:rPr>
              <a:t>diverse women and girls </a:t>
            </a:r>
            <a:r>
              <a:rPr lang="en-US" b="0">
                <a:latin typeface="Lato" panose="020F0502020204030203" pitchFamily="34" charset="77"/>
                <a:ea typeface="MS PGothic"/>
                <a:cs typeface="Calibri"/>
              </a:rPr>
              <a:t>when undertaking male engagement efforts;</a:t>
            </a:r>
          </a:p>
          <a:p>
            <a:pPr marL="285750" indent="-285750">
              <a:buClr>
                <a:schemeClr val="tx1"/>
              </a:buClr>
              <a:buFont typeface="Arial" panose="020B0604020202020204" pitchFamily="34" charset="0"/>
              <a:buChar char="•"/>
            </a:pPr>
            <a:r>
              <a:rPr lang="en-US" b="0">
                <a:latin typeface="Lato" panose="020F0502020204030203" pitchFamily="34" charset="77"/>
                <a:ea typeface="MS PGothic"/>
                <a:cs typeface="Calibri"/>
              </a:rPr>
              <a:t>Recognizing the existing gender hierarchy and striving to </a:t>
            </a:r>
            <a:r>
              <a:rPr lang="en-US" b="1">
                <a:latin typeface="Lato" panose="020F0502020204030203" pitchFamily="34" charset="77"/>
                <a:ea typeface="MS PGothic"/>
                <a:cs typeface="Calibri"/>
              </a:rPr>
              <a:t>transform a system of inequality from which men benefit</a:t>
            </a:r>
            <a:r>
              <a:rPr lang="en-US" b="0">
                <a:latin typeface="Lato" panose="020F0502020204030203" pitchFamily="34" charset="77"/>
                <a:ea typeface="MS PGothic"/>
                <a:cs typeface="Calibri"/>
              </a:rPr>
              <a:t>;</a:t>
            </a:r>
          </a:p>
          <a:p>
            <a:pPr marL="285750" indent="-285750">
              <a:buClr>
                <a:schemeClr val="tx1"/>
              </a:buClr>
              <a:buFont typeface="Arial" panose="020B0604020202020204" pitchFamily="34" charset="0"/>
              <a:buChar char="•"/>
            </a:pPr>
            <a:r>
              <a:rPr lang="en-US" b="1">
                <a:latin typeface="Lato" panose="020F0502020204030203" pitchFamily="34" charset="77"/>
                <a:ea typeface="MS PGothic"/>
                <a:cs typeface="Calibri"/>
              </a:rPr>
              <a:t>Working</a:t>
            </a:r>
            <a:r>
              <a:rPr lang="en-US" b="0">
                <a:latin typeface="Lato" panose="020F0502020204030203" pitchFamily="34" charset="77"/>
                <a:ea typeface="MS PGothic"/>
                <a:cs typeface="Calibri"/>
              </a:rPr>
              <a:t> at both </a:t>
            </a:r>
            <a:r>
              <a:rPr lang="en-US" b="1">
                <a:latin typeface="Lato" panose="020F0502020204030203" pitchFamily="34" charset="77"/>
                <a:ea typeface="MS PGothic"/>
                <a:cs typeface="Calibri"/>
              </a:rPr>
              <a:t>individual</a:t>
            </a:r>
            <a:r>
              <a:rPr lang="en-US" b="0">
                <a:latin typeface="Lato" panose="020F0502020204030203" pitchFamily="34" charset="77"/>
                <a:ea typeface="MS PGothic"/>
                <a:cs typeface="Calibri"/>
              </a:rPr>
              <a:t> and </a:t>
            </a:r>
            <a:r>
              <a:rPr lang="en-US" b="1">
                <a:latin typeface="Lato" panose="020F0502020204030203" pitchFamily="34" charset="77"/>
                <a:ea typeface="MS PGothic"/>
                <a:cs typeface="Calibri"/>
              </a:rPr>
              <a:t>structural</a:t>
            </a:r>
            <a:r>
              <a:rPr lang="en-US" b="0">
                <a:latin typeface="Lato" panose="020F0502020204030203" pitchFamily="34" charset="77"/>
                <a:ea typeface="MS PGothic"/>
                <a:cs typeface="Calibri"/>
              </a:rPr>
              <a:t> </a:t>
            </a:r>
            <a:r>
              <a:rPr lang="en-US" b="1">
                <a:latin typeface="Lato" panose="020F0502020204030203" pitchFamily="34" charset="77"/>
                <a:ea typeface="MS PGothic"/>
                <a:cs typeface="Calibri"/>
              </a:rPr>
              <a:t>levels</a:t>
            </a:r>
            <a:r>
              <a:rPr lang="en-US" b="0">
                <a:latin typeface="Lato" panose="020F0502020204030203" pitchFamily="34" charset="77"/>
                <a:ea typeface="MS PGothic"/>
                <a:cs typeface="Calibri"/>
              </a:rPr>
              <a:t> to change personal behaviour while transforming patriarchal systems;</a:t>
            </a:r>
          </a:p>
          <a:p>
            <a:pPr marL="285750" indent="-285750">
              <a:buClr>
                <a:schemeClr val="tx1"/>
              </a:buClr>
              <a:buFont typeface="Arial" panose="020B0604020202020204" pitchFamily="34" charset="0"/>
              <a:buChar char="•"/>
            </a:pPr>
            <a:r>
              <a:rPr lang="en-US" b="0">
                <a:latin typeface="Lato" panose="020F0502020204030203" pitchFamily="34" charset="77"/>
                <a:ea typeface="MS PGothic"/>
                <a:cs typeface="Calibri"/>
              </a:rPr>
              <a:t>Ensuring that </a:t>
            </a:r>
            <a:r>
              <a:rPr lang="en-US" b="1">
                <a:latin typeface="Lato" panose="020F0502020204030203" pitchFamily="34" charset="77"/>
                <a:ea typeface="MS PGothic"/>
                <a:cs typeface="Calibri"/>
              </a:rPr>
              <a:t>male involvement efforts </a:t>
            </a:r>
            <a:r>
              <a:rPr lang="en-US" b="0">
                <a:latin typeface="Lato" panose="020F0502020204030203" pitchFamily="34" charset="77"/>
                <a:ea typeface="MS PGothic"/>
                <a:cs typeface="Calibri"/>
              </a:rPr>
              <a:t>demonstrably </a:t>
            </a:r>
            <a:r>
              <a:rPr lang="en-US" b="1">
                <a:latin typeface="Lato" panose="020F0502020204030203" pitchFamily="34" charset="77"/>
                <a:ea typeface="MS PGothic"/>
                <a:cs typeface="Calibri"/>
              </a:rPr>
              <a:t>empower</a:t>
            </a:r>
            <a:r>
              <a:rPr lang="en-US" b="0">
                <a:latin typeface="Lato" panose="020F0502020204030203" pitchFamily="34" charset="77"/>
                <a:ea typeface="MS PGothic"/>
                <a:cs typeface="Calibri"/>
              </a:rPr>
              <a:t> women and girls and </a:t>
            </a:r>
            <a:r>
              <a:rPr lang="en-US" b="1">
                <a:latin typeface="Lato" panose="020F0502020204030203" pitchFamily="34" charset="77"/>
                <a:ea typeface="MS PGothic"/>
                <a:cs typeface="Calibri"/>
              </a:rPr>
              <a:t>honour women’s leadership</a:t>
            </a:r>
            <a:r>
              <a:rPr lang="en-US" b="0">
                <a:latin typeface="Lato" panose="020F0502020204030203" pitchFamily="34" charset="77"/>
                <a:ea typeface="MS PGothic"/>
                <a:cs typeface="Calibri"/>
              </a:rPr>
              <a:t>; and</a:t>
            </a:r>
          </a:p>
          <a:p>
            <a:pPr marL="285750" indent="-285750">
              <a:buClr>
                <a:schemeClr val="tx1"/>
              </a:buClr>
              <a:buFont typeface="Arial" panose="020B0604020202020204" pitchFamily="34" charset="0"/>
              <a:buChar char="•"/>
            </a:pPr>
            <a:r>
              <a:rPr lang="en-US" b="1">
                <a:latin typeface="Lato" panose="020F0502020204030203" pitchFamily="34" charset="77"/>
                <a:ea typeface="MS PGothic"/>
                <a:cs typeface="Calibri"/>
              </a:rPr>
              <a:t>Examining funding </a:t>
            </a:r>
            <a:r>
              <a:rPr lang="en-US" b="0">
                <a:latin typeface="Lato" panose="020F0502020204030203" pitchFamily="34" charset="77"/>
                <a:ea typeface="MS PGothic"/>
                <a:cs typeface="Calibri"/>
              </a:rPr>
              <a:t>decisions to ensure that gender hierarchies are not inadvertently reproduced.</a:t>
            </a:r>
            <a:endParaRPr lang="pt-BR">
              <a:latin typeface="Lato" panose="020F0502020204030203" pitchFamily="34" charset="77"/>
              <a:ea typeface="MS PGothic"/>
              <a:cs typeface="Calibri"/>
            </a:endParaRPr>
          </a:p>
          <a:p>
            <a:pPr marL="285750" indent="-285750">
              <a:buClr>
                <a:srgbClr val="0070C0"/>
              </a:buClr>
              <a:buFont typeface="Wingdings" pitchFamily="2" charset="2"/>
              <a:buChar char="Ø"/>
            </a:pPr>
            <a:endParaRPr lang="en-GR" b="0" i="0">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en-US" i="0">
                <a:effectLst/>
                <a:latin typeface="Lato" panose="020F0502020204030203" pitchFamily="34" charset="77"/>
                <a:ea typeface="MS Mincho"/>
                <a:cs typeface="Times New Roman" panose="02020603050405020304" pitchFamily="18" charset="0"/>
              </a:rPr>
              <a:t>Remind participants that even at the onset of an emergency, concrete steps can be taken to promote the </a:t>
            </a:r>
            <a:r>
              <a:rPr lang="en-US" b="1" i="0">
                <a:effectLst/>
                <a:latin typeface="Lato" panose="020F0502020204030203" pitchFamily="34" charset="77"/>
                <a:ea typeface="MS Mincho"/>
                <a:cs typeface="Times New Roman" panose="02020603050405020304" pitchFamily="18" charset="0"/>
              </a:rPr>
              <a:t>empowerment </a:t>
            </a:r>
            <a:r>
              <a:rPr lang="en-US" i="0">
                <a:effectLst/>
                <a:latin typeface="Lato" panose="020F0502020204030203" pitchFamily="34" charset="77"/>
                <a:ea typeface="MS Mincho"/>
                <a:cs typeface="Times New Roman" panose="02020603050405020304" pitchFamily="18" charset="0"/>
              </a:rPr>
              <a:t>of women and girls. One example is making sure that women have a truly representational and meaningful voice on site governance committees or other community structures, such as child protection groups, livelihood committees etc.  </a:t>
            </a:r>
            <a:r>
              <a:rPr lang="en-US" i="0" kern="1200">
                <a:effectLst/>
                <a:latin typeface="Lato" panose="020F0502020204030203" pitchFamily="34" charset="77"/>
                <a:ea typeface="MS Mincho"/>
                <a:cs typeface="Times New Roman" panose="02020603050405020304" pitchFamily="18" charset="0"/>
              </a:rPr>
              <a:t>Module 2 of the GBV Prevention Facilitation Package will delve deeper in the topics of participation and empowerment of women and girls.</a:t>
            </a:r>
            <a:r>
              <a:rPr lang="en-US">
                <a:latin typeface="Lato" panose="020F0502020204030203" pitchFamily="34" charset="77"/>
                <a:ea typeface="MS Mincho"/>
                <a:cs typeface="Times New Roman" panose="02020603050405020304" pitchFamily="18" charset="0"/>
              </a:rPr>
              <a:t> </a:t>
            </a:r>
            <a:endParaRPr lang="en-GR" i="0" kern="1200">
              <a:effectLst/>
              <a:latin typeface="Lato" panose="020F0502020204030203" pitchFamily="34" charset="77"/>
              <a:ea typeface="MS Mincho" panose="02020609040205080304" pitchFamily="49" charset="-128"/>
              <a:cs typeface="Times New Roman" panose="02020603050405020304" pitchFamily="18" charset="0"/>
            </a:endParaRPr>
          </a:p>
          <a:p>
            <a:endParaRPr lang="en-US" i="0">
              <a:latin typeface="Lato" panose="020F0502020204030203" pitchFamily="34" charset="77"/>
            </a:endParaRPr>
          </a:p>
          <a:p>
            <a:r>
              <a:rPr lang="en-US">
                <a:latin typeface="Lato" panose="020F0502020204030203" pitchFamily="34" charset="77"/>
                <a:ea typeface="MS PGothic"/>
                <a:cs typeface="Calibri"/>
              </a:rPr>
              <a:t>A </a:t>
            </a:r>
            <a:r>
              <a:rPr lang="en-US" b="1">
                <a:latin typeface="Lato" panose="020F0502020204030203" pitchFamily="34" charset="77"/>
                <a:ea typeface="MS PGothic"/>
                <a:cs typeface="Calibri"/>
              </a:rPr>
              <a:t>survivor-centred approach </a:t>
            </a:r>
            <a:r>
              <a:rPr lang="en-US">
                <a:latin typeface="Lato" panose="020F0502020204030203" pitchFamily="34" charset="77"/>
                <a:ea typeface="MS PGothic"/>
                <a:cs typeface="Calibri"/>
              </a:rPr>
              <a:t>creates a supportive environment in which survivors’ rights and wishes are respected, their safety is ensured, and they are treated with dignity and respect. A survivor-centred approach is based on the four </a:t>
            </a:r>
            <a:r>
              <a:rPr lang="en-US" b="1">
                <a:latin typeface="Lato" panose="020F0502020204030203" pitchFamily="34" charset="77"/>
                <a:ea typeface="MS PGothic"/>
                <a:cs typeface="Calibri"/>
              </a:rPr>
              <a:t>GBV guiding principles </a:t>
            </a:r>
            <a:r>
              <a:rPr lang="en-US">
                <a:latin typeface="Lato" panose="020F0502020204030203" pitchFamily="34" charset="77"/>
                <a:ea typeface="MS PGothic"/>
                <a:cs typeface="Calibri"/>
              </a:rPr>
              <a:t>of </a:t>
            </a:r>
            <a:r>
              <a:rPr lang="en-US" b="1">
                <a:latin typeface="Lato" panose="020F0502020204030203" pitchFamily="34" charset="77"/>
                <a:ea typeface="MS PGothic"/>
                <a:cs typeface="Calibri"/>
              </a:rPr>
              <a:t>safety</a:t>
            </a:r>
            <a:r>
              <a:rPr lang="en-US">
                <a:latin typeface="Lato" panose="020F0502020204030203" pitchFamily="34" charset="77"/>
                <a:ea typeface="MS PGothic"/>
                <a:cs typeface="Calibri"/>
              </a:rPr>
              <a:t>, </a:t>
            </a:r>
            <a:r>
              <a:rPr lang="en-US" b="1">
                <a:latin typeface="Lato" panose="020F0502020204030203" pitchFamily="34" charset="77"/>
                <a:ea typeface="MS PGothic"/>
                <a:cs typeface="Calibri"/>
              </a:rPr>
              <a:t>confidentiality</a:t>
            </a:r>
            <a:r>
              <a:rPr lang="en-US">
                <a:latin typeface="Lato" panose="020F0502020204030203" pitchFamily="34" charset="77"/>
                <a:ea typeface="MS PGothic"/>
                <a:cs typeface="Calibri"/>
              </a:rPr>
              <a:t>, </a:t>
            </a:r>
            <a:r>
              <a:rPr lang="en-US" b="1">
                <a:latin typeface="Lato" panose="020F0502020204030203" pitchFamily="34" charset="77"/>
                <a:ea typeface="MS PGothic"/>
                <a:cs typeface="Calibri"/>
              </a:rPr>
              <a:t>non-discrimination</a:t>
            </a:r>
            <a:r>
              <a:rPr lang="en-US">
                <a:latin typeface="Lato" panose="020F0502020204030203" pitchFamily="34" charset="77"/>
                <a:ea typeface="MS PGothic"/>
                <a:cs typeface="Calibri"/>
              </a:rPr>
              <a:t> and </a:t>
            </a:r>
            <a:r>
              <a:rPr lang="en-US" b="1">
                <a:latin typeface="Lato" panose="020F0502020204030203" pitchFamily="34" charset="77"/>
                <a:ea typeface="MS PGothic"/>
                <a:cs typeface="Calibri"/>
              </a:rPr>
              <a:t>respect</a:t>
            </a:r>
            <a:r>
              <a:rPr lang="en-US">
                <a:latin typeface="Lato" panose="020F0502020204030203" pitchFamily="34" charset="77"/>
                <a:ea typeface="MS PGothic"/>
                <a:cs typeface="Calibri"/>
              </a:rPr>
              <a:t>. </a:t>
            </a:r>
            <a:endParaRPr lang="en-US">
              <a:latin typeface="Lato" panose="020F0502020204030203" pitchFamily="34" charset="77"/>
              <a:cs typeface="Calibri"/>
            </a:endParaRPr>
          </a:p>
          <a:p>
            <a:endParaRPr lang="en-GR" b="1" i="0">
              <a:latin typeface="Lato" panose="020F0502020204030203" pitchFamily="34" charset="77"/>
            </a:endParaRPr>
          </a:p>
          <a:p>
            <a:pPr>
              <a:defRPr/>
            </a:pPr>
            <a:r>
              <a:rPr lang="en-GR" b="1" i="0">
                <a:latin typeface="Lato" panose="020F0502020204030203" pitchFamily="34" charset="77"/>
                <a:ea typeface="MS PGothic"/>
                <a:cs typeface="Calibri"/>
              </a:rPr>
              <a:t>Do no harm</a:t>
            </a:r>
            <a:endParaRPr lang="en-GR" i="0">
              <a:latin typeface="Lato" panose="020F0502020204030203" pitchFamily="34" charset="77"/>
              <a:cs typeface="Calibri"/>
            </a:endParaRP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n-US">
                <a:latin typeface="Lato" panose="020F0502020204030203" pitchFamily="34" charset="77"/>
                <a:ea typeface="MS PGothic"/>
                <a:cs typeface="Calibri"/>
              </a:rPr>
              <a:t>Transformative programming must be undertaken carefully and requires </a:t>
            </a:r>
            <a:r>
              <a:rPr lang="en-US" b="1">
                <a:latin typeface="Lato" panose="020F0502020204030203" pitchFamily="34" charset="77"/>
                <a:ea typeface="MS PGothic"/>
                <a:cs typeface="Calibri"/>
              </a:rPr>
              <a:t>gauging community openness </a:t>
            </a:r>
            <a:r>
              <a:rPr lang="en-US">
                <a:latin typeface="Lato" panose="020F0502020204030203" pitchFamily="34" charset="77"/>
                <a:ea typeface="MS PGothic"/>
                <a:cs typeface="Calibri"/>
              </a:rPr>
              <a:t>before engaging in conversations on deep-rooted issues.</a:t>
            </a:r>
            <a:endParaRPr lang="en-GB">
              <a:latin typeface="Lato" panose="020F0502020204030203" pitchFamily="34" charset="77"/>
              <a:ea typeface="MS PGothic"/>
              <a:cs typeface="Calibri"/>
            </a:endParaRPr>
          </a:p>
          <a:p>
            <a:pPr marL="285750" indent="-285750">
              <a:buClr>
                <a:schemeClr val="tx1"/>
              </a:buClr>
              <a:buFont typeface="Arial" panose="020B0604020202020204" pitchFamily="34" charset="0"/>
              <a:buChar char="•"/>
              <a:defRPr/>
            </a:pPr>
            <a:r>
              <a:rPr lang="en-GB" b="1">
                <a:latin typeface="Lato" panose="020F0502020204030203" pitchFamily="34" charset="77"/>
                <a:ea typeface="MS Mincho"/>
                <a:cs typeface="Calibri"/>
              </a:rPr>
              <a:t>Ensure essential services </a:t>
            </a:r>
            <a:r>
              <a:rPr lang="en-GB">
                <a:latin typeface="Lato" panose="020F0502020204030203" pitchFamily="34" charset="77"/>
                <a:ea typeface="MS Mincho"/>
                <a:cs typeface="Calibri"/>
              </a:rPr>
              <a:t>for health and psychosocial support, at minimum, are functional before beginning more transformative social norms and systems change activities</a:t>
            </a:r>
            <a:r>
              <a:rPr lang="en-GR">
                <a:latin typeface="Lato" panose="020F0502020204030203" pitchFamily="34" charset="77"/>
                <a:ea typeface="MS Mincho"/>
                <a:cs typeface="Calibri"/>
              </a:rPr>
              <a:t>. </a:t>
            </a:r>
            <a:endParaRPr lang="en-GR">
              <a:latin typeface="Lato" panose="020F0502020204030203" pitchFamily="34" charset="77"/>
              <a:ea typeface="MS Mincho" panose="02020609040205080304" pitchFamily="49" charset="-128"/>
              <a:cs typeface="Calibri"/>
            </a:endParaRP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n-US">
                <a:latin typeface="Lato" panose="020F0502020204030203" pitchFamily="34" charset="77"/>
                <a:ea typeface="MS PGothic"/>
                <a:cs typeface="Calibri"/>
              </a:rPr>
              <a:t>A GBV prevention strategy is incomplete and unsafe </a:t>
            </a:r>
            <a:r>
              <a:rPr lang="en-US" u="sng">
                <a:latin typeface="Lato" panose="020F0502020204030203" pitchFamily="34" charset="77"/>
                <a:ea typeface="MS PGothic"/>
                <a:cs typeface="Calibri"/>
              </a:rPr>
              <a:t>unless</a:t>
            </a:r>
            <a:r>
              <a:rPr lang="en-US">
                <a:latin typeface="Lato" panose="020F0502020204030203" pitchFamily="34" charset="77"/>
                <a:ea typeface="MS PGothic"/>
                <a:cs typeface="Calibri"/>
              </a:rPr>
              <a:t> it includes </a:t>
            </a:r>
            <a:r>
              <a:rPr lang="en-US" b="1">
                <a:latin typeface="Lato" panose="020F0502020204030203" pitchFamily="34" charset="77"/>
                <a:ea typeface="MS PGothic"/>
                <a:cs typeface="Calibri"/>
              </a:rPr>
              <a:t>specific measures and resources </a:t>
            </a:r>
            <a:r>
              <a:rPr lang="en-US">
                <a:latin typeface="Lato" panose="020F0502020204030203" pitchFamily="34" charset="77"/>
                <a:ea typeface="MS PGothic"/>
                <a:cs typeface="Calibri"/>
              </a:rPr>
              <a:t>to support women, girls and other at risk groups, including survivors, </a:t>
            </a:r>
            <a:r>
              <a:rPr lang="en-US" b="1">
                <a:latin typeface="Lato" panose="020F0502020204030203" pitchFamily="34" charset="77"/>
                <a:ea typeface="MS PGothic"/>
                <a:cs typeface="Calibri"/>
              </a:rPr>
              <a:t>to recover and build support and solidarity</a:t>
            </a:r>
            <a:r>
              <a:rPr lang="en-US">
                <a:latin typeface="Lato" panose="020F0502020204030203" pitchFamily="34" charset="77"/>
                <a:ea typeface="MS PGothic"/>
                <a:cs typeface="Calibri"/>
              </a:rPr>
              <a:t>.</a:t>
            </a:r>
          </a:p>
          <a:p>
            <a:pPr marL="285750" indent="-285750">
              <a:buClr>
                <a:schemeClr val="tx1"/>
              </a:buClr>
              <a:buFont typeface="Arial" panose="020B0604020202020204" pitchFamily="34" charset="0"/>
              <a:buChar char="•"/>
              <a:defRPr/>
            </a:pPr>
            <a:r>
              <a:rPr lang="en-US">
                <a:latin typeface="Lato" panose="020F0502020204030203" pitchFamily="34" charset="77"/>
                <a:ea typeface="MS PGothic"/>
                <a:cs typeface="Calibri"/>
              </a:rPr>
              <a:t>Programming that does </a:t>
            </a:r>
            <a:r>
              <a:rPr lang="en-US" b="1" u="sng">
                <a:latin typeface="Lato" panose="020F0502020204030203" pitchFamily="34" charset="77"/>
                <a:ea typeface="MS PGothic"/>
                <a:cs typeface="Calibri"/>
              </a:rPr>
              <a:t>NOT</a:t>
            </a:r>
            <a:r>
              <a:rPr lang="en-US">
                <a:latin typeface="Lato" panose="020F0502020204030203" pitchFamily="34" charset="77"/>
                <a:ea typeface="MS PGothic"/>
                <a:cs typeface="Calibri"/>
              </a:rPr>
              <a:t> promote positive gender and social norms (e.g. shared control of resources and decision-making) </a:t>
            </a:r>
            <a:r>
              <a:rPr lang="en-US" b="1">
                <a:latin typeface="Lato" panose="020F0502020204030203" pitchFamily="34" charset="77"/>
                <a:ea typeface="MS PGothic"/>
                <a:cs typeface="Calibri"/>
              </a:rPr>
              <a:t>reinforces harmful stereotypes or compounds risks to women and girls</a:t>
            </a:r>
            <a:r>
              <a:rPr lang="en-US">
                <a:latin typeface="Lato" panose="020F0502020204030203" pitchFamily="34" charset="77"/>
                <a:ea typeface="MS PGothic"/>
                <a:cs typeface="Calibri"/>
              </a:rPr>
              <a:t>. </a:t>
            </a:r>
            <a:endParaRPr lang="en-US">
              <a:latin typeface="Lato" panose="020F0502020204030203" pitchFamily="34" charset="77"/>
              <a:cs typeface="Calibri"/>
            </a:endParaRPr>
          </a:p>
          <a:p>
            <a:pPr marL="171450" marR="0" lvl="0" indent="-171450" defTabSz="914400" rtl="0" eaLnBrk="0" fontAlgn="base" latinLnBrk="0" hangingPunct="0">
              <a:spcBef>
                <a:spcPct val="30000"/>
              </a:spcBef>
              <a:spcAft>
                <a:spcPct val="0"/>
              </a:spcAft>
              <a:buClrTx/>
              <a:buSzTx/>
              <a:buFontTx/>
              <a:buChar char="-"/>
              <a:tabLst/>
              <a:defRPr/>
            </a:pPr>
            <a:endParaRPr lang="en-GR">
              <a:latin typeface="Lato" panose="020F0502020204030203" pitchFamily="34" charset="77"/>
              <a:ea typeface="MS Mincho" panose="02020609040205080304" pitchFamily="49" charset="-128"/>
              <a:cs typeface="Times New Roman" panose="02020603050405020304" pitchFamily="18" charset="0"/>
            </a:endParaRPr>
          </a:p>
          <a:p>
            <a:r>
              <a:rPr lang="en-US" i="0">
                <a:latin typeface="Lato" panose="020F0502020204030203" pitchFamily="34" charset="77"/>
                <a:ea typeface="MS PGothic"/>
                <a:cs typeface="Calibri"/>
              </a:rPr>
              <a:t>Content d</a:t>
            </a:r>
            <a:r>
              <a:rPr lang="en-GR" i="0">
                <a:latin typeface="Lato" panose="020F0502020204030203" pitchFamily="34" charset="77"/>
                <a:ea typeface="MS PGothic"/>
                <a:cs typeface="Calibri"/>
              </a:rPr>
              <a:t>erived and adjusted from the Inter-Agency</a:t>
            </a:r>
            <a:r>
              <a:rPr lang="en-US" i="0">
                <a:latin typeface="Lato" panose="020F0502020204030203" pitchFamily="34" charset="77"/>
                <a:ea typeface="MS PGothic"/>
                <a:cs typeface="Calibri"/>
              </a:rPr>
              <a:t> GBV</a:t>
            </a:r>
            <a:r>
              <a:rPr lang="en-GR" i="0">
                <a:latin typeface="Lato" panose="020F0502020204030203" pitchFamily="34" charset="77"/>
                <a:ea typeface="MS PGothic"/>
                <a:cs typeface="Calibri"/>
              </a:rPr>
              <a:t> Minimum Standards.</a:t>
            </a:r>
            <a:r>
              <a:rPr lang="en-GR">
                <a:latin typeface="Lato" panose="020F0502020204030203" pitchFamily="34" charset="77"/>
                <a:ea typeface="MS PGothic"/>
                <a:cs typeface="Calibri"/>
              </a:rPr>
              <a:t> </a:t>
            </a:r>
            <a:endParaRPr lang="es-ES" altLang="en-US">
              <a:latin typeface="Lato" panose="020F0502020204030203" pitchFamily="34" charset="77"/>
            </a:endParaRPr>
          </a:p>
        </p:txBody>
      </p:sp>
    </p:spTree>
    <p:extLst>
      <p:ext uri="{BB962C8B-B14F-4D97-AF65-F5344CB8AC3E}">
        <p14:creationId xmlns:p14="http://schemas.microsoft.com/office/powerpoint/2010/main" val="189982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US">
                <a:solidFill>
                  <a:srgbClr val="000000"/>
                </a:solidFill>
                <a:latin typeface="Calibri"/>
                <a:ea typeface="MS PGothic"/>
                <a:cs typeface="Calibri"/>
              </a:rPr>
              <a:t>When using the images/illustrations for other purposes than in the context of the Facilitation Package, please make sure to accredit the graphic designer </a:t>
            </a:r>
            <a:r>
              <a:rPr lang="en-US" i="1">
                <a:solidFill>
                  <a:srgbClr val="000000"/>
                </a:solidFill>
                <a:latin typeface="Calibri"/>
                <a:ea typeface="MS PGothic"/>
                <a:cs typeface="Calibri"/>
              </a:rPr>
              <a:t>REC Design. </a:t>
            </a:r>
            <a:endParaRPr lang="en-US" sz="1200" b="0" i="0">
              <a:solidFill>
                <a:srgbClr val="000000"/>
              </a:solidFill>
              <a:effectLst/>
              <a:latin typeface="Calibri" panose="020F0502020204030204" pitchFamily="34" charset="0"/>
              <a:cs typeface="Calibri"/>
            </a:endParaRPr>
          </a:p>
          <a:p>
            <a:endParaRPr lang="en-GR"/>
          </a:p>
        </p:txBody>
      </p:sp>
    </p:spTree>
    <p:extLst>
      <p:ext uri="{BB962C8B-B14F-4D97-AF65-F5344CB8AC3E}">
        <p14:creationId xmlns:p14="http://schemas.microsoft.com/office/powerpoint/2010/main" val="2417835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47729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endParaRPr lang="pt-BR" sz="1500" b="1">
              <a:latin typeface="Lato" panose="020F0502020204030203" pitchFamily="34" charset="77"/>
            </a:endParaRPr>
          </a:p>
          <a:p>
            <a:pPr marL="0" marR="0" lvl="0" indent="0" defTabSz="914400" rtl="0" eaLnBrk="0" fontAlgn="base" latinLnBrk="0" hangingPunct="0">
              <a:spcBef>
                <a:spcPct val="30000"/>
              </a:spcBef>
              <a:spcAft>
                <a:spcPct val="0"/>
              </a:spcAft>
              <a:buClrTx/>
              <a:buSzTx/>
              <a:buFontTx/>
              <a:buNone/>
              <a:tabLst/>
              <a:defRPr/>
            </a:pPr>
            <a:endParaRPr lang="en-GR" sz="1800">
              <a:latin typeface="Lato" panose="020F0502020204030203" pitchFamily="34" charset="77"/>
            </a:endParaRPr>
          </a:p>
          <a:p>
            <a:pPr marL="0" marR="0" lvl="0" indent="0" defTabSz="914400" rtl="0" eaLnBrk="0" fontAlgn="base" latinLnBrk="0" hangingPunct="0">
              <a:spcBef>
                <a:spcPct val="30000"/>
              </a:spcBef>
              <a:spcAft>
                <a:spcPts val="1365"/>
              </a:spcAft>
              <a:buClrTx/>
              <a:buSzTx/>
              <a:buFontTx/>
              <a:buNone/>
              <a:tabLst/>
              <a:defRPr/>
            </a:pPr>
            <a:r>
              <a:rPr lang="en-GR">
                <a:latin typeface="Lato" panose="020F0502020204030203" pitchFamily="34" charset="77"/>
                <a:ea typeface="MS PGothic"/>
                <a:cs typeface="Calibri"/>
              </a:rPr>
              <a:t>Expected duration: 20 mins</a:t>
            </a:r>
          </a:p>
          <a:p>
            <a:pPr>
              <a:spcAft>
                <a:spcPts val="1365"/>
              </a:spcAft>
              <a:defRPr/>
            </a:pPr>
            <a:r>
              <a:rPr lang="en-US">
                <a:latin typeface="Lato" panose="020F0502020204030203" pitchFamily="34" charset="77"/>
                <a:ea typeface="MS PGothic"/>
                <a:cs typeface="Calibri"/>
              </a:rPr>
              <a:t>Objective: strengthen participants’ understanding on how to apply GBV guiding principles in GBV prevention activities</a:t>
            </a:r>
          </a:p>
          <a:p>
            <a:pPr>
              <a:spcAft>
                <a:spcPts val="1365"/>
              </a:spcAft>
              <a:defRPr/>
            </a:pPr>
            <a:endParaRPr lang="en-GR">
              <a:latin typeface="Lato" panose="020F0502020204030203" pitchFamily="34" charset="77"/>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n-US">
                <a:effectLst/>
                <a:latin typeface="Lato" panose="020F0502020204030203" pitchFamily="34" charset="77"/>
                <a:ea typeface="MS Mincho"/>
                <a:cs typeface="Times New Roman" panose="02020603050405020304" pitchFamily="18" charset="0"/>
              </a:rPr>
              <a:t>Put four signs on the wall, each with one of the four guiding principles written on it (“Community-led”; “Accountable to women and girls”; Survivor-centred”; “Do no harm”). </a:t>
            </a:r>
          </a:p>
          <a:p>
            <a:pPr marL="342900" indent="-342900">
              <a:buClr>
                <a:schemeClr val="tx1"/>
              </a:buClr>
              <a:buFont typeface="Arial" panose="020B0604020202020204" pitchFamily="34" charset="0"/>
              <a:buChar char="•"/>
              <a:tabLst>
                <a:tab pos="139700" algn="l"/>
                <a:tab pos="180340" algn="l"/>
              </a:tabLst>
            </a:pPr>
            <a:r>
              <a:rPr lang="en-US">
                <a:effectLst/>
                <a:latin typeface="Lato" panose="020F0502020204030203" pitchFamily="34" charset="77"/>
                <a:ea typeface="MS Mincho"/>
                <a:cs typeface="Times New Roman" panose="02020603050405020304" pitchFamily="18" charset="0"/>
              </a:rPr>
              <a:t>Ask participants to write a GBV primary prevention activity (preferably an example </a:t>
            </a:r>
            <a:r>
              <a:rPr lang="en-US">
                <a:latin typeface="Lato" panose="020F0502020204030203" pitchFamily="34" charset="77"/>
                <a:ea typeface="MS Mincho"/>
                <a:cs typeface="Times New Roman" panose="02020603050405020304" pitchFamily="18" charset="0"/>
              </a:rPr>
              <a:t>from </a:t>
            </a:r>
            <a:r>
              <a:rPr lang="en-US">
                <a:effectLst/>
                <a:latin typeface="Lato" panose="020F0502020204030203" pitchFamily="34" charset="77"/>
                <a:ea typeface="MS Mincho"/>
                <a:cs typeface="Times New Roman" panose="02020603050405020304" pitchFamily="18" charset="0"/>
              </a:rPr>
              <a:t>ongoing programming if available), </a:t>
            </a:r>
            <a:r>
              <a:rPr lang="en-US">
                <a:latin typeface="Lato" panose="020F0502020204030203" pitchFamily="34" charset="77"/>
                <a:ea typeface="MS Mincho"/>
                <a:cs typeface="Times New Roman" panose="02020603050405020304" pitchFamily="18" charset="0"/>
              </a:rPr>
              <a:t>on</a:t>
            </a:r>
            <a:r>
              <a:rPr lang="en-US">
                <a:effectLst/>
                <a:latin typeface="Lato" panose="020F0502020204030203" pitchFamily="34" charset="77"/>
                <a:ea typeface="MS Mincho"/>
                <a:cs typeface="Times New Roman" panose="02020603050405020304" pitchFamily="18" charset="0"/>
              </a:rPr>
              <a:t> a post-it note.</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n-US">
                <a:effectLst/>
                <a:latin typeface="Lato" panose="020F0502020204030203" pitchFamily="34" charset="77"/>
                <a:ea typeface="MS Mincho"/>
                <a:cs typeface="Times New Roman" panose="02020603050405020304" pitchFamily="18" charset="0"/>
              </a:rPr>
              <a:t>Invite each participant to come to the front of the room and stick their note to one of the signs with one principle, randomly chosen.</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n-US">
                <a:effectLst/>
                <a:latin typeface="Lato" panose="020F0502020204030203" pitchFamily="34" charset="77"/>
                <a:ea typeface="MS Mincho"/>
                <a:cs typeface="Times New Roman" panose="02020603050405020304" pitchFamily="18" charset="0"/>
              </a:rPr>
              <a:t>Invite participants to provide an example of a way to make that action or intervention sensitive to the principle chosen, in other words invite them to explain how the action/initiative is survivor-centred, or accountable to women and girls, or does not produce harm, or is community-led.</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n-US">
                <a:effectLst/>
                <a:latin typeface="Lato" panose="020F0502020204030203" pitchFamily="34" charset="77"/>
                <a:ea typeface="MS Mincho"/>
                <a:cs typeface="Times New Roman" panose="02020603050405020304" pitchFamily="18" charset="0"/>
              </a:rPr>
              <a:t>This exercise should stimulate the revision of the principles and help participants translate them in practice, as well as trigger critical reflections on how to adapt interventions to respect the GBV guiding principles.</a:t>
            </a:r>
            <a:r>
              <a:rPr lang="en-US">
                <a:latin typeface="Lato" panose="020F0502020204030203" pitchFamily="34" charset="77"/>
                <a:ea typeface="MS Mincho"/>
                <a:cs typeface="Times New Roman" panose="02020603050405020304" pitchFamily="18" charset="0"/>
              </a:rPr>
              <a:t> </a:t>
            </a:r>
            <a:endParaRPr lang="en-US" i="0">
              <a:effectLst/>
              <a:latin typeface="Lato" panose="020F0502020204030203" pitchFamily="34" charset="77"/>
              <a:ea typeface="MS Mincho"/>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n-US">
                <a:effectLst/>
                <a:latin typeface="Lato" panose="020F0502020204030203" pitchFamily="34" charset="77"/>
                <a:ea typeface="MS Mincho"/>
                <a:cs typeface="Times New Roman" panose="02020603050405020304" pitchFamily="18" charset="0"/>
              </a:rPr>
              <a:t>Throughout the exercise, highlight the importance of long-term initiatives as well as immediate steps that can be taken to promote gender equality. There will be overlaps between the different principles for each of the examples.</a:t>
            </a:r>
            <a:r>
              <a:rPr lang="en-US">
                <a:latin typeface="Lato" panose="020F0502020204030203" pitchFamily="34" charset="77"/>
                <a:ea typeface="MS Mincho"/>
                <a:cs typeface="Times New Roman" panose="02020603050405020304" pitchFamily="18" charset="0"/>
              </a:rPr>
              <a:t> </a:t>
            </a:r>
            <a:r>
              <a:rPr lang="en-US" i="0">
                <a:effectLst/>
                <a:latin typeface="Lato" panose="020F0502020204030203" pitchFamily="34" charset="77"/>
                <a:ea typeface="MS Mincho"/>
                <a:cs typeface="Times New Roman" panose="02020603050405020304" pitchFamily="18" charset="0"/>
              </a:rPr>
              <a:t> </a:t>
            </a:r>
          </a:p>
          <a:p>
            <a:endParaRPr lang="pt-BR">
              <a:latin typeface="Lato" panose="020F0502020204030203" pitchFamily="34" charset="77"/>
              <a:ea typeface="MS PGothic"/>
              <a:cs typeface="Calibri"/>
            </a:endParaRPr>
          </a:p>
          <a:p>
            <a:r>
              <a:rPr lang="en-GR">
                <a:latin typeface="Lato" panose="020F0502020204030203" pitchFamily="34" charset="77"/>
                <a:ea typeface="MS PGothic"/>
                <a:cs typeface="Calibri"/>
              </a:rPr>
              <a:t>Examples of steps to take to adhere to the principles of </a:t>
            </a:r>
            <a:r>
              <a:rPr lang="en-GR" b="1">
                <a:latin typeface="Lato" panose="020F0502020204030203" pitchFamily="34" charset="77"/>
                <a:ea typeface="MS PGothic"/>
                <a:cs typeface="Calibri"/>
              </a:rPr>
              <a:t>community-led processes </a:t>
            </a:r>
            <a:r>
              <a:rPr lang="en-GR">
                <a:latin typeface="Lato" panose="020F0502020204030203" pitchFamily="34" charset="77"/>
                <a:ea typeface="MS PGothic"/>
                <a:cs typeface="Calibri"/>
              </a:rPr>
              <a:t>and </a:t>
            </a:r>
            <a:r>
              <a:rPr lang="en-GR" b="1">
                <a:latin typeface="Lato" panose="020F0502020204030203" pitchFamily="34" charset="77"/>
                <a:ea typeface="MS PGothic"/>
                <a:cs typeface="Calibri"/>
              </a:rPr>
              <a:t>accountability to women and girls</a:t>
            </a:r>
            <a:r>
              <a:rPr lang="en-GR">
                <a:latin typeface="Lato" panose="020F0502020204030203" pitchFamily="34" charset="77"/>
                <a:ea typeface="MS PGothic"/>
                <a:cs typeface="Calibri"/>
              </a:rPr>
              <a:t>: </a:t>
            </a:r>
            <a:endParaRPr lang="en-GR">
              <a:latin typeface="Lato" panose="020F0502020204030203" pitchFamily="34" charset="77"/>
              <a:cs typeface="Calibri"/>
            </a:endParaRPr>
          </a:p>
          <a:p>
            <a:pPr marL="342900" indent="-342900">
              <a:buClr>
                <a:schemeClr val="tx1"/>
              </a:buClr>
              <a:buFont typeface="Arial" panose="020B0604020202020204" pitchFamily="34" charset="0"/>
              <a:buChar char="•"/>
              <a:tabLst>
                <a:tab pos="139700" algn="l"/>
                <a:tab pos="180340" algn="l"/>
              </a:tabLst>
            </a:pPr>
            <a:r>
              <a:rPr lang="en-US" i="0">
                <a:effectLst/>
                <a:latin typeface="Lato" panose="020F0502020204030203" pitchFamily="34" charset="77"/>
                <a:ea typeface="MS Mincho"/>
                <a:cs typeface="Times New Roman" panose="02020603050405020304" pitchFamily="18" charset="0"/>
              </a:rPr>
              <a:t>Establishing </a:t>
            </a:r>
            <a:r>
              <a:rPr lang="en-US" b="1" i="0">
                <a:effectLst/>
                <a:latin typeface="Lato" panose="020F0502020204030203" pitchFamily="34" charset="77"/>
                <a:ea typeface="MS Mincho"/>
                <a:cs typeface="Times New Roman" panose="02020603050405020304" pitchFamily="18" charset="0"/>
              </a:rPr>
              <a:t>responsive accountability and feedback mechanisms </a:t>
            </a:r>
            <a:r>
              <a:rPr lang="en-US" i="0">
                <a:effectLst/>
                <a:latin typeface="Lato" panose="020F0502020204030203" pitchFamily="34" charset="77"/>
                <a:ea typeface="MS Mincho"/>
                <a:cs typeface="Times New Roman" panose="02020603050405020304" pitchFamily="18" charset="0"/>
              </a:rPr>
              <a:t>to ensure that prevention programming is led and guided by </a:t>
            </a:r>
            <a:r>
              <a:rPr lang="en-US" b="1" i="0">
                <a:effectLst/>
                <a:latin typeface="Lato" panose="020F0502020204030203" pitchFamily="34" charset="77"/>
                <a:ea typeface="MS Mincho"/>
                <a:cs typeface="Times New Roman" panose="02020603050405020304" pitchFamily="18" charset="0"/>
              </a:rPr>
              <a:t>women and girls’ interests and needs</a:t>
            </a:r>
            <a:r>
              <a:rPr lang="en-US" i="0">
                <a:effectLst/>
                <a:latin typeface="Lato" panose="020F0502020204030203" pitchFamily="34" charset="77"/>
                <a:ea typeface="MS Mincho"/>
                <a:cs typeface="Times New Roman" panose="02020603050405020304" pitchFamily="18" charset="0"/>
              </a:rPr>
              <a:t>, including by facilitating regular listening sessions with women and girls from the community to seek feedback on the harmful and helpful effects of GBV prevention programme activities.</a:t>
            </a:r>
          </a:p>
          <a:p>
            <a:pPr marL="342900" indent="-342900">
              <a:buClr>
                <a:schemeClr val="tx1"/>
              </a:buClr>
              <a:buFont typeface="Arial" panose="020B0604020202020204" pitchFamily="34" charset="0"/>
              <a:buChar char="•"/>
              <a:tabLst>
                <a:tab pos="139700" algn="l"/>
                <a:tab pos="180340" algn="l"/>
              </a:tabLst>
            </a:pPr>
            <a:r>
              <a:rPr lang="en-US" i="0">
                <a:effectLst/>
                <a:latin typeface="Lato" panose="020F0502020204030203" pitchFamily="34" charset="77"/>
                <a:ea typeface="MS Mincho"/>
                <a:cs typeface="Times New Roman" panose="02020603050405020304" pitchFamily="18" charset="0"/>
              </a:rPr>
              <a:t>Facilitating </a:t>
            </a:r>
            <a:r>
              <a:rPr lang="en-US" b="1" i="0">
                <a:effectLst/>
                <a:latin typeface="Lato" panose="020F0502020204030203" pitchFamily="34" charset="77"/>
                <a:ea typeface="MS Mincho"/>
                <a:cs typeface="Times New Roman" panose="02020603050405020304" pitchFamily="18" charset="0"/>
              </a:rPr>
              <a:t>women and girls’ leadership </a:t>
            </a:r>
            <a:r>
              <a:rPr lang="en-US" i="0">
                <a:effectLst/>
                <a:latin typeface="Lato" panose="020F0502020204030203" pitchFamily="34" charset="77"/>
                <a:ea typeface="MS Mincho"/>
                <a:cs typeface="Times New Roman" panose="02020603050405020304" pitchFamily="18" charset="0"/>
              </a:rPr>
              <a:t>in prevention programming and ensuring that prevention programming is safe, accountable and responsive to the needs of women and girls.</a:t>
            </a:r>
            <a:endParaRPr lang="en-US" b="1" i="0">
              <a:effectLst/>
              <a:latin typeface="Lato" panose="020F0502020204030203" pitchFamily="34" charset="77"/>
              <a:ea typeface="MS Mincho"/>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n-US" b="1" i="0">
                <a:effectLst/>
                <a:latin typeface="Lato" panose="020F0502020204030203" pitchFamily="34" charset="77"/>
                <a:ea typeface="MS Mincho"/>
                <a:cs typeface="Times New Roman" panose="02020603050405020304" pitchFamily="18" charset="0"/>
              </a:rPr>
              <a:t>Addressing</a:t>
            </a:r>
            <a:r>
              <a:rPr lang="en-US" i="0">
                <a:effectLst/>
                <a:latin typeface="Lato" panose="020F0502020204030203" pitchFamily="34" charset="77"/>
                <a:ea typeface="MS Mincho"/>
                <a:cs typeface="Times New Roman" panose="02020603050405020304" pitchFamily="18" charset="0"/>
              </a:rPr>
              <a:t> the </a:t>
            </a:r>
            <a:r>
              <a:rPr lang="en-US" b="1" i="0">
                <a:effectLst/>
                <a:latin typeface="Lato" panose="020F0502020204030203" pitchFamily="34" charset="77"/>
                <a:ea typeface="MS Mincho"/>
                <a:cs typeface="Times New Roman" panose="02020603050405020304" pitchFamily="18" charset="0"/>
              </a:rPr>
              <a:t>practical barriers faced by women and girls</a:t>
            </a:r>
            <a:r>
              <a:rPr lang="en-US" i="0">
                <a:effectLst/>
                <a:latin typeface="Lato" panose="020F0502020204030203" pitchFamily="34" charset="77"/>
                <a:ea typeface="MS Mincho"/>
                <a:cs typeface="Times New Roman" panose="02020603050405020304" pitchFamily="18" charset="0"/>
              </a:rPr>
              <a:t> to participating in committee meetings (e.g. transportation, child care, meeting times and locations).</a:t>
            </a:r>
            <a:r>
              <a:rPr lang="en-US">
                <a:latin typeface="Lato" panose="020F0502020204030203" pitchFamily="34" charset="77"/>
                <a:ea typeface="MS Mincho"/>
                <a:cs typeface="Times New Roman" panose="02020603050405020304" pitchFamily="18" charset="0"/>
              </a:rPr>
              <a:t> </a:t>
            </a:r>
            <a:endParaRPr lang="en-US" i="0">
              <a:effectLst/>
              <a:latin typeface="Lato" panose="020F0502020204030203" pitchFamily="34" charset="77"/>
              <a:ea typeface="MS Mincho"/>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n-US" i="0">
                <a:effectLst/>
                <a:latin typeface="Lato" panose="020F0502020204030203" pitchFamily="34" charset="77"/>
                <a:ea typeface="MS Mincho"/>
                <a:cs typeface="Times New Roman" panose="02020603050405020304" pitchFamily="18" charset="0"/>
              </a:rPr>
              <a:t>Ensuring the composition of committees is </a:t>
            </a:r>
            <a:r>
              <a:rPr lang="en-US" b="1" i="0">
                <a:effectLst/>
                <a:latin typeface="Lato" panose="020F0502020204030203" pitchFamily="34" charset="77"/>
                <a:ea typeface="MS Mincho"/>
                <a:cs typeface="Times New Roman" panose="02020603050405020304" pitchFamily="18" charset="0"/>
              </a:rPr>
              <a:t>representationally inclusive of women </a:t>
            </a:r>
            <a:r>
              <a:rPr lang="en-US" i="0">
                <a:effectLst/>
                <a:latin typeface="Lato" panose="020F0502020204030203" pitchFamily="34" charset="77"/>
                <a:ea typeface="MS Mincho"/>
                <a:cs typeface="Times New Roman" panose="02020603050405020304" pitchFamily="18" charset="0"/>
              </a:rPr>
              <a:t>and the ground rules are gender-sensitive.</a:t>
            </a:r>
            <a:endParaRPr lang="en-US" b="1" i="0">
              <a:effectLst/>
              <a:latin typeface="Lato" panose="020F0502020204030203" pitchFamily="34" charset="77"/>
              <a:ea typeface="MS Mincho"/>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n-US" b="1" i="0">
                <a:effectLst/>
                <a:latin typeface="Lato" panose="020F0502020204030203" pitchFamily="34" charset="77"/>
                <a:ea typeface="MS Mincho"/>
                <a:cs typeface="Times New Roman" panose="02020603050405020304" pitchFamily="18" charset="0"/>
              </a:rPr>
              <a:t>Engaging female </a:t>
            </a:r>
            <a:r>
              <a:rPr lang="en-US" b="0" i="0">
                <a:effectLst/>
                <a:latin typeface="Lato" panose="020F0502020204030203" pitchFamily="34" charset="77"/>
                <a:ea typeface="MS Mincho"/>
                <a:cs typeface="Times New Roman" panose="02020603050405020304" pitchFamily="18" charset="0"/>
              </a:rPr>
              <a:t>and</a:t>
            </a:r>
            <a:r>
              <a:rPr lang="en-US" b="1" i="0">
                <a:effectLst/>
                <a:latin typeface="Lato" panose="020F0502020204030203" pitchFamily="34" charset="77"/>
                <a:ea typeface="MS Mincho"/>
                <a:cs typeface="Times New Roman" panose="02020603050405020304" pitchFamily="18" charset="0"/>
              </a:rPr>
              <a:t> male community leaders</a:t>
            </a:r>
            <a:r>
              <a:rPr lang="en-US" i="0">
                <a:effectLst/>
                <a:latin typeface="Lato" panose="020F0502020204030203" pitchFamily="34" charset="77"/>
                <a:ea typeface="MS Mincho"/>
                <a:cs typeface="Times New Roman" panose="02020603050405020304" pitchFamily="18" charset="0"/>
              </a:rPr>
              <a:t>, </a:t>
            </a:r>
            <a:r>
              <a:rPr lang="en-US" b="1" i="0">
                <a:effectLst/>
                <a:latin typeface="Lato" panose="020F0502020204030203" pitchFamily="34" charset="77"/>
                <a:ea typeface="MS Mincho"/>
                <a:cs typeface="Times New Roman" panose="02020603050405020304" pitchFamily="18" charset="0"/>
              </a:rPr>
              <a:t>religious</a:t>
            </a:r>
            <a:r>
              <a:rPr lang="en-US" i="0">
                <a:effectLst/>
                <a:latin typeface="Lato" panose="020F0502020204030203" pitchFamily="34" charset="77"/>
                <a:ea typeface="MS Mincho"/>
                <a:cs typeface="Times New Roman" panose="02020603050405020304" pitchFamily="18" charset="0"/>
              </a:rPr>
              <a:t> institutions and other </a:t>
            </a:r>
            <a:r>
              <a:rPr lang="en-US" b="1" i="0">
                <a:effectLst/>
                <a:latin typeface="Lato" panose="020F0502020204030203" pitchFamily="34" charset="77"/>
                <a:ea typeface="MS Mincho"/>
                <a:cs typeface="Times New Roman" panose="02020603050405020304" pitchFamily="18" charset="0"/>
              </a:rPr>
              <a:t>opinion leaders </a:t>
            </a:r>
            <a:r>
              <a:rPr lang="en-US" i="0">
                <a:effectLst/>
                <a:latin typeface="Lato" panose="020F0502020204030203" pitchFamily="34" charset="77"/>
                <a:ea typeface="MS Mincho"/>
                <a:cs typeface="Times New Roman" panose="02020603050405020304" pitchFamily="18" charset="0"/>
              </a:rPr>
              <a:t>to support social norms change on gender inequality and GBV prevention activities and ensure their accountability to women and girls.</a:t>
            </a:r>
            <a:endParaRPr lang="en-US" b="1" i="0">
              <a:effectLst/>
              <a:latin typeface="Lato" panose="020F0502020204030203" pitchFamily="34" charset="77"/>
              <a:ea typeface="MS Mincho"/>
              <a:cs typeface="Times New Roman" panose="02020603050405020304" pitchFamily="18" charset="0"/>
            </a:endParaRPr>
          </a:p>
          <a:p>
            <a:pPr marL="342900" indent="-342900">
              <a:buClr>
                <a:schemeClr val="tx1"/>
              </a:buClr>
              <a:buFont typeface="Arial" panose="020B0604020202020204" pitchFamily="34" charset="0"/>
              <a:buChar char="•"/>
              <a:tabLst>
                <a:tab pos="139700" algn="l"/>
                <a:tab pos="180340" algn="l"/>
              </a:tabLst>
            </a:pPr>
            <a:r>
              <a:rPr lang="en-US" b="1" i="0">
                <a:effectLst/>
                <a:latin typeface="Lato" panose="020F0502020204030203" pitchFamily="34" charset="77"/>
                <a:ea typeface="MS Mincho"/>
                <a:cs typeface="Times New Roman" panose="02020603050405020304" pitchFamily="18" charset="0"/>
              </a:rPr>
              <a:t>Adapting discussion </a:t>
            </a:r>
            <a:r>
              <a:rPr lang="en-US" i="0">
                <a:effectLst/>
                <a:latin typeface="Lato" panose="020F0502020204030203" pitchFamily="34" charset="77"/>
                <a:ea typeface="MS Mincho"/>
                <a:cs typeface="Times New Roman" panose="02020603050405020304" pitchFamily="18" charset="0"/>
              </a:rPr>
              <a:t>forums in ways that are </a:t>
            </a:r>
            <a:r>
              <a:rPr lang="en-US" b="1" i="0">
                <a:effectLst/>
                <a:latin typeface="Lato" panose="020F0502020204030203" pitchFamily="34" charset="77"/>
                <a:ea typeface="MS Mincho"/>
                <a:cs typeface="Times New Roman" panose="02020603050405020304" pitchFamily="18" charset="0"/>
              </a:rPr>
              <a:t>culturally sensitive</a:t>
            </a:r>
            <a:r>
              <a:rPr lang="en-US" i="0">
                <a:effectLst/>
                <a:latin typeface="Lato" panose="020F0502020204030203" pitchFamily="34" charset="77"/>
                <a:ea typeface="MS Mincho"/>
                <a:cs typeface="Times New Roman" panose="02020603050405020304" pitchFamily="18" charset="0"/>
              </a:rPr>
              <a:t>, such as by holding separate meetings for men and women so that each group can freely express their views, or by having a female meeting facilitator so that participants feel freer to raise sensitive issues such as GBV.</a:t>
            </a:r>
            <a:r>
              <a:rPr lang="en-US">
                <a:latin typeface="Lato" panose="020F0502020204030203" pitchFamily="34" charset="77"/>
                <a:ea typeface="MS Mincho"/>
                <a:cs typeface="Times New Roman" panose="02020603050405020304" pitchFamily="18" charset="0"/>
              </a:rPr>
              <a:t> </a:t>
            </a:r>
            <a:endParaRPr lang="en-GR" i="0">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buClr>
                <a:schemeClr val="tx1"/>
              </a:buClr>
              <a:buFont typeface="Arial" panose="020B0604020202020204" pitchFamily="34" charset="0"/>
              <a:buChar char="•"/>
              <a:tabLst>
                <a:tab pos="139700" algn="l"/>
                <a:tab pos="180340" algn="l"/>
              </a:tabLst>
            </a:pPr>
            <a:r>
              <a:rPr lang="en-US" i="0">
                <a:effectLst/>
                <a:latin typeface="Lato" panose="020F0502020204030203" pitchFamily="34" charset="77"/>
                <a:ea typeface="MS Mincho"/>
                <a:cs typeface="Times New Roman" panose="02020603050405020304" pitchFamily="18" charset="0"/>
              </a:rPr>
              <a:t>Providing </a:t>
            </a:r>
            <a:r>
              <a:rPr lang="en-US" b="1" i="0">
                <a:effectLst/>
                <a:latin typeface="Lato" panose="020F0502020204030203" pitchFamily="34" charset="77"/>
                <a:ea typeface="MS Mincho"/>
                <a:cs typeface="Times New Roman" panose="02020603050405020304" pitchFamily="18" charset="0"/>
              </a:rPr>
              <a:t>female leadership training </a:t>
            </a:r>
            <a:r>
              <a:rPr lang="en-US" i="0">
                <a:effectLst/>
                <a:latin typeface="Lato" panose="020F0502020204030203" pitchFamily="34" charset="77"/>
                <a:ea typeface="MS Mincho"/>
                <a:cs typeface="Times New Roman" panose="02020603050405020304" pitchFamily="18" charset="0"/>
              </a:rPr>
              <a:t>following participatory approaches.</a:t>
            </a:r>
            <a:endParaRPr lang="en-GR" i="0">
              <a:effectLst/>
              <a:latin typeface="Lato" panose="020F0502020204030203" pitchFamily="34" charset="77"/>
              <a:ea typeface="MS Mincho"/>
              <a:cs typeface="Times New Roman" panose="02020603050405020304" pitchFamily="18" charset="0"/>
            </a:endParaRPr>
          </a:p>
          <a:p>
            <a:pPr marL="342900" lvl="0" indent="-342900">
              <a:buClr>
                <a:schemeClr val="tx1"/>
              </a:buClr>
              <a:buFont typeface="Arial" panose="020B0604020202020204" pitchFamily="34" charset="0"/>
              <a:buChar char="•"/>
              <a:tabLst>
                <a:tab pos="139700" algn="l"/>
                <a:tab pos="180340" algn="l"/>
              </a:tabLst>
            </a:pPr>
            <a:r>
              <a:rPr lang="en-US" i="0">
                <a:effectLst/>
                <a:latin typeface="Lato" panose="020F0502020204030203" pitchFamily="34" charset="77"/>
                <a:ea typeface="MS Mincho"/>
                <a:cs typeface="Times New Roman" panose="02020603050405020304" pitchFamily="18" charset="0"/>
              </a:rPr>
              <a:t>Working with </a:t>
            </a:r>
            <a:r>
              <a:rPr lang="en-US" b="1" i="0">
                <a:effectLst/>
                <a:latin typeface="Lato" panose="020F0502020204030203" pitchFamily="34" charset="77"/>
                <a:ea typeface="MS Mincho"/>
                <a:cs typeface="Times New Roman" panose="02020603050405020304" pitchFamily="18" charset="0"/>
              </a:rPr>
              <a:t>local women’s movements and women’s rights activists </a:t>
            </a:r>
            <a:r>
              <a:rPr lang="en-US" i="0">
                <a:effectLst/>
                <a:latin typeface="Lato" panose="020F0502020204030203" pitchFamily="34" charset="77"/>
                <a:ea typeface="MS Mincho"/>
                <a:cs typeface="Times New Roman" panose="02020603050405020304" pitchFamily="18" charset="0"/>
              </a:rPr>
              <a:t>to understand the gaps in legal protection against GBV and gender discrimination/lack of gender equality embedded in local law/justice systems and participate in joint action to promote systemic change to achieve equal rights for women and girls under the law.</a:t>
            </a:r>
            <a:endParaRPr lang="en-GR" i="0">
              <a:effectLst/>
              <a:latin typeface="Lato" panose="020F0502020204030203" pitchFamily="34" charset="77"/>
              <a:ea typeface="MS Mincho"/>
              <a:cs typeface="Times New Roman" panose="02020603050405020304" pitchFamily="18" charset="0"/>
            </a:endParaRPr>
          </a:p>
          <a:p>
            <a:endParaRPr lang="en-GR">
              <a:latin typeface="Lato" panose="020F0502020204030203" pitchFamily="34" charset="77"/>
            </a:endParaRPr>
          </a:p>
          <a:p>
            <a:r>
              <a:rPr lang="en-GR">
                <a:latin typeface="Lato" panose="020F0502020204030203" pitchFamily="34" charset="77"/>
                <a:ea typeface="MS PGothic"/>
                <a:cs typeface="Calibri"/>
              </a:rPr>
              <a:t>Examples of steps to take to adhere to the principles of </a:t>
            </a:r>
            <a:r>
              <a:rPr lang="en-GR" b="1">
                <a:latin typeface="Lato" panose="020F0502020204030203" pitchFamily="34" charset="77"/>
                <a:ea typeface="MS PGothic"/>
                <a:cs typeface="Calibri"/>
              </a:rPr>
              <a:t>do no harm </a:t>
            </a:r>
            <a:r>
              <a:rPr lang="en-GR" b="0">
                <a:latin typeface="Lato" panose="020F0502020204030203" pitchFamily="34" charset="77"/>
                <a:ea typeface="MS PGothic"/>
                <a:cs typeface="Calibri"/>
              </a:rPr>
              <a:t>and </a:t>
            </a:r>
            <a:r>
              <a:rPr lang="en-GR" b="1">
                <a:latin typeface="Lato" panose="020F0502020204030203" pitchFamily="34" charset="77"/>
                <a:ea typeface="MS PGothic"/>
                <a:cs typeface="Calibri"/>
              </a:rPr>
              <a:t>survivor-centred approach: </a:t>
            </a:r>
            <a:endParaRPr lang="en-GR" b="1">
              <a:latin typeface="Lato" panose="020F0502020204030203" pitchFamily="34" charset="77"/>
              <a:cs typeface="Calibri"/>
            </a:endParaRPr>
          </a:p>
          <a:p>
            <a:pPr marL="342900" marR="7620" indent="-342900">
              <a:buClr>
                <a:schemeClr val="tx1"/>
              </a:buClr>
              <a:buSzPts val="1100"/>
              <a:buFont typeface="Arial" panose="020B0604020202020204" pitchFamily="34" charset="0"/>
              <a:buChar char="•"/>
              <a:tabLst>
                <a:tab pos="139700" algn="l"/>
                <a:tab pos="180340" algn="l"/>
              </a:tabLst>
            </a:pPr>
            <a:r>
              <a:rPr lang="en-US">
                <a:effectLst/>
                <a:latin typeface="Lato" panose="020F0502020204030203" pitchFamily="34" charset="77"/>
                <a:ea typeface="MS Mincho"/>
                <a:cs typeface="Times New Roman" panose="02020603050405020304" pitchFamily="18" charset="0"/>
              </a:rPr>
              <a:t>Design of prevention </a:t>
            </a:r>
            <a:r>
              <a:rPr lang="en-US" err="1">
                <a:effectLst/>
                <a:latin typeface="Lato" panose="020F0502020204030203" pitchFamily="34" charset="77"/>
                <a:ea typeface="MS Mincho"/>
                <a:cs typeface="Times New Roman" panose="02020603050405020304" pitchFamily="18" charset="0"/>
              </a:rPr>
              <a:t>programmes</a:t>
            </a:r>
            <a:r>
              <a:rPr lang="en-US">
                <a:effectLst/>
                <a:latin typeface="Lato" panose="020F0502020204030203" pitchFamily="34" charset="77"/>
                <a:ea typeface="MS Mincho"/>
                <a:cs typeface="Times New Roman" panose="02020603050405020304" pitchFamily="18" charset="0"/>
              </a:rPr>
              <a:t> informed by a </a:t>
            </a:r>
            <a:r>
              <a:rPr lang="en-US" b="1">
                <a:effectLst/>
                <a:latin typeface="Lato" panose="020F0502020204030203" pitchFamily="34" charset="77"/>
                <a:ea typeface="MS Mincho"/>
                <a:cs typeface="Times New Roman" panose="02020603050405020304" pitchFamily="18" charset="0"/>
              </a:rPr>
              <a:t>Gender and Power Analysis </a:t>
            </a:r>
            <a:r>
              <a:rPr lang="en-US">
                <a:effectLst/>
                <a:latin typeface="Lato" panose="020F0502020204030203" pitchFamily="34" charset="77"/>
                <a:ea typeface="MS Mincho"/>
                <a:cs typeface="Times New Roman" panose="02020603050405020304" pitchFamily="18" charset="0"/>
              </a:rPr>
              <a:t>and a </a:t>
            </a:r>
            <a:r>
              <a:rPr lang="en-US" b="1">
                <a:effectLst/>
                <a:latin typeface="Lato" panose="020F0502020204030203" pitchFamily="34" charset="77"/>
                <a:ea typeface="MS Mincho"/>
                <a:cs typeface="Times New Roman" panose="02020603050405020304" pitchFamily="18" charset="0"/>
              </a:rPr>
              <a:t>Theory of Change </a:t>
            </a:r>
            <a:r>
              <a:rPr lang="en-US">
                <a:effectLst/>
                <a:latin typeface="Lato" panose="020F0502020204030203" pitchFamily="34" charset="77"/>
                <a:ea typeface="MS Mincho"/>
                <a:cs typeface="Times New Roman" panose="02020603050405020304" pitchFamily="18" charset="0"/>
              </a:rPr>
              <a:t>analyzing local social norms and masculinities.</a:t>
            </a:r>
            <a:r>
              <a:rPr lang="en-US">
                <a:latin typeface="Lato" panose="020F0502020204030203" pitchFamily="34" charset="77"/>
                <a:ea typeface="MS Mincho"/>
                <a:cs typeface="Times New Roman" panose="02020603050405020304" pitchFamily="18" charset="0"/>
              </a:rPr>
              <a:t> </a:t>
            </a:r>
            <a:endParaRPr lang="en-US" i="0" kern="1200">
              <a:effectLst/>
              <a:latin typeface="Lato" panose="020F0502020204030203" pitchFamily="34" charset="77"/>
              <a:ea typeface="MS Mincho" panose="02020609040205080304" pitchFamily="49" charset="-128"/>
              <a:cs typeface="Times New Roman" panose="02020603050405020304" pitchFamily="18" charset="0"/>
            </a:endParaRPr>
          </a:p>
          <a:p>
            <a:pPr marL="342900" marR="7620" lvl="0" indent="-342900" rtl="0" eaLnBrk="0" fontAlgn="base" hangingPunct="0">
              <a:spcBef>
                <a:spcPct val="30000"/>
              </a:spcBef>
              <a:spcAft>
                <a:spcPct val="0"/>
              </a:spcAft>
              <a:buClr>
                <a:schemeClr val="tx1"/>
              </a:buClr>
              <a:buSzPts val="1100"/>
              <a:buFont typeface="Arial" panose="020B0604020202020204" pitchFamily="34" charset="0"/>
              <a:buChar char="•"/>
              <a:tabLst>
                <a:tab pos="139700" algn="l"/>
                <a:tab pos="180340" algn="l"/>
              </a:tabLst>
            </a:pPr>
            <a:r>
              <a:rPr lang="en-US" b="1" i="0" kern="1200">
                <a:effectLst/>
                <a:latin typeface="Lato" panose="020F0502020204030203" pitchFamily="34" charset="77"/>
                <a:ea typeface="MS Mincho"/>
                <a:cs typeface="Times New Roman" panose="02020603050405020304" pitchFamily="18" charset="0"/>
              </a:rPr>
              <a:t>Avoiding the singling out of survivors of GBV </a:t>
            </a:r>
            <a:r>
              <a:rPr lang="en-US" i="0" kern="1200">
                <a:effectLst/>
                <a:latin typeface="Lato" panose="020F0502020204030203" pitchFamily="34" charset="77"/>
                <a:ea typeface="MS Mincho"/>
                <a:cs typeface="Times New Roman" panose="02020603050405020304" pitchFamily="18" charset="0"/>
              </a:rPr>
              <a:t>in GBV prevention </a:t>
            </a:r>
            <a:r>
              <a:rPr lang="en-US" i="0" kern="1200" err="1">
                <a:effectLst/>
                <a:latin typeface="Lato" panose="020F0502020204030203" pitchFamily="34" charset="77"/>
                <a:ea typeface="MS Mincho"/>
                <a:cs typeface="Times New Roman" panose="02020603050405020304" pitchFamily="18" charset="0"/>
              </a:rPr>
              <a:t>programmes</a:t>
            </a:r>
            <a:r>
              <a:rPr lang="en-US" i="0" kern="1200">
                <a:effectLst/>
                <a:latin typeface="Lato" panose="020F0502020204030203" pitchFamily="34" charset="77"/>
                <a:ea typeface="MS Mincho"/>
                <a:cs typeface="Times New Roman" panose="02020603050405020304" pitchFamily="18" charset="0"/>
              </a:rPr>
              <a:t> as this could unintentionally draw attention to survivors and put them and their families at risk.</a:t>
            </a:r>
            <a:endParaRPr lang="en-GR" i="0" kern="1200">
              <a:effectLst/>
              <a:latin typeface="Lato" panose="020F0502020204030203" pitchFamily="34" charset="77"/>
              <a:ea typeface="MS Mincho"/>
              <a:cs typeface="Times New Roman" panose="02020603050405020304" pitchFamily="18" charset="0"/>
            </a:endParaRPr>
          </a:p>
          <a:p>
            <a:pPr marL="342900" marR="7620" lvl="0" indent="-342900" rtl="0" eaLnBrk="0" fontAlgn="base" hangingPunct="0">
              <a:spcBef>
                <a:spcPct val="30000"/>
              </a:spcBef>
              <a:spcAft>
                <a:spcPct val="0"/>
              </a:spcAft>
              <a:buClr>
                <a:schemeClr val="tx1"/>
              </a:buClr>
              <a:buSzPts val="1100"/>
              <a:buFont typeface="Arial" panose="020B0604020202020204" pitchFamily="34" charset="0"/>
              <a:buChar char="•"/>
              <a:tabLst>
                <a:tab pos="139700" algn="l"/>
                <a:tab pos="180340" algn="l"/>
              </a:tabLst>
            </a:pPr>
            <a:r>
              <a:rPr lang="en-US" b="1" i="0" kern="1200">
                <a:effectLst/>
                <a:latin typeface="Lato" panose="020F0502020204030203" pitchFamily="34" charset="77"/>
                <a:ea typeface="MS Mincho"/>
                <a:cs typeface="Times New Roman" panose="02020603050405020304" pitchFamily="18" charset="0"/>
              </a:rPr>
              <a:t>Carefully promoting women leadership </a:t>
            </a:r>
            <a:r>
              <a:rPr lang="en-US" i="0" kern="1200">
                <a:effectLst/>
                <a:latin typeface="Lato" panose="020F0502020204030203" pitchFamily="34" charset="77"/>
                <a:ea typeface="MS Mincho"/>
                <a:cs typeface="Times New Roman" panose="02020603050405020304" pitchFamily="18" charset="0"/>
              </a:rPr>
              <a:t>in contexts where leadership roles are traditionally assigned to men, as this could trigger retaliation against women if not done gradually and using participatory approaches.</a:t>
            </a:r>
            <a:endParaRPr lang="en-GR" i="0" kern="1200">
              <a:effectLst/>
              <a:latin typeface="Lato" panose="020F0502020204030203" pitchFamily="34" charset="77"/>
              <a:ea typeface="MS Mincho"/>
              <a:cs typeface="Times New Roman" panose="02020603050405020304" pitchFamily="18" charset="0"/>
            </a:endParaRPr>
          </a:p>
        </p:txBody>
      </p:sp>
    </p:spTree>
    <p:extLst>
      <p:ext uri="{BB962C8B-B14F-4D97-AF65-F5344CB8AC3E}">
        <p14:creationId xmlns:p14="http://schemas.microsoft.com/office/powerpoint/2010/main" val="4072314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877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n-GR" sz="1300" b="1">
                <a:latin typeface="Lato" panose="020F0502020204030203" pitchFamily="34" charset="77"/>
              </a:rPr>
              <a:t>FACILITATOR NOTES</a:t>
            </a:r>
          </a:p>
          <a:p>
            <a:endParaRPr lang="es-ES" altLang="en-US" sz="1300">
              <a:latin typeface="Lato" panose="020F0502020204030203" pitchFamily="34" charset="77"/>
            </a:endParaRPr>
          </a:p>
          <a:p>
            <a:pPr>
              <a:defRPr/>
            </a:pPr>
            <a:r>
              <a:rPr lang="en-GR">
                <a:latin typeface="Lato" panose="020F0502020204030203" pitchFamily="34" charset="77"/>
                <a:ea typeface="MS PGothic"/>
                <a:cs typeface="Calibri"/>
              </a:rPr>
              <a:t>Expected duration: 10 mins</a:t>
            </a:r>
          </a:p>
          <a:p>
            <a:pPr>
              <a:defRPr/>
            </a:pPr>
            <a:r>
              <a:rPr lang="en-US">
                <a:latin typeface="Lato" panose="020F0502020204030203" pitchFamily="34" charset="77"/>
                <a:ea typeface="MS PGothic"/>
                <a:cs typeface="Calibri"/>
              </a:rPr>
              <a:t>Objective: deepen participants’ understanding that power relations and gender norms are social constructs subject to change</a:t>
            </a:r>
            <a:r>
              <a:rPr lang="en-GR">
                <a:latin typeface="Lato" panose="020F0502020204030203" pitchFamily="34" charset="77"/>
                <a:ea typeface="MS PGothic"/>
                <a:cs typeface="Calibri"/>
              </a:rPr>
              <a:t> </a:t>
            </a:r>
            <a:endParaRPr lang="en-GR">
              <a:latin typeface="Lato" panose="020F0502020204030203" pitchFamily="34" charset="77"/>
              <a:cs typeface="Calibri"/>
            </a:endParaRPr>
          </a:p>
          <a:p>
            <a:pPr>
              <a:defRPr/>
            </a:pPr>
            <a:endParaRPr lang="en-GR">
              <a:latin typeface="Lato" panose="020F0502020204030203" pitchFamily="34" charset="77"/>
            </a:endParaRPr>
          </a:p>
          <a:p>
            <a:pPr marL="285750" marR="0" lvl="0" indent="-285750" algn="l"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n-US" sz="1200" kern="1200">
                <a:solidFill>
                  <a:schemeClr val="tx1"/>
                </a:solidFill>
                <a:effectLst/>
                <a:latin typeface="Lato" panose="020F0502020204030203" pitchFamily="34" charset="77"/>
                <a:ea typeface="MS Mincho"/>
                <a:cs typeface="Times New Roman" panose="02020603050405020304" pitchFamily="18" charset="0"/>
              </a:rPr>
              <a:t>Put three signs on the wall around the room: “Agree”, “Disagree” and “Not sure”. </a:t>
            </a:r>
          </a:p>
          <a:p>
            <a:pPr marL="285750" indent="-285750" algn="l" rtl="0" eaLnBrk="0" fontAlgn="base" hangingPunct="0">
              <a:spcBef>
                <a:spcPct val="30000"/>
              </a:spcBef>
              <a:spcAft>
                <a:spcPct val="0"/>
              </a:spcAft>
              <a:buClr>
                <a:schemeClr val="tx1"/>
              </a:buClr>
              <a:buFont typeface="Arial" panose="020B0604020202020204" pitchFamily="34" charset="0"/>
              <a:buChar char="•"/>
              <a:defRPr/>
            </a:pPr>
            <a:r>
              <a:rPr lang="en-US" sz="1200" kern="1200">
                <a:solidFill>
                  <a:schemeClr val="tx1"/>
                </a:solidFill>
                <a:effectLst/>
                <a:latin typeface="Lato" panose="020F0502020204030203" pitchFamily="34" charset="77"/>
                <a:ea typeface="MS Mincho"/>
                <a:cs typeface="Times New Roman" panose="02020603050405020304" pitchFamily="18" charset="0"/>
              </a:rPr>
              <a:t>Ask participants </a:t>
            </a:r>
            <a:r>
              <a:rPr lang="en-US">
                <a:effectLst/>
                <a:latin typeface="Lato" panose="020F0502020204030203" pitchFamily="34" charset="77"/>
                <a:ea typeface="MS Mincho"/>
                <a:cs typeface="Times New Roman" panose="02020603050405020304" pitchFamily="18" charset="0"/>
              </a:rPr>
              <a:t>to move to the sign reflecting their opinion about the statement on the slide. They can stand in between the different signs as well, along an imaginary gliding scale.</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n-US">
                <a:effectLst/>
                <a:latin typeface="Lato" panose="020F0502020204030203" pitchFamily="34" charset="77"/>
                <a:ea typeface="MS Mincho"/>
                <a:cs typeface="Times New Roman" panose="02020603050405020304" pitchFamily="18" charset="0"/>
              </a:rPr>
              <a:t>Ask participants to explain their opinion and allow discussion to take place. </a:t>
            </a: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r>
              <a:rPr lang="en-US">
                <a:effectLst/>
                <a:latin typeface="Lato" panose="020F0502020204030203" pitchFamily="34" charset="77"/>
                <a:ea typeface="MS Mincho"/>
                <a:cs typeface="Times New Roman" panose="02020603050405020304" pitchFamily="18" charset="0"/>
              </a:rPr>
              <a:t>Make sure the below points are raised and highlighted during the discussion. </a:t>
            </a:r>
            <a:endParaRPr lang="en-US" i="0">
              <a:effectLst/>
              <a:latin typeface="Lato" panose="020F0502020204030203" pitchFamily="34" charset="77"/>
              <a:ea typeface="MS Mincho"/>
              <a:cs typeface="Times New Roman" panose="02020603050405020304" pitchFamily="18" charset="0"/>
            </a:endParaRPr>
          </a:p>
          <a:p>
            <a:pPr marL="285750" marR="0" lvl="0" indent="-285750" defTabSz="914400" rtl="0" eaLnBrk="0" fontAlgn="base" latinLnBrk="0" hangingPunct="0">
              <a:spcBef>
                <a:spcPct val="30000"/>
              </a:spcBef>
              <a:spcAft>
                <a:spcPct val="0"/>
              </a:spcAft>
              <a:buClr>
                <a:schemeClr val="tx1"/>
              </a:buClr>
              <a:buSzTx/>
              <a:buFont typeface="Arial" panose="020B0604020202020204" pitchFamily="34" charset="0"/>
              <a:buChar char="•"/>
              <a:tabLst/>
              <a:defRPr/>
            </a:pPr>
            <a:endParaRPr lang="en-US" i="0">
              <a:effectLst/>
              <a:latin typeface="Lato" panose="020F0502020204030203" pitchFamily="34" charset="77"/>
              <a:ea typeface="MS Mincho"/>
              <a:cs typeface="Times New Roman" panose="02020603050405020304" pitchFamily="18" charset="0"/>
            </a:endParaRPr>
          </a:p>
          <a:p>
            <a:pPr marL="0" marR="7620" indent="0">
              <a:spcAft>
                <a:spcPts val="785"/>
              </a:spcAft>
              <a:buFontTx/>
              <a:buNone/>
            </a:pPr>
            <a:r>
              <a:rPr lang="en-US" b="1" i="0">
                <a:effectLst/>
                <a:latin typeface="Lato" panose="020F0502020204030203" pitchFamily="34" charset="77"/>
                <a:ea typeface="MS Mincho"/>
                <a:cs typeface="Times New Roman" panose="02020603050405020304" pitchFamily="18" charset="0"/>
              </a:rPr>
              <a:t>Power relations and gender norms are social constructs </a:t>
            </a:r>
            <a:r>
              <a:rPr lang="en-US" i="0">
                <a:effectLst/>
                <a:latin typeface="Lato" panose="020F0502020204030203" pitchFamily="34" charset="77"/>
                <a:ea typeface="MS Mincho"/>
                <a:cs typeface="Times New Roman" panose="02020603050405020304" pitchFamily="18" charset="0"/>
              </a:rPr>
              <a:t>(influenced by history, tradition, culture and religion) that </a:t>
            </a:r>
            <a:r>
              <a:rPr lang="en-US" b="0" i="0">
                <a:effectLst/>
                <a:latin typeface="Lato" panose="020F0502020204030203" pitchFamily="34" charset="77"/>
                <a:ea typeface="MS Mincho"/>
                <a:cs typeface="Times New Roman" panose="02020603050405020304" pitchFamily="18" charset="0"/>
              </a:rPr>
              <a:t>change over time. </a:t>
            </a:r>
            <a:r>
              <a:rPr lang="en-US">
                <a:latin typeface="Lato" panose="020F0502020204030203" pitchFamily="34" charset="77"/>
                <a:ea typeface="MS PGothic"/>
                <a:cs typeface="Calibri"/>
              </a:rPr>
              <a:t>Although it is important to understand the social and cultural context in an emergency setting, culture should also be viewed as dynamic, subject to many influences over time, and therefore </a:t>
            </a:r>
            <a:r>
              <a:rPr lang="en-US" b="1">
                <a:latin typeface="Lato" panose="020F0502020204030203" pitchFamily="34" charset="77"/>
                <a:ea typeface="MS PGothic"/>
                <a:cs typeface="Calibri"/>
              </a:rPr>
              <a:t>subject to change</a:t>
            </a:r>
            <a:r>
              <a:rPr lang="en-US">
                <a:latin typeface="Lato" panose="020F0502020204030203" pitchFamily="34" charset="77"/>
                <a:ea typeface="MS PGothic"/>
                <a:cs typeface="Calibri"/>
              </a:rPr>
              <a:t>. </a:t>
            </a:r>
            <a:r>
              <a:rPr lang="en-US" i="0">
                <a:effectLst/>
                <a:latin typeface="Lato" panose="020F0502020204030203" pitchFamily="34" charset="77"/>
                <a:ea typeface="MS Mincho"/>
                <a:cs typeface="Times New Roman" panose="02020603050405020304" pitchFamily="18" charset="0"/>
              </a:rPr>
              <a:t>As history shows, women and men around the world have gained (and lost) many privileges and opportunities over the course of time.</a:t>
            </a:r>
          </a:p>
          <a:p>
            <a:pPr marL="0" marR="7620" indent="0">
              <a:spcAft>
                <a:spcPts val="785"/>
              </a:spcAft>
              <a:buFontTx/>
              <a:buNone/>
            </a:pPr>
            <a:endParaRPr lang="en-US" altLang="en-US">
              <a:latin typeface="Lato" panose="020F0502020204030203" pitchFamily="34" charset="77"/>
            </a:endParaRPr>
          </a:p>
          <a:p>
            <a:pPr marL="0" marR="7620" indent="0">
              <a:spcAft>
                <a:spcPts val="785"/>
              </a:spcAft>
              <a:buFontTx/>
              <a:buNone/>
            </a:pPr>
            <a:r>
              <a:rPr lang="en-US">
                <a:latin typeface="Lato" panose="020F0502020204030203" pitchFamily="34" charset="77"/>
                <a:ea typeface="MS PGothic"/>
                <a:cs typeface="Calibri"/>
              </a:rPr>
              <a:t>Many aspects of culture are highly contested within the culture itself; some segments of society may be keen to change a cultural practice while others, particularly those who benefit from it, may fight to maintain it. Therefore, </a:t>
            </a:r>
            <a:r>
              <a:rPr lang="en-US" b="1">
                <a:latin typeface="Lato" panose="020F0502020204030203" pitchFamily="34" charset="77"/>
                <a:ea typeface="MS PGothic"/>
                <a:cs typeface="Calibri"/>
              </a:rPr>
              <a:t>GBV programme actors should not assume cultural consensus,</a:t>
            </a:r>
            <a:r>
              <a:rPr lang="en-US">
                <a:latin typeface="Lato" panose="020F0502020204030203" pitchFamily="34" charset="77"/>
                <a:ea typeface="MS PGothic"/>
                <a:cs typeface="Calibri"/>
              </a:rPr>
              <a:t> but rather identify allies and opinion leaders who can promote positive shifts to prevent GBV. </a:t>
            </a:r>
          </a:p>
          <a:p>
            <a:pPr marL="0" marR="7620" indent="0">
              <a:spcAft>
                <a:spcPts val="785"/>
              </a:spcAft>
              <a:buFontTx/>
              <a:buNone/>
            </a:pPr>
            <a:endParaRPr lang="en-US">
              <a:latin typeface="Lato" panose="020F0502020204030203" pitchFamily="34" charset="77"/>
            </a:endParaRPr>
          </a:p>
          <a:p>
            <a:pPr marL="0" marR="7620" lvl="0" indent="0" defTabSz="914400" rtl="0" eaLnBrk="0" fontAlgn="base" latinLnBrk="0" hangingPunct="0">
              <a:spcBef>
                <a:spcPct val="30000"/>
              </a:spcBef>
              <a:spcAft>
                <a:spcPts val="785"/>
              </a:spcAft>
              <a:buClrTx/>
              <a:buSzTx/>
              <a:buFontTx/>
              <a:buNone/>
              <a:tabLst/>
              <a:defRPr/>
            </a:pPr>
            <a:r>
              <a:rPr lang="en-US">
                <a:latin typeface="Lato" panose="020F0502020204030203" pitchFamily="34" charset="77"/>
                <a:ea typeface="MS PGothic"/>
                <a:cs typeface="Calibri"/>
              </a:rPr>
              <a:t>Recall that, </a:t>
            </a:r>
            <a:r>
              <a:rPr lang="en-US" i="0">
                <a:effectLst/>
                <a:latin typeface="Lato" panose="020F0502020204030203" pitchFamily="34" charset="77"/>
                <a:ea typeface="MS Mincho"/>
                <a:cs typeface="Times New Roman" panose="02020603050405020304" pitchFamily="18" charset="0"/>
              </a:rPr>
              <a:t>although </a:t>
            </a:r>
            <a:r>
              <a:rPr lang="en-US" b="1" i="0">
                <a:effectLst/>
                <a:latin typeface="Lato" panose="020F0502020204030203" pitchFamily="34" charset="77"/>
                <a:ea typeface="MS Mincho"/>
                <a:cs typeface="Times New Roman" panose="02020603050405020304" pitchFamily="18" charset="0"/>
              </a:rPr>
              <a:t>crises can exacerbate pre-existing gender inequalities and increase the risk </a:t>
            </a:r>
            <a:r>
              <a:rPr lang="en-US" i="0">
                <a:effectLst/>
                <a:latin typeface="Lato" panose="020F0502020204030203" pitchFamily="34" charset="77"/>
                <a:ea typeface="MS Mincho"/>
                <a:cs typeface="Times New Roman" panose="02020603050405020304" pitchFamily="18" charset="0"/>
              </a:rPr>
              <a:t>of GBV, they also provide </a:t>
            </a:r>
            <a:r>
              <a:rPr lang="en-US" b="1" i="0">
                <a:effectLst/>
                <a:latin typeface="Lato" panose="020F0502020204030203" pitchFamily="34" charset="77"/>
                <a:ea typeface="MS Mincho"/>
                <a:cs typeface="Times New Roman" panose="02020603050405020304" pitchFamily="18" charset="0"/>
              </a:rPr>
              <a:t>opportunities for social change</a:t>
            </a:r>
            <a:r>
              <a:rPr lang="en-US" i="0">
                <a:effectLst/>
                <a:latin typeface="Lato" panose="020F0502020204030203" pitchFamily="34" charset="77"/>
                <a:ea typeface="MS Mincho"/>
                <a:cs typeface="Times New Roman" panose="02020603050405020304" pitchFamily="18" charset="0"/>
              </a:rPr>
              <a:t>. </a:t>
            </a:r>
            <a:r>
              <a:rPr lang="en-US" b="0">
                <a:latin typeface="Lato" panose="020F0502020204030203" pitchFamily="34" charset="77"/>
                <a:ea typeface="MS PGothic"/>
                <a:cs typeface="Calibri"/>
              </a:rPr>
              <a:t>There may be shifts in conventional roles, attitudes, beliefs and practices, or new opportunities to discuss subjects that were previously proscribed. Sp</a:t>
            </a:r>
            <a:r>
              <a:rPr lang="en-US">
                <a:latin typeface="Lato" panose="020F0502020204030203" pitchFamily="34" charset="77"/>
                <a:ea typeface="MS PGothic"/>
                <a:cs typeface="Calibri"/>
              </a:rPr>
              <a:t>ace may open to build positive social and cultural norms that challenge GBV and a culture of impunity for perpetrators.</a:t>
            </a:r>
          </a:p>
        </p:txBody>
      </p:sp>
    </p:spTree>
    <p:extLst>
      <p:ext uri="{BB962C8B-B14F-4D97-AF65-F5344CB8AC3E}">
        <p14:creationId xmlns:p14="http://schemas.microsoft.com/office/powerpoint/2010/main" val="2220290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5859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pPr>
              <a:defRPr/>
            </a:pPr>
            <a:r>
              <a:rPr lang="en-GR">
                <a:latin typeface="Lato" panose="020F0502020204030203" pitchFamily="34" charset="77"/>
                <a:ea typeface="MS PGothic"/>
                <a:cs typeface="Calibri"/>
              </a:rPr>
              <a:t>In the previous slide, we discussed that unequal power relationships are subject to change. </a:t>
            </a:r>
            <a:r>
              <a:rPr lang="en-US" b="1">
                <a:latin typeface="Lato" panose="020F0502020204030203" pitchFamily="34" charset="77"/>
                <a:ea typeface="MS PGothic"/>
                <a:cs typeface="Calibri"/>
              </a:rPr>
              <a:t>The fact that gender norms can change, is the key entry point for GBV primary prevention work.</a:t>
            </a:r>
            <a:endParaRPr lang="en-US">
              <a:latin typeface="Lato" panose="020F0502020204030203" pitchFamily="34" charset="77"/>
              <a:ea typeface="MS PGothic"/>
              <a:cs typeface="Calibri"/>
            </a:endParaRPr>
          </a:p>
          <a:p>
            <a:pPr>
              <a:defRPr/>
            </a:pPr>
            <a:endParaRPr lang="en-GR">
              <a:latin typeface="Lato" panose="020F0502020204030203" pitchFamily="34" charset="77"/>
              <a:ea typeface="MS PGothic"/>
              <a:cs typeface="Calibri"/>
            </a:endParaRPr>
          </a:p>
          <a:p>
            <a:pPr>
              <a:defRPr/>
            </a:pPr>
            <a:r>
              <a:rPr lang="en-GR">
                <a:latin typeface="Lato" panose="020F0502020204030203" pitchFamily="34" charset="77"/>
                <a:ea typeface="MS PGothic"/>
                <a:cs typeface="Calibri"/>
              </a:rPr>
              <a:t>GBV </a:t>
            </a:r>
            <a:r>
              <a:rPr lang="en-US">
                <a:latin typeface="Lato" panose="020F0502020204030203" pitchFamily="34" charset="77"/>
                <a:ea typeface="MS PGothic"/>
                <a:cs typeface="Calibri"/>
              </a:rPr>
              <a:t>primary </a:t>
            </a:r>
            <a:r>
              <a:rPr lang="en-GR">
                <a:latin typeface="Lato" panose="020F0502020204030203" pitchFamily="34" charset="77"/>
                <a:ea typeface="MS PGothic"/>
                <a:cs typeface="Calibri"/>
              </a:rPr>
              <a:t>prevention programming aims to </a:t>
            </a:r>
            <a:r>
              <a:rPr lang="en-GR" b="1">
                <a:latin typeface="Lato" panose="020F0502020204030203" pitchFamily="34" charset="77"/>
                <a:ea typeface="MS PGothic"/>
                <a:cs typeface="Calibri"/>
              </a:rPr>
              <a:t>transform </a:t>
            </a:r>
            <a:r>
              <a:rPr lang="en-US" b="1">
                <a:latin typeface="Lato" panose="020F0502020204030203" pitchFamily="34" charset="77"/>
                <a:ea typeface="MS PGothic"/>
                <a:cs typeface="Calibri"/>
              </a:rPr>
              <a:t>inequitable and discriminatory </a:t>
            </a:r>
            <a:r>
              <a:rPr lang="en-GR" b="1">
                <a:latin typeface="Lato" panose="020F0502020204030203" pitchFamily="34" charset="77"/>
                <a:ea typeface="MS PGothic"/>
                <a:cs typeface="Calibri"/>
              </a:rPr>
              <a:t>norms and systems</a:t>
            </a:r>
            <a:r>
              <a:rPr lang="en-GR">
                <a:latin typeface="Lato" panose="020F0502020204030203" pitchFamily="34" charset="77"/>
                <a:ea typeface="MS PGothic"/>
                <a:cs typeface="Calibri"/>
              </a:rPr>
              <a:t>. </a:t>
            </a:r>
            <a:endParaRPr lang="en-US">
              <a:latin typeface="Lato" panose="020F0502020204030203" pitchFamily="34" charset="77"/>
              <a:cs typeface="Calibri"/>
            </a:endParaRPr>
          </a:p>
          <a:p>
            <a:endParaRPr lang="en-US">
              <a:latin typeface="Lato" panose="020F0502020204030203" pitchFamily="34" charset="77"/>
            </a:endParaRPr>
          </a:p>
          <a:p>
            <a:r>
              <a:rPr lang="en-US">
                <a:latin typeface="Lato" panose="020F0502020204030203" pitchFamily="34" charset="77"/>
                <a:ea typeface="MS PGothic"/>
                <a:cs typeface="Calibri"/>
              </a:rPr>
              <a:t>Although it is important to understand the social and cultural context in an emergency setting, </a:t>
            </a:r>
            <a:r>
              <a:rPr lang="en-US" b="1">
                <a:latin typeface="Lato" panose="020F0502020204030203" pitchFamily="34" charset="77"/>
                <a:ea typeface="MS PGothic"/>
                <a:cs typeface="Calibri"/>
              </a:rPr>
              <a:t>culture should also be viewed as dynamic and subject to change</a:t>
            </a:r>
            <a:r>
              <a:rPr lang="en-US">
                <a:latin typeface="Lato" panose="020F0502020204030203" pitchFamily="34" charset="77"/>
                <a:ea typeface="MS PGothic"/>
                <a:cs typeface="Calibri"/>
              </a:rPr>
              <a:t>. Moreover, </a:t>
            </a:r>
            <a:r>
              <a:rPr lang="en-US" b="1">
                <a:latin typeface="Lato" panose="020F0502020204030203" pitchFamily="34" charset="77"/>
                <a:ea typeface="MS PGothic"/>
                <a:cs typeface="Calibri"/>
              </a:rPr>
              <a:t>many aspects of culture are highly contested within the culture itself</a:t>
            </a:r>
            <a:r>
              <a:rPr lang="en-US">
                <a:latin typeface="Lato" panose="020F0502020204030203" pitchFamily="34" charset="77"/>
                <a:ea typeface="MS PGothic"/>
                <a:cs typeface="Calibri"/>
              </a:rPr>
              <a:t>; some segments of society may be keen to change a cultural practice while others, particularly those who benefit from it, may fight hard to maintain it. </a:t>
            </a:r>
            <a:endParaRPr lang="en-US">
              <a:latin typeface="Lato" panose="020F0502020204030203" pitchFamily="34" charset="77"/>
              <a:cs typeface="Calibri"/>
            </a:endParaRPr>
          </a:p>
          <a:p>
            <a:endParaRPr lang="en-US">
              <a:latin typeface="Lato" panose="020F0502020204030203" pitchFamily="34" charset="77"/>
            </a:endParaRPr>
          </a:p>
          <a:p>
            <a:r>
              <a:rPr lang="en-US" b="1">
                <a:latin typeface="Lato" panose="020F0502020204030203" pitchFamily="34" charset="77"/>
                <a:ea typeface="MS PGothic"/>
                <a:cs typeface="Calibri"/>
              </a:rPr>
              <a:t>IMPORTANT </a:t>
            </a:r>
            <a:r>
              <a:rPr lang="en-US" b="0">
                <a:latin typeface="Lato" panose="020F0502020204030203" pitchFamily="34" charset="77"/>
                <a:ea typeface="MS PGothic"/>
                <a:cs typeface="Calibri"/>
              </a:rPr>
              <a:t>to</a:t>
            </a:r>
            <a:r>
              <a:rPr lang="en-US" b="1">
                <a:latin typeface="Lato" panose="020F0502020204030203" pitchFamily="34" charset="77"/>
                <a:ea typeface="MS PGothic"/>
                <a:cs typeface="Calibri"/>
              </a:rPr>
              <a:t> NOTE</a:t>
            </a:r>
            <a:r>
              <a:rPr lang="en-US">
                <a:latin typeface="Lato" panose="020F0502020204030203" pitchFamily="34" charset="77"/>
                <a:ea typeface="MS PGothic"/>
                <a:cs typeface="Calibri"/>
              </a:rPr>
              <a:t>: Community outreach and awareness-raising are necessary to increase timely and safe access to services and mitigate risks of GBV -- BUT </a:t>
            </a:r>
            <a:r>
              <a:rPr lang="en-US" b="1">
                <a:latin typeface="Lato" panose="020F0502020204030203" pitchFamily="34" charset="77"/>
                <a:ea typeface="MS PGothic"/>
                <a:cs typeface="Calibri"/>
              </a:rPr>
              <a:t>awareness-raising ALONE is not sufficient to affect social norms change</a:t>
            </a:r>
            <a:r>
              <a:rPr lang="en-US">
                <a:latin typeface="Lato" panose="020F0502020204030203" pitchFamily="34" charset="77"/>
                <a:ea typeface="MS PGothic"/>
                <a:cs typeface="Calibri"/>
              </a:rPr>
              <a:t>. </a:t>
            </a:r>
            <a:endParaRPr lang="en-US">
              <a:latin typeface="Lato" panose="020F0502020204030203" pitchFamily="34" charset="77"/>
              <a:cs typeface="Calibri"/>
            </a:endParaRPr>
          </a:p>
          <a:p>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R">
                <a:latin typeface="Lato" panose="020F0502020204030203" pitchFamily="34" charset="77"/>
                <a:ea typeface="MS PGothic"/>
                <a:cs typeface="Calibri"/>
              </a:rPr>
              <a:t>Content derived and adjusted from the </a:t>
            </a:r>
            <a:r>
              <a:rPr lang="en-GB" b="0" i="0" u="none" strike="noStrike">
                <a:solidFill>
                  <a:srgbClr val="212529"/>
                </a:solidFill>
                <a:effectLst/>
                <a:latin typeface="Lato" panose="020F0502020204030203" pitchFamily="34" charset="77"/>
                <a:ea typeface="MS PGothic"/>
                <a:cs typeface="Open Sans"/>
              </a:rPr>
              <a:t>The Facilitator’s Guide: Applying and Understanding the Inter-Agency Minimum Standards for Gender-Based Violence in Emergencies Programming, PPT (</a:t>
            </a:r>
            <a:r>
              <a:rPr lang="en-GB" sz="1200" b="0" i="0" u="none" strike="noStrike">
                <a:solidFill>
                  <a:srgbClr val="212529"/>
                </a:solidFill>
                <a:effectLst/>
                <a:latin typeface="Lato" panose="020F0502020204030203" pitchFamily="34" charset="77"/>
                <a:ea typeface="MS PGothic"/>
                <a:cs typeface="Open Sans"/>
                <a:hlinkClick r:id="rId3"/>
              </a:rPr>
              <a:t>https://gbvaor.net/gbviems</a:t>
            </a:r>
            <a:r>
              <a:rPr lang="en-GB" b="0" i="0" u="none" strike="noStrike">
                <a:solidFill>
                  <a:srgbClr val="212529"/>
                </a:solidFill>
                <a:effectLst/>
                <a:latin typeface="Lato" panose="020F0502020204030203" pitchFamily="34" charset="77"/>
                <a:ea typeface="MS PGothic"/>
                <a:cs typeface="Open Sans"/>
              </a:rPr>
              <a:t>).</a:t>
            </a:r>
            <a:endParaRPr lang="en-GR">
              <a:latin typeface="Lato" panose="020F0502020204030203" pitchFamily="34" charset="77"/>
              <a:ea typeface="MS PGothic"/>
              <a:cs typeface="Open Sans"/>
            </a:endParaRPr>
          </a:p>
        </p:txBody>
      </p:sp>
    </p:spTree>
    <p:extLst>
      <p:ext uri="{BB962C8B-B14F-4D97-AF65-F5344CB8AC3E}">
        <p14:creationId xmlns:p14="http://schemas.microsoft.com/office/powerpoint/2010/main" val="1235459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33744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r>
              <a:rPr lang="en-US">
                <a:latin typeface="Lato" panose="020F0502020204030203" pitchFamily="34" charset="77"/>
                <a:ea typeface="MS PGothic"/>
                <a:cs typeface="Calibri"/>
              </a:rPr>
              <a:t>Because prevention programming often seeks to change social norms, it can inadvertently</a:t>
            </a:r>
            <a:r>
              <a:rPr lang="en-US" b="1">
                <a:latin typeface="Lato" panose="020F0502020204030203" pitchFamily="34" charset="77"/>
                <a:ea typeface="MS PGothic"/>
                <a:cs typeface="Calibri"/>
              </a:rPr>
              <a:t> cause backlash or resistance when not implemented carefully</a:t>
            </a:r>
            <a:r>
              <a:rPr lang="en-US">
                <a:latin typeface="Lato" panose="020F0502020204030203" pitchFamily="34" charset="77"/>
                <a:ea typeface="MS PGothic"/>
                <a:cs typeface="Calibri"/>
              </a:rPr>
              <a:t>. This backlash may not only be targeted to women and girls who are a part of the prevention programming, but also to other women and girls in the community where the programming is taking place.  </a:t>
            </a:r>
          </a:p>
          <a:p>
            <a:endParaRPr lang="en-US">
              <a:latin typeface="Lato" panose="020F0502020204030203" pitchFamily="34" charset="77"/>
              <a:ea typeface="MS PGothic"/>
              <a:cs typeface="Calibri"/>
            </a:endParaRPr>
          </a:p>
          <a:p>
            <a:r>
              <a:rPr lang="en-US" b="1">
                <a:latin typeface="Lato" panose="020F0502020204030203" pitchFamily="34" charset="77"/>
                <a:ea typeface="MS PGothic"/>
                <a:cs typeface="Calibri"/>
              </a:rPr>
              <a:t>Forms of resistance across a spectrum that ranges from passive denial to aggressive action to preserve the status quo </a:t>
            </a:r>
            <a:r>
              <a:rPr lang="en-US">
                <a:latin typeface="Lato" panose="020F0502020204030203" pitchFamily="34" charset="77"/>
                <a:ea typeface="MS PGothic"/>
                <a:cs typeface="Calibri"/>
              </a:rPr>
              <a:t>include: omission (e.g. absence of violence against women/girls in laws and policies); denial of the issue; minimizing of the issue; disavowal of responsibility for taking action; inaction; justifying the issue; victim-blaming; comparing victimhood; reinforcing norms; appeasement; appropriation and co-option of feminist goals, gender-based movements and gender-sensitive language; political backlash and backsliding on gender commitments; and repression and violence.</a:t>
            </a:r>
          </a:p>
          <a:p>
            <a:endParaRPr lang="en-US">
              <a:latin typeface="Lato" panose="020F0502020204030203" pitchFamily="34" charset="77"/>
              <a:ea typeface="MS PGothic"/>
              <a:cs typeface="Calibri"/>
            </a:endParaRPr>
          </a:p>
          <a:p>
            <a:r>
              <a:rPr lang="en-US">
                <a:latin typeface="Lato" panose="020F0502020204030203" pitchFamily="34" charset="77"/>
                <a:ea typeface="MS PGothic"/>
                <a:cs typeface="Calibri"/>
              </a:rPr>
              <a:t>It is key to engage communities and </a:t>
            </a:r>
            <a:r>
              <a:rPr lang="en-US">
                <a:latin typeface="Lato" panose="020F0502020204030203" pitchFamily="34" charset="77"/>
                <a:ea typeface="Lato"/>
                <a:cs typeface="Lato"/>
              </a:rPr>
              <a:t>carefully </a:t>
            </a:r>
            <a:r>
              <a:rPr lang="en-US" b="1">
                <a:latin typeface="Lato" panose="020F0502020204030203" pitchFamily="34" charset="77"/>
                <a:ea typeface="Lato"/>
                <a:cs typeface="Lato"/>
              </a:rPr>
              <a:t>gauge community openness</a:t>
            </a:r>
            <a:r>
              <a:rPr lang="en-US">
                <a:latin typeface="Lato" panose="020F0502020204030203" pitchFamily="34" charset="77"/>
                <a:ea typeface="Lato"/>
                <a:cs typeface="Lato"/>
              </a:rPr>
              <a:t> before engaging in conversations on deep-rooted issues</a:t>
            </a:r>
            <a:r>
              <a:rPr lang="en-US">
                <a:latin typeface="Lato" panose="020F0502020204030203" pitchFamily="34" charset="77"/>
                <a:ea typeface="MS PGothic"/>
                <a:cs typeface="Lato"/>
              </a:rPr>
              <a:t>, other</a:t>
            </a:r>
            <a:r>
              <a:rPr lang="en-US">
                <a:latin typeface="Lato" panose="020F0502020204030203" pitchFamily="34" charset="77"/>
                <a:ea typeface="MS PGothic"/>
                <a:cs typeface="Calibri"/>
              </a:rPr>
              <a:t> strategies for effectively </a:t>
            </a:r>
            <a:r>
              <a:rPr lang="en-US" b="1">
                <a:latin typeface="Lato" panose="020F0502020204030203" pitchFamily="34" charset="77"/>
                <a:ea typeface="MS PGothic"/>
                <a:cs typeface="Calibri"/>
              </a:rPr>
              <a:t>anticipating and mitigating </a:t>
            </a:r>
            <a:r>
              <a:rPr lang="en-US">
                <a:latin typeface="Lato" panose="020F0502020204030203" pitchFamily="34" charset="77"/>
                <a:ea typeface="MS PGothic"/>
                <a:cs typeface="Calibri"/>
              </a:rPr>
              <a:t>this backlash are listed in the slide, with further details here: </a:t>
            </a:r>
          </a:p>
          <a:p>
            <a:endParaRPr lang="en-US">
              <a:latin typeface="Lato" panose="020F0502020204030203" pitchFamily="34" charset="77"/>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Recognize, identify and, where possible, strategize for potential forms of resistance that could occur during an intervention.</a:t>
            </a:r>
            <a:r>
              <a:rPr lang="en-US" b="1">
                <a:latin typeface="Lato" panose="020F0502020204030203" pitchFamily="34" charset="77"/>
                <a:ea typeface="MS PGothic"/>
                <a:cs typeface="Calibri"/>
              </a:rPr>
              <a:t> See them as resistance, not just “challenges”</a:t>
            </a:r>
            <a:r>
              <a:rPr lang="en-US">
                <a:latin typeface="Lato" panose="020F0502020204030203" pitchFamily="34" charset="77"/>
                <a:ea typeface="MS PGothic"/>
                <a:cs typeface="Calibri"/>
              </a:rPr>
              <a:t> that have to be dealt with in the course of the intervention.</a:t>
            </a:r>
            <a:endParaRPr lang="en-US">
              <a:latin typeface="Lato" panose="020F0502020204030203" pitchFamily="34" charset="77"/>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Integrate </a:t>
            </a:r>
            <a:r>
              <a:rPr lang="en-US" b="1">
                <a:latin typeface="Lato" panose="020F0502020204030203" pitchFamily="34" charset="77"/>
                <a:ea typeface="MS PGothic"/>
                <a:cs typeface="Calibri"/>
              </a:rPr>
              <a:t>Gender and Power Analysis </a:t>
            </a:r>
            <a:r>
              <a:rPr lang="en-US">
                <a:latin typeface="Lato" panose="020F0502020204030203" pitchFamily="34" charset="77"/>
                <a:ea typeface="MS PGothic"/>
                <a:cs typeface="Calibri"/>
              </a:rPr>
              <a:t>into project conceptualization and design: a power analysis can help identify how resistance could emerge – more on Gender and Power Analysis will be covered in session 4. </a:t>
            </a:r>
            <a:endParaRPr lang="en-US">
              <a:latin typeface="Lato" panose="020F0502020204030203" pitchFamily="34" charset="77"/>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Integrate </a:t>
            </a:r>
            <a:r>
              <a:rPr lang="en-US" b="1">
                <a:latin typeface="Lato" panose="020F0502020204030203" pitchFamily="34" charset="77"/>
                <a:ea typeface="MS PGothic"/>
                <a:cs typeface="Calibri"/>
              </a:rPr>
              <a:t>risk mitigation exercises </a:t>
            </a:r>
            <a:r>
              <a:rPr lang="en-US">
                <a:latin typeface="Lato" panose="020F0502020204030203" pitchFamily="34" charset="77"/>
                <a:ea typeface="MS PGothic"/>
                <a:cs typeface="Calibri"/>
              </a:rPr>
              <a:t>into programme design to mitigate some of the risks and </a:t>
            </a:r>
            <a:r>
              <a:rPr lang="en-US" b="0">
                <a:latin typeface="Lato" panose="020F0502020204030203" pitchFamily="34" charset="77"/>
                <a:ea typeface="MS PGothic"/>
                <a:cs typeface="Calibri"/>
              </a:rPr>
              <a:t>resistance</a:t>
            </a:r>
            <a:r>
              <a:rPr lang="en-US" b="1">
                <a:latin typeface="Lato" panose="020F0502020204030203" pitchFamily="34" charset="77"/>
                <a:ea typeface="MS PGothic"/>
                <a:cs typeface="Calibri"/>
              </a:rPr>
              <a:t> </a:t>
            </a:r>
            <a:r>
              <a:rPr lang="en-US" b="0">
                <a:latin typeface="Lato" panose="020F0502020204030203" pitchFamily="34" charset="77"/>
                <a:ea typeface="MS PGothic"/>
                <a:cs typeface="Calibri"/>
              </a:rPr>
              <a:t>the </a:t>
            </a:r>
            <a:r>
              <a:rPr lang="en-US" b="0" err="1">
                <a:latin typeface="Lato" panose="020F0502020204030203" pitchFamily="34" charset="77"/>
                <a:ea typeface="MS PGothic"/>
                <a:cs typeface="Calibri"/>
              </a:rPr>
              <a:t>programme</a:t>
            </a:r>
            <a:r>
              <a:rPr lang="en-US" b="0">
                <a:latin typeface="Lato" panose="020F0502020204030203" pitchFamily="34" charset="77"/>
                <a:ea typeface="MS PGothic"/>
                <a:cs typeface="Calibri"/>
              </a:rPr>
              <a:t> may encounter</a:t>
            </a:r>
            <a:r>
              <a:rPr lang="en-US">
                <a:latin typeface="Lato" panose="020F0502020204030203" pitchFamily="34" charset="77"/>
                <a:ea typeface="MS PGothic"/>
                <a:cs typeface="Calibri"/>
              </a:rPr>
              <a:t>. For example, interventions can anticipate different types of resistance, such as passive or active resistance, or go further to consider forms of omission such as denial and appeasement, so and include measure that can help pivot and adapt should the need arise.</a:t>
            </a:r>
            <a:endParaRPr lang="en-US">
              <a:latin typeface="Lato" panose="020F0502020204030203" pitchFamily="34" charset="77"/>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Create space in the timelines of interventions for </a:t>
            </a:r>
            <a:r>
              <a:rPr lang="en-US" b="1">
                <a:latin typeface="Lato" panose="020F0502020204030203" pitchFamily="34" charset="77"/>
                <a:ea typeface="MS PGothic"/>
                <a:cs typeface="Calibri"/>
              </a:rPr>
              <a:t>project teams to reflect on resistance</a:t>
            </a:r>
            <a:r>
              <a:rPr lang="en-US">
                <a:latin typeface="Lato" panose="020F0502020204030203" pitchFamily="34" charset="77"/>
                <a:ea typeface="MS PGothic"/>
                <a:cs typeface="Calibri"/>
              </a:rPr>
              <a:t>, including time for routine monitoring discussions and reporting exercises. For example, some routine reporting documents have sections on challenges and how they were overcome, but there could be more explicit sections to document resistance.</a:t>
            </a:r>
            <a:endParaRPr lang="en-US">
              <a:latin typeface="Lato" panose="020F0502020204030203" pitchFamily="34" charset="77"/>
              <a:cs typeface="Calibri"/>
            </a:endParaRP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Where possible, build </a:t>
            </a:r>
            <a:r>
              <a:rPr lang="en-US" b="1">
                <a:latin typeface="Lato" panose="020F0502020204030203" pitchFamily="34" charset="77"/>
                <a:ea typeface="MS PGothic"/>
                <a:cs typeface="Calibri"/>
              </a:rPr>
              <a:t>partnerships with community-based organizations</a:t>
            </a:r>
            <a:r>
              <a:rPr lang="en-US">
                <a:latin typeface="Lato" panose="020F0502020204030203" pitchFamily="34" charset="77"/>
                <a:ea typeface="MS PGothic"/>
                <a:cs typeface="Calibri"/>
              </a:rPr>
              <a:t> to better leverage each other’s complementary skills, capacities and approaches. Recognize that organizations can collaborate and do not need to do everything by themselves. Partnerships also build resilience to resistance from state actors – more on Localization in session 4. </a:t>
            </a: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When identifying legitimate gaps in state provision and support, we should also </a:t>
            </a:r>
            <a:r>
              <a:rPr lang="en-US" b="1">
                <a:latin typeface="Lato" panose="020F0502020204030203" pitchFamily="34" charset="77"/>
                <a:ea typeface="MS PGothic"/>
                <a:cs typeface="Calibri"/>
              </a:rPr>
              <a:t>identify resistance within institutions </a:t>
            </a:r>
            <a:r>
              <a:rPr lang="en-US">
                <a:latin typeface="Lato" panose="020F0502020204030203" pitchFamily="34" charset="77"/>
                <a:ea typeface="MS PGothic"/>
                <a:cs typeface="Calibri"/>
              </a:rPr>
              <a:t>(including donors) that could hinder the processes of change and adjust their interventions accordingly. Communicate and consult with donors on the forms of resistance they face, as this is key to adjusting their strategies or activities and clearing them for implementation. </a:t>
            </a:r>
          </a:p>
          <a:p>
            <a:pPr marL="285750" indent="-285750">
              <a:buClr>
                <a:schemeClr val="tx1"/>
              </a:buClr>
              <a:buFont typeface="Arial" panose="020B0604020202020204" pitchFamily="34" charset="0"/>
              <a:buChar char="•"/>
            </a:pPr>
            <a:r>
              <a:rPr lang="en-US">
                <a:latin typeface="Lato" panose="020F0502020204030203" pitchFamily="34" charset="77"/>
                <a:ea typeface="MS PGothic"/>
                <a:cs typeface="Calibri"/>
              </a:rPr>
              <a:t>Creating </a:t>
            </a:r>
            <a:r>
              <a:rPr lang="en-US" b="1">
                <a:latin typeface="Lato" panose="020F0502020204030203" pitchFamily="34" charset="77"/>
                <a:ea typeface="MS PGothic"/>
                <a:cs typeface="Calibri"/>
              </a:rPr>
              <a:t>spaces for dialogue and sharing with other community-based organizations </a:t>
            </a:r>
            <a:r>
              <a:rPr lang="en-US">
                <a:latin typeface="Lato" panose="020F0502020204030203" pitchFamily="34" charset="77"/>
                <a:ea typeface="MS PGothic"/>
                <a:cs typeface="Calibri"/>
              </a:rPr>
              <a:t>can help build awareness, educate potential partners and bring them on board. Adopting inclusive and intersectional approaches rather than defensive positions when presented with opposition or questions on prevention work is a pathway to reaching agreement on an ultimate goal. </a:t>
            </a:r>
            <a:endParaRPr lang="en-US">
              <a:latin typeface="Lato" panose="020F0502020204030203" pitchFamily="34" charset="77"/>
              <a:cs typeface="Calibri"/>
            </a:endParaRPr>
          </a:p>
          <a:p>
            <a:pPr marL="285750" indent="-285750">
              <a:buFont typeface="Arial"/>
              <a:buChar char="•"/>
            </a:pPr>
            <a:endParaRPr lang="en-US">
              <a:latin typeface="Lato" panose="020F0502020204030203" pitchFamily="34" charset="77"/>
            </a:endParaRPr>
          </a:p>
          <a:p>
            <a:r>
              <a:rPr lang="en-US">
                <a:latin typeface="Lato" panose="020F0502020204030203" pitchFamily="34" charset="77"/>
                <a:ea typeface="MS PGothic"/>
                <a:cs typeface="Calibri"/>
              </a:rPr>
              <a:t>Content derived and adjusted from the 2022 UNHCR GBV Standard Operating Procedure (SOP) guidance (forthcoming) and Viswanathan, R. (2021)/UN Trust Fund to End Violence against Women, Learning from Practice: Resistance and Backlash to Preventing Violence against Women and Girls (</a:t>
            </a:r>
            <a:r>
              <a:rPr lang="en-US" u="sng">
                <a:latin typeface="Lato" panose="020F0502020204030203" pitchFamily="34" charset="77"/>
                <a:ea typeface="MS PGothic"/>
                <a:cs typeface="Calibri"/>
                <a:hlinkClick r:id="rId3"/>
              </a:rPr>
              <a:t>https://untf.unwomen.org/sites/default/files/Field%20Office%20UNTF/Publications/2021/Prevention%20briefs/Resistance%20and%20backlash/Synthesis%20Review%207%20-%20resistance%20and%20backlash_v2_compressed.pdf</a:t>
            </a:r>
            <a:r>
              <a:rPr lang="en-US">
                <a:latin typeface="Lato" panose="020F0502020204030203" pitchFamily="34" charset="77"/>
                <a:ea typeface="MS PGothic"/>
                <a:cs typeface="Calibri"/>
              </a:rPr>
              <a:t>). </a:t>
            </a:r>
          </a:p>
        </p:txBody>
      </p:sp>
    </p:spTree>
    <p:extLst>
      <p:ext uri="{BB962C8B-B14F-4D97-AF65-F5344CB8AC3E}">
        <p14:creationId xmlns:p14="http://schemas.microsoft.com/office/powerpoint/2010/main" val="646010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3165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n-GB" altLang="en-US" sz="1300" u="sng">
              <a:solidFill>
                <a:srgbClr val="0000FF"/>
              </a:solidFill>
              <a:latin typeface="Lato" panose="020F0502020204030203" pitchFamily="34" charset="77"/>
              <a:cs typeface="Calibri" panose="020F0502020204030204" pitchFamily="34" charset="0"/>
              <a:hlinkClick r:id="rId3"/>
            </a:endParaRPr>
          </a:p>
          <a:p>
            <a:r>
              <a:rPr lang="en-GB" altLang="en-US" u="sng">
                <a:solidFill>
                  <a:srgbClr val="0000FF"/>
                </a:solidFill>
                <a:latin typeface="Lato" panose="020F0502020204030203" pitchFamily="34" charset="77"/>
                <a:cs typeface="Calibri" panose="020F0502020204030204" pitchFamily="34" charset="0"/>
                <a:hlinkClick r:id="rId3"/>
              </a:rPr>
              <a:t>http://www.youtube.com/watch?v=XN07X6Vjk_I</a:t>
            </a:r>
            <a:endParaRPr lang="en-GB" altLang="en-US" u="sng">
              <a:solidFill>
                <a:srgbClr val="0000FF"/>
              </a:solidFill>
              <a:latin typeface="Lato" panose="020F0502020204030203" pitchFamily="34" charset="77"/>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R">
                <a:latin typeface="Lato" panose="020F0502020204030203" pitchFamily="34" charset="77"/>
              </a:rPr>
              <a:t>Duration: 4.12 mins</a:t>
            </a:r>
          </a:p>
        </p:txBody>
      </p:sp>
    </p:spTree>
    <p:extLst>
      <p:ext uri="{BB962C8B-B14F-4D97-AF65-F5344CB8AC3E}">
        <p14:creationId xmlns:p14="http://schemas.microsoft.com/office/powerpoint/2010/main" val="2202737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338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pPr>
              <a:defRPr/>
            </a:pPr>
            <a:r>
              <a:rPr lang="en-GR">
                <a:latin typeface="Lato" panose="020F0502020204030203" pitchFamily="34" charset="77"/>
                <a:ea typeface="MS PGothic"/>
                <a:cs typeface="Calibri"/>
              </a:rPr>
              <a:t>Expected duration: 20 mins </a:t>
            </a:r>
            <a:endParaRPr lang="en-GR">
              <a:latin typeface="Lato" panose="020F0502020204030203" pitchFamily="34" charset="77"/>
              <a:cs typeface="Calibri"/>
            </a:endParaRPr>
          </a:p>
          <a:p>
            <a:r>
              <a:rPr lang="en-US">
                <a:latin typeface="Lato" panose="020F0502020204030203" pitchFamily="34" charset="77"/>
                <a:ea typeface="MS PGothic"/>
                <a:cs typeface="Calibri"/>
              </a:rPr>
              <a:t>Objective: deepen participants' understanding of how GBV principles can be applied in GBV prevention programming and encourage reflections on transforming harmful social and gender norms </a:t>
            </a:r>
            <a:endParaRPr lang="en-GR">
              <a:latin typeface="Lato" panose="020F0502020204030203" pitchFamily="34" charset="77"/>
              <a:ea typeface="MS PGothic"/>
              <a:cs typeface="Calibri"/>
            </a:endParaRPr>
          </a:p>
          <a:p>
            <a:endParaRPr lang="en-GR">
              <a:latin typeface="Lato" panose="020F0502020204030203" pitchFamily="34" charset="77"/>
              <a:cs typeface="Calibri"/>
            </a:endParaRPr>
          </a:p>
          <a:p>
            <a:pPr marL="285750" indent="-285750">
              <a:buClr>
                <a:schemeClr val="tx1"/>
              </a:buClr>
              <a:buFont typeface="Arial" panose="020B0604020202020204" pitchFamily="34" charset="0"/>
              <a:buChar char="•"/>
            </a:pPr>
            <a:r>
              <a:rPr lang="en-GR">
                <a:latin typeface="Lato" panose="020F0502020204030203" pitchFamily="34" charset="77"/>
                <a:ea typeface="MS PGothic"/>
                <a:cs typeface="Calibri"/>
              </a:rPr>
              <a:t>Divide the participants in groups. </a:t>
            </a:r>
            <a:endParaRPr lang="en-GR">
              <a:latin typeface="Lato" panose="020F0502020204030203" pitchFamily="34" charset="77"/>
              <a:cs typeface="Calibri"/>
            </a:endParaRPr>
          </a:p>
          <a:p>
            <a:pPr marL="285750" indent="-285750">
              <a:buClr>
                <a:schemeClr val="tx1"/>
              </a:buClr>
              <a:buFont typeface="Arial" panose="020B0604020202020204" pitchFamily="34" charset="0"/>
              <a:buChar char="•"/>
              <a:defRPr/>
            </a:pPr>
            <a:r>
              <a:rPr lang="en-GR">
                <a:latin typeface="Lato" panose="020F0502020204030203" pitchFamily="34" charset="77"/>
                <a:ea typeface="MS PGothic"/>
                <a:cs typeface="Calibri"/>
              </a:rPr>
              <a:t>Let the participants reflect on the questions in groups. </a:t>
            </a:r>
            <a:endParaRPr lang="en-GR">
              <a:latin typeface="Lato" panose="020F0502020204030203" pitchFamily="34" charset="77"/>
              <a:cs typeface="Calibri"/>
            </a:endParaRPr>
          </a:p>
          <a:p>
            <a:pPr marL="285750" indent="-285750">
              <a:buClr>
                <a:schemeClr val="tx1"/>
              </a:buClr>
              <a:buFont typeface="Arial" panose="020B0604020202020204" pitchFamily="34" charset="0"/>
              <a:buChar char="•"/>
              <a:defRPr/>
            </a:pPr>
            <a:r>
              <a:rPr lang="en-US">
                <a:latin typeface="Lato" panose="020F0502020204030203" pitchFamily="34" charset="77"/>
                <a:ea typeface="MS PGothic"/>
                <a:cs typeface="Calibri"/>
              </a:rPr>
              <a:t>Encourage groups to use a flipchart when desired. </a:t>
            </a:r>
          </a:p>
          <a:p>
            <a:pPr marL="285750" indent="-285750">
              <a:buClr>
                <a:schemeClr val="tx1"/>
              </a:buClr>
              <a:buFont typeface="Arial" panose="020B0604020202020204" pitchFamily="34" charset="0"/>
              <a:buChar char="•"/>
              <a:defRPr/>
            </a:pPr>
            <a:r>
              <a:rPr lang="en-GR">
                <a:latin typeface="Lato" panose="020F0502020204030203" pitchFamily="34" charset="77"/>
                <a:ea typeface="MS PGothic"/>
                <a:cs typeface="Calibri"/>
              </a:rPr>
              <a:t>Allow time at the end for feedback from the groups in plenary, </a:t>
            </a:r>
            <a:r>
              <a:rPr lang="en-US">
                <a:effectLst/>
                <a:latin typeface="Lato" panose="020F0502020204030203" pitchFamily="34" charset="77"/>
                <a:ea typeface="MS Mincho"/>
                <a:cs typeface="Times New Roman" panose="02020603050405020304" pitchFamily="18" charset="0"/>
              </a:rPr>
              <a:t>to present key observations and answers to the questions.</a:t>
            </a:r>
            <a:r>
              <a:rPr lang="en-US">
                <a:latin typeface="Lato" panose="020F0502020204030203" pitchFamily="34" charset="77"/>
                <a:ea typeface="MS Mincho"/>
                <a:cs typeface="Times New Roman" panose="02020603050405020304" pitchFamily="18" charset="0"/>
              </a:rPr>
              <a:t> </a:t>
            </a:r>
            <a:endParaRPr lang="en-GR">
              <a:latin typeface="Lato" panose="020F0502020204030203" pitchFamily="34" charset="77"/>
            </a:endParaRPr>
          </a:p>
          <a:p>
            <a:endParaRPr lang="en-US">
              <a:effectLst/>
              <a:latin typeface="Lato" panose="020F0502020204030203" pitchFamily="34" charset="77"/>
              <a:ea typeface="MS Mincho" panose="02020609040205080304" pitchFamily="49" charset="-128"/>
              <a:cs typeface="Times New Roman" panose="02020603050405020304" pitchFamily="18" charset="0"/>
            </a:endParaRPr>
          </a:p>
          <a:p>
            <a:r>
              <a:rPr lang="en-US">
                <a:effectLst/>
                <a:latin typeface="Lato" panose="020F0502020204030203" pitchFamily="34" charset="77"/>
                <a:ea typeface="MS Mincho"/>
                <a:cs typeface="Times New Roman" panose="02020603050405020304" pitchFamily="18" charset="0"/>
              </a:rPr>
              <a:t>Stipulate:</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342900" marR="7620" lvl="0" indent="-342900" fontAlgn="base">
              <a:spcAft>
                <a:spcPts val="515"/>
              </a:spcAft>
              <a:buClr>
                <a:schemeClr val="tx1"/>
              </a:buClr>
              <a:buSzPts val="1100"/>
              <a:buFont typeface="Arial" panose="020B0604020202020204" pitchFamily="34" charset="0"/>
              <a:buChar char="•"/>
            </a:pPr>
            <a:r>
              <a:rPr lang="en-US" b="1" i="0" u="none" strike="noStrike">
                <a:effectLst/>
                <a:uFill>
                  <a:solidFill>
                    <a:srgbClr val="000000"/>
                  </a:solidFill>
                </a:uFill>
                <a:latin typeface="Lato" panose="020F0502020204030203" pitchFamily="34" charset="77"/>
                <a:ea typeface="Calibri" panose="020F0502020204030204" pitchFamily="34" charset="0"/>
                <a:cs typeface="Calibri"/>
              </a:rPr>
              <a:t>Harmful social</a:t>
            </a:r>
            <a:r>
              <a:rPr lang="en-US" i="0" u="none" strike="noStrike">
                <a:effectLst/>
                <a:uFill>
                  <a:solidFill>
                    <a:srgbClr val="000000"/>
                  </a:solidFill>
                </a:uFill>
                <a:latin typeface="Lato" panose="020F0502020204030203" pitchFamily="34" charset="77"/>
                <a:ea typeface="Calibri" panose="020F0502020204030204" pitchFamily="34" charset="0"/>
                <a:cs typeface="Calibri"/>
              </a:rPr>
              <a:t> and </a:t>
            </a:r>
            <a:r>
              <a:rPr lang="en-US" b="1" i="0" u="none" strike="noStrike">
                <a:effectLst/>
                <a:uFill>
                  <a:solidFill>
                    <a:srgbClr val="000000"/>
                  </a:solidFill>
                </a:uFill>
                <a:latin typeface="Lato" panose="020F0502020204030203" pitchFamily="34" charset="77"/>
                <a:ea typeface="Calibri" panose="020F0502020204030204" pitchFamily="34" charset="0"/>
                <a:cs typeface="Calibri"/>
              </a:rPr>
              <a:t>gender</a:t>
            </a:r>
            <a:r>
              <a:rPr lang="en-US" i="0" u="none" strike="noStrike">
                <a:effectLst/>
                <a:uFill>
                  <a:solidFill>
                    <a:srgbClr val="000000"/>
                  </a:solidFill>
                </a:uFill>
                <a:latin typeface="Lato" panose="020F0502020204030203" pitchFamily="34" charset="77"/>
                <a:ea typeface="Calibri" panose="020F0502020204030204" pitchFamily="34" charset="0"/>
                <a:cs typeface="Calibri"/>
              </a:rPr>
              <a:t> </a:t>
            </a:r>
            <a:r>
              <a:rPr lang="en-US" b="1" i="0" u="none" strike="noStrike">
                <a:effectLst/>
                <a:uFill>
                  <a:solidFill>
                    <a:srgbClr val="000000"/>
                  </a:solidFill>
                </a:uFill>
                <a:latin typeface="Lato" panose="020F0502020204030203" pitchFamily="34" charset="77"/>
                <a:ea typeface="Calibri" panose="020F0502020204030204" pitchFamily="34" charset="0"/>
                <a:cs typeface="Calibri"/>
              </a:rPr>
              <a:t>norms</a:t>
            </a:r>
            <a:r>
              <a:rPr lang="en-US" i="0" u="none" strike="noStrike">
                <a:effectLst/>
                <a:uFill>
                  <a:solidFill>
                    <a:srgbClr val="000000"/>
                  </a:solidFill>
                </a:uFill>
                <a:latin typeface="Lato" panose="020F0502020204030203" pitchFamily="34" charset="77"/>
                <a:ea typeface="Calibri" panose="020F0502020204030204" pitchFamily="34" charset="0"/>
                <a:cs typeface="Calibri"/>
              </a:rPr>
              <a:t> and </a:t>
            </a:r>
            <a:r>
              <a:rPr lang="en-US" b="1" i="0" u="none" strike="noStrike">
                <a:effectLst/>
                <a:uFill>
                  <a:solidFill>
                    <a:srgbClr val="000000"/>
                  </a:solidFill>
                </a:uFill>
                <a:latin typeface="Lato" panose="020F0502020204030203" pitchFamily="34" charset="77"/>
                <a:ea typeface="Calibri" panose="020F0502020204030204" pitchFamily="34" charset="0"/>
                <a:cs typeface="Calibri"/>
              </a:rPr>
              <a:t>discrimination</a:t>
            </a:r>
            <a:r>
              <a:rPr lang="en-US" i="0" u="none" strike="noStrike">
                <a:effectLst/>
                <a:uFill>
                  <a:solidFill>
                    <a:srgbClr val="000000"/>
                  </a:solidFill>
                </a:uFill>
                <a:latin typeface="Lato" panose="020F0502020204030203" pitchFamily="34" charset="77"/>
                <a:ea typeface="Calibri" panose="020F0502020204030204" pitchFamily="34" charset="0"/>
                <a:cs typeface="Calibri"/>
              </a:rPr>
              <a:t> are the </a:t>
            </a:r>
            <a:r>
              <a:rPr lang="en-US" b="1" i="0" u="none" strike="noStrike">
                <a:effectLst/>
                <a:uFill>
                  <a:solidFill>
                    <a:srgbClr val="000000"/>
                  </a:solidFill>
                </a:uFill>
                <a:latin typeface="Lato" panose="020F0502020204030203" pitchFamily="34" charset="77"/>
                <a:ea typeface="Calibri" panose="020F0502020204030204" pitchFamily="34" charset="0"/>
                <a:cs typeface="Calibri"/>
              </a:rPr>
              <a:t>root causes </a:t>
            </a:r>
            <a:r>
              <a:rPr lang="en-US" i="0" u="none" strike="noStrike">
                <a:effectLst/>
                <a:uFill>
                  <a:solidFill>
                    <a:srgbClr val="000000"/>
                  </a:solidFill>
                </a:uFill>
                <a:latin typeface="Lato" panose="020F0502020204030203" pitchFamily="34" charset="77"/>
                <a:ea typeface="Calibri" panose="020F0502020204030204" pitchFamily="34" charset="0"/>
                <a:cs typeface="Calibri"/>
              </a:rPr>
              <a:t>of GBV: girls are perceived as having less value, women are blamed for the sex of their babies, husbands are perceived as having the right to dominate their wives and women are treated as inferior to men.</a:t>
            </a:r>
            <a:endParaRPr lang="en-GR" i="0" u="none" strike="noStrike">
              <a:effectLst/>
              <a:uFill>
                <a:solidFill>
                  <a:srgbClr val="000000"/>
                </a:solidFill>
              </a:uFill>
              <a:latin typeface="Lato" panose="020F0502020204030203" pitchFamily="34" charset="77"/>
              <a:ea typeface="Calibri" panose="020F0502020204030204" pitchFamily="34" charset="0"/>
              <a:cs typeface="Calibri"/>
            </a:endParaRPr>
          </a:p>
          <a:p>
            <a:pPr marL="342900" marR="7620" indent="-342900">
              <a:spcAft>
                <a:spcPts val="785"/>
              </a:spcAft>
              <a:buClr>
                <a:schemeClr val="tx1"/>
              </a:buClr>
              <a:buSzPts val="1100"/>
              <a:buFont typeface="Arial" panose="020B0604020202020204" pitchFamily="34" charset="0"/>
              <a:buChar char="•"/>
            </a:pPr>
            <a:r>
              <a:rPr lang="en-US" b="1">
                <a:uFill>
                  <a:solidFill>
                    <a:srgbClr val="000000"/>
                  </a:solidFill>
                </a:uFill>
                <a:latin typeface="Lato" panose="020F0502020204030203" pitchFamily="34" charset="77"/>
                <a:ea typeface="Calibri" panose="020F0502020204030204" pitchFamily="34" charset="0"/>
                <a:cs typeface="Calibri"/>
              </a:rPr>
              <a:t>GBV contributing</a:t>
            </a:r>
            <a:r>
              <a:rPr lang="en-US" b="1" i="0" u="none" strike="noStrike">
                <a:effectLst/>
                <a:uFill>
                  <a:solidFill>
                    <a:srgbClr val="000000"/>
                  </a:solidFill>
                </a:uFill>
                <a:latin typeface="Lato" panose="020F0502020204030203" pitchFamily="34" charset="77"/>
                <a:ea typeface="Calibri" panose="020F0502020204030204" pitchFamily="34" charset="0"/>
                <a:cs typeface="Calibri"/>
              </a:rPr>
              <a:t> factors </a:t>
            </a:r>
            <a:r>
              <a:rPr lang="en-US" i="0" u="none" strike="noStrike">
                <a:effectLst/>
                <a:uFill>
                  <a:solidFill>
                    <a:srgbClr val="000000"/>
                  </a:solidFill>
                </a:uFill>
                <a:latin typeface="Lato" panose="020F0502020204030203" pitchFamily="34" charset="77"/>
                <a:ea typeface="Calibri" panose="020F0502020204030204" pitchFamily="34" charset="0"/>
                <a:cs typeface="Calibri"/>
              </a:rPr>
              <a:t>include poverty, pressure from other community members, alcohol abuse, and lack of knowledge about reproductive health issues.</a:t>
            </a:r>
            <a:endParaRPr lang="en-GR" i="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342900" marR="7620" indent="-342900">
              <a:spcAft>
                <a:spcPts val="515"/>
              </a:spcAft>
              <a:buClr>
                <a:schemeClr val="tx1"/>
              </a:buClr>
              <a:buSzPts val="1100"/>
              <a:buFont typeface="Arial" panose="020B0604020202020204" pitchFamily="34" charset="0"/>
              <a:buChar char="•"/>
            </a:pPr>
            <a:r>
              <a:rPr lang="en-US" b="1" i="0" u="none" strike="noStrike">
                <a:effectLst/>
                <a:uFill>
                  <a:solidFill>
                    <a:srgbClr val="000000"/>
                  </a:solidFill>
                </a:uFill>
                <a:latin typeface="Lato" panose="020F0502020204030203" pitchFamily="34" charset="77"/>
                <a:ea typeface="Calibri" panose="020F0502020204030204" pitchFamily="34" charset="0"/>
                <a:cs typeface="Calibri"/>
              </a:rPr>
              <a:t>Success of the programme</a:t>
            </a:r>
            <a:r>
              <a:rPr lang="en-US" i="0" u="none" strike="noStrike">
                <a:effectLst/>
                <a:uFill>
                  <a:solidFill>
                    <a:srgbClr val="000000"/>
                  </a:solidFill>
                </a:uFill>
                <a:latin typeface="Lato" panose="020F0502020204030203" pitchFamily="34" charset="77"/>
                <a:ea typeface="Calibri" panose="020F0502020204030204" pitchFamily="34" charset="0"/>
                <a:cs typeface="Calibri"/>
              </a:rPr>
              <a:t>: according to Fidele’s feedback it seems that he continues to believe that girls have less value than boys. One of the key points he says to have learned from the programme is that it is the man’s chromosome that determines the sex of the child – rather than him understanding and believing that girls are to be considered equal to boys. Therefore, the programme may not have sufficiently transformed all harmful social and gender beliefs Fidele has.</a:t>
            </a:r>
            <a:endParaRPr lang="en-GR" i="0" u="none" strike="noStrike">
              <a:effectLst/>
              <a:uFill>
                <a:solidFill>
                  <a:srgbClr val="000000"/>
                </a:solidFill>
              </a:uFill>
              <a:latin typeface="Calibri"/>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2038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marL="0" lvl="0" indent="0" fontAlgn="base">
              <a:buClr>
                <a:srgbClr val="000000"/>
              </a:buClr>
              <a:buSzPts val="1100"/>
              <a:buFontTx/>
              <a:buNone/>
            </a:pPr>
            <a:r>
              <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Point out that, as we have been discussing, </a:t>
            </a:r>
            <a:r>
              <a:rPr lang="en-US" sz="1200" b="1" u="none" strike="noStrike">
                <a:effectLst/>
                <a:uFill>
                  <a:solidFill>
                    <a:srgbClr val="000000"/>
                  </a:solidFill>
                </a:uFill>
                <a:latin typeface="Lato" panose="020F0502020204030203" pitchFamily="34" charset="77"/>
                <a:ea typeface="MS Mincho" panose="02020609040205080304" pitchFamily="49" charset="-128"/>
                <a:cs typeface="Times New Roman" panose="02020603050405020304" pitchFamily="18" charset="0"/>
              </a:rPr>
              <a:t>g</a:t>
            </a:r>
            <a:r>
              <a:rPr lang="en-US" sz="1200" b="1">
                <a:effectLst/>
                <a:latin typeface="Lato" panose="020F0502020204030203" pitchFamily="34" charset="77"/>
                <a:ea typeface="MS Mincho" panose="02020609040205080304" pitchFamily="49" charset="-128"/>
                <a:cs typeface="Times New Roman" panose="02020603050405020304" pitchFamily="18" charset="0"/>
              </a:rPr>
              <a:t>ender inequality</a:t>
            </a:r>
            <a:r>
              <a:rPr lang="en-US" sz="1200">
                <a:effectLst/>
                <a:latin typeface="Lato" panose="020F0502020204030203" pitchFamily="34" charset="77"/>
                <a:ea typeface="MS Mincho" panose="02020609040205080304" pitchFamily="49" charset="-128"/>
                <a:cs typeface="Times New Roman" panose="02020603050405020304" pitchFamily="18" charset="0"/>
              </a:rPr>
              <a:t>, </a:t>
            </a:r>
            <a:r>
              <a:rPr lang="en-US" sz="1200" b="1">
                <a:effectLst/>
                <a:latin typeface="Lato" panose="020F0502020204030203" pitchFamily="34" charset="77"/>
                <a:ea typeface="MS Mincho" panose="02020609040205080304" pitchFamily="49" charset="-128"/>
                <a:cs typeface="Times New Roman" panose="02020603050405020304" pitchFamily="18" charset="0"/>
              </a:rPr>
              <a:t>systemic discrimination </a:t>
            </a:r>
            <a:r>
              <a:rPr lang="en-US" sz="1200">
                <a:effectLst/>
                <a:latin typeface="Lato" panose="020F0502020204030203" pitchFamily="34" charset="77"/>
                <a:ea typeface="MS Mincho" panose="02020609040205080304" pitchFamily="49" charset="-128"/>
                <a:cs typeface="Times New Roman" panose="02020603050405020304" pitchFamily="18" charset="0"/>
              </a:rPr>
              <a:t>and </a:t>
            </a:r>
            <a:r>
              <a:rPr lang="en-US" sz="1200" b="1">
                <a:effectLst/>
                <a:latin typeface="Lato" panose="020F0502020204030203" pitchFamily="34" charset="77"/>
                <a:ea typeface="MS Mincho" panose="02020609040205080304" pitchFamily="49" charset="-128"/>
                <a:cs typeface="Times New Roman" panose="02020603050405020304" pitchFamily="18" charset="0"/>
              </a:rPr>
              <a:t>unequal power relations</a:t>
            </a:r>
            <a:r>
              <a:rPr lang="en-US" sz="1200">
                <a:effectLst/>
                <a:latin typeface="Lato" panose="020F0502020204030203" pitchFamily="34" charset="77"/>
                <a:ea typeface="MS Mincho" panose="02020609040205080304" pitchFamily="49" charset="-128"/>
                <a:cs typeface="Times New Roman" panose="02020603050405020304" pitchFamily="18" charset="0"/>
              </a:rPr>
              <a:t>, the root causes of GBV, are </a:t>
            </a:r>
            <a:r>
              <a:rPr lang="en-US" sz="1200" b="1">
                <a:effectLst/>
                <a:latin typeface="Lato" panose="020F0502020204030203" pitchFamily="34" charset="77"/>
                <a:ea typeface="MS Mincho" panose="02020609040205080304" pitchFamily="49" charset="-128"/>
                <a:cs typeface="Times New Roman" panose="02020603050405020304" pitchFamily="18" charset="0"/>
              </a:rPr>
              <a:t>replicated across different levels</a:t>
            </a:r>
            <a:r>
              <a:rPr lang="en-US" sz="1200">
                <a:effectLst/>
                <a:latin typeface="Lato" panose="020F0502020204030203" pitchFamily="34" charset="77"/>
                <a:ea typeface="MS Mincho" panose="02020609040205080304" pitchFamily="49" charset="-128"/>
                <a:cs typeface="Times New Roman" panose="02020603050405020304" pitchFamily="18" charset="0"/>
              </a:rPr>
              <a:t>, as captured in the socio-ecological model – ranging </a:t>
            </a:r>
            <a:r>
              <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from individual expectations and attitudes to social norms, legal frameworks and systems (Inter-Agency Minimum Standard 13).  </a:t>
            </a:r>
          </a:p>
          <a:p>
            <a:pPr marL="0" lvl="0" indent="0" fontAlgn="base">
              <a:buClr>
                <a:srgbClr val="000000"/>
              </a:buClr>
              <a:buSzPts val="1100"/>
              <a:buFontTx/>
              <a:buNone/>
            </a:pPr>
            <a:endPar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lvl="0" indent="0" fontAlgn="base">
              <a:buClr>
                <a:srgbClr val="000000"/>
              </a:buClr>
              <a:buSzPts val="1100"/>
              <a:buFontTx/>
              <a:buNone/>
            </a:pPr>
            <a:r>
              <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Explain that the </a:t>
            </a:r>
            <a:r>
              <a:rPr lang="en-US"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socio-ecological model </a:t>
            </a:r>
            <a:r>
              <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provides a good framework for ensuring that </a:t>
            </a:r>
            <a:r>
              <a:rPr lang="en-US"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primary</a:t>
            </a:r>
            <a:r>
              <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 </a:t>
            </a:r>
            <a:r>
              <a:rPr lang="en-US"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prevention strategies operate across these different levels </a:t>
            </a:r>
            <a:r>
              <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in order to </a:t>
            </a:r>
            <a:r>
              <a:rPr lang="en-US"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effectively transform systems </a:t>
            </a:r>
            <a:r>
              <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and </a:t>
            </a:r>
            <a:r>
              <a:rPr lang="en-US" sz="1200" b="1"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social norms</a:t>
            </a:r>
            <a:r>
              <a:rPr lang="en-US" sz="1200"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rPr>
              <a:t>. </a:t>
            </a:r>
            <a:endParaRPr lang="en-US">
              <a:latin typeface="Lato" panose="020F0502020204030203" pitchFamily="34" charset="77"/>
            </a:endParaRPr>
          </a:p>
          <a:p>
            <a:pPr marL="0" lvl="0" indent="0" fontAlgn="base">
              <a:buClr>
                <a:srgbClr val="000000"/>
              </a:buClr>
              <a:buSzPts val="1100"/>
              <a:buFontTx/>
              <a:buNone/>
            </a:pPr>
            <a:endParaRPr lang="en-US">
              <a:latin typeface="Lato" panose="020F0502020204030203" pitchFamily="34" charset="77"/>
            </a:endParaRPr>
          </a:p>
          <a:p>
            <a:pPr marL="0" lvl="0" indent="0" fontAlgn="base">
              <a:buClr>
                <a:srgbClr val="000000"/>
              </a:buClr>
              <a:buSzPts val="1100"/>
              <a:buFontTx/>
              <a:buNone/>
            </a:pPr>
            <a:r>
              <a:rPr lang="en-US">
                <a:latin typeface="Lato" panose="020F0502020204030203" pitchFamily="34" charset="77"/>
              </a:rPr>
              <a:t>It is key for prevention programming to include </a:t>
            </a:r>
            <a:r>
              <a:rPr lang="en-US" b="1">
                <a:latin typeface="Lato" panose="020F0502020204030203" pitchFamily="34" charset="77"/>
              </a:rPr>
              <a:t>multisectoral interventions </a:t>
            </a:r>
            <a:r>
              <a:rPr lang="en-US">
                <a:latin typeface="Lato" panose="020F0502020204030203" pitchFamily="34" charset="77"/>
              </a:rPr>
              <a:t>and </a:t>
            </a:r>
            <a:r>
              <a:rPr lang="en-US" b="1">
                <a:latin typeface="Lato" panose="020F0502020204030203" pitchFamily="34" charset="77"/>
              </a:rPr>
              <a:t>work across the socio-ecological model </a:t>
            </a:r>
            <a:r>
              <a:rPr lang="en-US">
                <a:latin typeface="Lato" panose="020F0502020204030203" pitchFamily="34" charset="77"/>
              </a:rPr>
              <a:t>for shifts in unequal power relations. </a:t>
            </a:r>
          </a:p>
          <a:p>
            <a:pPr marL="0" lvl="0" indent="0" fontAlgn="base">
              <a:buClr>
                <a:srgbClr val="000000"/>
              </a:buClr>
              <a:buSzPts val="1100"/>
              <a:buFontTx/>
              <a:buNone/>
            </a:pPr>
            <a:endParaRPr lang="en-US">
              <a:latin typeface="Lato" panose="020F0502020204030203" pitchFamily="34" charset="77"/>
            </a:endParaRPr>
          </a:p>
          <a:p>
            <a:pPr marL="0" lvl="0" indent="0" fontAlgn="base">
              <a:buClr>
                <a:srgbClr val="000000"/>
              </a:buClr>
              <a:buSzPts val="1100"/>
              <a:buFontTx/>
              <a:buNone/>
            </a:pPr>
            <a:r>
              <a:rPr lang="en-US">
                <a:latin typeface="Lato" panose="020F0502020204030203" pitchFamily="34" charset="77"/>
                <a:ea typeface="MS PGothic"/>
                <a:cs typeface="Calibri"/>
              </a:rPr>
              <a:t>For </a:t>
            </a:r>
            <a:r>
              <a:rPr lang="en-US" b="1">
                <a:latin typeface="Lato" panose="020F0502020204030203" pitchFamily="34" charset="77"/>
                <a:ea typeface="MS PGothic"/>
                <a:cs typeface="Calibri"/>
              </a:rPr>
              <a:t>example</a:t>
            </a:r>
            <a:r>
              <a:rPr lang="en-US">
                <a:latin typeface="Lato" panose="020F0502020204030203" pitchFamily="34" charset="77"/>
                <a:ea typeface="MS PGothic"/>
                <a:cs typeface="Calibri"/>
              </a:rPr>
              <a:t>, successful gender-transformative approaches work from the individual level of girls who are not empowered to advocate for their rights through to the level of communities where girls’ choices are limited, and through systems such as education where gender-unequal pedagogies flourish. Using a socio-ecological model helps us to understand and track changes in social expectations of boys, girls, and male and female roles, and in gender-based values, beliefs and practices.</a:t>
            </a:r>
            <a:endParaRPr lang="en-GR">
              <a:latin typeface="Lato" panose="020F0502020204030203" pitchFamily="34" charset="77"/>
              <a:ea typeface="MS PGothic"/>
              <a:cs typeface="Calibri"/>
            </a:endParaRPr>
          </a:p>
        </p:txBody>
      </p:sp>
    </p:spTree>
    <p:extLst>
      <p:ext uri="{BB962C8B-B14F-4D97-AF65-F5344CB8AC3E}">
        <p14:creationId xmlns:p14="http://schemas.microsoft.com/office/powerpoint/2010/main" val="424767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564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r>
              <a:rPr lang="en-GB" sz="1200">
                <a:latin typeface="Lato" panose="020F0502020204030203" pitchFamily="34" charset="77"/>
                <a:ea typeface="MS PGothic"/>
                <a:cs typeface="Calibri"/>
                <a:hlinkClick r:id="rId3"/>
              </a:rPr>
              <a:t>https://www.whatworks.co.za/resources/film-and-audio/item/400-equal-access-Nepal</a:t>
            </a:r>
            <a:endParaRPr lang="en-GB" sz="1200">
              <a:latin typeface="Lato" panose="020F0502020204030203" pitchFamily="34" charset="77"/>
              <a:ea typeface="MS PGothic"/>
              <a:cs typeface="Calibri"/>
            </a:endParaRPr>
          </a:p>
          <a:p>
            <a:r>
              <a:rPr lang="en-GB">
                <a:latin typeface="Lato" panose="020F0502020204030203" pitchFamily="34" charset="77"/>
                <a:ea typeface="MS PGothic"/>
                <a:cs typeface="Calibri"/>
              </a:rPr>
              <a:t>Duration: 5.42 mins</a:t>
            </a:r>
          </a:p>
          <a:p>
            <a:endParaRPr lang="en-GB">
              <a:latin typeface="Lato" panose="020F0502020204030203" pitchFamily="34" charset="77"/>
            </a:endParaRPr>
          </a:p>
          <a:p>
            <a:pPr marL="0" marR="0" lvl="0" indent="0" defTabSz="914400" rtl="0" eaLnBrk="0" fontAlgn="base" latinLnBrk="0" hangingPunct="0">
              <a:spcBef>
                <a:spcPct val="30000"/>
              </a:spcBef>
              <a:spcAft>
                <a:spcPct val="0"/>
              </a:spcAft>
              <a:buClr>
                <a:srgbClr val="000000"/>
              </a:buClr>
              <a:buSzPts val="1100"/>
              <a:buFont typeface="Times New Roman" panose="02020603050405020304" pitchFamily="18" charset="0"/>
              <a:buNone/>
              <a:tabLst/>
              <a:defRPr/>
            </a:pPr>
            <a:r>
              <a:rPr lang="en-GR">
                <a:latin typeface="Lato" panose="020F0502020204030203" pitchFamily="34" charset="77"/>
                <a:ea typeface="MS PGothic"/>
                <a:cs typeface="Calibri"/>
              </a:rPr>
              <a:t>Expected duration: 15 mins (incl. video)</a:t>
            </a:r>
          </a:p>
          <a:p>
            <a:r>
              <a:rPr lang="en-US">
                <a:latin typeface="Lato" panose="020F0502020204030203" pitchFamily="34" charset="77"/>
                <a:ea typeface="MS PGothic"/>
                <a:cs typeface="Calibri"/>
              </a:rPr>
              <a:t>Objective: reinforce participants' understanding of the socio-ecological model</a:t>
            </a:r>
          </a:p>
          <a:p>
            <a:endParaRPr lang="en-GR">
              <a:latin typeface="Lato" panose="020F0502020204030203" pitchFamily="34" charset="77"/>
            </a:endParaRPr>
          </a:p>
          <a:p>
            <a:pPr marL="285750" indent="-285750">
              <a:buClr>
                <a:schemeClr val="tx1"/>
              </a:buClr>
              <a:buFont typeface="Arial" panose="020B0604020202020204" pitchFamily="34" charset="0"/>
              <a:buChar char="•"/>
            </a:pPr>
            <a:r>
              <a:rPr lang="en-GR">
                <a:latin typeface="Lato" panose="020F0502020204030203" pitchFamily="34" charset="77"/>
                <a:ea typeface="MS PGothic"/>
                <a:cs typeface="Calibri"/>
              </a:rPr>
              <a:t>Divide the participants in groups. </a:t>
            </a:r>
            <a:endParaRPr lang="en-GR">
              <a:latin typeface="Lato" panose="020F0502020204030203" pitchFamily="34" charset="77"/>
              <a:cs typeface="Calibri"/>
            </a:endParaRPr>
          </a:p>
          <a:p>
            <a:pPr marL="285750" indent="-285750">
              <a:buClr>
                <a:schemeClr val="tx1"/>
              </a:buClr>
              <a:buFont typeface="Arial" panose="020B0604020202020204" pitchFamily="34" charset="0"/>
              <a:buChar char="•"/>
              <a:defRPr/>
            </a:pPr>
            <a:r>
              <a:rPr lang="en-GR">
                <a:latin typeface="Lato" panose="020F0502020204030203" pitchFamily="34" charset="77"/>
                <a:ea typeface="MS PGothic"/>
                <a:cs typeface="Calibri"/>
              </a:rPr>
              <a:t>Let the participants work in groups for 5 minutes, inviting them to reflect on the extent that the prevention strategy of Equal Access Nepal works across the different levels of the socio-ecological model.  </a:t>
            </a:r>
            <a:endParaRPr lang="en-GR">
              <a:latin typeface="Lato" panose="020F0502020204030203" pitchFamily="34" charset="77"/>
              <a:cs typeface="Calibri"/>
            </a:endParaRPr>
          </a:p>
          <a:p>
            <a:pPr marL="285750" indent="-285750">
              <a:buClr>
                <a:schemeClr val="tx1"/>
              </a:buClr>
              <a:buFont typeface="Arial" panose="020B0604020202020204" pitchFamily="34" charset="0"/>
              <a:buChar char="•"/>
              <a:defRPr/>
            </a:pPr>
            <a:r>
              <a:rPr lang="en-GR">
                <a:latin typeface="Lato" panose="020F0502020204030203" pitchFamily="34" charset="77"/>
                <a:ea typeface="MS PGothic"/>
                <a:cs typeface="Calibri"/>
              </a:rPr>
              <a:t>No plenary feedback session</a:t>
            </a:r>
            <a:r>
              <a:rPr lang="en-US">
                <a:latin typeface="Lato" panose="020F0502020204030203" pitchFamily="34" charset="77"/>
                <a:ea typeface="MS PGothic"/>
                <a:cs typeface="Calibri"/>
              </a:rPr>
              <a:t>, the m</a:t>
            </a:r>
            <a:r>
              <a:rPr lang="en-GR">
                <a:latin typeface="Lato" panose="020F0502020204030203" pitchFamily="34" charset="77"/>
                <a:ea typeface="MS PGothic"/>
                <a:cs typeface="Calibri"/>
              </a:rPr>
              <a:t>ain aim </a:t>
            </a:r>
            <a:r>
              <a:rPr lang="en-US">
                <a:latin typeface="Lato" panose="020F0502020204030203" pitchFamily="34" charset="77"/>
                <a:ea typeface="MS PGothic"/>
                <a:cs typeface="Calibri"/>
              </a:rPr>
              <a:t>of the exercise </a:t>
            </a:r>
            <a:r>
              <a:rPr lang="en-GR">
                <a:latin typeface="Lato" panose="020F0502020204030203" pitchFamily="34" charset="77"/>
                <a:ea typeface="MS PGothic"/>
                <a:cs typeface="Calibri"/>
              </a:rPr>
              <a:t>is to reinforce understanding of the socio-ecological model. </a:t>
            </a:r>
            <a:endParaRPr lang="en-GR">
              <a:latin typeface="Lato" panose="020F0502020204030203" pitchFamily="34" charset="77"/>
              <a:cs typeface="Calibri"/>
            </a:endParaRPr>
          </a:p>
          <a:p>
            <a:pPr marL="0" marR="0" lvl="0" indent="0" defTabSz="914400" rtl="0" eaLnBrk="0" fontAlgn="base" latinLnBrk="0" hangingPunct="0">
              <a:spcBef>
                <a:spcPct val="30000"/>
              </a:spcBef>
              <a:spcAft>
                <a:spcPct val="0"/>
              </a:spcAft>
              <a:buClrTx/>
              <a:buSzTx/>
              <a:buFontTx/>
              <a:buNone/>
              <a:tabLst/>
              <a:defRPr/>
            </a:pPr>
            <a:endParaRPr lang="en-GR">
              <a:latin typeface="Lato" panose="020F0502020204030203" pitchFamily="34" charset="77"/>
            </a:endParaRPr>
          </a:p>
          <a:p>
            <a:pPr>
              <a:defRPr/>
            </a:pPr>
            <a:r>
              <a:rPr lang="en-GR">
                <a:latin typeface="Lato" panose="020F0502020204030203" pitchFamily="34" charset="77"/>
                <a:ea typeface="MS PGothic"/>
                <a:cs typeface="Calibri"/>
              </a:rPr>
              <a:t>Notes: </a:t>
            </a:r>
            <a:endParaRPr lang="en-GR">
              <a:latin typeface="Lato" panose="020F0502020204030203" pitchFamily="34" charset="77"/>
              <a:cs typeface="Calibri"/>
            </a:endParaRPr>
          </a:p>
          <a:p>
            <a:pPr marL="285750" indent="-285750">
              <a:buClr>
                <a:schemeClr val="tx1"/>
              </a:buClr>
              <a:buFont typeface="Arial" panose="020B0604020202020204" pitchFamily="34" charset="0"/>
              <a:buChar char="•"/>
              <a:defRPr/>
            </a:pPr>
            <a:r>
              <a:rPr lang="en-GR" b="1">
                <a:latin typeface="Lato" panose="020F0502020204030203" pitchFamily="34" charset="77"/>
                <a:ea typeface="MS PGothic"/>
                <a:cs typeface="Calibri"/>
              </a:rPr>
              <a:t>Individual level: </a:t>
            </a:r>
            <a:r>
              <a:rPr lang="en-GR">
                <a:latin typeface="Lato" panose="020F0502020204030203" pitchFamily="34" charset="77"/>
                <a:ea typeface="MS PGothic"/>
                <a:cs typeface="Calibri"/>
              </a:rPr>
              <a:t>life skills building, mainly focused on communication in marriage. </a:t>
            </a:r>
            <a:endParaRPr lang="en-GR">
              <a:latin typeface="Lato" panose="020F0502020204030203" pitchFamily="34" charset="77"/>
              <a:cs typeface="Calibri"/>
            </a:endParaRPr>
          </a:p>
          <a:p>
            <a:pPr marL="285750" indent="-285750">
              <a:buClr>
                <a:schemeClr val="tx1"/>
              </a:buClr>
              <a:buFont typeface="Arial" panose="020B0604020202020204" pitchFamily="34" charset="0"/>
              <a:buChar char="•"/>
              <a:defRPr/>
            </a:pPr>
            <a:r>
              <a:rPr lang="en-GR" b="1">
                <a:latin typeface="Lato" panose="020F0502020204030203" pitchFamily="34" charset="77"/>
                <a:ea typeface="MS PGothic"/>
                <a:cs typeface="Calibri"/>
              </a:rPr>
              <a:t>Relationships level</a:t>
            </a:r>
            <a:r>
              <a:rPr lang="en-GR">
                <a:latin typeface="Lato" panose="020F0502020204030203" pitchFamily="34" charset="77"/>
                <a:ea typeface="MS PGothic"/>
                <a:cs typeface="Calibri"/>
              </a:rPr>
              <a:t>: direct work with couples, facilitated group discussions about healthy relationships. </a:t>
            </a:r>
            <a:endParaRPr lang="en-GR">
              <a:latin typeface="Lato" panose="020F0502020204030203" pitchFamily="34" charset="77"/>
              <a:cs typeface="Calibri"/>
            </a:endParaRPr>
          </a:p>
          <a:p>
            <a:pPr marL="285750" indent="-285750">
              <a:buClr>
                <a:schemeClr val="tx1"/>
              </a:buClr>
              <a:buFont typeface="Arial" panose="020B0604020202020204" pitchFamily="34" charset="0"/>
              <a:buChar char="•"/>
              <a:defRPr/>
            </a:pPr>
            <a:r>
              <a:rPr lang="en-GR" b="1">
                <a:latin typeface="Lato" panose="020F0502020204030203" pitchFamily="34" charset="77"/>
                <a:ea typeface="MS PGothic"/>
                <a:cs typeface="Calibri"/>
              </a:rPr>
              <a:t>Community level: </a:t>
            </a:r>
            <a:r>
              <a:rPr lang="en-US" b="0">
                <a:effectLst/>
                <a:latin typeface="Lato" panose="020F0502020204030203" pitchFamily="34" charset="77"/>
                <a:ea typeface="MS Mincho"/>
                <a:cs typeface="Times New Roman" panose="02020603050405020304" pitchFamily="18" charset="0"/>
              </a:rPr>
              <a:t>social</a:t>
            </a:r>
            <a:r>
              <a:rPr lang="en-US">
                <a:effectLst/>
                <a:latin typeface="Lato" panose="020F0502020204030203" pitchFamily="34" charset="77"/>
                <a:ea typeface="MS Mincho"/>
                <a:cs typeface="Times New Roman" panose="02020603050405020304" pitchFamily="18" charset="0"/>
              </a:rPr>
              <a:t> and behavioural change communication through community outreach, e.g. through role play, theatre.</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285750" indent="-285750">
              <a:buClr>
                <a:schemeClr val="tx1"/>
              </a:buClr>
              <a:buFont typeface="Arial" panose="020B0604020202020204" pitchFamily="34" charset="0"/>
              <a:buChar char="•"/>
              <a:defRPr/>
            </a:pPr>
            <a:r>
              <a:rPr lang="en-GR" b="1">
                <a:latin typeface="Lato" panose="020F0502020204030203" pitchFamily="34" charset="77"/>
                <a:ea typeface="MS PGothic"/>
                <a:cs typeface="Calibri"/>
              </a:rPr>
              <a:t>Society level: </a:t>
            </a:r>
            <a:r>
              <a:rPr lang="en-GR">
                <a:latin typeface="Lato" panose="020F0502020204030203" pitchFamily="34" charset="77"/>
                <a:ea typeface="MS PGothic"/>
                <a:cs typeface="Calibri"/>
              </a:rPr>
              <a:t>using media (radio campaign) for </a:t>
            </a:r>
            <a:r>
              <a:rPr lang="en-US" b="0">
                <a:effectLst/>
                <a:latin typeface="Lato" panose="020F0502020204030203" pitchFamily="34" charset="77"/>
                <a:ea typeface="MS Mincho"/>
                <a:cs typeface="Times New Roman" panose="02020603050405020304" pitchFamily="18" charset="0"/>
              </a:rPr>
              <a:t>social</a:t>
            </a:r>
            <a:r>
              <a:rPr lang="en-US">
                <a:effectLst/>
                <a:latin typeface="Lato" panose="020F0502020204030203" pitchFamily="34" charset="77"/>
                <a:ea typeface="MS Mincho"/>
                <a:cs typeface="Times New Roman" panose="02020603050405020304" pitchFamily="18" charset="0"/>
              </a:rPr>
              <a:t> and behavioural change communication.</a:t>
            </a:r>
            <a:r>
              <a:rPr lang="en-US">
                <a:latin typeface="Lato" panose="020F0502020204030203" pitchFamily="34" charset="77"/>
                <a:ea typeface="MS Mincho"/>
                <a:cs typeface="Times New Roman" panose="02020603050405020304" pitchFamily="18" charset="0"/>
              </a:rPr>
              <a:t> </a:t>
            </a:r>
            <a:endParaRPr lang="en-GR">
              <a:latin typeface="Lato" panose="020F0502020204030203" pitchFamily="34" charset="77"/>
            </a:endParaRPr>
          </a:p>
        </p:txBody>
      </p:sp>
    </p:spTree>
    <p:extLst>
      <p:ext uri="{BB962C8B-B14F-4D97-AF65-F5344CB8AC3E}">
        <p14:creationId xmlns:p14="http://schemas.microsoft.com/office/powerpoint/2010/main" val="3308076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297705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500" b="1" noProof="0">
                <a:latin typeface="Lato" panose="020F0502020204030203" pitchFamily="34" charset="77"/>
                <a:ea typeface="MS PGothic"/>
                <a:cs typeface="Calibri"/>
              </a:rPr>
              <a:t>FACILITATOR NOTES</a:t>
            </a:r>
            <a:endParaRPr lang="en-GB" sz="1500" b="1" noProof="0">
              <a:latin typeface="Lato" panose="020F0502020204030203" pitchFamily="34" charset="77"/>
            </a:endParaRPr>
          </a:p>
          <a:p>
            <a:endParaRPr lang="en-GB" noProof="0">
              <a:ea typeface="MS PGothic"/>
              <a:cs typeface="Calibri"/>
            </a:endParaRPr>
          </a:p>
          <a:p>
            <a:r>
              <a:rPr lang="en-GB" noProof="0">
                <a:latin typeface="Lato" panose="020F0502020204030203" pitchFamily="34" charset="77"/>
                <a:ea typeface="MS PGothic"/>
                <a:cs typeface="Calibri"/>
              </a:rPr>
              <a:t>Expected duration for session 4: 180 mins</a:t>
            </a:r>
          </a:p>
          <a:p>
            <a:endParaRPr lang="en-GB" noProof="0">
              <a:latin typeface="Lato" panose="020F0502020204030203" pitchFamily="34" charset="77"/>
            </a:endParaRPr>
          </a:p>
          <a:p>
            <a:r>
              <a:rPr lang="en-GB" b="1" noProof="0">
                <a:latin typeface="Lato" panose="020F0502020204030203" pitchFamily="34" charset="77"/>
                <a:ea typeface="MS PGothic"/>
                <a:cs typeface="Calibri"/>
              </a:rPr>
              <a:t>Learning objectives: </a:t>
            </a:r>
          </a:p>
          <a:p>
            <a:pPr marL="342900" marR="0" lvl="0" indent="-342900" algn="l" defTabSz="914400" rtl="0" eaLnBrk="0" fontAlgn="base" latinLnBrk="0" hangingPunct="0">
              <a:spcBef>
                <a:spcPct val="30000"/>
              </a:spcBef>
              <a:spcAft>
                <a:spcPct val="0"/>
              </a:spcAft>
              <a:buClrTx/>
              <a:buSzTx/>
              <a:buFont typeface="Wingdings" pitchFamily="2" charset="2"/>
              <a:buChar char="Ø"/>
              <a:tabLst/>
              <a:defRPr/>
            </a:pPr>
            <a:r>
              <a:rPr lang="en-GB" altLang="en-US" sz="1200" noProof="0">
                <a:latin typeface="Lato" panose="020F0502020204030203" pitchFamily="34" charset="77"/>
                <a:ea typeface="MS PGothic"/>
                <a:cs typeface="Calibri"/>
              </a:rPr>
              <a:t>Understand how GBV prevention programming fits into UNHCR’s Results Framework and multi-year programme cycle. </a:t>
            </a:r>
          </a:p>
          <a:p>
            <a:pPr marL="342900" indent="-342900">
              <a:buFont typeface="Wingdings" pitchFamily="2" charset="2"/>
              <a:buChar char="Ø"/>
              <a:defRPr/>
            </a:pPr>
            <a:r>
              <a:rPr lang="en-GB" altLang="en-US" sz="1200" noProof="0">
                <a:latin typeface="Lato" panose="020F0502020204030203" pitchFamily="34" charset="77"/>
                <a:ea typeface="MS PGothic"/>
                <a:cs typeface="Calibri"/>
              </a:rPr>
              <a:t>Explain how GBV prevention programming is part of UNHCR’s commitments and global priorities. </a:t>
            </a:r>
            <a:endParaRPr lang="en-GB" altLang="en-US" sz="1200" noProof="0">
              <a:latin typeface="Lato" panose="020F0502020204030203" pitchFamily="34" charset="77"/>
              <a:cs typeface="Calibri"/>
            </a:endParaRPr>
          </a:p>
          <a:p>
            <a:pPr marL="342900" indent="-342900">
              <a:buFont typeface="Wingdings" pitchFamily="2" charset="2"/>
              <a:buChar char="Ø"/>
              <a:defRPr/>
            </a:pPr>
            <a:r>
              <a:rPr lang="en-GB" altLang="en-US" sz="1200" noProof="0">
                <a:latin typeface="Lato" panose="020F0502020204030203" pitchFamily="34" charset="77"/>
                <a:ea typeface="MS PGothic"/>
                <a:cs typeface="Calibri"/>
              </a:rPr>
              <a:t>Apply partnership and localization approaches to GBV prevention programming. </a:t>
            </a:r>
            <a:endParaRPr lang="en-GB" altLang="en-US" sz="1200" noProof="0">
              <a:latin typeface="Lato" panose="020F0502020204030203" pitchFamily="34" charset="77"/>
              <a:cs typeface="Calibri"/>
            </a:endParaRPr>
          </a:p>
          <a:p>
            <a:pPr marL="342900" indent="-342900">
              <a:buFont typeface="Wingdings" pitchFamily="2" charset="2"/>
              <a:buChar char="Ø"/>
              <a:defRPr/>
            </a:pPr>
            <a:r>
              <a:rPr lang="en-GB" altLang="en-US" sz="1200" noProof="0">
                <a:latin typeface="Lato" panose="020F0502020204030203" pitchFamily="34" charset="77"/>
                <a:ea typeface="MS PGothic"/>
                <a:cs typeface="Calibri"/>
              </a:rPr>
              <a:t>Explain the importance of engagement and participation of women, girls and other at risk groups</a:t>
            </a:r>
            <a:endParaRPr lang="en-GB" altLang="en-US" sz="1200" noProof="0">
              <a:latin typeface="Lato" panose="020F0502020204030203" pitchFamily="34" charset="77"/>
              <a:cs typeface="Calibri"/>
            </a:endParaRPr>
          </a:p>
          <a:p>
            <a:pPr marL="342900" indent="-342900">
              <a:buFont typeface="Wingdings" pitchFamily="2" charset="2"/>
              <a:buChar char="Ø"/>
              <a:defRPr/>
            </a:pPr>
            <a:r>
              <a:rPr lang="en-GB" altLang="en-US" sz="1200" noProof="0">
                <a:latin typeface="Lato" panose="020F0502020204030203" pitchFamily="34" charset="77"/>
                <a:ea typeface="MS PGothic"/>
                <a:cs typeface="Calibri"/>
              </a:rPr>
              <a:t>Understand how Gender and Power Analysis can inform the development of a Theory of Change in order to design and adapt GBV prevention programming tailored to a specific context. </a:t>
            </a:r>
            <a:endParaRPr lang="en-GB" altLang="en-US" sz="1200" noProof="0">
              <a:latin typeface="Lato" panose="020F0502020204030203" pitchFamily="34" charset="77"/>
              <a:cs typeface="Calibri"/>
            </a:endParaRPr>
          </a:p>
          <a:p>
            <a:pPr marL="171450" indent="-171450">
              <a:buFont typeface="Wingdings" panose="05000000000000000000" pitchFamily="2" charset="2"/>
              <a:buChar char="ü"/>
            </a:pPr>
            <a:endParaRPr lang="en-GB" noProof="0">
              <a:cs typeface="Calibri"/>
            </a:endParaRPr>
          </a:p>
        </p:txBody>
      </p:sp>
    </p:spTree>
    <p:extLst>
      <p:ext uri="{BB962C8B-B14F-4D97-AF65-F5344CB8AC3E}">
        <p14:creationId xmlns:p14="http://schemas.microsoft.com/office/powerpoint/2010/main" val="217801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500" b="1" noProof="0">
                <a:latin typeface="Lato" panose="020F0502020204030203" pitchFamily="34" charset="77"/>
              </a:rPr>
              <a:t>FACILITATOR NOTES</a:t>
            </a:r>
          </a:p>
          <a:p>
            <a:endParaRPr lang="en-GB" altLang="en-US" noProof="0">
              <a:latin typeface="Lato" panose="020F0502020204030203" pitchFamily="34" charset="77"/>
            </a:endParaRPr>
          </a:p>
          <a:p>
            <a:r>
              <a:rPr lang="en-GB" altLang="en-US" noProof="0">
                <a:latin typeface="Lato" panose="020F0502020204030203" pitchFamily="34" charset="77"/>
              </a:rPr>
              <a:t>Refer also to the </a:t>
            </a:r>
            <a:r>
              <a:rPr lang="en-GB" altLang="en-US" b="1" noProof="0">
                <a:latin typeface="Lato" panose="020F0502020204030203" pitchFamily="34" charset="77"/>
              </a:rPr>
              <a:t>subsequent and more in-depth module 2 </a:t>
            </a:r>
            <a:r>
              <a:rPr lang="en-GB" altLang="en-US" noProof="0">
                <a:latin typeface="Lato" panose="020F0502020204030203" pitchFamily="34" charset="77"/>
              </a:rPr>
              <a:t>of this Facilitation Package</a:t>
            </a:r>
            <a:r>
              <a:rPr lang="en-GB" noProof="0">
                <a:effectLst/>
                <a:latin typeface="Lato" panose="020F0502020204030203" pitchFamily="34" charset="77"/>
                <a:ea typeface="Times New Roman" panose="02020603050405020304" pitchFamily="18" charset="0"/>
                <a:cs typeface="Times New Roman" panose="02020603050405020304" pitchFamily="18" charset="0"/>
              </a:rPr>
              <a:t>, looking into promising practices of GBV primary prevention, the empowerment and participation of women and girls, and the engagement of men and boys in GBV prevention. </a:t>
            </a:r>
          </a:p>
          <a:p>
            <a:endParaRPr lang="en-GB" altLang="en-US" noProof="0">
              <a:effectLst/>
              <a:latin typeface="Lato" panose="020F0502020204030203" pitchFamily="34" charset="77"/>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n-GB" noProof="0">
                <a:effectLst/>
                <a:latin typeface="Lato" panose="020F0502020204030203" pitchFamily="34" charset="77"/>
                <a:ea typeface="Times New Roman" panose="02020603050405020304" pitchFamily="18" charset="0"/>
                <a:cs typeface="Times New Roman" panose="02020603050405020304" pitchFamily="18" charset="0"/>
              </a:rPr>
              <a:t>Highlight that the Package </a:t>
            </a:r>
            <a:r>
              <a:rPr lang="en-GB" b="1" u="sng" noProof="0">
                <a:effectLst/>
                <a:latin typeface="Lato" panose="020F0502020204030203" pitchFamily="34" charset="77"/>
                <a:ea typeface="Times New Roman" panose="02020603050405020304" pitchFamily="18" charset="0"/>
                <a:cs typeface="Times New Roman" panose="02020603050405020304" pitchFamily="18" charset="0"/>
              </a:rPr>
              <a:t>does not</a:t>
            </a:r>
            <a:r>
              <a:rPr lang="en-GB" noProof="0">
                <a:effectLst/>
                <a:latin typeface="Lato" panose="020F0502020204030203" pitchFamily="34" charset="77"/>
                <a:ea typeface="Times New Roman" panose="02020603050405020304" pitchFamily="18" charset="0"/>
                <a:cs typeface="Times New Roman" panose="02020603050405020304" pitchFamily="18" charset="0"/>
              </a:rPr>
              <a:t> provide in-depth information on how to implement different primary prevention programme models, for which further specialized training is recommended.</a:t>
            </a:r>
            <a:endParaRPr lang="en-GB" noProof="0">
              <a:effectLst/>
              <a:latin typeface="Lato" panose="020F0502020204030203" pitchFamily="34" charset="77"/>
              <a:ea typeface="Times New Roman" panose="02020603050405020304" pitchFamily="18" charset="0"/>
            </a:endParaRPr>
          </a:p>
          <a:p>
            <a:endParaRPr lang="en-GB" altLang="en-US" noProof="0">
              <a:latin typeface="Lato" panose="020F0502020204030203" pitchFamily="34" charset="77"/>
            </a:endParaRPr>
          </a:p>
          <a:p>
            <a:r>
              <a:rPr lang="en-GB" altLang="en-US" noProof="0">
                <a:latin typeface="Lato" panose="020F0502020204030203" pitchFamily="34" charset="77"/>
              </a:rPr>
              <a:t>Explain that while the Package </a:t>
            </a:r>
            <a:r>
              <a:rPr lang="en-GB" altLang="en-US" b="1" noProof="0">
                <a:latin typeface="Lato" panose="020F0502020204030203" pitchFamily="34" charset="77"/>
              </a:rPr>
              <a:t>focuses</a:t>
            </a:r>
            <a:r>
              <a:rPr lang="en-GB" altLang="en-US" noProof="0">
                <a:latin typeface="Lato" panose="020F0502020204030203" pitchFamily="34" charset="77"/>
              </a:rPr>
              <a:t> on </a:t>
            </a:r>
            <a:r>
              <a:rPr lang="en-GB" altLang="en-US" b="1" noProof="0">
                <a:latin typeface="Lato" panose="020F0502020204030203" pitchFamily="34" charset="77"/>
              </a:rPr>
              <a:t>primary prevention</a:t>
            </a:r>
            <a:r>
              <a:rPr lang="en-GB" altLang="en-US" noProof="0">
                <a:latin typeface="Lato" panose="020F0502020204030203" pitchFamily="34" charset="77"/>
              </a:rPr>
              <a:t>, this is also referred to in the text as </a:t>
            </a:r>
            <a:r>
              <a:rPr lang="en-GB" altLang="en-US" b="1" noProof="0">
                <a:latin typeface="Lato" panose="020F0502020204030203" pitchFamily="34" charset="77"/>
              </a:rPr>
              <a:t>prevention</a:t>
            </a:r>
            <a:r>
              <a:rPr lang="en-GB" altLang="en-US" noProof="0">
                <a:latin typeface="Lato" panose="020F0502020204030203" pitchFamily="34" charset="77"/>
              </a:rPr>
              <a:t> for simplicity. Please also note that work on primary prevention contributes to wider prevention efforts and this will be explained more in depth </a:t>
            </a:r>
            <a:r>
              <a:rPr lang="en-GB" noProof="0">
                <a:solidFill>
                  <a:srgbClr val="000000"/>
                </a:solidFill>
                <a:effectLst/>
                <a:latin typeface="Lato" panose="020F0502020204030203" pitchFamily="34" charset="77"/>
                <a:ea typeface="Times New Roman" panose="02020603050405020304" pitchFamily="18" charset="0"/>
                <a:cs typeface="Times New Roman" panose="02020603050405020304" pitchFamily="18" charset="0"/>
              </a:rPr>
              <a:t>throughout</a:t>
            </a:r>
            <a:r>
              <a:rPr lang="en-GB" altLang="en-US" noProof="0">
                <a:latin typeface="Lato" panose="020F0502020204030203" pitchFamily="34" charset="77"/>
              </a:rPr>
              <a:t> the sessions.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GR">
                <a:latin typeface="Lato" panose="020F0502020204030203" pitchFamily="34" charset="77"/>
              </a:rPr>
              <a:t>Remind participants also of the following related key points from the </a:t>
            </a:r>
            <a:r>
              <a:rPr lang="en-US" b="1">
                <a:latin typeface="Lato" panose="020F0502020204030203" pitchFamily="34" charset="77"/>
              </a:rPr>
              <a:t>UNHCR</a:t>
            </a:r>
            <a:r>
              <a:rPr lang="en-US">
                <a:latin typeface="Lato" panose="020F0502020204030203" pitchFamily="34" charset="77"/>
              </a:rPr>
              <a:t> </a:t>
            </a:r>
            <a:r>
              <a:rPr lang="en-GR" b="1">
                <a:latin typeface="Lato" panose="020F0502020204030203" pitchFamily="34" charset="77"/>
              </a:rPr>
              <a:t>GBV Policy</a:t>
            </a:r>
            <a:r>
              <a:rPr lang="en-US" b="1">
                <a:latin typeface="Lato" panose="020F0502020204030203" pitchFamily="34" charset="77"/>
              </a:rPr>
              <a:t>, </a:t>
            </a:r>
            <a:r>
              <a:rPr lang="en-GR">
                <a:latin typeface="Lato" panose="020F0502020204030203" pitchFamily="34" charset="77"/>
              </a:rPr>
              <a:t>which has mandatory compliance:</a:t>
            </a:r>
          </a:p>
          <a:p>
            <a:endParaRPr lang="en-GR">
              <a:latin typeface="Lato" panose="020F0502020204030203" pitchFamily="34" charset="77"/>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a:latin typeface="Lato" panose="020F0502020204030203" pitchFamily="34" charset="77"/>
              </a:rPr>
              <a:t>UNHCR GBV Policy core action: operations will advocate and </a:t>
            </a:r>
            <a:r>
              <a:rPr lang="en-GB" sz="1200" b="1">
                <a:latin typeface="Lato" panose="020F0502020204030203" pitchFamily="34" charset="77"/>
              </a:rPr>
              <a:t>allocate resources</a:t>
            </a:r>
            <a:r>
              <a:rPr lang="en-GB" sz="1200">
                <a:latin typeface="Lato" panose="020F0502020204030203" pitchFamily="34" charset="77"/>
              </a:rPr>
              <a:t> for GBV prevention, risk mitigation across sectors and areas of work, and response programming.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effectLst/>
                <a:latin typeface="Lato" panose="020F0502020204030203" pitchFamily="34" charset="77"/>
              </a:rPr>
              <a:t>Operations need to make provisions for prevention, risk mitigation and response to GBV as a </a:t>
            </a:r>
            <a:r>
              <a:rPr lang="en-GB" b="1">
                <a:effectLst/>
                <a:latin typeface="Lato" panose="020F0502020204030203" pitchFamily="34" charset="77"/>
              </a:rPr>
              <a:t>standard element of their operations plan </a:t>
            </a:r>
            <a:r>
              <a:rPr lang="en-GB">
                <a:effectLst/>
                <a:latin typeface="Lato" panose="020F0502020204030203" pitchFamily="34" charset="77"/>
              </a:rPr>
              <a:t>in accordance with relevant guidelines. UNHCR must prioritize effective fundraising to enable sufficient allocation of resources and to put in place measures to address GBV from the onset of an emergency.</a:t>
            </a:r>
          </a:p>
          <a:p>
            <a:pPr marL="171450" indent="-171450">
              <a:buFont typeface="Arial" panose="020B0604020202020204" pitchFamily="34" charset="0"/>
              <a:buChar char="•"/>
            </a:pPr>
            <a:r>
              <a:rPr lang="en-GB">
                <a:effectLst/>
                <a:latin typeface="Lato" panose="020F0502020204030203" pitchFamily="34" charset="77"/>
              </a:rPr>
              <a:t>Programme design should </a:t>
            </a:r>
            <a:r>
              <a:rPr lang="en-GB" b="1">
                <a:effectLst/>
                <a:latin typeface="Lato" panose="020F0502020204030203" pitchFamily="34" charset="77"/>
              </a:rPr>
              <a:t>contribute to dismantle, not reinforce, abusive and unequal power relations.</a:t>
            </a:r>
          </a:p>
          <a:p>
            <a:pPr marL="171450" indent="-171450">
              <a:buFont typeface="Arial" panose="020B0604020202020204" pitchFamily="34" charset="0"/>
              <a:buChar char="•"/>
            </a:pPr>
            <a:r>
              <a:rPr lang="en-GB">
                <a:effectLst/>
                <a:latin typeface="Lato" panose="020F0502020204030203" pitchFamily="34" charset="77"/>
              </a:rPr>
              <a:t>All GBV prevention programming must be </a:t>
            </a:r>
            <a:r>
              <a:rPr lang="en-GB" b="1">
                <a:effectLst/>
                <a:latin typeface="Lato" panose="020F0502020204030203" pitchFamily="34" charset="77"/>
              </a:rPr>
              <a:t>accountable to women and girls</a:t>
            </a:r>
            <a:r>
              <a:rPr lang="en-GB">
                <a:effectLst/>
                <a:latin typeface="Lato" panose="020F0502020204030203" pitchFamily="34" charset="77"/>
              </a:rPr>
              <a:t>. </a:t>
            </a:r>
          </a:p>
          <a:p>
            <a:pPr marL="171450" indent="-171450">
              <a:buFont typeface="Arial" panose="020B0604020202020204" pitchFamily="34" charset="0"/>
              <a:buChar char="•"/>
            </a:pPr>
            <a:r>
              <a:rPr lang="en-GB">
                <a:effectLst/>
                <a:latin typeface="Lato" panose="020F0502020204030203" pitchFamily="34" charset="77"/>
              </a:rPr>
              <a:t>Prevention programming should only be initiated </a:t>
            </a:r>
            <a:r>
              <a:rPr lang="en-GB" b="1">
                <a:effectLst/>
                <a:latin typeface="Lato" panose="020F0502020204030203" pitchFamily="34" charset="77"/>
              </a:rPr>
              <a:t>once essential services are in place </a:t>
            </a:r>
            <a:r>
              <a:rPr lang="en-GB">
                <a:effectLst/>
                <a:latin typeface="Lato" panose="020F0502020204030203" pitchFamily="34" charset="77"/>
              </a:rPr>
              <a:t>to respond to incidents.</a:t>
            </a:r>
          </a:p>
        </p:txBody>
      </p:sp>
    </p:spTree>
    <p:extLst>
      <p:ext uri="{BB962C8B-B14F-4D97-AF65-F5344CB8AC3E}">
        <p14:creationId xmlns:p14="http://schemas.microsoft.com/office/powerpoint/2010/main" val="3944526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7369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a:defRPr/>
            </a:pPr>
            <a:r>
              <a:rPr lang="en-GB">
                <a:effectLst/>
                <a:latin typeface="Lato" panose="020F0502020204030203" pitchFamily="34" charset="77"/>
                <a:ea typeface="Times New Roman" panose="02020603050405020304" pitchFamily="18" charset="0"/>
                <a:cs typeface="Arial"/>
              </a:rPr>
              <a:t>Explain that now we will be looking now at how the planning and </a:t>
            </a:r>
            <a:r>
              <a:rPr lang="en-GB">
                <a:latin typeface="Lato" panose="020F0502020204030203" pitchFamily="34" charset="77"/>
                <a:ea typeface="Times New Roman" panose="02020603050405020304" pitchFamily="18" charset="0"/>
                <a:cs typeface="Arial"/>
              </a:rPr>
              <a:t>design of</a:t>
            </a:r>
            <a:r>
              <a:rPr lang="en-GB">
                <a:effectLst/>
                <a:latin typeface="Lato" panose="020F0502020204030203" pitchFamily="34" charset="77"/>
                <a:ea typeface="Times New Roman" panose="02020603050405020304" pitchFamily="18" charset="0"/>
                <a:cs typeface="Arial"/>
              </a:rPr>
              <a:t> GBV primary prevention activities fits into UNHCR multi-year programme cycle. The multi-year programme cycle is a new framework that has been introduced by UNHCR in 2022.</a:t>
            </a:r>
            <a:r>
              <a:rPr lang="en-GB">
                <a:latin typeface="Lato" panose="020F0502020204030203" pitchFamily="34" charset="77"/>
                <a:ea typeface="Times New Roman" panose="02020603050405020304" pitchFamily="18" charset="0"/>
                <a:cs typeface="Arial"/>
              </a:rPr>
              <a:t> </a:t>
            </a:r>
          </a:p>
          <a:p>
            <a:pPr>
              <a:defRPr/>
            </a:pPr>
            <a:endParaRPr lang="en-GB">
              <a:latin typeface="Lato" panose="020F0502020204030203" pitchFamily="34" charset="77"/>
              <a:ea typeface="Times New Roman" panose="02020603050405020304" pitchFamily="18" charset="0"/>
            </a:endParaRPr>
          </a:p>
          <a:p>
            <a:pPr marL="0" marR="0" lvl="0" indent="0" defTabSz="914400" rtl="0" eaLnBrk="0" fontAlgn="base" latinLnBrk="0" hangingPunct="0">
              <a:spcBef>
                <a:spcPct val="30000"/>
              </a:spcBef>
              <a:spcAft>
                <a:spcPct val="0"/>
              </a:spcAft>
              <a:buClrTx/>
              <a:buSzTx/>
              <a:buFontTx/>
              <a:buNone/>
              <a:tabLst/>
              <a:defRPr/>
            </a:pPr>
            <a:r>
              <a:rPr lang="en-GB">
                <a:effectLst/>
                <a:latin typeface="Lato" panose="020F0502020204030203" pitchFamily="34" charset="77"/>
                <a:ea typeface="Times New Roman" panose="02020603050405020304" pitchFamily="18" charset="0"/>
                <a:cs typeface="Arial"/>
              </a:rPr>
              <a:t>By 2024, the whole organization will move to a </a:t>
            </a:r>
            <a:r>
              <a:rPr lang="en-GB" b="1">
                <a:effectLst/>
                <a:latin typeface="Lato" panose="020F0502020204030203" pitchFamily="34" charset="77"/>
                <a:ea typeface="Times New Roman" panose="02020603050405020304" pitchFamily="18" charset="0"/>
                <a:cs typeface="Arial"/>
              </a:rPr>
              <a:t>multi-year programme cycle</a:t>
            </a:r>
            <a:r>
              <a:rPr lang="en-GB">
                <a:effectLst/>
                <a:latin typeface="Lato" panose="020F0502020204030203" pitchFamily="34" charset="77"/>
                <a:ea typeface="Times New Roman" panose="02020603050405020304" pitchFamily="18" charset="0"/>
                <a:cs typeface="Arial"/>
              </a:rPr>
              <a:t>. The multi-year programme cycle is composed of three inter-related phases with defined processes and specific set of products/documents:</a:t>
            </a:r>
          </a:p>
          <a:p>
            <a:pPr marL="0" marR="0" lvl="0" indent="0" defTabSz="914400" rtl="0" eaLnBrk="0" fontAlgn="base" latinLnBrk="0" hangingPunct="0">
              <a:spcBef>
                <a:spcPct val="30000"/>
              </a:spcBef>
              <a:spcAft>
                <a:spcPct val="0"/>
              </a:spcAft>
              <a:buClrTx/>
              <a:buSzTx/>
              <a:buFontTx/>
              <a:buNone/>
              <a:tabLst/>
              <a:defRPr/>
            </a:pPr>
            <a:endParaRPr lang="en-GB">
              <a:latin typeface="Lato" panose="020F0502020204030203" pitchFamily="34" charset="77"/>
              <a:ea typeface="Times New Roman" panose="02020603050405020304" pitchFamily="18" charset="0"/>
            </a:endParaRPr>
          </a:p>
          <a:p>
            <a:pPr marL="171450" indent="-171450">
              <a:buFont typeface="Arial" panose="020B0604020202020204" pitchFamily="34" charset="0"/>
              <a:buChar char="•"/>
              <a:defRPr/>
            </a:pPr>
            <a:r>
              <a:rPr lang="en-GB" b="1">
                <a:effectLst/>
                <a:latin typeface="Lato" panose="020F0502020204030203" pitchFamily="34" charset="77"/>
                <a:ea typeface="Times New Roman" panose="02020603050405020304" pitchFamily="18" charset="0"/>
                <a:cs typeface="Arial"/>
              </a:rPr>
              <a:t>PLAN</a:t>
            </a:r>
            <a:r>
              <a:rPr lang="en-GB">
                <a:effectLst/>
                <a:latin typeface="Lato" panose="020F0502020204030203" pitchFamily="34" charset="77"/>
                <a:ea typeface="Times New Roman" panose="02020603050405020304" pitchFamily="18" charset="0"/>
                <a:cs typeface="Arial"/>
              </a:rPr>
              <a:t> Phase: strategic planning and budgeting</a:t>
            </a:r>
            <a:endParaRPr lang="en-GB">
              <a:effectLst/>
              <a:latin typeface="Lato" panose="020F0502020204030203" pitchFamily="34" charset="77"/>
              <a:ea typeface="Times New Roman" panose="02020603050405020304" pitchFamily="18" charset="0"/>
            </a:endParaRPr>
          </a:p>
          <a:p>
            <a:pPr marL="171450" indent="-171450">
              <a:buFont typeface="Arial" panose="020B0604020202020204" pitchFamily="34" charset="0"/>
              <a:buChar char="•"/>
              <a:defRPr/>
            </a:pPr>
            <a:r>
              <a:rPr lang="en-GB" b="1">
                <a:effectLst/>
                <a:latin typeface="Lato" panose="020F0502020204030203" pitchFamily="34" charset="77"/>
                <a:ea typeface="Times New Roman" panose="02020603050405020304" pitchFamily="18" charset="0"/>
                <a:cs typeface="Arial"/>
              </a:rPr>
              <a:t>GET</a:t>
            </a:r>
            <a:r>
              <a:rPr lang="en-GB">
                <a:effectLst/>
                <a:latin typeface="Lato" panose="020F0502020204030203" pitchFamily="34" charset="77"/>
                <a:ea typeface="Times New Roman" panose="02020603050405020304" pitchFamily="18" charset="0"/>
                <a:cs typeface="Arial"/>
              </a:rPr>
              <a:t> Phase: annual implementation planning, monitoring, managing and adjusting implementation</a:t>
            </a:r>
            <a:r>
              <a:rPr lang="en-GB">
                <a:latin typeface="Lato" panose="020F0502020204030203" pitchFamily="34" charset="77"/>
                <a:ea typeface="Times New Roman" panose="02020603050405020304" pitchFamily="18" charset="0"/>
                <a:cs typeface="Arial"/>
              </a:rPr>
              <a:t> </a:t>
            </a:r>
            <a:endParaRPr lang="en-GB">
              <a:latin typeface="Lato" panose="020F0502020204030203" pitchFamily="34" charset="77"/>
              <a:ea typeface="Times New Roman" panose="02020603050405020304" pitchFamily="18" charset="0"/>
            </a:endParaRPr>
          </a:p>
          <a:p>
            <a:pPr marL="171450" indent="-171450">
              <a:buFont typeface="Arial" panose="020B0604020202020204" pitchFamily="34" charset="0"/>
              <a:buChar char="•"/>
              <a:defRPr/>
            </a:pPr>
            <a:r>
              <a:rPr lang="en-GB" b="1">
                <a:effectLst/>
                <a:latin typeface="Lato" panose="020F0502020204030203" pitchFamily="34" charset="77"/>
                <a:ea typeface="Times New Roman" panose="02020603050405020304" pitchFamily="18" charset="0"/>
                <a:cs typeface="Arial"/>
              </a:rPr>
              <a:t>SHOW</a:t>
            </a:r>
            <a:r>
              <a:rPr lang="en-GB">
                <a:effectLst/>
                <a:latin typeface="Lato" panose="020F0502020204030203" pitchFamily="34" charset="77"/>
                <a:ea typeface="Times New Roman" panose="02020603050405020304" pitchFamily="18" charset="0"/>
                <a:cs typeface="Arial"/>
              </a:rPr>
              <a:t> Phase: reviewing strategy implementation and reporting on results.</a:t>
            </a:r>
            <a:r>
              <a:rPr lang="en-GB">
                <a:latin typeface="Lato" panose="020F0502020204030203" pitchFamily="34" charset="77"/>
                <a:ea typeface="Times New Roman" panose="02020603050405020304" pitchFamily="18" charset="0"/>
                <a:cs typeface="Arial"/>
              </a:rPr>
              <a:t> </a:t>
            </a:r>
            <a:endParaRPr lang="en-GB">
              <a:effectLst/>
              <a:latin typeface="Lato" panose="020F0502020204030203" pitchFamily="34" charset="77"/>
              <a:ea typeface="Times New Roman" panose="02020603050405020304" pitchFamily="18" charset="0"/>
              <a:cs typeface="Arial"/>
            </a:endParaRPr>
          </a:p>
          <a:p>
            <a:pPr marL="0" marR="0" lvl="0" indent="0" defTabSz="914400" rtl="0" eaLnBrk="0" fontAlgn="base" latinLnBrk="0" hangingPunct="0">
              <a:spcBef>
                <a:spcPct val="30000"/>
              </a:spcBef>
              <a:spcAft>
                <a:spcPct val="0"/>
              </a:spcAft>
              <a:buClrTx/>
              <a:buSzTx/>
              <a:buFontTx/>
              <a:buNone/>
              <a:tabLst/>
              <a:defRPr/>
            </a:pPr>
            <a:endParaRPr lang="en-GR">
              <a:latin typeface="Lato" panose="020F0502020204030203" pitchFamily="34" charset="77"/>
            </a:endParaRPr>
          </a:p>
          <a:p>
            <a:pPr>
              <a:defRPr/>
            </a:pPr>
            <a:r>
              <a:rPr lang="en-GR">
                <a:latin typeface="Lato" panose="020F0502020204030203" pitchFamily="34" charset="77"/>
                <a:ea typeface="MS PGothic"/>
                <a:cs typeface="Calibri"/>
              </a:rPr>
              <a:t>The new multi-year strategic </a:t>
            </a:r>
            <a:r>
              <a:rPr lang="en-GB">
                <a:latin typeface="Lato" panose="020F0502020204030203" pitchFamily="34" charset="77"/>
                <a:ea typeface="MS PGothic"/>
                <a:cs typeface="Calibri"/>
              </a:rPr>
              <a:t>programme</a:t>
            </a:r>
            <a:r>
              <a:rPr lang="en-GR">
                <a:latin typeface="Lato" panose="020F0502020204030203" pitchFamily="34" charset="77"/>
                <a:ea typeface="MS PGothic"/>
                <a:cs typeface="Calibri"/>
              </a:rPr>
              <a:t> cycle of 3-5 years, offers an important </a:t>
            </a:r>
            <a:r>
              <a:rPr lang="en-GR" b="1">
                <a:latin typeface="Lato" panose="020F0502020204030203" pitchFamily="34" charset="77"/>
                <a:ea typeface="MS PGothic"/>
                <a:cs typeface="Calibri"/>
              </a:rPr>
              <a:t>opportunity for the implementation of longer term GBV prevention strategies</a:t>
            </a:r>
            <a:r>
              <a:rPr lang="en-GR">
                <a:latin typeface="Lato" panose="020F0502020204030203" pitchFamily="34" charset="77"/>
                <a:ea typeface="MS PGothic"/>
                <a:cs typeface="Calibri"/>
              </a:rPr>
              <a:t>. Whilst GBV prevention programming through partnerships may </a:t>
            </a:r>
            <a:r>
              <a:rPr lang="en-US">
                <a:latin typeface="Lato" panose="020F0502020204030203" pitchFamily="34" charset="77"/>
                <a:ea typeface="MS PGothic"/>
                <a:cs typeface="Calibri"/>
              </a:rPr>
              <a:t>continue</a:t>
            </a:r>
            <a:r>
              <a:rPr lang="en-GR">
                <a:latin typeface="Lato" panose="020F0502020204030203" pitchFamily="34" charset="77"/>
                <a:ea typeface="MS PGothic"/>
                <a:cs typeface="Calibri"/>
              </a:rPr>
              <a:t> to be concluded on an annual basis based on annual budget allocation, the multi-year strategic planning allows for the </a:t>
            </a:r>
            <a:r>
              <a:rPr lang="en-US">
                <a:latin typeface="Lato" panose="020F0502020204030203" pitchFamily="34" charset="77"/>
                <a:ea typeface="MS PGothic"/>
                <a:cs typeface="Calibri"/>
              </a:rPr>
              <a:t>planning of longer </a:t>
            </a:r>
            <a:r>
              <a:rPr lang="en-US" b="1">
                <a:latin typeface="Lato" panose="020F0502020204030203" pitchFamily="34" charset="77"/>
                <a:ea typeface="MS PGothic"/>
                <a:cs typeface="Calibri"/>
              </a:rPr>
              <a:t>social norm change and gender transformative programming </a:t>
            </a:r>
            <a:r>
              <a:rPr lang="en-US">
                <a:latin typeface="Lato" panose="020F0502020204030203" pitchFamily="34" charset="77"/>
                <a:ea typeface="MS PGothic"/>
                <a:cs typeface="Calibri"/>
              </a:rPr>
              <a:t>in line with the </a:t>
            </a:r>
            <a:r>
              <a:rPr lang="en-US" b="1">
                <a:latin typeface="Lato" panose="020F0502020204030203" pitchFamily="34" charset="77"/>
                <a:ea typeface="MS PGothic"/>
                <a:cs typeface="Calibri"/>
              </a:rPr>
              <a:t>UNHCR</a:t>
            </a:r>
            <a:r>
              <a:rPr lang="en-US">
                <a:latin typeface="Lato" panose="020F0502020204030203" pitchFamily="34" charset="77"/>
                <a:ea typeface="MS PGothic"/>
                <a:cs typeface="Calibri"/>
              </a:rPr>
              <a:t> </a:t>
            </a:r>
            <a:r>
              <a:rPr lang="en-US" b="1">
                <a:latin typeface="Lato" panose="020F0502020204030203" pitchFamily="34" charset="77"/>
                <a:ea typeface="MS PGothic"/>
                <a:cs typeface="Calibri"/>
              </a:rPr>
              <a:t>GBV Policy. </a:t>
            </a:r>
            <a:endParaRPr lang="en-US" b="1">
              <a:latin typeface="Lato" panose="020F0502020204030203" pitchFamily="34" charset="77"/>
              <a:cs typeface="Calibri"/>
            </a:endParaRPr>
          </a:p>
          <a:p>
            <a:pPr marL="0" marR="0" lvl="0" indent="0"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a:defRPr/>
            </a:pPr>
            <a:r>
              <a:rPr lang="en-US">
                <a:latin typeface="Lato" panose="020F0502020204030203" pitchFamily="34" charset="77"/>
                <a:ea typeface="MS PGothic"/>
                <a:cs typeface="Calibri"/>
              </a:rPr>
              <a:t>Even though the</a:t>
            </a:r>
            <a:r>
              <a:rPr lang="en-GR">
                <a:latin typeface="Lato" panose="020F0502020204030203" pitchFamily="34" charset="77"/>
                <a:ea typeface="MS PGothic"/>
                <a:cs typeface="Calibri"/>
              </a:rPr>
              <a:t> budget is allocated annually, </a:t>
            </a:r>
            <a:r>
              <a:rPr lang="en-GB" b="0" i="0">
                <a:solidFill>
                  <a:srgbClr val="242424"/>
                </a:solidFill>
                <a:effectLst/>
                <a:latin typeface="Lato" panose="020F0502020204030203" pitchFamily="34" charset="77"/>
                <a:ea typeface="MS PGothic"/>
              </a:rPr>
              <a:t>operations are encouraged to </a:t>
            </a:r>
            <a:r>
              <a:rPr lang="en-GB" b="1" i="0">
                <a:solidFill>
                  <a:srgbClr val="242424"/>
                </a:solidFill>
                <a:effectLst/>
                <a:latin typeface="Lato" panose="020F0502020204030203" pitchFamily="34" charset="77"/>
                <a:ea typeface="MS PGothic"/>
              </a:rPr>
              <a:t>conclude multi-year partnerships</a:t>
            </a:r>
            <a:r>
              <a:rPr lang="en-GB" b="0" i="0">
                <a:solidFill>
                  <a:srgbClr val="242424"/>
                </a:solidFill>
                <a:effectLst/>
                <a:latin typeface="Lato" panose="020F0502020204030203" pitchFamily="34" charset="77"/>
                <a:ea typeface="MS PGothic"/>
              </a:rPr>
              <a:t>, as these will facilitate the prioritization of budget allocation towards </a:t>
            </a:r>
            <a:r>
              <a:rPr lang="en-GB" b="1" i="0">
                <a:solidFill>
                  <a:srgbClr val="242424"/>
                </a:solidFill>
                <a:effectLst/>
                <a:latin typeface="Lato" panose="020F0502020204030203" pitchFamily="34" charset="77"/>
                <a:ea typeface="MS PGothic"/>
              </a:rPr>
              <a:t>longer term prevention programming</a:t>
            </a:r>
            <a:r>
              <a:rPr lang="en-GB" b="0" i="0">
                <a:solidFill>
                  <a:srgbClr val="242424"/>
                </a:solidFill>
                <a:effectLst/>
                <a:latin typeface="Lato" panose="020F0502020204030203" pitchFamily="34" charset="77"/>
                <a:ea typeface="MS PGothic"/>
              </a:rPr>
              <a:t>.</a:t>
            </a:r>
            <a:r>
              <a:rPr lang="en-GB">
                <a:solidFill>
                  <a:srgbClr val="242424"/>
                </a:solidFill>
                <a:latin typeface="Lato" panose="020F0502020204030203" pitchFamily="34" charset="77"/>
                <a:ea typeface="MS PGothic"/>
              </a:rPr>
              <a:t> </a:t>
            </a:r>
            <a:endParaRPr lang="en-GB" b="0" i="0">
              <a:solidFill>
                <a:srgbClr val="242424"/>
              </a:solidFill>
              <a:effectLst/>
              <a:latin typeface="Lato" panose="020F0502020204030203" pitchFamily="34" charset="77"/>
            </a:endParaRPr>
          </a:p>
          <a:p>
            <a:pPr marL="0" marR="0" lvl="0" indent="0" defTabSz="914400">
              <a:spcBef>
                <a:spcPct val="30000"/>
              </a:spcBef>
              <a:spcAft>
                <a:spcPct val="0"/>
              </a:spcAft>
              <a:buClrTx/>
              <a:buSzTx/>
              <a:buFontTx/>
              <a:buNone/>
              <a:tabLst/>
              <a:defRPr/>
            </a:pPr>
            <a:endParaRPr lang="en-GB">
              <a:solidFill>
                <a:srgbClr val="242424"/>
              </a:solidFill>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atin typeface="Lato" panose="020F0502020204030203" pitchFamily="34" charset="77"/>
                <a:ea typeface="MS PGothic"/>
                <a:cs typeface="Calibri"/>
              </a:rPr>
              <a:t>For more information refer participants to the 2022 webinar recording and PPT on UNHCR’s results-based management and GBV: </a:t>
            </a:r>
            <a:r>
              <a:rPr lang="en-GB" sz="1200">
                <a:latin typeface="Lato" panose="020F0502020204030203" pitchFamily="34" charset="77"/>
                <a:ea typeface="MS PGothic"/>
                <a:cs typeface="Calibri"/>
                <a:hlinkClick r:id="rId3"/>
              </a:rPr>
              <a:t>https://unhcr365.sharepoint.com/sites/GSCB-GBVLearning/SitePages/Webinar-2.aspx</a:t>
            </a:r>
            <a:r>
              <a:rPr lang="en-GB">
                <a:latin typeface="Lato" panose="020F0502020204030203" pitchFamily="34" charset="77"/>
                <a:ea typeface="MS PGothic"/>
                <a:cs typeface="Calibri"/>
              </a:rPr>
              <a:t>. </a:t>
            </a:r>
          </a:p>
        </p:txBody>
      </p:sp>
    </p:spTree>
    <p:extLst>
      <p:ext uri="{BB962C8B-B14F-4D97-AF65-F5344CB8AC3E}">
        <p14:creationId xmlns:p14="http://schemas.microsoft.com/office/powerpoint/2010/main" val="306479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510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p>
          <a:p>
            <a:r>
              <a:rPr lang="en-GR"/>
              <a:t>Explain that all concepts in the outer part of the circle are </a:t>
            </a:r>
            <a:r>
              <a:rPr lang="en-GR" b="1"/>
              <a:t>key elements for the design and planning </a:t>
            </a:r>
            <a:r>
              <a:rPr lang="en-GR"/>
              <a:t>of effective GBV prevention programmes. Highlight </a:t>
            </a:r>
            <a:r>
              <a:rPr lang="en-US"/>
              <a:t>that</a:t>
            </a:r>
            <a:r>
              <a:rPr lang="en-GR"/>
              <a:t> all of these concepts are </a:t>
            </a:r>
            <a:r>
              <a:rPr lang="en-GR" b="1"/>
              <a:t>interconnected</a:t>
            </a:r>
            <a:r>
              <a:rPr lang="en-GR"/>
              <a:t>. </a:t>
            </a:r>
          </a:p>
          <a:p>
            <a:endParaRPr lang="en-GR"/>
          </a:p>
          <a:p>
            <a:pPr marL="0" marR="0" lvl="0" indent="0" algn="l" defTabSz="914400" rtl="0" eaLnBrk="0" fontAlgn="base" latinLnBrk="0" hangingPunct="0">
              <a:lnSpc>
                <a:spcPct val="100000"/>
              </a:lnSpc>
              <a:spcBef>
                <a:spcPct val="30000"/>
              </a:spcBef>
              <a:spcAft>
                <a:spcPct val="0"/>
              </a:spcAft>
              <a:buClrTx/>
              <a:buSzTx/>
              <a:buFontTx/>
              <a:buNone/>
              <a:tabLst/>
              <a:defRPr/>
            </a:pPr>
            <a:r>
              <a:rPr lang="en-GR"/>
              <a:t>We will delve into all these concepts in this session, with the exception of consultation with key stakeholders. Emphasize that particularly government authorities are key stakeholders to consult when designing and planning GBV prevention programming, depending on the context – aiming to </a:t>
            </a:r>
            <a:r>
              <a:rPr lang="en-GB" sz="1200">
                <a:effectLst/>
                <a:latin typeface="Helvetica" pitchFamily="2" charset="0"/>
              </a:rPr>
              <a:t>include and complement national GBV prevention strategies and programming.</a:t>
            </a:r>
          </a:p>
          <a:p>
            <a:endParaRPr lang="en-GR"/>
          </a:p>
          <a:p>
            <a:pPr marL="0" marR="0" lvl="0" indent="0" algn="l" defTabSz="914400" rtl="0" eaLnBrk="0" fontAlgn="base" latinLnBrk="0" hangingPunct="0">
              <a:lnSpc>
                <a:spcPct val="100000"/>
              </a:lnSpc>
              <a:spcBef>
                <a:spcPct val="30000"/>
              </a:spcBef>
              <a:spcAft>
                <a:spcPct val="0"/>
              </a:spcAft>
              <a:buClrTx/>
              <a:buSzTx/>
              <a:buFontTx/>
              <a:buNone/>
              <a:tabLst/>
              <a:defRPr/>
            </a:pPr>
            <a:r>
              <a:rPr lang="en-GR" b="0"/>
              <a:t>NB on </a:t>
            </a:r>
            <a:r>
              <a:rPr lang="en-GR" b="1"/>
              <a:t>Theory of Change</a:t>
            </a:r>
            <a:r>
              <a:rPr lang="en-GR"/>
              <a:t>: for the purpose of this </a:t>
            </a:r>
            <a:r>
              <a:rPr lang="en-US"/>
              <a:t>module,</a:t>
            </a:r>
            <a:r>
              <a:rPr lang="en-GR"/>
              <a:t> we refer to a Theory of Change specific</a:t>
            </a:r>
            <a:r>
              <a:rPr lang="en-US"/>
              <a:t> to</a:t>
            </a:r>
            <a:r>
              <a:rPr lang="en-GR"/>
              <a:t> for GBV prevention programming. This is different from the </a:t>
            </a:r>
            <a:r>
              <a:rPr lang="en-GB" b="0" i="0">
                <a:solidFill>
                  <a:srgbClr val="242424"/>
                </a:solidFill>
                <a:effectLst/>
                <a:latin typeface="-apple-system"/>
              </a:rPr>
              <a:t>Theory of Change that is part of UNHCR’s multi-year programme cycle. At UNHCR, developing a Theory of Change is considered as a key, mandatory step for the development of multi-year strategies. Operations are requested to develop a Theory of Change for each impact area identified in their multi-year strategy.  The Theory of Change used for the purposes of planning and implementing GBV primary prevention programming can inform the wider UNHCR Theory of Change developed to inform the multi-year programme cycle. For more please check UNHCR’s Theory of Change development package related to the multi-year strategy: </a:t>
            </a:r>
            <a:r>
              <a:rPr lang="en-GB" b="0" i="0" u="none" strike="noStrike">
                <a:solidFill>
                  <a:srgbClr val="4F52B2"/>
                </a:solidFill>
                <a:effectLst/>
                <a:latin typeface="-apple-system"/>
                <a:hlinkClick r:id="rId3" tooltip="https://intranet.unhcr.org/content/dam/unhcr/intranet/protection-operations/compass/en/guidance/toc-package/TOC%20package.zip"/>
              </a:rPr>
              <a:t>https://intranet.unhcr.org/content/dam/unhcr/intranet/protection-operations/compass/en/guidance/toc-package/TOC%20package.zip</a:t>
            </a:r>
            <a:endParaRPr lang="en-GR"/>
          </a:p>
        </p:txBody>
      </p:sp>
    </p:spTree>
    <p:extLst>
      <p:ext uri="{BB962C8B-B14F-4D97-AF65-F5344CB8AC3E}">
        <p14:creationId xmlns:p14="http://schemas.microsoft.com/office/powerpoint/2010/main" val="8114239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US">
                <a:latin typeface="Lato" panose="020F0502020204030203" pitchFamily="34" charset="77"/>
              </a:rPr>
              <a:t>The </a:t>
            </a:r>
            <a:r>
              <a:rPr lang="en-US" b="1">
                <a:latin typeface="Lato" panose="020F0502020204030203" pitchFamily="34" charset="77"/>
              </a:rPr>
              <a:t>inclusion and active participation of women, girls and other at risk groups </a:t>
            </a:r>
            <a:r>
              <a:rPr lang="en-US">
                <a:latin typeface="Lato" panose="020F0502020204030203" pitchFamily="34" charset="77"/>
              </a:rPr>
              <a:t>is a </a:t>
            </a:r>
            <a:r>
              <a:rPr lang="en-US" b="1">
                <a:latin typeface="Lato" panose="020F0502020204030203" pitchFamily="34" charset="77"/>
              </a:rPr>
              <a:t>preventative activity in itself</a:t>
            </a:r>
            <a:r>
              <a:rPr lang="en-US">
                <a:latin typeface="Lato" panose="020F0502020204030203" pitchFamily="34" charset="77"/>
              </a:rPr>
              <a:t>. GBV programming should promote and support women’s and girls’ inclusion in leadership positions from the </a:t>
            </a:r>
            <a:r>
              <a:rPr lang="en-US" b="1">
                <a:latin typeface="Lato" panose="020F0502020204030203" pitchFamily="34" charset="77"/>
              </a:rPr>
              <a:t>start of an emergency response</a:t>
            </a:r>
            <a:r>
              <a:rPr lang="en-US">
                <a:latin typeface="Lato" panose="020F0502020204030203" pitchFamily="34" charset="77"/>
              </a:rPr>
              <a:t>, while understanding that interventions related to social norms and systemic change should be implemented when basic GBV response services are functional.</a:t>
            </a:r>
          </a:p>
          <a:p>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B" b="1">
                <a:effectLst/>
                <a:latin typeface="Lato" panose="020F0502020204030203" pitchFamily="34" charset="77"/>
              </a:rPr>
              <a:t>Participation is a key aspect of empowerment</a:t>
            </a:r>
            <a:r>
              <a:rPr lang="en-GB">
                <a:effectLst/>
                <a:latin typeface="Lato" panose="020F0502020204030203" pitchFamily="34" charset="77"/>
              </a:rPr>
              <a:t>. Empowerment is a process that means women and girls can take control over their lives, including by making decisions, setting their own agendas, gaining skills (and/or having their skills and knowledge recognized), solving problems and developing self-reliance. </a:t>
            </a:r>
          </a:p>
          <a:p>
            <a:pPr marL="0" marR="0" lvl="0" indent="0" algn="l" defTabSz="914400" rtl="0" eaLnBrk="0" fontAlgn="base" latinLnBrk="0" hangingPunct="0">
              <a:spcBef>
                <a:spcPct val="30000"/>
              </a:spcBef>
              <a:spcAft>
                <a:spcPct val="0"/>
              </a:spcAft>
              <a:buClrTx/>
              <a:buSzTx/>
              <a:buFontTx/>
              <a:buNone/>
              <a:tabLst/>
              <a:defRPr/>
            </a:pPr>
            <a:endParaRPr lang="en-GB">
              <a:effectLst/>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B">
                <a:effectLst/>
                <a:latin typeface="Lato" panose="020F0502020204030203" pitchFamily="34" charset="77"/>
              </a:rPr>
              <a:t>Empowerment allows women and girls to control their assets, and influence the policies, processes and institutions that affect their lives (including the structures and institutions that reinforce and perpetuate gender discrimination and inequality). The concept of empowerment has a long history in social change work that emphasizes the </a:t>
            </a:r>
            <a:r>
              <a:rPr lang="en-GB" b="1">
                <a:effectLst/>
                <a:latin typeface="Lato" panose="020F0502020204030203" pitchFamily="34" charset="77"/>
              </a:rPr>
              <a:t>importance of gaining the ability to make meaningful choices</a:t>
            </a:r>
            <a:r>
              <a:rPr lang="en-GB">
                <a:effectLst/>
                <a:latin typeface="Lato" panose="020F0502020204030203" pitchFamily="34" charset="77"/>
              </a:rPr>
              <a:t>.</a:t>
            </a:r>
          </a:p>
          <a:p>
            <a:endParaRPr lang="en-GR">
              <a:latin typeface="Lato" panose="020F0502020204030203" pitchFamily="34" charset="77"/>
            </a:endParaRPr>
          </a:p>
          <a:p>
            <a:r>
              <a:rPr lang="en-GR">
                <a:latin typeface="Lato" panose="020F0502020204030203" pitchFamily="34" charset="77"/>
              </a:rPr>
              <a:t>Recall Inter-Agency M</a:t>
            </a:r>
            <a:r>
              <a:rPr lang="en-US" err="1">
                <a:latin typeface="Lato" panose="020F0502020204030203" pitchFamily="34" charset="77"/>
              </a:rPr>
              <a:t>inimum</a:t>
            </a:r>
            <a:r>
              <a:rPr lang="en-US">
                <a:latin typeface="Lato" panose="020F0502020204030203" pitchFamily="34" charset="77"/>
              </a:rPr>
              <a:t> </a:t>
            </a:r>
            <a:r>
              <a:rPr lang="en-GR">
                <a:latin typeface="Lato" panose="020F0502020204030203" pitchFamily="34" charset="77"/>
              </a:rPr>
              <a:t>S</a:t>
            </a:r>
            <a:r>
              <a:rPr lang="en-US" err="1">
                <a:latin typeface="Lato" panose="020F0502020204030203" pitchFamily="34" charset="77"/>
              </a:rPr>
              <a:t>tandards</a:t>
            </a:r>
            <a:r>
              <a:rPr lang="en-GR">
                <a:latin typeface="Lato" panose="020F0502020204030203" pitchFamily="34" charset="77"/>
              </a:rPr>
              <a:t> ky guidance on women and girls’ participation: </a:t>
            </a:r>
          </a:p>
          <a:p>
            <a:pPr marL="171450" indent="-171450">
              <a:buFont typeface="Arial" panose="020B0604020202020204" pitchFamily="34" charset="0"/>
              <a:buChar char="•"/>
            </a:pPr>
            <a:r>
              <a:rPr lang="en-GB" b="1">
                <a:effectLst/>
                <a:latin typeface="Lato" panose="020F0502020204030203" pitchFamily="34" charset="77"/>
              </a:rPr>
              <a:t>Consult quarterly </a:t>
            </a:r>
            <a:r>
              <a:rPr lang="en-GB">
                <a:effectLst/>
                <a:latin typeface="Lato" panose="020F0502020204030203" pitchFamily="34" charset="77"/>
              </a:rPr>
              <a:t>(at minimum) with women and girls on GBV risks and constraints to their participation in programme activities. </a:t>
            </a:r>
          </a:p>
          <a:p>
            <a:pPr marL="171450" indent="-171450">
              <a:buFont typeface="Arial" panose="020B0604020202020204" pitchFamily="34" charset="0"/>
              <a:buChar char="•"/>
            </a:pPr>
            <a:r>
              <a:rPr lang="en-GB">
                <a:effectLst/>
                <a:latin typeface="Lato" panose="020F0502020204030203" pitchFamily="34" charset="77"/>
              </a:rPr>
              <a:t>Ensure women and girls </a:t>
            </a:r>
            <a:r>
              <a:rPr lang="en-GB" b="1">
                <a:effectLst/>
                <a:latin typeface="Lato" panose="020F0502020204030203" pitchFamily="34" charset="77"/>
              </a:rPr>
              <a:t>inform the design </a:t>
            </a:r>
            <a:r>
              <a:rPr lang="en-GB">
                <a:effectLst/>
                <a:latin typeface="Lato" panose="020F0502020204030203" pitchFamily="34" charset="77"/>
              </a:rPr>
              <a:t>of GBV programming at every stage of the programme cycle by facilitating their participation (e.g. recruiting them as personnel and volunteers, providing transportation and translation). </a:t>
            </a:r>
          </a:p>
          <a:p>
            <a:pPr marL="171450" indent="-171450">
              <a:buFont typeface="Arial" panose="020B0604020202020204" pitchFamily="34" charset="0"/>
              <a:buChar char="•"/>
            </a:pPr>
            <a:r>
              <a:rPr lang="en-GB" b="1">
                <a:effectLst/>
                <a:latin typeface="Lato" panose="020F0502020204030203" pitchFamily="34" charset="77"/>
              </a:rPr>
              <a:t>Identify and address barriers and risks to participation </a:t>
            </a:r>
            <a:r>
              <a:rPr lang="en-GB">
                <a:effectLst/>
                <a:latin typeface="Lato" panose="020F0502020204030203" pitchFamily="34" charset="77"/>
              </a:rPr>
              <a:t>through consultations with women and girls and promote a better understanding of specific barriers and discrimination that create increased risk of GBV for certain women and girls.</a:t>
            </a:r>
          </a:p>
          <a:p>
            <a:pPr marL="171450" indent="-171450">
              <a:buFont typeface="Arial" panose="020B0604020202020204" pitchFamily="34" charset="0"/>
              <a:buChar char="•"/>
            </a:pPr>
            <a:r>
              <a:rPr lang="en-GB">
                <a:effectLst/>
                <a:latin typeface="Lato" panose="020F0502020204030203" pitchFamily="34" charset="77"/>
              </a:rPr>
              <a:t>Together with women and girls, identify those </a:t>
            </a:r>
            <a:r>
              <a:rPr lang="en-GB" b="1">
                <a:effectLst/>
                <a:latin typeface="Lato" panose="020F0502020204030203" pitchFamily="34" charset="77"/>
              </a:rPr>
              <a:t>who face the greatest marginalization and risk</a:t>
            </a:r>
            <a:r>
              <a:rPr lang="en-GB">
                <a:effectLst/>
                <a:latin typeface="Lato" panose="020F0502020204030203" pitchFamily="34" charset="77"/>
              </a:rPr>
              <a:t>, and design approaches to ensure their participation. </a:t>
            </a:r>
          </a:p>
          <a:p>
            <a:pPr marL="171450" indent="-171450">
              <a:buFont typeface="Arial" panose="020B0604020202020204" pitchFamily="34" charset="0"/>
              <a:buChar char="•"/>
            </a:pPr>
            <a:r>
              <a:rPr lang="en-GB">
                <a:effectLst/>
                <a:latin typeface="Lato" panose="020F0502020204030203" pitchFamily="34" charset="77"/>
              </a:rPr>
              <a:t>Support </a:t>
            </a:r>
            <a:r>
              <a:rPr lang="en-GB" b="1">
                <a:effectLst/>
                <a:latin typeface="Lato" panose="020F0502020204030203" pitchFamily="34" charset="77"/>
              </a:rPr>
              <a:t>representation of older adolescent girls and older women </a:t>
            </a:r>
            <a:r>
              <a:rPr lang="en-GB">
                <a:effectLst/>
                <a:latin typeface="Lato" panose="020F0502020204030203" pitchFamily="34" charset="77"/>
              </a:rPr>
              <a:t>in community leadership structures and support the capacity development of female leaders on women’s rights, leadership skills, negotiation skills and public speaking.</a:t>
            </a:r>
          </a:p>
          <a:p>
            <a:endParaRPr lang="en-GB">
              <a:effectLst/>
              <a:latin typeface="Lato" panose="020F0502020204030203" pitchFamily="34" charset="77"/>
            </a:endParaRPr>
          </a:p>
          <a:p>
            <a:r>
              <a:rPr lang="en-GB">
                <a:effectLst/>
                <a:latin typeface="Lato" panose="020F0502020204030203" pitchFamily="34" charset="77"/>
              </a:rPr>
              <a:t>This topic will be discussed in depth the module 2 of the prevention Facilitation Package.</a:t>
            </a:r>
          </a:p>
        </p:txBody>
      </p:sp>
    </p:spTree>
    <p:extLst>
      <p:ext uri="{BB962C8B-B14F-4D97-AF65-F5344CB8AC3E}">
        <p14:creationId xmlns:p14="http://schemas.microsoft.com/office/powerpoint/2010/main" val="3319121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8"/>
            <a:ext cx="5486400" cy="23292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a:defRPr/>
            </a:pPr>
            <a:r>
              <a:rPr lang="en-GR">
                <a:latin typeface="Lato" panose="020F0502020204030203" pitchFamily="34" charset="77"/>
                <a:ea typeface="MS PGothic"/>
                <a:cs typeface="Calibri"/>
              </a:rPr>
              <a:t>Expected duration: 20 mins </a:t>
            </a:r>
            <a:endParaRPr lang="en-GR">
              <a:latin typeface="Lato" panose="020F0502020204030203" pitchFamily="34" charset="77"/>
            </a:endParaRPr>
          </a:p>
          <a:p>
            <a:r>
              <a:rPr lang="en-US">
                <a:latin typeface="Lato" panose="020F0502020204030203" pitchFamily="34" charset="77"/>
                <a:ea typeface="MS PGothic"/>
                <a:cs typeface="Calibri"/>
              </a:rPr>
              <a:t>Objective: deepen participants' understanding of the importance and challenges of localization, and encourage reflections on own localization efforts </a:t>
            </a:r>
            <a:endParaRPr lang="en-GR">
              <a:latin typeface="Lato" panose="020F0502020204030203" pitchFamily="34" charset="77"/>
              <a:ea typeface="MS PGothic"/>
              <a:cs typeface="Calibri"/>
            </a:endParaRPr>
          </a:p>
          <a:p>
            <a:pPr>
              <a:defRPr/>
            </a:pPr>
            <a:endParaRPr lang="en-GR">
              <a:latin typeface="Lato" panose="020F0502020204030203" pitchFamily="34" charset="77"/>
              <a:cs typeface="Calibri"/>
            </a:endParaRPr>
          </a:p>
          <a:p>
            <a:pPr>
              <a:defRPr/>
            </a:pPr>
            <a:r>
              <a:rPr lang="en-US" u="none" strike="noStrike">
                <a:effectLst/>
                <a:uFill>
                  <a:solidFill>
                    <a:srgbClr val="000000"/>
                  </a:solidFill>
                </a:uFill>
                <a:latin typeface="Lato" panose="020F0502020204030203" pitchFamily="34" charset="77"/>
                <a:ea typeface="Calibri" panose="020F0502020204030204" pitchFamily="34" charset="0"/>
                <a:cs typeface="Calibri"/>
              </a:rPr>
              <a:t>Invite participants to reflect on the questions in the slide in plenary.</a:t>
            </a:r>
            <a:r>
              <a:rPr lang="en-US">
                <a:uFill>
                  <a:solidFill>
                    <a:srgbClr val="000000"/>
                  </a:solidFill>
                </a:uFill>
                <a:latin typeface="Lato" panose="020F0502020204030203" pitchFamily="34" charset="77"/>
                <a:ea typeface="Calibri" panose="020F0502020204030204" pitchFamily="34" charset="0"/>
                <a:cs typeface="Calibri"/>
              </a:rPr>
              <a:t> </a:t>
            </a:r>
            <a:endParaRPr lang="en-US"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a:defRPr/>
            </a:pPr>
            <a:r>
              <a:rPr lang="en-US" u="none" strike="noStrike">
                <a:effectLst/>
                <a:uFill>
                  <a:solidFill>
                    <a:srgbClr val="000000"/>
                  </a:solidFill>
                </a:uFill>
                <a:latin typeface="Lato" panose="020F0502020204030203" pitchFamily="34" charset="77"/>
                <a:ea typeface="Calibri" panose="020F0502020204030204" pitchFamily="34" charset="0"/>
                <a:cs typeface="Calibri"/>
              </a:rPr>
              <a:t>Remind participants of the </a:t>
            </a:r>
            <a:r>
              <a:rPr lang="en-US" b="1" u="none" strike="noStrike">
                <a:effectLst/>
                <a:uFill>
                  <a:solidFill>
                    <a:srgbClr val="000000"/>
                  </a:solidFill>
                </a:uFill>
                <a:latin typeface="Lato" panose="020F0502020204030203" pitchFamily="34" charset="77"/>
                <a:ea typeface="Calibri" panose="020F0502020204030204" pitchFamily="34" charset="0"/>
                <a:cs typeface="Calibri"/>
              </a:rPr>
              <a:t>UNHCR</a:t>
            </a:r>
            <a:r>
              <a:rPr lang="en-US" u="none" strike="noStrike">
                <a:effectLst/>
                <a:uFill>
                  <a:solidFill>
                    <a:srgbClr val="000000"/>
                  </a:solidFill>
                </a:uFill>
                <a:latin typeface="Lato" panose="020F0502020204030203" pitchFamily="34" charset="77"/>
                <a:ea typeface="Calibri" panose="020F0502020204030204" pitchFamily="34" charset="0"/>
                <a:cs typeface="Calibri"/>
              </a:rPr>
              <a:t> </a:t>
            </a:r>
            <a:r>
              <a:rPr lang="en-GB" b="1">
                <a:latin typeface="Lato" panose="020F0502020204030203" pitchFamily="34" charset="77"/>
                <a:ea typeface="MS PGothic"/>
                <a:cs typeface="Helvetica"/>
              </a:rPr>
              <a:t>GBV Policy core action </a:t>
            </a:r>
            <a:r>
              <a:rPr lang="en-GB">
                <a:latin typeface="Lato" panose="020F0502020204030203" pitchFamily="34" charset="77"/>
                <a:ea typeface="MS PGothic"/>
                <a:cs typeface="Helvetica"/>
              </a:rPr>
              <a:t>outcome: through an </a:t>
            </a:r>
            <a:r>
              <a:rPr lang="en-GB" b="1">
                <a:latin typeface="Lato" panose="020F0502020204030203" pitchFamily="34" charset="77"/>
                <a:ea typeface="MS PGothic"/>
                <a:cs typeface="Helvetica"/>
              </a:rPr>
              <a:t>expanded and diversified range of partners</a:t>
            </a:r>
            <a:r>
              <a:rPr lang="en-GB">
                <a:latin typeface="Lato" panose="020F0502020204030203" pitchFamily="34" charset="77"/>
                <a:ea typeface="MS PGothic"/>
                <a:cs typeface="Helvetica"/>
              </a:rPr>
              <a:t>, timely and quality services are established and coordinated to </a:t>
            </a:r>
            <a:r>
              <a:rPr lang="en-GB" b="1">
                <a:latin typeface="Lato" panose="020F0502020204030203" pitchFamily="34" charset="77"/>
                <a:ea typeface="MS PGothic"/>
                <a:cs typeface="Helvetica"/>
              </a:rPr>
              <a:t>prevent</a:t>
            </a:r>
            <a:r>
              <a:rPr lang="en-GB">
                <a:latin typeface="Lato" panose="020F0502020204030203" pitchFamily="34" charset="77"/>
                <a:ea typeface="MS PGothic"/>
                <a:cs typeface="Helvetica"/>
              </a:rPr>
              <a:t> and </a:t>
            </a:r>
            <a:r>
              <a:rPr lang="en-GB" b="1">
                <a:latin typeface="Lato" panose="020F0502020204030203" pitchFamily="34" charset="77"/>
                <a:ea typeface="MS PGothic"/>
                <a:cs typeface="Helvetica"/>
              </a:rPr>
              <a:t>respond</a:t>
            </a:r>
            <a:r>
              <a:rPr lang="en-GB">
                <a:latin typeface="Lato" panose="020F0502020204030203" pitchFamily="34" charset="77"/>
                <a:ea typeface="MS PGothic"/>
                <a:cs typeface="Helvetica"/>
              </a:rPr>
              <a:t> to </a:t>
            </a:r>
            <a:r>
              <a:rPr lang="en-GB" b="0">
                <a:latin typeface="Lato" panose="020F0502020204030203" pitchFamily="34" charset="77"/>
                <a:ea typeface="MS PGothic"/>
                <a:cs typeface="Helvetica"/>
              </a:rPr>
              <a:t>GBV</a:t>
            </a:r>
            <a:r>
              <a:rPr lang="en-GB">
                <a:latin typeface="Lato" panose="020F0502020204030203" pitchFamily="34" charset="77"/>
                <a:ea typeface="MS PGothic"/>
                <a:cs typeface="Helvetica"/>
              </a:rPr>
              <a:t>. The UNHCR GBV Policy recognizes the importance </a:t>
            </a:r>
            <a:r>
              <a:rPr lang="en-GB">
                <a:effectLst/>
                <a:latin typeface="Lato" panose="020F0502020204030203" pitchFamily="34" charset="77"/>
                <a:ea typeface="MS PGothic"/>
                <a:cs typeface="Helvetica"/>
              </a:rPr>
              <a:t>of partnerships with local civil society and community groups, </a:t>
            </a:r>
            <a:r>
              <a:rPr lang="en-GB" b="1">
                <a:effectLst/>
                <a:latin typeface="Lato" panose="020F0502020204030203" pitchFamily="34" charset="77"/>
                <a:ea typeface="MS PGothic"/>
                <a:cs typeface="Helvetica"/>
              </a:rPr>
              <a:t>IDP and refugee-led </a:t>
            </a:r>
            <a:r>
              <a:rPr lang="en-GB">
                <a:effectLst/>
                <a:latin typeface="Lato" panose="020F0502020204030203" pitchFamily="34" charset="77"/>
                <a:ea typeface="MS PGothic"/>
                <a:cs typeface="Helvetica"/>
              </a:rPr>
              <a:t>as well as local and national </a:t>
            </a:r>
            <a:r>
              <a:rPr lang="en-GB" b="1">
                <a:effectLst/>
                <a:latin typeface="Lato" panose="020F0502020204030203" pitchFamily="34" charset="77"/>
                <a:ea typeface="MS PGothic"/>
                <a:cs typeface="Helvetica"/>
              </a:rPr>
              <a:t>women-led and women-focused </a:t>
            </a:r>
            <a:r>
              <a:rPr lang="en-GB" b="1">
                <a:latin typeface="Lato" panose="020F0502020204030203" pitchFamily="34" charset="77"/>
                <a:ea typeface="MS PGothic"/>
                <a:cs typeface="Helvetica"/>
              </a:rPr>
              <a:t>organizations, and/or LGBTIQ+ organizations. </a:t>
            </a:r>
            <a:endParaRPr lang="en-GB" b="1">
              <a:effectLst/>
              <a:latin typeface="Lato" panose="020F0502020204030203" pitchFamily="34" charset="77"/>
              <a:cs typeface="Helvetic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latin typeface="Lato" panose="020F0502020204030203" pitchFamily="34" charset="77"/>
                <a:ea typeface="MS PGothic"/>
                <a:cs typeface="Calibri"/>
              </a:rPr>
              <a:t>Localization</a:t>
            </a:r>
            <a:r>
              <a:rPr lang="en-US">
                <a:latin typeface="Lato" panose="020F0502020204030203" pitchFamily="34" charset="77"/>
                <a:ea typeface="MS PGothic"/>
                <a:cs typeface="Calibri"/>
              </a:rPr>
              <a:t>: is a key </a:t>
            </a:r>
            <a:r>
              <a:rPr lang="en-GB">
                <a:effectLst/>
                <a:latin typeface="Lato" panose="020F0502020204030203" pitchFamily="34" charset="77"/>
                <a:ea typeface="MS PGothic"/>
              </a:rPr>
              <a:t>part of the commitments made by the international community during the World Humanitarian Summit in May 2016 through the Grand Bargain (</a:t>
            </a:r>
            <a:r>
              <a:rPr lang="en-GB" sz="1200">
                <a:effectLst/>
                <a:latin typeface="Lato" panose="020F0502020204030203" pitchFamily="34" charset="77"/>
                <a:ea typeface="MS PGothic"/>
                <a:hlinkClick r:id="rId3"/>
              </a:rPr>
              <a:t>https://interagencystandingcommittee.org/grand-bargain-hosted-iasc</a:t>
            </a:r>
            <a:r>
              <a:rPr lang="en-GB">
                <a:effectLst/>
                <a:latin typeface="Lato" panose="020F0502020204030203" pitchFamily="34" charset="77"/>
                <a:ea typeface="MS PGothic"/>
              </a:rPr>
              <a:t>). This is not specific to GBV partnerships and applies to all UNHCR’s programmatic areas. </a:t>
            </a:r>
            <a:r>
              <a:rPr lang="en-US" b="1">
                <a:latin typeface="Lato" panose="020F0502020204030203" pitchFamily="34" charset="77"/>
                <a:ea typeface="+mn-lt"/>
                <a:cs typeface="+mn-lt"/>
              </a:rPr>
              <a:t>Localization</a:t>
            </a:r>
            <a:r>
              <a:rPr lang="en-US">
                <a:latin typeface="Lato" panose="020F0502020204030203" pitchFamily="34" charset="77"/>
                <a:ea typeface="+mn-lt"/>
                <a:cs typeface="+mn-lt"/>
              </a:rPr>
              <a:t>, as used in the humanitarian sector, refers to the process of </a:t>
            </a:r>
            <a:r>
              <a:rPr lang="en-US" b="1">
                <a:latin typeface="Lato" panose="020F0502020204030203" pitchFamily="34" charset="77"/>
                <a:ea typeface="+mn-lt"/>
                <a:cs typeface="+mn-lt"/>
              </a:rPr>
              <a:t>better engaging local and national actors in all phases of humanitarian action</a:t>
            </a:r>
            <a:r>
              <a:rPr lang="en-US">
                <a:latin typeface="Lato" panose="020F0502020204030203" pitchFamily="34" charset="77"/>
                <a:ea typeface="+mn-lt"/>
                <a:cs typeface="+mn-lt"/>
              </a:rPr>
              <a:t>, including greater support for locally-led action.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Lato" panose="020F0502020204030203" pitchFamily="34" charset="77"/>
              <a:ea typeface="+mn-lt"/>
              <a:cs typeface="+mn-lt"/>
            </a:endParaRPr>
          </a:p>
          <a:p>
            <a:pPr algn="l"/>
            <a:r>
              <a:rPr lang="en-US" b="1" i="0">
                <a:latin typeface="Lato" panose="020F0502020204030203" pitchFamily="34" charset="77"/>
                <a:ea typeface="+mn-lt"/>
                <a:cs typeface="+mn-lt"/>
              </a:rPr>
              <a:t>Women-led organization</a:t>
            </a:r>
            <a:r>
              <a:rPr lang="en-GB" b="1" i="0">
                <a:latin typeface="Lato" panose="020F0502020204030203" pitchFamily="34" charset="77"/>
                <a:ea typeface="+mn-lt"/>
                <a:cs typeface="+mn-lt"/>
              </a:rPr>
              <a:t> </a:t>
            </a:r>
            <a:endParaRPr lang="en-US" b="1" i="0">
              <a:latin typeface="Lato" panose="020F0502020204030203" pitchFamily="34" charset="77"/>
              <a:ea typeface="+mn-lt"/>
              <a:cs typeface="+mn-lt"/>
            </a:endParaRPr>
          </a:p>
          <a:p>
            <a:pPr marL="285750" indent="-285750" algn="just">
              <a:buChar char="•"/>
            </a:pPr>
            <a:r>
              <a:rPr lang="en-GB">
                <a:latin typeface="Lato" panose="020F0502020204030203" pitchFamily="34" charset="77"/>
                <a:ea typeface="+mn-lt"/>
                <a:cs typeface="+mn-lt"/>
              </a:rPr>
              <a:t>Women-led organizations (WLOs) are a wide range of women- and girl-led groups, organizations, networks and movements, operating at community, national, regional and/or global level. </a:t>
            </a:r>
            <a:endParaRPr lang="en-US">
              <a:latin typeface="Lato" panose="020F0502020204030203" pitchFamily="34" charset="77"/>
              <a:ea typeface="+mn-lt"/>
              <a:cs typeface="+mn-lt"/>
            </a:endParaRPr>
          </a:p>
          <a:p>
            <a:pPr marL="285750" indent="-285750" algn="just">
              <a:buChar char="•"/>
            </a:pPr>
            <a:r>
              <a:rPr lang="en-GB">
                <a:latin typeface="Lato" panose="020F0502020204030203" pitchFamily="34" charset="77"/>
                <a:ea typeface="+mn-lt"/>
                <a:cs typeface="+mn-lt"/>
              </a:rPr>
              <a:t>WLOs should have clear organizational values, principles/commitment on gender equality and accountability to women and girls. </a:t>
            </a:r>
            <a:endParaRPr lang="en-US">
              <a:latin typeface="Lato" panose="020F0502020204030203" pitchFamily="34" charset="77"/>
              <a:ea typeface="+mn-lt"/>
              <a:cs typeface="+mn-lt"/>
            </a:endParaRPr>
          </a:p>
          <a:p>
            <a:pPr marL="285750" indent="-285750" algn="just">
              <a:buChar char="•"/>
            </a:pPr>
            <a:r>
              <a:rPr lang="en-GB" b="1">
                <a:latin typeface="Lato" panose="020F0502020204030203" pitchFamily="34" charset="77"/>
                <a:ea typeface="+mn-lt"/>
                <a:cs typeface="+mn-lt"/>
              </a:rPr>
              <a:t>2/3 of the leadership and management structure are people who identify as women and girls. </a:t>
            </a:r>
            <a:r>
              <a:rPr lang="en-GB">
                <a:latin typeface="Lato" panose="020F0502020204030203" pitchFamily="34" charset="77"/>
                <a:ea typeface="+mn-lt"/>
                <a:cs typeface="+mn-lt"/>
              </a:rPr>
              <a:t>The entire organization should have equal or higher representation of women across.</a:t>
            </a:r>
            <a:endParaRPr lang="en-US">
              <a:latin typeface="Lato" panose="020F0502020204030203" pitchFamily="34" charset="77"/>
              <a:ea typeface="+mn-lt"/>
              <a:cs typeface="+mn-lt"/>
            </a:endParaRPr>
          </a:p>
          <a:p>
            <a:pPr algn="just"/>
            <a:endParaRPr lang="en-US" b="1" i="0">
              <a:latin typeface="Lato" panose="020F0502020204030203" pitchFamily="34" charset="77"/>
              <a:ea typeface="+mn-lt"/>
              <a:cs typeface="+mn-lt"/>
            </a:endParaRPr>
          </a:p>
          <a:p>
            <a:pPr algn="just"/>
            <a:r>
              <a:rPr lang="en-US" b="1" i="0">
                <a:latin typeface="Lato" panose="020F0502020204030203" pitchFamily="34" charset="77"/>
                <a:ea typeface="+mn-lt"/>
                <a:cs typeface="+mn-lt"/>
              </a:rPr>
              <a:t>IDP/refugee-led organization</a:t>
            </a:r>
          </a:p>
          <a:p>
            <a:pPr marL="285750" indent="-285750" algn="just">
              <a:buChar char="•"/>
            </a:pPr>
            <a:r>
              <a:rPr lang="en-GB" b="0" i="0" u="none" strike="noStrike">
                <a:solidFill>
                  <a:srgbClr val="252525"/>
                </a:solidFill>
                <a:effectLst/>
                <a:latin typeface="Lato" panose="020F0502020204030203" pitchFamily="34" charset="0"/>
                <a:ea typeface="Lato" panose="020F0502020204030203" pitchFamily="34" charset="0"/>
                <a:cs typeface="Lato" panose="020F0502020204030203" pitchFamily="34" charset="0"/>
              </a:rPr>
              <a:t>An organization or group in which persons with </a:t>
            </a:r>
            <a:r>
              <a:rPr lang="en-GB" b="1" i="0" u="none" strike="noStrike">
                <a:solidFill>
                  <a:srgbClr val="252525"/>
                </a:solidFill>
                <a:effectLst/>
                <a:latin typeface="Lato" panose="020F0502020204030203" pitchFamily="34" charset="0"/>
                <a:ea typeface="Lato" panose="020F0502020204030203" pitchFamily="34" charset="0"/>
                <a:cs typeface="Lato" panose="020F0502020204030203" pitchFamily="34" charset="0"/>
              </a:rPr>
              <a:t>direct lived experience of forced displacement play a primary leadership role </a:t>
            </a:r>
            <a:r>
              <a:rPr lang="en-GB" b="0" i="0" u="none" strike="noStrike">
                <a:solidFill>
                  <a:srgbClr val="252525"/>
                </a:solidFill>
                <a:effectLst/>
                <a:latin typeface="Lato" panose="020F0502020204030203" pitchFamily="34" charset="0"/>
                <a:ea typeface="Lato" panose="020F0502020204030203" pitchFamily="34" charset="0"/>
                <a:cs typeface="Lato" panose="020F0502020204030203" pitchFamily="34" charset="0"/>
              </a:rPr>
              <a:t>and whose stated objectives and activities are focused on responding to the needs of refugees and/or related communities.</a:t>
            </a:r>
          </a:p>
          <a:p>
            <a:pPr marL="285750" indent="-285750" algn="just">
              <a:buChar char="•"/>
            </a:pPr>
            <a:r>
              <a:rPr lang="en-GB">
                <a:latin typeface="Lato" panose="020F0502020204030203" pitchFamily="34" charset="77"/>
                <a:ea typeface="+mn-lt"/>
                <a:cs typeface="+mn-lt"/>
              </a:rPr>
              <a:t>Some, but not all </a:t>
            </a:r>
            <a:r>
              <a:rPr lang="en-GB" i="0">
                <a:latin typeface="Lato" panose="020F0502020204030203" pitchFamily="34" charset="77"/>
                <a:ea typeface="+mn-lt"/>
                <a:cs typeface="+mn-lt"/>
              </a:rPr>
              <a:t>IDP/refugee-led organizations are officially registered.</a:t>
            </a:r>
            <a:endParaRPr lang="en-GB" i="0">
              <a:latin typeface="Lato" panose="020F0502020204030203" pitchFamily="34" charset="77"/>
            </a:endParaRPr>
          </a:p>
          <a:p>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latin typeface="Lato" panose="020F0502020204030203" pitchFamily="34" charset="77"/>
                <a:ea typeface="MS PGothic"/>
                <a:cs typeface="Calibri"/>
              </a:rPr>
              <a:t>Engagement of LGBTIQ+ organizations</a:t>
            </a:r>
            <a:r>
              <a:rPr lang="en-US">
                <a:latin typeface="Lato" panose="020F0502020204030203" pitchFamily="34" charset="77"/>
                <a:ea typeface="MS PGothic"/>
                <a:cs typeface="Calibri"/>
              </a:rPr>
              <a:t>: </a:t>
            </a:r>
            <a:r>
              <a:rPr lang="en-GB">
                <a:effectLst/>
                <a:latin typeface="Lato" panose="020F0502020204030203" pitchFamily="34" charset="77"/>
                <a:ea typeface="MS PGothic"/>
                <a:cs typeface="Calibri"/>
              </a:rPr>
              <a:t>n</a:t>
            </a:r>
            <a:r>
              <a:rPr lang="en-GB">
                <a:effectLst/>
                <a:latin typeface="Lato" panose="020F0502020204030203" pitchFamily="34" charset="77"/>
                <a:ea typeface="MS PGothic"/>
                <a:cs typeface="Helvetica"/>
              </a:rPr>
              <a:t>ational LGBTIQ+ support, advocacy and umbrella organizations in asylum countries can be effective key partners. It is worthwhile advocating for them to integrate LGBTIQ+ displaced persons into their programmes. Nevertheless, it is important to note that some LGBTIQ+ organizations in the host country may not have the capacity, resources or interest to work with LGBTIQ+ displaced persons; some may also be penalized by their governments for working with persons perceived to be irregular migrants. It is best to bear this in mind when engaging local LGBTIQ+ support organizations. (Source: </a:t>
            </a:r>
            <a:r>
              <a:rPr lang="en-US" sz="1200">
                <a:latin typeface="Lato" panose="020F0502020204030203" pitchFamily="34" charset="77"/>
                <a:ea typeface="MS Mincho"/>
                <a:cs typeface="Calibri"/>
                <a:hlinkClick r:id="rId4"/>
              </a:rPr>
              <a:t>UNHCR </a:t>
            </a:r>
            <a:r>
              <a:rPr lang="en-GB" sz="1200">
                <a:latin typeface="Lato" panose="020F0502020204030203" pitchFamily="34" charset="77"/>
                <a:ea typeface="MS Mincho"/>
                <a:cs typeface="Calibri"/>
                <a:hlinkClick r:id="rId4"/>
              </a:rPr>
              <a:t>Need to Know Guidance: Working with Lesbian, Gay, Bisexual, Transgender, Intersex and Queer Persons in Forced Displacement</a:t>
            </a:r>
            <a:r>
              <a:rPr lang="en-US" sz="1200">
                <a:latin typeface="Lato" panose="020F0502020204030203" pitchFamily="34" charset="77"/>
                <a:ea typeface="MS Mincho"/>
                <a:cs typeface="Calibri"/>
                <a:hlinkClick r:id="rId4"/>
              </a:rPr>
              <a:t>, 2021</a:t>
            </a:r>
            <a:r>
              <a:rPr lang="en-US">
                <a:latin typeface="Lato" panose="020F0502020204030203" pitchFamily="34" charset="77"/>
                <a:ea typeface="MS Mincho"/>
                <a:cs typeface="Calibri"/>
              </a:rPr>
              <a:t>) </a:t>
            </a:r>
            <a:endParaRPr lang="en-US"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R">
              <a:latin typeface="Lato" panose="020F0502020204030203" pitchFamily="34" charset="77"/>
            </a:endParaRPr>
          </a:p>
          <a:p>
            <a:r>
              <a:rPr lang="en-GR" b="1">
                <a:latin typeface="Lato" panose="020F0502020204030203" pitchFamily="34" charset="77"/>
                <a:ea typeface="MS PGothic"/>
                <a:cs typeface="Calibri"/>
              </a:rPr>
              <a:t>Value</a:t>
            </a:r>
          </a:p>
          <a:p>
            <a:pPr marL="285750" indent="-285750" algn="just" rtl="0" eaLnBrk="0" fontAlgn="base" hangingPunct="0">
              <a:spcBef>
                <a:spcPct val="30000"/>
              </a:spcBef>
              <a:spcAft>
                <a:spcPct val="0"/>
              </a:spcAft>
              <a:buFont typeface="Arial" panose="020B0604020202020204" pitchFamily="34" charset="0"/>
              <a:buChar char="•"/>
              <a:defRPr/>
            </a:pPr>
            <a:r>
              <a:rPr lang="en-GB" sz="1200" kern="1200">
                <a:solidFill>
                  <a:schemeClr val="tx1"/>
                </a:solidFill>
                <a:latin typeface="Lato" panose="020F0502020204030203" pitchFamily="34" charset="77"/>
                <a:ea typeface="+mn-lt"/>
                <a:cs typeface="+mn-lt"/>
              </a:rPr>
              <a:t>Directly promotes their </a:t>
            </a:r>
            <a:r>
              <a:rPr lang="en-GB" sz="1200" b="1" kern="1200">
                <a:solidFill>
                  <a:schemeClr val="tx1"/>
                </a:solidFill>
                <a:latin typeface="Lato" panose="020F0502020204030203" pitchFamily="34" charset="77"/>
                <a:ea typeface="+mn-lt"/>
                <a:cs typeface="+mn-lt"/>
              </a:rPr>
              <a:t>empowerment</a:t>
            </a:r>
            <a:r>
              <a:rPr lang="en-GB" sz="1200" kern="1200">
                <a:solidFill>
                  <a:schemeClr val="tx1"/>
                </a:solidFill>
                <a:latin typeface="Lato" panose="020F0502020204030203" pitchFamily="34" charset="77"/>
                <a:ea typeface="+mn-lt"/>
                <a:cs typeface="+mn-lt"/>
              </a:rPr>
              <a:t>. </a:t>
            </a:r>
          </a:p>
          <a:p>
            <a:pPr marL="285750" indent="-285750" algn="just" rtl="0" eaLnBrk="0" fontAlgn="base" hangingPunct="0">
              <a:spcBef>
                <a:spcPct val="30000"/>
              </a:spcBef>
              <a:spcAft>
                <a:spcPct val="0"/>
              </a:spcAft>
              <a:buFont typeface="Arial" panose="020B0604020202020204" pitchFamily="34" charset="0"/>
              <a:buChar char="•"/>
              <a:defRPr/>
            </a:pPr>
            <a:r>
              <a:rPr lang="en-GB" sz="1200" kern="1200">
                <a:solidFill>
                  <a:schemeClr val="tx1"/>
                </a:solidFill>
                <a:latin typeface="Lato" panose="020F0502020204030203" pitchFamily="34" charset="77"/>
                <a:ea typeface="+mn-lt"/>
                <a:cs typeface="+mn-lt"/>
              </a:rPr>
              <a:t>WLOs </a:t>
            </a:r>
            <a:r>
              <a:rPr lang="en-GB" b="0" i="0" u="none" strike="noStrike">
                <a:effectLst/>
                <a:latin typeface="Lato" panose="020F0502020204030203" pitchFamily="34" charset="77"/>
                <a:ea typeface="MS PGothic"/>
              </a:rPr>
              <a:t>play a key role in </a:t>
            </a:r>
            <a:r>
              <a:rPr lang="en-GB" b="1" i="0" u="none" strike="noStrike">
                <a:effectLst/>
                <a:latin typeface="Lato" panose="020F0502020204030203" pitchFamily="34" charset="77"/>
                <a:ea typeface="MS PGothic"/>
              </a:rPr>
              <a:t>leading change and sustainable progress </a:t>
            </a:r>
            <a:r>
              <a:rPr lang="en-GB" b="0" i="0" u="none" strike="noStrike">
                <a:effectLst/>
                <a:latin typeface="Lato" panose="020F0502020204030203" pitchFamily="34" charset="77"/>
                <a:ea typeface="MS PGothic"/>
              </a:rPr>
              <a:t>on GBV and gender equality</a:t>
            </a:r>
            <a:r>
              <a:rPr lang="en-GB">
                <a:latin typeface="Lato" panose="020F0502020204030203" pitchFamily="34" charset="77"/>
                <a:ea typeface="MS PGothic"/>
              </a:rPr>
              <a:t> – improved links with development. </a:t>
            </a:r>
            <a:endParaRPr lang="en-GB" b="0" i="0" u="none" strike="noStrike">
              <a:effectLst/>
              <a:latin typeface="Lato" panose="020F0502020204030203" pitchFamily="34" charset="77"/>
              <a:ea typeface="MS PGothic"/>
            </a:endParaRPr>
          </a:p>
          <a:p>
            <a:pPr marL="285750" indent="-285750" algn="just" rtl="0" eaLnBrk="0" fontAlgn="base" hangingPunct="0">
              <a:spcBef>
                <a:spcPct val="30000"/>
              </a:spcBef>
              <a:spcAft>
                <a:spcPct val="0"/>
              </a:spcAft>
              <a:buFont typeface="Arial" panose="020B0604020202020204" pitchFamily="34" charset="0"/>
              <a:buChar char="•"/>
              <a:defRPr/>
            </a:pPr>
            <a:r>
              <a:rPr lang="en-US">
                <a:latin typeface="Lato" panose="020F0502020204030203" pitchFamily="34" charset="77"/>
                <a:ea typeface="Lato"/>
                <a:cs typeface="Lato"/>
              </a:rPr>
              <a:t>GBV prevention programming requires carefully gauging community acceptance before engaging in conversations on deep-rooted issues, engaging community-based organizations will </a:t>
            </a:r>
            <a:r>
              <a:rPr lang="en-US" b="1">
                <a:latin typeface="Lato" panose="020F0502020204030203" pitchFamily="34" charset="77"/>
                <a:ea typeface="Lato"/>
                <a:cs typeface="Lato"/>
              </a:rPr>
              <a:t>improve access to communities</a:t>
            </a:r>
            <a:r>
              <a:rPr lang="en-US">
                <a:latin typeface="Lato" panose="020F0502020204030203" pitchFamily="34" charset="77"/>
                <a:ea typeface="Lato"/>
                <a:cs typeface="Lato"/>
              </a:rPr>
              <a:t>, </a:t>
            </a:r>
            <a:r>
              <a:rPr lang="en-US" b="1">
                <a:latin typeface="Lato" panose="020F0502020204030203" pitchFamily="34" charset="77"/>
                <a:ea typeface="Lato"/>
                <a:cs typeface="Lato"/>
              </a:rPr>
              <a:t>foster trust within the community/stronger community acceptance and allow a better Gender and Power Analysis. </a:t>
            </a:r>
            <a:endParaRPr lang="en-GB" b="1">
              <a:effectLst/>
              <a:latin typeface="Lato" panose="020F0502020204030203" pitchFamily="34" charset="77"/>
              <a:ea typeface="MS PGothic" pitchFamily="34" charset="-128"/>
              <a:cs typeface="Lato"/>
            </a:endParaRPr>
          </a:p>
          <a:p>
            <a:pPr marL="285750" indent="-285750" algn="just" rtl="0" eaLnBrk="0" fontAlgn="base" hangingPunct="0">
              <a:spcBef>
                <a:spcPct val="30000"/>
              </a:spcBef>
              <a:spcAft>
                <a:spcPct val="0"/>
              </a:spcAft>
              <a:buFont typeface="Arial" panose="020B0604020202020204" pitchFamily="34" charset="0"/>
              <a:buChar char="•"/>
              <a:defRPr/>
            </a:pPr>
            <a:r>
              <a:rPr lang="en-GB">
                <a:effectLst/>
                <a:latin typeface="Lato" panose="020F0502020204030203" pitchFamily="34" charset="77"/>
                <a:ea typeface="MS PGothic"/>
                <a:cs typeface="Helvetica"/>
              </a:rPr>
              <a:t>Promotes </a:t>
            </a:r>
            <a:r>
              <a:rPr lang="en-GB" b="1">
                <a:effectLst/>
                <a:latin typeface="Lato" panose="020F0502020204030203" pitchFamily="34" charset="77"/>
                <a:ea typeface="MS PGothic"/>
                <a:cs typeface="Helvetica"/>
              </a:rPr>
              <a:t>accountability to women and girls</a:t>
            </a:r>
            <a:r>
              <a:rPr lang="en-GB">
                <a:effectLst/>
                <a:latin typeface="Lato" panose="020F0502020204030203" pitchFamily="34" charset="77"/>
                <a:ea typeface="MS PGothic"/>
                <a:cs typeface="Helvetica"/>
              </a:rPr>
              <a:t>.</a:t>
            </a:r>
          </a:p>
          <a:p>
            <a:pPr marL="285750" indent="-285750" algn="just" rtl="0" eaLnBrk="0" fontAlgn="base" hangingPunct="0">
              <a:spcBef>
                <a:spcPct val="30000"/>
              </a:spcBef>
              <a:spcAft>
                <a:spcPct val="0"/>
              </a:spcAft>
              <a:buFont typeface="Arial" panose="020B0604020202020204" pitchFamily="34" charset="0"/>
              <a:buChar char="•"/>
              <a:defRPr/>
            </a:pPr>
            <a:r>
              <a:rPr lang="en-GB">
                <a:effectLst/>
                <a:latin typeface="Lato" panose="020F0502020204030203" pitchFamily="34" charset="77"/>
                <a:ea typeface="MS PGothic"/>
                <a:cs typeface="Helvetica"/>
              </a:rPr>
              <a:t>Communities affected directly by a crisis have </a:t>
            </a:r>
            <a:r>
              <a:rPr lang="en-GB" b="1">
                <a:effectLst/>
                <a:latin typeface="Lato" panose="020F0502020204030203" pitchFamily="34" charset="77"/>
                <a:ea typeface="MS PGothic"/>
                <a:cs typeface="Helvetica"/>
              </a:rPr>
              <a:t>skills, competencies and coping mechanisms </a:t>
            </a:r>
            <a:r>
              <a:rPr lang="en-GB">
                <a:effectLst/>
                <a:latin typeface="Lato" panose="020F0502020204030203" pitchFamily="34" charset="77"/>
                <a:ea typeface="MS PGothic"/>
                <a:cs typeface="Helvetica"/>
              </a:rPr>
              <a:t>that can be extremely important to help </a:t>
            </a:r>
            <a:r>
              <a:rPr lang="en-GB" b="1">
                <a:effectLst/>
                <a:latin typeface="Lato" panose="020F0502020204030203" pitchFamily="34" charset="77"/>
                <a:ea typeface="MS PGothic"/>
                <a:cs typeface="Helvetica"/>
              </a:rPr>
              <a:t>restore women’s and girls’ dignity, and strengthen individual resilience</a:t>
            </a:r>
            <a:r>
              <a:rPr lang="en-GB">
                <a:effectLst/>
                <a:latin typeface="Lato" panose="020F0502020204030203" pitchFamily="34" charset="77"/>
                <a:ea typeface="MS PGothic"/>
                <a:cs typeface="Helvetica"/>
              </a:rPr>
              <a:t>.</a:t>
            </a:r>
            <a:endParaRPr lang="en-GB" b="0">
              <a:effectLst/>
              <a:latin typeface="Lato" panose="020F0502020204030203" pitchFamily="34" charset="77"/>
              <a:ea typeface="MS PGothic"/>
              <a:cs typeface="Calibri"/>
            </a:endParaRPr>
          </a:p>
          <a:p>
            <a:pPr marL="285750" indent="-285750" algn="just" rtl="0" eaLnBrk="0" fontAlgn="base" hangingPunct="0">
              <a:spcBef>
                <a:spcPct val="30000"/>
              </a:spcBef>
              <a:spcAft>
                <a:spcPct val="0"/>
              </a:spcAft>
              <a:buFont typeface="Arial" panose="020B0604020202020204" pitchFamily="34" charset="0"/>
              <a:buChar char="•"/>
              <a:defRPr/>
            </a:pPr>
            <a:r>
              <a:rPr lang="en-GB" b="1">
                <a:latin typeface="Lato" panose="020F0502020204030203" pitchFamily="34" charset="77"/>
                <a:ea typeface="MS PGothic"/>
                <a:cs typeface="Calibri"/>
              </a:rPr>
              <a:t>Patriarchal humanitarian systems</a:t>
            </a:r>
            <a:r>
              <a:rPr lang="en-GB">
                <a:latin typeface="Lato" panose="020F0502020204030203" pitchFamily="34" charset="77"/>
                <a:ea typeface="MS PGothic"/>
                <a:cs typeface="Calibri"/>
              </a:rPr>
              <a:t> that curtail local women’s opportunities to participate in and influence decision making can further undermine women’s rights and drive social norms that perpetuate GBV.</a:t>
            </a:r>
          </a:p>
          <a:p>
            <a:pPr marL="285750" indent="-285750" algn="just" rtl="0" eaLnBrk="0" fontAlgn="base" hangingPunct="0">
              <a:spcBef>
                <a:spcPct val="30000"/>
              </a:spcBef>
              <a:spcAft>
                <a:spcPct val="0"/>
              </a:spcAft>
              <a:buFont typeface="Arial" panose="020B0604020202020204" pitchFamily="34" charset="0"/>
              <a:buChar char="•"/>
              <a:defRPr/>
            </a:pPr>
            <a:r>
              <a:rPr lang="en-GB" b="1">
                <a:latin typeface="Lato" panose="020F0502020204030203" pitchFamily="34" charset="77"/>
                <a:ea typeface="MS PGothic"/>
                <a:cs typeface="Calibri"/>
              </a:rPr>
              <a:t>Reduced costs. </a:t>
            </a:r>
          </a:p>
          <a:p>
            <a:pPr marL="285750" indent="-285750" algn="just" rtl="0" eaLnBrk="0" fontAlgn="base" hangingPunct="0">
              <a:spcBef>
                <a:spcPct val="30000"/>
              </a:spcBef>
              <a:spcAft>
                <a:spcPct val="0"/>
              </a:spcAft>
              <a:buFont typeface="Arial" panose="020B0604020202020204" pitchFamily="34" charset="0"/>
              <a:buChar char="•"/>
              <a:defRPr/>
            </a:pPr>
            <a:endParaRPr lang="en-GB" sz="1200" b="1" kern="1200">
              <a:solidFill>
                <a:schemeClr val="tx1"/>
              </a:solidFill>
              <a:latin typeface="Lato" panose="020F0502020204030203" pitchFamily="34" charset="77"/>
              <a:ea typeface="MS PGothic"/>
              <a:cs typeface="Calibri"/>
            </a:endParaRPr>
          </a:p>
          <a:p>
            <a:pPr marL="0" marR="0" lvl="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R" b="1">
                <a:latin typeface="Lato" panose="020F0502020204030203" pitchFamily="34" charset="77"/>
                <a:ea typeface="MS PGothic"/>
                <a:cs typeface="Calibri"/>
              </a:rPr>
              <a:t>Possible challenges</a:t>
            </a:r>
            <a:endParaRPr lang="en-GB" sz="1200" b="1" kern="1200">
              <a:solidFill>
                <a:schemeClr val="tx1"/>
              </a:solidFill>
              <a:latin typeface="Lato" panose="020F0502020204030203" pitchFamily="34" charset="77"/>
              <a:ea typeface="MS PGothic" pitchFamily="34" charset="-128"/>
              <a:cs typeface="Calibri"/>
            </a:endParaRPr>
          </a:p>
          <a:p>
            <a:pPr marL="285750" indent="-285750" algn="just" rtl="0" eaLnBrk="0" fontAlgn="base" hangingPunct="0">
              <a:spcBef>
                <a:spcPct val="30000"/>
              </a:spcBef>
              <a:spcAft>
                <a:spcPct val="0"/>
              </a:spcAft>
              <a:buFont typeface="Arial" panose="020B0604020202020204" pitchFamily="34" charset="0"/>
              <a:buChar char="•"/>
              <a:defRPr/>
            </a:pPr>
            <a:r>
              <a:rPr lang="en-GR" sz="1200" b="1" kern="1200">
                <a:solidFill>
                  <a:schemeClr val="tx1"/>
                </a:solidFill>
                <a:latin typeface="Lato" panose="020F0502020204030203" pitchFamily="34" charset="77"/>
                <a:ea typeface="MS PGothic"/>
                <a:cs typeface="Calibri"/>
              </a:rPr>
              <a:t>Limited access to funding </a:t>
            </a:r>
            <a:r>
              <a:rPr lang="en-GR" sz="1200" b="0" kern="1200">
                <a:solidFill>
                  <a:schemeClr val="tx1"/>
                </a:solidFill>
                <a:latin typeface="Lato" panose="020F0502020204030203" pitchFamily="34" charset="77"/>
                <a:ea typeface="MS PGothic"/>
                <a:cs typeface="Calibri"/>
              </a:rPr>
              <a:t>(</a:t>
            </a:r>
            <a:r>
              <a:rPr lang="en-GB" sz="1200" b="0" kern="1200">
                <a:solidFill>
                  <a:schemeClr val="tx1"/>
                </a:solidFill>
                <a:latin typeface="Lato" panose="020F0502020204030203" pitchFamily="34" charset="77"/>
                <a:ea typeface="MS PGothic"/>
                <a:cs typeface="Calibri"/>
              </a:rPr>
              <a:t>e.g.</a:t>
            </a:r>
            <a:r>
              <a:rPr lang="en-GR" sz="1200" b="0" kern="1200">
                <a:solidFill>
                  <a:schemeClr val="tx1"/>
                </a:solidFill>
                <a:latin typeface="Lato" panose="020F0502020204030203" pitchFamily="34" charset="77"/>
                <a:ea typeface="MS PGothic"/>
                <a:cs typeface="Calibri"/>
              </a:rPr>
              <a:t> pooled funds), due to </a:t>
            </a:r>
            <a:r>
              <a:rPr lang="en-GB" sz="1200" b="0" kern="1200">
                <a:solidFill>
                  <a:schemeClr val="tx1"/>
                </a:solidFill>
                <a:latin typeface="Lato" panose="020F0502020204030203" pitchFamily="34" charset="77"/>
                <a:ea typeface="MS PGothic"/>
                <a:cs typeface="Calibri"/>
              </a:rPr>
              <a:t>e.g.</a:t>
            </a:r>
            <a:r>
              <a:rPr lang="en-GR" sz="1200" b="0" kern="1200">
                <a:solidFill>
                  <a:schemeClr val="tx1"/>
                </a:solidFill>
                <a:latin typeface="Lato" panose="020F0502020204030203" pitchFamily="34" charset="77"/>
                <a:ea typeface="MS PGothic"/>
                <a:cs typeface="Calibri"/>
              </a:rPr>
              <a:t> lack of registration, limited organizational structure, complicated </a:t>
            </a:r>
            <a:r>
              <a:rPr lang="en-GR" b="0">
                <a:latin typeface="Lato" panose="020F0502020204030203" pitchFamily="34" charset="77"/>
                <a:ea typeface="MS PGothic"/>
                <a:cs typeface="Calibri"/>
              </a:rPr>
              <a:t>application processes </a:t>
            </a:r>
            <a:r>
              <a:rPr lang="en-GR">
                <a:latin typeface="Lato" panose="020F0502020204030203" pitchFamily="34" charset="77"/>
                <a:ea typeface="MS PGothic"/>
                <a:cs typeface="Calibri"/>
              </a:rPr>
              <a:t>for funding/grants </a:t>
            </a:r>
            <a:r>
              <a:rPr lang="en-GR" b="0">
                <a:latin typeface="Lato" panose="020F0502020204030203" pitchFamily="34" charset="77"/>
                <a:ea typeface="MS PGothic"/>
                <a:cs typeface="Calibri"/>
              </a:rPr>
              <a:t>etc. </a:t>
            </a:r>
            <a:r>
              <a:rPr lang="en-GR" b="0">
                <a:latin typeface="Lato" panose="020F0502020204030203" pitchFamily="34" charset="77"/>
                <a:ea typeface="MS PGothic"/>
                <a:cs typeface="Calibri"/>
                <a:sym typeface="Wingdings" pitchFamily="2" charset="2"/>
              </a:rPr>
              <a:t> </a:t>
            </a:r>
            <a:r>
              <a:rPr lang="en-GR" b="0">
                <a:latin typeface="Lato" panose="020F0502020204030203" pitchFamily="34" charset="77"/>
                <a:ea typeface="MS PGothic"/>
                <a:cs typeface="Calibri"/>
              </a:rPr>
              <a:t>Please take note of the </a:t>
            </a:r>
            <a:r>
              <a:rPr lang="en-GB" b="0" i="0" u="none" strike="noStrike">
                <a:effectLst/>
                <a:latin typeface="Lato" panose="020F0502020204030203" pitchFamily="34" charset="77"/>
                <a:ea typeface="MS PGothic"/>
              </a:rPr>
              <a:t>new UNHCR “</a:t>
            </a:r>
            <a:r>
              <a:rPr lang="en-GB" b="1" i="0" u="none" strike="noStrike">
                <a:effectLst/>
                <a:latin typeface="Lato" panose="020F0502020204030203" pitchFamily="34" charset="77"/>
                <a:ea typeface="MS PGothic"/>
              </a:rPr>
              <a:t>Grant Agreement </a:t>
            </a:r>
            <a:r>
              <a:rPr lang="en-GB" b="1">
                <a:effectLst/>
                <a:latin typeface="Lato" panose="020F0502020204030203" pitchFamily="34" charset="77"/>
                <a:ea typeface="MS PGothic"/>
              </a:rPr>
              <a:t>with Organizations led by displaced and stateless people</a:t>
            </a:r>
            <a:r>
              <a:rPr lang="en-GB">
                <a:effectLst/>
                <a:latin typeface="Lato" panose="020F0502020204030203" pitchFamily="34" charset="77"/>
                <a:ea typeface="MS PGothic"/>
              </a:rPr>
              <a:t>” which </a:t>
            </a:r>
            <a:r>
              <a:rPr lang="en-GB" b="0" i="0" u="none" strike="noStrike">
                <a:effectLst/>
                <a:latin typeface="Lato" panose="020F0502020204030203" pitchFamily="34" charset="77"/>
                <a:ea typeface="MS PGothic"/>
              </a:rPr>
              <a:t>seeks to ensure that displaced and host communities are treated as equal and active partners. It provides grant funding to organizations led by displaced and stateless persons in order to empower them to realize their own projects and build their capacity. It also allows UNHCR to work directly with the people it serves without having to use intermediaries. </a:t>
            </a:r>
            <a:r>
              <a:rPr lang="en-GB">
                <a:effectLst/>
                <a:latin typeface="Lato" panose="020F0502020204030203" pitchFamily="34" charset="77"/>
                <a:ea typeface="MS PGothic"/>
              </a:rPr>
              <a:t>Each organization can receive up to USD 4,000 per grant/project and up to USD 12,000 in total funding per year.</a:t>
            </a:r>
            <a:r>
              <a:rPr lang="en-GB">
                <a:latin typeface="Lato" panose="020F0502020204030203" pitchFamily="34" charset="77"/>
                <a:ea typeface="MS PGothic"/>
              </a:rPr>
              <a:t> </a:t>
            </a:r>
            <a:endParaRPr lang="en-GR" b="0">
              <a:effectLst/>
              <a:latin typeface="Lato" panose="020F0502020204030203" pitchFamily="34" charset="77"/>
              <a:ea typeface="MS PGothic" pitchFamily="34" charset="-128"/>
            </a:endParaRPr>
          </a:p>
          <a:p>
            <a:pPr marL="285750" indent="-285750" algn="just" rtl="0" eaLnBrk="0" fontAlgn="base" hangingPunct="0">
              <a:spcBef>
                <a:spcPct val="30000"/>
              </a:spcBef>
              <a:spcAft>
                <a:spcPct val="0"/>
              </a:spcAft>
              <a:buFont typeface="Arial" panose="020B0604020202020204" pitchFamily="34" charset="0"/>
              <a:buChar char="•"/>
              <a:defRPr/>
            </a:pPr>
            <a:r>
              <a:rPr lang="en-GR" b="0">
                <a:latin typeface="Lato" panose="020F0502020204030203" pitchFamily="34" charset="77"/>
                <a:ea typeface="MS PGothic"/>
                <a:cs typeface="Calibri"/>
              </a:rPr>
              <a:t>Need for </a:t>
            </a:r>
            <a:r>
              <a:rPr lang="en-GB" b="1">
                <a:effectLst/>
                <a:latin typeface="Lato" panose="020F0502020204030203" pitchFamily="34" charset="77"/>
                <a:ea typeface="MS PGothic"/>
                <a:cs typeface="Helvetica"/>
              </a:rPr>
              <a:t>capacity strengthening </a:t>
            </a:r>
            <a:r>
              <a:rPr lang="en-GB">
                <a:effectLst/>
                <a:latin typeface="Lato" panose="020F0502020204030203" pitchFamily="34" charset="77"/>
                <a:ea typeface="MS PGothic"/>
                <a:cs typeface="Helvetica"/>
              </a:rPr>
              <a:t>and amplifying their voices in </a:t>
            </a:r>
            <a:r>
              <a:rPr lang="en-GB" b="1">
                <a:effectLst/>
                <a:latin typeface="Lato" panose="020F0502020204030203" pitchFamily="34" charset="77"/>
                <a:ea typeface="MS PGothic"/>
                <a:cs typeface="Helvetica"/>
              </a:rPr>
              <a:t>coordination forums</a:t>
            </a:r>
            <a:r>
              <a:rPr lang="en-GB">
                <a:effectLst/>
                <a:latin typeface="Lato" panose="020F0502020204030203" pitchFamily="34" charset="77"/>
                <a:ea typeface="MS PGothic"/>
                <a:cs typeface="Helvetica"/>
              </a:rPr>
              <a:t>. </a:t>
            </a:r>
            <a:r>
              <a:rPr lang="en-GB">
                <a:effectLst/>
                <a:latin typeface="Lato" panose="020F0502020204030203" pitchFamily="34" charset="77"/>
                <a:ea typeface="MS PGothic"/>
                <a:cs typeface="Helvetica"/>
                <a:sym typeface="Wingdings" pitchFamily="2" charset="2"/>
              </a:rPr>
              <a:t> </a:t>
            </a:r>
            <a:r>
              <a:rPr lang="en-GB">
                <a:effectLst/>
                <a:latin typeface="Arial" panose="020B0604020202020204" pitchFamily="34" charset="0"/>
                <a:ea typeface="MS PGothic"/>
                <a:cs typeface="Arial" panose="020B0604020202020204" pitchFamily="34" charset="0"/>
                <a:sym typeface="Wingdings" pitchFamily="2" charset="2"/>
              </a:rPr>
              <a:t>Please take note of the guidance note</a:t>
            </a:r>
            <a:r>
              <a:rPr lang="en-GB" b="0" i="0" u="none" strike="noStrike">
                <a:solidFill>
                  <a:srgbClr val="252525"/>
                </a:solidFill>
                <a:effectLst/>
                <a:latin typeface="Arial" panose="020B0604020202020204" pitchFamily="34" charset="0"/>
                <a:cs typeface="Arial" panose="020B0604020202020204" pitchFamily="34" charset="0"/>
              </a:rPr>
              <a:t> that has been developed on ensuring the participation of these organisations in the Refugee Coordination Mode and the </a:t>
            </a:r>
            <a:r>
              <a:rPr lang="en-GB">
                <a:effectLst/>
                <a:latin typeface="Lato" panose="020F0502020204030203" pitchFamily="34" charset="77"/>
                <a:ea typeface="MS PGothic"/>
              </a:rPr>
              <a:t>external information repository for organizations led by displaced and stateless </a:t>
            </a:r>
            <a:r>
              <a:rPr lang="en-GB">
                <a:latin typeface="Lato" panose="020F0502020204030203" pitchFamily="34" charset="77"/>
                <a:ea typeface="MS PGothic"/>
              </a:rPr>
              <a:t>people </a:t>
            </a:r>
            <a:r>
              <a:rPr lang="en-GB">
                <a:effectLst/>
                <a:latin typeface="Lato" panose="020F0502020204030203" pitchFamily="34" charset="77"/>
                <a:ea typeface="MS PGothic"/>
              </a:rPr>
              <a:t>to access guidance, tools, good practices, and capacity-building materials.</a:t>
            </a:r>
            <a:r>
              <a:rPr lang="en-GB">
                <a:latin typeface="Lato" panose="020F0502020204030203" pitchFamily="34" charset="77"/>
                <a:ea typeface="MS PGothic"/>
              </a:rPr>
              <a:t> </a:t>
            </a:r>
            <a:endParaRPr lang="en-GB" b="0">
              <a:latin typeface="Lato" panose="020F0502020204030203" pitchFamily="34" charset="77"/>
              <a:ea typeface="MS PGothic"/>
              <a:cs typeface="Calibri"/>
            </a:endParaRPr>
          </a:p>
          <a:p>
            <a:pPr marL="285750" indent="-285750" algn="just" rtl="0" eaLnBrk="0" fontAlgn="base" hangingPunct="0">
              <a:spcBef>
                <a:spcPct val="30000"/>
              </a:spcBef>
              <a:spcAft>
                <a:spcPct val="0"/>
              </a:spcAft>
              <a:buFont typeface="Arial" panose="020B0604020202020204" pitchFamily="34" charset="0"/>
              <a:buChar char="•"/>
              <a:defRPr/>
            </a:pPr>
            <a:r>
              <a:rPr lang="en-GB" b="1">
                <a:latin typeface="Lato" panose="020F0502020204030203" pitchFamily="34" charset="77"/>
                <a:ea typeface="MS PGothic"/>
              </a:rPr>
              <a:t>Patriarchy and hierarchy </a:t>
            </a:r>
            <a:r>
              <a:rPr lang="en-GB">
                <a:latin typeface="Lato" panose="020F0502020204030203" pitchFamily="34" charset="77"/>
                <a:ea typeface="MS PGothic"/>
              </a:rPr>
              <a:t>within the humanitarian system and at the country level, that is rigid and male-dominated, resulting in a </a:t>
            </a:r>
            <a:r>
              <a:rPr lang="en-GB" b="1">
                <a:latin typeface="Lato" panose="020F0502020204030203" pitchFamily="34" charset="77"/>
                <a:ea typeface="MS PGothic"/>
              </a:rPr>
              <a:t>lack of emphasis on gender transformative work, barriers to women's leadership and unequal salaries of local partners. </a:t>
            </a:r>
            <a:endParaRPr lang="en-GB" b="1">
              <a:latin typeface="Lato" panose="020F0502020204030203" pitchFamily="34" charset="77"/>
              <a:cs typeface="Calibri"/>
            </a:endParaRPr>
          </a:p>
          <a:p>
            <a:pPr>
              <a:defRPr/>
            </a:pPr>
            <a:endParaRPr lang="en-GB" b="1">
              <a:latin typeface="Lato" panose="020F0502020204030203" pitchFamily="34" charset="77"/>
              <a:ea typeface="MS PGothic"/>
            </a:endParaRPr>
          </a:p>
          <a:p>
            <a:pPr>
              <a:buFont typeface="Arial" panose="020B0604020202020204" pitchFamily="34" charset="0"/>
              <a:defRPr/>
            </a:pPr>
            <a:r>
              <a:rPr lang="en-GB" b="1">
                <a:latin typeface="Lato" panose="020F0502020204030203" pitchFamily="34" charset="77"/>
                <a:ea typeface="MS PGothic"/>
              </a:rPr>
              <a:t>Resources</a:t>
            </a:r>
            <a:endParaRPr lang="en-GB" b="1">
              <a:latin typeface="Lato" panose="020F0502020204030203" pitchFamily="34" charset="77"/>
              <a:cs typeface="Calibri"/>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effectLst/>
                <a:latin typeface="Lato" panose="020F0502020204030203" pitchFamily="34" charset="77"/>
                <a:ea typeface="MS PGothic"/>
              </a:rPr>
              <a:t>Briefing Note, UNHCR’s Task Team on Engagement and Partnership with Organisations led by Forcibly Displaced and Stateless People, 2022: </a:t>
            </a:r>
            <a:r>
              <a:rPr lang="en-GB" sz="1200">
                <a:effectLst/>
                <a:latin typeface="Lato" panose="020F0502020204030203" pitchFamily="34" charset="77"/>
                <a:ea typeface="MS PGothic"/>
                <a:hlinkClick r:id="rId5"/>
              </a:rPr>
              <a:t>https://www.unhcr.org/publications/brochures/61b28b094/unhcrs-task-team-engagement-partnership-persons-concern-led-organizations.html?query=RLO</a:t>
            </a:r>
            <a:r>
              <a:rPr lang="en-GB">
                <a:effectLst/>
                <a:latin typeface="Lato" panose="020F0502020204030203" pitchFamily="34" charset="77"/>
                <a:ea typeface="MS PGothic"/>
              </a:rPr>
              <a:t>.</a:t>
            </a:r>
            <a:r>
              <a:rPr lang="en-GB">
                <a:latin typeface="Lato" panose="020F0502020204030203" pitchFamily="34" charset="77"/>
                <a:ea typeface="MS PGothic"/>
              </a:rPr>
              <a:t> </a:t>
            </a:r>
            <a:endParaRPr lang="en-GB">
              <a:latin typeface="Lato" panose="020F0502020204030203" pitchFamily="34" charset="77"/>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effectLst/>
                <a:latin typeface="Lato" panose="020F0502020204030203" pitchFamily="34" charset="77"/>
                <a:ea typeface="MS PGothic"/>
              </a:rPr>
              <a:t>Briefing Note, UNHCR Grant Agreements with Organizations led by displaced and stateless people, 2022: </a:t>
            </a:r>
            <a:r>
              <a:rPr lang="en-GB" sz="1200">
                <a:effectLst/>
                <a:latin typeface="Lato" panose="020F0502020204030203" pitchFamily="34" charset="77"/>
                <a:ea typeface="MS PGothic"/>
                <a:hlinkClick r:id="rId6" invalidUrl="http://: https://www.unhcr.org/publications/brochures/61b28c784/unhcr-grant-agreements-organizations-led-persons-concern-poc-briefing-note.html?query=grant%20agreements"/>
              </a:rPr>
              <a:t>: https://</a:t>
            </a:r>
            <a:r>
              <a:rPr lang="en-GB" sz="1200">
                <a:effectLst/>
                <a:latin typeface="Lato" panose="020F0502020204030203" pitchFamily="34" charset="77"/>
                <a:ea typeface="MS PGothic"/>
                <a:hlinkClick r:id="rId7" invalidUrl="http://: https://www.unhcr.org/publications/brochures/61b28c784/unhcr-grant-agreements-organizations-led-persons-concern-poc-briefing-note.html?query=grant%20agreements"/>
              </a:rPr>
              <a:t>www.unhcr.org</a:t>
            </a:r>
            <a:r>
              <a:rPr lang="en-GB" sz="1200">
                <a:effectLst/>
                <a:latin typeface="Lato" panose="020F0502020204030203" pitchFamily="34" charset="77"/>
                <a:ea typeface="MS PGothic"/>
                <a:hlinkClick r:id="rId8" invalidUrl="http://: https://www.unhcr.org/publications/brochures/61b28c784/unhcr-grant-agreements-organizations-led-persons-concern-poc-briefing-note.html?query=grant%20agreements"/>
              </a:rPr>
              <a:t>/publications/brochures/61b28c784/unhcr-grant-agreements-organizations-led-persons-concern-poc-briefing-note.html?query=grant%20agreements</a:t>
            </a:r>
            <a:r>
              <a:rPr lang="en-GB">
                <a:effectLst/>
                <a:latin typeface="Lato" panose="020F0502020204030203" pitchFamily="34" charset="77"/>
                <a:ea typeface="MS PGothic"/>
              </a:rPr>
              <a:t>.</a:t>
            </a:r>
            <a:r>
              <a:rPr lang="en-GB">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effectLst/>
                <a:latin typeface="Lato" panose="020F0502020204030203" pitchFamily="34" charset="77"/>
                <a:ea typeface="MS PGothic"/>
              </a:rPr>
              <a:t>UNHCR, Refugee-led Innovation Fund: </a:t>
            </a:r>
            <a:r>
              <a:rPr lang="en-GB" sz="1200" u="sng" kern="1200">
                <a:solidFill>
                  <a:srgbClr val="1A00FF"/>
                </a:solidFill>
                <a:effectLst/>
                <a:latin typeface="Lato" panose="020F0502020204030203" pitchFamily="34" charset="77"/>
                <a:ea typeface="MS PGothic"/>
              </a:rPr>
              <a:t>https://www.unhcr.org/innovation/refugee-led-innovation-fund/ </a:t>
            </a:r>
            <a:r>
              <a:rPr lang="en-GB" sz="1200" kern="1200">
                <a:solidFill>
                  <a:schemeClr val="tx1"/>
                </a:solidFill>
                <a:effectLst/>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a:solidFill>
                  <a:schemeClr val="tx1"/>
                </a:solidFill>
                <a:effectLst/>
                <a:latin typeface="Lato" panose="020F0502020204030203" pitchFamily="34" charset="77"/>
                <a:ea typeface="MS PGothic"/>
              </a:rPr>
              <a:t>UNHCR, Localization in UNHCR-led Coordination Structures,  </a:t>
            </a:r>
            <a:r>
              <a:rPr lang="en-GB" sz="1200" u="sng" kern="1200">
                <a:solidFill>
                  <a:srgbClr val="1A00FF"/>
                </a:solidFill>
                <a:effectLst/>
                <a:latin typeface="Lato" panose="020F0502020204030203" pitchFamily="34" charset="77"/>
                <a:ea typeface="MS PGothic"/>
              </a:rPr>
              <a:t>https://</a:t>
            </a:r>
            <a:r>
              <a:rPr lang="en-GB" sz="1200" u="sng" kern="1200" err="1">
                <a:solidFill>
                  <a:srgbClr val="1A00FF"/>
                </a:solidFill>
                <a:effectLst/>
                <a:latin typeface="Lato" panose="020F0502020204030203" pitchFamily="34" charset="77"/>
                <a:ea typeface="MS PGothic"/>
              </a:rPr>
              <a:t>intranet.unhcr.org</a:t>
            </a:r>
            <a:r>
              <a:rPr lang="en-GB" sz="1200" u="sng" kern="1200">
                <a:solidFill>
                  <a:srgbClr val="1A00FF"/>
                </a:solidFill>
                <a:effectLst/>
                <a:latin typeface="Lato" panose="020F0502020204030203" pitchFamily="34" charset="77"/>
                <a:ea typeface="MS PGothic"/>
              </a:rPr>
              <a:t>/content/dam/</a:t>
            </a:r>
            <a:r>
              <a:rPr lang="en-GB" sz="1200" u="sng" kern="1200" err="1">
                <a:solidFill>
                  <a:srgbClr val="1A00FF"/>
                </a:solidFill>
                <a:effectLst/>
                <a:latin typeface="Lato" panose="020F0502020204030203" pitchFamily="34" charset="77"/>
                <a:ea typeface="MS PGothic"/>
              </a:rPr>
              <a:t>unhcr</a:t>
            </a:r>
            <a:r>
              <a:rPr lang="en-GB" sz="1200" u="sng" kern="1200">
                <a:solidFill>
                  <a:srgbClr val="1A00FF"/>
                </a:solidFill>
                <a:effectLst/>
                <a:latin typeface="Lato" panose="020F0502020204030203" pitchFamily="34" charset="77"/>
                <a:ea typeface="MS PGothic"/>
              </a:rPr>
              <a:t>/intranet/staff%20support/partnership/documents/</a:t>
            </a:r>
            <a:r>
              <a:rPr lang="en-GB" sz="1200" u="sng" kern="1200" err="1">
                <a:solidFill>
                  <a:srgbClr val="1A00FF"/>
                </a:solidFill>
                <a:effectLst/>
                <a:latin typeface="Lato" panose="020F0502020204030203" pitchFamily="34" charset="77"/>
                <a:ea typeface="MS PGothic"/>
              </a:rPr>
              <a:t>english</a:t>
            </a:r>
            <a:r>
              <a:rPr lang="en-GB" sz="1200" u="sng" kern="1200">
                <a:solidFill>
                  <a:srgbClr val="1A00FF"/>
                </a:solidFill>
                <a:effectLst/>
                <a:latin typeface="Lato" panose="020F0502020204030203" pitchFamily="34" charset="77"/>
                <a:ea typeface="MS PGothic"/>
              </a:rPr>
              <a:t>/</a:t>
            </a:r>
            <a:r>
              <a:rPr lang="en-GB" sz="1200" u="sng" kern="1200" err="1">
                <a:solidFill>
                  <a:srgbClr val="1A00FF"/>
                </a:solidFill>
                <a:effectLst/>
                <a:latin typeface="Lato" panose="020F0502020204030203" pitchFamily="34" charset="77"/>
                <a:ea typeface="MS PGothic"/>
              </a:rPr>
              <a:t>poc</a:t>
            </a:r>
            <a:r>
              <a:rPr lang="en-GB" sz="1200" u="sng" kern="1200">
                <a:solidFill>
                  <a:srgbClr val="1A00FF"/>
                </a:solidFill>
                <a:effectLst/>
                <a:latin typeface="Lato" panose="020F0502020204030203" pitchFamily="34" charset="77"/>
                <a:ea typeface="MS PGothic"/>
              </a:rPr>
              <a:t>-orgs/Localization-in-UNHCR-led-coordination-</a:t>
            </a:r>
            <a:r>
              <a:rPr lang="en-GB" sz="1200" u="sng" kern="1200" err="1">
                <a:solidFill>
                  <a:srgbClr val="1A00FF"/>
                </a:solidFill>
                <a:effectLst/>
                <a:latin typeface="Lato" panose="020F0502020204030203" pitchFamily="34" charset="77"/>
                <a:ea typeface="MS PGothic"/>
              </a:rPr>
              <a:t>structures.pdf</a:t>
            </a:r>
            <a:r>
              <a:rPr lang="en-GB" sz="1200" kern="1200">
                <a:solidFill>
                  <a:schemeClr val="tx1"/>
                </a:solidFill>
                <a:effectLst/>
                <a:latin typeface="Lato" panose="020F0502020204030203" pitchFamily="34" charset="77"/>
                <a:ea typeface="MS PGothic"/>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0">
                <a:effectLst/>
                <a:latin typeface="Lato" panose="020F0502020204030203" pitchFamily="34" charset="0"/>
                <a:ea typeface="Lato" panose="020F0502020204030203" pitchFamily="34" charset="0"/>
                <a:cs typeface="Lato" panose="020F0502020204030203" pitchFamily="34" charset="0"/>
              </a:rPr>
              <a:t>Information repository for Organizations led by forcibly displaced and stateless people:  </a:t>
            </a:r>
            <a:r>
              <a:rPr lang="en-GB" b="0" u="sng">
                <a:solidFill>
                  <a:srgbClr val="1A00FF"/>
                </a:solidFill>
                <a:effectLst/>
                <a:latin typeface="Lato" panose="020F0502020204030203" pitchFamily="34" charset="0"/>
                <a:ea typeface="Lato" panose="020F0502020204030203" pitchFamily="34" charset="0"/>
                <a:cs typeface="Lato" panose="020F0502020204030203" pitchFamily="34" charset="0"/>
              </a:rPr>
              <a:t>https://</a:t>
            </a:r>
            <a:r>
              <a:rPr lang="en-GB" b="0" u="sng" err="1">
                <a:solidFill>
                  <a:srgbClr val="1A00FF"/>
                </a:solidFill>
                <a:effectLst/>
                <a:latin typeface="Lato" panose="020F0502020204030203" pitchFamily="34" charset="0"/>
                <a:ea typeface="Lato" panose="020F0502020204030203" pitchFamily="34" charset="0"/>
                <a:cs typeface="Lato" panose="020F0502020204030203" pitchFamily="34" charset="0"/>
              </a:rPr>
              <a:t>data.unhcr.org</a:t>
            </a:r>
            <a:r>
              <a:rPr lang="en-GB" b="0" u="sng">
                <a:solidFill>
                  <a:srgbClr val="1A00FF"/>
                </a:solidFill>
                <a:effectLst/>
                <a:latin typeface="Lato" panose="020F0502020204030203" pitchFamily="34" charset="0"/>
                <a:ea typeface="Lato" panose="020F0502020204030203" pitchFamily="34" charset="0"/>
                <a:cs typeface="Lato" panose="020F0502020204030203" pitchFamily="34" charset="0"/>
              </a:rPr>
              <a:t>/en/situations/repository-organisations-led-by-forcibly-displaced-and-stateless</a:t>
            </a:r>
            <a:r>
              <a:rPr lang="en-GB" b="0">
                <a:effectLst/>
              </a:rPr>
              <a: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atin typeface="Lato" panose="020F0502020204030203" pitchFamily="34" charset="77"/>
                <a:ea typeface="MS PGothic"/>
                <a:cs typeface="Calibri"/>
              </a:rPr>
              <a:t>Webinar recording and PPT on localization: </a:t>
            </a:r>
            <a:r>
              <a:rPr lang="en-US" sz="1200">
                <a:latin typeface="Lato" panose="020F0502020204030203" pitchFamily="34" charset="77"/>
                <a:ea typeface="MS PGothic"/>
                <a:cs typeface="Calibri"/>
                <a:hlinkClick r:id="rId9"/>
              </a:rPr>
              <a:t>https://unhcr365.sharepoint.com/sites/GSCB-GBVLearning/SitePages/Webinar-3.aspx</a:t>
            </a:r>
            <a:r>
              <a:rPr lang="en-US" sz="1200">
                <a:latin typeface="Lato" panose="020F0502020204030203" pitchFamily="34" charset="77"/>
                <a:ea typeface="MS PGothic"/>
                <a:cs typeface="Calibri"/>
              </a:rPr>
              <a:t>.</a:t>
            </a:r>
            <a:endParaRPr lang="en-US">
              <a:latin typeface="Lato" panose="020F0502020204030203" pitchFamily="34" charset="77"/>
              <a:ea typeface="MS PGothic"/>
              <a:cs typeface="Calibri"/>
              <a:hlinkClick r:id="rId9">
                <a:extLst>
                  <a:ext uri="{A12FA001-AC4F-418D-AE19-62706E023703}">
                    <ahyp:hlinkClr xmlns:ahyp="http://schemas.microsoft.com/office/drawing/2018/hyperlinkcolor" val="tx"/>
                  </a:ext>
                </a:extLst>
              </a:hlinkClick>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atin typeface="Lato" panose="020F0502020204030203" pitchFamily="34" charset="77"/>
                <a:ea typeface="MS PGothic"/>
                <a:cs typeface="Calibri"/>
              </a:rPr>
              <a:t>GBV AoR/CARE/ActionAid, GBV Localization: Humanitarian Transformation of Maintaining Status Quo? A Global Study on GBV Localization through Country-Level GBV Sub-Clusters (2019): </a:t>
            </a:r>
            <a:r>
              <a:rPr lang="en-GB" sz="1200">
                <a:latin typeface="Lato" panose="020F0502020204030203" pitchFamily="34" charset="77"/>
                <a:ea typeface="MS PGothic"/>
                <a:cs typeface="Calibri"/>
                <a:hlinkClick r:id="rId10"/>
              </a:rPr>
              <a:t>https://careevaluations.org/wp-content/uploads/GBV-Localization-Mapping-Study-Full-Report-FINAL.pdf</a:t>
            </a:r>
            <a:endParaRPr lang="en-BR" sz="1800"/>
          </a:p>
        </p:txBody>
      </p:sp>
    </p:spTree>
    <p:extLst>
      <p:ext uri="{BB962C8B-B14F-4D97-AF65-F5344CB8AC3E}">
        <p14:creationId xmlns:p14="http://schemas.microsoft.com/office/powerpoint/2010/main" val="1056354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6855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GB" sz="1200">
                <a:latin typeface="Lato" panose="020F0502020204030203" pitchFamily="34" charset="77"/>
                <a:hlinkClick r:id="rId3"/>
              </a:rPr>
              <a:t>https://www.youtube.com/watch?v=-CXyZjc23Xo&amp;list=PLk83Ra7kAz5HQymFMdS79dryet14pn8YS&amp;index=7</a:t>
            </a:r>
            <a:endParaRPr lang="en-BR" sz="120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atin typeface="Lato" panose="020F0502020204030203" pitchFamily="34" charset="77"/>
              </a:rPr>
              <a:t>Duration: 3.19 mins</a:t>
            </a:r>
          </a:p>
          <a:p>
            <a:pPr marL="171450" indent="-171450">
              <a:buFont typeface="Arial" panose="020B0604020202020204" pitchFamily="34" charset="0"/>
              <a:buChar char="•"/>
            </a:pPr>
            <a:endParaRPr lang="en-GR">
              <a:latin typeface="Lato" panose="020F0502020204030203" pitchFamily="34" charset="77"/>
            </a:endParaRPr>
          </a:p>
          <a:p>
            <a:pPr marL="171450" indent="-171450">
              <a:buFont typeface="Arial" panose="020B0604020202020204" pitchFamily="34" charset="0"/>
              <a:buChar char="•"/>
            </a:pPr>
            <a:r>
              <a:rPr lang="en-US">
                <a:latin typeface="Lato" panose="020F0502020204030203" pitchFamily="34" charset="77"/>
                <a:ea typeface="MS PGothic"/>
                <a:cs typeface="Calibri"/>
              </a:rPr>
              <a:t>Recall that a</a:t>
            </a:r>
            <a:r>
              <a:rPr lang="en-GR">
                <a:latin typeface="Lato" panose="020F0502020204030203" pitchFamily="34" charset="77"/>
                <a:ea typeface="MS PGothic"/>
                <a:cs typeface="Calibri"/>
              </a:rPr>
              <a:t>ccording to the</a:t>
            </a:r>
            <a:r>
              <a:rPr lang="en-US">
                <a:latin typeface="Lato" panose="020F0502020204030203" pitchFamily="34" charset="77"/>
                <a:ea typeface="MS PGothic"/>
                <a:cs typeface="Calibri"/>
              </a:rPr>
              <a:t> UNHCR</a:t>
            </a:r>
            <a:r>
              <a:rPr lang="en-GR">
                <a:latin typeface="Lato" panose="020F0502020204030203" pitchFamily="34" charset="77"/>
                <a:ea typeface="MS PGothic"/>
                <a:cs typeface="Calibri"/>
              </a:rPr>
              <a:t> GBV Policy, </a:t>
            </a:r>
            <a:r>
              <a:rPr lang="en-GB">
                <a:effectLst/>
                <a:latin typeface="Lato" panose="020F0502020204030203" pitchFamily="34" charset="77"/>
                <a:ea typeface="MS PGothic"/>
                <a:cs typeface="Helvetica"/>
              </a:rPr>
              <a:t>operations should conduct a </a:t>
            </a:r>
            <a:r>
              <a:rPr lang="en-GB" b="1">
                <a:effectLst/>
                <a:latin typeface="Lato" panose="020F0502020204030203" pitchFamily="34" charset="77"/>
                <a:ea typeface="MS PGothic"/>
                <a:cs typeface="Helvetica"/>
              </a:rPr>
              <a:t>GBV situation assessment </a:t>
            </a:r>
            <a:r>
              <a:rPr lang="en-GB">
                <a:effectLst/>
                <a:latin typeface="Lato" panose="020F0502020204030203" pitchFamily="34" charset="77"/>
                <a:ea typeface="MS PGothic"/>
                <a:cs typeface="Helvetica"/>
              </a:rPr>
              <a:t>for each location </a:t>
            </a:r>
            <a:r>
              <a:rPr lang="en-GB" b="1">
                <a:effectLst/>
                <a:latin typeface="Lato" panose="020F0502020204030203" pitchFamily="34" charset="77"/>
                <a:ea typeface="MS PGothic"/>
                <a:cs typeface="Helvetica"/>
              </a:rPr>
              <a:t>at least once a year</a:t>
            </a:r>
            <a:r>
              <a:rPr lang="en-GB">
                <a:effectLst/>
                <a:latin typeface="Lato" panose="020F0502020204030203" pitchFamily="34" charset="77"/>
                <a:ea typeface="MS PGothic"/>
                <a:cs typeface="Helvetica"/>
              </a:rPr>
              <a:t>, linked to relevant assessment, planning and prioritisation processes.</a:t>
            </a:r>
            <a:endParaRPr lang="en-GR">
              <a:latin typeface="Lato" panose="020F0502020204030203" pitchFamily="34" charset="77"/>
              <a:ea typeface="MS PGothic"/>
              <a:cs typeface="Helvetica"/>
            </a:endParaRPr>
          </a:p>
          <a:p>
            <a:pPr marL="171450" indent="-171450">
              <a:buFont typeface="Arial" panose="020B0604020202020204" pitchFamily="34" charset="0"/>
              <a:buChar char="•"/>
            </a:pPr>
            <a:r>
              <a:rPr lang="en-US" b="1">
                <a:latin typeface="Lato" panose="020F0502020204030203" pitchFamily="34" charset="77"/>
                <a:ea typeface="MS PGothic"/>
                <a:cs typeface="Calibri"/>
              </a:rPr>
              <a:t>GBV assessments </a:t>
            </a:r>
            <a:r>
              <a:rPr lang="en-US">
                <a:latin typeface="Lato" panose="020F0502020204030203" pitchFamily="34" charset="77"/>
                <a:ea typeface="MS PGothic"/>
                <a:cs typeface="Calibri"/>
              </a:rPr>
              <a:t>seek to identify and improve GBV programme actors’ understanding of the </a:t>
            </a:r>
            <a:r>
              <a:rPr lang="en-US" b="1">
                <a:latin typeface="Lato" panose="020F0502020204030203" pitchFamily="34" charset="77"/>
                <a:ea typeface="MS PGothic"/>
                <a:cs typeface="Calibri"/>
              </a:rPr>
              <a:t>nature and scope of violence against women</a:t>
            </a:r>
            <a:r>
              <a:rPr lang="en-US">
                <a:latin typeface="Lato" panose="020F0502020204030203" pitchFamily="34" charset="77"/>
                <a:ea typeface="MS PGothic"/>
                <a:cs typeface="Calibri"/>
              </a:rPr>
              <a:t>, </a:t>
            </a:r>
            <a:r>
              <a:rPr lang="en-US" b="1">
                <a:latin typeface="Lato" panose="020F0502020204030203" pitchFamily="34" charset="77"/>
                <a:ea typeface="MS PGothic"/>
                <a:cs typeface="Calibri"/>
              </a:rPr>
              <a:t>girls and other at risk groups</a:t>
            </a:r>
            <a:r>
              <a:rPr lang="en-US">
                <a:latin typeface="Lato" panose="020F0502020204030203" pitchFamily="34" charset="77"/>
                <a:ea typeface="MS PGothic"/>
                <a:cs typeface="Calibri"/>
              </a:rPr>
              <a:t>, </a:t>
            </a:r>
            <a:r>
              <a:rPr lang="en-US" b="1">
                <a:latin typeface="Lato" panose="020F0502020204030203" pitchFamily="34" charset="77"/>
                <a:ea typeface="MS PGothic"/>
                <a:cs typeface="Calibri"/>
              </a:rPr>
              <a:t>protective</a:t>
            </a:r>
            <a:r>
              <a:rPr lang="en-US">
                <a:latin typeface="Lato" panose="020F0502020204030203" pitchFamily="34" charset="77"/>
                <a:ea typeface="MS PGothic"/>
                <a:cs typeface="Calibri"/>
              </a:rPr>
              <a:t> and </a:t>
            </a:r>
            <a:r>
              <a:rPr lang="en-US" b="1">
                <a:latin typeface="Lato" panose="020F0502020204030203" pitchFamily="34" charset="77"/>
                <a:ea typeface="MS PGothic"/>
                <a:cs typeface="Calibri"/>
              </a:rPr>
              <a:t>risk factors </a:t>
            </a:r>
            <a:r>
              <a:rPr lang="en-US">
                <a:latin typeface="Lato" panose="020F0502020204030203" pitchFamily="34" charset="77"/>
                <a:ea typeface="MS PGothic"/>
                <a:cs typeface="Calibri"/>
              </a:rPr>
              <a:t>for GBV (e.g. age, minority status, disability), gaps in the </a:t>
            </a:r>
            <a:r>
              <a:rPr lang="en-US" b="1">
                <a:latin typeface="Lato" panose="020F0502020204030203" pitchFamily="34" charset="77"/>
                <a:ea typeface="MS PGothic"/>
                <a:cs typeface="Calibri"/>
              </a:rPr>
              <a:t>quality</a:t>
            </a:r>
            <a:r>
              <a:rPr lang="en-US">
                <a:latin typeface="Lato" panose="020F0502020204030203" pitchFamily="34" charset="77"/>
                <a:ea typeface="MS PGothic"/>
                <a:cs typeface="Calibri"/>
              </a:rPr>
              <a:t> and </a:t>
            </a:r>
            <a:r>
              <a:rPr lang="en-US" b="1">
                <a:latin typeface="Lato" panose="020F0502020204030203" pitchFamily="34" charset="77"/>
                <a:ea typeface="MS PGothic"/>
                <a:cs typeface="Calibri"/>
              </a:rPr>
              <a:t>scale</a:t>
            </a:r>
            <a:r>
              <a:rPr lang="en-US">
                <a:latin typeface="Lato" panose="020F0502020204030203" pitchFamily="34" charset="77"/>
                <a:ea typeface="MS PGothic"/>
                <a:cs typeface="Calibri"/>
              </a:rPr>
              <a:t> of available multisectoral </a:t>
            </a:r>
            <a:r>
              <a:rPr lang="en-US" b="1">
                <a:latin typeface="Lato" panose="020F0502020204030203" pitchFamily="34" charset="77"/>
                <a:ea typeface="MS PGothic"/>
                <a:cs typeface="Calibri"/>
              </a:rPr>
              <a:t>services</a:t>
            </a:r>
            <a:r>
              <a:rPr lang="en-US">
                <a:latin typeface="Lato" panose="020F0502020204030203" pitchFamily="34" charset="77"/>
                <a:ea typeface="MS PGothic"/>
                <a:cs typeface="Calibri"/>
              </a:rPr>
              <a:t>, and whether </a:t>
            </a:r>
            <a:r>
              <a:rPr lang="en-US" b="1">
                <a:latin typeface="Lato" panose="020F0502020204030203" pitchFamily="34" charset="77"/>
                <a:ea typeface="MS PGothic"/>
                <a:cs typeface="Calibri"/>
              </a:rPr>
              <a:t>GBV programme actors </a:t>
            </a:r>
            <a:r>
              <a:rPr lang="en-US">
                <a:latin typeface="Lato" panose="020F0502020204030203" pitchFamily="34" charset="77"/>
                <a:ea typeface="MS PGothic"/>
                <a:cs typeface="Calibri"/>
              </a:rPr>
              <a:t>have the appropriate level of </a:t>
            </a:r>
            <a:r>
              <a:rPr lang="en-US" b="1">
                <a:latin typeface="Lato" panose="020F0502020204030203" pitchFamily="34" charset="77"/>
                <a:ea typeface="MS PGothic"/>
                <a:cs typeface="Calibri"/>
              </a:rPr>
              <a:t>resources</a:t>
            </a:r>
            <a:r>
              <a:rPr lang="en-US">
                <a:latin typeface="Lato" panose="020F0502020204030203" pitchFamily="34" charset="77"/>
                <a:ea typeface="MS PGothic"/>
                <a:cs typeface="Calibri"/>
              </a:rPr>
              <a:t> and </a:t>
            </a:r>
            <a:r>
              <a:rPr lang="en-US" b="1">
                <a:latin typeface="Lato" panose="020F0502020204030203" pitchFamily="34" charset="77"/>
                <a:ea typeface="MS PGothic"/>
                <a:cs typeface="Calibri"/>
              </a:rPr>
              <a:t>capacity</a:t>
            </a:r>
            <a:r>
              <a:rPr lang="en-US">
                <a:latin typeface="Lato" panose="020F0502020204030203" pitchFamily="34" charset="77"/>
                <a:ea typeface="MS PGothic"/>
                <a:cs typeface="Calibri"/>
              </a:rPr>
              <a:t> to respond. Assessments </a:t>
            </a:r>
            <a:r>
              <a:rPr lang="en-US" b="1" u="sng">
                <a:latin typeface="Lato" panose="020F0502020204030203" pitchFamily="34" charset="77"/>
                <a:ea typeface="MS PGothic"/>
                <a:cs typeface="Calibri"/>
              </a:rPr>
              <a:t>do not aim </a:t>
            </a:r>
            <a:r>
              <a:rPr lang="en-US">
                <a:latin typeface="Lato" panose="020F0502020204030203" pitchFamily="34" charset="77"/>
                <a:ea typeface="MS PGothic"/>
                <a:cs typeface="Calibri"/>
              </a:rPr>
              <a:t>to identify individual or groups of survivors or whether GBV is happening.</a:t>
            </a:r>
            <a:endParaRPr lang="en-GB">
              <a:effectLst/>
              <a:latin typeface="Lato" panose="020F0502020204030203" pitchFamily="34" charset="77"/>
              <a:ea typeface="MS PGothic"/>
              <a:cs typeface="Calibri"/>
            </a:endParaRPr>
          </a:p>
          <a:p>
            <a:pPr marL="171450" indent="-171450">
              <a:buFont typeface="Arial" panose="020B0604020202020204" pitchFamily="34" charset="0"/>
              <a:buChar char="•"/>
            </a:pPr>
            <a:r>
              <a:rPr lang="en-GB">
                <a:effectLst/>
                <a:latin typeface="Lato" panose="020F0502020204030203" pitchFamily="34" charset="77"/>
                <a:ea typeface="MS PGothic"/>
                <a:cs typeface="Helvetica"/>
              </a:rPr>
              <a:t>Assessments, when conducted safely and ethically, may also have the effect of opening up a safe space for affected populations to talk about GBV, and may lead some survivors to disclose an incident of violence. Therefore, </a:t>
            </a:r>
            <a:r>
              <a:rPr lang="en-GB" b="0">
                <a:effectLst/>
                <a:latin typeface="Lato" panose="020F0502020204030203" pitchFamily="34" charset="77"/>
                <a:ea typeface="MS PGothic"/>
                <a:cs typeface="Helvetica"/>
              </a:rPr>
              <a:t>basic response services </a:t>
            </a:r>
            <a:r>
              <a:rPr lang="en-GB">
                <a:effectLst/>
                <a:latin typeface="Lato" panose="020F0502020204030203" pitchFamily="34" charset="77"/>
                <a:ea typeface="MS PGothic"/>
                <a:cs typeface="Helvetica"/>
              </a:rPr>
              <a:t>should be in place prior to the assessment and the </a:t>
            </a:r>
            <a:r>
              <a:rPr lang="en-GB" b="1">
                <a:effectLst/>
                <a:latin typeface="Lato" panose="020F0502020204030203" pitchFamily="34" charset="77"/>
                <a:ea typeface="MS PGothic"/>
                <a:cs typeface="Helvetica"/>
              </a:rPr>
              <a:t>assessment team should be briefed on how to respond to disclosure of GBV</a:t>
            </a:r>
            <a:r>
              <a:rPr lang="en-GB">
                <a:effectLst/>
                <a:latin typeface="Lato" panose="020F0502020204030203" pitchFamily="34" charset="77"/>
                <a:ea typeface="MS PGothic"/>
                <a:cs typeface="Helvetica"/>
              </a:rPr>
              <a:t> or other protection issues arising during the course of the assessment, including by providing information to survivors on how to access care.</a:t>
            </a:r>
            <a:r>
              <a:rPr lang="en-GB">
                <a:latin typeface="Lato" panose="020F0502020204030203" pitchFamily="34" charset="77"/>
                <a:ea typeface="MS PGothic"/>
                <a:cs typeface="Helvetica"/>
              </a:rPr>
              <a:t> </a:t>
            </a:r>
          </a:p>
          <a:p>
            <a:pPr marL="171450" indent="-171450">
              <a:buFont typeface="Arial" panose="020B0604020202020204" pitchFamily="34" charset="0"/>
              <a:buChar char="•"/>
            </a:pPr>
            <a:r>
              <a:rPr lang="en-GB">
                <a:effectLst/>
                <a:latin typeface="Lato" panose="020F0502020204030203" pitchFamily="34" charset="77"/>
                <a:ea typeface="MS PGothic"/>
                <a:cs typeface="Helvetica"/>
              </a:rPr>
              <a:t>The </a:t>
            </a:r>
            <a:r>
              <a:rPr lang="en-GB" b="1">
                <a:effectLst/>
                <a:latin typeface="Lato" panose="020F0502020204030203" pitchFamily="34" charset="77"/>
                <a:ea typeface="MS PGothic"/>
                <a:cs typeface="Helvetica"/>
              </a:rPr>
              <a:t>assessment in itself is an intervention</a:t>
            </a:r>
            <a:r>
              <a:rPr lang="en-GB">
                <a:effectLst/>
                <a:latin typeface="Lato" panose="020F0502020204030203" pitchFamily="34" charset="77"/>
                <a:ea typeface="MS PGothic"/>
                <a:cs typeface="Helvetica"/>
              </a:rPr>
              <a:t> through its participatory nature, offering an avenue for </a:t>
            </a:r>
            <a:r>
              <a:rPr lang="en-GB" b="1">
                <a:effectLst/>
                <a:latin typeface="Lato" panose="020F0502020204030203" pitchFamily="34" charset="77"/>
                <a:ea typeface="MS PGothic"/>
                <a:cs typeface="Helvetica"/>
              </a:rPr>
              <a:t>participation</a:t>
            </a:r>
            <a:r>
              <a:rPr lang="en-GB">
                <a:effectLst/>
                <a:latin typeface="Lato" panose="020F0502020204030203" pitchFamily="34" charset="77"/>
                <a:ea typeface="MS PGothic"/>
                <a:cs typeface="Helvetica"/>
              </a:rPr>
              <a:t> and </a:t>
            </a:r>
            <a:r>
              <a:rPr lang="en-GB" b="1">
                <a:effectLst/>
                <a:latin typeface="Lato" panose="020F0502020204030203" pitchFamily="34" charset="77"/>
                <a:ea typeface="MS PGothic"/>
                <a:cs typeface="Helvetica"/>
              </a:rPr>
              <a:t>empowerment</a:t>
            </a:r>
            <a:r>
              <a:rPr lang="en-GB">
                <a:effectLst/>
                <a:latin typeface="Lato" panose="020F0502020204030203" pitchFamily="34" charset="77"/>
                <a:ea typeface="MS PGothic"/>
                <a:cs typeface="Helvetica"/>
              </a:rPr>
              <a:t> of women, girls and other at risk groups.</a:t>
            </a:r>
            <a:r>
              <a:rPr lang="en-GB">
                <a:latin typeface="Lato" panose="020F0502020204030203" pitchFamily="34" charset="77"/>
                <a:ea typeface="MS PGothic"/>
                <a:cs typeface="Helvetica"/>
              </a:rPr>
              <a:t> </a:t>
            </a:r>
            <a:endParaRPr lang="en-GB">
              <a:effectLst/>
              <a:latin typeface="Lato" panose="020F0502020204030203" pitchFamily="34" charset="77"/>
              <a:cs typeface="Helvetica"/>
            </a:endParaRPr>
          </a:p>
          <a:p>
            <a:pPr marL="171450" indent="-171450">
              <a:buFont typeface="Arial" panose="020B0604020202020204" pitchFamily="34" charset="0"/>
              <a:buChar char="•"/>
              <a:defRPr/>
            </a:pPr>
            <a:r>
              <a:rPr lang="en-US">
                <a:latin typeface="Lato" panose="020F0502020204030203" pitchFamily="34" charset="77"/>
                <a:ea typeface="MS PGothic"/>
                <a:cs typeface="Calibri"/>
              </a:rPr>
              <a:t>Explain that </a:t>
            </a:r>
            <a:r>
              <a:rPr lang="en-US" b="1">
                <a:latin typeface="Lato" panose="020F0502020204030203" pitchFamily="34" charset="77"/>
                <a:ea typeface="MS PGothic"/>
                <a:cs typeface="Calibri"/>
              </a:rPr>
              <a:t>methods</a:t>
            </a:r>
            <a:r>
              <a:rPr lang="en-US">
                <a:latin typeface="Lato" panose="020F0502020204030203" pitchFamily="34" charset="77"/>
                <a:ea typeface="MS PGothic"/>
                <a:cs typeface="Calibri"/>
              </a:rPr>
              <a:t> of </a:t>
            </a:r>
            <a:r>
              <a:rPr lang="en-US" b="1">
                <a:latin typeface="Lato" panose="020F0502020204030203" pitchFamily="34" charset="77"/>
                <a:ea typeface="MS PGothic"/>
                <a:cs typeface="Calibri"/>
              </a:rPr>
              <a:t>data collection </a:t>
            </a:r>
            <a:r>
              <a:rPr lang="en-US">
                <a:latin typeface="Lato" panose="020F0502020204030203" pitchFamily="34" charset="77"/>
                <a:ea typeface="MS PGothic"/>
                <a:cs typeface="Calibri"/>
              </a:rPr>
              <a:t>and information-gathering should be both </a:t>
            </a:r>
            <a:r>
              <a:rPr lang="en-US" b="1">
                <a:latin typeface="Lato" panose="020F0502020204030203" pitchFamily="34" charset="77"/>
                <a:ea typeface="MS PGothic"/>
                <a:cs typeface="Calibri"/>
              </a:rPr>
              <a:t>quantitative</a:t>
            </a:r>
            <a:r>
              <a:rPr lang="en-US">
                <a:latin typeface="Lato" panose="020F0502020204030203" pitchFamily="34" charset="77"/>
                <a:ea typeface="MS PGothic"/>
                <a:cs typeface="Calibri"/>
              </a:rPr>
              <a:t> and </a:t>
            </a:r>
            <a:r>
              <a:rPr lang="en-US" b="1">
                <a:latin typeface="Lato" panose="020F0502020204030203" pitchFamily="34" charset="77"/>
                <a:ea typeface="MS PGothic"/>
                <a:cs typeface="Calibri"/>
              </a:rPr>
              <a:t>qualitative</a:t>
            </a:r>
            <a:r>
              <a:rPr lang="en-US">
                <a:latin typeface="Lato" panose="020F0502020204030203" pitchFamily="34" charset="77"/>
                <a:ea typeface="MS PGothic"/>
                <a:cs typeface="Calibri"/>
              </a:rPr>
              <a:t> to provide a more comprehensive understanding of the nature and scope of GBV. </a:t>
            </a:r>
            <a:endParaRPr lang="en-US">
              <a:latin typeface="Lato" panose="020F0502020204030203" pitchFamily="34" charset="77"/>
              <a:cs typeface="Calibri"/>
            </a:endParaRPr>
          </a:p>
          <a:p>
            <a:pPr marL="171450" indent="-171450">
              <a:buFont typeface="Arial" panose="020B0604020202020204" pitchFamily="34" charset="0"/>
              <a:buChar char="•"/>
              <a:defRPr/>
            </a:pPr>
            <a:r>
              <a:rPr lang="en-GB" altLang="en-US">
                <a:latin typeface="Lato" panose="020F0502020204030203" pitchFamily="34" charset="77"/>
                <a:ea typeface="MS PGothic"/>
                <a:cs typeface="Calibri"/>
              </a:rPr>
              <a:t>A key assessment and analysis tool for prevention work is a </a:t>
            </a:r>
            <a:r>
              <a:rPr lang="en-GB" altLang="en-US" b="1">
                <a:latin typeface="Lato" panose="020F0502020204030203" pitchFamily="34" charset="77"/>
                <a:ea typeface="MS PGothic"/>
                <a:cs typeface="Calibri"/>
              </a:rPr>
              <a:t>Gender and Power Analysis </a:t>
            </a:r>
            <a:r>
              <a:rPr lang="en-GB" altLang="en-US">
                <a:latin typeface="Lato" panose="020F0502020204030203" pitchFamily="34" charset="77"/>
                <a:ea typeface="MS PGothic"/>
                <a:cs typeface="Calibri"/>
              </a:rPr>
              <a:t>of local social norms and masculinities that sustain gender inequality and GBV, the next slides will be </a:t>
            </a:r>
            <a:r>
              <a:rPr lang="en-GR">
                <a:latin typeface="Lato" panose="020F0502020204030203" pitchFamily="34" charset="77"/>
                <a:ea typeface="MS PGothic"/>
                <a:cs typeface="Calibri"/>
              </a:rPr>
              <a:t>delving into </a:t>
            </a:r>
            <a:r>
              <a:rPr lang="en-US">
                <a:latin typeface="Lato" panose="020F0502020204030203" pitchFamily="34" charset="77"/>
                <a:ea typeface="MS PGothic"/>
                <a:cs typeface="Calibri"/>
              </a:rPr>
              <a:t>this tool more in detail. </a:t>
            </a:r>
            <a:endParaRPr lang="en-GR" b="0">
              <a:latin typeface="Lato" panose="020F0502020204030203" pitchFamily="34" charset="77"/>
            </a:endParaRPr>
          </a:p>
        </p:txBody>
      </p:sp>
    </p:spTree>
    <p:extLst>
      <p:ext uri="{BB962C8B-B14F-4D97-AF65-F5344CB8AC3E}">
        <p14:creationId xmlns:p14="http://schemas.microsoft.com/office/powerpoint/2010/main" val="3814493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marL="285750" indent="-285750">
              <a:buFont typeface="Arial"/>
              <a:buChar char="•"/>
              <a:defRPr/>
            </a:pPr>
            <a:r>
              <a:rPr lang="en-US" i="0">
                <a:effectLst/>
                <a:latin typeface="Lato" panose="020F0502020204030203" pitchFamily="34" charset="77"/>
                <a:ea typeface="MS Mincho"/>
                <a:cs typeface="Times New Roman" panose="02020603050405020304" pitchFamily="18" charset="0"/>
              </a:rPr>
              <a:t>A </a:t>
            </a:r>
            <a:r>
              <a:rPr lang="en-US" b="1" i="0">
                <a:effectLst/>
                <a:latin typeface="Lato" panose="020F0502020204030203" pitchFamily="34" charset="77"/>
                <a:ea typeface="MS Mincho"/>
                <a:cs typeface="Times New Roman" panose="02020603050405020304" pitchFamily="18" charset="0"/>
              </a:rPr>
              <a:t>Gender and Power Analysis </a:t>
            </a:r>
            <a:r>
              <a:rPr lang="en-US" i="0">
                <a:effectLst/>
                <a:latin typeface="Lato" panose="020F0502020204030203" pitchFamily="34" charset="77"/>
                <a:ea typeface="MS Mincho"/>
                <a:cs typeface="Times New Roman" panose="02020603050405020304" pitchFamily="18" charset="0"/>
              </a:rPr>
              <a:t>is a </a:t>
            </a:r>
            <a:r>
              <a:rPr lang="en-US" b="1" i="0">
                <a:effectLst/>
                <a:latin typeface="Lato" panose="020F0502020204030203" pitchFamily="34" charset="77"/>
                <a:ea typeface="MS Mincho"/>
                <a:cs typeface="Times New Roman" panose="02020603050405020304" pitchFamily="18" charset="0"/>
              </a:rPr>
              <a:t>tool</a:t>
            </a:r>
            <a:r>
              <a:rPr lang="en-US" i="0">
                <a:effectLst/>
                <a:latin typeface="Lato" panose="020F0502020204030203" pitchFamily="34" charset="77"/>
                <a:ea typeface="MS Mincho"/>
                <a:cs typeface="Times New Roman" panose="02020603050405020304" pitchFamily="18" charset="0"/>
              </a:rPr>
              <a:t> that helps to </a:t>
            </a:r>
            <a:r>
              <a:rPr lang="en-US" b="1" i="0">
                <a:effectLst/>
                <a:latin typeface="Lato" panose="020F0502020204030203" pitchFamily="34" charset="77"/>
                <a:ea typeface="MS Mincho"/>
                <a:cs typeface="Times New Roman" panose="02020603050405020304" pitchFamily="18" charset="0"/>
              </a:rPr>
              <a:t>understand the context </a:t>
            </a:r>
            <a:r>
              <a:rPr lang="en-US" i="0">
                <a:effectLst/>
                <a:latin typeface="Lato" panose="020F0502020204030203" pitchFamily="34" charset="77"/>
                <a:ea typeface="MS Mincho"/>
                <a:cs typeface="Times New Roman" panose="02020603050405020304" pitchFamily="18" charset="0"/>
              </a:rPr>
              <a:t>in which a project or an initiative operates. It helps elicit information on aspects related to </a:t>
            </a:r>
            <a:r>
              <a:rPr lang="en-US" b="1" i="0">
                <a:effectLst/>
                <a:latin typeface="Lato" panose="020F0502020204030203" pitchFamily="34" charset="77"/>
                <a:ea typeface="MS Mincho"/>
                <a:cs typeface="Times New Roman" panose="02020603050405020304" pitchFamily="18" charset="0"/>
              </a:rPr>
              <a:t>gender equality </a:t>
            </a:r>
            <a:r>
              <a:rPr lang="en-US" i="0">
                <a:effectLst/>
                <a:latin typeface="Lato" panose="020F0502020204030203" pitchFamily="34" charset="77"/>
                <a:ea typeface="MS Mincho"/>
                <a:cs typeface="Times New Roman" panose="02020603050405020304" pitchFamily="18" charset="0"/>
              </a:rPr>
              <a:t>and when it is used to design prevention programming, specifically about </a:t>
            </a:r>
            <a:r>
              <a:rPr lang="en-US" b="1" i="0">
                <a:effectLst/>
                <a:latin typeface="Lato" panose="020F0502020204030203" pitchFamily="34" charset="77"/>
                <a:ea typeface="MS Mincho"/>
                <a:cs typeface="Times New Roman" panose="02020603050405020304" pitchFamily="18" charset="0"/>
              </a:rPr>
              <a:t>social and gender norms </a:t>
            </a:r>
            <a:r>
              <a:rPr lang="en-US" i="0">
                <a:effectLst/>
                <a:latin typeface="Lato" panose="020F0502020204030203" pitchFamily="34" charset="77"/>
                <a:ea typeface="MS Mincho"/>
                <a:cs typeface="Times New Roman" panose="02020603050405020304" pitchFamily="18" charset="0"/>
              </a:rPr>
              <a:t>to consider or to be addressed with </a:t>
            </a:r>
            <a:r>
              <a:rPr lang="en-US" i="0" err="1">
                <a:effectLst/>
                <a:latin typeface="Lato" panose="020F0502020204030203" pitchFamily="34" charset="77"/>
                <a:ea typeface="MS Mincho"/>
                <a:cs typeface="Times New Roman" panose="02020603050405020304" pitchFamily="18" charset="0"/>
              </a:rPr>
              <a:t>programme</a:t>
            </a:r>
            <a:r>
              <a:rPr lang="en-US" i="0">
                <a:effectLst/>
                <a:latin typeface="Lato" panose="020F0502020204030203" pitchFamily="34" charset="77"/>
                <a:ea typeface="MS Mincho"/>
                <a:cs typeface="Times New Roman" panose="02020603050405020304" pitchFamily="18" charset="0"/>
              </a:rPr>
              <a:t> activities.</a:t>
            </a:r>
            <a:r>
              <a:rPr lang="en-US">
                <a:latin typeface="Lato" panose="020F0502020204030203" pitchFamily="34" charset="77"/>
                <a:ea typeface="MS Mincho"/>
                <a:cs typeface="Times New Roman" panose="02020603050405020304" pitchFamily="18" charset="0"/>
              </a:rPr>
              <a:t> </a:t>
            </a:r>
          </a:p>
          <a:p>
            <a:pPr marL="285750" marR="0" lvl="0" indent="-285750" defTabSz="914400" rtl="0" eaLnBrk="0" fontAlgn="base" latinLnBrk="0" hangingPunct="0">
              <a:spcBef>
                <a:spcPct val="30000"/>
              </a:spcBef>
              <a:spcAft>
                <a:spcPct val="0"/>
              </a:spcAft>
              <a:buClrTx/>
              <a:buSzTx/>
              <a:buFont typeface="Arial"/>
              <a:buChar char="•"/>
              <a:tabLst/>
              <a:defRPr/>
            </a:pPr>
            <a:r>
              <a:rPr lang="en-US">
                <a:latin typeface="Lato" panose="020F0502020204030203" pitchFamily="34" charset="77"/>
                <a:ea typeface="MS PGothic"/>
                <a:cs typeface="Calibri"/>
              </a:rPr>
              <a:t>It allows UNHCR workforce, partners, and communities to </a:t>
            </a:r>
            <a:r>
              <a:rPr lang="en-US" b="1">
                <a:latin typeface="Lato" panose="020F0502020204030203" pitchFamily="34" charset="77"/>
                <a:ea typeface="MS PGothic"/>
                <a:cs typeface="Calibri"/>
              </a:rPr>
              <a:t>design</a:t>
            </a:r>
            <a:r>
              <a:rPr lang="en-US">
                <a:latin typeface="Lato" panose="020F0502020204030203" pitchFamily="34" charset="77"/>
                <a:ea typeface="MS PGothic"/>
                <a:cs typeface="Calibri"/>
              </a:rPr>
              <a:t> and </a:t>
            </a:r>
            <a:r>
              <a:rPr lang="en-US" b="1">
                <a:latin typeface="Lato" panose="020F0502020204030203" pitchFamily="34" charset="77"/>
                <a:ea typeface="MS PGothic"/>
                <a:cs typeface="Calibri"/>
              </a:rPr>
              <a:t>adapt</a:t>
            </a:r>
            <a:r>
              <a:rPr lang="en-US">
                <a:latin typeface="Lato" panose="020F0502020204030203" pitchFamily="34" charset="77"/>
                <a:ea typeface="MS PGothic"/>
                <a:cs typeface="Calibri"/>
              </a:rPr>
              <a:t> </a:t>
            </a:r>
            <a:r>
              <a:rPr lang="en-US" b="1">
                <a:latin typeface="Lato" panose="020F0502020204030203" pitchFamily="34" charset="77"/>
                <a:ea typeface="MS PGothic"/>
                <a:cs typeface="Calibri"/>
              </a:rPr>
              <a:t>programming</a:t>
            </a:r>
            <a:r>
              <a:rPr lang="en-US">
                <a:latin typeface="Lato" panose="020F0502020204030203" pitchFamily="34" charset="77"/>
                <a:ea typeface="MS PGothic"/>
                <a:cs typeface="Calibri"/>
              </a:rPr>
              <a:t> that positively transforms unequal power relations and to </a:t>
            </a:r>
            <a:r>
              <a:rPr lang="en-US" b="1">
                <a:latin typeface="Lato" panose="020F0502020204030203" pitchFamily="34" charset="77"/>
                <a:ea typeface="MS PGothic"/>
                <a:cs typeface="Calibri"/>
              </a:rPr>
              <a:t>ensure all stakeholders </a:t>
            </a:r>
            <a:r>
              <a:rPr lang="en-US">
                <a:latin typeface="Lato" panose="020F0502020204030203" pitchFamily="34" charset="77"/>
                <a:ea typeface="MS PGothic"/>
                <a:cs typeface="Calibri"/>
              </a:rPr>
              <a:t>can equitably </a:t>
            </a:r>
            <a:r>
              <a:rPr lang="en-US" b="1">
                <a:latin typeface="Lato" panose="020F0502020204030203" pitchFamily="34" charset="77"/>
                <a:ea typeface="MS PGothic"/>
                <a:cs typeface="Calibri"/>
              </a:rPr>
              <a:t>access</a:t>
            </a:r>
            <a:r>
              <a:rPr lang="en-US">
                <a:latin typeface="Lato" panose="020F0502020204030203" pitchFamily="34" charset="77"/>
                <a:ea typeface="MS PGothic"/>
                <a:cs typeface="Calibri"/>
              </a:rPr>
              <a:t>, </a:t>
            </a:r>
            <a:r>
              <a:rPr lang="en-US" b="1">
                <a:latin typeface="Lato" panose="020F0502020204030203" pitchFamily="34" charset="77"/>
                <a:ea typeface="MS PGothic"/>
                <a:cs typeface="Calibri"/>
              </a:rPr>
              <a:t>participate</a:t>
            </a:r>
            <a:r>
              <a:rPr lang="en-US">
                <a:latin typeface="Lato" panose="020F0502020204030203" pitchFamily="34" charset="77"/>
                <a:ea typeface="MS PGothic"/>
                <a:cs typeface="Calibri"/>
              </a:rPr>
              <a:t> in, be </a:t>
            </a:r>
            <a:r>
              <a:rPr lang="en-US" b="1">
                <a:latin typeface="Lato" panose="020F0502020204030203" pitchFamily="34" charset="77"/>
                <a:ea typeface="MS PGothic"/>
                <a:cs typeface="Calibri"/>
              </a:rPr>
              <a:t>decision-makers</a:t>
            </a:r>
            <a:r>
              <a:rPr lang="en-US">
                <a:latin typeface="Lato" panose="020F0502020204030203" pitchFamily="34" charset="77"/>
                <a:ea typeface="MS PGothic"/>
                <a:cs typeface="Calibri"/>
              </a:rPr>
              <a:t> for, and </a:t>
            </a:r>
            <a:r>
              <a:rPr lang="en-US" b="1">
                <a:latin typeface="Lato" panose="020F0502020204030203" pitchFamily="34" charset="77"/>
                <a:ea typeface="MS PGothic"/>
                <a:cs typeface="Calibri"/>
              </a:rPr>
              <a:t>benefit</a:t>
            </a:r>
            <a:r>
              <a:rPr lang="en-US">
                <a:latin typeface="Lato" panose="020F0502020204030203" pitchFamily="34" charset="77"/>
                <a:ea typeface="MS PGothic"/>
                <a:cs typeface="Calibri"/>
              </a:rPr>
              <a:t> from activities. </a:t>
            </a:r>
            <a:endParaRPr lang="en-US">
              <a:latin typeface="Lato" panose="020F0502020204030203" pitchFamily="34" charset="77"/>
              <a:cs typeface="Calibri"/>
            </a:endParaRPr>
          </a:p>
          <a:p>
            <a:pPr marL="285750" indent="-285750">
              <a:buFont typeface="Arial"/>
              <a:buChar char="•"/>
              <a:defRPr/>
            </a:pPr>
            <a:r>
              <a:rPr lang="en-US">
                <a:latin typeface="Lato" panose="020F0502020204030203" pitchFamily="34" charset="77"/>
                <a:ea typeface="MS PGothic"/>
                <a:cs typeface="Calibri"/>
              </a:rPr>
              <a:t>A Gender and Power Analysis </a:t>
            </a:r>
            <a:r>
              <a:rPr lang="en-US" b="1">
                <a:latin typeface="Lato" panose="020F0502020204030203" pitchFamily="34" charset="77"/>
                <a:ea typeface="MS PGothic"/>
                <a:cs typeface="Calibri"/>
              </a:rPr>
              <a:t>can take different forms</a:t>
            </a:r>
            <a:r>
              <a:rPr lang="en-US">
                <a:latin typeface="Lato" panose="020F0502020204030203" pitchFamily="34" charset="77"/>
                <a:ea typeface="MS PGothic"/>
                <a:cs typeface="Calibri"/>
              </a:rPr>
              <a:t>, depending on the context, focus, project budget, time, and stage of project implementation. </a:t>
            </a:r>
            <a:endParaRPr lang="en-US">
              <a:latin typeface="Lato" panose="020F0502020204030203" pitchFamily="34" charset="77"/>
              <a:cs typeface="Calibri"/>
            </a:endParaRPr>
          </a:p>
          <a:p>
            <a:pPr marL="285750" indent="-285750">
              <a:buFont typeface="Arial"/>
              <a:buChar char="•"/>
              <a:defRPr/>
            </a:pPr>
            <a:r>
              <a:rPr lang="en-US" i="0">
                <a:effectLst/>
                <a:latin typeface="Lato" panose="020F0502020204030203" pitchFamily="34" charset="77"/>
                <a:ea typeface="MS Mincho"/>
                <a:cs typeface="Times New Roman" panose="02020603050405020304" pitchFamily="18" charset="0"/>
              </a:rPr>
              <a:t>A Gender and Power Analysis is a GBV </a:t>
            </a:r>
            <a:r>
              <a:rPr lang="en-US" b="1" i="0">
                <a:effectLst/>
                <a:latin typeface="Lato" panose="020F0502020204030203" pitchFamily="34" charset="77"/>
                <a:ea typeface="MS Mincho"/>
                <a:cs typeface="Times New Roman" panose="02020603050405020304" pitchFamily="18" charset="0"/>
              </a:rPr>
              <a:t>specialized assessment</a:t>
            </a:r>
            <a:r>
              <a:rPr lang="en-US" i="0">
                <a:effectLst/>
                <a:latin typeface="Lato" panose="020F0502020204030203" pitchFamily="34" charset="77"/>
                <a:ea typeface="MS Mincho"/>
                <a:cs typeface="Times New Roman" panose="02020603050405020304" pitchFamily="18" charset="0"/>
              </a:rPr>
              <a:t>, so whenever there is no specific Gender/GBV expertise in the operation, RB/HQ support should be sought.</a:t>
            </a:r>
            <a:r>
              <a:rPr lang="en-US">
                <a:latin typeface="Lato" panose="020F0502020204030203" pitchFamily="34" charset="77"/>
                <a:ea typeface="MS Mincho"/>
                <a:cs typeface="Times New Roman" panose="02020603050405020304" pitchFamily="18" charset="0"/>
              </a:rPr>
              <a:t> </a:t>
            </a:r>
            <a:endParaRPr lang="es-ES_tradnl">
              <a:latin typeface="Lato" panose="020F0502020204030203" pitchFamily="34" charset="77"/>
              <a:ea typeface="MS Mincho"/>
              <a:cs typeface="Times New Roman" panose="02020603050405020304" pitchFamily="18" charset="0"/>
            </a:endParaRPr>
          </a:p>
          <a:p>
            <a:pPr marL="285750" indent="-285750">
              <a:buFont typeface="Arial"/>
              <a:buChar char="•"/>
              <a:defRPr/>
            </a:pPr>
            <a:r>
              <a:rPr lang="en-US" b="0" i="0">
                <a:effectLst/>
                <a:latin typeface="Lato" panose="020F0502020204030203" pitchFamily="34" charset="77"/>
              </a:rPr>
              <a:t>There is </a:t>
            </a:r>
            <a:r>
              <a:rPr lang="en-US" b="1" i="0">
                <a:effectLst/>
                <a:latin typeface="Lato" panose="020F0502020204030203" pitchFamily="34" charset="77"/>
              </a:rPr>
              <a:t>no standard tool/template </a:t>
            </a:r>
            <a:r>
              <a:rPr lang="en-US" b="0" i="0">
                <a:effectLst/>
                <a:latin typeface="Lato" panose="020F0502020204030203" pitchFamily="34" charset="77"/>
              </a:rPr>
              <a:t>in use at UNHCR for this purpose, and partners may use their own institutional template.</a:t>
            </a:r>
            <a:endParaRPr lang="en-GR" i="0">
              <a:effectLst/>
              <a:latin typeface="Lato" panose="020F0502020204030203" pitchFamily="34" charset="77"/>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298764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0082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US">
                <a:latin typeface="Lato" panose="020F0502020204030203" pitchFamily="34" charset="77"/>
              </a:rPr>
              <a:t>This slide will review in detail why a Gender and Power Analysis is key for GBV prevention programming. </a:t>
            </a:r>
          </a:p>
          <a:p>
            <a:endParaRPr lang="en-US">
              <a:latin typeface="Lato" panose="020F0502020204030203" pitchFamily="34" charset="77"/>
            </a:endParaRPr>
          </a:p>
          <a:p>
            <a:r>
              <a:rPr lang="en-US">
                <a:latin typeface="Lato" panose="020F0502020204030203" pitchFamily="34" charset="77"/>
              </a:rPr>
              <a:t>A Gender and Power Analysis enables UNHCR and partners to work with a diverse group of stakeholders to: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n-US" sz="1200">
                <a:effectLst/>
                <a:latin typeface="Lato" panose="020F0502020204030203" pitchFamily="34" charset="77"/>
              </a:rPr>
              <a:t>Highlight </a:t>
            </a:r>
            <a:r>
              <a:rPr lang="en-US" sz="1200" b="1">
                <a:effectLst/>
                <a:latin typeface="Lato" panose="020F0502020204030203" pitchFamily="34" charset="77"/>
              </a:rPr>
              <a:t>opportunities, resources and strengths</a:t>
            </a:r>
            <a:r>
              <a:rPr lang="en-US" sz="1200">
                <a:effectLst/>
                <a:latin typeface="Lato" panose="020F0502020204030203" pitchFamily="34" charset="77"/>
              </a:rPr>
              <a:t>, by harnessing the capacity of women, girls and other at risk groups to actively participate and identify solutions to transform social and gender norms.</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n-US" sz="1200" b="1">
                <a:latin typeface="Lato" panose="020F0502020204030203" pitchFamily="34" charset="77"/>
              </a:rPr>
              <a:t>Gauge</a:t>
            </a:r>
            <a:r>
              <a:rPr lang="en-US" sz="1200">
                <a:latin typeface="Lato" panose="020F0502020204030203" pitchFamily="34" charset="77"/>
              </a:rPr>
              <a:t> </a:t>
            </a:r>
            <a:r>
              <a:rPr lang="en-US" sz="1200" b="1">
                <a:latin typeface="Lato" panose="020F0502020204030203" pitchFamily="34" charset="77"/>
              </a:rPr>
              <a:t>community</a:t>
            </a:r>
            <a:r>
              <a:rPr lang="en-US" sz="1200">
                <a:latin typeface="Lato" panose="020F0502020204030203" pitchFamily="34" charset="77"/>
              </a:rPr>
              <a:t> </a:t>
            </a:r>
            <a:r>
              <a:rPr lang="en-US" sz="1200" b="1">
                <a:latin typeface="Lato" panose="020F0502020204030203" pitchFamily="34" charset="77"/>
              </a:rPr>
              <a:t>acceptance</a:t>
            </a:r>
            <a:r>
              <a:rPr lang="en-US" sz="1200">
                <a:latin typeface="Lato" panose="020F0502020204030203" pitchFamily="34" charset="77"/>
              </a:rPr>
              <a:t> before engaging in conversations on deeply rooted issues to </a:t>
            </a:r>
            <a:r>
              <a:rPr lang="en-US" sz="1200" b="1">
                <a:latin typeface="Lato" panose="020F0502020204030203" pitchFamily="34" charset="77"/>
              </a:rPr>
              <a:t>avoid possible resistance and backlashes</a:t>
            </a:r>
            <a:r>
              <a:rPr lang="en-US" sz="1200">
                <a:latin typeface="Lato" panose="020F0502020204030203" pitchFamily="34" charset="77"/>
              </a:rPr>
              <a:t>. </a:t>
            </a:r>
            <a:endParaRPr lang="en-US">
              <a:latin typeface="Lato" panose="020F0502020204030203" pitchFamily="34" charset="77"/>
            </a:endParaRPr>
          </a:p>
          <a:p>
            <a:pPr marL="171450" indent="-171450">
              <a:buFont typeface="Arial" panose="020B0604020202020204" pitchFamily="34" charset="0"/>
              <a:buChar char="•"/>
            </a:pPr>
            <a:r>
              <a:rPr lang="en-US">
                <a:latin typeface="Lato" panose="020F0502020204030203" pitchFamily="34" charset="77"/>
              </a:rPr>
              <a:t>Develop evidence-based and context-specific recommendations to: </a:t>
            </a:r>
          </a:p>
          <a:p>
            <a:pPr marL="628650" lvl="1" indent="-171450">
              <a:buFont typeface="Courier New" panose="02070309020205020404" pitchFamily="49" charset="0"/>
              <a:buChar char="o"/>
            </a:pPr>
            <a:r>
              <a:rPr lang="en-US" b="1">
                <a:latin typeface="Lato" panose="020F0502020204030203" pitchFamily="34" charset="77"/>
              </a:rPr>
              <a:t>Design</a:t>
            </a:r>
            <a:r>
              <a:rPr lang="en-US">
                <a:latin typeface="Lato" panose="020F0502020204030203" pitchFamily="34" charset="77"/>
              </a:rPr>
              <a:t> or </a:t>
            </a:r>
            <a:r>
              <a:rPr lang="en-US" b="1">
                <a:latin typeface="Lato" panose="020F0502020204030203" pitchFamily="34" charset="77"/>
              </a:rPr>
              <a:t>adapt</a:t>
            </a:r>
            <a:r>
              <a:rPr lang="en-US">
                <a:latin typeface="Lato" panose="020F0502020204030203" pitchFamily="34" charset="77"/>
              </a:rPr>
              <a:t> </a:t>
            </a:r>
            <a:r>
              <a:rPr lang="en-US" b="1">
                <a:latin typeface="Lato" panose="020F0502020204030203" pitchFamily="34" charset="77"/>
              </a:rPr>
              <a:t>project/initiative processes </a:t>
            </a:r>
            <a:r>
              <a:rPr lang="en-US">
                <a:latin typeface="Lato" panose="020F0502020204030203" pitchFamily="34" charset="77"/>
              </a:rPr>
              <a:t>and activities to increase equitable access, participation, decision-making power, and benefits for people who experience inequality. </a:t>
            </a:r>
          </a:p>
          <a:p>
            <a:pPr marL="628650" lvl="1" indent="-171450">
              <a:buFont typeface="Courier New" panose="02070309020205020404" pitchFamily="49" charset="0"/>
              <a:buChar char="o"/>
            </a:pPr>
            <a:r>
              <a:rPr lang="en-US" b="1">
                <a:latin typeface="Lato" panose="020F0502020204030203" pitchFamily="34" charset="77"/>
              </a:rPr>
              <a:t>Ensure</a:t>
            </a:r>
            <a:r>
              <a:rPr lang="en-US">
                <a:latin typeface="Lato" panose="020F0502020204030203" pitchFamily="34" charset="77"/>
              </a:rPr>
              <a:t> practices and interventions </a:t>
            </a:r>
            <a:r>
              <a:rPr lang="en-US" b="1">
                <a:latin typeface="Lato" panose="020F0502020204030203" pitchFamily="34" charset="77"/>
              </a:rPr>
              <a:t>do not cause harm </a:t>
            </a:r>
            <a:r>
              <a:rPr lang="en-US">
                <a:latin typeface="Lato" panose="020F0502020204030203" pitchFamily="34" charset="77"/>
              </a:rPr>
              <a:t>by perpetuating or increasing existing gender and social inequalities and mitigate any potential unintended negative consequences. </a:t>
            </a:r>
          </a:p>
          <a:p>
            <a:pPr marL="457200" lvl="1" indent="0">
              <a:buFont typeface="Courier New" panose="02070309020205020404" pitchFamily="49" charset="0"/>
              <a:buNone/>
            </a:pPr>
            <a:endParaRPr lang="en-US">
              <a:latin typeface="Lato" panose="020F0502020204030203" pitchFamily="34" charset="77"/>
            </a:endParaRPr>
          </a:p>
          <a:p>
            <a:r>
              <a:rPr lang="en-US" b="1">
                <a:latin typeface="Lato" panose="020F0502020204030203" pitchFamily="34" charset="77"/>
              </a:rPr>
              <a:t>When to conduct a Gender and Power analysis? </a:t>
            </a:r>
            <a:endParaRPr lang="en-US">
              <a:latin typeface="Lato" panose="020F0502020204030203" pitchFamily="34" charset="77"/>
            </a:endParaRPr>
          </a:p>
          <a:p>
            <a:r>
              <a:rPr lang="en-US">
                <a:latin typeface="Lato" panose="020F0502020204030203" pitchFamily="34" charset="77"/>
              </a:rPr>
              <a:t>It is ideal to conduct Gender and Power Analysis </a:t>
            </a:r>
            <a:r>
              <a:rPr lang="en-US" b="1">
                <a:latin typeface="Lato" panose="020F0502020204030203" pitchFamily="34" charset="77"/>
              </a:rPr>
              <a:t>as soon as possible </a:t>
            </a:r>
            <a:r>
              <a:rPr lang="en-US">
                <a:latin typeface="Lato" panose="020F0502020204030203" pitchFamily="34" charset="77"/>
              </a:rPr>
              <a:t>to ensure that the findings and recommendations inform the design and implementation. That said, UNHCR and partners can conduct a Gender and Power Analysis </a:t>
            </a:r>
            <a:r>
              <a:rPr lang="en-US" b="1">
                <a:latin typeface="Lato" panose="020F0502020204030203" pitchFamily="34" charset="77"/>
              </a:rPr>
              <a:t>at multiple points across the </a:t>
            </a:r>
            <a:r>
              <a:rPr lang="en-GB" sz="1200" b="1">
                <a:effectLst/>
                <a:latin typeface="Lato" panose="020F0502020204030203" pitchFamily="34" charset="77"/>
                <a:ea typeface="Times New Roman" panose="02020603050405020304" pitchFamily="18" charset="0"/>
              </a:rPr>
              <a:t>multi-year programme cycle</a:t>
            </a:r>
            <a:r>
              <a:rPr lang="en-US" b="1">
                <a:latin typeface="Lato" panose="020F0502020204030203" pitchFamily="34" charset="77"/>
              </a:rPr>
              <a:t>. </a:t>
            </a:r>
          </a:p>
          <a:p>
            <a:endParaRPr lang="en-US">
              <a:latin typeface="Lato" panose="020F0502020204030203" pitchFamily="34" charset="77"/>
            </a:endParaRPr>
          </a:p>
          <a:p>
            <a:r>
              <a:rPr lang="en-US">
                <a:latin typeface="Lato" panose="020F0502020204030203" pitchFamily="34" charset="77"/>
              </a:rPr>
              <a:t>This approach enables </a:t>
            </a:r>
            <a:r>
              <a:rPr lang="en-US" b="1">
                <a:latin typeface="Lato" panose="020F0502020204030203" pitchFamily="34" charset="77"/>
              </a:rPr>
              <a:t>evidence generation </a:t>
            </a:r>
            <a:r>
              <a:rPr lang="en-US">
                <a:latin typeface="Lato" panose="020F0502020204030203" pitchFamily="34" charset="77"/>
              </a:rPr>
              <a:t>and analysis at each stage to </a:t>
            </a:r>
            <a:r>
              <a:rPr lang="en-US" b="1">
                <a:latin typeface="Lato" panose="020F0502020204030203" pitchFamily="34" charset="77"/>
              </a:rPr>
              <a:t>inform decision-making</a:t>
            </a:r>
            <a:r>
              <a:rPr lang="en-US">
                <a:latin typeface="Lato" panose="020F0502020204030203" pitchFamily="34" charset="77"/>
              </a:rPr>
              <a:t>, </a:t>
            </a:r>
            <a:r>
              <a:rPr lang="en-US" b="1">
                <a:latin typeface="Lato" panose="020F0502020204030203" pitchFamily="34" charset="77"/>
              </a:rPr>
              <a:t>design</a:t>
            </a:r>
            <a:r>
              <a:rPr lang="en-US">
                <a:latin typeface="Lato" panose="020F0502020204030203" pitchFamily="34" charset="77"/>
              </a:rPr>
              <a:t> and </a:t>
            </a:r>
            <a:r>
              <a:rPr lang="en-US" b="1">
                <a:latin typeface="Lato" panose="020F0502020204030203" pitchFamily="34" charset="77"/>
              </a:rPr>
              <a:t>adaptation</a:t>
            </a:r>
            <a:r>
              <a:rPr lang="en-US">
                <a:latin typeface="Lato" panose="020F0502020204030203" pitchFamily="34" charset="77"/>
              </a:rPr>
              <a:t> of activities, </a:t>
            </a:r>
            <a:r>
              <a:rPr lang="en-US" b="1">
                <a:latin typeface="Lato" panose="020F0502020204030203" pitchFamily="34" charset="77"/>
              </a:rPr>
              <a:t>risk mitigation</a:t>
            </a:r>
            <a:r>
              <a:rPr lang="en-US">
                <a:latin typeface="Lato" panose="020F0502020204030203" pitchFamily="34" charset="77"/>
              </a:rPr>
              <a:t>, and </a:t>
            </a:r>
            <a:r>
              <a:rPr lang="en-US" b="1">
                <a:latin typeface="Lato" panose="020F0502020204030203" pitchFamily="34" charset="77"/>
              </a:rPr>
              <a:t>learning</a:t>
            </a:r>
            <a:r>
              <a:rPr lang="en-US">
                <a:latin typeface="Lato" panose="020F0502020204030203" pitchFamily="34" charset="77"/>
              </a:rPr>
              <a:t>. It also allows UNHCR and partners to measure changes over time.</a:t>
            </a:r>
          </a:p>
          <a:p>
            <a:endParaRPr lang="en-US">
              <a:latin typeface="Lato" panose="020F0502020204030203" pitchFamily="34" charset="77"/>
            </a:endParaRPr>
          </a:p>
          <a:p>
            <a:pPr marL="0" indent="0">
              <a:buFont typeface="Wingdings" panose="05000000000000000000" pitchFamily="2" charset="2"/>
              <a:buNone/>
            </a:pPr>
            <a:r>
              <a:rPr lang="en-US">
                <a:latin typeface="Lato" panose="020F0502020204030203" pitchFamily="34" charset="77"/>
              </a:rPr>
              <a:t>UNHCR and partners can use a </a:t>
            </a:r>
            <a:r>
              <a:rPr lang="en-US" b="1">
                <a:latin typeface="Lato" panose="020F0502020204030203" pitchFamily="34" charset="77"/>
              </a:rPr>
              <a:t>modified/rapid Gender and Power Analysis </a:t>
            </a:r>
            <a:r>
              <a:rPr lang="en-US">
                <a:latin typeface="Lato" panose="020F0502020204030203" pitchFamily="34" charset="77"/>
              </a:rPr>
              <a:t>process to inform new </a:t>
            </a:r>
            <a:r>
              <a:rPr lang="en-US" b="1">
                <a:latin typeface="Lato" panose="020F0502020204030203" pitchFamily="34" charset="77"/>
              </a:rPr>
              <a:t>funding opportunities. </a:t>
            </a:r>
          </a:p>
          <a:p>
            <a:pPr marL="0" indent="0">
              <a:buFont typeface="Wingdings" panose="05000000000000000000" pitchFamily="2" charset="2"/>
              <a:buNone/>
            </a:pPr>
            <a:endParaRPr lang="en-US" b="1">
              <a:latin typeface="Lato" panose="020F0502020204030203" pitchFamily="34" charset="77"/>
            </a:endParaRPr>
          </a:p>
          <a:p>
            <a:pPr marL="0" indent="0">
              <a:buFont typeface="Wingdings" panose="05000000000000000000" pitchFamily="2" charset="2"/>
              <a:buNone/>
            </a:pPr>
            <a:r>
              <a:rPr lang="en-US">
                <a:latin typeface="Lato" panose="020F0502020204030203" pitchFamily="34" charset="77"/>
              </a:rPr>
              <a:t>During proposal development, a rapid Gender and Power Analysis can support the design of projects or initiatives that promote gender equality and transform unequal gender and social norms, systems, and structures. </a:t>
            </a:r>
            <a:r>
              <a:rPr lang="en-US" b="0">
                <a:latin typeface="Lato" panose="020F0502020204030203" pitchFamily="34" charset="77"/>
              </a:rPr>
              <a:t>Once the project </a:t>
            </a:r>
            <a:r>
              <a:rPr lang="en-US">
                <a:latin typeface="Lato" panose="020F0502020204030203" pitchFamily="34" charset="77"/>
              </a:rPr>
              <a:t>or initiative </a:t>
            </a:r>
            <a:r>
              <a:rPr lang="en-US" b="0">
                <a:latin typeface="Lato" panose="020F0502020204030203" pitchFamily="34" charset="77"/>
              </a:rPr>
              <a:t>begins</a:t>
            </a:r>
            <a:r>
              <a:rPr lang="en-US">
                <a:latin typeface="Lato" panose="020F0502020204030203" pitchFamily="34" charset="77"/>
              </a:rPr>
              <a:t>, a </a:t>
            </a:r>
            <a:r>
              <a:rPr lang="en-US" b="1">
                <a:latin typeface="Lato" panose="020F0502020204030203" pitchFamily="34" charset="77"/>
              </a:rPr>
              <a:t>full Gender and Power Analysis </a:t>
            </a:r>
            <a:r>
              <a:rPr lang="en-US">
                <a:latin typeface="Lato" panose="020F0502020204030203" pitchFamily="34" charset="77"/>
              </a:rPr>
              <a:t>can be carried out to </a:t>
            </a:r>
            <a:r>
              <a:rPr lang="en-US" b="1">
                <a:latin typeface="Lato" panose="020F0502020204030203" pitchFamily="34" charset="77"/>
              </a:rPr>
              <a:t>test, confirm, and expand on findings</a:t>
            </a:r>
            <a:r>
              <a:rPr lang="en-US">
                <a:latin typeface="Lato" panose="020F0502020204030203" pitchFamily="34" charset="77"/>
              </a:rPr>
              <a:t> from the rapid Gender and Power Analysis. </a:t>
            </a:r>
          </a:p>
          <a:p>
            <a:pPr marL="0" indent="0">
              <a:buFont typeface="Wingdings" panose="05000000000000000000" pitchFamily="2" charset="2"/>
              <a:buNone/>
            </a:pPr>
            <a:endParaRPr lang="en-US">
              <a:latin typeface="Lato" panose="020F0502020204030203" pitchFamily="34" charset="77"/>
            </a:endParaRPr>
          </a:p>
          <a:p>
            <a:r>
              <a:rPr lang="en-US">
                <a:latin typeface="Lato"/>
                <a:ea typeface="MS PGothic"/>
                <a:cs typeface="Lato"/>
              </a:rPr>
              <a:t>The presence of a Gender and Power Analysis and Theory of Change is more and more frequent as </a:t>
            </a:r>
            <a:r>
              <a:rPr lang="en-US" b="1" dirty="0">
                <a:latin typeface="Lato"/>
                <a:ea typeface="MS PGothic"/>
                <a:cs typeface="Lato"/>
              </a:rPr>
              <a:t>criterion</a:t>
            </a:r>
            <a:r>
              <a:rPr lang="en-US">
                <a:latin typeface="Lato"/>
                <a:ea typeface="MS PGothic"/>
                <a:cs typeface="Lato"/>
              </a:rPr>
              <a:t> that </a:t>
            </a:r>
            <a:r>
              <a:rPr lang="en-US" b="1">
                <a:latin typeface="Lato"/>
                <a:ea typeface="MS PGothic"/>
                <a:cs typeface="Lato"/>
              </a:rPr>
              <a:t>donors request </a:t>
            </a:r>
            <a:r>
              <a:rPr lang="en-US">
                <a:latin typeface="Lato"/>
                <a:ea typeface="MS PGothic"/>
                <a:cs typeface="Lato"/>
              </a:rPr>
              <a:t>as minimum standard to ensure that </a:t>
            </a:r>
            <a:r>
              <a:rPr lang="en-US" err="1">
                <a:latin typeface="Lato"/>
                <a:ea typeface="MS PGothic"/>
                <a:cs typeface="Lato"/>
              </a:rPr>
              <a:t>programmes</a:t>
            </a:r>
            <a:r>
              <a:rPr lang="en-US" dirty="0">
                <a:latin typeface="Lato"/>
                <a:ea typeface="MS PGothic"/>
                <a:cs typeface="Lato"/>
              </a:rPr>
              <a:t> are designed to be gender transformative.</a:t>
            </a:r>
          </a:p>
          <a:p>
            <a:pPr marL="0" indent="0">
              <a:buFont typeface="Wingdings" panose="05000000000000000000" pitchFamily="2" charset="2"/>
              <a:buNone/>
            </a:pPr>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a:latin typeface="Lato" panose="020F0502020204030203" pitchFamily="34" charset="77"/>
              </a:rPr>
              <a:t>Content derived and adjusted from the Save the Children Gender &amp; Power Analysis Guidance and Tools, 2021 (</a:t>
            </a:r>
            <a:r>
              <a:rPr lang="en-US" sz="1200">
                <a:latin typeface="Lato" panose="020F0502020204030203" pitchFamily="34" charset="77"/>
                <a:hlinkClick r:id="rId3"/>
              </a:rPr>
              <a:t>https://resourcecentre.savethechildren.net/document/gender-power-gap-analysis/</a:t>
            </a:r>
            <a:r>
              <a:rPr lang="en-US">
                <a:latin typeface="Lato" panose="020F0502020204030203" pitchFamily="34" charset="77"/>
              </a:rPr>
              <a:t>). </a:t>
            </a:r>
          </a:p>
        </p:txBody>
      </p:sp>
    </p:spTree>
    <p:extLst>
      <p:ext uri="{BB962C8B-B14F-4D97-AF65-F5344CB8AC3E}">
        <p14:creationId xmlns:p14="http://schemas.microsoft.com/office/powerpoint/2010/main" val="384438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83936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p>
          <a:p>
            <a:pPr>
              <a:defRPr/>
            </a:pPr>
            <a:r>
              <a:rPr lang="en-US">
                <a:ea typeface="MS PGothic"/>
                <a:cs typeface="Calibri"/>
              </a:rPr>
              <a:t>Expected duration: 15 mins </a:t>
            </a:r>
          </a:p>
          <a:p>
            <a:pPr>
              <a:defRPr/>
            </a:pPr>
            <a:r>
              <a:rPr lang="en-US"/>
              <a:t>Objective: reflect on the importance of a Gender and Power analysis</a:t>
            </a:r>
          </a:p>
          <a:p>
            <a:endParaRPr lang="en-US"/>
          </a:p>
          <a:p>
            <a:pPr marL="0" marR="0" lvl="0" indent="0" defTabSz="914400" rtl="0" eaLnBrk="0" fontAlgn="base" latinLnBrk="0" hangingPunct="0">
              <a:spcBef>
                <a:spcPct val="30000"/>
              </a:spcBef>
              <a:spcAft>
                <a:spcPct val="0"/>
              </a:spcAft>
              <a:buClr>
                <a:schemeClr val="tx1"/>
              </a:buClr>
              <a:buSzTx/>
              <a:buFont typeface="Arial" panose="020B0604020202020204" pitchFamily="34" charset="0"/>
              <a:buNone/>
              <a:tabLst/>
              <a:defRPr/>
            </a:pPr>
            <a:r>
              <a:rPr lang="en-US">
                <a:ea typeface="MS PGothic"/>
                <a:cs typeface="Calibri"/>
              </a:rPr>
              <a:t>Ask participants the question: </a:t>
            </a:r>
            <a:r>
              <a:rPr lang="en-US" sz="1200" b="1">
                <a:ea typeface="MS PGothic"/>
                <a:cs typeface="Calibri"/>
              </a:rPr>
              <a:t>why it is important to analyse gender and power and how are these two elements connected ? </a:t>
            </a:r>
            <a:r>
              <a:rPr lang="en-US" sz="1200" b="0">
                <a:ea typeface="MS PGothic"/>
                <a:cs typeface="Calibri"/>
              </a:rPr>
              <a:t>Invite participants to share their feedback in plenary. </a:t>
            </a:r>
            <a:r>
              <a:rPr lang="en-US">
                <a:effectLst/>
                <a:latin typeface="Lato" panose="020F0502020204030203" pitchFamily="34" charset="77"/>
                <a:ea typeface="MS Mincho"/>
                <a:cs typeface="Times New Roman" panose="02020603050405020304" pitchFamily="18" charset="0"/>
              </a:rPr>
              <a:t>Make sure the below points are raised and highlighted during the discussion. </a:t>
            </a:r>
            <a:endParaRPr lang="en-US" i="0">
              <a:effectLst/>
              <a:latin typeface="Lato" panose="020F0502020204030203" pitchFamily="34" charset="77"/>
              <a:ea typeface="MS Mincho"/>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endParaRPr lang="en-US" sz="1200" b="0"/>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n-US" b="1">
                <a:ea typeface="MS PGothic"/>
                <a:cs typeface="Calibri"/>
              </a:rPr>
              <a:t>Gender norms </a:t>
            </a:r>
            <a:r>
              <a:rPr lang="en-US">
                <a:ea typeface="MS PGothic"/>
                <a:cs typeface="Calibri"/>
              </a:rPr>
              <a:t>and </a:t>
            </a:r>
            <a:r>
              <a:rPr lang="en-US" b="1">
                <a:ea typeface="MS PGothic"/>
                <a:cs typeface="Calibri"/>
              </a:rPr>
              <a:t>hierarchies</a:t>
            </a:r>
            <a:r>
              <a:rPr lang="en-US">
                <a:ea typeface="MS PGothic"/>
                <a:cs typeface="Calibri"/>
              </a:rPr>
              <a:t> exist in </a:t>
            </a:r>
            <a:r>
              <a:rPr lang="en-US" b="1">
                <a:ea typeface="MS PGothic"/>
                <a:cs typeface="Calibri"/>
              </a:rPr>
              <a:t>all aspects of social life</a:t>
            </a:r>
            <a:r>
              <a:rPr lang="en-US">
                <a:ea typeface="MS PGothic"/>
                <a:cs typeface="Calibri"/>
              </a:rPr>
              <a:t>. They shape everything from our family roles and decision-making power to our aspirations and job opportunities to our land and inheritance rights.</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n-US" b="1"/>
              <a:t>Key feminist theories of power,</a:t>
            </a:r>
            <a:r>
              <a:rPr lang="en-US"/>
              <a:t> like </a:t>
            </a:r>
            <a:r>
              <a:rPr lang="en-US" b="1"/>
              <a:t>intersectionality</a:t>
            </a:r>
            <a:r>
              <a:rPr lang="en-US"/>
              <a:t>, emphasize </a:t>
            </a:r>
            <a:r>
              <a:rPr lang="en-US" b="1"/>
              <a:t>gender as a critical power differential </a:t>
            </a:r>
            <a:r>
              <a:rPr lang="en-US"/>
              <a:t>that </a:t>
            </a:r>
            <a:r>
              <a:rPr lang="en-US" b="1"/>
              <a:t>overlaps with others</a:t>
            </a:r>
            <a:r>
              <a:rPr lang="en-US"/>
              <a:t>, such as age and ethnicity, to shape experiences of oppression.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n-US"/>
              <a:t>The Gender and Power analysis, therefore, </a:t>
            </a:r>
            <a:r>
              <a:rPr lang="en-US" b="1"/>
              <a:t>draws attention to the numerous power hierarchies </a:t>
            </a:r>
            <a:r>
              <a:rPr lang="en-US"/>
              <a:t>and </a:t>
            </a:r>
            <a:r>
              <a:rPr lang="en-US" b="1"/>
              <a:t>interconnected systems of oppression</a:t>
            </a:r>
            <a:r>
              <a:rPr lang="en-US"/>
              <a:t> that cause inequality. It enables an examination of </a:t>
            </a:r>
            <a:r>
              <a:rPr lang="en-US" b="1"/>
              <a:t>how unequal power relations overlap</a:t>
            </a:r>
            <a:r>
              <a:rPr lang="en-US"/>
              <a:t> with </a:t>
            </a:r>
            <a:r>
              <a:rPr lang="en-US" b="1"/>
              <a:t>sexism </a:t>
            </a:r>
            <a:r>
              <a:rPr lang="en-US"/>
              <a:t>to deepen or produce specific inequalities and forms of discrimination.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n-US"/>
              <a:t>The Gender and Power framework also highlights that </a:t>
            </a:r>
            <a:r>
              <a:rPr lang="en-US" b="1"/>
              <a:t>power is exercised across a series of social domains </a:t>
            </a:r>
            <a:r>
              <a:rPr lang="en-US"/>
              <a:t>and </a:t>
            </a:r>
            <a:r>
              <a:rPr lang="en-US" b="1"/>
              <a:t>levels of the socio-ecological model </a:t>
            </a:r>
            <a:r>
              <a:rPr lang="en-US"/>
              <a:t>(individual, relational, community, and society). </a:t>
            </a: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n-US" b="1"/>
              <a:t>Power</a:t>
            </a:r>
            <a:r>
              <a:rPr lang="en-US"/>
              <a:t> shapes individual’s and group’s </a:t>
            </a:r>
            <a:r>
              <a:rPr lang="en-US" b="1"/>
              <a:t>access</a:t>
            </a:r>
            <a:r>
              <a:rPr lang="en-US"/>
              <a:t> to and </a:t>
            </a:r>
            <a:r>
              <a:rPr lang="en-US" b="1"/>
              <a:t>control</a:t>
            </a:r>
            <a:r>
              <a:rPr lang="en-US"/>
              <a:t> over </a:t>
            </a:r>
            <a:r>
              <a:rPr lang="en-US" b="1"/>
              <a:t>resources and opportunities</a:t>
            </a:r>
            <a:r>
              <a:rPr lang="en-US"/>
              <a:t>, their ability to exercise their </a:t>
            </a:r>
            <a:r>
              <a:rPr lang="en-US" b="1"/>
              <a:t>agency</a:t>
            </a:r>
            <a:r>
              <a:rPr lang="en-US"/>
              <a:t> and </a:t>
            </a:r>
            <a:r>
              <a:rPr lang="en-US" b="1"/>
              <a:t>rights</a:t>
            </a:r>
            <a:r>
              <a:rPr lang="en-US"/>
              <a:t>, and their experiences of inequality and discrimination. </a:t>
            </a:r>
          </a:p>
          <a:p>
            <a:pPr marL="171450" indent="-171450">
              <a:buFont typeface="Arial" panose="020B0604020202020204" pitchFamily="34" charset="0"/>
              <a:buChar char="•"/>
              <a:defRPr/>
            </a:pPr>
            <a:r>
              <a:rPr lang="en-US">
                <a:ea typeface="MS PGothic"/>
                <a:cs typeface="Calibri"/>
              </a:rPr>
              <a:t>Using a gender and power framework enables UNHCR and partners to </a:t>
            </a:r>
            <a:r>
              <a:rPr lang="en-US" b="1">
                <a:ea typeface="MS PGothic"/>
                <a:cs typeface="Calibri"/>
              </a:rPr>
              <a:t>identify, understand, and address </a:t>
            </a:r>
            <a:r>
              <a:rPr lang="en-US">
                <a:ea typeface="MS PGothic"/>
                <a:cs typeface="Calibri"/>
              </a:rPr>
              <a:t>the root </a:t>
            </a:r>
            <a:r>
              <a:rPr lang="en-US" b="1">
                <a:ea typeface="MS PGothic"/>
                <a:cs typeface="Calibri"/>
              </a:rPr>
              <a:t>causes of inequality</a:t>
            </a:r>
            <a:r>
              <a:rPr lang="en-US">
                <a:ea typeface="MS PGothic"/>
                <a:cs typeface="Calibri"/>
              </a:rPr>
              <a:t>, rather than only the symptoms, supporting us to </a:t>
            </a:r>
            <a:r>
              <a:rPr lang="en-US" b="1">
                <a:ea typeface="MS PGothic"/>
                <a:cs typeface="Calibri"/>
              </a:rPr>
              <a:t>design and deliver transformative prevention programming</a:t>
            </a:r>
            <a:r>
              <a:rPr lang="en-US">
                <a:ea typeface="MS PGothic"/>
                <a:cs typeface="Calibri"/>
              </a:rPr>
              <a:t>. It helps move </a:t>
            </a:r>
            <a:r>
              <a:rPr lang="en-US" b="1">
                <a:ea typeface="MS PGothic"/>
                <a:cs typeface="Calibri"/>
              </a:rPr>
              <a:t>beyond social inclusion</a:t>
            </a:r>
            <a:r>
              <a:rPr lang="en-US">
                <a:ea typeface="MS PGothic"/>
                <a:cs typeface="Calibri"/>
              </a:rPr>
              <a:t>, which tends to focus on including people with marginalized identities and characteristics within existing systems, leaving the causes of inequality unexamined and unchanged. </a:t>
            </a:r>
            <a:endParaRPr lang="en-US">
              <a:cs typeface="Calibri"/>
            </a:endParaRPr>
          </a:p>
          <a:p>
            <a:pPr marL="171450" marR="0" lvl="0" indent="-171450" algn="l" defTabSz="914400" rtl="0" eaLnBrk="0" fontAlgn="base" latinLnBrk="0" hangingPunct="0">
              <a:spcBef>
                <a:spcPct val="30000"/>
              </a:spcBef>
              <a:spcAft>
                <a:spcPct val="0"/>
              </a:spcAft>
              <a:buClrTx/>
              <a:buSzTx/>
              <a:buFont typeface="Arial" panose="020B0604020202020204" pitchFamily="34" charset="0"/>
              <a:buChar char="•"/>
              <a:tabLst/>
              <a:defRPr/>
            </a:pPr>
            <a:r>
              <a:rPr lang="en-US"/>
              <a:t>By focusing on power, the Gender and Power Analysis framework reveals the </a:t>
            </a:r>
            <a:r>
              <a:rPr lang="en-US" b="1"/>
              <a:t>unequal power hierarchies </a:t>
            </a:r>
            <a:r>
              <a:rPr lang="en-US"/>
              <a:t>and </a:t>
            </a:r>
            <a:r>
              <a:rPr lang="en-US" b="1"/>
              <a:t>systems</a:t>
            </a:r>
            <a:r>
              <a:rPr lang="en-US"/>
              <a:t> that cause gender inequality and social injustice and supports programming that tackle </a:t>
            </a:r>
            <a:r>
              <a:rPr lang="en-US" b="1"/>
              <a:t>GBV</a:t>
            </a:r>
            <a:r>
              <a:rPr lang="en-US"/>
              <a:t> these </a:t>
            </a:r>
            <a:r>
              <a:rPr lang="en-US" b="1"/>
              <a:t>root causes. </a:t>
            </a:r>
          </a:p>
          <a:p>
            <a:pPr marL="171450" marR="0" lvl="0" indent="-171450" algn="l" defTabSz="914400" rtl="0" eaLnBrk="0" fontAlgn="base" latinLnBrk="0" hangingPunct="0">
              <a:spcBef>
                <a:spcPct val="30000"/>
              </a:spcBef>
              <a:spcAft>
                <a:spcPct val="0"/>
              </a:spcAft>
              <a:buClrTx/>
              <a:buSzTx/>
              <a:buFontTx/>
              <a:buChar char="-"/>
              <a:tabLst/>
              <a:defRPr/>
            </a:pPr>
            <a:endParaRPr lang="en-US" b="1"/>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Content derived and adjusted from the Save the Children Gender &amp; Power Analysis Guidance and Tools, 2021 (</a:t>
            </a:r>
            <a:r>
              <a:rPr lang="en-US" sz="1200">
                <a:hlinkClick r:id="rId3"/>
              </a:rPr>
              <a:t>https://resourcecentre.savethechildren.net/document/gender-power-gap-analysis/</a:t>
            </a:r>
            <a:r>
              <a:rPr lang="en-US"/>
              <a:t>). </a:t>
            </a:r>
          </a:p>
        </p:txBody>
      </p:sp>
    </p:spTree>
    <p:extLst>
      <p:ext uri="{BB962C8B-B14F-4D97-AF65-F5344CB8AC3E}">
        <p14:creationId xmlns:p14="http://schemas.microsoft.com/office/powerpoint/2010/main" val="831186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US">
                <a:latin typeface="Lato" panose="020F0502020204030203" pitchFamily="34" charset="77"/>
                <a:ea typeface="MS PGothic"/>
                <a:cs typeface="Calibri"/>
              </a:rPr>
              <a:t>The following </a:t>
            </a:r>
            <a:r>
              <a:rPr lang="en-US" b="1">
                <a:latin typeface="Lato" panose="020F0502020204030203" pitchFamily="34" charset="77"/>
                <a:ea typeface="MS PGothic"/>
                <a:cs typeface="Calibri"/>
              </a:rPr>
              <a:t>domains</a:t>
            </a:r>
            <a:r>
              <a:rPr lang="en-US">
                <a:latin typeface="Lato" panose="020F0502020204030203" pitchFamily="34" charset="77"/>
                <a:ea typeface="MS PGothic"/>
                <a:cs typeface="Calibri"/>
              </a:rPr>
              <a:t> are used in a Gender and Power Analysis to </a:t>
            </a:r>
            <a:r>
              <a:rPr lang="en-US" b="1">
                <a:latin typeface="Lato" panose="020F0502020204030203" pitchFamily="34" charset="77"/>
                <a:ea typeface="MS PGothic"/>
                <a:cs typeface="Calibri"/>
              </a:rPr>
              <a:t>examine key gaps, risks, and barriers </a:t>
            </a:r>
            <a:r>
              <a:rPr lang="en-US">
                <a:latin typeface="Lato" panose="020F0502020204030203" pitchFamily="34" charset="77"/>
                <a:ea typeface="MS PGothic"/>
                <a:cs typeface="Calibri"/>
              </a:rPr>
              <a:t>that limit gender equality and social justice in different arenas of life. They also help to </a:t>
            </a:r>
            <a:r>
              <a:rPr lang="en-US" b="1">
                <a:latin typeface="Lato" panose="020F0502020204030203" pitchFamily="34" charset="77"/>
                <a:ea typeface="MS PGothic"/>
                <a:cs typeface="Calibri"/>
              </a:rPr>
              <a:t>identify groups’ experiences of power </a:t>
            </a:r>
            <a:r>
              <a:rPr lang="en-US">
                <a:latin typeface="Lato" panose="020F0502020204030203" pitchFamily="34" charset="77"/>
                <a:ea typeface="MS PGothic"/>
                <a:cs typeface="Calibri"/>
              </a:rPr>
              <a:t>and </a:t>
            </a:r>
            <a:r>
              <a:rPr lang="en-US" b="1">
                <a:latin typeface="Lato" panose="020F0502020204030203" pitchFamily="34" charset="77"/>
                <a:ea typeface="MS PGothic"/>
                <a:cs typeface="Calibri"/>
              </a:rPr>
              <a:t>privilege</a:t>
            </a:r>
            <a:r>
              <a:rPr lang="en-US">
                <a:latin typeface="Lato" panose="020F0502020204030203" pitchFamily="34" charset="77"/>
                <a:ea typeface="MS PGothic"/>
                <a:cs typeface="Calibri"/>
              </a:rPr>
              <a:t> or lack thereof as well as </a:t>
            </a:r>
            <a:r>
              <a:rPr lang="en-US" b="1">
                <a:latin typeface="Lato" panose="020F0502020204030203" pitchFamily="34" charset="77"/>
                <a:ea typeface="MS PGothic"/>
                <a:cs typeface="Calibri"/>
              </a:rPr>
              <a:t>drivers of positive social change</a:t>
            </a:r>
            <a:r>
              <a:rPr lang="en-US">
                <a:latin typeface="Lato" panose="020F0502020204030203" pitchFamily="34" charset="77"/>
                <a:ea typeface="MS PGothic"/>
                <a:cs typeface="Calibri"/>
              </a:rPr>
              <a:t>. </a:t>
            </a:r>
            <a:endParaRPr lang="en-US">
              <a:latin typeface="Lato" panose="020F0502020204030203" pitchFamily="34" charset="77"/>
              <a:cs typeface="Calibri"/>
            </a:endParaRPr>
          </a:p>
          <a:p>
            <a:endParaRPr lang="en-US">
              <a:latin typeface="Lato" panose="020F0502020204030203" pitchFamily="34" charset="77"/>
            </a:endParaRPr>
          </a:p>
          <a:p>
            <a:r>
              <a:rPr lang="en-US">
                <a:latin typeface="Lato" panose="020F0502020204030203" pitchFamily="34" charset="77"/>
                <a:ea typeface="MS PGothic"/>
                <a:cs typeface="Calibri"/>
              </a:rPr>
              <a:t>It is also important to investigate how intersecting power differentials and systems of oppression operate within each domain. </a:t>
            </a:r>
            <a:endParaRPr lang="en-US">
              <a:latin typeface="Lato" panose="020F0502020204030203" pitchFamily="34" charset="77"/>
              <a:cs typeface="Calibri"/>
            </a:endParaRPr>
          </a:p>
          <a:p>
            <a:endParaRPr lang="en-US">
              <a:latin typeface="Lato" panose="020F0502020204030203" pitchFamily="34" charset="77"/>
            </a:endParaRPr>
          </a:p>
          <a:p>
            <a:pPr marL="171450" indent="-171450">
              <a:buFont typeface="Arial" panose="020B0604020202020204" pitchFamily="34" charset="0"/>
              <a:buChar char="•"/>
            </a:pPr>
            <a:r>
              <a:rPr lang="en-US" b="1">
                <a:latin typeface="Lato" panose="020F0502020204030203" pitchFamily="34" charset="77"/>
                <a:ea typeface="MS PGothic"/>
                <a:cs typeface="Calibri"/>
              </a:rPr>
              <a:t>Laws, policies, regulations, and institutional practices </a:t>
            </a:r>
            <a:r>
              <a:rPr lang="en-US">
                <a:latin typeface="Lato" panose="020F0502020204030203" pitchFamily="34" charset="77"/>
                <a:ea typeface="MS PGothic"/>
                <a:cs typeface="Calibri"/>
              </a:rPr>
              <a:t>(including formal and informal/customary systems and practices) create, reinforce, or challenge gender and social inequalities. A Gender and Power Analysis should examine laws, policies, regulations, and institutional practices to determine if direct or indirect biases exist, how they may reproduce inequitable gender and power relations, and how they impact different populations.</a:t>
            </a:r>
          </a:p>
          <a:p>
            <a:pPr marL="171450" indent="-171450">
              <a:buFont typeface="Arial" panose="020B0604020202020204" pitchFamily="34" charset="0"/>
              <a:buChar char="•"/>
            </a:pPr>
            <a:endParaRPr lang="en-US">
              <a:latin typeface="Lato" panose="020F0502020204030203" pitchFamily="34" charset="77"/>
              <a:ea typeface="MS PGothic"/>
              <a:cs typeface="Calibri"/>
            </a:endParaRPr>
          </a:p>
          <a:p>
            <a:pPr marL="171450" indent="-171450">
              <a:buFont typeface="Arial" panose="020B0604020202020204" pitchFamily="34" charset="0"/>
              <a:buChar char="•"/>
            </a:pPr>
            <a:r>
              <a:rPr lang="en-US" b="1">
                <a:latin typeface="Lato" panose="020F0502020204030203" pitchFamily="34" charset="77"/>
                <a:ea typeface="MS PGothic"/>
                <a:cs typeface="Calibri"/>
              </a:rPr>
              <a:t>Social norms </a:t>
            </a:r>
            <a:r>
              <a:rPr lang="en-US">
                <a:latin typeface="Lato" panose="020F0502020204030203" pitchFamily="34" charset="77"/>
                <a:ea typeface="MS PGothic"/>
                <a:cs typeface="Calibri"/>
              </a:rPr>
              <a:t>are the informal rules that outline acceptable and appropriate behaviours within a group or setting. As a set of social expectations, social norms are shared and reinforced through social sanctions (e.g. verbal reprimands and social stigma) or rewards (e.g. social inclusion and access to resources). They can change over time and vary across settings. Social norms and beliefs influence behaviour and shape social interactions, structures, and power dynamics. They also influence how people interpret information and the world around them. Unequal gender and social norms and beliefs reinforce and are shaped by unequal systems (economic, political, legal, and cultural systems). People in positions of power—power-holders—may enforce social norms that maintain their power and privilege. Inequitable gender and social norms, beliefs, and practices should be explicitly identified in a Gender and Power Analysis.</a:t>
            </a:r>
          </a:p>
          <a:p>
            <a:pPr marL="171450" indent="-171450">
              <a:buFont typeface="Arial" panose="020B0604020202020204" pitchFamily="34" charset="0"/>
              <a:buChar char="•"/>
            </a:pPr>
            <a:endParaRPr lang="en-US">
              <a:latin typeface="Lato" panose="020F0502020204030203" pitchFamily="34" charset="77"/>
              <a:cs typeface="Calibri"/>
            </a:endParaRPr>
          </a:p>
          <a:p>
            <a:pPr marL="171450" indent="-171450">
              <a:buFont typeface="Arial" panose="020B0604020202020204" pitchFamily="34" charset="0"/>
              <a:buChar char="•"/>
            </a:pPr>
            <a:r>
              <a:rPr lang="en-US" b="1">
                <a:latin typeface="Lato" panose="020F0502020204030203" pitchFamily="34" charset="77"/>
                <a:ea typeface="MS PGothic"/>
                <a:cs typeface="Calibri"/>
              </a:rPr>
              <a:t>Roles, responsibilities, and time use </a:t>
            </a:r>
            <a:r>
              <a:rPr lang="en-US">
                <a:latin typeface="Lato" panose="020F0502020204030203" pitchFamily="34" charset="77"/>
                <a:ea typeface="MS PGothic"/>
                <a:cs typeface="Calibri"/>
              </a:rPr>
              <a:t>Gender and other power differentials shape how roles and responsibilities are allocated and adopted by people in every arena from informal housework to paid labour. A Gender and Power Analysis examines individuals’ and group’s roles, responsibilities, and time use during paid work, unpaid work, leisure time, and community service. Research findings help to provide an accurate portrait of inequalities inside and outside the household</a:t>
            </a:r>
          </a:p>
          <a:p>
            <a:pPr marL="171450" indent="-171450">
              <a:buFont typeface="Arial" panose="020B0604020202020204" pitchFamily="34" charset="0"/>
              <a:buChar char="•"/>
            </a:pPr>
            <a:endParaRPr lang="en-US">
              <a:latin typeface="Lato" panose="020F0502020204030203" pitchFamily="34" charset="77"/>
              <a:ea typeface="MS PGothic"/>
              <a:cs typeface="Calibri"/>
            </a:endParaRPr>
          </a:p>
          <a:p>
            <a:pPr marL="171450" indent="-171450">
              <a:buFont typeface="Arial" panose="020B0604020202020204" pitchFamily="34" charset="0"/>
              <a:buChar char="•"/>
            </a:pPr>
            <a:r>
              <a:rPr lang="en-US" b="1">
                <a:latin typeface="Lato" panose="020F0502020204030203" pitchFamily="34" charset="77"/>
                <a:ea typeface="MS PGothic"/>
                <a:cs typeface="Calibri"/>
              </a:rPr>
              <a:t>Patterns of decision-making </a:t>
            </a:r>
            <a:r>
              <a:rPr lang="en-US">
                <a:latin typeface="Lato" panose="020F0502020204030203" pitchFamily="34" charset="77"/>
                <a:ea typeface="MS PGothic"/>
                <a:cs typeface="Calibri"/>
              </a:rPr>
              <a:t>This domain considers people’s ability to make decisions freely, exercise power over their bodies, control and influence others, and make or influence economic, educational, health, and political decisions within the family, community, and society. Trends in how people make decisions at different levels of the socio-ecological model are outlined in a Gender and Power Analysis. This examination helps to reveal who has or lacks power, agency, and status and what systems of oppression maintain gender and social inequalities.</a:t>
            </a:r>
          </a:p>
          <a:p>
            <a:pPr marL="171450" indent="-171450">
              <a:buFont typeface="Arial" panose="020B0604020202020204" pitchFamily="34" charset="0"/>
              <a:buChar char="•"/>
            </a:pPr>
            <a:endParaRPr lang="en-US" b="1">
              <a:latin typeface="Lato" panose="020F0502020204030203" pitchFamily="34" charset="77"/>
              <a:ea typeface="MS PGothic"/>
              <a:cs typeface="Calibri"/>
            </a:endParaRPr>
          </a:p>
          <a:p>
            <a:pPr marL="171450" indent="-171450">
              <a:buFont typeface="Arial" panose="020B0604020202020204" pitchFamily="34" charset="0"/>
              <a:buChar char="•"/>
            </a:pPr>
            <a:r>
              <a:rPr lang="en-US" b="1">
                <a:latin typeface="Lato" panose="020F0502020204030203" pitchFamily="34" charset="77"/>
                <a:ea typeface="MS PGothic"/>
                <a:cs typeface="Calibri"/>
              </a:rPr>
              <a:t>Access to and control over resources </a:t>
            </a:r>
            <a:r>
              <a:rPr lang="en-US">
                <a:latin typeface="Lato" panose="020F0502020204030203" pitchFamily="34" charset="77"/>
                <a:ea typeface="MS PGothic"/>
                <a:cs typeface="Calibri"/>
              </a:rPr>
              <a:t>This domain considers the degree to which people can access, use, and/or control the resources—assets, education, income, social benefits, health, technology, and information—necessary to survive and to participate fully in society. Access is the opportunity to make use of a resource while control is the power to determine if, how, and when a resource is used and who can obtain it. Access to resources does not ensure equitable use, so it is important to investigate how and why usage of resources may vary across groups and circumstances (e.g. among household members).</a:t>
            </a:r>
          </a:p>
          <a:p>
            <a:pPr marL="171450" indent="-171450">
              <a:buFont typeface="Arial" panose="020B0604020202020204" pitchFamily="34" charset="0"/>
              <a:buChar char="•"/>
            </a:pPr>
            <a:endParaRPr lang="en-US">
              <a:latin typeface="Lato" panose="020F0502020204030203" pitchFamily="34" charset="77"/>
              <a:ea typeface="MS PGothic"/>
              <a:cs typeface="Calibri"/>
            </a:endParaRPr>
          </a:p>
          <a:p>
            <a:pPr marL="171450" indent="-171450">
              <a:buFont typeface="Arial" panose="020B0604020202020204" pitchFamily="34" charset="0"/>
              <a:buChar char="•"/>
            </a:pPr>
            <a:r>
              <a:rPr lang="en-US" b="1">
                <a:latin typeface="Lato" panose="020F0502020204030203" pitchFamily="34" charset="77"/>
                <a:ea typeface="MS PGothic"/>
                <a:cs typeface="Calibri"/>
              </a:rPr>
              <a:t>Safety, dignity, and well-being </a:t>
            </a:r>
            <a:r>
              <a:rPr lang="en-US">
                <a:latin typeface="Lato" panose="020F0502020204030203" pitchFamily="34" charset="77"/>
                <a:ea typeface="MS PGothic"/>
                <a:cs typeface="Calibri"/>
              </a:rPr>
              <a:t>This domain considers how rights violations, including discrimination, inequality, exclusion, and GBV affect people’s lives. Safety includes physical and psychological safety. People’s ability to live with dignity and be respected within their families, communities, and societies is critical to ensure they live healthy and fulfilling lives. Under this domain, a Gender and Power Analysis investigates the people, systems, policies, and institutions, which enable interpersonal and systemic rights violations. It also examines the means by which a country and existing power structures prevent and address GBV.</a:t>
            </a:r>
          </a:p>
          <a:p>
            <a:pPr marL="171450" indent="-171450">
              <a:buFont typeface="Arial" panose="020B0604020202020204" pitchFamily="34" charset="0"/>
              <a:buChar char="•"/>
            </a:pPr>
            <a:endParaRPr lang="en-US" b="1">
              <a:latin typeface="Lato" panose="020F0502020204030203" pitchFamily="34" charset="77"/>
              <a:ea typeface="MS PGothic"/>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atin typeface="Lato" panose="020F0502020204030203" pitchFamily="34" charset="77"/>
              </a:rPr>
              <a:t>Content derived and adjusted from the Save the Children Gender &amp; Power Analysis Guidance and Tools, 2021 (</a:t>
            </a:r>
            <a:r>
              <a:rPr lang="en-US" sz="1200">
                <a:latin typeface="Lato" panose="020F0502020204030203" pitchFamily="34" charset="77"/>
                <a:hlinkClick r:id="rId3"/>
              </a:rPr>
              <a:t>https://resourcecentre.savethechildren.net/document/gender-power-gap-analysis/</a:t>
            </a:r>
            <a:r>
              <a:rPr lang="en-US">
                <a:latin typeface="Lato" panose="020F0502020204030203" pitchFamily="34" charset="77"/>
              </a:rPr>
              <a:t>). </a:t>
            </a:r>
          </a:p>
        </p:txBody>
      </p:sp>
    </p:spTree>
    <p:extLst>
      <p:ext uri="{BB962C8B-B14F-4D97-AF65-F5344CB8AC3E}">
        <p14:creationId xmlns:p14="http://schemas.microsoft.com/office/powerpoint/2010/main" val="128144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3864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R">
                <a:latin typeface="Lato" panose="020F0502020204030203" pitchFamily="34" charset="77"/>
              </a:rPr>
              <a:t>Facilitators should </a:t>
            </a:r>
            <a:r>
              <a:rPr lang="en-GR" b="1">
                <a:latin typeface="Lato" panose="020F0502020204030203" pitchFamily="34" charset="77"/>
              </a:rPr>
              <a:t>adjust the agenda tailored to </a:t>
            </a:r>
            <a:r>
              <a:rPr lang="en-US" b="1">
                <a:latin typeface="Lato" panose="020F0502020204030203" pitchFamily="34" charset="77"/>
              </a:rPr>
              <a:t>the </a:t>
            </a:r>
            <a:r>
              <a:rPr lang="en-GR" b="1">
                <a:latin typeface="Lato" panose="020F0502020204030203" pitchFamily="34" charset="77"/>
              </a:rPr>
              <a:t>delivery method </a:t>
            </a:r>
            <a:r>
              <a:rPr lang="en-US" b="1">
                <a:latin typeface="Lato" panose="020F0502020204030203" pitchFamily="34" charset="77"/>
              </a:rPr>
              <a:t>chosen and depending on the</a:t>
            </a:r>
            <a:r>
              <a:rPr lang="en-GB" b="1" i="0" u="none" strike="noStrike">
                <a:effectLst/>
                <a:latin typeface="Lato" panose="020F0502020204030203" pitchFamily="34" charset="77"/>
              </a:rPr>
              <a:t> adaptations made </a:t>
            </a:r>
            <a:r>
              <a:rPr lang="en-GB" b="0" i="0" u="none" strike="noStrike">
                <a:effectLst/>
                <a:latin typeface="Lato" panose="020F0502020204030203" pitchFamily="34" charset="77"/>
              </a:rPr>
              <a:t>based on local context and audience. </a:t>
            </a:r>
            <a:endParaRPr lang="en-GR">
              <a:latin typeface="Lato" panose="020F0502020204030203" pitchFamily="34" charset="77"/>
            </a:endParaRPr>
          </a:p>
        </p:txBody>
      </p:sp>
    </p:spTree>
    <p:extLst>
      <p:ext uri="{BB962C8B-B14F-4D97-AF65-F5344CB8AC3E}">
        <p14:creationId xmlns:p14="http://schemas.microsoft.com/office/powerpoint/2010/main" val="3288262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6257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marL="0" marR="0" lvl="0" indent="0" defTabSz="914400" rtl="0" eaLnBrk="0" fontAlgn="base" latinLnBrk="0" hangingPunct="0">
              <a:spcBef>
                <a:spcPct val="30000"/>
              </a:spcBef>
              <a:spcAft>
                <a:spcPct val="0"/>
              </a:spcAft>
              <a:buClrTx/>
              <a:buSzTx/>
              <a:buFontTx/>
              <a:buNone/>
              <a:tabLst/>
              <a:defRPr/>
            </a:pPr>
            <a:r>
              <a:rPr lang="en-GR">
                <a:effectLst/>
                <a:latin typeface="Lato" panose="020F0502020204030203" pitchFamily="34" charset="77"/>
                <a:ea typeface="MS Mincho"/>
                <a:cs typeface="Times New Roman" panose="02020603050405020304" pitchFamily="18" charset="0"/>
              </a:rPr>
              <a:t>Expected duration: 25 mins</a:t>
            </a:r>
          </a:p>
          <a:p>
            <a:pPr>
              <a:defRPr/>
            </a:pPr>
            <a:r>
              <a:rPr lang="en-US">
                <a:latin typeface="Lato" panose="020F0502020204030203" pitchFamily="34" charset="77"/>
                <a:ea typeface="MS PGothic"/>
                <a:cs typeface="Calibri"/>
              </a:rPr>
              <a:t>Objective: familiarization with the key elements of a Gender and Power Analysis</a:t>
            </a:r>
            <a:endParaRPr lang="en-GR">
              <a:latin typeface="Lato" panose="020F0502020204030203" pitchFamily="34" charset="77"/>
              <a:ea typeface="MS PGothic"/>
              <a:cs typeface="Calibri"/>
            </a:endParaRPr>
          </a:p>
          <a:p>
            <a:endParaRPr lang="en-GR">
              <a:latin typeface="Lato" panose="020F0502020204030203" pitchFamily="34" charset="77"/>
              <a:ea typeface="MS Mincho" panose="02020609040205080304" pitchFamily="49" charset="-128"/>
              <a:cs typeface="Times New Roman" panose="02020603050405020304" pitchFamily="18" charset="0"/>
            </a:endParaRPr>
          </a:p>
          <a:p>
            <a:pPr marL="171450" indent="-171450">
              <a:buFont typeface="Arial" panose="020B0604020202020204" pitchFamily="34" charset="0"/>
              <a:buChar char="•"/>
            </a:pPr>
            <a:r>
              <a:rPr lang="en-GR">
                <a:latin typeface="Lato" panose="020F0502020204030203" pitchFamily="34" charset="77"/>
                <a:ea typeface="MS PGothic"/>
                <a:cs typeface="Calibri"/>
              </a:rPr>
              <a:t>Divide the participants in groups. </a:t>
            </a:r>
          </a:p>
          <a:p>
            <a:pPr marL="171450" indent="-171450">
              <a:buFont typeface="Arial" panose="020B0604020202020204" pitchFamily="34" charset="0"/>
              <a:buChar char="•"/>
            </a:pPr>
            <a:r>
              <a:rPr lang="en-GR">
                <a:latin typeface="Lato" panose="020F0502020204030203" pitchFamily="34" charset="77"/>
                <a:ea typeface="MS PGothic"/>
                <a:cs typeface="Calibri"/>
              </a:rPr>
              <a:t>Provide print-outs of the Gardenia scenario to the groups (see Activity Sheet and below). </a:t>
            </a:r>
            <a:endParaRPr lang="en-GR">
              <a:latin typeface="Lato" panose="020F0502020204030203" pitchFamily="34" charset="77"/>
              <a:cs typeface="Calibri"/>
            </a:endParaRPr>
          </a:p>
          <a:p>
            <a:pPr marL="171450" indent="-171450">
              <a:buFont typeface="Arial" panose="020B0604020202020204" pitchFamily="34" charset="0"/>
              <a:buChar char="•"/>
              <a:defRPr/>
            </a:pPr>
            <a:r>
              <a:rPr lang="en-GR">
                <a:latin typeface="Lato" panose="020F0502020204030203" pitchFamily="34" charset="77"/>
                <a:ea typeface="MS PGothic"/>
                <a:cs typeface="Calibri"/>
              </a:rPr>
              <a:t>Let the participants reflect on the question in groups. </a:t>
            </a:r>
            <a:endParaRPr lang="en-GR">
              <a:latin typeface="Lato" panose="020F0502020204030203" pitchFamily="34" charset="77"/>
              <a:cs typeface="Calibri"/>
            </a:endParaRPr>
          </a:p>
          <a:p>
            <a:pPr marL="171450" indent="-171450">
              <a:buFont typeface="Arial" panose="020B0604020202020204" pitchFamily="34" charset="0"/>
              <a:buChar char="•"/>
              <a:defRPr/>
            </a:pPr>
            <a:r>
              <a:rPr lang="en-GR">
                <a:latin typeface="Lato" panose="020F0502020204030203" pitchFamily="34" charset="77"/>
                <a:ea typeface="MS PGothic"/>
                <a:cs typeface="Calibri"/>
              </a:rPr>
              <a:t>Display the previous slide to remind participants of the domains of the Gender and P</a:t>
            </a:r>
            <a:r>
              <a:rPr lang="en-GB">
                <a:latin typeface="Lato" panose="020F0502020204030203" pitchFamily="34" charset="77"/>
                <a:ea typeface="MS PGothic"/>
                <a:cs typeface="Calibri"/>
              </a:rPr>
              <a:t>o</a:t>
            </a:r>
            <a:r>
              <a:rPr lang="en-GR">
                <a:latin typeface="Lato" panose="020F0502020204030203" pitchFamily="34" charset="77"/>
                <a:ea typeface="MS PGothic"/>
                <a:cs typeface="Calibri"/>
              </a:rPr>
              <a:t>wer Analysis. </a:t>
            </a:r>
            <a:endParaRPr lang="en-GR">
              <a:latin typeface="Lato" panose="020F0502020204030203" pitchFamily="34" charset="77"/>
              <a:cs typeface="Calibri"/>
            </a:endParaRPr>
          </a:p>
          <a:p>
            <a:pPr marL="171450" indent="-171450">
              <a:buFont typeface="Arial,Sans-Serif" panose="020B0604020202020204" pitchFamily="34" charset="0"/>
              <a:buChar char="•"/>
              <a:defRPr/>
            </a:pPr>
            <a:r>
              <a:rPr lang="en-US">
                <a:latin typeface="Lato" panose="020F0502020204030203" pitchFamily="34" charset="77"/>
                <a:ea typeface="MS PGothic"/>
                <a:cs typeface="Calibri"/>
              </a:rPr>
              <a:t>Encourage groups to use a flipchart when desired. </a:t>
            </a:r>
          </a:p>
          <a:p>
            <a:pPr marL="171450" indent="-171450">
              <a:buFont typeface="Arial" panose="020B0604020202020204" pitchFamily="34" charset="0"/>
              <a:buChar char="•"/>
              <a:defRPr/>
            </a:pPr>
            <a:r>
              <a:rPr lang="en-GR">
                <a:latin typeface="Lato" panose="020F0502020204030203" pitchFamily="34" charset="77"/>
                <a:ea typeface="MS PGothic"/>
                <a:cs typeface="Calibri"/>
              </a:rPr>
              <a:t>Allow time at the end for feedback from the groups in plenary, </a:t>
            </a:r>
            <a:r>
              <a:rPr lang="en-US">
                <a:effectLst/>
                <a:latin typeface="Lato" panose="020F0502020204030203" pitchFamily="34" charset="77"/>
                <a:ea typeface="MS Mincho"/>
                <a:cs typeface="Times New Roman" panose="02020603050405020304" pitchFamily="18" charset="0"/>
              </a:rPr>
              <a:t>to present key observations and answers to the </a:t>
            </a:r>
            <a:r>
              <a:rPr lang="en-US">
                <a:latin typeface="Lato" panose="020F0502020204030203" pitchFamily="34" charset="77"/>
                <a:ea typeface="MS Mincho"/>
                <a:cs typeface="Times New Roman" panose="02020603050405020304" pitchFamily="18" charset="0"/>
              </a:rPr>
              <a:t>question</a:t>
            </a:r>
            <a:r>
              <a:rPr lang="en-US">
                <a:effectLst/>
                <a:latin typeface="Lato" panose="020F0502020204030203" pitchFamily="34" charset="77"/>
                <a:ea typeface="MS Mincho"/>
                <a:cs typeface="Times New Roman" panose="02020603050405020304" pitchFamily="18" charset="0"/>
              </a:rPr>
              <a:t>.</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en-US">
                <a:effectLst/>
                <a:latin typeface="Lato" panose="020F0502020204030203" pitchFamily="34" charset="77"/>
                <a:ea typeface="MS Mincho"/>
                <a:cs typeface="Times New Roman" panose="02020603050405020304" pitchFamily="18" charset="0"/>
              </a:rPr>
              <a:t>Make sure that the following points are reflected on during the discussion:</a:t>
            </a:r>
            <a:r>
              <a:rPr lang="en-US">
                <a:latin typeface="Lato" panose="020F0502020204030203" pitchFamily="34" charset="77"/>
                <a:ea typeface="MS Mincho"/>
                <a:cs typeface="Times New Roman" panose="02020603050405020304" pitchFamily="18" charset="0"/>
              </a:rPr>
              <a:t> </a:t>
            </a: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marL="171450" indent="-171450">
              <a:buFont typeface="Arial" panose="020B0604020202020204" pitchFamily="34" charset="0"/>
              <a:buChar char="•"/>
              <a:defRPr/>
            </a:pPr>
            <a:r>
              <a:rPr lang="en-US" b="1">
                <a:latin typeface="Lato" panose="020F0502020204030203" pitchFamily="34" charset="77"/>
                <a:ea typeface="MS PGothic"/>
                <a:cs typeface="Calibri"/>
              </a:rPr>
              <a:t>Laws, policies, regulations, and institutional practices: </a:t>
            </a:r>
            <a:r>
              <a:rPr lang="en-US" b="0">
                <a:latin typeface="Lato" panose="020F0502020204030203" pitchFamily="34" charset="77"/>
                <a:ea typeface="MS PGothic"/>
                <a:cs typeface="Calibri"/>
              </a:rPr>
              <a:t>labor laws/regulations for refugees; school closure during the health pandemic; legal age of marriage, mandatory reporting.</a:t>
            </a:r>
            <a:r>
              <a:rPr lang="en-US">
                <a:latin typeface="Lato" panose="020F0502020204030203" pitchFamily="34" charset="77"/>
                <a:ea typeface="MS PGothic"/>
                <a:cs typeface="Calibri"/>
              </a:rPr>
              <a:t> </a:t>
            </a:r>
            <a:endParaRPr lang="en-US" b="0">
              <a:latin typeface="Lato" panose="020F0502020204030203" pitchFamily="34" charset="77"/>
              <a:ea typeface="MS PGothic"/>
              <a:cs typeface="Calibri"/>
            </a:endParaRP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en-US" b="1">
                <a:latin typeface="Lato" panose="020F0502020204030203" pitchFamily="34" charset="77"/>
                <a:ea typeface="MS PGothic"/>
                <a:cs typeface="Calibri"/>
              </a:rPr>
              <a:t>Social norms: </a:t>
            </a:r>
            <a:r>
              <a:rPr lang="en-US" b="0">
                <a:latin typeface="Lato" panose="020F0502020204030203" pitchFamily="34" charset="77"/>
                <a:ea typeface="MS PGothic"/>
                <a:cs typeface="Calibri"/>
              </a:rPr>
              <a:t>gender roles that confine women’s role to a reproductive one while men are considered to be the productive segment of society; social norms that restrain women and girls’ mobility; </a:t>
            </a:r>
            <a:r>
              <a:rPr lang="en-US" b="0" i="0" u="none" strike="noStrike">
                <a:effectLst/>
                <a:latin typeface="Lato" panose="020F0502020204030203" pitchFamily="34" charset="77"/>
                <a:ea typeface="MS PGothic"/>
              </a:rPr>
              <a:t>denial of access to school and tertiary education for girls (as opposed to boys); limitations of movement and social contacts as well as access to reproductive health services for unmarried girls; social norms promoting early marriage despite being illegal in the country; stigma associated with seeking help; honor </a:t>
            </a:r>
            <a:r>
              <a:rPr lang="en-US">
                <a:latin typeface="Lato" panose="020F0502020204030203" pitchFamily="34" charset="77"/>
                <a:ea typeface="MS PGothic"/>
              </a:rPr>
              <a:t>killing.</a:t>
            </a:r>
            <a:endParaRPr lang="en-US" b="0" i="0" u="none" strike="noStrike">
              <a:effectLst/>
              <a:latin typeface="Lato" panose="020F0502020204030203" pitchFamily="34" charset="77"/>
              <a:ea typeface="MS PGothic"/>
              <a:cs typeface="Calibri"/>
            </a:endParaRP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en-US" b="1">
                <a:latin typeface="Lato" panose="020F0502020204030203" pitchFamily="34" charset="77"/>
                <a:ea typeface="Lato"/>
                <a:cs typeface="Lato"/>
              </a:rPr>
              <a:t>Roles, responsibilities, and time use:</a:t>
            </a:r>
            <a:r>
              <a:rPr lang="en-US" b="0">
                <a:latin typeface="Lato" panose="020F0502020204030203" pitchFamily="34" charset="77"/>
                <a:ea typeface="Lato"/>
                <a:cs typeface="Lato"/>
              </a:rPr>
              <a:t> women and girls reproductive role vs men productive role, </a:t>
            </a:r>
            <a:r>
              <a:rPr lang="en-US" b="0" i="0" u="none" strike="noStrike">
                <a:effectLst/>
                <a:latin typeface="Lato" panose="020F0502020204030203" pitchFamily="34" charset="77"/>
                <a:ea typeface="MS PGothic"/>
              </a:rPr>
              <a:t>denial of access to school and tertiary education for girls (as opposed to boys); limitations of movement and social contacts as well as access to reproductive health services for unmarried girls</a:t>
            </a:r>
            <a:r>
              <a:rPr lang="en-US">
                <a:latin typeface="Lato" panose="020F0502020204030203" pitchFamily="34" charset="77"/>
                <a:ea typeface="MS PGothic"/>
              </a:rPr>
              <a:t>.</a:t>
            </a:r>
            <a:endParaRPr lang="en-US" b="1">
              <a:latin typeface="Lato" panose="020F0502020204030203" pitchFamily="34" charset="77"/>
              <a:ea typeface="Lato"/>
              <a:cs typeface="Lato"/>
            </a:endParaRP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en-US" b="1">
                <a:latin typeface="Lato" panose="020F0502020204030203" pitchFamily="34" charset="77"/>
                <a:ea typeface="Lato"/>
                <a:cs typeface="Lato"/>
              </a:rPr>
              <a:t>Patterns of decision-making: </a:t>
            </a:r>
            <a:r>
              <a:rPr lang="en-US" b="0">
                <a:latin typeface="Lato" panose="020F0502020204030203" pitchFamily="34" charset="77"/>
                <a:ea typeface="Lato"/>
                <a:cs typeface="Lato"/>
              </a:rPr>
              <a:t>limited women and girls (in particular) </a:t>
            </a:r>
            <a:r>
              <a:rPr lang="en-US">
                <a:latin typeface="Lato" panose="020F0502020204030203" pitchFamily="34" charset="77"/>
                <a:ea typeface="MS PGothic"/>
                <a:cs typeface="Calibri"/>
              </a:rPr>
              <a:t>ability to make decisions freely, exercise power over their bodies, control and influence others.</a:t>
            </a:r>
            <a:endParaRPr lang="en-US" b="0">
              <a:latin typeface="Lato" panose="020F0502020204030203" pitchFamily="34" charset="77"/>
              <a:ea typeface="Lato"/>
              <a:cs typeface="Lato"/>
            </a:endParaRP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r>
              <a:rPr lang="en-US" b="1">
                <a:latin typeface="Lato" panose="020F0502020204030203" pitchFamily="34" charset="77"/>
                <a:ea typeface="Lato"/>
                <a:cs typeface="Lato"/>
              </a:rPr>
              <a:t>Access to and control over resources: </a:t>
            </a:r>
            <a:r>
              <a:rPr lang="en-US" b="0">
                <a:latin typeface="Lato" panose="020F0502020204030203" pitchFamily="34" charset="77"/>
                <a:ea typeface="Lato"/>
                <a:cs typeface="Lato"/>
              </a:rPr>
              <a:t>Limited women and girls (in particular) </a:t>
            </a:r>
            <a:r>
              <a:rPr lang="en-US">
                <a:latin typeface="Lato" panose="020F0502020204030203" pitchFamily="34" charset="77"/>
                <a:ea typeface="MS PGothic"/>
                <a:cs typeface="Calibri"/>
              </a:rPr>
              <a:t>access, use, and/or control the resources—assets, education, sexual and reproductive health, and information. </a:t>
            </a:r>
            <a:r>
              <a:rPr lang="en-US" b="0" i="0" u="none" strike="noStrike">
                <a:effectLst/>
                <a:latin typeface="Lato" panose="020F0502020204030203" pitchFamily="34" charset="77"/>
                <a:ea typeface="MS PGothic"/>
              </a:rPr>
              <a:t>Denial of resources is so normalized within communities, women and girls are often unaware these incidents constitute </a:t>
            </a:r>
            <a:r>
              <a:rPr lang="en-US">
                <a:latin typeface="Lato" panose="020F0502020204030203" pitchFamily="34" charset="77"/>
                <a:ea typeface="MS PGothic"/>
              </a:rPr>
              <a:t>GBV.</a:t>
            </a:r>
            <a:endParaRPr lang="en-US">
              <a:latin typeface="Lato" panose="020F0502020204030203" pitchFamily="34" charset="77"/>
              <a:ea typeface="MS PGothic"/>
              <a:cs typeface="Calibri"/>
            </a:endParaRPr>
          </a:p>
          <a:p>
            <a:pPr marL="171450" indent="-171450">
              <a:buFont typeface="Arial" panose="020B0604020202020204" pitchFamily="34" charset="0"/>
              <a:buChar char="•"/>
              <a:defRPr/>
            </a:pPr>
            <a:r>
              <a:rPr lang="en-US" b="1">
                <a:latin typeface="Lato" panose="020F0502020204030203" pitchFamily="34" charset="77"/>
                <a:ea typeface="Lato"/>
                <a:cs typeface="Lato"/>
              </a:rPr>
              <a:t>Safety, dignity, and well-being: </a:t>
            </a:r>
            <a:r>
              <a:rPr lang="en-US" b="0">
                <a:latin typeface="Lato" panose="020F0502020204030203" pitchFamily="34" charset="77"/>
                <a:ea typeface="Lato"/>
                <a:cs typeface="Lato"/>
              </a:rPr>
              <a:t>limited access to GBV response services for women and girls, honor killing, early marriage, limited mobility and increased risks at home.</a:t>
            </a:r>
            <a:r>
              <a:rPr lang="en-US">
                <a:latin typeface="Lato" panose="020F0502020204030203" pitchFamily="34" charset="77"/>
                <a:ea typeface="Lato"/>
                <a:cs typeface="Lato"/>
              </a:rPr>
              <a:t> </a:t>
            </a:r>
            <a:endParaRPr lang="en-US" b="0">
              <a:latin typeface="Lato" panose="020F0502020204030203" pitchFamily="34" charset="77"/>
              <a:ea typeface="MS PGothic"/>
              <a:cs typeface="Calibri"/>
            </a:endParaRPr>
          </a:p>
          <a:p>
            <a:pPr marL="171450" marR="0" lvl="0" indent="-171450" defTabSz="914400" rtl="0" eaLnBrk="0" fontAlgn="base" latinLnBrk="0" hangingPunct="0">
              <a:spcBef>
                <a:spcPct val="30000"/>
              </a:spcBef>
              <a:spcAft>
                <a:spcPct val="0"/>
              </a:spcAft>
              <a:buClrTx/>
              <a:buSzTx/>
              <a:buFont typeface="Arial" panose="020B0604020202020204" pitchFamily="34" charset="0"/>
              <a:buChar char="•"/>
              <a:tabLst/>
              <a:defRPr/>
            </a:pPr>
            <a:endParaRPr lang="en-US" b="0">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en-US" b="1">
                <a:effectLst/>
                <a:latin typeface="Lato" panose="020F0502020204030203" pitchFamily="34" charset="77"/>
                <a:ea typeface="MS Mincho"/>
                <a:cs typeface="Times New Roman" panose="02020603050405020304" pitchFamily="18" charset="0"/>
              </a:rPr>
              <a:t>Scenario</a:t>
            </a:r>
            <a:r>
              <a:rPr lang="en-US" b="1">
                <a:latin typeface="Lato" panose="020F0502020204030203" pitchFamily="34" charset="77"/>
                <a:ea typeface="MS Mincho"/>
                <a:cs typeface="Times New Roman" panose="02020603050405020304" pitchFamily="18" charset="0"/>
              </a:rPr>
              <a:t> </a:t>
            </a:r>
            <a:endParaRPr lang="en-US" b="1">
              <a:effectLst/>
              <a:latin typeface="Lato" panose="020F0502020204030203" pitchFamily="34" charset="77"/>
              <a:ea typeface="MS Mincho" panose="02020609040205080304" pitchFamily="49" charset="-128"/>
              <a:cs typeface="Times New Roman" panose="02020603050405020304" pitchFamily="18" charset="0"/>
            </a:endParaRPr>
          </a:p>
          <a:p>
            <a:pPr rtl="0" fontAlgn="base"/>
            <a:r>
              <a:rPr lang="en-US" b="0" i="0" u="none" strike="noStrike">
                <a:effectLst/>
                <a:latin typeface="Lato" panose="020F0502020204030203" pitchFamily="34" charset="77"/>
                <a:ea typeface="MS PGothic"/>
              </a:rPr>
              <a:t>Twelve years into the Farmenian crisis, refugees remain in exile as their country continues to face a protracted conflict and an overwhelming humanitarian crisis. In neighbouring Gardenia, over 80% of registered refugees live outside of camps, primarily concentrated in urban and rural areas.  </a:t>
            </a:r>
          </a:p>
          <a:p>
            <a:pPr rtl="0" fontAlgn="base"/>
            <a:endParaRPr lang="en-US" b="0" i="0" u="none" strike="noStrike">
              <a:effectLst/>
              <a:latin typeface="Lato" panose="020F0502020204030203" pitchFamily="34" charset="77"/>
            </a:endParaRPr>
          </a:p>
          <a:p>
            <a:pPr rtl="0" fontAlgn="base"/>
            <a:r>
              <a:rPr lang="en-US" b="0" i="0" u="none" strike="noStrike">
                <a:effectLst/>
                <a:latin typeface="Lato" panose="020F0502020204030203" pitchFamily="34" charset="77"/>
                <a:ea typeface="MS PGothic"/>
              </a:rPr>
              <a:t>Farmenian refugees are legally allowed to work in Gardenia. For women, employment and income generating opportunities continue to be governed by the expectation of the society to fulfill their gender roles. Women participation in labor force is restrained by restrictions on their movement and social interaction under the pretext of protecting them from sexual abuse and harassment, domestic care burdens, and supporting children education due to schools’ closure during the health pandemic the country just faced.  </a:t>
            </a:r>
          </a:p>
          <a:p>
            <a:pPr rtl="0" fontAlgn="base"/>
            <a:endParaRPr lang="en-US" b="0" i="0" u="none" strike="noStrike">
              <a:effectLst/>
              <a:latin typeface="Lato" panose="020F0502020204030203" pitchFamily="34" charset="77"/>
            </a:endParaRPr>
          </a:p>
          <a:p>
            <a:pPr rtl="0" fontAlgn="base"/>
            <a:r>
              <a:rPr lang="en-US" b="0" i="0" u="none" strike="noStrike">
                <a:effectLst/>
                <a:latin typeface="Lato" panose="020F0502020204030203" pitchFamily="34" charset="77"/>
                <a:ea typeface="MS PGothic"/>
              </a:rPr>
              <a:t>In 2022, around 95% of reported cases of GBV survivors assisted by case management service providers organizations were female – this is in line with global GBV trends highlighting that women and girls are disproportionately affected by GBV. Home remains unsafe for women and girls, around 86% of perpetrators are intimate partners.  </a:t>
            </a:r>
          </a:p>
          <a:p>
            <a:pPr rtl="0" fontAlgn="base"/>
            <a:endParaRPr lang="en-US" b="0" i="0" u="none" strike="noStrike">
              <a:effectLst/>
              <a:latin typeface="Lato" panose="020F0502020204030203" pitchFamily="34" charset="77"/>
            </a:endParaRPr>
          </a:p>
          <a:p>
            <a:pPr rtl="0" fontAlgn="base"/>
            <a:r>
              <a:rPr lang="en-US" b="0" i="0" u="none" strike="noStrike">
                <a:effectLst/>
                <a:latin typeface="Lato" panose="020F0502020204030203" pitchFamily="34" charset="77"/>
                <a:ea typeface="MS PGothic"/>
              </a:rPr>
              <a:t>Controlling behaviors reported by girls include denial of access to school and tertiary education, limitations of movement and social contacts as well as access to reproductive health services for unmarried girls. Husbands or male relatives also prevent girls from attending girls’ empowerment activities and other services. Denial of resources is therefore normalized within communities, women and girls are often unaware these incidents constitute gender-based violence. Early marriages made up the largest number of forced marriages, predominantly affecting girls of 15-17 years old despite being illegal in the country.  </a:t>
            </a:r>
          </a:p>
          <a:p>
            <a:pPr rtl="0" fontAlgn="base"/>
            <a:endParaRPr lang="en-US" b="0" i="0" u="none" strike="noStrike">
              <a:effectLst/>
              <a:latin typeface="Lato" panose="020F0502020204030203" pitchFamily="34" charset="77"/>
            </a:endParaRPr>
          </a:p>
          <a:p>
            <a:pPr rtl="0" fontAlgn="base"/>
            <a:r>
              <a:rPr lang="en-US" b="0" i="0" u="none" strike="noStrike">
                <a:effectLst/>
                <a:latin typeface="Lato" panose="020F0502020204030203" pitchFamily="34" charset="77"/>
                <a:ea typeface="MS PGothic"/>
              </a:rPr>
              <a:t>Sexual assault and rape constitute some of the most severe forms of GBV with life-threatening consequences, yet they are the most under-reported forms of violence. The stigma associated with seeking help when subjected to sexual violence and the fear of mandatory reporting to the police constitute a major barrier for survivors’ ability to come forward, coupled with the risk of honor killing.  </a:t>
            </a:r>
          </a:p>
        </p:txBody>
      </p:sp>
    </p:spTree>
    <p:extLst>
      <p:ext uri="{BB962C8B-B14F-4D97-AF65-F5344CB8AC3E}">
        <p14:creationId xmlns:p14="http://schemas.microsoft.com/office/powerpoint/2010/main" val="12056026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44778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marL="0" indent="0" eaLnBrk="1" fontAlgn="auto" hangingPunct="1">
              <a:spcBef>
                <a:spcPts val="0"/>
              </a:spcBef>
              <a:spcAft>
                <a:spcPts val="0"/>
              </a:spcAft>
              <a:buFont typeface="Arial" panose="020B0604020202020204" pitchFamily="34" charset="0"/>
              <a:buNone/>
              <a:defRPr/>
            </a:pPr>
            <a:r>
              <a:rPr lang="en-AU" b="0">
                <a:latin typeface="Lato" panose="020F0502020204030203" pitchFamily="34" charset="77"/>
                <a:ea typeface="MS PGothic"/>
                <a:cs typeface="Arial"/>
              </a:rPr>
              <a:t>Explain to participants what are the key steps of gender and power analysis. </a:t>
            </a:r>
          </a:p>
          <a:p>
            <a:pPr marL="0" indent="0" eaLnBrk="1" fontAlgn="auto" hangingPunct="1">
              <a:spcBef>
                <a:spcPts val="0"/>
              </a:spcBef>
              <a:spcAft>
                <a:spcPts val="0"/>
              </a:spcAft>
              <a:buFont typeface="Arial" panose="020B0604020202020204" pitchFamily="34" charset="0"/>
              <a:buNone/>
              <a:defRPr/>
            </a:pPr>
            <a:endParaRPr lang="en-AU" b="0">
              <a:latin typeface="Lato" panose="020F0502020204030203" pitchFamily="34" charset="77"/>
              <a:ea typeface="MS PGothic"/>
              <a:cs typeface="Arial"/>
            </a:endParaRPr>
          </a:p>
          <a:p>
            <a:pPr marL="171450" indent="-171450" eaLnBrk="1" fontAlgn="auto" hangingPunct="1">
              <a:spcBef>
                <a:spcPts val="0"/>
              </a:spcBef>
              <a:spcAft>
                <a:spcPts val="0"/>
              </a:spcAft>
              <a:buFont typeface="Arial" panose="020B0604020202020204" pitchFamily="34" charset="0"/>
              <a:buChar char="•"/>
              <a:defRPr/>
            </a:pPr>
            <a:r>
              <a:rPr lang="en-AU" b="1">
                <a:latin typeface="Lato" panose="020F0502020204030203" pitchFamily="34" charset="77"/>
                <a:ea typeface="MS PGothic"/>
                <a:cs typeface="Arial"/>
              </a:rPr>
              <a:t>Find</a:t>
            </a:r>
            <a:r>
              <a:rPr lang="en-AU">
                <a:latin typeface="Lato" panose="020F0502020204030203" pitchFamily="34" charset="77"/>
                <a:ea typeface="MS PGothic"/>
                <a:cs typeface="Arial"/>
              </a:rPr>
              <a:t> available data that is disaggregated by sex and age, and existing analysis on gender relations. </a:t>
            </a:r>
            <a:r>
              <a:rPr lang="en-US">
                <a:latin typeface="Lato" panose="020F0502020204030203" pitchFamily="34" charset="77"/>
                <a:ea typeface="MS PGothic"/>
                <a:cs typeface="Calibri"/>
              </a:rPr>
              <a:t>Examine relevant power differentials &amp; domains of analysis. Disaggregate data by gender, age, disability, and other relevant power differentials. </a:t>
            </a:r>
            <a:endParaRPr lang="en-AU">
              <a:latin typeface="Lato" panose="020F0502020204030203" pitchFamily="34" charset="77"/>
              <a:cs typeface="Arial" panose="020B060402020202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AU" b="1">
                <a:latin typeface="Lato" panose="020F0502020204030203" pitchFamily="34" charset="77"/>
                <a:ea typeface="MS PGothic"/>
                <a:cs typeface="Arial"/>
              </a:rPr>
              <a:t>Collect</a:t>
            </a:r>
            <a:r>
              <a:rPr lang="en-AU">
                <a:latin typeface="Lato" panose="020F0502020204030203" pitchFamily="34" charset="77"/>
                <a:ea typeface="MS PGothic"/>
                <a:cs typeface="Arial"/>
              </a:rPr>
              <a:t> additional data by sex and age. </a:t>
            </a:r>
            <a:r>
              <a:rPr lang="en-US">
                <a:latin typeface="Lato" panose="020F0502020204030203" pitchFamily="34" charset="77"/>
                <a:ea typeface="MS PGothic"/>
                <a:cs typeface="Calibri"/>
              </a:rPr>
              <a:t>Make sure that before collecting data you identify risks and ethical considerations. Use feminist inclusive safe and ethical methodologies. </a:t>
            </a:r>
            <a:endParaRPr lang="tr-TR">
              <a:latin typeface="Lato" panose="020F0502020204030203" pitchFamily="34" charset="77"/>
              <a:cs typeface="Arial" panose="020B0604020202020204" pitchFamily="34" charset="0"/>
            </a:endParaRPr>
          </a:p>
          <a:p>
            <a:pPr marL="171450" indent="-171450">
              <a:buFont typeface="Arial" panose="020B0604020202020204" pitchFamily="34" charset="0"/>
              <a:buChar char="•"/>
            </a:pPr>
            <a:r>
              <a:rPr lang="en-US" b="1">
                <a:latin typeface="Lato" panose="020F0502020204030203" pitchFamily="34" charset="77"/>
                <a:ea typeface="MS PGothic"/>
                <a:cs typeface="Calibri"/>
              </a:rPr>
              <a:t>Analyse</a:t>
            </a:r>
            <a:r>
              <a:rPr lang="en-US">
                <a:latin typeface="Lato" panose="020F0502020204030203" pitchFamily="34" charset="77"/>
                <a:ea typeface="MS PGothic"/>
                <a:cs typeface="Calibri"/>
              </a:rPr>
              <a:t> highlighting knowledge and views of women, girls and other at risk groups. Focus on domains of analysis &amp; intersecting power differentials.</a:t>
            </a:r>
          </a:p>
          <a:p>
            <a:pPr marL="171450" indent="-171450">
              <a:buFont typeface="Arial" panose="020B0604020202020204" pitchFamily="34" charset="0"/>
              <a:buChar char="•"/>
            </a:pPr>
            <a:r>
              <a:rPr lang="en-US" b="1">
                <a:latin typeface="Lato" panose="020F0502020204030203" pitchFamily="34" charset="77"/>
                <a:ea typeface="MS PGothic"/>
                <a:cs typeface="Calibri"/>
              </a:rPr>
              <a:t>Validate</a:t>
            </a:r>
            <a:r>
              <a:rPr lang="en-US">
                <a:latin typeface="Lato" panose="020F0502020204030203" pitchFamily="34" charset="77"/>
                <a:ea typeface="MS PGothic"/>
                <a:cs typeface="Calibri"/>
              </a:rPr>
              <a:t> findings with diverse groups of stakeholders.</a:t>
            </a:r>
          </a:p>
          <a:p>
            <a:pPr marL="171450" indent="-171450">
              <a:buFont typeface="Arial" panose="020B0604020202020204" pitchFamily="34" charset="0"/>
              <a:buChar char="•"/>
            </a:pPr>
            <a:r>
              <a:rPr lang="en-US" b="1">
                <a:latin typeface="Lato" panose="020F0502020204030203" pitchFamily="34" charset="77"/>
                <a:ea typeface="MS PGothic"/>
                <a:cs typeface="Calibri"/>
              </a:rPr>
              <a:t>finalize </a:t>
            </a:r>
            <a:r>
              <a:rPr lang="en-AU" b="0">
                <a:latin typeface="Lato" panose="020F0502020204030203" pitchFamily="34" charset="77"/>
                <a:ea typeface="MS PGothic"/>
                <a:cs typeface="Arial"/>
              </a:rPr>
              <a:t>drawing</a:t>
            </a:r>
            <a:r>
              <a:rPr lang="en-AU">
                <a:latin typeface="Lato" panose="020F0502020204030203" pitchFamily="34" charset="77"/>
                <a:ea typeface="MS PGothic"/>
                <a:cs typeface="Arial"/>
              </a:rPr>
              <a:t> practical recommendation based on the analysis to inform the Theory of Change and primary prevention programming. </a:t>
            </a:r>
          </a:p>
          <a:p>
            <a:pPr marL="0" indent="0">
              <a:buFont typeface="Arial" panose="020B0604020202020204" pitchFamily="34" charset="0"/>
              <a:buNone/>
            </a:pPr>
            <a:endParaRPr lang="en-AU" b="1">
              <a:latin typeface="Lato" panose="020F0502020204030203" pitchFamily="34" charset="77"/>
              <a:ea typeface="MS PGothic"/>
              <a:cs typeface="Arial"/>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a:latin typeface="Lato" panose="020F0502020204030203" pitchFamily="34" charset="77"/>
                <a:ea typeface="MS PGothic"/>
                <a:cs typeface="Arial"/>
              </a:rPr>
              <a:t>Remind </a:t>
            </a:r>
            <a:r>
              <a:rPr lang="en-AU" b="0">
                <a:latin typeface="Lato" panose="020F0502020204030203" pitchFamily="34" charset="77"/>
                <a:ea typeface="MS PGothic"/>
                <a:cs typeface="Arial"/>
              </a:rPr>
              <a:t>participants</a:t>
            </a:r>
            <a:r>
              <a:rPr lang="en-AU" b="1">
                <a:latin typeface="Lato" panose="020F0502020204030203" pitchFamily="34" charset="77"/>
                <a:ea typeface="MS PGothic"/>
                <a:cs typeface="Arial"/>
              </a:rPr>
              <a:t> that </a:t>
            </a:r>
            <a:r>
              <a:rPr lang="en-GB" b="1">
                <a:effectLst/>
                <a:latin typeface="Lato" panose="020F0502020204030203" pitchFamily="34" charset="77"/>
                <a:ea typeface="MS PGothic"/>
                <a:cs typeface="Helvetica"/>
              </a:rPr>
              <a:t>data collection </a:t>
            </a:r>
            <a:r>
              <a:rPr lang="en-GB" b="0">
                <a:effectLst/>
                <a:latin typeface="Lato" panose="020F0502020204030203" pitchFamily="34" charset="77"/>
                <a:ea typeface="MS PGothic"/>
                <a:cs typeface="Helvetica"/>
              </a:rPr>
              <a:t>should be conducted </a:t>
            </a:r>
            <a:r>
              <a:rPr lang="en-GB" b="1">
                <a:effectLst/>
                <a:latin typeface="Lato" panose="020F0502020204030203" pitchFamily="34" charset="77"/>
                <a:ea typeface="MS PGothic"/>
                <a:cs typeface="Helvetica"/>
              </a:rPr>
              <a:t>safely and ethically </a:t>
            </a:r>
            <a:r>
              <a:rPr lang="en-GB" b="0">
                <a:effectLst/>
                <a:latin typeface="Lato" panose="020F0502020204030203" pitchFamily="34" charset="77"/>
                <a:ea typeface="MS PGothic"/>
                <a:cs typeface="Helvetica"/>
              </a:rPr>
              <a:t>in accordance with </a:t>
            </a:r>
            <a:r>
              <a:rPr lang="en-GB" b="1">
                <a:effectLst/>
                <a:latin typeface="Lato" panose="020F0502020204030203" pitchFamily="34" charset="77"/>
                <a:ea typeface="MS PGothic"/>
                <a:cs typeface="Helvetica"/>
              </a:rPr>
              <a:t>GBV Information Management guiding principles and practices. </a:t>
            </a:r>
            <a:r>
              <a:rPr lang="en-GB" b="0">
                <a:effectLst/>
                <a:latin typeface="Lato" panose="020F0502020204030203" pitchFamily="34" charset="77"/>
                <a:ea typeface="MS PGothic"/>
                <a:cs typeface="Helvetica"/>
              </a:rPr>
              <a:t>For more information please visit the GBVIMS website (</a:t>
            </a:r>
            <a:r>
              <a:rPr lang="en-US" sz="1200">
                <a:latin typeface="Lato" panose="020F0502020204030203" pitchFamily="34" charset="77"/>
                <a:hlinkClick r:id="rId3"/>
              </a:rPr>
              <a:t>GBVIMS: Gender-Based Violence Information Management System</a:t>
            </a:r>
            <a:r>
              <a:rPr lang="en-US">
                <a:latin typeface="Lato" panose="020F0502020204030203" pitchFamily="34" charset="77"/>
              </a:rPr>
              <a:t>) </a:t>
            </a:r>
            <a:endParaRPr lang="en-US" b="0">
              <a:latin typeface="Lato" panose="020F0502020204030203" pitchFamily="34" charset="77"/>
            </a:endParaRPr>
          </a:p>
        </p:txBody>
      </p:sp>
    </p:spTree>
    <p:extLst>
      <p:ext uri="{BB962C8B-B14F-4D97-AF65-F5344CB8AC3E}">
        <p14:creationId xmlns:p14="http://schemas.microsoft.com/office/powerpoint/2010/main" val="3492395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7651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US">
                <a:latin typeface="Lato" panose="020F0502020204030203" pitchFamily="34" charset="77"/>
                <a:ea typeface="MS PGothic"/>
                <a:cs typeface="Calibri"/>
              </a:rPr>
              <a:t>The end goal of the Gender and Power Analysis process is the creation of </a:t>
            </a:r>
            <a:r>
              <a:rPr lang="en-US" b="1">
                <a:latin typeface="Lato" panose="020F0502020204030203" pitchFamily="34" charset="77"/>
                <a:ea typeface="MS PGothic"/>
                <a:cs typeface="Calibri"/>
              </a:rPr>
              <a:t>Theory of Change </a:t>
            </a:r>
            <a:r>
              <a:rPr lang="en-US">
                <a:latin typeface="Lato" panose="020F0502020204030203" pitchFamily="34" charset="77"/>
                <a:ea typeface="MS PGothic"/>
                <a:cs typeface="Calibri"/>
              </a:rPr>
              <a:t>that </a:t>
            </a:r>
            <a:r>
              <a:rPr lang="en-US" b="1">
                <a:latin typeface="Lato" panose="020F0502020204030203" pitchFamily="34" charset="77"/>
                <a:ea typeface="MS PGothic"/>
                <a:cs typeface="Calibri"/>
              </a:rPr>
              <a:t>informs</a:t>
            </a:r>
            <a:r>
              <a:rPr lang="en-US">
                <a:latin typeface="Lato" panose="020F0502020204030203" pitchFamily="34" charset="77"/>
                <a:ea typeface="MS PGothic"/>
                <a:cs typeface="Calibri"/>
              </a:rPr>
              <a:t> the primary prevention activities </a:t>
            </a:r>
            <a:r>
              <a:rPr lang="en-US" b="1">
                <a:latin typeface="Lato" panose="020F0502020204030203" pitchFamily="34" charset="77"/>
                <a:ea typeface="MS PGothic"/>
                <a:cs typeface="Calibri"/>
              </a:rPr>
              <a:t>design</a:t>
            </a:r>
            <a:r>
              <a:rPr lang="en-US">
                <a:latin typeface="Lato" panose="020F0502020204030203" pitchFamily="34" charset="77"/>
                <a:ea typeface="MS PGothic"/>
                <a:cs typeface="Calibri"/>
              </a:rPr>
              <a:t> and </a:t>
            </a:r>
            <a:r>
              <a:rPr lang="en-US" b="1">
                <a:latin typeface="Lato" panose="020F0502020204030203" pitchFamily="34" charset="77"/>
                <a:ea typeface="MS PGothic"/>
                <a:cs typeface="Calibri"/>
              </a:rPr>
              <a:t>implementation</a:t>
            </a:r>
            <a:r>
              <a:rPr lang="en-US">
                <a:latin typeface="Lato" panose="020F0502020204030203" pitchFamily="34" charset="77"/>
                <a:ea typeface="MS PGothic"/>
                <a:cs typeface="Calibri"/>
              </a:rPr>
              <a:t>. In order to develop the Theory of Change, a workshop can be conducted over 1-2 days with the participation of key colleagues and partners. </a:t>
            </a:r>
          </a:p>
          <a:p>
            <a:endParaRPr lang="en-US">
              <a:latin typeface="Lato" panose="020F0502020204030203" pitchFamily="34" charset="77"/>
            </a:endParaRPr>
          </a:p>
          <a:p>
            <a:r>
              <a:rPr lang="en-US" b="1" i="0">
                <a:solidFill>
                  <a:srgbClr val="444444"/>
                </a:solidFill>
                <a:effectLst/>
                <a:latin typeface="Lato" panose="020F0502020204030203" pitchFamily="34" charset="77"/>
                <a:ea typeface="MS PGothic"/>
              </a:rPr>
              <a:t>Definition</a:t>
            </a:r>
            <a:r>
              <a:rPr lang="en-US" b="0" i="0">
                <a:solidFill>
                  <a:srgbClr val="444444"/>
                </a:solidFill>
                <a:effectLst/>
                <a:latin typeface="Lato" panose="020F0502020204030203" pitchFamily="34" charset="77"/>
                <a:ea typeface="MS PGothic"/>
              </a:rPr>
              <a:t>: Theory of Change (Weiss, 1995) is an explicit process of thinking through and documenting how a </a:t>
            </a:r>
            <a:r>
              <a:rPr lang="en-US" b="0" i="0" err="1">
                <a:solidFill>
                  <a:srgbClr val="444444"/>
                </a:solidFill>
                <a:effectLst/>
                <a:latin typeface="Lato" panose="020F0502020204030203" pitchFamily="34" charset="77"/>
                <a:ea typeface="MS PGothic"/>
              </a:rPr>
              <a:t>programme</a:t>
            </a:r>
            <a:r>
              <a:rPr lang="en-US" b="0" i="0">
                <a:solidFill>
                  <a:srgbClr val="444444"/>
                </a:solidFill>
                <a:effectLst/>
                <a:latin typeface="Lato" panose="020F0502020204030203" pitchFamily="34" charset="77"/>
                <a:ea typeface="MS PGothic"/>
              </a:rPr>
              <a:t> or intervention is supposed to work, why it will work, who it will benefit (and in what way), and the conditions required for success.</a:t>
            </a:r>
          </a:p>
          <a:p>
            <a:endParaRPr lang="en-US">
              <a:solidFill>
                <a:srgbClr val="444444"/>
              </a:solidFill>
              <a:latin typeface="Lato" panose="020F0502020204030203" pitchFamily="34" charset="77"/>
            </a:endParaRPr>
          </a:p>
          <a:p>
            <a:pPr>
              <a:defRPr/>
            </a:pPr>
            <a:r>
              <a:rPr lang="en-US">
                <a:solidFill>
                  <a:srgbClr val="444444"/>
                </a:solidFill>
                <a:latin typeface="Lato" panose="020F0502020204030203" pitchFamily="34" charset="77"/>
                <a:ea typeface="MS PGothic"/>
                <a:cs typeface="Calibri"/>
              </a:rPr>
              <a:t>Point out that the image </a:t>
            </a:r>
            <a:r>
              <a:rPr lang="en-US">
                <a:latin typeface="Lato" panose="020F0502020204030203" pitchFamily="34" charset="77"/>
                <a:ea typeface="MS PGothic"/>
                <a:cs typeface="Calibri"/>
              </a:rPr>
              <a:t>shows </a:t>
            </a:r>
            <a:r>
              <a:rPr lang="en-US" b="1">
                <a:latin typeface="Lato" panose="020F0502020204030203" pitchFamily="34" charset="77"/>
                <a:ea typeface="MS PGothic"/>
                <a:cs typeface="Calibri"/>
              </a:rPr>
              <a:t>an example</a:t>
            </a:r>
            <a:r>
              <a:rPr lang="en-US">
                <a:latin typeface="Lato" panose="020F0502020204030203" pitchFamily="34" charset="77"/>
                <a:ea typeface="MS PGothic"/>
                <a:cs typeface="Calibri"/>
              </a:rPr>
              <a:t> of a Theory of Change of a GBV prevention programme (on early marriage), illustrating the different elements of a Theory of Change. Further details on these elements will be provided in the next slide. </a:t>
            </a:r>
            <a:endParaRPr lang="en-US">
              <a:solidFill>
                <a:srgbClr val="444444"/>
              </a:solidFill>
              <a:latin typeface="Lato" panose="020F0502020204030203" pitchFamily="34" charset="77"/>
              <a:ea typeface="MS PGothic"/>
              <a:cs typeface="Calibri"/>
            </a:endParaRPr>
          </a:p>
          <a:p>
            <a:pPr>
              <a:defRPr/>
            </a:pPr>
            <a:endParaRPr lang="en-US">
              <a:latin typeface="Lato" panose="020F0502020204030203" pitchFamily="34" charset="77"/>
              <a:cs typeface="Calibri"/>
            </a:endParaRPr>
          </a:p>
          <a:p>
            <a:pPr eaLnBrk="1" fontAlgn="auto" hangingPunct="1">
              <a:spcBef>
                <a:spcPts val="0"/>
              </a:spcBef>
              <a:spcAft>
                <a:spcPts val="0"/>
              </a:spcAft>
              <a:defRPr/>
            </a:pPr>
            <a:r>
              <a:rPr lang="en-US" b="1">
                <a:latin typeface="Lato" panose="020F0502020204030203" pitchFamily="34" charset="77"/>
                <a:ea typeface="MS PGothic"/>
                <a:cs typeface="Calibri"/>
              </a:rPr>
              <a:t>Not one approach </a:t>
            </a:r>
            <a:r>
              <a:rPr lang="en-US">
                <a:latin typeface="Lato" panose="020F0502020204030203" pitchFamily="34" charset="77"/>
                <a:ea typeface="MS PGothic"/>
                <a:cs typeface="Calibri"/>
              </a:rPr>
              <a:t>on its own will lead to </a:t>
            </a:r>
            <a:r>
              <a:rPr lang="en-US" b="1">
                <a:latin typeface="Lato" panose="020F0502020204030203" pitchFamily="34" charset="77"/>
                <a:ea typeface="MS PGothic"/>
                <a:cs typeface="Calibri"/>
              </a:rPr>
              <a:t>transformative change for women, girls and other at risk groups</a:t>
            </a:r>
            <a:r>
              <a:rPr lang="en-US">
                <a:latin typeface="Lato" panose="020F0502020204030203" pitchFamily="34" charset="77"/>
                <a:ea typeface="MS PGothic"/>
                <a:cs typeface="Calibri"/>
              </a:rPr>
              <a:t>, particularly around something as culturally embedded as violence against them. A </a:t>
            </a:r>
            <a:r>
              <a:rPr lang="en-US" b="1">
                <a:latin typeface="Lato" panose="020F0502020204030203" pitchFamily="34" charset="77"/>
                <a:ea typeface="MS PGothic"/>
                <a:cs typeface="Calibri"/>
              </a:rPr>
              <a:t>Theory of Change </a:t>
            </a:r>
            <a:r>
              <a:rPr lang="en-US" b="0">
                <a:latin typeface="Lato" panose="020F0502020204030203" pitchFamily="34" charset="77"/>
                <a:ea typeface="MS PGothic"/>
                <a:cs typeface="Calibri"/>
              </a:rPr>
              <a:t>can thus help us </a:t>
            </a:r>
            <a:r>
              <a:rPr lang="en-US">
                <a:latin typeface="Lato" panose="020F0502020204030203" pitchFamily="34" charset="77"/>
                <a:ea typeface="MS PGothic"/>
                <a:cs typeface="Calibri"/>
              </a:rPr>
              <a:t>show how we expect </a:t>
            </a:r>
            <a:r>
              <a:rPr lang="en-US" b="1">
                <a:latin typeface="Lato" panose="020F0502020204030203" pitchFamily="34" charset="77"/>
                <a:ea typeface="MS PGothic"/>
                <a:cs typeface="Calibri"/>
              </a:rPr>
              <a:t>GBV prevention outcomes and impact </a:t>
            </a:r>
            <a:r>
              <a:rPr lang="en-US">
                <a:latin typeface="Lato" panose="020F0502020204030203" pitchFamily="34" charset="77"/>
                <a:ea typeface="MS PGothic"/>
                <a:cs typeface="Calibri"/>
              </a:rPr>
              <a:t>to occur over the </a:t>
            </a:r>
            <a:r>
              <a:rPr lang="en-US" b="1">
                <a:latin typeface="Lato" panose="020F0502020204030203" pitchFamily="34" charset="77"/>
                <a:ea typeface="MS PGothic"/>
                <a:cs typeface="Calibri"/>
              </a:rPr>
              <a:t>short</a:t>
            </a:r>
            <a:r>
              <a:rPr lang="en-US">
                <a:latin typeface="Lato" panose="020F0502020204030203" pitchFamily="34" charset="77"/>
                <a:ea typeface="MS PGothic"/>
                <a:cs typeface="Calibri"/>
              </a:rPr>
              <a:t>, </a:t>
            </a:r>
            <a:r>
              <a:rPr lang="en-US" b="1">
                <a:latin typeface="Lato" panose="020F0502020204030203" pitchFamily="34" charset="77"/>
                <a:ea typeface="MS PGothic"/>
                <a:cs typeface="Calibri"/>
              </a:rPr>
              <a:t>medium</a:t>
            </a:r>
            <a:r>
              <a:rPr lang="en-US">
                <a:latin typeface="Lato" panose="020F0502020204030203" pitchFamily="34" charset="77"/>
                <a:ea typeface="MS PGothic"/>
                <a:cs typeface="Calibri"/>
              </a:rPr>
              <a:t>, and </a:t>
            </a:r>
            <a:r>
              <a:rPr lang="en-US" b="1">
                <a:latin typeface="Lato" panose="020F0502020204030203" pitchFamily="34" charset="77"/>
                <a:ea typeface="MS PGothic"/>
                <a:cs typeface="Calibri"/>
              </a:rPr>
              <a:t>longer term </a:t>
            </a:r>
            <a:r>
              <a:rPr lang="en-US">
                <a:latin typeface="Lato" panose="020F0502020204030203" pitchFamily="34" charset="77"/>
                <a:ea typeface="MS PGothic"/>
                <a:cs typeface="Calibri"/>
              </a:rPr>
              <a:t>as a result of our work. </a:t>
            </a:r>
            <a:endParaRPr lang="en-US">
              <a:latin typeface="Lato" panose="020F0502020204030203" pitchFamily="34" charset="77"/>
              <a:cs typeface="Calibri"/>
            </a:endParaRPr>
          </a:p>
          <a:p>
            <a:pPr marL="0" marR="0" lvl="0" indent="0" algn="l" defTabSz="914400" rtl="0" eaLnBrk="1" fontAlgn="auto" latinLnBrk="0" hangingPunct="1">
              <a:spcBef>
                <a:spcPts val="0"/>
              </a:spcBef>
              <a:spcAft>
                <a:spcPts val="0"/>
              </a:spcAft>
              <a:buClrTx/>
              <a:buSzTx/>
              <a:buFontTx/>
              <a:buNone/>
              <a:tabLst/>
              <a:defRPr/>
            </a:pPr>
            <a:endParaRPr lang="en-US">
              <a:latin typeface="Lato" panose="020F0502020204030203" pitchFamily="34" charset="77"/>
            </a:endParaRPr>
          </a:p>
          <a:p>
            <a:pPr marL="0" marR="0" lvl="0" indent="0" algn="l" defTabSz="914400" rtl="0" eaLnBrk="1" fontAlgn="auto" latinLnBrk="0" hangingPunct="1">
              <a:spcBef>
                <a:spcPts val="0"/>
              </a:spcBef>
              <a:spcAft>
                <a:spcPts val="0"/>
              </a:spcAft>
              <a:buClrTx/>
              <a:buSzTx/>
              <a:buFontTx/>
              <a:buNone/>
              <a:tabLst/>
              <a:defRPr/>
            </a:pPr>
            <a:r>
              <a:rPr lang="en-US">
                <a:latin typeface="Lato" panose="020F0502020204030203" pitchFamily="34" charset="77"/>
                <a:ea typeface="MS PGothic"/>
                <a:cs typeface="Calibri"/>
              </a:rPr>
              <a:t>It is important for the Theory of Change to take a </a:t>
            </a:r>
            <a:r>
              <a:rPr lang="en-US" b="1">
                <a:latin typeface="Lato" panose="020F0502020204030203" pitchFamily="34" charset="77"/>
                <a:ea typeface="MS PGothic"/>
                <a:cs typeface="Calibri"/>
              </a:rPr>
              <a:t>nonlinear view of change</a:t>
            </a:r>
            <a:r>
              <a:rPr lang="en-US">
                <a:latin typeface="Lato" panose="020F0502020204030203" pitchFamily="34" charset="77"/>
                <a:ea typeface="MS PGothic"/>
                <a:cs typeface="Calibri"/>
              </a:rPr>
              <a:t>, recognizing that work to increase women and girls’ participation is likely to provoke </a:t>
            </a:r>
            <a:r>
              <a:rPr lang="en-US" b="1">
                <a:latin typeface="Lato" panose="020F0502020204030203" pitchFamily="34" charset="77"/>
                <a:ea typeface="MS PGothic"/>
                <a:cs typeface="Calibri"/>
              </a:rPr>
              <a:t>backlash</a:t>
            </a:r>
            <a:r>
              <a:rPr lang="en-US">
                <a:latin typeface="Lato" panose="020F0502020204030203" pitchFamily="34" charset="77"/>
                <a:ea typeface="MS PGothic"/>
                <a:cs typeface="Calibri"/>
              </a:rPr>
              <a:t>, which must be anticipated and managed. A key consideration when determining the appropriate mix of activities in a particular setting is the “</a:t>
            </a:r>
            <a:r>
              <a:rPr lang="en-US" b="1">
                <a:latin typeface="Lato" panose="020F0502020204030203" pitchFamily="34" charset="77"/>
                <a:ea typeface="MS PGothic"/>
                <a:cs typeface="Calibri"/>
              </a:rPr>
              <a:t>readiness” of the population to adopt the new norm</a:t>
            </a:r>
            <a:r>
              <a:rPr lang="en-US">
                <a:latin typeface="Lato" panose="020F0502020204030203" pitchFamily="34" charset="77"/>
                <a:ea typeface="MS PGothic"/>
                <a:cs typeface="Calibri"/>
              </a:rPr>
              <a:t>.</a:t>
            </a:r>
          </a:p>
          <a:p>
            <a:pPr marL="0" marR="0" lvl="0" indent="0" algn="l" defTabSz="914400">
              <a:spcBef>
                <a:spcPts val="0"/>
              </a:spcBef>
              <a:spcAft>
                <a:spcPts val="0"/>
              </a:spcAft>
              <a:buClrTx/>
              <a:buSzTx/>
              <a:buFontTx/>
              <a:buNone/>
              <a:tabLst/>
              <a:defRPr/>
            </a:pPr>
            <a:endParaRPr lang="en-US">
              <a:latin typeface="Lato" panose="020F0502020204030203" pitchFamily="34" charset="77"/>
              <a:cs typeface="Calibri"/>
            </a:endParaRPr>
          </a:p>
          <a:p>
            <a:pPr>
              <a:spcBef>
                <a:spcPts val="0"/>
              </a:spcBef>
              <a:spcAft>
                <a:spcPts val="0"/>
              </a:spcAft>
            </a:pPr>
            <a:r>
              <a:rPr lang="en-GB">
                <a:latin typeface="Lato" panose="020F0502020204030203" pitchFamily="34" charset="77"/>
                <a:ea typeface="MS PGothic"/>
                <a:cs typeface="Calibri"/>
              </a:rPr>
              <a:t>Given the nature of GBV primary prevention programming related to transformative change, the process of developing a Theory of Change</a:t>
            </a:r>
            <a:r>
              <a:rPr lang="en-GB" b="1">
                <a:latin typeface="Lato" panose="020F0502020204030203" pitchFamily="34" charset="77"/>
                <a:ea typeface="MS PGothic"/>
                <a:cs typeface="Calibri"/>
              </a:rPr>
              <a:t> </a:t>
            </a:r>
            <a:r>
              <a:rPr lang="en-GB">
                <a:latin typeface="Lato" panose="020F0502020204030203" pitchFamily="34" charset="77"/>
                <a:ea typeface="MS PGothic"/>
                <a:cs typeface="Calibri"/>
              </a:rPr>
              <a:t>is </a:t>
            </a:r>
            <a:r>
              <a:rPr lang="en-GB" b="1">
                <a:latin typeface="Lato" panose="020F0502020204030203" pitchFamily="34" charset="77"/>
                <a:ea typeface="MS PGothic"/>
                <a:cs typeface="Calibri"/>
              </a:rPr>
              <a:t>highly recommended</a:t>
            </a:r>
            <a:r>
              <a:rPr lang="en-GB">
                <a:latin typeface="Lato" panose="020F0502020204030203" pitchFamily="34" charset="77"/>
                <a:ea typeface="MS PGothic"/>
                <a:cs typeface="Calibri"/>
              </a:rPr>
              <a:t>, in order to </a:t>
            </a:r>
            <a:r>
              <a:rPr lang="en-GB" b="1">
                <a:latin typeface="Lato" panose="020F0502020204030203" pitchFamily="34" charset="77"/>
                <a:ea typeface="MS PGothic"/>
                <a:cs typeface="Calibri"/>
              </a:rPr>
              <a:t>ensure effective, safe and accountable GBV prevention programming</a:t>
            </a:r>
            <a:r>
              <a:rPr lang="en-GB">
                <a:latin typeface="Lato" panose="020F0502020204030203" pitchFamily="34" charset="77"/>
                <a:ea typeface="MS PGothic"/>
                <a:cs typeface="Calibri"/>
              </a:rPr>
              <a:t>.</a:t>
            </a:r>
            <a:endParaRPr lang="en-US">
              <a:latin typeface="Lato" panose="020F0502020204030203" pitchFamily="34" charset="77"/>
              <a:ea typeface="MS PGothic"/>
              <a:cs typeface="Calibri"/>
            </a:endParaRPr>
          </a:p>
          <a:p>
            <a:pPr eaLnBrk="1" fontAlgn="auto" hangingPunct="1">
              <a:spcBef>
                <a:spcPts val="0"/>
              </a:spcBef>
              <a:spcAft>
                <a:spcPts val="0"/>
              </a:spcAft>
            </a:pPr>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Lato" panose="020F0502020204030203" pitchFamily="34" charset="77"/>
                <a:ea typeface="MS PGothic"/>
                <a:cs typeface="Calibri"/>
              </a:rPr>
              <a:t>Image derived from </a:t>
            </a:r>
            <a:r>
              <a:rPr lang="en-US" sz="1200">
                <a:latin typeface="Lato" panose="020F0502020204030203" pitchFamily="34" charset="77"/>
                <a:ea typeface="MS PGothic"/>
                <a:cs typeface="Calibri"/>
                <a:hlinkClick r:id="rId3"/>
              </a:rPr>
              <a:t>Girls Not Brides,Theory of Change on Child Marriage (https://www.girlsnotbrides.org/documents/1002/Girls-Not-Brides-Theory-of-Change-on-Child-Marriage.pdf</a:t>
            </a:r>
            <a:r>
              <a:rPr lang="en-US">
                <a:latin typeface="Lato" panose="020F0502020204030203" pitchFamily="34" charset="77"/>
                <a:ea typeface="MS PGothic"/>
                <a:cs typeface="Calibri"/>
              </a:rPr>
              <a:t>) </a:t>
            </a:r>
            <a:endParaRPr lang="en-US">
              <a:latin typeface="Lato" panose="020F0502020204030203" pitchFamily="34" charset="77"/>
              <a:cs typeface="Calibri"/>
            </a:endParaRPr>
          </a:p>
        </p:txBody>
      </p:sp>
    </p:spTree>
    <p:extLst>
      <p:ext uri="{BB962C8B-B14F-4D97-AF65-F5344CB8AC3E}">
        <p14:creationId xmlns:p14="http://schemas.microsoft.com/office/powerpoint/2010/main" val="681889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a:defRPr/>
            </a:pPr>
            <a:r>
              <a:rPr lang="en-US" b="1" i="0">
                <a:effectLst/>
                <a:latin typeface="Lato" panose="020F0502020204030203" pitchFamily="34" charset="77"/>
                <a:ea typeface="MS PGothic"/>
              </a:rPr>
              <a:t>Key areas </a:t>
            </a:r>
            <a:r>
              <a:rPr lang="en-US" b="0" i="0">
                <a:effectLst/>
                <a:latin typeface="Lato" panose="020F0502020204030203" pitchFamily="34" charset="77"/>
                <a:ea typeface="MS PGothic"/>
              </a:rPr>
              <a:t>of a Theory of Change </a:t>
            </a:r>
            <a:r>
              <a:rPr lang="en-US" b="1" i="0">
                <a:effectLst/>
                <a:latin typeface="Lato" panose="020F0502020204030203" pitchFamily="34" charset="77"/>
                <a:ea typeface="MS PGothic"/>
              </a:rPr>
              <a:t>:</a:t>
            </a:r>
            <a:r>
              <a:rPr lang="en-US" b="1">
                <a:latin typeface="Lato" panose="020F0502020204030203" pitchFamily="34" charset="77"/>
                <a:ea typeface="MS PGothic"/>
              </a:rPr>
              <a:t> </a:t>
            </a:r>
            <a:endParaRPr lang="en-US" b="1" i="0">
              <a:effectLst/>
              <a:latin typeface="Lato" panose="020F0502020204030203" pitchFamily="34" charset="77"/>
            </a:endParaRPr>
          </a:p>
          <a:p>
            <a:pPr algn="l" fontAlgn="base"/>
            <a:endParaRPr lang="en-US" b="0" i="0">
              <a:effectLst/>
              <a:latin typeface="Lato" panose="020F0502020204030203" pitchFamily="34" charset="77"/>
            </a:endParaRPr>
          </a:p>
          <a:p>
            <a:pPr marL="171450" indent="-171450">
              <a:buFont typeface="Arial" panose="020B0604020202020204" pitchFamily="34" charset="0"/>
              <a:buChar char="•"/>
            </a:pPr>
            <a:r>
              <a:rPr lang="en-US" b="1" i="0">
                <a:effectLst/>
                <a:latin typeface="Lato" panose="020F0502020204030203" pitchFamily="34" charset="77"/>
                <a:ea typeface="MS PGothic"/>
              </a:rPr>
              <a:t>Define the situation and desired results: </a:t>
            </a:r>
            <a:r>
              <a:rPr lang="en-US" b="0" i="0">
                <a:effectLst/>
                <a:latin typeface="Lato" panose="020F0502020204030203" pitchFamily="34" charset="77"/>
                <a:ea typeface="MS PGothic"/>
              </a:rPr>
              <a:t>identify the problems or opportunities within the community which are mapped through the Gender and Power Analysis that require a </a:t>
            </a:r>
            <a:r>
              <a:rPr lang="en-US" b="0" i="0" err="1">
                <a:effectLst/>
                <a:latin typeface="Lato" panose="020F0502020204030203" pitchFamily="34" charset="77"/>
                <a:ea typeface="MS PGothic"/>
              </a:rPr>
              <a:t>programme</a:t>
            </a:r>
            <a:r>
              <a:rPr lang="en-US" b="0" i="0">
                <a:effectLst/>
                <a:latin typeface="Lato" panose="020F0502020204030203" pitchFamily="34" charset="77"/>
                <a:ea typeface="MS PGothic"/>
              </a:rPr>
              <a:t> response, the causes and consequences of those problems/opportunities, and the people most likely to be affected by them. Describe what the </a:t>
            </a:r>
            <a:r>
              <a:rPr lang="en-US" b="0" i="0" err="1">
                <a:effectLst/>
                <a:latin typeface="Lato" panose="020F0502020204030203" pitchFamily="34" charset="77"/>
                <a:ea typeface="MS PGothic"/>
              </a:rPr>
              <a:t>programme</a:t>
            </a:r>
            <a:r>
              <a:rPr lang="en-US" b="0" i="0">
                <a:effectLst/>
                <a:latin typeface="Lato" panose="020F0502020204030203" pitchFamily="34" charset="77"/>
                <a:ea typeface="MS PGothic"/>
              </a:rPr>
              <a:t> aims to achieve in the long- term by addressing the situation.</a:t>
            </a:r>
            <a:r>
              <a:rPr lang="en-US">
                <a:latin typeface="Lato" panose="020F0502020204030203" pitchFamily="34" charset="77"/>
                <a:ea typeface="MS PGothic"/>
              </a:rPr>
              <a:t> </a:t>
            </a:r>
            <a:endParaRPr lang="en-US" b="0" i="0">
              <a:effectLst/>
              <a:latin typeface="Lato" panose="020F0502020204030203" pitchFamily="34" charset="77"/>
            </a:endParaRPr>
          </a:p>
          <a:p>
            <a:pPr marL="171450" indent="-171450" algn="l" fontAlgn="base">
              <a:buFont typeface="Arial" panose="020B0604020202020204" pitchFamily="34" charset="0"/>
              <a:buChar char="•"/>
            </a:pPr>
            <a:r>
              <a:rPr lang="en-US" b="1" i="0">
                <a:effectLst/>
                <a:latin typeface="Lato" panose="020F0502020204030203" pitchFamily="34" charset="77"/>
                <a:ea typeface="MS PGothic"/>
              </a:rPr>
              <a:t>Establish programme boundaries: </a:t>
            </a:r>
            <a:r>
              <a:rPr lang="en-US" b="0" i="0">
                <a:effectLst/>
                <a:latin typeface="Lato" panose="020F0502020204030203" pitchFamily="34" charset="77"/>
                <a:ea typeface="MS PGothic"/>
              </a:rPr>
              <a:t>scope the aspects of the situation the </a:t>
            </a:r>
            <a:r>
              <a:rPr lang="en-US" b="0" i="0" err="1">
                <a:effectLst/>
                <a:latin typeface="Lato" panose="020F0502020204030203" pitchFamily="34" charset="77"/>
                <a:ea typeface="MS PGothic"/>
              </a:rPr>
              <a:t>programme</a:t>
            </a:r>
            <a:r>
              <a:rPr lang="en-US" b="0" i="0">
                <a:effectLst/>
                <a:latin typeface="Lato" panose="020F0502020204030203" pitchFamily="34" charset="77"/>
                <a:ea typeface="MS PGothic"/>
              </a:rPr>
              <a:t> aims to focus on and those the </a:t>
            </a:r>
            <a:r>
              <a:rPr lang="en-US" b="0" i="0" err="1">
                <a:effectLst/>
                <a:latin typeface="Lato" panose="020F0502020204030203" pitchFamily="34" charset="77"/>
                <a:ea typeface="MS PGothic"/>
              </a:rPr>
              <a:t>programme</a:t>
            </a:r>
            <a:r>
              <a:rPr lang="en-US" b="0" i="0">
                <a:effectLst/>
                <a:latin typeface="Lato" panose="020F0502020204030203" pitchFamily="34" charset="77"/>
                <a:ea typeface="MS PGothic"/>
              </a:rPr>
              <a:t> can focus on. What the </a:t>
            </a:r>
            <a:r>
              <a:rPr lang="en-US" b="0" i="0" err="1">
                <a:effectLst/>
                <a:latin typeface="Lato" panose="020F0502020204030203" pitchFamily="34" charset="77"/>
                <a:ea typeface="MS PGothic"/>
              </a:rPr>
              <a:t>programme</a:t>
            </a:r>
            <a:r>
              <a:rPr lang="en-US" b="0" i="0">
                <a:effectLst/>
                <a:latin typeface="Lato" panose="020F0502020204030203" pitchFamily="34" charset="77"/>
                <a:ea typeface="MS PGothic"/>
              </a:rPr>
              <a:t> can focus on will depend on several factors including the resources, conditions attached to funding receives and what other service providers are doing in the area.</a:t>
            </a:r>
          </a:p>
          <a:p>
            <a:pPr marL="171450" indent="-171450" algn="l" fontAlgn="base">
              <a:buFont typeface="Arial" panose="020B0604020202020204" pitchFamily="34" charset="0"/>
              <a:buChar char="•"/>
            </a:pPr>
            <a:r>
              <a:rPr lang="en-US" b="1" i="0">
                <a:effectLst/>
                <a:latin typeface="Lato" panose="020F0502020204030203" pitchFamily="34" charset="77"/>
                <a:ea typeface="MS PGothic"/>
              </a:rPr>
              <a:t>Explore potential solutions: </a:t>
            </a:r>
            <a:r>
              <a:rPr lang="en-US" b="0" i="0">
                <a:effectLst/>
                <a:latin typeface="Lato" panose="020F0502020204030203" pitchFamily="34" charset="77"/>
                <a:ea typeface="MS PGothic"/>
              </a:rPr>
              <a:t>research and explore possible ways to address the situation - those that are in and out of scope - and determine any necessary conditions for achieving outcomes (i.e. spaces, practices, people, timing, etc.) and anything that might stop or stall progress towards the desired impact. The Theory of Change should also acknowledge any gaps in existing knowledge to signal areas that need further research.</a:t>
            </a:r>
          </a:p>
          <a:p>
            <a:pPr marL="171450" indent="-171450" algn="l" fontAlgn="base">
              <a:buFont typeface="Arial" panose="020B0604020202020204" pitchFamily="34" charset="0"/>
              <a:buChar char="•"/>
            </a:pPr>
            <a:r>
              <a:rPr lang="en-US" b="1" i="0">
                <a:effectLst/>
                <a:latin typeface="Lato" panose="020F0502020204030203" pitchFamily="34" charset="77"/>
                <a:ea typeface="MS PGothic"/>
              </a:rPr>
              <a:t>Articulate assumptions: </a:t>
            </a:r>
            <a:r>
              <a:rPr lang="en-US" b="0" i="0">
                <a:effectLst/>
                <a:latin typeface="Lato" panose="020F0502020204030203" pitchFamily="34" charset="77"/>
                <a:ea typeface="MS PGothic"/>
              </a:rPr>
              <a:t>list the assumptions about why </a:t>
            </a:r>
            <a:r>
              <a:rPr lang="en-US" b="0" i="0" err="1">
                <a:effectLst/>
                <a:latin typeface="Lato" panose="020F0502020204030203" pitchFamily="34" charset="77"/>
                <a:ea typeface="MS PGothic"/>
              </a:rPr>
              <a:t>programme</a:t>
            </a:r>
            <a:r>
              <a:rPr lang="en-US" b="0" i="0">
                <a:effectLst/>
                <a:latin typeface="Lato" panose="020F0502020204030203" pitchFamily="34" charset="77"/>
                <a:ea typeface="MS PGothic"/>
              </a:rPr>
              <a:t> decisions and strategies are expected to work. For example, to realize the Theory of Change, an assumption may be that participants will turn up and complete the intervention. This is a necessary precondition for the intervention or programme to work. Part of the process of doing a Theory of Change might be to see how realistic or uncertain these assumptions are.</a:t>
            </a:r>
          </a:p>
          <a:p>
            <a:endParaRPr lang="en-US">
              <a:latin typeface="Lato" panose="020F0502020204030203" pitchFamily="34" charset="77"/>
            </a:endParaRPr>
          </a:p>
          <a:p>
            <a:pPr>
              <a:defRPr/>
            </a:pPr>
            <a:r>
              <a:rPr lang="en-GB">
                <a:latin typeface="Lato" panose="020F0502020204030203" pitchFamily="34" charset="77"/>
                <a:ea typeface="MS PGothic"/>
                <a:cs typeface="Calibri"/>
              </a:rPr>
              <a:t>There is </a:t>
            </a:r>
            <a:r>
              <a:rPr lang="en-GB" b="1">
                <a:latin typeface="Lato" panose="020F0502020204030203" pitchFamily="34" charset="77"/>
                <a:ea typeface="MS PGothic"/>
                <a:cs typeface="Calibri"/>
              </a:rPr>
              <a:t>no standard tool/template</a:t>
            </a:r>
            <a:r>
              <a:rPr lang="en-GB">
                <a:latin typeface="Lato" panose="020F0502020204030203" pitchFamily="34" charset="77"/>
                <a:ea typeface="MS PGothic"/>
                <a:cs typeface="Calibri"/>
              </a:rPr>
              <a:t> in use at UNHCR to develop a Theory of Change for GBV prevention programming and partners may use their own institutional template. </a:t>
            </a:r>
          </a:p>
          <a:p>
            <a:pPr>
              <a:defRPr/>
            </a:pPr>
            <a:endParaRPr lang="en-GB">
              <a:latin typeface="Lato" panose="020F0502020204030203" pitchFamily="34" charset="77"/>
              <a:ea typeface="MS PGothic"/>
              <a:cs typeface="Calibri"/>
            </a:endParaRPr>
          </a:p>
          <a:p>
            <a:pPr>
              <a:defRPr/>
            </a:pPr>
            <a:r>
              <a:rPr lang="en-GB" b="1">
                <a:latin typeface="Lato" panose="020F0502020204030203" pitchFamily="34" charset="77"/>
                <a:ea typeface="MS PGothic"/>
                <a:cs typeface="Calibri"/>
              </a:rPr>
              <a:t>Important to remind </a:t>
            </a:r>
            <a:r>
              <a:rPr lang="en-GB">
                <a:latin typeface="Lato" panose="020F0502020204030203" pitchFamily="34" charset="77"/>
                <a:ea typeface="MS PGothic"/>
                <a:cs typeface="Calibri"/>
              </a:rPr>
              <a:t>participants that </a:t>
            </a:r>
            <a:r>
              <a:rPr lang="en-GB" b="0" i="0">
                <a:effectLst/>
                <a:latin typeface="Lato" panose="020F0502020204030203" pitchFamily="34" charset="77"/>
                <a:ea typeface="MS PGothic"/>
              </a:rPr>
              <a:t>key elements of the Theory of Change developed to inform GBV prevention progamming could be used to feed UNHCR’s multi-year programme cycle and partnership agreements (e.g. COMPASS multi-year strategy, indicator selection, activity description, impact/outcome/output statements in PPA, results framework in PPA etc.).</a:t>
            </a:r>
            <a:endParaRPr lang="en-GB">
              <a:latin typeface="Lato" panose="020F0502020204030203" pitchFamily="34" charset="77"/>
            </a:endParaRPr>
          </a:p>
        </p:txBody>
      </p:sp>
    </p:spTree>
    <p:extLst>
      <p:ext uri="{BB962C8B-B14F-4D97-AF65-F5344CB8AC3E}">
        <p14:creationId xmlns:p14="http://schemas.microsoft.com/office/powerpoint/2010/main" val="29694038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31531476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n-US">
              <a:latin typeface="Lato" panose="020F0502020204030203" pitchFamily="34" charset="77"/>
            </a:endParaRPr>
          </a:p>
          <a:p>
            <a:r>
              <a:rPr lang="en-US">
                <a:latin typeface="Lato" panose="020F0502020204030203" pitchFamily="34" charset="77"/>
              </a:rPr>
              <a:t>Expected duration for session 5: 120 mins</a:t>
            </a:r>
          </a:p>
          <a:p>
            <a:endParaRPr lang="en-GR">
              <a:latin typeface="Lato" panose="020F0502020204030203" pitchFamily="34" charset="77"/>
            </a:endParaRPr>
          </a:p>
          <a:p>
            <a:r>
              <a:rPr lang="en-GR" b="1">
                <a:latin typeface="Lato" panose="020F0502020204030203" pitchFamily="34" charset="77"/>
              </a:rPr>
              <a:t>Learning objectives: </a:t>
            </a:r>
          </a:p>
          <a:p>
            <a:pPr marL="342900" lvl="0" indent="-342900">
              <a:buFont typeface="Wingdings" pitchFamily="2" charset="2"/>
              <a:buChar char="Ø"/>
            </a:pPr>
            <a:r>
              <a:rPr lang="en-US">
                <a:effectLst/>
                <a:latin typeface="Lato" panose="020F0502020204030203" pitchFamily="34" charset="77"/>
                <a:ea typeface="MS Mincho" panose="02020609040205080304" pitchFamily="49" charset="-128"/>
                <a:cs typeface="Times New Roman" panose="02020603050405020304" pitchFamily="18" charset="0"/>
              </a:rPr>
              <a:t>Explain how to measure changes and use findings of programme monitoring to inform adjustments and new strategies. </a:t>
            </a:r>
          </a:p>
          <a:p>
            <a:pPr marL="342900" lvl="0" indent="-342900">
              <a:buFont typeface="Wingdings" pitchFamily="2" charset="2"/>
              <a:buChar char="Ø"/>
            </a:pPr>
            <a:r>
              <a:rPr lang="en-US">
                <a:effectLst/>
                <a:latin typeface="Lato" panose="020F0502020204030203" pitchFamily="34" charset="77"/>
                <a:ea typeface="MS Mincho" panose="02020609040205080304" pitchFamily="49" charset="-128"/>
                <a:cs typeface="Times New Roman" panose="02020603050405020304" pitchFamily="18" charset="0"/>
              </a:rPr>
              <a:t>Describe UNHCR’s Results Framework on GBV, the UNHCR GBV prevention core indicator and related monitoring tools.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endParaRPr lang="en-GR"/>
          </a:p>
          <a:p>
            <a:endParaRPr lang="en-GR"/>
          </a:p>
          <a:p>
            <a:endParaRPr lang="en-GR"/>
          </a:p>
        </p:txBody>
      </p:sp>
    </p:spTree>
    <p:extLst>
      <p:ext uri="{BB962C8B-B14F-4D97-AF65-F5344CB8AC3E}">
        <p14:creationId xmlns:p14="http://schemas.microsoft.com/office/powerpoint/2010/main" val="16048726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GB" sz="1200">
                <a:latin typeface="Lato" panose="020F0502020204030203" pitchFamily="34" charset="77"/>
                <a:hlinkClick r:id="rId3"/>
              </a:rPr>
              <a:t>https://www.whatworks.co.za/resources/film-and-audio/item/668-video-violence-is-preventable-what-works </a:t>
            </a:r>
            <a:endParaRPr lang="en-GR" sz="120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R" sz="1200">
                <a:latin typeface="Lato" panose="020F0502020204030203" pitchFamily="34" charset="77"/>
              </a:rPr>
              <a:t>Duration: 3.27 mins</a:t>
            </a:r>
          </a:p>
          <a:p>
            <a:pPr marL="0" marR="0" lvl="0" indent="0" algn="l" defTabSz="914400" rtl="0" eaLnBrk="0" fontAlgn="base" latinLnBrk="0" hangingPunct="0">
              <a:spcBef>
                <a:spcPct val="30000"/>
              </a:spcBef>
              <a:spcAft>
                <a:spcPct val="0"/>
              </a:spcAft>
              <a:buClrTx/>
              <a:buSzTx/>
              <a:buFontTx/>
              <a:buNone/>
              <a:tabLst/>
              <a:defRPr/>
            </a:pPr>
            <a:endParaRPr lang="en-GR" sz="1200">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B" b="0" i="0" u="none" strike="noStrike">
                <a:effectLst/>
                <a:latin typeface="Lato" panose="020F0502020204030203" pitchFamily="34" charset="77"/>
              </a:rPr>
              <a:t>The video captures the results from the What Works to Prevent Violence Against Women &amp; Girls Global Programme, funded by UK Aid. Their online resource details findings and lessons from rigorous evaluations across 15 countries in Africa, Asia and the Middle East on what works (and doesn’t) to prevent violence, the results of which show that violence against women and girls is preventable. The successor programme, What Works – Impact at Scale, will scale up effective interventions, test new innovations, and use the evidence to influence a more effective global response to VAWG prevention. </a:t>
            </a:r>
          </a:p>
        </p:txBody>
      </p:sp>
    </p:spTree>
    <p:extLst>
      <p:ext uri="{BB962C8B-B14F-4D97-AF65-F5344CB8AC3E}">
        <p14:creationId xmlns:p14="http://schemas.microsoft.com/office/powerpoint/2010/main" val="29755100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82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a:defRPr/>
            </a:pPr>
            <a:r>
              <a:rPr lang="en-GR">
                <a:latin typeface="Lato" panose="020F0502020204030203" pitchFamily="34" charset="77"/>
                <a:ea typeface="MS PGothic"/>
                <a:cs typeface="Calibri"/>
              </a:rPr>
              <a:t>Expected duration: 10 mins </a:t>
            </a:r>
          </a:p>
          <a:p>
            <a:pPr>
              <a:defRPr/>
            </a:pPr>
            <a:r>
              <a:rPr lang="en-US">
                <a:latin typeface="Lato" panose="020F0502020204030203" pitchFamily="34" charset="77"/>
                <a:ea typeface="MS PGothic"/>
                <a:cs typeface="Calibri"/>
              </a:rPr>
              <a:t>Objective: reflect on the effectiveness of GBV prevention activities</a:t>
            </a:r>
            <a:endParaRPr lang="en-GR">
              <a:latin typeface="Lato" panose="020F0502020204030203" pitchFamily="34" charset="77"/>
              <a:ea typeface="MS PGothic"/>
              <a:cs typeface="Calibri"/>
            </a:endParaRPr>
          </a:p>
          <a:p>
            <a:endParaRPr lang="en-US">
              <a:effectLst/>
              <a:latin typeface="Lato" panose="020F0502020204030203" pitchFamily="34" charset="77"/>
              <a:ea typeface="MS Mincho" panose="02020609040205080304" pitchFamily="49" charset="-128"/>
              <a:cs typeface="Times New Roman" panose="02020603050405020304" pitchFamily="18" charset="0"/>
            </a:endParaRPr>
          </a:p>
          <a:p>
            <a:pPr>
              <a:defRPr/>
            </a:pPr>
            <a:r>
              <a:rPr lang="en-US" u="none" strike="noStrike">
                <a:effectLst/>
                <a:uFill>
                  <a:solidFill>
                    <a:srgbClr val="000000"/>
                  </a:solidFill>
                </a:uFill>
                <a:latin typeface="Lato" panose="020F0502020204030203" pitchFamily="34" charset="77"/>
                <a:ea typeface="Calibri" panose="020F0502020204030204" pitchFamily="34" charset="0"/>
                <a:cs typeface="Calibri"/>
              </a:rPr>
              <a:t>Invite participants to reflect on the questions in the slide in plenary.</a:t>
            </a:r>
            <a:r>
              <a:rPr lang="en-US">
                <a:uFill>
                  <a:solidFill>
                    <a:srgbClr val="000000"/>
                  </a:solidFill>
                </a:uFill>
                <a:latin typeface="Lato" panose="020F0502020204030203" pitchFamily="34" charset="77"/>
                <a:ea typeface="Calibri" panose="020F0502020204030204" pitchFamily="34" charset="0"/>
                <a:cs typeface="Calibri"/>
              </a:rPr>
              <a:t> </a:t>
            </a:r>
          </a:p>
          <a:p>
            <a:pPr>
              <a:defRPr/>
            </a:pPr>
            <a:endParaRPr lang="en-US">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0" marR="0" lvl="0" indent="0" algn="l" defTabSz="914400" rtl="0" eaLnBrk="0" fontAlgn="base" latinLnBrk="0" hangingPunct="0">
              <a:spcBef>
                <a:spcPct val="30000"/>
              </a:spcBef>
              <a:spcAft>
                <a:spcPct val="0"/>
              </a:spcAft>
              <a:buClrTx/>
              <a:buSzTx/>
              <a:buFontTx/>
              <a:buNone/>
              <a:tabLst/>
              <a:defRPr/>
            </a:pPr>
            <a:r>
              <a:rPr lang="en-US" b="1" u="none" strike="noStrike">
                <a:effectLst/>
                <a:uFill>
                  <a:solidFill>
                    <a:srgbClr val="000000"/>
                  </a:solidFill>
                </a:uFill>
                <a:latin typeface="Lato" panose="020F0502020204030203" pitchFamily="34" charset="77"/>
                <a:ea typeface="Calibri" panose="020F0502020204030204" pitchFamily="34" charset="0"/>
                <a:cs typeface="Calibri"/>
              </a:rPr>
              <a:t>Recall:</a:t>
            </a:r>
            <a:r>
              <a:rPr lang="en-US" b="1">
                <a:uFill>
                  <a:solidFill>
                    <a:srgbClr val="000000"/>
                  </a:solidFill>
                </a:uFill>
                <a:latin typeface="Lato" panose="020F0502020204030203" pitchFamily="34" charset="77"/>
                <a:ea typeface="Calibri" panose="020F0502020204030204" pitchFamily="34" charset="0"/>
                <a:cs typeface="Calibri"/>
              </a:rPr>
              <a:t> </a:t>
            </a:r>
          </a:p>
          <a:p>
            <a:pPr marL="0" marR="0" lvl="0" indent="0" algn="l" defTabSz="914400" rtl="0" eaLnBrk="0" fontAlgn="base" latinLnBrk="0" hangingPunct="0">
              <a:spcBef>
                <a:spcPct val="30000"/>
              </a:spcBef>
              <a:spcAft>
                <a:spcPct val="0"/>
              </a:spcAft>
              <a:buClrTx/>
              <a:buSzTx/>
              <a:buFontTx/>
              <a:buNone/>
              <a:tabLst/>
              <a:defRPr/>
            </a:pPr>
            <a:r>
              <a:rPr lang="en-US" u="none" strike="noStrike">
                <a:effectLst/>
                <a:uFill>
                  <a:solidFill>
                    <a:srgbClr val="000000"/>
                  </a:solidFill>
                </a:uFill>
                <a:latin typeface="Lato" panose="020F0502020204030203" pitchFamily="34" charset="77"/>
                <a:ea typeface="Calibri" panose="020F0502020204030204" pitchFamily="34" charset="0"/>
                <a:cs typeface="Calibri"/>
              </a:rPr>
              <a:t>Key concepts, principles and approaches discussed in previous sessions: adhering to GBV guiding principles, ensuring participation, engagement and accountability to women, girls and other at risk groups, working across the ecological model, working with refugee- and women-led organizations.</a:t>
            </a:r>
            <a:r>
              <a:rPr lang="en-US">
                <a:uFill>
                  <a:solidFill>
                    <a:srgbClr val="000000"/>
                  </a:solidFill>
                </a:uFill>
                <a:latin typeface="Lato" panose="020F0502020204030203" pitchFamily="34" charset="77"/>
                <a:ea typeface="Calibri" panose="020F0502020204030204" pitchFamily="34" charset="0"/>
                <a:cs typeface="Calibri"/>
              </a:rPr>
              <a:t> </a:t>
            </a:r>
            <a:endParaRPr lang="en-US" u="none" strike="noStrike">
              <a:effectLst/>
              <a:uFill>
                <a:solidFill>
                  <a:srgbClr val="000000"/>
                </a:solidFill>
              </a:uFill>
              <a:latin typeface="Lato" panose="020F0502020204030203" pitchFamily="34" charset="77"/>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u="none" strike="noStrike">
                <a:effectLst/>
                <a:uFill>
                  <a:solidFill>
                    <a:srgbClr val="000000"/>
                  </a:solidFill>
                </a:uFill>
                <a:latin typeface="Lato" panose="020F0502020204030203" pitchFamily="34" charset="77"/>
                <a:ea typeface="Calibri" panose="020F0502020204030204" pitchFamily="34" charset="0"/>
                <a:cs typeface="Calibri"/>
              </a:rPr>
              <a:t>Anchoring of GBV prevention activities to a solid Theory of Change, based on a Gender and Power Analysis.</a:t>
            </a:r>
            <a:r>
              <a:rPr lang="en-US">
                <a:uFill>
                  <a:solidFill>
                    <a:srgbClr val="000000"/>
                  </a:solidFill>
                </a:uFill>
                <a:latin typeface="Lato" panose="020F0502020204030203" pitchFamily="34" charset="77"/>
                <a:ea typeface="Calibri" panose="020F0502020204030204" pitchFamily="34" charset="0"/>
                <a:cs typeface="Calibri"/>
              </a:rPr>
              <a:t> </a:t>
            </a:r>
            <a:endParaRPr lang="en-GB">
              <a:latin typeface="Lato" panose="020F0502020204030203" pitchFamily="34" charset="77"/>
              <a:cs typeface="Calibri"/>
            </a:endParaRPr>
          </a:p>
          <a:p>
            <a:pPr marL="171450" indent="-171450">
              <a:buFont typeface="Arial" panose="020B0604020202020204" pitchFamily="34" charset="0"/>
              <a:buChar char="•"/>
            </a:pPr>
            <a:r>
              <a:rPr lang="en-US" u="none" strike="noStrike">
                <a:effectLst/>
                <a:uFill>
                  <a:solidFill>
                    <a:srgbClr val="000000"/>
                  </a:solidFill>
                </a:uFill>
                <a:latin typeface="Lato" panose="020F0502020204030203" pitchFamily="34" charset="77"/>
                <a:ea typeface="Calibri" panose="020F0502020204030204" pitchFamily="34" charset="0"/>
                <a:cs typeface="Calibri"/>
              </a:rPr>
              <a:t>Some of the specific challenges of monitoring GBV prevention work will be discussed in the following slide</a:t>
            </a:r>
          </a:p>
          <a:p>
            <a:pPr marL="0" marR="0" lvl="0" indent="0" algn="l" defTabSz="914400" rtl="0" eaLnBrk="0" fontAlgn="base" latinLnBrk="0" hangingPunct="0">
              <a:spcBef>
                <a:spcPct val="30000"/>
              </a:spcBef>
              <a:spcAft>
                <a:spcPct val="0"/>
              </a:spcAft>
              <a:buClrTx/>
              <a:buSzTx/>
              <a:buFontTx/>
              <a:buNone/>
              <a:tabLst/>
              <a:defRPr/>
            </a:pPr>
            <a:endParaRPr lang="en-US" i="0">
              <a:effectLst/>
              <a:latin typeface="Lato" panose="020F0502020204030203" pitchFamily="34" charset="77"/>
              <a:ea typeface="MS Mincho" panose="02020609040205080304" pitchFamily="49" charset="-128"/>
              <a:cs typeface="Times New Roman" panose="02020603050405020304" pitchFamily="18" charset="0"/>
            </a:endParaRPr>
          </a:p>
          <a:p>
            <a:r>
              <a:rPr lang="en-US" b="1" i="0" u="sng">
                <a:effectLst/>
                <a:latin typeface="Lato" panose="020F0502020204030203" pitchFamily="34" charset="77"/>
                <a:ea typeface="MS Mincho"/>
                <a:cs typeface="Times New Roman" panose="02020603050405020304" pitchFamily="18" charset="0"/>
              </a:rPr>
              <a:t>If asked</a:t>
            </a:r>
            <a:r>
              <a:rPr lang="en-US" b="1" i="0">
                <a:effectLst/>
                <a:latin typeface="Lato" panose="020F0502020204030203" pitchFamily="34" charset="77"/>
                <a:ea typeface="MS Mincho"/>
                <a:cs typeface="Times New Roman" panose="02020603050405020304" pitchFamily="18" charset="0"/>
              </a:rPr>
              <a:t>:</a:t>
            </a:r>
            <a:r>
              <a:rPr lang="en-US" b="1">
                <a:latin typeface="Lato" panose="020F0502020204030203" pitchFamily="34" charset="77"/>
                <a:ea typeface="MS Mincho"/>
                <a:cs typeface="Times New Roman" panose="02020603050405020304" pitchFamily="18" charset="0"/>
              </a:rPr>
              <a:t> </a:t>
            </a:r>
            <a:endParaRPr lang="en-US" b="1" i="0">
              <a:effectLst/>
              <a:latin typeface="Lato" panose="020F0502020204030203" pitchFamily="34" charset="77"/>
              <a:ea typeface="MS Mincho" panose="02020609040205080304" pitchFamily="49" charset="-128"/>
              <a:cs typeface="Times New Roman" panose="02020603050405020304" pitchFamily="18" charset="0"/>
            </a:endParaRPr>
          </a:p>
          <a:p>
            <a:pPr marL="171450" indent="-171450">
              <a:buFont typeface="Arial" panose="020B0604020202020204" pitchFamily="34" charset="0"/>
              <a:buChar char="•"/>
            </a:pPr>
            <a:r>
              <a:rPr lang="en-US" altLang="ja-JP" b="1">
                <a:latin typeface="Lato" panose="020F0502020204030203" pitchFamily="34" charset="77"/>
                <a:ea typeface="MS PGothic"/>
                <a:cs typeface="Calibri"/>
              </a:rPr>
              <a:t>Monitoring:</a:t>
            </a:r>
            <a:r>
              <a:rPr lang="en-US" altLang="ja-JP">
                <a:latin typeface="Lato" panose="020F0502020204030203" pitchFamily="34" charset="77"/>
                <a:ea typeface="MS PGothic"/>
                <a:cs typeface="Calibri"/>
              </a:rPr>
              <a:t> systematic and continuous process of collecting, analysing and using information to track a programme</a:t>
            </a:r>
            <a:r>
              <a:rPr lang="en-US" altLang="es-ES_tradnl">
                <a:latin typeface="Lato" panose="020F0502020204030203" pitchFamily="34" charset="77"/>
                <a:ea typeface="MS PGothic"/>
                <a:cs typeface="Calibri"/>
              </a:rPr>
              <a:t>’</a:t>
            </a:r>
            <a:r>
              <a:rPr lang="en-US" altLang="ja-JP">
                <a:latin typeface="Lato" panose="020F0502020204030203" pitchFamily="34" charset="77"/>
                <a:ea typeface="MS PGothic"/>
                <a:cs typeface="Calibri"/>
              </a:rPr>
              <a:t>s progress towards reaching its objectives and </a:t>
            </a:r>
            <a:r>
              <a:rPr lang="en-GB">
                <a:latin typeface="Lato" panose="020F0502020204030203" pitchFamily="34" charset="77"/>
                <a:ea typeface="MS PGothic"/>
                <a:cs typeface="Calibri"/>
              </a:rPr>
              <a:t>the use of allocated funds. </a:t>
            </a:r>
            <a:endParaRPr lang="en-GB">
              <a:latin typeface="Lato" panose="020F0502020204030203" pitchFamily="34" charset="77"/>
              <a:cs typeface="Calibri"/>
            </a:endParaRPr>
          </a:p>
          <a:p>
            <a:pPr marL="171450" indent="-171450">
              <a:buFont typeface="Arial" panose="020B0604020202020204" pitchFamily="34" charset="0"/>
              <a:buChar char="•"/>
            </a:pPr>
            <a:r>
              <a:rPr lang="en-US" altLang="en-US" b="1">
                <a:latin typeface="Lato" panose="020F0502020204030203" pitchFamily="34" charset="77"/>
                <a:ea typeface="MS PGothic"/>
                <a:cs typeface="Calibri"/>
              </a:rPr>
              <a:t>Evaluation: </a:t>
            </a:r>
            <a:r>
              <a:rPr lang="en-GB">
                <a:latin typeface="Lato" panose="020F0502020204030203" pitchFamily="34" charset="77"/>
                <a:ea typeface="MS PGothic"/>
                <a:cs typeface="Calibri"/>
              </a:rPr>
              <a:t>systematic and objective assessment of an ongoing or completed project, programme or policy, its design, implementation and results. The aim is to determine the relevance and fulfilment of objectives, efficiency, effectiveness, impact and sustainability. </a:t>
            </a:r>
            <a:endParaRPr lang="en-GB">
              <a:latin typeface="Lato" panose="020F0502020204030203" pitchFamily="34" charset="77"/>
              <a:cs typeface="Calibri"/>
            </a:endParaRPr>
          </a:p>
          <a:p>
            <a:endParaRPr lang="en-GB">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R">
                <a:latin typeface="Lato" panose="020F0502020204030203" pitchFamily="34" charset="77"/>
                <a:ea typeface="MS PGothic"/>
                <a:cs typeface="Calibri"/>
              </a:rPr>
              <a:t>Definitions derived and simplified from the UNHCR/CARE, FRAME Toolkit: </a:t>
            </a:r>
            <a:r>
              <a:rPr lang="en-GB">
                <a:effectLst/>
                <a:latin typeface="Lato" panose="020F0502020204030203" pitchFamily="34" charset="77"/>
                <a:ea typeface="MS PGothic"/>
              </a:rPr>
              <a:t>Framework for Assessing, Monitoring and Evaluating the environment in refugee-related operations, 2009 (</a:t>
            </a:r>
            <a:r>
              <a:rPr lang="en-GB" sz="1200">
                <a:effectLst/>
                <a:latin typeface="Lato" panose="020F0502020204030203" pitchFamily="34" charset="77"/>
                <a:ea typeface="MS PGothic"/>
                <a:hlinkClick r:id="rId3"/>
              </a:rPr>
              <a:t>https://www.unhcr.org/protection/environment/4a97d1039/frame-toolkit-framework-assessing-monitoring-evaluating-environment-refugee.html</a:t>
            </a:r>
            <a:r>
              <a:rPr lang="en-GB">
                <a:effectLst/>
                <a:latin typeface="Lato" panose="020F0502020204030203" pitchFamily="34" charset="77"/>
                <a:ea typeface="MS PGothic"/>
              </a:rPr>
              <a:t>).</a:t>
            </a:r>
            <a:r>
              <a:rPr lang="en-GB">
                <a:latin typeface="Lato" panose="020F0502020204030203" pitchFamily="34" charset="77"/>
                <a:ea typeface="MS PGothic"/>
              </a:rPr>
              <a:t> </a:t>
            </a:r>
            <a:endParaRPr lang="en-GB">
              <a:effectLst/>
              <a:latin typeface="Lato" panose="020F0502020204030203" pitchFamily="34" charset="77"/>
            </a:endParaRPr>
          </a:p>
        </p:txBody>
      </p:sp>
    </p:spTree>
    <p:extLst>
      <p:ext uri="{BB962C8B-B14F-4D97-AF65-F5344CB8AC3E}">
        <p14:creationId xmlns:p14="http://schemas.microsoft.com/office/powerpoint/2010/main" val="4097462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ct val="30000"/>
              </a:spcBef>
              <a:spcAft>
                <a:spcPct val="0"/>
              </a:spcAft>
              <a:buClrTx/>
              <a:buSzTx/>
              <a:buFontTx/>
              <a:buNone/>
              <a:tabLst/>
              <a:defRPr/>
            </a:pPr>
            <a:r>
              <a:rPr lang="en-GB" sz="1500" b="1" noProof="0">
                <a:latin typeface="Lato" panose="020F0502020204030203" pitchFamily="34" charset="77"/>
                <a:ea typeface="MS PGothic"/>
                <a:cs typeface="Calibri"/>
              </a:rPr>
              <a:t>FACILITATOR NOTES</a:t>
            </a:r>
          </a:p>
          <a:p>
            <a:endParaRPr lang="en-GB" i="1" noProof="0">
              <a:latin typeface="Lato" panose="020F0502020204030203" pitchFamily="34" charset="77"/>
            </a:endParaRPr>
          </a:p>
          <a:p>
            <a:pPr>
              <a:defRPr/>
            </a:pPr>
            <a:r>
              <a:rPr lang="en-GB" i="0" noProof="0">
                <a:effectLst/>
                <a:latin typeface="Lato" panose="020F0502020204030203" pitchFamily="34" charset="77"/>
                <a:ea typeface="MS Mincho"/>
                <a:cs typeface="Times New Roman" panose="02020603050405020304" pitchFamily="18" charset="0"/>
              </a:rPr>
              <a:t>Primary prevention of GBV involves addressing the </a:t>
            </a:r>
            <a:r>
              <a:rPr lang="en-GB" b="0" i="0" noProof="0">
                <a:effectLst/>
                <a:latin typeface="Lato" panose="020F0502020204030203" pitchFamily="34" charset="77"/>
                <a:ea typeface="MS Mincho"/>
                <a:cs typeface="Times New Roman" panose="02020603050405020304" pitchFamily="18" charset="0"/>
              </a:rPr>
              <a:t>root causes </a:t>
            </a:r>
            <a:r>
              <a:rPr lang="en-GB" i="0" noProof="0">
                <a:effectLst/>
                <a:latin typeface="Lato" panose="020F0502020204030203" pitchFamily="34" charset="77"/>
                <a:ea typeface="MS Mincho"/>
                <a:cs typeface="Times New Roman" panose="02020603050405020304" pitchFamily="18" charset="0"/>
              </a:rPr>
              <a:t>of GBV. This is a long-term process, which means that evaluation of impact is not easy. Even where action involves concrete short-term prevention measures, it is not easy to demonstrate how and which specific factor(s) have an impact on the levels of GBV occurring: it is easier to say how many GBV survivors received services than to point out how many people did not experience GBV thanks to prevention interventions. This is further constrained during emergencies, when there is a focus on visible and measurable services.</a:t>
            </a:r>
            <a:r>
              <a:rPr lang="en-GB" noProof="0">
                <a:latin typeface="Lato" panose="020F0502020204030203" pitchFamily="34" charset="77"/>
                <a:ea typeface="MS Mincho"/>
                <a:cs typeface="Times New Roman" panose="02020603050405020304" pitchFamily="18" charset="0"/>
              </a:rPr>
              <a:t> </a:t>
            </a:r>
          </a:p>
          <a:p>
            <a:pPr>
              <a:defRPr/>
            </a:pPr>
            <a:endParaRPr lang="en-GB" noProof="0">
              <a:latin typeface="Lato" panose="020F0502020204030203" pitchFamily="34" charset="77"/>
              <a:ea typeface="MS Mincho" panose="02020609040205080304" pitchFamily="49" charset="-128"/>
              <a:cs typeface="Times New Roman" panose="02020603050405020304" pitchFamily="18" charset="0"/>
            </a:endParaRPr>
          </a:p>
          <a:p>
            <a:pPr marL="0" marR="0" lvl="0" indent="0" algn="l" defTabSz="914400" rtl="0" eaLnBrk="0" fontAlgn="base" latinLnBrk="0" hangingPunct="0">
              <a:spcBef>
                <a:spcPct val="30000"/>
              </a:spcBef>
              <a:spcAft>
                <a:spcPct val="0"/>
              </a:spcAft>
              <a:buClrTx/>
              <a:buSzTx/>
              <a:buFontTx/>
              <a:buNone/>
              <a:tabLst/>
              <a:defRPr/>
            </a:pPr>
            <a:r>
              <a:rPr lang="en-GB" noProof="0">
                <a:latin typeface="Lato" panose="020F0502020204030203" pitchFamily="34" charset="77"/>
                <a:ea typeface="MS PGothic"/>
                <a:cs typeface="Calibri"/>
              </a:rPr>
              <a:t>To measure primary prevention activities it is recommended to </a:t>
            </a:r>
            <a:r>
              <a:rPr lang="en-GB" b="1" noProof="0">
                <a:latin typeface="Lato" panose="020F0502020204030203" pitchFamily="34" charset="77"/>
                <a:ea typeface="MS PGothic"/>
                <a:cs typeface="Calibri"/>
              </a:rPr>
              <a:t>use proxy-indicators </a:t>
            </a:r>
            <a:r>
              <a:rPr lang="en-GB" noProof="0">
                <a:latin typeface="Lato" panose="020F0502020204030203" pitchFamily="34" charset="77"/>
                <a:ea typeface="MS PGothic"/>
                <a:cs typeface="Calibri"/>
              </a:rPr>
              <a:t>that do not have a requirement to count or even know about incidents. These are based on what can be considered best practice related to programming which have positive influence on different types of programming.</a:t>
            </a:r>
          </a:p>
          <a:p>
            <a:endParaRPr lang="en-GB" noProof="0">
              <a:latin typeface="Lato" panose="020F0502020204030203" pitchFamily="34" charset="77"/>
            </a:endParaRPr>
          </a:p>
          <a:p>
            <a:pPr marL="0" marR="0" lvl="0" indent="0" algn="l" defTabSz="914400" rtl="0" eaLnBrk="1" fontAlgn="auto" latinLnBrk="0" hangingPunct="1">
              <a:spcBef>
                <a:spcPts val="0"/>
              </a:spcBef>
              <a:spcAft>
                <a:spcPts val="0"/>
              </a:spcAft>
              <a:buClrTx/>
              <a:buSzTx/>
              <a:buFontTx/>
              <a:buNone/>
              <a:tabLst/>
              <a:defRPr/>
            </a:pPr>
            <a:r>
              <a:rPr lang="en-GB" noProof="0">
                <a:latin typeface="Lato" panose="020F0502020204030203" pitchFamily="34" charset="77"/>
                <a:ea typeface="MS PGothic"/>
                <a:cs typeface="Calibri"/>
              </a:rPr>
              <a:t>It is suggested to use a mix of </a:t>
            </a:r>
            <a:r>
              <a:rPr lang="en-GB" b="1" noProof="0">
                <a:latin typeface="Lato" panose="020F0502020204030203" pitchFamily="34" charset="77"/>
                <a:ea typeface="MS PGothic"/>
                <a:cs typeface="Calibri"/>
              </a:rPr>
              <a:t>qualitative and quantitative indicators</a:t>
            </a:r>
            <a:r>
              <a:rPr lang="en-GB" noProof="0">
                <a:latin typeface="Lato" panose="020F0502020204030203" pitchFamily="34" charset="77"/>
                <a:ea typeface="MS PGothic"/>
                <a:cs typeface="Calibri"/>
              </a:rPr>
              <a:t>, qualitative information helps to gather greater depth on participants’ perceptions of programmes. Consultations with the community, especially women, girls and other at risk groups, are essential. </a:t>
            </a:r>
            <a:endParaRPr lang="en-GB" b="0" noProof="0">
              <a:latin typeface="Lato" panose="020F0502020204030203" pitchFamily="34" charset="77"/>
              <a:ea typeface="MS PGothic"/>
              <a:cs typeface="Calibri"/>
            </a:endParaRPr>
          </a:p>
          <a:p>
            <a:pPr marL="0" marR="0" lvl="0" indent="0" algn="l" defTabSz="914400" rtl="0" eaLnBrk="1" fontAlgn="auto" latinLnBrk="0" hangingPunct="1">
              <a:spcBef>
                <a:spcPts val="0"/>
              </a:spcBef>
              <a:spcAft>
                <a:spcPts val="0"/>
              </a:spcAft>
              <a:buClrTx/>
              <a:buSzTx/>
              <a:buFontTx/>
              <a:buNone/>
              <a:tabLst/>
              <a:defRPr/>
            </a:pPr>
            <a:endParaRPr lang="en-GB" b="0" noProof="0">
              <a:latin typeface="Lato" panose="020F0502020204030203" pitchFamily="34" charset="77"/>
              <a:ea typeface="MS PGothic"/>
              <a:cs typeface="Calibri"/>
            </a:endParaRPr>
          </a:p>
          <a:p>
            <a:pPr marL="0" marR="0" lvl="0" indent="0" algn="l" defTabSz="914400" rtl="0" eaLnBrk="1" fontAlgn="auto" latinLnBrk="0" hangingPunct="1">
              <a:spcBef>
                <a:spcPts val="0"/>
              </a:spcBef>
              <a:spcAft>
                <a:spcPts val="0"/>
              </a:spcAft>
              <a:buClrTx/>
              <a:buSzTx/>
              <a:buFontTx/>
              <a:buNone/>
              <a:tabLst/>
              <a:defRPr/>
            </a:pPr>
            <a:r>
              <a:rPr lang="en-GB" b="0" noProof="0">
                <a:latin typeface="Lato" panose="020F0502020204030203" pitchFamily="34" charset="77"/>
                <a:ea typeface="MS PGothic"/>
                <a:cs typeface="Calibri"/>
              </a:rPr>
              <a:t>Remind that it is key to make sure that you use </a:t>
            </a:r>
            <a:r>
              <a:rPr lang="en-GB" b="1" noProof="0">
                <a:latin typeface="Lato" panose="020F0502020204030203" pitchFamily="34" charset="77"/>
                <a:ea typeface="MS PGothic"/>
                <a:cs typeface="Calibri"/>
              </a:rPr>
              <a:t>safe and ethical methodologies for consulting communities on their priorities and GBV risks (not incident specific). </a:t>
            </a:r>
            <a:r>
              <a:rPr lang="en-GB" b="0" noProof="0">
                <a:latin typeface="Lato" panose="020F0502020204030203" pitchFamily="34" charset="77"/>
                <a:ea typeface="MS PGothic"/>
                <a:cs typeface="Calibri"/>
              </a:rPr>
              <a:t>Consultations should </a:t>
            </a:r>
            <a:r>
              <a:rPr lang="en-GB" noProof="0">
                <a:latin typeface="Lato" panose="020F0502020204030203" pitchFamily="34" charset="77"/>
                <a:ea typeface="MS PGothic"/>
                <a:cs typeface="Calibri"/>
              </a:rPr>
              <a:t>continue throughout implementation to ensure that any harmful unintended consequences can be promptly adjusted. </a:t>
            </a:r>
            <a:r>
              <a:rPr lang="en-GB" b="1" noProof="0">
                <a:latin typeface="Lato" panose="020F0502020204030203" pitchFamily="34" charset="77"/>
                <a:ea typeface="MS PGothic"/>
                <a:cs typeface="Calibri"/>
              </a:rPr>
              <a:t>Safety audits </a:t>
            </a:r>
            <a:r>
              <a:rPr lang="en-GB" b="0" noProof="0">
                <a:latin typeface="Lato" panose="020F0502020204030203" pitchFamily="34" charset="77"/>
                <a:ea typeface="MS PGothic"/>
                <a:cs typeface="Calibri"/>
              </a:rPr>
              <a:t>are one of the tools that could be used for consultations. For more information please refer to the UNHCR GBV Safety Audits toolkit (https://intranet.unhcr.org/en/protection-programme/gender-based-violence/tools.html). </a:t>
            </a:r>
          </a:p>
          <a:p>
            <a:pPr marL="0" marR="0" lvl="0" indent="0" algn="l" defTabSz="914400" rtl="0" eaLnBrk="1" fontAlgn="auto" latinLnBrk="0" hangingPunct="1">
              <a:spcBef>
                <a:spcPts val="0"/>
              </a:spcBef>
              <a:spcAft>
                <a:spcPts val="0"/>
              </a:spcAft>
              <a:buClrTx/>
              <a:buSzTx/>
              <a:buFontTx/>
              <a:buNone/>
              <a:tabLst/>
              <a:defRPr/>
            </a:pPr>
            <a:endParaRPr lang="en-GB" b="1" noProof="0">
              <a:latin typeface="Lato" panose="020F0502020204030203" pitchFamily="34" charset="77"/>
            </a:endParaRPr>
          </a:p>
          <a:p>
            <a:pPr eaLnBrk="1" fontAlgn="auto" hangingPunct="1">
              <a:spcBef>
                <a:spcPts val="0"/>
              </a:spcBef>
              <a:spcAft>
                <a:spcPts val="0"/>
              </a:spcAft>
              <a:defRPr/>
            </a:pPr>
            <a:r>
              <a:rPr lang="en-GB" b="1" noProof="0">
                <a:latin typeface="Lato" panose="020F0502020204030203" pitchFamily="34" charset="77"/>
                <a:ea typeface="MS PGothic"/>
                <a:cs typeface="Calibri"/>
              </a:rPr>
              <a:t>If asked: impact vs. outcome vs. output </a:t>
            </a:r>
          </a:p>
          <a:p>
            <a:pPr marL="171450" indent="-171450" eaLnBrk="1" fontAlgn="auto" hangingPunct="1">
              <a:spcBef>
                <a:spcPts val="0"/>
              </a:spcBef>
              <a:spcAft>
                <a:spcPts val="0"/>
              </a:spcAft>
              <a:buFont typeface="Arial" panose="020B0604020202020204" pitchFamily="34" charset="0"/>
              <a:buChar char="•"/>
              <a:defRPr/>
            </a:pPr>
            <a:r>
              <a:rPr lang="en-GB" b="1" noProof="0">
                <a:latin typeface="Lato" panose="020F0502020204030203" pitchFamily="34" charset="77"/>
                <a:ea typeface="MS PGothic"/>
                <a:cs typeface="Calibri"/>
              </a:rPr>
              <a:t>I</a:t>
            </a:r>
            <a:r>
              <a:rPr lang="en-GB" b="1" noProof="0">
                <a:effectLst/>
                <a:latin typeface="Lato" panose="020F0502020204030203" pitchFamily="34" charset="77"/>
                <a:ea typeface="MS PGothic"/>
                <a:cs typeface="Arial"/>
              </a:rPr>
              <a:t>mpact</a:t>
            </a:r>
            <a:r>
              <a:rPr lang="en-GB" noProof="0">
                <a:effectLst/>
                <a:latin typeface="Lato" panose="020F0502020204030203" pitchFamily="34" charset="77"/>
                <a:ea typeface="MS PGothic"/>
                <a:cs typeface="Arial"/>
              </a:rPr>
              <a:t>: positive and negative </a:t>
            </a:r>
            <a:r>
              <a:rPr lang="en-GB" noProof="0">
                <a:effectLst/>
                <a:latin typeface="Lato" panose="020F0502020204030203" pitchFamily="34" charset="77"/>
                <a:ea typeface="MS PGothic"/>
                <a:cs typeface="Calibri"/>
              </a:rPr>
              <a:t>long-lasting results arising, directly or indirectly from a project, intended or un-intended (OECD/DAC definition).</a:t>
            </a:r>
            <a:endParaRPr lang="en-GB" b="1" noProof="0">
              <a:latin typeface="Lato" panose="020F0502020204030203" pitchFamily="34" charset="77"/>
              <a:ea typeface="MS PGothic"/>
              <a:cs typeface="Calibri"/>
            </a:endParaRPr>
          </a:p>
          <a:p>
            <a:pPr marL="171450" indent="-171450" eaLnBrk="1" fontAlgn="auto" hangingPunct="1">
              <a:spcBef>
                <a:spcPts val="0"/>
              </a:spcBef>
              <a:spcAft>
                <a:spcPts val="0"/>
              </a:spcAft>
              <a:buFont typeface="Arial" panose="020B0604020202020204" pitchFamily="34" charset="0"/>
              <a:buChar char="•"/>
              <a:defRPr/>
            </a:pPr>
            <a:r>
              <a:rPr lang="en-GB" b="1" noProof="0">
                <a:latin typeface="Lato" panose="020F0502020204030203" pitchFamily="34" charset="77"/>
                <a:ea typeface="MS PGothic"/>
                <a:cs typeface="Calibri"/>
              </a:rPr>
              <a:t>O</a:t>
            </a:r>
            <a:r>
              <a:rPr lang="en-GB" b="1" noProof="0">
                <a:effectLst/>
                <a:latin typeface="Lato" panose="020F0502020204030203" pitchFamily="34" charset="77"/>
                <a:ea typeface="MS PGothic"/>
                <a:cs typeface="Calibri"/>
              </a:rPr>
              <a:t>utcomes</a:t>
            </a:r>
            <a:r>
              <a:rPr lang="en-GB" noProof="0">
                <a:effectLst/>
                <a:latin typeface="Lato" panose="020F0502020204030203" pitchFamily="34" charset="77"/>
                <a:ea typeface="MS PGothic"/>
                <a:cs typeface="Calibri"/>
              </a:rPr>
              <a:t> are the likely or achieved short-term and medium-term effects of a project’s outputs (OECD/DAC definition).</a:t>
            </a:r>
            <a:endParaRPr lang="en-GB" b="1" noProof="0">
              <a:latin typeface="Lato" panose="020F0502020204030203" pitchFamily="34" charset="77"/>
              <a:ea typeface="MS PGothic"/>
              <a:cs typeface="Calibri"/>
            </a:endParaRPr>
          </a:p>
          <a:p>
            <a:pPr marL="171450" indent="-171450" eaLnBrk="1" fontAlgn="auto" hangingPunct="1">
              <a:spcBef>
                <a:spcPts val="0"/>
              </a:spcBef>
              <a:spcAft>
                <a:spcPts val="0"/>
              </a:spcAft>
              <a:buFont typeface="Arial" panose="020B0604020202020204" pitchFamily="34" charset="0"/>
              <a:buChar char="•"/>
              <a:defRPr/>
            </a:pPr>
            <a:r>
              <a:rPr lang="en-GB" noProof="0">
                <a:effectLst/>
                <a:latin typeface="Lato" panose="020F0502020204030203" pitchFamily="34" charset="77"/>
                <a:ea typeface="MS PGothic"/>
                <a:cs typeface="Arial"/>
              </a:rPr>
              <a:t>An </a:t>
            </a:r>
            <a:r>
              <a:rPr lang="en-GB" b="1" noProof="0">
                <a:effectLst/>
                <a:latin typeface="Lato" panose="020F0502020204030203" pitchFamily="34" charset="77"/>
                <a:ea typeface="MS PGothic"/>
                <a:cs typeface="Arial"/>
              </a:rPr>
              <a:t>output </a:t>
            </a:r>
            <a:r>
              <a:rPr lang="en-GB" noProof="0">
                <a:effectLst/>
                <a:latin typeface="Lato" panose="020F0502020204030203" pitchFamily="34" charset="77"/>
                <a:ea typeface="MS PGothic"/>
                <a:cs typeface="Arial"/>
              </a:rPr>
              <a:t>is a specific deliverable within the control of UNHCR and/or a partner implementing a project that contributes towards the achievement of the objective. (UNHCR definition).</a:t>
            </a:r>
            <a:r>
              <a:rPr lang="en-GB" noProof="0">
                <a:latin typeface="Lato" panose="020F0502020204030203" pitchFamily="34" charset="77"/>
                <a:ea typeface="MS PGothic"/>
                <a:cs typeface="Arial"/>
              </a:rPr>
              <a:t>  </a:t>
            </a:r>
            <a:endParaRPr lang="en-GB" noProof="0">
              <a:effectLst/>
              <a:latin typeface="Lato" panose="020F0502020204030203" pitchFamily="34" charset="77"/>
              <a:cs typeface="Arial"/>
            </a:endParaRPr>
          </a:p>
          <a:p>
            <a:pPr marL="0" marR="0" lvl="0" indent="0" algn="l" defTabSz="914400" rtl="0" eaLnBrk="1" fontAlgn="auto" latinLnBrk="0" hangingPunct="1">
              <a:spcBef>
                <a:spcPts val="0"/>
              </a:spcBef>
              <a:spcAft>
                <a:spcPts val="0"/>
              </a:spcAft>
              <a:buClrTx/>
              <a:buSzTx/>
              <a:buFontTx/>
              <a:buNone/>
              <a:tabLst/>
              <a:defRPr/>
            </a:pPr>
            <a:endParaRPr lang="en-GB" b="1" noProof="0">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noProof="0">
                <a:latin typeface="Lato" panose="020F0502020204030203" pitchFamily="34" charset="77"/>
              </a:rPr>
              <a:t>For further information on safe and ethical GBV IM please visit the GBVIMS website </a:t>
            </a:r>
            <a:r>
              <a:rPr lang="en-GB" b="1" noProof="0">
                <a:latin typeface="Lato" panose="020F0502020204030203" pitchFamily="34" charset="77"/>
              </a:rPr>
              <a:t>(</a:t>
            </a:r>
            <a:r>
              <a:rPr lang="en-GB" sz="1200" noProof="0">
                <a:latin typeface="Lato" panose="020F0502020204030203" pitchFamily="34" charset="77"/>
                <a:hlinkClick r:id="rId3"/>
              </a:rPr>
              <a:t>GBVIMS: Gender-Based Violence Information Management System</a:t>
            </a:r>
            <a:r>
              <a:rPr lang="en-GB" noProof="0">
                <a:latin typeface="Lato" panose="020F0502020204030203" pitchFamily="34" charset="77"/>
              </a:rPr>
              <a:t>) </a:t>
            </a:r>
            <a:endParaRPr lang="en-GB" b="1" noProof="0">
              <a:latin typeface="Lato" panose="020F0502020204030203" pitchFamily="34" charset="77"/>
            </a:endParaRPr>
          </a:p>
        </p:txBody>
      </p:sp>
    </p:spTree>
    <p:extLst>
      <p:ext uri="{BB962C8B-B14F-4D97-AF65-F5344CB8AC3E}">
        <p14:creationId xmlns:p14="http://schemas.microsoft.com/office/powerpoint/2010/main" val="3896866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10792609"/>
          </a:xfrm>
        </p:spPr>
        <p:txBody>
          <a:bodyPr/>
          <a:lstStyle/>
          <a:p>
            <a:r>
              <a:rPr lang="en-GR" sz="1500" b="1">
                <a:latin typeface="Lato" panose="020F0502020204030203" pitchFamily="34" charset="77"/>
                <a:ea typeface="MS PGothic"/>
                <a:cs typeface="Calibri"/>
              </a:rPr>
              <a:t>FACILITATOR NOTES</a:t>
            </a:r>
          </a:p>
          <a:p>
            <a:endParaRPr lang="en-GR">
              <a:latin typeface="Lato" panose="020F0502020204030203" pitchFamily="34" charset="77"/>
            </a:endParaRPr>
          </a:p>
          <a:p>
            <a:r>
              <a:rPr lang="en-US" b="1">
                <a:latin typeface="Lato" panose="020F0502020204030203" pitchFamily="34" charset="77"/>
                <a:ea typeface="MS PGothic"/>
                <a:cs typeface="Calibri"/>
              </a:rPr>
              <a:t>T</a:t>
            </a:r>
            <a:r>
              <a:rPr lang="en-GR" b="1">
                <a:latin typeface="Lato" panose="020F0502020204030203" pitchFamily="34" charset="77"/>
                <a:ea typeface="MS PGothic"/>
                <a:cs typeface="Calibri"/>
              </a:rPr>
              <a:t>he </a:t>
            </a:r>
            <a:r>
              <a:rPr lang="en-US" b="1">
                <a:latin typeface="Lato" panose="020F0502020204030203" pitchFamily="34" charset="77"/>
                <a:ea typeface="MS PGothic"/>
                <a:cs typeface="Calibri"/>
              </a:rPr>
              <a:t>UNHCR </a:t>
            </a:r>
            <a:r>
              <a:rPr lang="en-GR" b="1">
                <a:latin typeface="Lato" panose="020F0502020204030203" pitchFamily="34" charset="77"/>
                <a:ea typeface="MS PGothic"/>
                <a:cs typeface="Calibri"/>
              </a:rPr>
              <a:t>results framework </a:t>
            </a:r>
            <a:r>
              <a:rPr lang="en-GR">
                <a:latin typeface="Lato" panose="020F0502020204030203" pitchFamily="34" charset="77"/>
                <a:ea typeface="MS PGothic"/>
                <a:cs typeface="Calibri"/>
              </a:rPr>
              <a:t>is a key part of the planning </a:t>
            </a:r>
            <a:r>
              <a:rPr lang="en-US">
                <a:latin typeface="Lato" panose="020F0502020204030203" pitchFamily="34" charset="77"/>
                <a:ea typeface="MS PGothic"/>
                <a:cs typeface="Calibri"/>
              </a:rPr>
              <a:t>and monitoring </a:t>
            </a:r>
            <a:r>
              <a:rPr lang="en-GR">
                <a:latin typeface="Lato" panose="020F0502020204030203" pitchFamily="34" charset="77"/>
                <a:ea typeface="MS PGothic"/>
                <a:cs typeface="Calibri"/>
              </a:rPr>
              <a:t>of GBV prevention programming</a:t>
            </a:r>
            <a:r>
              <a:rPr lang="en-US">
                <a:latin typeface="Lato" panose="020F0502020204030203" pitchFamily="34" charset="77"/>
                <a:ea typeface="MS PGothic"/>
                <a:cs typeface="Calibri"/>
              </a:rPr>
              <a:t> at UNHCR</a:t>
            </a:r>
            <a:r>
              <a:rPr lang="en-GR">
                <a:latin typeface="Lato" panose="020F0502020204030203" pitchFamily="34" charset="77"/>
                <a:ea typeface="MS PGothic"/>
                <a:cs typeface="Calibri"/>
              </a:rPr>
              <a:t>. Recall the GBV outcome area 4, as introduced in the </a:t>
            </a:r>
            <a:r>
              <a:rPr lang="en-US">
                <a:latin typeface="Lato" panose="020F0502020204030203" pitchFamily="34" charset="77"/>
                <a:ea typeface="MS PGothic"/>
                <a:cs typeface="Calibri"/>
              </a:rPr>
              <a:t>first</a:t>
            </a:r>
            <a:r>
              <a:rPr lang="en-GR">
                <a:latin typeface="Lato" panose="020F0502020204030203" pitchFamily="34" charset="77"/>
                <a:ea typeface="MS PGothic"/>
                <a:cs typeface="Calibri"/>
              </a:rPr>
              <a:t> session. Introduce the different indicators for UNHCR GBV prevention programming that are part of our Global Results Framework, by going through the animated elements of the slide. </a:t>
            </a:r>
          </a:p>
          <a:p>
            <a:endParaRPr lang="en-GR">
              <a:latin typeface="Lato" panose="020F0502020204030203" pitchFamily="34" charset="77"/>
            </a:endParaRPr>
          </a:p>
          <a:p>
            <a:r>
              <a:rPr lang="en-GB">
                <a:effectLst/>
                <a:latin typeface="Lato" panose="020F0502020204030203" pitchFamily="34" charset="77"/>
                <a:ea typeface="MS PGothic"/>
                <a:cs typeface="Arial"/>
              </a:rPr>
              <a:t>Background on indicators:</a:t>
            </a:r>
            <a:r>
              <a:rPr lang="en-GB">
                <a:latin typeface="Lato" panose="020F0502020204030203" pitchFamily="34" charset="77"/>
                <a:ea typeface="MS PGothic"/>
                <a:cs typeface="Arial"/>
              </a:rPr>
              <a:t> </a:t>
            </a:r>
            <a:endParaRPr lang="en-GB">
              <a:effectLst/>
              <a:latin typeface="Lato" panose="020F0502020204030203" pitchFamily="34" charset="77"/>
              <a:cs typeface="Arial"/>
            </a:endParaRPr>
          </a:p>
          <a:p>
            <a:endParaRPr lang="en-GB">
              <a:effectLst/>
              <a:latin typeface="Lato" panose="020F0502020204030203" pitchFamily="34" charset="77"/>
            </a:endParaRPr>
          </a:p>
          <a:p>
            <a:pPr marL="228600" indent="-228600">
              <a:buFontTx/>
              <a:buAutoNum type="arabicPeriod"/>
              <a:defRPr/>
            </a:pPr>
            <a:r>
              <a:rPr lang="en-GB" b="1">
                <a:effectLst/>
                <a:latin typeface="Lato" panose="020F0502020204030203" pitchFamily="34" charset="77"/>
                <a:ea typeface="MS PGothic"/>
                <a:cs typeface="Arial"/>
              </a:rPr>
              <a:t>Mandatory “core” outcome indicators: </a:t>
            </a:r>
            <a:r>
              <a:rPr lang="en-GB" b="0">
                <a:effectLst/>
                <a:latin typeface="Lato" panose="020F0502020204030203" pitchFamily="34" charset="77"/>
                <a:ea typeface="MS PGothic"/>
                <a:cs typeface="Arial"/>
              </a:rPr>
              <a:t>t</a:t>
            </a:r>
            <a:r>
              <a:rPr lang="en-GB">
                <a:effectLst/>
                <a:latin typeface="Lato" panose="020F0502020204030203" pitchFamily="34" charset="77"/>
                <a:ea typeface="MS PGothic"/>
                <a:cs typeface="Arial"/>
              </a:rPr>
              <a:t>hree mandatory outcome indicators exist – including one for GBV prevention programming (“Proportion of displaced and stateless persons who do not accept violence against women”). These indicators must be selected if the GBV outcome area is selected. </a:t>
            </a:r>
            <a:r>
              <a:rPr lang="en-GR">
                <a:latin typeface="Lato" panose="020F0502020204030203" pitchFamily="34" charset="77"/>
                <a:ea typeface="MS PGothic"/>
                <a:cs typeface="Calibri"/>
              </a:rPr>
              <a:t>We will look into the core GBV prevention outcome indicators in more detail shortly. </a:t>
            </a:r>
            <a:endParaRPr lang="en-US">
              <a:latin typeface="Lato" panose="020F0502020204030203" pitchFamily="34" charset="77"/>
            </a:endParaRPr>
          </a:p>
          <a:p>
            <a:pPr marL="228600" marR="0" lvl="0" indent="-228600" algn="l" defTabSz="914400" rtl="0" eaLnBrk="0" fontAlgn="base" latinLnBrk="0" hangingPunct="0">
              <a:spcBef>
                <a:spcPct val="30000"/>
              </a:spcBef>
              <a:spcAft>
                <a:spcPct val="0"/>
              </a:spcAft>
              <a:buClrTx/>
              <a:buSzTx/>
              <a:buFont typeface="+mj-lt"/>
              <a:buAutoNum type="arabicPeriod"/>
              <a:tabLst/>
              <a:defRPr/>
            </a:pPr>
            <a:endParaRPr lang="en-GB">
              <a:effectLst/>
              <a:latin typeface="Lato" panose="020F0502020204030203" pitchFamily="34" charset="77"/>
            </a:endParaRPr>
          </a:p>
          <a:p>
            <a:pPr marL="228600" indent="-228600" algn="l">
              <a:buFont typeface="+mj-lt"/>
              <a:buAutoNum type="arabicPeriod"/>
            </a:pPr>
            <a:r>
              <a:rPr lang="en-GB" b="1">
                <a:effectLst/>
                <a:latin typeface="Lato" panose="020F0502020204030203" pitchFamily="34" charset="77"/>
                <a:ea typeface="MS PGothic"/>
                <a:cs typeface="Arial"/>
              </a:rPr>
              <a:t>Minimum recommended good practice output indicators: </a:t>
            </a:r>
            <a:r>
              <a:rPr lang="en-GB" b="0">
                <a:effectLst/>
                <a:latin typeface="Lato" panose="020F0502020204030203" pitchFamily="34" charset="77"/>
                <a:ea typeface="MS PGothic"/>
                <a:cs typeface="Arial"/>
              </a:rPr>
              <a:t>t</a:t>
            </a:r>
            <a:r>
              <a:rPr lang="en-GB">
                <a:effectLst/>
                <a:latin typeface="Lato" panose="020F0502020204030203" pitchFamily="34" charset="77"/>
                <a:ea typeface="MS PGothic"/>
                <a:cs typeface="Arial"/>
              </a:rPr>
              <a:t>hese indicators are minimum indicators recommended for each selected output area – they are optional to select. If an outcome area is selected it is strongly recommended that these indicators are also selected (“% of prevention activities led by women and girls from the community”, “#of women and girls who participate in targeted empowerment activities as part of GBV prevention programmes”, “#of displaced and stateless persons targeted with information-sharing activities on GBV in the onset of an emergency”).</a:t>
            </a:r>
          </a:p>
          <a:p>
            <a:pPr marL="228600" indent="-228600" algn="l">
              <a:buFont typeface="+mj-lt"/>
              <a:buAutoNum type="arabicPeriod"/>
            </a:pPr>
            <a:endParaRPr lang="en-GB">
              <a:effectLst/>
              <a:latin typeface="Lato" panose="020F0502020204030203" pitchFamily="34" charset="77"/>
            </a:endParaRPr>
          </a:p>
          <a:p>
            <a:pPr marL="228600" indent="-228600">
              <a:buFont typeface="+mj-lt"/>
              <a:buAutoNum type="arabicPeriod"/>
              <a:defRPr/>
            </a:pPr>
            <a:r>
              <a:rPr lang="en-GB" b="1">
                <a:effectLst/>
                <a:latin typeface="Lato" panose="020F0502020204030203" pitchFamily="34" charset="77"/>
                <a:ea typeface="MS PGothic"/>
                <a:cs typeface="Arial"/>
              </a:rPr>
              <a:t>Optional self-selected customized output indicators: </a:t>
            </a:r>
            <a:r>
              <a:rPr lang="en-GB" b="0">
                <a:effectLst/>
                <a:latin typeface="Lato" panose="020F0502020204030203" pitchFamily="34" charset="77"/>
                <a:ea typeface="MS PGothic"/>
                <a:cs typeface="Arial"/>
              </a:rPr>
              <a:t>a</a:t>
            </a:r>
            <a:r>
              <a:rPr lang="en-GB">
                <a:effectLst/>
                <a:latin typeface="Lato" panose="020F0502020204030203" pitchFamily="34" charset="77"/>
                <a:ea typeface="MS PGothic"/>
                <a:cs typeface="Arial"/>
              </a:rPr>
              <a:t>dditional indicators can be determined by operations who wish to include these. These should be used in addition to the mandatory outcome and minimum output indicators above . </a:t>
            </a:r>
            <a:r>
              <a:rPr lang="en-GB" b="0">
                <a:effectLst/>
                <a:latin typeface="Lato" panose="020F0502020204030203" pitchFamily="34" charset="77"/>
                <a:ea typeface="MS PGothic"/>
                <a:cs typeface="Arial"/>
              </a:rPr>
              <a:t>The Inter-Agency Minimum Standards also include some good practice indicators that could be considered for this purpose.</a:t>
            </a:r>
            <a:r>
              <a:rPr lang="en-GB">
                <a:latin typeface="Lato" panose="020F0502020204030203" pitchFamily="34" charset="77"/>
                <a:ea typeface="MS PGothic"/>
                <a:cs typeface="Arial"/>
              </a:rPr>
              <a:t> </a:t>
            </a:r>
            <a:endParaRPr lang="en-GB">
              <a:effectLst/>
              <a:latin typeface="Lato" panose="020F0502020204030203" pitchFamily="34" charset="77"/>
              <a:cs typeface="Arial"/>
            </a:endParaRPr>
          </a:p>
          <a:p>
            <a:endParaRPr lang="en-US" b="1">
              <a:latin typeface="Lato" panose="020F0502020204030203" pitchFamily="34" charset="77"/>
            </a:endParaRPr>
          </a:p>
          <a:p>
            <a:r>
              <a:rPr lang="en-US" b="0">
                <a:latin typeface="Lato"/>
                <a:ea typeface="MS PGothic"/>
                <a:cs typeface="Lato"/>
              </a:rPr>
              <a:t>Highlight</a:t>
            </a:r>
            <a:r>
              <a:rPr lang="en-US" b="1" dirty="0">
                <a:latin typeface="Lato"/>
                <a:ea typeface="MS PGothic"/>
                <a:cs typeface="Lato"/>
              </a:rPr>
              <a:t> </a:t>
            </a:r>
            <a:r>
              <a:rPr lang="en-US" b="0">
                <a:latin typeface="Lato"/>
                <a:ea typeface="MS PGothic"/>
                <a:cs typeface="Lato"/>
              </a:rPr>
              <a:t>that the activities noted in the slide are </a:t>
            </a:r>
            <a:r>
              <a:rPr lang="en-US" b="1">
                <a:latin typeface="Lato"/>
                <a:ea typeface="MS PGothic"/>
                <a:cs typeface="Lato"/>
              </a:rPr>
              <a:t>mere examples of GBV prevention activities </a:t>
            </a:r>
            <a:r>
              <a:rPr lang="en-US" b="0">
                <a:latin typeface="Lato"/>
                <a:ea typeface="MS PGothic"/>
                <a:cs typeface="Lato"/>
              </a:rPr>
              <a:t>(e.g. awareness-raising, information campaigns, Women Safe Spaces, EMAP etc.).</a:t>
            </a:r>
            <a:r>
              <a:rPr lang="en-US">
                <a:latin typeface="Lato"/>
                <a:ea typeface="MS PGothic"/>
                <a:cs typeface="Lato"/>
              </a:rPr>
              <a:t> </a:t>
            </a:r>
            <a:endParaRPr lang="en-US" b="0">
              <a:latin typeface="Lato"/>
              <a:cs typeface="Lato"/>
            </a:endParaRPr>
          </a:p>
          <a:p>
            <a:endParaRPr lang="en-US" b="0">
              <a:latin typeface="Lato" panose="020F0502020204030203" pitchFamily="34" charset="77"/>
            </a:endParaRPr>
          </a:p>
          <a:p>
            <a:r>
              <a:rPr lang="en-US" b="1" dirty="0">
                <a:latin typeface="Lato"/>
                <a:ea typeface="MS PGothic"/>
                <a:cs typeface="Lato"/>
              </a:rPr>
              <a:t>REMEMBER! </a:t>
            </a:r>
            <a:r>
              <a:rPr lang="en-US" dirty="0">
                <a:latin typeface="Lato"/>
                <a:ea typeface="MS PGothic"/>
                <a:cs typeface="Lato"/>
              </a:rPr>
              <a:t>While community outreach and awareness-raising are necessary to increase timely and safe access to services and mitigate risks of GBV, </a:t>
            </a:r>
            <a:r>
              <a:rPr lang="en-US" b="1">
                <a:latin typeface="Lato"/>
                <a:ea typeface="MS PGothic"/>
                <a:cs typeface="Lato"/>
              </a:rPr>
              <a:t>awareness-raising is not sufficient to affect social norms change</a:t>
            </a:r>
            <a:r>
              <a:rPr lang="en-US" dirty="0">
                <a:latin typeface="Lato"/>
                <a:ea typeface="MS PGothic"/>
                <a:cs typeface="Lato"/>
              </a:rPr>
              <a:t>. To transform harmful social norms, GBV programming must: (1) shift social expectations, not just individual attitudes; (2) publicize the changes; and (3) catalyse and reinforce new norms and behaviours. </a:t>
            </a:r>
            <a:r>
              <a:rPr lang="en-US" b="1" dirty="0">
                <a:latin typeface="Lato"/>
                <a:ea typeface="MS PGothic"/>
                <a:cs typeface="Lato"/>
              </a:rPr>
              <a:t>Explain to participants that awareness raising sessions on their own do not constitute prevention programming, unless they are part of a broader and longer-term approach. </a:t>
            </a:r>
          </a:p>
          <a:p>
            <a:endParaRPr lang="en-GR" b="1">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Lato"/>
                <a:ea typeface="MS PGothic"/>
                <a:cs typeface="Lato"/>
              </a:rPr>
              <a:t>2022 webinar recording and PPT on UNHCR’s results-based management and GBV: </a:t>
            </a:r>
            <a:r>
              <a:rPr lang="en-US" sz="1200" dirty="0">
                <a:latin typeface="Lato"/>
                <a:ea typeface="MS PGothic"/>
                <a:cs typeface="Lato"/>
                <a:hlinkClick r:id="rId3"/>
              </a:rPr>
              <a:t>https://unhcr365.sharepoint.com/sites/GSCB-GBVLearning/SitePages/Webinar-2.aspx</a:t>
            </a:r>
            <a:endParaRPr lang="en-BR" sz="1200" dirty="0">
              <a:latin typeface="Lato"/>
              <a:cs typeface="Lato"/>
            </a:endParaRPr>
          </a:p>
        </p:txBody>
      </p:sp>
    </p:spTree>
    <p:extLst>
      <p:ext uri="{BB962C8B-B14F-4D97-AF65-F5344CB8AC3E}">
        <p14:creationId xmlns:p14="http://schemas.microsoft.com/office/powerpoint/2010/main" val="379127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R">
                <a:latin typeface="Lato" panose="020F0502020204030203" pitchFamily="34" charset="77"/>
              </a:rPr>
              <a:t>Expected duration: 20 mins </a:t>
            </a:r>
          </a:p>
          <a:p>
            <a:endParaRPr lang="en-US">
              <a:latin typeface="Lato" panose="020F0502020204030203" pitchFamily="34" charset="77"/>
              <a:ea typeface="MS PGothic"/>
              <a:cs typeface="Calibri"/>
            </a:endParaRPr>
          </a:p>
          <a:p>
            <a:pPr marL="171450" indent="-171450">
              <a:buFont typeface="Arial" panose="020B0604020202020204" pitchFamily="34" charset="0"/>
              <a:buChar char="•"/>
            </a:pPr>
            <a:r>
              <a:rPr lang="en-US">
                <a:latin typeface="Lato" panose="020F0502020204030203" pitchFamily="34" charset="77"/>
                <a:ea typeface="MS PGothic"/>
                <a:cs typeface="Calibri"/>
              </a:rPr>
              <a:t>Facilitators introduce themselves and ask participants to write their name and role on a name tag.</a:t>
            </a:r>
          </a:p>
          <a:p>
            <a:pPr marL="171450" indent="-171450">
              <a:buFont typeface="Arial" panose="020B0604020202020204" pitchFamily="34" charset="0"/>
              <a:buChar char="•"/>
            </a:pPr>
            <a:r>
              <a:rPr lang="en-US">
                <a:latin typeface="Lato" panose="020F0502020204030203" pitchFamily="34" charset="77"/>
                <a:ea typeface="MS PGothic"/>
                <a:cs typeface="Calibri"/>
              </a:rPr>
              <a:t>Invite participants to introduce themselves by sharing their </a:t>
            </a:r>
            <a:r>
              <a:rPr lang="en-US" b="1">
                <a:latin typeface="Lato" panose="020F0502020204030203" pitchFamily="34" charset="77"/>
                <a:ea typeface="MS PGothic"/>
                <a:cs typeface="Calibri"/>
              </a:rPr>
              <a:t>name, organization and position</a:t>
            </a:r>
            <a:r>
              <a:rPr lang="en-US">
                <a:latin typeface="Lato" panose="020F0502020204030203" pitchFamily="34" charset="77"/>
                <a:ea typeface="MS PGothic"/>
                <a:cs typeface="Calibri"/>
              </a:rPr>
              <a:t>. </a:t>
            </a:r>
          </a:p>
          <a:p>
            <a:pPr marL="171450" indent="-171450">
              <a:buFont typeface="Arial" panose="020B0604020202020204" pitchFamily="34" charset="0"/>
              <a:buChar char="•"/>
            </a:pPr>
            <a:r>
              <a:rPr lang="en-US">
                <a:latin typeface="Lato" panose="020F0502020204030203" pitchFamily="34" charset="77"/>
                <a:ea typeface="MS PGothic"/>
                <a:cs typeface="Calibri"/>
              </a:rPr>
              <a:t>Encourage participants to also share one </a:t>
            </a:r>
            <a:r>
              <a:rPr lang="en-US" altLang="en-US" b="1">
                <a:latin typeface="Lato" panose="020F0502020204030203" pitchFamily="34" charset="77"/>
                <a:ea typeface="MS PGothic" charset="-128"/>
              </a:rPr>
              <a:t>challenge </a:t>
            </a:r>
            <a:r>
              <a:rPr lang="en-US" altLang="en-US" b="0">
                <a:latin typeface="Lato" panose="020F0502020204030203" pitchFamily="34" charset="77"/>
                <a:ea typeface="MS PGothic" charset="-128"/>
              </a:rPr>
              <a:t>they have experienced, or that they envisage occurring, related to GBV prevention in their work or in their community</a:t>
            </a:r>
            <a:r>
              <a:rPr lang="en-US" altLang="en-US">
                <a:latin typeface="Lato" panose="020F0502020204030203" pitchFamily="34" charset="77"/>
                <a:ea typeface="MS PGothic" charset="-128"/>
              </a:rPr>
              <a:t>. Note these challenges on a flipchart (in key words) and inform participants that the different sessions will refer back to these challenges. Reinforce correct understandings of GBV prevention throughout. </a:t>
            </a:r>
          </a:p>
        </p:txBody>
      </p:sp>
    </p:spTree>
    <p:extLst>
      <p:ext uri="{BB962C8B-B14F-4D97-AF65-F5344CB8AC3E}">
        <p14:creationId xmlns:p14="http://schemas.microsoft.com/office/powerpoint/2010/main" val="313035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R" sz="1500" b="1">
                <a:latin typeface="Lato" panose="020F0502020204030203" pitchFamily="34" charset="77"/>
                <a:ea typeface="MS PGothic"/>
                <a:cs typeface="Calibri"/>
              </a:rPr>
              <a:t>FACILITATOR NOTES</a:t>
            </a:r>
          </a:p>
          <a:p>
            <a:endParaRPr lang="en-GR">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B">
                <a:effectLst/>
                <a:latin typeface="Lato" panose="020F0502020204030203" pitchFamily="34" charset="77"/>
                <a:ea typeface="MS PGothic"/>
                <a:cs typeface="Calibri"/>
              </a:rPr>
              <a:t>Remind participants that this is a </a:t>
            </a:r>
            <a:r>
              <a:rPr lang="en-GB" b="1">
                <a:effectLst/>
                <a:latin typeface="Lato" panose="020F0502020204030203" pitchFamily="34" charset="77"/>
                <a:ea typeface="MS PGothic"/>
                <a:cs typeface="Calibri"/>
              </a:rPr>
              <a:t>mandatory indicator for UNHCR </a:t>
            </a:r>
            <a:r>
              <a:rPr lang="en-GB">
                <a:effectLst/>
                <a:latin typeface="Lato" panose="020F0502020204030203" pitchFamily="34" charset="77"/>
                <a:ea typeface="MS PGothic"/>
                <a:cs typeface="Calibri"/>
              </a:rPr>
              <a:t>if </a:t>
            </a:r>
            <a:r>
              <a:rPr lang="en-GB">
                <a:effectLst/>
                <a:latin typeface="Lato" panose="020F0502020204030203" pitchFamily="34" charset="77"/>
                <a:ea typeface="MS PGothic"/>
                <a:cs typeface="Arial"/>
              </a:rPr>
              <a:t>the GBV outcome area is selected in the operation: “Proportion of displaced and stateless persons who do not accept violence against women”. </a:t>
            </a:r>
            <a:r>
              <a:rPr lang="en-GB">
                <a:effectLst/>
                <a:latin typeface="Lato" panose="020F0502020204030203" pitchFamily="34" charset="77"/>
                <a:ea typeface="MS PGothic"/>
                <a:cs typeface="Calibri"/>
              </a:rPr>
              <a:t>This indicator measures the proportion of persons of concern who disagree that a husband is justified in hitting or beating his wife for a list of specific reasons. This serves as a </a:t>
            </a:r>
            <a:r>
              <a:rPr lang="en-GB" b="1">
                <a:effectLst/>
                <a:latin typeface="Lato" panose="020F0502020204030203" pitchFamily="34" charset="77"/>
                <a:ea typeface="MS PGothic"/>
                <a:cs typeface="Calibri"/>
              </a:rPr>
              <a:t>proxy indicator </a:t>
            </a:r>
            <a:r>
              <a:rPr lang="en-GB">
                <a:effectLst/>
                <a:latin typeface="Lato" panose="020F0502020204030203" pitchFamily="34" charset="77"/>
                <a:ea typeface="MS PGothic"/>
                <a:cs typeface="Calibri"/>
              </a:rPr>
              <a:t>for those who do not accept violence against women. The proxy measurement is used to mitigate expected effects of social desirability: When asking respondents directly whether they accept violence against women, the overwhelming majority would be expected to say no. Violence against women is a manifestation of gender inequality. This indicator seeks to </a:t>
            </a:r>
            <a:r>
              <a:rPr lang="en-GB" b="1">
                <a:effectLst/>
                <a:latin typeface="Lato" panose="020F0502020204030203" pitchFamily="34" charset="77"/>
                <a:ea typeface="MS PGothic"/>
                <a:cs typeface="Calibri"/>
              </a:rPr>
              <a:t>measure changes in behaviours and attitudes</a:t>
            </a:r>
            <a:r>
              <a:rPr lang="en-GB">
                <a:effectLst/>
                <a:latin typeface="Lato" panose="020F0502020204030203" pitchFamily="34" charset="77"/>
                <a:ea typeface="MS PGothic"/>
                <a:cs typeface="Calibri"/>
              </a:rPr>
              <a:t> of persons of concern towards violence against women and by this, the changes in social norms on gender equality and the right to freedom of violence. </a:t>
            </a:r>
          </a:p>
          <a:p>
            <a:pPr marL="0" marR="0" lvl="0" indent="0" algn="l" defTabSz="914400" rtl="0" eaLnBrk="0" fontAlgn="base" latinLnBrk="0" hangingPunct="0">
              <a:spcBef>
                <a:spcPct val="30000"/>
              </a:spcBef>
              <a:spcAft>
                <a:spcPct val="0"/>
              </a:spcAft>
              <a:buClrTx/>
              <a:buSzTx/>
              <a:buFontTx/>
              <a:buNone/>
              <a:tabLst/>
              <a:defRPr/>
            </a:pPr>
            <a:endParaRPr lang="en-GB">
              <a:effectLst/>
              <a:latin typeface="Lato" panose="020F0502020204030203" pitchFamily="34" charset="77"/>
            </a:endParaRPr>
          </a:p>
          <a:p>
            <a:pPr>
              <a:defRPr/>
            </a:pPr>
            <a:r>
              <a:rPr lang="en-GB">
                <a:effectLst/>
                <a:latin typeface="Lato" panose="020F0502020204030203" pitchFamily="34" charset="77"/>
                <a:ea typeface="MS PGothic"/>
                <a:cs typeface="Calibri"/>
              </a:rPr>
              <a:t>Supportive attitudes should not necessarily be interpreted as approval of wife-beating, nor should they imply that a woman or girl will inevitably become a victim of intimate partner violence. Rather, they should be seen as </a:t>
            </a:r>
            <a:r>
              <a:rPr lang="en-GB" b="1">
                <a:effectLst/>
                <a:latin typeface="Lato" panose="020F0502020204030203" pitchFamily="34" charset="77"/>
                <a:ea typeface="MS PGothic"/>
                <a:cs typeface="Calibri"/>
              </a:rPr>
              <a:t>indicative of the degree of social acceptance </a:t>
            </a:r>
            <a:r>
              <a:rPr lang="en-GB">
                <a:effectLst/>
                <a:latin typeface="Lato" panose="020F0502020204030203" pitchFamily="34" charset="77"/>
                <a:ea typeface="MS PGothic"/>
                <a:cs typeface="Calibri"/>
              </a:rPr>
              <a:t>of such practices. This can be influenced by the perception that women and girls have a lower status in society than men and boys or the expectation that they should fulfil certain gender roles. (MICS methodology). </a:t>
            </a:r>
            <a:r>
              <a:rPr lang="en-GB" b="0">
                <a:effectLst/>
                <a:latin typeface="Lato" panose="020F0502020204030203" pitchFamily="34" charset="77"/>
                <a:ea typeface="MS PGothic"/>
                <a:cs typeface="Calibri"/>
              </a:rPr>
              <a:t>Standard phrasing for survey question is included in the </a:t>
            </a:r>
            <a:r>
              <a:rPr lang="en-US" b="0">
                <a:effectLst/>
                <a:latin typeface="Lato" panose="020F0502020204030203" pitchFamily="34" charset="77"/>
                <a:ea typeface="MS PGothic"/>
                <a:cs typeface="Calibri"/>
              </a:rPr>
              <a:t>g</a:t>
            </a:r>
            <a:r>
              <a:rPr lang="en-US">
                <a:latin typeface="Lato" panose="020F0502020204030203" pitchFamily="34" charset="77"/>
                <a:ea typeface="MS PGothic"/>
                <a:cs typeface="Calibri"/>
              </a:rPr>
              <a:t>uidance on collecting data on core indicators (see below). </a:t>
            </a:r>
            <a:endParaRPr lang="en-GB">
              <a:latin typeface="Lato" panose="020F0502020204030203" pitchFamily="34" charset="77"/>
            </a:endParaRPr>
          </a:p>
          <a:p>
            <a:pPr>
              <a:defRPr/>
            </a:pPr>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US" b="1">
                <a:latin typeface="Lato" panose="020F0502020204030203" pitchFamily="34" charset="77"/>
                <a:ea typeface="MS PGothic"/>
                <a:cs typeface="Calibri"/>
              </a:rPr>
              <a:t>Data collection frequency: </a:t>
            </a:r>
            <a:r>
              <a:rPr lang="en-GB">
                <a:effectLst/>
                <a:latin typeface="Lato" panose="020F0502020204030203" pitchFamily="34" charset="77"/>
                <a:ea typeface="MS PGothic"/>
                <a:cs typeface="Calibri"/>
              </a:rPr>
              <a:t>Ideally annually, but frequency depends on the availability of survey data per country and group of displaced/stateless persons. </a:t>
            </a: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B" b="1">
                <a:effectLst/>
                <a:latin typeface="Lato" panose="020F0502020204030203" pitchFamily="34" charset="77"/>
                <a:ea typeface="MS PGothic"/>
                <a:cs typeface="Calibri"/>
              </a:rPr>
              <a:t>Global Reporting Frequency: </a:t>
            </a:r>
            <a:r>
              <a:rPr lang="en-GB">
                <a:effectLst/>
                <a:latin typeface="Lato" panose="020F0502020204030203" pitchFamily="34" charset="77"/>
                <a:ea typeface="MS PGothic"/>
                <a:cs typeface="Calibri"/>
              </a:rPr>
              <a:t>Annually. Indicator values for years in between survey rounds may need to be estimated using extrapolation from previous years. </a:t>
            </a:r>
          </a:p>
          <a:p>
            <a:endParaRPr lang="en-GB" b="1">
              <a:effectLst/>
              <a:latin typeface="Lato" panose="020F0502020204030203" pitchFamily="34" charset="77"/>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Lato" panose="020F0502020204030203" pitchFamily="34" charset="77"/>
                <a:ea typeface="MS PGothic"/>
                <a:cs typeface="Calibri"/>
              </a:rPr>
              <a:t>Derived and adjusted from UNHCR, COMPASS Core Indicators Metadata – Updated, 2021 (</a:t>
            </a:r>
            <a:r>
              <a:rPr lang="en-US" sz="1200">
                <a:latin typeface="Lato" panose="020F0502020204030203" pitchFamily="34" charset="77"/>
                <a:ea typeface="MS PGothic"/>
                <a:cs typeface="Calibri"/>
                <a:hlinkClick r:id="rId3"/>
              </a:rPr>
              <a:t>https://intranet.unhcr.org/content/dam/unhcr/intranet/protection-operations/compass/en/guidance/3/coreindicatorsmetadata/2.0%20Core%20Indicator%20Metadata%2004%2010%202021.pdf</a:t>
            </a:r>
            <a:r>
              <a:rPr lang="en-US">
                <a:latin typeface="Lato" panose="020F0502020204030203" pitchFamily="34" charset="77"/>
                <a:ea typeface="MS PGothic"/>
                <a:cs typeface="Calibri"/>
              </a:rPr>
              <a:t>).</a:t>
            </a:r>
            <a:endParaRPr lang="en-US">
              <a:latin typeface="Lato" panose="020F0502020204030203" pitchFamily="34" charset="77"/>
              <a:cs typeface="Calibri"/>
            </a:endParaRPr>
          </a:p>
        </p:txBody>
      </p:sp>
    </p:spTree>
    <p:extLst>
      <p:ext uri="{BB962C8B-B14F-4D97-AF65-F5344CB8AC3E}">
        <p14:creationId xmlns:p14="http://schemas.microsoft.com/office/powerpoint/2010/main" val="840230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4240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dirty="0">
                <a:latin typeface="Lato"/>
                <a:ea typeface="MS PGothic"/>
                <a:cs typeface="Lato"/>
              </a:rPr>
              <a:t>FACILITATOR NOTES</a:t>
            </a:r>
          </a:p>
          <a:p>
            <a:endParaRPr lang="es-ES" altLang="en-US">
              <a:latin typeface="Lato" panose="020F0502020204030203" pitchFamily="34" charset="77"/>
            </a:endParaRPr>
          </a:p>
          <a:p>
            <a:r>
              <a:rPr lang="en-GR" dirty="0">
                <a:latin typeface="Lato"/>
                <a:ea typeface="MS PGothic"/>
                <a:cs typeface="Lato"/>
              </a:rPr>
              <a:t>Expected duration: 20 mins  </a:t>
            </a:r>
            <a:endParaRPr lang="en-GR" dirty="0">
              <a:latin typeface="Lato"/>
              <a:cs typeface="Lato"/>
            </a:endParaRPr>
          </a:p>
          <a:p>
            <a:r>
              <a:rPr lang="en-US" dirty="0">
                <a:latin typeface="Lato"/>
                <a:ea typeface="MS PGothic"/>
                <a:cs typeface="Lato"/>
              </a:rPr>
              <a:t>Objective: familiarization with the good practice output indicators for GBV prevention programming and encourage reflections on monitoring of GBV prevention programming in own programming/context</a:t>
            </a:r>
            <a:endParaRPr lang="en-GR" dirty="0">
              <a:latin typeface="Lato"/>
              <a:ea typeface="MS PGothic"/>
              <a:cs typeface="Lato"/>
            </a:endParaRPr>
          </a:p>
          <a:p>
            <a:endParaRPr lang="en-GR">
              <a:latin typeface="Lato" panose="020F0502020204030203" pitchFamily="34" charset="77"/>
            </a:endParaRPr>
          </a:p>
          <a:p>
            <a:pPr marL="171450" indent="-171450">
              <a:buFont typeface="Arial" panose="020B0604020202020204" pitchFamily="34" charset="0"/>
              <a:buChar char="•"/>
            </a:pPr>
            <a:r>
              <a:rPr lang="en-GR" dirty="0">
                <a:latin typeface="Lato"/>
                <a:ea typeface="MS PGothic"/>
                <a:cs typeface="Lato"/>
              </a:rPr>
              <a:t>Divide the participants in groups.  </a:t>
            </a:r>
            <a:endParaRPr lang="en-GR" dirty="0">
              <a:latin typeface="Lato"/>
              <a:cs typeface="Lato"/>
            </a:endParaRPr>
          </a:p>
          <a:p>
            <a:pPr marL="171450" indent="-171450">
              <a:buFont typeface="Arial" panose="020B0604020202020204" pitchFamily="34" charset="0"/>
              <a:buChar char="•"/>
              <a:defRPr/>
            </a:pPr>
            <a:r>
              <a:rPr lang="en-GR" dirty="0">
                <a:latin typeface="Lato"/>
                <a:ea typeface="MS PGothic"/>
                <a:cs typeface="Lato"/>
              </a:rPr>
              <a:t>Encourage groups to use a flipchart when desired. </a:t>
            </a:r>
            <a:endParaRPr lang="en-GR" dirty="0">
              <a:latin typeface="Lato"/>
              <a:cs typeface="Lato"/>
            </a:endParaRPr>
          </a:p>
          <a:p>
            <a:pPr marL="171450" indent="-171450">
              <a:buFont typeface="Arial" panose="020B0604020202020204" pitchFamily="34" charset="0"/>
              <a:buChar char="•"/>
            </a:pPr>
            <a:r>
              <a:rPr lang="en-GR" dirty="0">
                <a:latin typeface="Lato"/>
                <a:ea typeface="MS PGothic"/>
                <a:cs typeface="Lato"/>
              </a:rPr>
              <a:t>Allow time at the end for feedback from the groups in plenary, sharing some general conclusions on each question. </a:t>
            </a:r>
            <a:endParaRPr lang="en-GR" dirty="0">
              <a:latin typeface="Lato"/>
              <a:cs typeface="Lato"/>
            </a:endParaRPr>
          </a:p>
          <a:p>
            <a:pPr marL="171450" indent="-171450">
              <a:buFont typeface="Arial" panose="020B0604020202020204" pitchFamily="34" charset="0"/>
              <a:buChar char="•"/>
            </a:pPr>
            <a:endParaRPr lang="en-GR">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solidFill>
                  <a:srgbClr val="0072BC"/>
                </a:solidFill>
                <a:effectLst/>
                <a:latin typeface="Lato"/>
                <a:ea typeface="Calibri" panose="020F0502020204030204" pitchFamily="34" charset="0"/>
                <a:cs typeface="Lato"/>
              </a:rPr>
              <a:t>Minimum recommended good practice output indicators: </a:t>
            </a:r>
            <a:r>
              <a:rPr lang="en-US" sz="1800" dirty="0">
                <a:effectLst/>
                <a:latin typeface="Lato"/>
                <a:ea typeface="Calibri" panose="020F0502020204030204" pitchFamily="34" charset="0"/>
                <a:cs typeface="Lato"/>
              </a:rPr>
              <a:t>these indicators are minimum indicators recommended for each selected output area – they are optional to select. If an outcome area is selected it is strongly recommended that these minimum recommended indicators are also selected.</a:t>
            </a:r>
            <a:endParaRPr lang="en-US" b="0" dirty="0">
              <a:latin typeface="Lato"/>
              <a:ea typeface="MS PGothic"/>
              <a:cs typeface="Lato"/>
            </a:endParaRPr>
          </a:p>
          <a:p>
            <a:pPr>
              <a:defRPr/>
            </a:pPr>
            <a:endParaRPr lang="en-US" b="0">
              <a:latin typeface="Lato" panose="020F0502020204030203" pitchFamily="34" charset="77"/>
              <a:ea typeface="MS PGothic"/>
              <a:cs typeface="Calibri"/>
            </a:endParaRPr>
          </a:p>
          <a:p>
            <a:pPr>
              <a:defRPr/>
            </a:pPr>
            <a:r>
              <a:rPr lang="en-US" b="0" dirty="0">
                <a:latin typeface="Lato"/>
                <a:ea typeface="MS PGothic"/>
                <a:cs typeface="Lato"/>
              </a:rPr>
              <a:t>In relation to the third indicator: </a:t>
            </a:r>
            <a:r>
              <a:rPr lang="en-US" b="1" dirty="0">
                <a:latin typeface="Lato"/>
                <a:ea typeface="MS PGothic"/>
                <a:cs typeface="Lato"/>
              </a:rPr>
              <a:t>REMEMBER! </a:t>
            </a:r>
            <a:r>
              <a:rPr lang="en-US" dirty="0">
                <a:latin typeface="Lato"/>
                <a:ea typeface="MS PGothic"/>
                <a:cs typeface="Lato"/>
              </a:rPr>
              <a:t>While community outreach and awareness-raising are necessary to increase timely and safe access to services and mitigate risks of GBV, </a:t>
            </a:r>
            <a:r>
              <a:rPr lang="en-US" b="1">
                <a:latin typeface="Lato"/>
                <a:ea typeface="MS PGothic"/>
                <a:cs typeface="Lato"/>
              </a:rPr>
              <a:t>awareness-raising is not sufficient to affect social norms change</a:t>
            </a:r>
            <a:r>
              <a:rPr lang="en-US" dirty="0">
                <a:latin typeface="Lato"/>
                <a:ea typeface="MS PGothic"/>
                <a:cs typeface="Lato"/>
              </a:rPr>
              <a:t>. To transform harmful social norms, GBV programming must: (1) shift social expectations, not just individual attitudes; (2) publicize the changes; and (3) catalyse and reinforce new norms and behaviours. Explain to participants that </a:t>
            </a:r>
            <a:r>
              <a:rPr lang="en-US" b="1" dirty="0">
                <a:latin typeface="Lato"/>
                <a:ea typeface="MS PGothic"/>
                <a:cs typeface="Lato"/>
              </a:rPr>
              <a:t>awareness raising sessions on their own do not constitute prevention programming, unless they are part of a broader and longer-term approach. </a:t>
            </a:r>
            <a:endParaRPr lang="en-US" b="1" dirty="0">
              <a:latin typeface="Lato"/>
              <a:cs typeface="Lato"/>
            </a:endParaRPr>
          </a:p>
        </p:txBody>
      </p:sp>
    </p:spTree>
    <p:extLst>
      <p:ext uri="{BB962C8B-B14F-4D97-AF65-F5344CB8AC3E}">
        <p14:creationId xmlns:p14="http://schemas.microsoft.com/office/powerpoint/2010/main" val="3224067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9193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a:defRPr/>
            </a:pPr>
            <a:r>
              <a:rPr lang="en-GR">
                <a:latin typeface="Lato" panose="020F0502020204030203" pitchFamily="34" charset="77"/>
                <a:ea typeface="MS PGothic"/>
                <a:cs typeface="Calibri"/>
              </a:rPr>
              <a:t>Highlight that these tools are mostly oriented on measuring outcome looking at changes in knowledge, attitudes, skills and behaviours, ie. monitoring tools for the outcome level – rather than for the output level (whereby programme activities are tracked). </a:t>
            </a:r>
            <a:endParaRPr lang="en-GR">
              <a:latin typeface="Lato" panose="020F0502020204030203" pitchFamily="34" charset="77"/>
              <a:cs typeface="Calibri"/>
            </a:endParaRPr>
          </a:p>
          <a:p>
            <a:pPr marL="0" marR="0" lvl="0" indent="0" algn="l" defTabSz="914400" rtl="0" eaLnBrk="0" fontAlgn="base" latinLnBrk="0" hangingPunct="0">
              <a:spcBef>
                <a:spcPct val="30000"/>
              </a:spcBef>
              <a:spcAft>
                <a:spcPct val="0"/>
              </a:spcAft>
              <a:buClrTx/>
              <a:buSzTx/>
              <a:buFontTx/>
              <a:buNone/>
              <a:tabLst/>
              <a:defRPr/>
            </a:pPr>
            <a:endParaRPr lang="en-GR">
              <a:latin typeface="Lato" panose="020F0502020204030203" pitchFamily="34" charset="77"/>
            </a:endParaRPr>
          </a:p>
          <a:p>
            <a:pPr>
              <a:defRPr/>
            </a:pPr>
            <a:r>
              <a:rPr lang="en-GR">
                <a:latin typeface="Lato" panose="020F0502020204030203" pitchFamily="34" charset="77"/>
                <a:ea typeface="MS PGothic"/>
                <a:cs typeface="Calibri"/>
              </a:rPr>
              <a:t>Tools: </a:t>
            </a:r>
          </a:p>
          <a:p>
            <a:pPr marL="285750" indent="-285750">
              <a:buFont typeface="Arial"/>
              <a:buChar char="•"/>
              <a:defRPr/>
            </a:pPr>
            <a:r>
              <a:rPr lang="en-GR" b="1">
                <a:latin typeface="Lato" panose="020F0502020204030203" pitchFamily="34" charset="77"/>
                <a:ea typeface="MS PGothic"/>
                <a:cs typeface="Calibri"/>
              </a:rPr>
              <a:t>Surveys: </a:t>
            </a:r>
            <a:r>
              <a:rPr lang="en-GR" b="0">
                <a:latin typeface="Lato" panose="020F0502020204030203" pitchFamily="34" charset="77"/>
                <a:ea typeface="MS PGothic"/>
                <a:cs typeface="Calibri"/>
              </a:rPr>
              <a:t>data for the core mandatory outcome indicator on GBV prevention is recommended to be collected through a survey. </a:t>
            </a:r>
            <a:r>
              <a:rPr lang="en-GB">
                <a:effectLst/>
                <a:latin typeface="Lato" panose="020F0502020204030203" pitchFamily="34" charset="77"/>
                <a:ea typeface="MS PGothic"/>
                <a:cs typeface="Calibri"/>
              </a:rPr>
              <a:t>UNHCR is in the process of developing a standardized household survey module for </a:t>
            </a:r>
            <a:r>
              <a:rPr lang="en-US">
                <a:effectLst/>
                <a:latin typeface="Lato" panose="020F0502020204030203" pitchFamily="34" charset="77"/>
                <a:ea typeface="MS PGothic"/>
                <a:cs typeface="Calibri"/>
              </a:rPr>
              <a:t>this purpose.</a:t>
            </a:r>
            <a:r>
              <a:rPr lang="en-US">
                <a:latin typeface="Lato" panose="020F0502020204030203" pitchFamily="34" charset="77"/>
                <a:ea typeface="MS PGothic"/>
                <a:cs typeface="Calibri"/>
              </a:rPr>
              <a:t> </a:t>
            </a:r>
            <a:endParaRPr lang="en-GR">
              <a:latin typeface="Lato" panose="020F0502020204030203" pitchFamily="34" charset="77"/>
              <a:cs typeface="Calibri"/>
            </a:endParaRPr>
          </a:p>
          <a:p>
            <a:pPr marL="285750" indent="-285750">
              <a:buFont typeface="Arial"/>
              <a:buChar char="•"/>
              <a:defRPr/>
            </a:pPr>
            <a:r>
              <a:rPr lang="en-GR" b="1">
                <a:effectLst/>
                <a:latin typeface="Lato" panose="020F0502020204030203" pitchFamily="34" charset="77"/>
                <a:ea typeface="MS PGothic"/>
                <a:cs typeface="Calibri"/>
              </a:rPr>
              <a:t>Safety audits: </a:t>
            </a:r>
            <a:r>
              <a:rPr lang="en-GR" b="0">
                <a:effectLst/>
                <a:latin typeface="Lato" panose="020F0502020204030203" pitchFamily="34" charset="77"/>
                <a:ea typeface="MS PGothic"/>
                <a:cs typeface="Calibri"/>
              </a:rPr>
              <a:t>refer to the UNHCR GBV Safety Audit Toolkit, 2021 (</a:t>
            </a:r>
            <a:r>
              <a:rPr lang="en-GB" b="0">
                <a:effectLst/>
                <a:latin typeface="Lato" panose="020F0502020204030203" pitchFamily="34" charset="77"/>
                <a:ea typeface="MS PGothic"/>
                <a:cs typeface="Calibri"/>
              </a:rPr>
              <a:t>https://intranet.unhcr.org/en/protection-programme/gender-based-violence/tools.html).</a:t>
            </a:r>
            <a:r>
              <a:rPr lang="en-GB">
                <a:latin typeface="Lato" panose="020F0502020204030203" pitchFamily="34" charset="77"/>
                <a:ea typeface="MS PGothic"/>
                <a:cs typeface="Calibri"/>
              </a:rPr>
              <a:t> </a:t>
            </a:r>
            <a:endParaRPr lang="en-US" b="1">
              <a:latin typeface="Lato" panose="020F0502020204030203" pitchFamily="34" charset="77"/>
              <a:ea typeface="MS PGothic"/>
              <a:cs typeface="Calibri"/>
            </a:endParaRPr>
          </a:p>
          <a:p>
            <a:pPr marL="285750" indent="-285750">
              <a:buFont typeface="Arial"/>
              <a:buChar char="•"/>
              <a:defRPr/>
            </a:pPr>
            <a:r>
              <a:rPr lang="en-GB" b="1">
                <a:latin typeface="Lato" panose="020F0502020204030203" pitchFamily="34" charset="77"/>
                <a:ea typeface="MS PGothic"/>
                <a:cs typeface="Calibri"/>
              </a:rPr>
              <a:t>Focus group discussions, key informant interviews and observation </a:t>
            </a:r>
            <a:r>
              <a:rPr lang="en-GB">
                <a:latin typeface="Lato" panose="020F0502020204030203" pitchFamily="34" charset="77"/>
                <a:ea typeface="MS PGothic"/>
                <a:cs typeface="Calibri"/>
              </a:rPr>
              <a:t>can be used as tools as part of a safety audit or assessment, to analyse </a:t>
            </a:r>
            <a:r>
              <a:rPr lang="en-US">
                <a:latin typeface="Lato" panose="020F0502020204030203" pitchFamily="34" charset="77"/>
                <a:ea typeface="MS PGothic"/>
                <a:cs typeface="Calibri"/>
              </a:rPr>
              <a:t>changes in knowledge, attitudes, skills and behaviours at individual or community level. </a:t>
            </a:r>
            <a:endParaRPr lang="en-GB">
              <a:latin typeface="Lato" panose="020F0502020204030203" pitchFamily="34" charset="77"/>
              <a:ea typeface="MS PGothic"/>
              <a:cs typeface="Calibri"/>
            </a:endParaRPr>
          </a:p>
          <a:p>
            <a:pPr marL="285750" indent="-285750">
              <a:buFont typeface="Arial"/>
              <a:buChar char="•"/>
              <a:defRPr/>
            </a:pPr>
            <a:r>
              <a:rPr lang="en-GB" b="1">
                <a:effectLst/>
                <a:latin typeface="Lato" panose="020F0502020204030203" pitchFamily="34" charset="77"/>
                <a:ea typeface="MS PGothic"/>
                <a:cs typeface="Calibri"/>
              </a:rPr>
              <a:t>Monitoring tools for specific prevention methodologies: </a:t>
            </a:r>
            <a:r>
              <a:rPr lang="en-GB" b="0">
                <a:effectLst/>
                <a:latin typeface="Lato" panose="020F0502020204030203" pitchFamily="34" charset="77"/>
                <a:ea typeface="MS PGothic"/>
                <a:cs typeface="Calibri"/>
              </a:rPr>
              <a:t>some specific prevention methodologies/models may include dedicated monitoring tools, e.g. for SASA! Together, Girl Shine and Engaging Men in Accountable Practices (EMAP).</a:t>
            </a:r>
            <a:r>
              <a:rPr lang="en-GB">
                <a:latin typeface="Lato" panose="020F0502020204030203" pitchFamily="34" charset="77"/>
                <a:ea typeface="MS PGothic"/>
                <a:cs typeface="Calibri"/>
              </a:rPr>
              <a:t> </a:t>
            </a:r>
            <a:endParaRPr lang="en-US" b="1">
              <a:latin typeface="Lato" panose="020F0502020204030203" pitchFamily="34" charset="77"/>
              <a:cs typeface="Calibri"/>
            </a:endParaRPr>
          </a:p>
          <a:p>
            <a:pPr lvl="0" algn="l" rtl="0" eaLnBrk="0" fontAlgn="base" hangingPunct="0">
              <a:spcBef>
                <a:spcPct val="30000"/>
              </a:spcBef>
              <a:spcAft>
                <a:spcPct val="0"/>
              </a:spcAft>
            </a:pPr>
            <a:endParaRPr lang="en-US" sz="1200" kern="1200">
              <a:solidFill>
                <a:schemeClr val="tx1"/>
              </a:solidFill>
              <a:latin typeface="Lato" panose="020F0502020204030203" pitchFamily="34" charset="77"/>
            </a:endParaRPr>
          </a:p>
          <a:p>
            <a:r>
              <a:rPr lang="en-US" b="1">
                <a:latin typeface="Lato" panose="020F0502020204030203" pitchFamily="34" charset="77"/>
                <a:ea typeface="MS PGothic"/>
                <a:cs typeface="Calibri"/>
              </a:rPr>
              <a:t>IMPORTANT</a:t>
            </a:r>
            <a:r>
              <a:rPr lang="en-US">
                <a:latin typeface="Lato" panose="020F0502020204030203" pitchFamily="34" charset="77"/>
                <a:ea typeface="MS PGothic"/>
                <a:cs typeface="Calibri"/>
              </a:rPr>
              <a:t>! Recall that when it comes to GBV data collection it is key to respect basic GBV safe and ethical Information Management principles and practices. In the next slide there will be two videos that explain those principles and practices more in detail.</a:t>
            </a:r>
          </a:p>
        </p:txBody>
      </p:sp>
    </p:spTree>
    <p:extLst>
      <p:ext uri="{BB962C8B-B14F-4D97-AF65-F5344CB8AC3E}">
        <p14:creationId xmlns:p14="http://schemas.microsoft.com/office/powerpoint/2010/main" val="37315595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GB" sz="1200">
                <a:effectLst/>
                <a:latin typeface="Lato" panose="020F0502020204030203" pitchFamily="34" charset="77"/>
                <a:ea typeface="MS PGothic"/>
                <a:cs typeface="Calibri"/>
                <a:hlinkClick r:id="rId3"/>
              </a:rPr>
              <a:t>https://www.youtube.com/watch?v=IUDfUATsITI&amp;list=PLk83Ra7kAz5HQymFMdS79dryet14pn8YS&amp;index=7</a:t>
            </a:r>
            <a:endParaRPr lang="en-GB" sz="1200">
              <a:effectLst/>
              <a:latin typeface="Lato" panose="020F0502020204030203" pitchFamily="34" charset="77"/>
              <a:ea typeface="MS PGothic"/>
              <a:cs typeface="Calibri"/>
            </a:endParaRPr>
          </a:p>
          <a:p>
            <a:r>
              <a:rPr lang="en-GB" sz="1200">
                <a:effectLst/>
                <a:latin typeface="Lato" panose="020F0502020204030203" pitchFamily="34" charset="77"/>
              </a:rPr>
              <a:t>Duration: 3.22 mins</a:t>
            </a:r>
          </a:p>
          <a:p>
            <a:endParaRPr lang="en-GB" sz="1200">
              <a:effectLst/>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US" sz="1200">
                <a:effectLst/>
                <a:latin typeface="Lato" panose="020F0502020204030203" pitchFamily="34" charset="77"/>
              </a:rPr>
              <a:t>Play this video and the related video on the next slide, before highlighting some key points reflected in the notes on the next slide. </a:t>
            </a:r>
          </a:p>
          <a:p>
            <a:pPr marL="0" marR="0" lvl="0" indent="0" algn="l" defTabSz="914400" rtl="0" eaLnBrk="0" fontAlgn="base" latinLnBrk="0" hangingPunct="0">
              <a:spcBef>
                <a:spcPct val="30000"/>
              </a:spcBef>
              <a:spcAft>
                <a:spcPct val="0"/>
              </a:spcAft>
              <a:buClrTx/>
              <a:buSzTx/>
              <a:buFontTx/>
              <a:buNone/>
              <a:tabLst/>
              <a:defRPr/>
            </a:pPr>
            <a:endParaRPr lang="en-US" sz="1200">
              <a:effectLst/>
              <a:latin typeface="Lato" panose="020F0502020204030203" pitchFamily="34" charset="77"/>
            </a:endParaRPr>
          </a:p>
        </p:txBody>
      </p:sp>
    </p:spTree>
    <p:extLst>
      <p:ext uri="{BB962C8B-B14F-4D97-AF65-F5344CB8AC3E}">
        <p14:creationId xmlns:p14="http://schemas.microsoft.com/office/powerpoint/2010/main" val="25666097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n-GB" sz="1200">
              <a:effectLst/>
              <a:latin typeface="Lato" panose="020F0502020204030203" pitchFamily="34" charset="77"/>
            </a:endParaRPr>
          </a:p>
          <a:p>
            <a:r>
              <a:rPr lang="en-GB" sz="1200">
                <a:effectLst/>
                <a:latin typeface="Lato" panose="020F0502020204030203" pitchFamily="34" charset="77"/>
                <a:ea typeface="MS PGothic"/>
                <a:cs typeface="Calibri"/>
                <a:hlinkClick r:id="rId3"/>
              </a:rPr>
              <a:t>https://www.youtube.com/watch?v=JYhsaqLRfv8&amp;list=PLk83Ra7kAz5HQymFMdS79dryet14pn8YS&amp;index=8</a:t>
            </a:r>
            <a:endParaRPr lang="en-GB" sz="1200">
              <a:effectLst/>
              <a:latin typeface="Lato" panose="020F0502020204030203" pitchFamily="34" charset="77"/>
              <a:ea typeface="MS PGothic"/>
              <a:cs typeface="Calibri"/>
            </a:endParaRPr>
          </a:p>
          <a:p>
            <a:r>
              <a:rPr lang="en-GB" sz="1200">
                <a:effectLst/>
                <a:latin typeface="Lato" panose="020F0502020204030203" pitchFamily="34" charset="77"/>
              </a:rPr>
              <a:t>Duration: 4:30mins </a:t>
            </a:r>
          </a:p>
          <a:p>
            <a:pPr marL="0" marR="0" lvl="0" indent="0" algn="l" defTabSz="914400" rtl="0" eaLnBrk="0" fontAlgn="base" latinLnBrk="0" hangingPunct="0">
              <a:spcBef>
                <a:spcPct val="30000"/>
              </a:spcBef>
              <a:spcAft>
                <a:spcPct val="0"/>
              </a:spcAft>
              <a:buClrTx/>
              <a:buSzTx/>
              <a:buFontTx/>
              <a:buNone/>
              <a:tabLst/>
              <a:defRPr/>
            </a:pPr>
            <a:endParaRPr lang="en-US" sz="120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atin typeface="Lato" panose="020F0502020204030203" pitchFamily="34" charset="77"/>
                <a:ea typeface="MS PGothic"/>
                <a:cs typeface="Calibri"/>
              </a:rPr>
              <a:t>After playing the video on the previous and current slide, emphasize that these minimum standards for data collection do not apply only to GBV programme monitoring, but </a:t>
            </a:r>
            <a:r>
              <a:rPr lang="en-GB" b="1">
                <a:latin typeface="Lato" panose="020F0502020204030203" pitchFamily="34" charset="77"/>
                <a:ea typeface="MS PGothic"/>
                <a:cs typeface="Calibri"/>
              </a:rPr>
              <a:t>apply to </a:t>
            </a:r>
            <a:r>
              <a:rPr lang="en-GB" b="1" u="sng">
                <a:latin typeface="Lato" panose="020F0502020204030203" pitchFamily="34" charset="77"/>
                <a:ea typeface="MS PGothic"/>
                <a:cs typeface="Calibri"/>
              </a:rPr>
              <a:t>all</a:t>
            </a:r>
            <a:r>
              <a:rPr lang="en-GB" b="1">
                <a:latin typeface="Lato" panose="020F0502020204030203" pitchFamily="34" charset="77"/>
                <a:ea typeface="MS PGothic"/>
                <a:cs typeface="Calibri"/>
              </a:rPr>
              <a:t> data collection exercises throughout the programme cycle</a:t>
            </a:r>
            <a:r>
              <a:rPr lang="en-GB">
                <a:latin typeface="Lato" panose="020F0502020204030203" pitchFamily="34" charset="77"/>
                <a:ea typeface="MS PGothic"/>
                <a:cs typeface="Calibri"/>
              </a:rPr>
              <a:t>, in particular collecting assessment data. </a:t>
            </a:r>
            <a:r>
              <a:rPr lang="en-US">
                <a:latin typeface="Lato" panose="020F0502020204030203" pitchFamily="34" charset="77"/>
                <a:ea typeface="MS PGothic"/>
                <a:cs typeface="Calibri"/>
              </a:rPr>
              <a:t>Given the highly sensitive and potentially life-threatening nature of GBV, any type of qualitative or quantitative assessment, survey or other data collection activity must follow robust ethical and safety considerations, accepted international standards and “do no harm” principle. A failure to do so places women, girls and other at risk groups, GBV survivors and personnel at risk. </a:t>
            </a:r>
            <a:r>
              <a:rPr lang="en-GB">
                <a:latin typeface="Lato" panose="020F0502020204030203" pitchFamily="34" charset="77"/>
                <a:ea typeface="MS PGothic"/>
                <a:cs typeface="Calibri"/>
              </a:rPr>
              <a:t> (Key resource: </a:t>
            </a:r>
            <a:r>
              <a:rPr lang="en-GB" sz="1200" u="none">
                <a:latin typeface="Lato" panose="020F0502020204030203" pitchFamily="34" charset="77"/>
                <a:ea typeface="MS PGothic"/>
                <a:cs typeface="Calibri"/>
                <a:hlinkClick r:id="rId4"/>
              </a:rPr>
              <a:t>WHO Ethical and safety recommendations for researching, documenting and monitoring sexual violence in emergencies</a:t>
            </a:r>
            <a:r>
              <a:rPr lang="en-GB" u="none">
                <a:solidFill>
                  <a:schemeClr val="tx1"/>
                </a:solidFill>
                <a:latin typeface="Lato" panose="020F0502020204030203" pitchFamily="34" charset="77"/>
                <a:ea typeface="MS PGothic"/>
                <a:cs typeface="Calibri"/>
              </a:rPr>
              <a:t>, </a:t>
            </a:r>
            <a:r>
              <a:rPr lang="en-GB">
                <a:latin typeface="Lato" panose="020F0502020204030203" pitchFamily="34" charset="77"/>
                <a:ea typeface="MS PGothic"/>
                <a:cs typeface="Calibri"/>
              </a:rPr>
              <a:t>2007 (</a:t>
            </a:r>
            <a:r>
              <a:rPr lang="en-GB" sz="1200">
                <a:latin typeface="Lato" panose="020F0502020204030203" pitchFamily="34" charset="77"/>
                <a:ea typeface="MS PGothic"/>
                <a:cs typeface="Calibri"/>
                <a:hlinkClick r:id="rId5"/>
              </a:rPr>
              <a:t>https://www.who.int/publications-detail-redirect/9789241595681</a:t>
            </a:r>
            <a:r>
              <a:rPr lang="en-GB">
                <a:latin typeface="Lato" panose="020F0502020204030203" pitchFamily="34" charset="77"/>
                <a:ea typeface="MS PGothic"/>
                <a:cs typeface="Calibri"/>
              </a:rPr>
              <a:t>). </a:t>
            </a:r>
            <a:endParaRPr lang="en-US">
              <a:latin typeface="Lato" panose="020F0502020204030203" pitchFamily="34" charset="77"/>
              <a:ea typeface="MS PGothic"/>
              <a:cs typeface="Calibri"/>
            </a:endParaRPr>
          </a:p>
          <a:p>
            <a:pPr>
              <a:defRPr/>
            </a:pPr>
            <a:endParaRPr lang="en-US">
              <a:latin typeface="Lato" panose="020F0502020204030203" pitchFamily="34" charset="77"/>
              <a:ea typeface="MS PGothic"/>
              <a:cs typeface="Calibri"/>
            </a:endParaRPr>
          </a:p>
          <a:p>
            <a:pPr>
              <a:defRPr/>
            </a:pPr>
            <a:r>
              <a:rPr lang="en-US">
                <a:latin typeface="Lato" panose="020F0502020204030203" pitchFamily="34" charset="77"/>
                <a:ea typeface="MS PGothic"/>
                <a:cs typeface="Calibri"/>
              </a:rPr>
              <a:t>Quality assessments, risk analyses, and monitoring and evaluation should inform programmatic interventions and learning to improve the GBV prevention programming. Ethically collected data on the nature and scope of GBV ensure that programme development and implementation, advocacy and resource mobilization are </a:t>
            </a:r>
            <a:r>
              <a:rPr lang="en-US" b="1">
                <a:latin typeface="Lato" panose="020F0502020204030203" pitchFamily="34" charset="77"/>
                <a:ea typeface="MS PGothic"/>
                <a:cs typeface="Calibri"/>
              </a:rPr>
              <a:t>based on the needs and solutions identified by the affected population</a:t>
            </a:r>
            <a:r>
              <a:rPr lang="en-US">
                <a:latin typeface="Lato" panose="020F0502020204030203" pitchFamily="34" charset="77"/>
                <a:ea typeface="MS PGothic"/>
                <a:cs typeface="Calibri"/>
              </a:rPr>
              <a:t>. </a:t>
            </a:r>
            <a:endParaRPr lang="en-US">
              <a:latin typeface="Lato" panose="020F0502020204030203" pitchFamily="34" charset="77"/>
              <a:cs typeface="Calibri"/>
            </a:endParaRP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a:defRPr/>
            </a:pPr>
            <a:r>
              <a:rPr lang="en-US">
                <a:latin typeface="Lato" panose="020F0502020204030203" pitchFamily="34" charset="77"/>
                <a:ea typeface="MS PGothic"/>
                <a:cs typeface="Calibri"/>
              </a:rPr>
              <a:t>When information is collected through </a:t>
            </a:r>
            <a:r>
              <a:rPr lang="en-US" b="1">
                <a:latin typeface="Lato" panose="020F0502020204030203" pitchFamily="34" charset="77"/>
                <a:ea typeface="MS PGothic"/>
                <a:cs typeface="Calibri"/>
              </a:rPr>
              <a:t>community-based, participatory approaches</a:t>
            </a:r>
            <a:r>
              <a:rPr lang="en-US">
                <a:latin typeface="Lato" panose="020F0502020204030203" pitchFamily="34" charset="77"/>
                <a:ea typeface="MS PGothic"/>
                <a:cs typeface="Calibri"/>
              </a:rPr>
              <a:t>, it improves the impact and outcomes of humanitarian interventions. </a:t>
            </a:r>
            <a:r>
              <a:rPr lang="en-GB">
                <a:latin typeface="Lato" panose="020F0502020204030203" pitchFamily="34" charset="77"/>
                <a:ea typeface="MS PGothic"/>
                <a:cs typeface="Calibri"/>
              </a:rPr>
              <a:t>UNHCR is committed to using participatory methodologies to incorporate the capacities and priorities of displaced and stateless persons, and in the context of GBV especially for women, girls and other at risk groups. Participatory approaches</a:t>
            </a:r>
            <a:r>
              <a:rPr lang="en-GB" b="1">
                <a:latin typeface="Lato" panose="020F0502020204030203" pitchFamily="34" charset="77"/>
                <a:ea typeface="MS PGothic"/>
                <a:cs typeface="Calibri"/>
              </a:rPr>
              <a:t> </a:t>
            </a:r>
            <a:r>
              <a:rPr lang="en-GB">
                <a:latin typeface="Lato" panose="020F0502020204030203" pitchFamily="34" charset="77"/>
                <a:ea typeface="MS PGothic"/>
                <a:cs typeface="Calibri"/>
              </a:rPr>
              <a:t>refer to data collection and analysis activities that aim to involve and empower local communities, and ensure that the results can be used by and for the affected community. In all methods employed to collect data, it is essential that the participation of all relevant community groups is promoted and facilitated, with a specific focus on including women, girls and other at risk groups. </a:t>
            </a:r>
            <a:r>
              <a:rPr lang="en-GB" b="1">
                <a:latin typeface="Lato" panose="020F0502020204030203" pitchFamily="34" charset="77"/>
                <a:ea typeface="MS PGothic"/>
                <a:cs typeface="Calibri"/>
              </a:rPr>
              <a:t>Community participation in data collection</a:t>
            </a:r>
            <a:r>
              <a:rPr lang="en-GB">
                <a:latin typeface="Lato" panose="020F0502020204030203" pitchFamily="34" charset="77"/>
                <a:ea typeface="MS PGothic"/>
                <a:cs typeface="Calibri"/>
              </a:rPr>
              <a:t> should be encouraged with caution in situations where this poses potential security risks or increases the risk of GBV.  </a:t>
            </a:r>
            <a:endParaRPr lang="en-US">
              <a:latin typeface="Lato" panose="020F0502020204030203" pitchFamily="34" charset="77"/>
              <a:ea typeface="MS PGothic"/>
              <a:cs typeface="Calibri"/>
            </a:endParaRP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US" b="1">
                <a:latin typeface="Lato" panose="020F0502020204030203" pitchFamily="34" charset="77"/>
                <a:ea typeface="MS PGothic"/>
                <a:cs typeface="Calibri"/>
              </a:rPr>
              <a:t>Research </a:t>
            </a:r>
            <a:r>
              <a:rPr lang="en-US">
                <a:latin typeface="Lato" panose="020F0502020204030203" pitchFamily="34" charset="77"/>
                <a:ea typeface="MS PGothic"/>
                <a:cs typeface="Calibri"/>
              </a:rPr>
              <a:t>can play an important role in understanding how violence affects women’s and girls’ lives, and what works to best address and prevent it, especially when research is led by women’s organizations using feminist-informed approaches. During the acute emergency stage, research is not prioritized because the focus is on life-saving services; however, existing research, particularly by local researchers, can and should be used to inform and contextualize interventions.</a:t>
            </a:r>
          </a:p>
          <a:p>
            <a:pPr marL="0" marR="0" lvl="0" indent="0" algn="l" defTabSz="914400" rtl="0" eaLnBrk="0" fontAlgn="base" latinLnBrk="0" hangingPunct="0">
              <a:spcBef>
                <a:spcPct val="30000"/>
              </a:spcBef>
              <a:spcAft>
                <a:spcPct val="0"/>
              </a:spcAft>
              <a:buClrTx/>
              <a:buSzTx/>
              <a:buFontTx/>
              <a:buNone/>
              <a:tabLst/>
              <a:defRPr/>
            </a:pPr>
            <a:endParaRPr lang="en-GB" sz="1200">
              <a:effectLst/>
              <a:latin typeface="Lato" panose="020F0502020204030203" pitchFamily="34" charset="77"/>
            </a:endParaRPr>
          </a:p>
          <a:p>
            <a:r>
              <a:rPr lang="en-GB">
                <a:latin typeface="Lato" panose="020F0502020204030203" pitchFamily="34" charset="77"/>
                <a:ea typeface="MS PGothic"/>
                <a:cs typeface="Calibri"/>
              </a:rPr>
              <a:t>Some</a:t>
            </a:r>
            <a:r>
              <a:rPr lang="en-GB" sz="1200">
                <a:effectLst/>
                <a:latin typeface="Lato" panose="020F0502020204030203" pitchFamily="34" charset="77"/>
                <a:ea typeface="MS PGothic"/>
                <a:cs typeface="Calibri"/>
              </a:rPr>
              <a:t> important points</a:t>
            </a:r>
            <a:r>
              <a:rPr lang="en-GB">
                <a:latin typeface="Lato" panose="020F0502020204030203" pitchFamily="34" charset="77"/>
                <a:ea typeface="MS PGothic"/>
                <a:cs typeface="Calibri"/>
              </a:rPr>
              <a:t> on </a:t>
            </a:r>
            <a:r>
              <a:rPr lang="en-GB" b="1">
                <a:latin typeface="Lato" panose="020F0502020204030203" pitchFamily="34" charset="77"/>
                <a:ea typeface="MS PGothic"/>
                <a:cs typeface="Calibri"/>
              </a:rPr>
              <a:t>surveys</a:t>
            </a:r>
            <a:r>
              <a:rPr lang="en-GB" sz="1200">
                <a:effectLst/>
                <a:latin typeface="Lato" panose="020F0502020204030203" pitchFamily="34" charset="77"/>
                <a:ea typeface="MS PGothic"/>
                <a:cs typeface="Calibri"/>
              </a:rPr>
              <a:t>:</a:t>
            </a:r>
            <a:r>
              <a:rPr lang="en-GB">
                <a:latin typeface="Lato" panose="020F0502020204030203" pitchFamily="34" charset="77"/>
                <a:ea typeface="MS PGothic"/>
                <a:cs typeface="Calibri"/>
              </a:rPr>
              <a:t> </a:t>
            </a:r>
            <a:endParaRPr lang="en-GB" sz="1200">
              <a:effectLst/>
              <a:latin typeface="Lato" panose="020F0502020204030203" pitchFamily="34" charset="77"/>
              <a:cs typeface="Calibri"/>
            </a:endParaRPr>
          </a:p>
          <a:p>
            <a:pPr marL="285750" indent="-285750">
              <a:buFont typeface="Arial" panose="020B0604020202020204" pitchFamily="34" charset="0"/>
              <a:buChar char="•"/>
            </a:pPr>
            <a:r>
              <a:rPr lang="en-GB" sz="1200">
                <a:effectLst/>
                <a:latin typeface="Lato" panose="020F0502020204030203" pitchFamily="34" charset="77"/>
              </a:rPr>
              <a:t>Surveys must not contain any questions which aim at identifying survivors or could lead to stigma or further harm;</a:t>
            </a:r>
          </a:p>
          <a:p>
            <a:pPr marL="285750" indent="-285750">
              <a:buFont typeface="Arial" panose="020B0604020202020204" pitchFamily="34" charset="0"/>
              <a:buChar char="•"/>
            </a:pPr>
            <a:r>
              <a:rPr lang="en-GB" sz="1200">
                <a:effectLst/>
                <a:latin typeface="Lato" panose="020F0502020204030203" pitchFamily="34" charset="77"/>
              </a:rPr>
              <a:t>Need contextualize the phrasing of survey question(s) and test it with communities prior to the roll-out of the survey;</a:t>
            </a:r>
          </a:p>
          <a:p>
            <a:pPr marL="285750" indent="-285750">
              <a:buFont typeface="Arial" panose="020B0604020202020204" pitchFamily="34" charset="0"/>
              <a:buChar char="•"/>
            </a:pPr>
            <a:r>
              <a:rPr lang="en-GB" sz="1200">
                <a:effectLst/>
                <a:latin typeface="Lato" panose="020F0502020204030203" pitchFamily="34" charset="77"/>
              </a:rPr>
              <a:t>Advisable to administer surveys to members of the household separately in confidential spaces;</a:t>
            </a:r>
          </a:p>
          <a:p>
            <a:pPr marL="285750" indent="-285750">
              <a:buFont typeface="Arial" panose="020B0604020202020204" pitchFamily="34" charset="0"/>
              <a:buChar char="•"/>
            </a:pPr>
            <a:r>
              <a:rPr lang="en-GB" sz="1200">
                <a:effectLst/>
                <a:latin typeface="Lato" panose="020F0502020204030203" pitchFamily="34" charset="77"/>
              </a:rPr>
              <a:t>Ensure same-sex enumerators. </a:t>
            </a:r>
          </a:p>
        </p:txBody>
      </p:sp>
    </p:spTree>
    <p:extLst>
      <p:ext uri="{BB962C8B-B14F-4D97-AF65-F5344CB8AC3E}">
        <p14:creationId xmlns:p14="http://schemas.microsoft.com/office/powerpoint/2010/main" val="382740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US">
                <a:latin typeface="Lato" panose="020F0502020204030203" pitchFamily="34" charset="77"/>
                <a:ea typeface="MS PGothic"/>
                <a:cs typeface="Calibri"/>
              </a:rPr>
              <a:t>It is important to note that when establishing who needs to access and use the information generated through assessments and feedback mechanisms, we should consider </a:t>
            </a:r>
            <a:r>
              <a:rPr lang="en-US" b="1">
                <a:latin typeface="Lato" panose="020F0502020204030203" pitchFamily="34" charset="77"/>
                <a:ea typeface="MS PGothic"/>
                <a:cs typeface="Calibri"/>
              </a:rPr>
              <a:t>how </a:t>
            </a:r>
            <a:r>
              <a:rPr lang="en-US" b="0">
                <a:latin typeface="Lato" panose="020F0502020204030203" pitchFamily="34" charset="77"/>
                <a:ea typeface="MS PGothic"/>
                <a:cs typeface="Calibri"/>
              </a:rPr>
              <a:t>to ensure that relevant</a:t>
            </a:r>
            <a:r>
              <a:rPr lang="en-US" b="1">
                <a:latin typeface="Lato" panose="020F0502020204030203" pitchFamily="34" charset="77"/>
                <a:ea typeface="MS PGothic"/>
                <a:cs typeface="Calibri"/>
              </a:rPr>
              <a:t> information </a:t>
            </a:r>
            <a:r>
              <a:rPr lang="en-US">
                <a:latin typeface="Lato" panose="020F0502020204030203" pitchFamily="34" charset="77"/>
                <a:ea typeface="MS PGothic"/>
                <a:cs typeface="Calibri"/>
              </a:rPr>
              <a:t>is also </a:t>
            </a:r>
            <a:r>
              <a:rPr lang="en-US" b="1">
                <a:latin typeface="Lato" panose="020F0502020204030203" pitchFamily="34" charset="77"/>
                <a:ea typeface="MS PGothic"/>
                <a:cs typeface="Calibri"/>
              </a:rPr>
              <a:t>shared</a:t>
            </a:r>
            <a:r>
              <a:rPr lang="en-US">
                <a:latin typeface="Lato" panose="020F0502020204030203" pitchFamily="34" charset="77"/>
                <a:ea typeface="MS PGothic"/>
                <a:cs typeface="Calibri"/>
              </a:rPr>
              <a:t> with the </a:t>
            </a:r>
            <a:r>
              <a:rPr lang="en-US" b="1">
                <a:latin typeface="Lato" panose="020F0502020204030203" pitchFamily="34" charset="77"/>
                <a:ea typeface="MS PGothic"/>
                <a:cs typeface="Calibri"/>
              </a:rPr>
              <a:t>community</a:t>
            </a:r>
            <a:r>
              <a:rPr lang="en-US">
                <a:latin typeface="Lato" panose="020F0502020204030203" pitchFamily="34" charset="77"/>
                <a:ea typeface="MS PGothic"/>
                <a:cs typeface="Calibri"/>
              </a:rPr>
              <a:t> we are working with. </a:t>
            </a:r>
          </a:p>
          <a:p>
            <a:endParaRPr lang="en-US">
              <a:latin typeface="Lato" panose="020F0502020204030203" pitchFamily="34" charset="77"/>
            </a:endParaRPr>
          </a:p>
          <a:p>
            <a:r>
              <a:rPr lang="en-US">
                <a:latin typeface="Lato" panose="020F0502020204030203" pitchFamily="34" charset="77"/>
                <a:ea typeface="MS PGothic"/>
                <a:cs typeface="Calibri"/>
              </a:rPr>
              <a:t>In addition to having access to the data provided, </a:t>
            </a:r>
            <a:r>
              <a:rPr lang="en-US" b="1">
                <a:latin typeface="Lato" panose="020F0502020204030203" pitchFamily="34" charset="77"/>
                <a:ea typeface="MS PGothic"/>
                <a:cs typeface="Calibri"/>
              </a:rPr>
              <a:t>community</a:t>
            </a:r>
            <a:r>
              <a:rPr lang="en-US">
                <a:latin typeface="Lato" panose="020F0502020204030203" pitchFamily="34" charset="77"/>
                <a:ea typeface="MS PGothic"/>
                <a:cs typeface="Calibri"/>
              </a:rPr>
              <a:t> members </a:t>
            </a:r>
            <a:r>
              <a:rPr lang="en-US" b="1">
                <a:latin typeface="Lato" panose="020F0502020204030203" pitchFamily="34" charset="77"/>
                <a:ea typeface="MS PGothic"/>
                <a:cs typeface="Calibri"/>
              </a:rPr>
              <a:t>can engage in analysing </a:t>
            </a:r>
            <a:r>
              <a:rPr lang="en-US">
                <a:latin typeface="Lato" panose="020F0502020204030203" pitchFamily="34" charset="77"/>
                <a:ea typeface="MS PGothic"/>
                <a:cs typeface="Calibri"/>
              </a:rPr>
              <a:t>it or making sense of the issues that are flagged through the feedback mechanism. The idea is that if community members are provided with access to this data and engaged in its initial analysis, they can use the data for their own, locally driven advocacy purposes with other agencies and their local authorities.</a:t>
            </a:r>
          </a:p>
          <a:p>
            <a:endParaRPr lang="en-US">
              <a:latin typeface="Lato" panose="020F0502020204030203" pitchFamily="34" charset="77"/>
            </a:endParaRPr>
          </a:p>
          <a:p>
            <a:r>
              <a:rPr lang="en-US">
                <a:latin typeface="Lato" panose="020F0502020204030203" pitchFamily="34" charset="77"/>
                <a:ea typeface="MS PGothic"/>
                <a:cs typeface="Calibri"/>
              </a:rPr>
              <a:t>Closing the feedback loop is one of the actions that contributes to maintaining </a:t>
            </a:r>
            <a:r>
              <a:rPr lang="en-US" b="1">
                <a:latin typeface="Lato" panose="020F0502020204030203" pitchFamily="34" charset="77"/>
                <a:ea typeface="MS PGothic"/>
                <a:cs typeface="Calibri"/>
              </a:rPr>
              <a:t>UNHCR’s commitment on Accountability to Affected People (</a:t>
            </a:r>
            <a:r>
              <a:rPr lang="en-US">
                <a:latin typeface="Lato" panose="020F0502020204030203" pitchFamily="34" charset="77"/>
                <a:ea typeface="MS PGothic"/>
                <a:cs typeface="Calibri"/>
              </a:rPr>
              <a:t>AAP). The Principals of the Inter-Agency Standing Committee (IASC), including the High Commissioner for Refugees, have endorsed the </a:t>
            </a:r>
            <a:r>
              <a:rPr lang="en-US" b="0">
                <a:latin typeface="Lato" panose="020F0502020204030203" pitchFamily="34" charset="77"/>
                <a:ea typeface="MS PGothic"/>
                <a:cs typeface="Calibri"/>
              </a:rPr>
              <a:t>2017</a:t>
            </a:r>
            <a:r>
              <a:rPr lang="en-US" b="1">
                <a:latin typeface="Lato" panose="020F0502020204030203" pitchFamily="34" charset="77"/>
                <a:ea typeface="MS PGothic"/>
                <a:cs typeface="Calibri"/>
              </a:rPr>
              <a:t> </a:t>
            </a:r>
            <a:r>
              <a:rPr lang="en-US" b="0">
                <a:latin typeface="Lato" panose="020F0502020204030203" pitchFamily="34" charset="77"/>
                <a:ea typeface="MS PGothic"/>
                <a:cs typeface="Calibri"/>
              </a:rPr>
              <a:t>Commitments on Accountability to Affected People and Protection from Sexual Exploitation and Abuse </a:t>
            </a:r>
            <a:r>
              <a:rPr lang="en-US">
                <a:latin typeface="Lato" panose="020F0502020204030203" pitchFamily="34" charset="77"/>
                <a:ea typeface="MS PGothic"/>
                <a:cs typeface="Calibri"/>
              </a:rPr>
              <a:t>and agreed to incorporate them into organizational policies and operational guidelines and promote them with all partners. </a:t>
            </a:r>
            <a:endParaRPr lang="en-US">
              <a:latin typeface="Lato" panose="020F0502020204030203" pitchFamily="34" charset="77"/>
              <a:cs typeface="Calibri"/>
            </a:endParaRPr>
          </a:p>
          <a:p>
            <a:endParaRPr lang="en-US">
              <a:latin typeface="Lato" panose="020F0502020204030203" pitchFamily="34" charset="77"/>
            </a:endParaRPr>
          </a:p>
          <a:p>
            <a:r>
              <a:rPr lang="en-US">
                <a:latin typeface="Lato" panose="020F0502020204030203" pitchFamily="34" charset="77"/>
                <a:ea typeface="MS PGothic"/>
                <a:cs typeface="Calibri"/>
              </a:rPr>
              <a:t>UNHCR’s AAP framework is outlined in core actions 2-5 of the 2018 Age, Gender and Diversity Policy: </a:t>
            </a:r>
            <a:endParaRPr lang="en-US">
              <a:latin typeface="Lato" panose="020F0502020204030203" pitchFamily="34" charset="77"/>
              <a:cs typeface="Calibri"/>
            </a:endParaRPr>
          </a:p>
          <a:p>
            <a:r>
              <a:rPr lang="en-US">
                <a:latin typeface="Lato" panose="020F0502020204030203" pitchFamily="34" charset="77"/>
                <a:ea typeface="MS PGothic"/>
                <a:cs typeface="Calibri"/>
              </a:rPr>
              <a:t>• Participation and Inclusion (Core Action 2); </a:t>
            </a:r>
            <a:endParaRPr lang="en-US">
              <a:latin typeface="Lato" panose="020F0502020204030203" pitchFamily="34" charset="77"/>
              <a:cs typeface="Calibri"/>
            </a:endParaRPr>
          </a:p>
          <a:p>
            <a:r>
              <a:rPr lang="en-US">
                <a:latin typeface="Lato" panose="020F0502020204030203" pitchFamily="34" charset="77"/>
                <a:ea typeface="MS PGothic"/>
                <a:cs typeface="Calibri"/>
              </a:rPr>
              <a:t>• Communication and Transparency (Core Action 3); </a:t>
            </a:r>
            <a:endParaRPr lang="en-US">
              <a:latin typeface="Lato" panose="020F0502020204030203" pitchFamily="34" charset="77"/>
              <a:cs typeface="Calibri"/>
            </a:endParaRPr>
          </a:p>
          <a:p>
            <a:r>
              <a:rPr lang="en-US">
                <a:latin typeface="Lato" panose="020F0502020204030203" pitchFamily="34" charset="77"/>
                <a:ea typeface="MS PGothic"/>
                <a:cs typeface="Calibri"/>
              </a:rPr>
              <a:t>• Feedback and Response (Core Action 4); and </a:t>
            </a:r>
            <a:endParaRPr lang="en-US">
              <a:latin typeface="Lato" panose="020F0502020204030203" pitchFamily="34" charset="77"/>
              <a:cs typeface="Calibri"/>
            </a:endParaRPr>
          </a:p>
          <a:p>
            <a:r>
              <a:rPr lang="en-US">
                <a:latin typeface="Lato" panose="020F0502020204030203" pitchFamily="34" charset="77"/>
                <a:ea typeface="MS PGothic"/>
                <a:cs typeface="Calibri"/>
              </a:rPr>
              <a:t>• Organization Learning and Adaptation (Core Action 5).</a:t>
            </a:r>
          </a:p>
          <a:p>
            <a:endParaRPr lang="en-US">
              <a:latin typeface="Lato" panose="020F0502020204030203" pitchFamily="34" charset="77"/>
            </a:endParaRPr>
          </a:p>
          <a:p>
            <a:r>
              <a:rPr lang="en-US">
                <a:latin typeface="Lato" panose="020F0502020204030203" pitchFamily="34" charset="77"/>
                <a:ea typeface="MS PGothic"/>
                <a:cs typeface="Calibri"/>
              </a:rPr>
              <a:t>Closing the feedback loop is one ok the key elements that contribute all 4 the UNHCR Core Actions. </a:t>
            </a:r>
            <a:endParaRPr lang="en-US">
              <a:latin typeface="Lato" panose="020F0502020204030203" pitchFamily="34" charset="77"/>
              <a:cs typeface="Calibri"/>
            </a:endParaRPr>
          </a:p>
          <a:p>
            <a:endParaRPr lang="en-US">
              <a:latin typeface="Lato" panose="020F0502020204030203" pitchFamily="34" charset="77"/>
            </a:endParaRPr>
          </a:p>
          <a:p>
            <a:r>
              <a:rPr lang="en-US">
                <a:latin typeface="Lato" panose="020F0502020204030203" pitchFamily="34" charset="77"/>
                <a:ea typeface="MS PGothic"/>
                <a:cs typeface="Calibri"/>
              </a:rPr>
              <a:t>For further information on UNHCR’ AAP framework please refer participants to the UNHCR Operational Guidance on Accountability to Affected People (AAP). </a:t>
            </a:r>
            <a:r>
              <a:rPr lang="en-US">
                <a:latin typeface="Lato" panose="020F0502020204030203" pitchFamily="34" charset="77"/>
                <a:ea typeface="MS PGothic"/>
                <a:cs typeface="Calibri"/>
                <a:hlinkClick r:id="rId3"/>
              </a:rPr>
              <a:t>UNHCR-AAP_Operational_Guidance.pdf</a:t>
            </a:r>
            <a:endParaRPr lang="en-US">
              <a:latin typeface="Lato" panose="020F0502020204030203" pitchFamily="34" charset="77"/>
              <a:ea typeface="MS PGothic"/>
              <a:cs typeface="Calibri"/>
            </a:endParaRPr>
          </a:p>
          <a:p>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Lato" panose="020F0502020204030203" pitchFamily="34" charset="77"/>
                <a:ea typeface="MS PGothic"/>
                <a:cs typeface="Calibri"/>
              </a:rPr>
              <a:t>Content derived from ALNAP, Practitioner Guide: Closing the Loop - Effective feedback in humanitarian contexts, 2014 (</a:t>
            </a:r>
            <a:r>
              <a:rPr lang="en-US" sz="1200">
                <a:latin typeface="Lato" panose="020F0502020204030203" pitchFamily="34" charset="77"/>
                <a:ea typeface="MS PGothic"/>
                <a:cs typeface="Calibri"/>
                <a:hlinkClick r:id="rId4"/>
              </a:rPr>
              <a:t>https://www.alnap.org/system/files/content/resource/files/main/closing-the-loop-alnap-cda-guidance.pdf</a:t>
            </a:r>
            <a:r>
              <a:rPr lang="en-US">
                <a:latin typeface="Lato" panose="020F0502020204030203" pitchFamily="34" charset="77"/>
                <a:ea typeface="MS PGothic"/>
                <a:cs typeface="Calibri"/>
              </a:rPr>
              <a:t>), where you can find additional information on how best to close feedback loop in humanitarian response.  </a:t>
            </a:r>
            <a:endParaRPr lang="en-US">
              <a:latin typeface="Lato" panose="020F0502020204030203" pitchFamily="34" charset="77"/>
              <a:cs typeface="Calibri"/>
            </a:endParaRPr>
          </a:p>
        </p:txBody>
      </p:sp>
    </p:spTree>
    <p:extLst>
      <p:ext uri="{BB962C8B-B14F-4D97-AF65-F5344CB8AC3E}">
        <p14:creationId xmlns:p14="http://schemas.microsoft.com/office/powerpoint/2010/main" val="9473623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0919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R" sz="1200">
                <a:latin typeface="Lato" panose="020F0502020204030203" pitchFamily="34" charset="77"/>
                <a:ea typeface="MS PGothic"/>
                <a:cs typeface="Calibri"/>
              </a:rPr>
              <a:t>Expected duration: 25 mins</a:t>
            </a:r>
            <a:endParaRPr lang="en-GR">
              <a:latin typeface="Lato" panose="020F0502020204030203" pitchFamily="34" charset="77"/>
              <a:ea typeface="MS PGothic"/>
              <a:cs typeface="Calibri"/>
            </a:endParaRPr>
          </a:p>
          <a:p>
            <a:r>
              <a:rPr lang="en-US">
                <a:latin typeface="Lato" panose="020F0502020204030203" pitchFamily="34" charset="77"/>
                <a:ea typeface="MS PGothic"/>
                <a:cs typeface="Calibri"/>
              </a:rPr>
              <a:t>Objective: reflect on results-based management of own GBV prevention activities </a:t>
            </a:r>
            <a:endParaRPr lang="en-GR">
              <a:latin typeface="Lato" panose="020F0502020204030203" pitchFamily="34" charset="77"/>
              <a:ea typeface="MS PGothic"/>
              <a:cs typeface="Calibri"/>
            </a:endParaRPr>
          </a:p>
          <a:p>
            <a:endParaRPr lang="en-GR">
              <a:latin typeface="Lato" panose="020F0502020204030203" pitchFamily="34" charset="77"/>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R">
                <a:latin typeface="Lato" panose="020F0502020204030203" pitchFamily="34" charset="77"/>
                <a:ea typeface="MS PGothic"/>
                <a:cs typeface="Calibri"/>
              </a:rPr>
              <a:t>Prepare in advance hand-outs that include the outcome statements and output indicators from </a:t>
            </a:r>
            <a:r>
              <a:rPr lang="en-US">
                <a:latin typeface="Lato" panose="020F0502020204030203" pitchFamily="34" charset="77"/>
                <a:ea typeface="MS PGothic"/>
                <a:cs typeface="Calibri"/>
              </a:rPr>
              <a:t>partnership agreements, workplans and monitoring frameworks</a:t>
            </a:r>
            <a:r>
              <a:rPr lang="en-GR">
                <a:latin typeface="Lato" panose="020F0502020204030203" pitchFamily="34" charset="77"/>
                <a:ea typeface="MS PGothic"/>
                <a:cs typeface="Calibri"/>
              </a:rPr>
              <a:t> from your operation(s) that include GBV primary prevention activities. Each hand-out should include one outcome statement on GBV prevention and two or three of the output indicators that fall under that outcome. </a:t>
            </a:r>
          </a:p>
          <a:p>
            <a:pPr marL="171450" indent="-171450">
              <a:buFont typeface="Arial" panose="020B0604020202020204" pitchFamily="34" charset="0"/>
              <a:buChar char="•"/>
            </a:pPr>
            <a:r>
              <a:rPr lang="en-GR">
                <a:latin typeface="Lato" panose="020F0502020204030203" pitchFamily="34" charset="77"/>
                <a:ea typeface="MS PGothic"/>
                <a:cs typeface="Calibri"/>
              </a:rPr>
              <a:t>Divide the participants in groups. </a:t>
            </a:r>
          </a:p>
          <a:p>
            <a:pPr marL="171450" indent="-171450">
              <a:buFont typeface="Arial" panose="020B0604020202020204" pitchFamily="34" charset="0"/>
              <a:buChar char="•"/>
            </a:pPr>
            <a:r>
              <a:rPr lang="en-GR">
                <a:latin typeface="Lato" panose="020F0502020204030203" pitchFamily="34" charset="77"/>
                <a:ea typeface="MS PGothic"/>
                <a:cs typeface="Calibri"/>
              </a:rPr>
              <a:t>Let the participants work in groups, discussing the questions on the slide. </a:t>
            </a:r>
            <a:endParaRPr lang="en-GR">
              <a:latin typeface="Lato" panose="020F0502020204030203" pitchFamily="34" charset="77"/>
              <a:cs typeface="Calibri"/>
            </a:endParaRPr>
          </a:p>
          <a:p>
            <a:pPr marL="171450" indent="-171450">
              <a:buFont typeface="Arial,Sans-Serif" panose="020B0604020202020204" pitchFamily="34" charset="0"/>
              <a:buChar char="•"/>
            </a:pPr>
            <a:r>
              <a:rPr lang="en-US">
                <a:latin typeface="Lato" panose="020F0502020204030203" pitchFamily="34" charset="77"/>
                <a:ea typeface="MS PGothic"/>
                <a:cs typeface="Calibri"/>
              </a:rPr>
              <a:t>Encourage groups to use a flipchart when desired. </a:t>
            </a:r>
          </a:p>
          <a:p>
            <a:pPr marL="171450" indent="-171450">
              <a:buFont typeface="Arial" panose="020B0604020202020204" pitchFamily="34" charset="0"/>
              <a:buChar char="•"/>
            </a:pPr>
            <a:r>
              <a:rPr lang="en-GR">
                <a:latin typeface="Lato" panose="020F0502020204030203" pitchFamily="34" charset="77"/>
                <a:ea typeface="MS PGothic"/>
                <a:cs typeface="Calibri"/>
              </a:rPr>
              <a:t>Allow time at the end for feedback from the groups in plenary, sharing some general conclusions on each question – without going into the details of the content of the specific indicators. </a:t>
            </a:r>
            <a:endParaRPr lang="en-GR">
              <a:latin typeface="Lato" panose="020F0502020204030203" pitchFamily="34" charset="77"/>
              <a:cs typeface="Calibri"/>
            </a:endParaRPr>
          </a:p>
          <a:p>
            <a:pPr marL="171450" indent="-171450">
              <a:buFont typeface="Arial" panose="020B0604020202020204" pitchFamily="34" charset="0"/>
              <a:buChar char="•"/>
            </a:pPr>
            <a:endParaRPr lang="en-GR">
              <a:latin typeface="Lato" panose="020F0502020204030203" pitchFamily="34" charset="77"/>
            </a:endParaRPr>
          </a:p>
          <a:p>
            <a:r>
              <a:rPr lang="en-GR">
                <a:latin typeface="Lato" panose="020F0502020204030203" pitchFamily="34" charset="77"/>
                <a:ea typeface="MS PGothic"/>
                <a:cs typeface="Calibri"/>
              </a:rPr>
              <a:t>In the discussions, remind participants of: </a:t>
            </a:r>
            <a:endParaRPr lang="en-GR">
              <a:latin typeface="Lato" panose="020F0502020204030203" pitchFamily="34" charset="77"/>
              <a:cs typeface="Calibri"/>
            </a:endParaRPr>
          </a:p>
          <a:p>
            <a:pPr marL="171450" indent="-171450">
              <a:buFont typeface="Arial" panose="020B0604020202020204" pitchFamily="34" charset="0"/>
              <a:buChar char="•"/>
            </a:pPr>
            <a:r>
              <a:rPr lang="en-US" b="1">
                <a:latin typeface="Lato" panose="020F0502020204030203" pitchFamily="34" charset="77"/>
                <a:ea typeface="MS PGothic"/>
                <a:cs typeface="Calibri"/>
              </a:rPr>
              <a:t>Outcome statements</a:t>
            </a:r>
            <a:r>
              <a:rPr lang="en-US">
                <a:latin typeface="Lato" panose="020F0502020204030203" pitchFamily="34" charset="77"/>
                <a:ea typeface="MS PGothic"/>
                <a:cs typeface="Calibri"/>
              </a:rPr>
              <a:t> reflect the changes in institutional and behavioural capacities that are necessary to realize the impact. They express something that institutions or people do differently (behavioural change) or better (change in performance).</a:t>
            </a:r>
            <a:endParaRPr lang="en-GR">
              <a:latin typeface="Lato" panose="020F0502020204030203" pitchFamily="34" charset="77"/>
              <a:ea typeface="MS PGothic"/>
              <a:cs typeface="Calibri"/>
            </a:endParaRPr>
          </a:p>
          <a:p>
            <a:pPr marL="171450" indent="-171450">
              <a:buFont typeface="Arial" panose="020B0604020202020204" pitchFamily="34" charset="0"/>
              <a:buChar char="•"/>
            </a:pPr>
            <a:r>
              <a:rPr lang="en-GR">
                <a:latin typeface="Lato" panose="020F0502020204030203" pitchFamily="34" charset="77"/>
                <a:ea typeface="MS PGothic"/>
                <a:cs typeface="Calibri"/>
              </a:rPr>
              <a:t>Changes in social and gender norms are observed by </a:t>
            </a:r>
            <a:r>
              <a:rPr lang="en-GR" b="1">
                <a:latin typeface="Lato" panose="020F0502020204030203" pitchFamily="34" charset="77"/>
                <a:ea typeface="MS PGothic"/>
                <a:cs typeface="Calibri"/>
              </a:rPr>
              <a:t>tracking changes in knowledge, attitudes, skills and behaviour</a:t>
            </a:r>
            <a:r>
              <a:rPr lang="en-GR">
                <a:latin typeface="Lato" panose="020F0502020204030203" pitchFamily="34" charset="77"/>
                <a:ea typeface="MS PGothic"/>
                <a:cs typeface="Calibri"/>
              </a:rPr>
              <a:t>. </a:t>
            </a:r>
            <a:endParaRPr lang="en-GR">
              <a:latin typeface="Lato" panose="020F0502020204030203" pitchFamily="34" charset="77"/>
              <a:cs typeface="Calibri"/>
            </a:endParaRPr>
          </a:p>
          <a:p>
            <a:pPr marL="171450" indent="-171450">
              <a:buFont typeface="Arial" panose="020B0604020202020204" pitchFamily="34" charset="0"/>
              <a:buChar char="•"/>
            </a:pPr>
            <a:r>
              <a:rPr lang="en-GR">
                <a:latin typeface="Lato" panose="020F0502020204030203" pitchFamily="34" charset="77"/>
                <a:ea typeface="MS PGothic"/>
                <a:cs typeface="Calibri"/>
              </a:rPr>
              <a:t>Formulation of UNHCR’s three</a:t>
            </a:r>
            <a:r>
              <a:rPr lang="en-GR" b="1">
                <a:latin typeface="Lato" panose="020F0502020204030203" pitchFamily="34" charset="77"/>
                <a:ea typeface="MS PGothic"/>
                <a:cs typeface="Calibri"/>
              </a:rPr>
              <a:t> good practice output indicators</a:t>
            </a:r>
            <a:r>
              <a:rPr lang="en-GR">
                <a:latin typeface="Lato" panose="020F0502020204030203" pitchFamily="34" charset="77"/>
                <a:ea typeface="MS PGothic"/>
                <a:cs typeface="Calibri"/>
              </a:rPr>
              <a:t> as recommended example. </a:t>
            </a:r>
            <a:endParaRPr lang="en-GR">
              <a:latin typeface="Lato" panose="020F0502020204030203" pitchFamily="34" charset="77"/>
              <a:cs typeface="Calibri"/>
            </a:endParaRPr>
          </a:p>
          <a:p>
            <a:pPr marL="171450" indent="-171450">
              <a:buFont typeface="Arial" panose="020B0604020202020204" pitchFamily="34" charset="0"/>
              <a:buChar char="•"/>
            </a:pPr>
            <a:r>
              <a:rPr lang="en-GR">
                <a:latin typeface="Lato" panose="020F0502020204030203" pitchFamily="34" charset="77"/>
                <a:ea typeface="MS PGothic"/>
                <a:cs typeface="Calibri"/>
              </a:rPr>
              <a:t>Indicators need to SMART: </a:t>
            </a:r>
            <a:r>
              <a:rPr lang="en-GB" b="1" i="0" u="none" strike="noStrike">
                <a:solidFill>
                  <a:srgbClr val="202124"/>
                </a:solidFill>
                <a:effectLst/>
                <a:latin typeface="Lato" panose="020F0502020204030203" pitchFamily="34" charset="77"/>
                <a:ea typeface="MS PGothic"/>
                <a:cs typeface="arial"/>
              </a:rPr>
              <a:t>Specific, Measurable, Achievable, Relevant and Time-bound</a:t>
            </a:r>
            <a:r>
              <a:rPr lang="en-GB" b="0" i="0" u="none" strike="noStrike">
                <a:solidFill>
                  <a:srgbClr val="202124"/>
                </a:solidFill>
                <a:effectLst/>
                <a:latin typeface="Lato" panose="020F0502020204030203" pitchFamily="34" charset="77"/>
                <a:ea typeface="MS PGothic"/>
                <a:cs typeface="arial"/>
              </a:rPr>
              <a:t>.</a:t>
            </a:r>
            <a:r>
              <a:rPr lang="en-GB">
                <a:solidFill>
                  <a:srgbClr val="202124"/>
                </a:solidFill>
                <a:latin typeface="Lato" panose="020F0502020204030203" pitchFamily="34" charset="77"/>
                <a:ea typeface="MS PGothic"/>
                <a:cs typeface="arial"/>
              </a:rPr>
              <a:t> </a:t>
            </a:r>
            <a:endParaRPr lang="en-GB" b="0" i="0" u="none" strike="noStrike">
              <a:solidFill>
                <a:srgbClr val="202124"/>
              </a:solidFill>
              <a:effectLst/>
              <a:latin typeface="Lato" panose="020F0502020204030203" pitchFamily="34" charset="77"/>
              <a:cs typeface="arial"/>
            </a:endParaRPr>
          </a:p>
          <a:p>
            <a:pPr marL="171450" indent="-171450">
              <a:buFont typeface="Arial" panose="020B0604020202020204" pitchFamily="34" charset="0"/>
              <a:buChar char="•"/>
              <a:defRPr/>
            </a:pPr>
            <a:r>
              <a:rPr lang="en-US" sz="1200" i="0">
                <a:solidFill>
                  <a:srgbClr val="404040"/>
                </a:solidFill>
                <a:effectLst/>
                <a:latin typeface="Lato" panose="020F0502020204030203" pitchFamily="34" charset="77"/>
                <a:ea typeface="MS Mincho"/>
                <a:cs typeface="Times New Roman" panose="02020603050405020304" pitchFamily="18" charset="0"/>
              </a:rPr>
              <a:t>I</a:t>
            </a:r>
            <a:r>
              <a:rPr lang="en-US" sz="1200">
                <a:effectLst/>
                <a:latin typeface="Lato" panose="020F0502020204030203" pitchFamily="34" charset="77"/>
                <a:ea typeface="Calibri"/>
                <a:cs typeface="Calibri"/>
              </a:rPr>
              <a:t>ndicators related to the number of reported GBV incidents should </a:t>
            </a:r>
            <a:r>
              <a:rPr lang="en-US" sz="1200" b="1" u="sng">
                <a:effectLst/>
                <a:latin typeface="Lato" panose="020F0502020204030203" pitchFamily="34" charset="77"/>
                <a:ea typeface="Calibri"/>
                <a:cs typeface="Calibri"/>
              </a:rPr>
              <a:t>never</a:t>
            </a:r>
            <a:r>
              <a:rPr lang="en-US" sz="1200">
                <a:effectLst/>
                <a:latin typeface="Lato" panose="020F0502020204030203" pitchFamily="34" charset="77"/>
                <a:ea typeface="Calibri"/>
                <a:cs typeface="Calibri"/>
              </a:rPr>
              <a:t> be used to measure the success of GBV prevention</a:t>
            </a:r>
            <a:r>
              <a:rPr lang="en-US">
                <a:latin typeface="Lato" panose="020F0502020204030203" pitchFamily="34" charset="77"/>
                <a:ea typeface="Calibri"/>
                <a:cs typeface="Calibri"/>
              </a:rPr>
              <a:t> </a:t>
            </a:r>
            <a:r>
              <a:rPr lang="en-US" sz="1200">
                <a:effectLst/>
                <a:latin typeface="Lato" panose="020F0502020204030203" pitchFamily="34" charset="77"/>
                <a:ea typeface="Calibri"/>
                <a:cs typeface="Calibri"/>
              </a:rPr>
              <a:t>programming (nor for response programming and risk mitigation activities).</a:t>
            </a:r>
            <a:r>
              <a:rPr lang="en-US">
                <a:latin typeface="Lato" panose="020F0502020204030203" pitchFamily="34" charset="77"/>
                <a:ea typeface="Calibri"/>
                <a:cs typeface="Calibri"/>
              </a:rPr>
              <a:t> </a:t>
            </a:r>
            <a:endParaRPr lang="en-GR" sz="1200">
              <a:effectLst/>
              <a:latin typeface="Lato" panose="020F0502020204030203" pitchFamily="34" charset="77"/>
              <a:ea typeface="Times New Roman" panose="02020603050405020304" pitchFamily="18" charset="0"/>
            </a:endParaRPr>
          </a:p>
        </p:txBody>
      </p:sp>
    </p:spTree>
    <p:extLst>
      <p:ext uri="{BB962C8B-B14F-4D97-AF65-F5344CB8AC3E}">
        <p14:creationId xmlns:p14="http://schemas.microsoft.com/office/powerpoint/2010/main" val="260207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28161278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Lato" panose="020F0502020204030203" pitchFamily="34" charset="77"/>
              </a:rPr>
              <a:t>Expected duration: 30 mins</a:t>
            </a:r>
          </a:p>
        </p:txBody>
      </p:sp>
    </p:spTree>
    <p:extLst>
      <p:ext uri="{BB962C8B-B14F-4D97-AF65-F5344CB8AC3E}">
        <p14:creationId xmlns:p14="http://schemas.microsoft.com/office/powerpoint/2010/main" val="20385696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43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R">
                <a:latin typeface="Lato" panose="020F0502020204030203" pitchFamily="34" charset="77"/>
              </a:rPr>
              <a:t>Explain that, as the module is coming to an end, the monitoring framework of the </a:t>
            </a:r>
            <a:r>
              <a:rPr lang="en-US" b="1">
                <a:latin typeface="Lato" panose="020F0502020204030203" pitchFamily="34" charset="77"/>
              </a:rPr>
              <a:t>UNHCR</a:t>
            </a:r>
            <a:r>
              <a:rPr lang="en-US">
                <a:latin typeface="Lato" panose="020F0502020204030203" pitchFamily="34" charset="77"/>
              </a:rPr>
              <a:t> </a:t>
            </a:r>
            <a:r>
              <a:rPr lang="en-GR" b="1">
                <a:latin typeface="Lato" panose="020F0502020204030203" pitchFamily="34" charset="77"/>
              </a:rPr>
              <a:t>GBV Policy mirrors </a:t>
            </a:r>
            <a:r>
              <a:rPr lang="en-GR">
                <a:latin typeface="Lato" panose="020F0502020204030203" pitchFamily="34" charset="77"/>
              </a:rPr>
              <a:t>most of the </a:t>
            </a:r>
            <a:r>
              <a:rPr lang="en-GR" b="1">
                <a:latin typeface="Lato" panose="020F0502020204030203" pitchFamily="34" charset="77"/>
              </a:rPr>
              <a:t>topics covered </a:t>
            </a:r>
            <a:r>
              <a:rPr lang="en-GR">
                <a:latin typeface="Lato" panose="020F0502020204030203" pitchFamily="34" charset="77"/>
              </a:rPr>
              <a:t>in the module and hereby serves as a </a:t>
            </a:r>
            <a:r>
              <a:rPr lang="en-GR" b="1">
                <a:latin typeface="Lato" panose="020F0502020204030203" pitchFamily="34" charset="77"/>
              </a:rPr>
              <a:t>recap of important milestones </a:t>
            </a:r>
            <a:r>
              <a:rPr lang="en-GR">
                <a:latin typeface="Lato" panose="020F0502020204030203" pitchFamily="34" charset="77"/>
              </a:rPr>
              <a:t>expected of UNHCR operations</a:t>
            </a:r>
            <a:r>
              <a:rPr lang="en-US">
                <a:latin typeface="Lato" panose="020F0502020204030203" pitchFamily="34" charset="77"/>
              </a:rPr>
              <a:t>and partners</a:t>
            </a:r>
            <a:r>
              <a:rPr lang="en-GR">
                <a:latin typeface="Lato" panose="020F0502020204030203" pitchFamily="34" charset="77"/>
              </a:rPr>
              <a:t> engaged in GBV prevention activities. </a:t>
            </a: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US">
                <a:latin typeface="Lato" panose="020F0502020204030203" pitchFamily="34" charset="77"/>
              </a:rPr>
              <a:t>Please explain that although not explicitly mentioned in the UNHCR GBV Policy it is necessary for GBV prevention strategy to be informed by a </a:t>
            </a:r>
            <a:r>
              <a:rPr lang="en-US" b="1">
                <a:latin typeface="Lato" panose="020F0502020204030203" pitchFamily="34" charset="77"/>
              </a:rPr>
              <a:t>Theory of Change </a:t>
            </a:r>
            <a:r>
              <a:rPr lang="en-US">
                <a:latin typeface="Lato" panose="020F0502020204030203" pitchFamily="34" charset="77"/>
              </a:rPr>
              <a:t>developed based on the Gender &amp; Power analysis. </a:t>
            </a:r>
          </a:p>
          <a:p>
            <a:pPr marL="0" marR="0" lvl="0" indent="0" algn="l" defTabSz="914400" rtl="0" eaLnBrk="0" fontAlgn="base" latinLnBrk="0" hangingPunct="0">
              <a:spcBef>
                <a:spcPct val="30000"/>
              </a:spcBef>
              <a:spcAft>
                <a:spcPct val="0"/>
              </a:spcAft>
              <a:buClrTx/>
              <a:buSzTx/>
              <a:buFontTx/>
              <a:buNone/>
              <a:tabLst/>
              <a:defRPr/>
            </a:pPr>
            <a:endParaRPr lang="en-GR">
              <a:latin typeface="Lato" panose="020F0502020204030203" pitchFamily="34" charset="77"/>
            </a:endParaRPr>
          </a:p>
          <a:p>
            <a:pPr marL="0" marR="0" lvl="0" indent="0" algn="l" defTabSz="914400" rtl="0" eaLnBrk="0" fontAlgn="base" latinLnBrk="0" hangingPunct="0">
              <a:spcBef>
                <a:spcPct val="30000"/>
              </a:spcBef>
              <a:spcAft>
                <a:spcPct val="0"/>
              </a:spcAft>
              <a:buClrTx/>
              <a:buSzTx/>
              <a:buFontTx/>
              <a:buNone/>
              <a:tabLst/>
              <a:defRPr/>
            </a:pPr>
            <a:r>
              <a:rPr lang="en-GR">
                <a:latin typeface="Lato" panose="020F0502020204030203" pitchFamily="34" charset="77"/>
              </a:rPr>
              <a:t>Recall the</a:t>
            </a:r>
            <a:r>
              <a:rPr lang="en-US">
                <a:latin typeface="Lato" panose="020F0502020204030203" pitchFamily="34" charset="77"/>
              </a:rPr>
              <a:t> </a:t>
            </a:r>
            <a:r>
              <a:rPr lang="en-GR">
                <a:latin typeface="Lato" panose="020F0502020204030203" pitchFamily="34" charset="77"/>
              </a:rPr>
              <a:t>policy outcome and core action of the </a:t>
            </a:r>
            <a:r>
              <a:rPr lang="en-US">
                <a:latin typeface="Lato" panose="020F0502020204030203" pitchFamily="34" charset="77"/>
              </a:rPr>
              <a:t>UNHCR </a:t>
            </a:r>
            <a:r>
              <a:rPr lang="en-GR">
                <a:latin typeface="Lato" panose="020F0502020204030203" pitchFamily="34" charset="77"/>
              </a:rPr>
              <a:t>GBV Policy: </a:t>
            </a:r>
          </a:p>
          <a:p>
            <a:pPr marL="285750" marR="0" lvl="0" indent="-285750" algn="l" defTabSz="914400" rtl="0" eaLnBrk="0" fontAlgn="base" latinLnBrk="0" hangingPunct="0">
              <a:spcBef>
                <a:spcPct val="30000"/>
              </a:spcBef>
              <a:spcAft>
                <a:spcPct val="0"/>
              </a:spcAft>
              <a:buClrTx/>
              <a:buSzTx/>
              <a:buFont typeface="Arial" panose="020B0604020202020204" pitchFamily="34" charset="0"/>
              <a:buChar char="•"/>
              <a:tabLst/>
              <a:defRPr/>
            </a:pPr>
            <a:r>
              <a:rPr lang="en-GB" b="1" u="sng">
                <a:effectLst/>
                <a:latin typeface="Lato" panose="020F0502020204030203" pitchFamily="34" charset="77"/>
              </a:rPr>
              <a:t>Policy outcome</a:t>
            </a:r>
            <a:r>
              <a:rPr lang="en-GB" u="sng">
                <a:effectLst/>
                <a:latin typeface="Lato" panose="020F0502020204030203" pitchFamily="34" charset="77"/>
              </a:rPr>
              <a:t>: </a:t>
            </a:r>
            <a:r>
              <a:rPr lang="en-GB">
                <a:effectLst/>
                <a:latin typeface="Lato" panose="020F0502020204030203" pitchFamily="34" charset="77"/>
              </a:rPr>
              <a:t>GBV is prevented by addressing gender inequality, discrimination and unequal power relation</a:t>
            </a:r>
            <a:endParaRPr lang="en-GB" u="sng">
              <a:effectLst/>
              <a:latin typeface="Lato" panose="020F0502020204030203" pitchFamily="34" charset="77"/>
            </a:endParaRPr>
          </a:p>
          <a:p>
            <a:pPr marL="285750" indent="-285750">
              <a:buFont typeface="Arial" panose="020B0604020202020204" pitchFamily="34" charset="0"/>
              <a:buChar char="•"/>
            </a:pPr>
            <a:r>
              <a:rPr lang="en-GB" b="1" u="sng">
                <a:effectLst/>
                <a:latin typeface="Lato" panose="020F0502020204030203" pitchFamily="34" charset="77"/>
              </a:rPr>
              <a:t>Policy core action</a:t>
            </a:r>
            <a:r>
              <a:rPr lang="en-GB" u="sng">
                <a:effectLst/>
                <a:latin typeface="Lato" panose="020F0502020204030203" pitchFamily="34" charset="77"/>
              </a:rPr>
              <a:t>: </a:t>
            </a:r>
            <a:r>
              <a:rPr lang="en-GB">
                <a:effectLst/>
                <a:latin typeface="Lato" panose="020F0502020204030203" pitchFamily="34" charset="77"/>
              </a:rPr>
              <a:t>Operations will advocate, plan and implement prevention programming that promotes gender equality and that aims to address the root causes of GBV in order to effectively change behaviour and social norms, including through long-term approaches, that are accountable to women and girls.</a:t>
            </a:r>
          </a:p>
          <a:p>
            <a:pPr marL="171450" indent="-171450">
              <a:buFont typeface="Arial" panose="020B0604020202020204" pitchFamily="34" charset="0"/>
              <a:buChar char="•"/>
            </a:pPr>
            <a:endParaRPr lang="en-GB">
              <a:effectLst/>
              <a:latin typeface="Lato" panose="020F0502020204030203" pitchFamily="34" charset="77"/>
            </a:endParaRPr>
          </a:p>
          <a:p>
            <a:pPr marL="0" indent="0">
              <a:buFont typeface="Arial" panose="020B0604020202020204" pitchFamily="34" charset="0"/>
              <a:buNone/>
            </a:pPr>
            <a:r>
              <a:rPr lang="en-US" b="0">
                <a:latin typeface="Lato" panose="020F0502020204030203" pitchFamily="34" charset="77"/>
              </a:rPr>
              <a:t>The </a:t>
            </a:r>
            <a:r>
              <a:rPr lang="en-US" b="1">
                <a:latin typeface="Lato" panose="020F0502020204030203" pitchFamily="34" charset="77"/>
              </a:rPr>
              <a:t>monitoring framework </a:t>
            </a:r>
            <a:r>
              <a:rPr lang="en-US" b="0">
                <a:latin typeface="Lato" panose="020F0502020204030203" pitchFamily="34" charset="77"/>
              </a:rPr>
              <a:t>of the UNHCR GBV Policy does not include indicators, it includes a series of milestones to be achieved overtime, which will help operations track progress in terms of alignment with the GBV Policy. </a:t>
            </a:r>
          </a:p>
          <a:p>
            <a:pPr marL="0" indent="0">
              <a:buFont typeface="Arial" panose="020B0604020202020204" pitchFamily="34" charset="0"/>
              <a:buNone/>
            </a:pPr>
            <a:endParaRPr lang="en-US" b="0">
              <a:latin typeface="Lato" panose="020F0502020204030203" pitchFamily="34" charset="77"/>
            </a:endParaRPr>
          </a:p>
          <a:p>
            <a:pPr marL="0" indent="0">
              <a:buFont typeface="Arial" panose="020B0604020202020204" pitchFamily="34" charset="0"/>
              <a:buNone/>
            </a:pPr>
            <a:r>
              <a:rPr lang="en-US" b="0">
                <a:latin typeface="Lato" panose="020F0502020204030203" pitchFamily="34" charset="77"/>
              </a:rPr>
              <a:t>The monitoring milestones of the UNHCR GBV Policy reflect what we have discussed throughout the sessions and serves here as reminder of our GBV Policy commitments and also as a wrap up of module 1. </a:t>
            </a:r>
            <a:endParaRPr lang="en-GB" b="0">
              <a:effectLst/>
              <a:latin typeface="Lato" panose="020F0502020204030203" pitchFamily="34" charset="77"/>
            </a:endParaRPr>
          </a:p>
          <a:p>
            <a:pPr marL="0" indent="0">
              <a:buFont typeface="Arial" panose="020B0604020202020204" pitchFamily="34" charset="0"/>
              <a:buNone/>
            </a:pPr>
            <a:endParaRPr lang="en-GB">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effectLst/>
                <a:latin typeface="Lato" panose="020F0502020204030203" pitchFamily="34" charset="77"/>
              </a:rPr>
              <a:t>Further guidance on the monitoring framework of the GBV Policy is currently provisional and subject to change: </a:t>
            </a:r>
            <a:r>
              <a:rPr lang="en-GB" sz="1200">
                <a:effectLst/>
                <a:latin typeface="Lato" panose="020F0502020204030203" pitchFamily="34" charset="77"/>
                <a:hlinkClick r:id="rId3"/>
              </a:rPr>
              <a:t> https://intranet.unhcr.org/content/dam/unhcr/intranet/protection-operations/sexual-and-gender-based-violence/documents/english/gbv-policy-monitoring-framework/GBV%20modules%20Policy%20Monitoring%20Framework%20-%20provisional%20release.pdf</a:t>
            </a:r>
            <a:r>
              <a:rPr lang="en-GB">
                <a:effectLst/>
                <a:latin typeface="Lato" panose="020F0502020204030203" pitchFamily="34" charset="77"/>
              </a:rPr>
              <a:t>.</a:t>
            </a:r>
          </a:p>
        </p:txBody>
      </p:sp>
    </p:spTree>
    <p:extLst>
      <p:ext uri="{BB962C8B-B14F-4D97-AF65-F5344CB8AC3E}">
        <p14:creationId xmlns:p14="http://schemas.microsoft.com/office/powerpoint/2010/main" val="199108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500">
              <a:latin typeface="Lato" panose="020F0502020204030203" pitchFamily="34" charset="77"/>
            </a:endParaRPr>
          </a:p>
          <a:p>
            <a:pPr>
              <a:defRPr/>
            </a:pPr>
            <a:r>
              <a:rPr lang="en-US">
                <a:latin typeface="Lato" panose="020F0502020204030203" pitchFamily="34" charset="77"/>
                <a:ea typeface="MS PGothic"/>
                <a:cs typeface="Calibri"/>
              </a:rPr>
              <a:t>Expected duration for session 1: 40 mins</a:t>
            </a:r>
          </a:p>
          <a:p>
            <a:endParaRPr lang="en-US">
              <a:latin typeface="Lato" panose="020F0502020204030203" pitchFamily="34" charset="77"/>
            </a:endParaRPr>
          </a:p>
          <a:p>
            <a:r>
              <a:rPr lang="en-US" b="1">
                <a:latin typeface="Lato" panose="020F0502020204030203" pitchFamily="34" charset="77"/>
                <a:ea typeface="MS PGothic"/>
                <a:cs typeface="Calibri"/>
              </a:rPr>
              <a:t>Learning objectives: </a:t>
            </a:r>
          </a:p>
          <a:p>
            <a:pPr marL="285750" indent="-285750">
              <a:buClr>
                <a:schemeClr val="tx1"/>
              </a:buClr>
              <a:buFont typeface="Wingdings" pitchFamily="2" charset="2"/>
              <a:buChar char="Ø"/>
            </a:pPr>
            <a:r>
              <a:rPr lang="en-US">
                <a:latin typeface="Lato" panose="020F0502020204030203" pitchFamily="34" charset="77"/>
                <a:ea typeface="MS PGothic"/>
                <a:cs typeface="Calibri"/>
              </a:rPr>
              <a:t>Introduce the concept of GBV prevention. </a:t>
            </a:r>
          </a:p>
          <a:p>
            <a:pPr marL="285750" indent="-285750">
              <a:buClr>
                <a:schemeClr val="tx1"/>
              </a:buClr>
              <a:buFont typeface="Wingdings" pitchFamily="2" charset="2"/>
              <a:buChar char="Ø"/>
            </a:pPr>
            <a:r>
              <a:rPr lang="en-US">
                <a:latin typeface="Lato" panose="020F0502020204030203" pitchFamily="34" charset="77"/>
                <a:ea typeface="MS PGothic"/>
                <a:cs typeface="Calibri"/>
              </a:rPr>
              <a:t>Define primary, secondary and tertiary prevention.</a:t>
            </a:r>
            <a:endParaRPr lang="en-US">
              <a:latin typeface="Lato" panose="020F0502020204030203" pitchFamily="34" charset="77"/>
              <a:ea typeface="MS PGothic" pitchFamily="34" charset="-128"/>
              <a:cs typeface="Calibri"/>
            </a:endParaRPr>
          </a:p>
          <a:p>
            <a:pPr marL="285750" indent="-285750">
              <a:buClr>
                <a:schemeClr val="tx1"/>
              </a:buClr>
              <a:buFont typeface="Wingdings" pitchFamily="2" charset="2"/>
              <a:buChar char="Ø"/>
            </a:pPr>
            <a:r>
              <a:rPr lang="en-US">
                <a:latin typeface="Lato" panose="020F0502020204030203" pitchFamily="34" charset="77"/>
                <a:ea typeface="MS PGothic"/>
                <a:cs typeface="Calibri"/>
              </a:rPr>
              <a:t>Recall the UNHCR GBV Policy and its commitments on GBV prevention. </a:t>
            </a:r>
            <a:endParaRPr lang="en-US">
              <a:latin typeface="Lato" panose="020F0502020204030203" pitchFamily="34" charset="77"/>
              <a:ea typeface="MS PGothic" pitchFamily="34" charset="-128"/>
              <a:cs typeface="Calibri"/>
            </a:endParaRPr>
          </a:p>
          <a:p>
            <a:pPr marL="285750" indent="-285750">
              <a:buClr>
                <a:schemeClr val="tx1"/>
              </a:buClr>
              <a:buFont typeface="Wingdings" pitchFamily="2" charset="2"/>
              <a:buChar char="Ø"/>
            </a:pPr>
            <a:r>
              <a:rPr lang="en-US">
                <a:latin typeface="Lato" panose="020F0502020204030203" pitchFamily="34" charset="77"/>
                <a:ea typeface="MS PGothic"/>
                <a:cs typeface="Calibri"/>
              </a:rPr>
              <a:t>Explain why it is important to consider GBV prevention activities at the onset of an emergency. </a:t>
            </a:r>
          </a:p>
          <a:p>
            <a:pPr marL="171450" indent="-171450">
              <a:buFont typeface="Wingdings" panose="05000000000000000000" pitchFamily="2" charset="2"/>
              <a:buChar char="ü"/>
            </a:pPr>
            <a:endParaRPr lang="en-US">
              <a:cs typeface="Calibri"/>
            </a:endParaRPr>
          </a:p>
        </p:txBody>
      </p:sp>
    </p:spTree>
    <p:extLst>
      <p:ext uri="{BB962C8B-B14F-4D97-AF65-F5344CB8AC3E}">
        <p14:creationId xmlns:p14="http://schemas.microsoft.com/office/powerpoint/2010/main" val="7828200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R" sz="1500" b="1">
                <a:latin typeface="Lato" panose="020F0502020204030203" pitchFamily="34" charset="77"/>
              </a:rPr>
              <a:t>FACILITATOR NOTES</a:t>
            </a:r>
          </a:p>
          <a:p>
            <a:endParaRPr lang="en-GR">
              <a:latin typeface="Lato" panose="020F0502020204030203" pitchFamily="34" charset="77"/>
            </a:endParaRPr>
          </a:p>
          <a:p>
            <a:r>
              <a:rPr lang="en-GR">
                <a:latin typeface="Lato" panose="020F0502020204030203" pitchFamily="34" charset="77"/>
              </a:rPr>
              <a:t>These key takeaways slides correspond to the key messages from each of the 5 sessions. </a:t>
            </a:r>
          </a:p>
          <a:p>
            <a:endParaRPr lang="en-GR"/>
          </a:p>
        </p:txBody>
      </p:sp>
      <p:sp>
        <p:nvSpPr>
          <p:cNvPr id="5" name="Notes Placeholder 2">
            <a:extLst>
              <a:ext uri="{FF2B5EF4-FFF2-40B4-BE49-F238E27FC236}">
                <a16:creationId xmlns:a16="http://schemas.microsoft.com/office/drawing/2014/main" id="{2618CD09-3E6C-33FF-4175-05DE9C86701E}"/>
              </a:ext>
            </a:extLst>
          </p:cNvPr>
          <p:cNvSpPr txBox="1">
            <a:spLocks/>
          </p:cNvSpPr>
          <p:nvPr/>
        </p:nvSpPr>
        <p:spPr bwMode="auto">
          <a:xfrm>
            <a:off x="685800" y="4341813"/>
            <a:ext cx="5486400" cy="40152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GR">
                <a:latin typeface="Lato" panose="020F0502020204030203" pitchFamily="34" charset="77"/>
              </a:rPr>
              <a:t>These key takeaways slides correspond to the key messages from each of the 5 sessions. </a:t>
            </a:r>
          </a:p>
        </p:txBody>
      </p:sp>
    </p:spTree>
    <p:extLst>
      <p:ext uri="{BB962C8B-B14F-4D97-AF65-F5344CB8AC3E}">
        <p14:creationId xmlns:p14="http://schemas.microsoft.com/office/powerpoint/2010/main" val="23148906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264396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26822601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32755022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R"/>
          </a:p>
          <a:p>
            <a:endParaRPr lang="en-GR"/>
          </a:p>
        </p:txBody>
      </p:sp>
    </p:spTree>
    <p:extLst>
      <p:ext uri="{BB962C8B-B14F-4D97-AF65-F5344CB8AC3E}">
        <p14:creationId xmlns:p14="http://schemas.microsoft.com/office/powerpoint/2010/main" val="420579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a:latin typeface="Lato" panose="020F0502020204030203" pitchFamily="34" charset="77"/>
            </a:endParaRPr>
          </a:p>
          <a:p>
            <a:r>
              <a:rPr lang="en-GR">
                <a:latin typeface="Lato" panose="020F0502020204030203" pitchFamily="34" charset="77"/>
              </a:rPr>
              <a:t>This slide contains a number of </a:t>
            </a:r>
            <a:r>
              <a:rPr lang="en-GR" b="1">
                <a:latin typeface="Lato" panose="020F0502020204030203" pitchFamily="34" charset="77"/>
              </a:rPr>
              <a:t>key resources </a:t>
            </a:r>
            <a:r>
              <a:rPr lang="en-GR">
                <a:latin typeface="Lato" panose="020F0502020204030203" pitchFamily="34" charset="77"/>
              </a:rPr>
              <a:t>and is not meant to serve as an exhaustive list of resources related to GBV primary prevention programming. Other resources were used when designing the module and relevant references can be found in the facilitator notes. </a:t>
            </a:r>
          </a:p>
          <a:p>
            <a:endParaRPr lang="en-GR">
              <a:latin typeface="Lato" panose="020F0502020204030203" pitchFamily="34" charset="77"/>
            </a:endParaRPr>
          </a:p>
          <a:p>
            <a:r>
              <a:rPr lang="en-GR">
                <a:latin typeface="Lato" panose="020F0502020204030203" pitchFamily="34" charset="77"/>
              </a:rPr>
              <a:t>Some links here and throughout the slide refer to internal resources from UNHCR’s Intranet or GBV Learning Hub and are therefore unfortunately not accessible directly for partners. </a:t>
            </a:r>
          </a:p>
        </p:txBody>
      </p:sp>
    </p:spTree>
    <p:extLst>
      <p:ext uri="{BB962C8B-B14F-4D97-AF65-F5344CB8AC3E}">
        <p14:creationId xmlns:p14="http://schemas.microsoft.com/office/powerpoint/2010/main" val="3676742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7410920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35971"/>
            <a:ext cx="5486400" cy="4905662"/>
          </a:xfrm>
          <a:prstGeom prst="rect">
            <a:avLst/>
          </a:prstGeom>
        </p:spPr>
        <p:txBody>
          <a:bodyPr/>
          <a:lstStyle/>
          <a:p>
            <a:endParaRPr lang="en-US" i="0"/>
          </a:p>
        </p:txBody>
      </p:sp>
    </p:spTree>
    <p:extLst>
      <p:ext uri="{BB962C8B-B14F-4D97-AF65-F5344CB8AC3E}">
        <p14:creationId xmlns:p14="http://schemas.microsoft.com/office/powerpoint/2010/main" val="47349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4341813"/>
          </a:xfrm>
        </p:spPr>
        <p:txBody>
          <a:bodyPr/>
          <a:lstStyle/>
          <a:p>
            <a:pPr marL="0" marR="0" lvl="0" indent="0"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endParaRPr lang="en-GB" sz="1500" b="1">
              <a:effectLst/>
              <a:latin typeface="Lato" panose="020F0502020204030203" pitchFamily="34" charset="77"/>
              <a:ea typeface="MS PGothic"/>
              <a:cs typeface="Calibri"/>
            </a:endParaRPr>
          </a:p>
          <a:p>
            <a:endParaRPr lang="en-GB" sz="1500">
              <a:effectLst/>
              <a:latin typeface="Lato" panose="020F0502020204030203" pitchFamily="34" charset="77"/>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effectLst/>
                <a:latin typeface="Lato" panose="020F0502020204030203" pitchFamily="34" charset="77"/>
                <a:ea typeface="Times New Roman" panose="02020603050405020304" pitchFamily="18" charset="0"/>
                <a:cs typeface="Arial"/>
              </a:rPr>
              <a:t>GBV prevention, risk mitigation and response, are one of the eight </a:t>
            </a:r>
            <a:r>
              <a:rPr lang="en-GB" b="1">
                <a:effectLst/>
                <a:latin typeface="Lato" panose="020F0502020204030203" pitchFamily="34" charset="77"/>
                <a:ea typeface="Times New Roman" panose="02020603050405020304" pitchFamily="18" charset="0"/>
                <a:cs typeface="Arial"/>
              </a:rPr>
              <a:t>UNHCR’s strategic </a:t>
            </a:r>
            <a:r>
              <a:rPr lang="en-GB" b="1">
                <a:latin typeface="Lato" panose="020F0502020204030203" pitchFamily="34" charset="77"/>
                <a:ea typeface="Times New Roman" panose="02020603050405020304" pitchFamily="18" charset="0"/>
                <a:cs typeface="Arial"/>
              </a:rPr>
              <a:t>priorities</a:t>
            </a:r>
            <a:r>
              <a:rPr lang="en-GB">
                <a:effectLst/>
                <a:latin typeface="Lato" panose="020F0502020204030203" pitchFamily="34" charset="77"/>
                <a:ea typeface="Times New Roman" panose="02020603050405020304" pitchFamily="18" charset="0"/>
                <a:cs typeface="Arial"/>
              </a:rPr>
              <a:t> (UNHCR Strategic Directions 2022-2026, </a:t>
            </a:r>
            <a:r>
              <a:rPr lang="en-GB" sz="1200">
                <a:effectLst/>
                <a:latin typeface="Lato" panose="020F0502020204030203" pitchFamily="34" charset="77"/>
                <a:ea typeface="Times New Roman" panose="02020603050405020304" pitchFamily="18" charset="0"/>
                <a:cs typeface="Arial"/>
                <a:hlinkClick r:id="rId3"/>
              </a:rPr>
              <a:t>https://data.unhcr.org/en/documents/details/91745</a:t>
            </a:r>
            <a:r>
              <a:rPr lang="en-GB">
                <a:effectLst/>
                <a:latin typeface="Lato" panose="020F0502020204030203" pitchFamily="34" charset="77"/>
                <a:ea typeface="Times New Roman" panose="02020603050405020304" pitchFamily="18" charset="0"/>
                <a:cs typeface="Arial"/>
              </a:rPr>
              <a:t>) and have been included as one of the 16 outcome areas within </a:t>
            </a:r>
            <a:r>
              <a:rPr lang="en-GB" b="1">
                <a:latin typeface="Lato" panose="020F0502020204030203" pitchFamily="34" charset="77"/>
                <a:ea typeface="Times New Roman" panose="02020603050405020304" pitchFamily="18" charset="0"/>
                <a:cs typeface="Arial"/>
              </a:rPr>
              <a:t>UNHCR's</a:t>
            </a:r>
            <a:r>
              <a:rPr lang="en-GB" b="1">
                <a:effectLst/>
                <a:latin typeface="Lato" panose="020F0502020204030203" pitchFamily="34" charset="77"/>
                <a:ea typeface="Times New Roman" panose="02020603050405020304" pitchFamily="18" charset="0"/>
                <a:cs typeface="Arial"/>
              </a:rPr>
              <a:t> Global Results Framework</a:t>
            </a:r>
            <a:r>
              <a:rPr lang="en-GB">
                <a:effectLst/>
                <a:latin typeface="Lato" panose="020F0502020204030203" pitchFamily="34" charset="77"/>
                <a:ea typeface="Times New Roman" panose="02020603050405020304" pitchFamily="18" charset="0"/>
                <a:cs typeface="Arial"/>
              </a:rPr>
              <a:t>.</a:t>
            </a:r>
            <a:r>
              <a:rPr lang="en-GB">
                <a:latin typeface="Lato" panose="020F0502020204030203" pitchFamily="34" charset="77"/>
                <a:ea typeface="Times New Roman" panose="02020603050405020304" pitchFamily="18" charset="0"/>
                <a:cs typeface="Arial"/>
              </a:rPr>
              <a:t> </a:t>
            </a:r>
          </a:p>
          <a:p>
            <a:endParaRPr lang="en-GB">
              <a:latin typeface="Lato" panose="020F0502020204030203" pitchFamily="34" charset="77"/>
              <a:ea typeface="Times New Roman" panose="02020603050405020304" pitchFamily="18" charset="0"/>
              <a:cs typeface="Arial"/>
            </a:endParaRPr>
          </a:p>
          <a:p>
            <a:pPr>
              <a:spcAft>
                <a:spcPts val="1400"/>
              </a:spcAft>
            </a:pPr>
            <a:r>
              <a:rPr lang="en-GB">
                <a:effectLst/>
                <a:latin typeface="Lato" panose="020F0502020204030203" pitchFamily="34" charset="77"/>
                <a:ea typeface="Times New Roman" panose="02020603050405020304" pitchFamily="18" charset="0"/>
                <a:cs typeface="Arial"/>
              </a:rPr>
              <a:t>The Global Results Framework is part of </a:t>
            </a:r>
            <a:r>
              <a:rPr lang="en-GB" b="1">
                <a:effectLst/>
                <a:latin typeface="Lato" panose="020F0502020204030203" pitchFamily="34" charset="77"/>
                <a:ea typeface="Times New Roman" panose="02020603050405020304" pitchFamily="18" charset="0"/>
                <a:cs typeface="Arial"/>
              </a:rPr>
              <a:t>COMPASS</a:t>
            </a:r>
            <a:r>
              <a:rPr lang="en-GB">
                <a:effectLst/>
                <a:latin typeface="Lato" panose="020F0502020204030203" pitchFamily="34" charset="77"/>
                <a:ea typeface="Times New Roman" panose="02020603050405020304" pitchFamily="18" charset="0"/>
                <a:cs typeface="Arial"/>
              </a:rPr>
              <a:t> - UNHCR’s overarching programming framework aimed at enhancing the organization’s capacity to manage results and create positive changes in the lives of displaced and stateless people, which was introduced in 2021.</a:t>
            </a:r>
            <a:r>
              <a:rPr lang="en-GB">
                <a:latin typeface="Lato" panose="020F0502020204030203" pitchFamily="34" charset="77"/>
                <a:ea typeface="Times New Roman" panose="02020603050405020304" pitchFamily="18" charset="0"/>
                <a:cs typeface="Arial"/>
              </a:rPr>
              <a:t> </a:t>
            </a:r>
            <a:r>
              <a:rPr lang="en-GB" b="0">
                <a:effectLst/>
                <a:latin typeface="Lato" panose="020F0502020204030203" pitchFamily="34" charset="77"/>
                <a:ea typeface="Times New Roman" panose="02020603050405020304" pitchFamily="18" charset="0"/>
                <a:cs typeface="Arial"/>
              </a:rPr>
              <a:t>COMPASS approach includes </a:t>
            </a:r>
            <a:r>
              <a:rPr lang="en-GB">
                <a:effectLst/>
                <a:latin typeface="Lato" panose="020F0502020204030203" pitchFamily="34" charset="77"/>
                <a:ea typeface="Times New Roman" panose="02020603050405020304" pitchFamily="18" charset="0"/>
                <a:cs typeface="Arial"/>
              </a:rPr>
              <a:t>a </a:t>
            </a:r>
            <a:r>
              <a:rPr lang="en-GB" b="1">
                <a:effectLst/>
                <a:latin typeface="Lato" panose="020F0502020204030203" pitchFamily="34" charset="77"/>
                <a:ea typeface="Times New Roman" panose="02020603050405020304" pitchFamily="18" charset="0"/>
                <a:cs typeface="Arial"/>
              </a:rPr>
              <a:t>multi-year strategic planning cycle (3-5 years)</a:t>
            </a:r>
            <a:r>
              <a:rPr lang="en-GB">
                <a:effectLst/>
                <a:latin typeface="Lato" panose="020F0502020204030203" pitchFamily="34" charset="77"/>
                <a:ea typeface="Times New Roman" panose="02020603050405020304" pitchFamily="18" charset="0"/>
                <a:cs typeface="Arial"/>
              </a:rPr>
              <a:t>, the </a:t>
            </a:r>
            <a:r>
              <a:rPr lang="en-GB" b="1">
                <a:effectLst/>
                <a:latin typeface="Lato" panose="020F0502020204030203" pitchFamily="34" charset="77"/>
                <a:ea typeface="Times New Roman" panose="02020603050405020304" pitchFamily="18" charset="0"/>
                <a:cs typeface="Arial"/>
              </a:rPr>
              <a:t>global results framework</a:t>
            </a:r>
            <a:r>
              <a:rPr lang="en-GB">
                <a:effectLst/>
                <a:latin typeface="Lato" panose="020F0502020204030203" pitchFamily="34" charset="77"/>
                <a:ea typeface="Times New Roman" panose="02020603050405020304" pitchFamily="18" charset="0"/>
                <a:cs typeface="Arial"/>
              </a:rPr>
              <a:t>, and a </a:t>
            </a:r>
            <a:r>
              <a:rPr lang="en-GB" b="1">
                <a:effectLst/>
                <a:latin typeface="Lato" panose="020F0502020204030203" pitchFamily="34" charset="77"/>
                <a:ea typeface="Times New Roman" panose="02020603050405020304" pitchFamily="18" charset="0"/>
                <a:cs typeface="Arial"/>
              </a:rPr>
              <a:t>software tool for planning, budgeting, monitoring and reporting on results</a:t>
            </a:r>
            <a:r>
              <a:rPr lang="en-GB">
                <a:effectLst/>
                <a:latin typeface="Lato" panose="020F0502020204030203" pitchFamily="34" charset="77"/>
                <a:ea typeface="Times New Roman" panose="02020603050405020304" pitchFamily="18" charset="0"/>
                <a:cs typeface="Arial"/>
              </a:rPr>
              <a:t>.</a:t>
            </a:r>
          </a:p>
          <a:p>
            <a:pPr>
              <a:spcAft>
                <a:spcPts val="1400"/>
              </a:spcAft>
            </a:pPr>
            <a:endParaRPr lang="en-GB">
              <a:effectLst/>
              <a:latin typeface="Lato" panose="020F0502020204030203" pitchFamily="34" charset="77"/>
              <a:ea typeface="Times New Roman" panose="02020603050405020304" pitchFamily="18" charset="0"/>
              <a:cs typeface="Arial"/>
            </a:endParaRPr>
          </a:p>
          <a:p>
            <a:pPr>
              <a:defRPr/>
            </a:pPr>
            <a:r>
              <a:rPr lang="en-GB" b="0">
                <a:latin typeface="Lato" panose="020F0502020204030203" pitchFamily="34" charset="77"/>
                <a:ea typeface="MS PGothic"/>
                <a:cs typeface="Calibri"/>
              </a:rPr>
              <a:t>Later in this module, we will look at </a:t>
            </a:r>
            <a:r>
              <a:rPr lang="en-GB" b="1">
                <a:latin typeface="Lato" panose="020F0502020204030203" pitchFamily="34" charset="77"/>
                <a:ea typeface="MS PGothic"/>
                <a:cs typeface="Calibri"/>
              </a:rPr>
              <a:t>designing and planning GBV prevention programming in the context of UNHCR’s multi-year planning cycle and Global Results Framework</a:t>
            </a:r>
            <a:r>
              <a:rPr lang="en-GB" b="0">
                <a:latin typeface="Lato" panose="020F0502020204030203" pitchFamily="34" charset="77"/>
                <a:ea typeface="MS PGothic"/>
                <a:cs typeface="Calibri"/>
              </a:rPr>
              <a:t>. </a:t>
            </a:r>
            <a:endParaRPr lang="en-GB" b="0">
              <a:effectLst/>
              <a:latin typeface="Lato" panose="020F0502020204030203" pitchFamily="34" charset="77"/>
            </a:endParaRPr>
          </a:p>
        </p:txBody>
      </p:sp>
    </p:spTree>
    <p:extLst>
      <p:ext uri="{BB962C8B-B14F-4D97-AF65-F5344CB8AC3E}">
        <p14:creationId xmlns:p14="http://schemas.microsoft.com/office/powerpoint/2010/main" val="87327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399"/>
            <a:ext cx="5486400" cy="8705627"/>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rPr>
              <a:t>FACILITATOR NOTES</a:t>
            </a:r>
          </a:p>
          <a:p>
            <a:endParaRPr lang="en-GB" sz="1300">
              <a:effectLst/>
              <a:latin typeface="Lato" panose="020F0502020204030203" pitchFamily="34" charset="77"/>
            </a:endParaRPr>
          </a:p>
          <a:p>
            <a:r>
              <a:rPr lang="en-GB">
                <a:effectLst/>
                <a:latin typeface="Lato" panose="020F0502020204030203" pitchFamily="34" charset="77"/>
              </a:rPr>
              <a:t>Introduce the module with a reference to the policy outcome and core action from the </a:t>
            </a:r>
            <a:r>
              <a:rPr lang="en-US" b="1" i="0">
                <a:effectLst/>
                <a:latin typeface="Lato" panose="020F0502020204030203" pitchFamily="34" charset="77"/>
              </a:rPr>
              <a:t>UNHCR Policy on the Prevention of, Risk Mitigation, and Response to Gender-based Violence, 2020 </a:t>
            </a:r>
            <a:r>
              <a:rPr lang="en-US" b="0" i="0">
                <a:effectLst/>
                <a:latin typeface="Lato" panose="020F0502020204030203" pitchFamily="34" charset="77"/>
              </a:rPr>
              <a:t>(hereafter referred to as the GBV Policy)</a:t>
            </a:r>
            <a:r>
              <a:rPr lang="en-GB">
                <a:effectLst/>
                <a:latin typeface="Lato" panose="020F0502020204030203" pitchFamily="34" charset="77"/>
              </a:rPr>
              <a:t> related to GBV prevention.</a:t>
            </a:r>
          </a:p>
          <a:p>
            <a:endParaRPr lang="en-GB" kern="1200">
              <a:effectLst/>
              <a:latin typeface="Lato" panose="020F0502020204030203" pitchFamily="34" charset="77"/>
              <a:ea typeface="+mn-ea"/>
              <a:cs typeface="+mn-cs"/>
            </a:endParaRPr>
          </a:p>
          <a:p>
            <a:pPr>
              <a:defRPr/>
            </a:pPr>
            <a:r>
              <a:rPr lang="en-US" kern="1200">
                <a:effectLst/>
                <a:latin typeface="Lato" panose="020F0502020204030203" pitchFamily="34" charset="77"/>
                <a:ea typeface="+mn-ea"/>
                <a:cs typeface="+mn-cs"/>
              </a:rPr>
              <a:t>The GBV Policy reflects the long-standing work of UNHCR and partners on addressing GBV. </a:t>
            </a:r>
            <a:r>
              <a:rPr lang="en-GB">
                <a:effectLst/>
                <a:latin typeface="Lato" panose="020F0502020204030203" pitchFamily="34" charset="77"/>
                <a:ea typeface="MS PGothic"/>
                <a:cs typeface="Helvetica"/>
              </a:rPr>
              <a:t>Compliance with the GBV Policy is </a:t>
            </a:r>
            <a:r>
              <a:rPr lang="en-GB" b="1">
                <a:effectLst/>
                <a:latin typeface="Lato" panose="020F0502020204030203" pitchFamily="34" charset="77"/>
                <a:ea typeface="MS PGothic"/>
                <a:cs typeface="Helvetica"/>
              </a:rPr>
              <a:t>mandatory</a:t>
            </a:r>
            <a:r>
              <a:rPr lang="en-GB" b="1">
                <a:latin typeface="Lato" panose="020F0502020204030203" pitchFamily="34" charset="77"/>
                <a:ea typeface="MS PGothic"/>
                <a:cs typeface="Helvetica"/>
              </a:rPr>
              <a:t> for all operations</a:t>
            </a:r>
            <a:r>
              <a:rPr lang="en-GB">
                <a:effectLst/>
                <a:latin typeface="Lato" panose="020F0502020204030203" pitchFamily="34" charset="77"/>
                <a:ea typeface="MS PGothic"/>
                <a:cs typeface="Helvetica"/>
              </a:rPr>
              <a:t>.</a:t>
            </a:r>
          </a:p>
          <a:p>
            <a:endParaRPr lang="en-US">
              <a:latin typeface="Lato" panose="020F0502020204030203" pitchFamily="34" charset="77"/>
            </a:endParaRPr>
          </a:p>
          <a:p>
            <a:r>
              <a:rPr lang="en-US" b="1">
                <a:latin typeface="Lato" panose="020F0502020204030203" pitchFamily="34" charset="77"/>
              </a:rPr>
              <a:t>The Policy has two mutually reinforcing objectives:</a:t>
            </a:r>
            <a:endParaRPr lang="en-US">
              <a:latin typeface="Lato" panose="020F0502020204030203" pitchFamily="34" charset="77"/>
            </a:endParaRPr>
          </a:p>
          <a:p>
            <a:pPr marL="228600" indent="-228600">
              <a:buClr>
                <a:schemeClr val="tx1"/>
              </a:buClr>
              <a:buFont typeface="+mj-lt"/>
              <a:buAutoNum type="arabicPeriod"/>
            </a:pPr>
            <a:r>
              <a:rPr lang="en-US">
                <a:latin typeface="Lato" panose="020F0502020204030203" pitchFamily="34" charset="77"/>
              </a:rPr>
              <a:t>The first is with reference to reducing the risk of GBV for all persons we serve and this refers to </a:t>
            </a:r>
            <a:r>
              <a:rPr lang="en-US" b="1">
                <a:latin typeface="Lato" panose="020F0502020204030203" pitchFamily="34" charset="77"/>
              </a:rPr>
              <a:t>prevention and risk mitigation interventions</a:t>
            </a:r>
            <a:endParaRPr lang="en-US">
              <a:latin typeface="Lato" panose="020F0502020204030203" pitchFamily="34" charset="77"/>
            </a:endParaRPr>
          </a:p>
          <a:p>
            <a:pPr marL="228600" indent="-228600">
              <a:buClr>
                <a:schemeClr val="tx1"/>
              </a:buClr>
              <a:buFont typeface="+mj-lt"/>
              <a:buAutoNum type="arabicPeriod"/>
            </a:pPr>
            <a:r>
              <a:rPr lang="en-US">
                <a:latin typeface="Lato" panose="020F0502020204030203" pitchFamily="34" charset="77"/>
              </a:rPr>
              <a:t>The second is with reference to </a:t>
            </a:r>
            <a:r>
              <a:rPr lang="en-US" b="1">
                <a:latin typeface="Lato" panose="020F0502020204030203" pitchFamily="34" charset="77"/>
              </a:rPr>
              <a:t>safe access to quality GBV services </a:t>
            </a:r>
            <a:r>
              <a:rPr lang="en-US">
                <a:latin typeface="Lato" panose="020F0502020204030203" pitchFamily="34" charset="77"/>
              </a:rPr>
              <a:t>that are in line with GBV guiding principles and other standards set forth in key guidelines. This means that survivors should have access to specialized services according to their needs. </a:t>
            </a:r>
          </a:p>
          <a:p>
            <a:endParaRPr lang="en-US">
              <a:latin typeface="Lato" panose="020F0502020204030203" pitchFamily="34" charset="77"/>
            </a:endParaRPr>
          </a:p>
          <a:p>
            <a:r>
              <a:rPr lang="en-US" b="1">
                <a:latin typeface="Lato" panose="020F0502020204030203" pitchFamily="34" charset="77"/>
              </a:rPr>
              <a:t>The GBV Policy should be seen as three parts:</a:t>
            </a:r>
          </a:p>
          <a:p>
            <a:pPr marL="228600" indent="-228600">
              <a:buClr>
                <a:schemeClr val="tx1"/>
              </a:buClr>
              <a:buAutoNum type="arabicPeriod"/>
            </a:pPr>
            <a:r>
              <a:rPr lang="en-US" b="0">
                <a:latin typeface="Lato" panose="020F0502020204030203" pitchFamily="34" charset="77"/>
              </a:rPr>
              <a:t>The </a:t>
            </a:r>
            <a:r>
              <a:rPr lang="en-US" b="1">
                <a:latin typeface="Lato" panose="020F0502020204030203" pitchFamily="34" charset="77"/>
              </a:rPr>
              <a:t>GBV</a:t>
            </a:r>
            <a:r>
              <a:rPr lang="en-US" b="0">
                <a:latin typeface="Lato" panose="020F0502020204030203" pitchFamily="34" charset="77"/>
              </a:rPr>
              <a:t> </a:t>
            </a:r>
            <a:r>
              <a:rPr lang="en-US" b="1">
                <a:latin typeface="Lato" panose="020F0502020204030203" pitchFamily="34" charset="77"/>
              </a:rPr>
              <a:t>Policy </a:t>
            </a:r>
            <a:r>
              <a:rPr lang="en-US" b="0">
                <a:latin typeface="Lato" panose="020F0502020204030203" pitchFamily="34" charset="77"/>
              </a:rPr>
              <a:t>itself, which was signed by the High Commissioner.</a:t>
            </a:r>
          </a:p>
          <a:p>
            <a:pPr marL="228600" indent="-228600">
              <a:buClr>
                <a:schemeClr val="tx1"/>
              </a:buClr>
              <a:buAutoNum type="arabicPeriod"/>
            </a:pPr>
            <a:r>
              <a:rPr lang="en-US" b="0">
                <a:latin typeface="Lato" panose="020F0502020204030203" pitchFamily="34" charset="77"/>
              </a:rPr>
              <a:t>The Monitoring and Compliance (Section 11) of the GBV Policy refers to a mandatory </a:t>
            </a:r>
            <a:r>
              <a:rPr lang="en-US" b="1">
                <a:latin typeface="Lato" panose="020F0502020204030203" pitchFamily="34" charset="77"/>
              </a:rPr>
              <a:t>monitoring framework</a:t>
            </a:r>
            <a:r>
              <a:rPr lang="en-US" b="0">
                <a:latin typeface="Lato" panose="020F0502020204030203" pitchFamily="34" charset="77"/>
              </a:rPr>
              <a:t>. The mandatory </a:t>
            </a:r>
            <a:r>
              <a:rPr lang="en-US" b="1">
                <a:latin typeface="Lato" panose="020F0502020204030203" pitchFamily="34" charset="77"/>
              </a:rPr>
              <a:t>monitoring framework is provisional, </a:t>
            </a:r>
            <a:r>
              <a:rPr lang="en-US" b="0">
                <a:latin typeface="Lato" panose="020F0502020204030203" pitchFamily="34" charset="77"/>
              </a:rPr>
              <a:t>and it is being finalized. It will be launched together with a supporting tool to easily capture data in a KoBo tool. The monitoring framework does not include indicators, it includes a series of milestones to be achieved overtime, which will help operations track progress in alignment with the GBV Policy. Policy milestones related to prevention programming will be reviewed in the last session of this module. </a:t>
            </a:r>
          </a:p>
          <a:p>
            <a:pPr marL="228600" indent="-228600">
              <a:buClr>
                <a:schemeClr val="tx1"/>
              </a:buClr>
              <a:buAutoNum type="arabicPeriod"/>
            </a:pPr>
            <a:r>
              <a:rPr lang="en-US" b="0">
                <a:latin typeface="Lato" panose="020F0502020204030203" pitchFamily="34" charset="77"/>
              </a:rPr>
              <a:t>A set of </a:t>
            </a:r>
            <a:r>
              <a:rPr lang="en-US" b="1">
                <a:latin typeface="Lato" panose="020F0502020204030203" pitchFamily="34" charset="77"/>
              </a:rPr>
              <a:t>operational </a:t>
            </a:r>
            <a:r>
              <a:rPr lang="en-US" b="1" err="1">
                <a:latin typeface="Lato" panose="020F0502020204030203" pitchFamily="34" charset="77"/>
              </a:rPr>
              <a:t>guidances</a:t>
            </a:r>
            <a:r>
              <a:rPr lang="en-US" b="0">
                <a:latin typeface="Lato" panose="020F0502020204030203" pitchFamily="34" charset="77"/>
              </a:rPr>
              <a:t>, one per core action, to explain the milestones in the monitoring framework and how to comply and strive toward achieving the GBV Policy core actions. These include practical steps and are based on key guidance documents (e.g. the IASC GBV Guidelines, the Inter-Agency Case Management Guidelines, the Inter-Agency Minimum Standards) and core standards related to the different technical areas. The operational guidance are currently being developed and will be released in 2023. </a:t>
            </a:r>
          </a:p>
          <a:p>
            <a:pPr marL="228600" indent="-228600">
              <a:buAutoNum type="arabicPeriod"/>
            </a:pPr>
            <a:endParaRPr lang="en-US" b="0">
              <a:latin typeface="Lato" panose="020F0502020204030203" pitchFamily="34" charset="77"/>
            </a:endParaRPr>
          </a:p>
          <a:p>
            <a:pPr marL="0" indent="0">
              <a:buNone/>
            </a:pPr>
            <a:r>
              <a:rPr lang="en-GB">
                <a:effectLst/>
                <a:latin typeface="Lato" panose="020F0502020204030203" pitchFamily="34" charset="77"/>
              </a:rPr>
              <a:t>Different elements of the policy outcome and core action on GBV prevention (on the slide) will be unpacked over the course of the different sessions of Module 1 of this Package.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R"/>
          </a:p>
        </p:txBody>
      </p:sp>
    </p:spTree>
    <p:extLst>
      <p:ext uri="{BB962C8B-B14F-4D97-AF65-F5344CB8AC3E}">
        <p14:creationId xmlns:p14="http://schemas.microsoft.com/office/powerpoint/2010/main" val="2102147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044114-0CEC-46E5-A31D-A5BD2EE1B45F}"/>
              </a:ext>
            </a:extLst>
          </p:cNvPr>
          <p:cNvSpPr/>
          <p:nvPr userDrawn="1"/>
        </p:nvSpPr>
        <p:spPr>
          <a:xfrm>
            <a:off x="0" y="0"/>
            <a:ext cx="12192000" cy="68754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Logo&#10;&#10;Description automatically generated">
            <a:extLst>
              <a:ext uri="{FF2B5EF4-FFF2-40B4-BE49-F238E27FC236}">
                <a16:creationId xmlns:a16="http://schemas.microsoft.com/office/drawing/2014/main" id="{FE3D4B6B-EBCE-4DFA-9622-959A236BA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64974" y="5816906"/>
            <a:ext cx="2558597" cy="954006"/>
          </a:xfrm>
          <a:prstGeom prst="rect">
            <a:avLst/>
          </a:prstGeom>
        </p:spPr>
      </p:pic>
    </p:spTree>
    <p:extLst>
      <p:ext uri="{BB962C8B-B14F-4D97-AF65-F5344CB8AC3E}">
        <p14:creationId xmlns:p14="http://schemas.microsoft.com/office/powerpoint/2010/main" val="32690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4923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1 | Primary prevention of GBV">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254832" y="6363551"/>
            <a:ext cx="6365821" cy="292388"/>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MODULE 1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i="0">
                <a:solidFill>
                  <a:schemeClr val="bg1"/>
                </a:solidFill>
                <a:latin typeface="Lato" panose="020F0502020204030203" pitchFamily="34" charset="77"/>
                <a:ea typeface="Lato" panose="020F0502020204030203" pitchFamily="34" charset="0"/>
                <a:cs typeface="Calibri" panose="020F0502020204030204" pitchFamily="34" charset="0"/>
              </a:rPr>
              <a:t>Primary prevention of GBV</a:t>
            </a:r>
          </a:p>
        </p:txBody>
      </p:sp>
    </p:spTree>
    <p:custDataLst>
      <p:tags r:id="rId1"/>
    </p:custDataLst>
    <p:extLst>
      <p:ext uri="{BB962C8B-B14F-4D97-AF65-F5344CB8AC3E}">
        <p14:creationId xmlns:p14="http://schemas.microsoft.com/office/powerpoint/2010/main" val="208618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 Introduction - GBV prevention at UNHC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1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i="0">
                <a:solidFill>
                  <a:schemeClr val="bg1"/>
                </a:solidFill>
                <a:latin typeface="Lato" panose="020F0502020204030203" pitchFamily="34" charset="77"/>
                <a:ea typeface="Lato" panose="020F0502020204030203" pitchFamily="34" charset="0"/>
                <a:cs typeface="Calibri" panose="020F0502020204030204" pitchFamily="34" charset="0"/>
              </a:rPr>
              <a:t>Introduction – GBV prevention</a:t>
            </a:r>
          </a:p>
        </p:txBody>
      </p:sp>
    </p:spTree>
    <p:extLst>
      <p:ext uri="{BB962C8B-B14F-4D97-AF65-F5344CB8AC3E}">
        <p14:creationId xmlns:p14="http://schemas.microsoft.com/office/powerpoint/2010/main" val="321598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 Root causes of GB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2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a:solidFill>
                  <a:srgbClr val="FFFFFF"/>
                </a:solidFill>
                <a:latin typeface="Lato" panose="020F0502020204030203" pitchFamily="34" charset="77"/>
              </a:rPr>
              <a:t>Root causes of GBV</a:t>
            </a:r>
          </a:p>
        </p:txBody>
      </p:sp>
    </p:spTree>
    <p:extLst>
      <p:ext uri="{BB962C8B-B14F-4D97-AF65-F5344CB8AC3E}">
        <p14:creationId xmlns:p14="http://schemas.microsoft.com/office/powerpoint/2010/main" val="205503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3 | GBV prevention principles and the socio-ecological mode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3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a:solidFill>
                  <a:srgbClr val="FFFFFF"/>
                </a:solidFill>
                <a:latin typeface="Lato" panose="020F0502020204030203" pitchFamily="34" charset="77"/>
              </a:rPr>
              <a:t>GBV prevention principles and the socio-ecological model</a:t>
            </a:r>
          </a:p>
        </p:txBody>
      </p:sp>
    </p:spTree>
    <p:extLst>
      <p:ext uri="{BB962C8B-B14F-4D97-AF65-F5344CB8AC3E}">
        <p14:creationId xmlns:p14="http://schemas.microsoft.com/office/powerpoint/2010/main" val="7323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4 | Designing and planning a GBV prevention intervention at UNHCRprinciples and the socio-ecological mode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4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a:solidFill>
                  <a:srgbClr val="FFFFFF"/>
                </a:solidFill>
                <a:latin typeface="Lato" panose="020F0502020204030203" pitchFamily="34" charset="77"/>
              </a:rPr>
              <a:t>Designing and planning a GBV prevention intervention at UNHCR</a:t>
            </a:r>
          </a:p>
        </p:txBody>
      </p:sp>
    </p:spTree>
    <p:extLst>
      <p:ext uri="{BB962C8B-B14F-4D97-AF65-F5344CB8AC3E}">
        <p14:creationId xmlns:p14="http://schemas.microsoft.com/office/powerpoint/2010/main" val="175687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5 | Measuring outcomes and impact of prevention wor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5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sz="1300" b="0">
                <a:solidFill>
                  <a:srgbClr val="FFFFFF"/>
                </a:solidFill>
                <a:latin typeface="Lato" panose="020F0502020204030203" pitchFamily="34" charset="77"/>
              </a:rPr>
              <a:t>Measuring outcomes and impact of prevention work</a:t>
            </a:r>
          </a:p>
        </p:txBody>
      </p:sp>
    </p:spTree>
    <p:extLst>
      <p:ext uri="{BB962C8B-B14F-4D97-AF65-F5344CB8AC3E}">
        <p14:creationId xmlns:p14="http://schemas.microsoft.com/office/powerpoint/2010/main" val="204138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1 | Closing sess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254832" y="6363551"/>
            <a:ext cx="6365821" cy="292388"/>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MODULE 1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i="0">
                <a:solidFill>
                  <a:schemeClr val="bg1"/>
                </a:solidFill>
                <a:latin typeface="Lato" panose="020F0502020204030203" pitchFamily="34" charset="77"/>
                <a:ea typeface="Lato" panose="020F0502020204030203" pitchFamily="34" charset="0"/>
                <a:cs typeface="Calibri" panose="020F0502020204030204" pitchFamily="34" charset="0"/>
              </a:rPr>
              <a:t>Closing session</a:t>
            </a:r>
          </a:p>
        </p:txBody>
      </p:sp>
    </p:spTree>
    <p:custDataLst>
      <p:tags r:id="rId1"/>
    </p:custDataLst>
    <p:extLst>
      <p:ext uri="{BB962C8B-B14F-4D97-AF65-F5344CB8AC3E}">
        <p14:creationId xmlns:p14="http://schemas.microsoft.com/office/powerpoint/2010/main" val="18279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7687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F71595-6041-BA85-0AC3-310012CC64DC}"/>
              </a:ext>
            </a:extLst>
          </p:cNvPr>
          <p:cNvSpPr/>
          <p:nvPr userDrawn="1"/>
        </p:nvSpPr>
        <p:spPr>
          <a:xfrm>
            <a:off x="0" y="6178609"/>
            <a:ext cx="12192000" cy="67939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descr="Logo&#10;&#10;Description automatically generated">
            <a:extLst>
              <a:ext uri="{FF2B5EF4-FFF2-40B4-BE49-F238E27FC236}">
                <a16:creationId xmlns:a16="http://schemas.microsoft.com/office/drawing/2014/main" id="{6DAA80FD-9E27-7F26-A6A4-2AF04914238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160408" y="6157658"/>
            <a:ext cx="1866807" cy="705602"/>
          </a:xfrm>
          <a:prstGeom prst="rect">
            <a:avLst/>
          </a:prstGeom>
        </p:spPr>
      </p:pic>
    </p:spTree>
    <p:custDataLst>
      <p:tags r:id="rId12"/>
    </p:custDataLst>
  </p:cSld>
  <p:clrMap bg1="lt1" tx1="dk1" bg2="lt2" tx2="dk2" accent1="accent1" accent2="accent2" accent3="accent3" accent4="accent4" accent5="accent5" accent6="accent6" hlink="hlink" folHlink="folHlink"/>
  <p:sldLayoutIdLst>
    <p:sldLayoutId id="2147484152" r:id="rId1"/>
    <p:sldLayoutId id="2147484142" r:id="rId2"/>
    <p:sldLayoutId id="2147484143" r:id="rId3"/>
    <p:sldLayoutId id="2147484184" r:id="rId4"/>
    <p:sldLayoutId id="2147484185" r:id="rId5"/>
    <p:sldLayoutId id="2147484186" r:id="rId6"/>
    <p:sldLayoutId id="2147484187" r:id="rId7"/>
    <p:sldLayoutId id="2147484188" r:id="rId8"/>
    <p:sldLayoutId id="2147484189" r:id="rId9"/>
    <p:sldLayoutId id="2147484182" r:id="rId10"/>
  </p:sldLayoutIdLst>
  <p:txStyles>
    <p:title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p:titleStyle>
    <p:body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hcr365.sharepoint.com/sites/GSCB-GBVLearning/SitePages/GBV--Learning.aspx"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1.xml"/><Relationship Id="rId6" Type="http://schemas.microsoft.com/office/2011/relationships/webextension" Target="../webextensions/webextension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6.xml"/><Relationship Id="rId7"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7.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25.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4.png"/><Relationship Id="rId2" Type="http://schemas.openxmlformats.org/officeDocument/2006/relationships/slideLayout" Target="../slideLayouts/slideLayout3.xml"/><Relationship Id="rId1" Type="http://schemas.openxmlformats.org/officeDocument/2006/relationships/tags" Target="../tags/tag22.xml"/><Relationship Id="rId6" Type="http://schemas.microsoft.com/office/2011/relationships/webextension" Target="../webextensions/webextension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25.xml"/><Relationship Id="rId7"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42.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28.xml"/><Relationship Id="rId7"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30.xml"/><Relationship Id="rId7"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77.png"/><Relationship Id="rId5" Type="http://schemas.openxmlformats.org/officeDocument/2006/relationships/image" Target="../media/image25.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31.xml"/><Relationship Id="rId6" Type="http://schemas.microsoft.com/office/2011/relationships/webextension" Target="../webextensions/webextension3.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2.xml"/><Relationship Id="rId5" Type="http://schemas.openxmlformats.org/officeDocument/2006/relationships/image" Target="../media/image8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3.xml"/><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37.xml"/><Relationship Id="rId7" Type="http://schemas.openxmlformats.org/officeDocument/2006/relationships/image" Target="../media/image86.png"/><Relationship Id="rId2" Type="http://schemas.openxmlformats.org/officeDocument/2006/relationships/slideLayout" Target="../slideLayouts/slideLayout5.xml"/><Relationship Id="rId1" Type="http://schemas.openxmlformats.org/officeDocument/2006/relationships/tags" Target="../tags/tag34.xml"/><Relationship Id="rId6" Type="http://schemas.openxmlformats.org/officeDocument/2006/relationships/hyperlink" Target="https://www.whatworks.co.za/resources/film-and-audio/item/400-equal-access-nepal" TargetMode="External"/><Relationship Id="rId5" Type="http://schemas.openxmlformats.org/officeDocument/2006/relationships/image" Target="../media/image82.png"/><Relationship Id="rId4" Type="http://schemas.openxmlformats.org/officeDocument/2006/relationships/image" Target="../media/image85.png"/><Relationship Id="rId9"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s://unhcr365.sharepoint.com/sites/GSCB-GBVLearning/SitePages/Webinar-2.aspx" TargetMode="Externa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9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9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97.png"/><Relationship Id="rId2" Type="http://schemas.openxmlformats.org/officeDocument/2006/relationships/slideLayout" Target="../slideLayouts/slideLayout6.xml"/><Relationship Id="rId1" Type="http://schemas.openxmlformats.org/officeDocument/2006/relationships/tags" Target="../tags/tag41.xml"/><Relationship Id="rId6" Type="http://schemas.microsoft.com/office/2011/relationships/webextension" Target="../webextensions/webextension4.xml"/><Relationship Id="rId5" Type="http://schemas.openxmlformats.org/officeDocument/2006/relationships/image" Target="../media/image2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9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99.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50.xml"/><Relationship Id="rId7" Type="http://schemas.openxmlformats.org/officeDocument/2006/relationships/image" Target="../media/image104.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82.png"/></Relationships>
</file>

<file path=ppt/slides/_rels/slide5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1.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108.png"/><Relationship Id="rId4" Type="http://schemas.openxmlformats.org/officeDocument/2006/relationships/image" Target="../media/image10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109.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notesSlide" Target="../notesSlides/notesSlide55.xml"/><Relationship Id="rId7" Type="http://schemas.openxmlformats.org/officeDocument/2006/relationships/image" Target="../media/image113.png"/><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15.png"/></Relationships>
</file>

<file path=ppt/slides/_rels/slide56.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notesSlide" Target="../notesSlides/notesSlide56.xml"/><Relationship Id="rId7" Type="http://schemas.openxmlformats.org/officeDocument/2006/relationships/hyperlink" Target="https://www.whatworks.co.za/resources/film-and-audio/item/668-video-violence-is-preventable-what-works" TargetMode="Externa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20.png"/><Relationship Id="rId4" Type="http://schemas.openxmlformats.org/officeDocument/2006/relationships/image" Target="../media/image116.png"/><Relationship Id="rId9"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image" Target="../media/image120.png"/><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3.xml"/><Relationship Id="rId5" Type="http://schemas.openxmlformats.org/officeDocument/2006/relationships/image" Target="../media/image122.png"/><Relationship Id="rId4" Type="http://schemas.openxmlformats.org/officeDocument/2006/relationships/image" Target="../media/image12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54.xml"/><Relationship Id="rId5" Type="http://schemas.openxmlformats.org/officeDocument/2006/relationships/image" Target="../media/image82.png"/><Relationship Id="rId4" Type="http://schemas.openxmlformats.org/officeDocument/2006/relationships/image" Target="../media/image12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129.png"/><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6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3.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33.png"/><Relationship Id="rId4" Type="http://schemas.openxmlformats.org/officeDocument/2006/relationships/image" Target="../media/image130.png"/><Relationship Id="rId9" Type="http://schemas.microsoft.com/office/2011/relationships/webextension" Target="../webextensions/webextension5.xml"/></Relationships>
</file>

<file path=ppt/slides/_rels/slide6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4.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7.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34.png"/><Relationship Id="rId4" Type="http://schemas.openxmlformats.org/officeDocument/2006/relationships/image" Target="../media/image130.png"/><Relationship Id="rId9" Type="http://schemas.microsoft.com/office/2011/relationships/webextension" Target="../webextensions/webextension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135.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image" Target="../media/image82.png"/><Relationship Id="rId5" Type="http://schemas.openxmlformats.org/officeDocument/2006/relationships/image" Target="../media/image137.png"/><Relationship Id="rId4" Type="http://schemas.openxmlformats.org/officeDocument/2006/relationships/image" Target="../media/image136.png"/></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notesSlide" Target="../notesSlides/notesSlide68.xml"/><Relationship Id="rId7" Type="http://schemas.openxmlformats.org/officeDocument/2006/relationships/image" Target="../media/image141.pn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8.xml"/><Relationship Id="rId1" Type="http://schemas.openxmlformats.org/officeDocument/2006/relationships/tags" Target="../tags/tag61.xml"/><Relationship Id="rId4" Type="http://schemas.openxmlformats.org/officeDocument/2006/relationships/image" Target="../media/image14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8" Type="http://schemas.openxmlformats.org/officeDocument/2006/relationships/hyperlink" Target="https://www.refworld.org/docid/4e6073972.html" TargetMode="External"/><Relationship Id="rId3" Type="http://schemas.openxmlformats.org/officeDocument/2006/relationships/notesSlide" Target="../notesSlides/notesSlide75.xml"/><Relationship Id="rId7" Type="http://schemas.openxmlformats.org/officeDocument/2006/relationships/hyperlink" Target="https://www.unhcr.org/5aa13c0c7.pdf" TargetMode="External"/><Relationship Id="rId12" Type="http://schemas.openxmlformats.org/officeDocument/2006/relationships/image" Target="../media/image145.png"/><Relationship Id="rId2" Type="http://schemas.openxmlformats.org/officeDocument/2006/relationships/slideLayout" Target="../slideLayouts/slideLayout8.xml"/><Relationship Id="rId1" Type="http://schemas.openxmlformats.org/officeDocument/2006/relationships/tags" Target="../tags/tag62.xml"/><Relationship Id="rId6" Type="http://schemas.openxmlformats.org/officeDocument/2006/relationships/hyperlink" Target="https://gbvaor.net/gbviems" TargetMode="External"/><Relationship Id="rId11" Type="http://schemas.openxmlformats.org/officeDocument/2006/relationships/hyperlink" Target="https://unhcr365.sharepoint.com/sites/GSCB-GBVLearning/" TargetMode="External"/><Relationship Id="rId5" Type="http://schemas.openxmlformats.org/officeDocument/2006/relationships/hyperlink" Target="https://intranet.unhcr.org/content/dam/unhcr/intranet/protection-operations/sexual-and-gender-based-violence/documents/english/gbv-policy-monitoring-framework/GBV%20Policy%20Monitoring%20Framework%2016.07.2021%20-%20provisional%20release.pdf" TargetMode="External"/><Relationship Id="rId10" Type="http://schemas.openxmlformats.org/officeDocument/2006/relationships/hyperlink" Target="https://www.whatworks.co.za/" TargetMode="External"/><Relationship Id="rId4" Type="http://schemas.openxmlformats.org/officeDocument/2006/relationships/hyperlink" Target="https://intranet.unhcr.org/en/policy-guidance/policies/unhcr-hcp-2020-01-unhcr-policy-on-the-prevention-of--risk-mitiga.html" TargetMode="External"/><Relationship Id="rId9" Type="http://schemas.openxmlformats.org/officeDocument/2006/relationships/hyperlink" Target="https://unhcr365.sharepoint.com/sites/GSCB-GBVLearning/SitePages/Webinar-2.asp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6.xml"/><Relationship Id="rId1" Type="http://schemas.openxmlformats.org/officeDocument/2006/relationships/slideLayout" Target="../slideLayouts/slideLayout9.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77.xml.rels><?xml version="1.0" encoding="UTF-8" standalone="yes"?>
<Relationships xmlns="http://schemas.openxmlformats.org/package/2006/relationships"><Relationship Id="rId3" Type="http://schemas.openxmlformats.org/officeDocument/2006/relationships/hyperlink" Target="https://forms.office.com/Pages/ResponsePage.aspx?id=gXnD5WRmNEGKDGVD0q-Avqu0-ZozOddMgKfh92QaCJxURUtOREpTMVdTMzFITlIxRTdFVVVEMkxJRi4u" TargetMode="External"/><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intranet.unhcr.org/en/policy-guidance/policies/unhcr-hcp-2020-01-unhcr-policy-on-the-prevention-of--risk-mitiga.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1534"/>
            <a:ext cx="12191999" cy="6856466"/>
          </a:xfrm>
          <a:prstGeom prst="rect">
            <a:avLst/>
          </a:prstGeom>
          <a:solidFill>
            <a:srgbClr val="0070C0"/>
          </a:solidFill>
          <a:ln w="25400" cap="flat" cmpd="sng" algn="ctr">
            <a:noFill/>
            <a:prstDash val="solid"/>
            <a:round/>
            <a:headEnd type="none" w="med" len="med"/>
            <a:tailEnd type="none" w="med" len="med"/>
          </a:ln>
          <a:effectLst/>
        </p:spPr>
        <p:txBody>
          <a:bodyPr/>
          <a:lstStyle/>
          <a:p>
            <a:pPr algn="ctr" eaLnBrk="1" hangingPunct="1"/>
            <a:endParaRPr lang="en-US">
              <a:latin typeface="Calibri Regular"/>
            </a:endParaRPr>
          </a:p>
        </p:txBody>
      </p:sp>
      <p:sp>
        <p:nvSpPr>
          <p:cNvPr id="12" name="TextBox 11"/>
          <p:cNvSpPr txBox="1"/>
          <p:nvPr/>
        </p:nvSpPr>
        <p:spPr>
          <a:xfrm>
            <a:off x="929990" y="264170"/>
            <a:ext cx="8292837" cy="830997"/>
          </a:xfrm>
          <a:prstGeom prst="rect">
            <a:avLst/>
          </a:prstGeom>
          <a:noFill/>
        </p:spPr>
        <p:txBody>
          <a:bodyPr wrap="square" lIns="91440" tIns="45720" rIns="91440" bIns="45720" rtlCol="0" anchor="t">
            <a:spAutoFit/>
          </a:bodyPr>
          <a:lstStyle/>
          <a:p>
            <a:r>
              <a:rPr lang="en-US" sz="4800" b="1">
                <a:solidFill>
                  <a:schemeClr val="bg1"/>
                </a:solidFill>
                <a:latin typeface="Lato"/>
                <a:ea typeface="Calibri"/>
                <a:cs typeface="Calibri"/>
              </a:rPr>
              <a:t>READ ME FIRST</a:t>
            </a:r>
            <a:endParaRPr lang="en-US" sz="4800" b="1">
              <a:solidFill>
                <a:schemeClr val="bg1"/>
              </a:solidFill>
              <a:latin typeface="Lato"/>
              <a:ea typeface="Calibri" charset="0"/>
              <a:cs typeface="Calibri" charset="0"/>
            </a:endParaRPr>
          </a:p>
        </p:txBody>
      </p:sp>
      <p:sp>
        <p:nvSpPr>
          <p:cNvPr id="29" name="TextBox 28"/>
          <p:cNvSpPr txBox="1"/>
          <p:nvPr/>
        </p:nvSpPr>
        <p:spPr>
          <a:xfrm>
            <a:off x="929990" y="1275403"/>
            <a:ext cx="10361787" cy="4507388"/>
          </a:xfrm>
          <a:prstGeom prst="rect">
            <a:avLst/>
          </a:prstGeom>
          <a:noFill/>
        </p:spPr>
        <p:txBody>
          <a:bodyPr wrap="square" lIns="91440" tIns="45720" rIns="91440" bIns="45720" rtlCol="0" anchor="t">
            <a:spAutoFit/>
          </a:bodyPr>
          <a:lstStyle/>
          <a:p>
            <a:pPr algn="just"/>
            <a:r>
              <a:rPr lang="en-US" sz="1400">
                <a:solidFill>
                  <a:schemeClr val="bg1"/>
                </a:solidFill>
                <a:latin typeface="Lato"/>
                <a:ea typeface="Lato"/>
                <a:cs typeface="Lato"/>
              </a:rPr>
              <a:t>The Facilitation Package is meant to be used as facilitation material for in-person workshops targeting </a:t>
            </a:r>
            <a:r>
              <a:rPr lang="en-GB" sz="1400">
                <a:solidFill>
                  <a:schemeClr val="bg1"/>
                </a:solidFill>
                <a:latin typeface="Lato"/>
                <a:ea typeface="Lato"/>
                <a:cs typeface="Lato"/>
              </a:rPr>
              <a:t>UNHCR and partners’ GBV specialists or Protection workforce with GBV responsibilities</a:t>
            </a:r>
            <a:r>
              <a:rPr lang="en-US" sz="1400">
                <a:solidFill>
                  <a:schemeClr val="bg1"/>
                </a:solidFill>
                <a:latin typeface="Lato"/>
                <a:ea typeface="Lato"/>
                <a:cs typeface="Lato"/>
              </a:rPr>
              <a:t>, promoting discussion, critical thinking, and exchange between participants. It can also be used as self-study material.  Prior to undertaking this learning, it is required to possess a solid understanding of GBV basic concepts and principles. Prior to undertaking a workshop based on this Package, learners are expected to complete </a:t>
            </a:r>
            <a:r>
              <a:rPr lang="en-US" sz="1400" u="sng">
                <a:solidFill>
                  <a:schemeClr val="bg1"/>
                </a:solidFill>
                <a:latin typeface="Lato"/>
                <a:ea typeface="Lato"/>
                <a:cs typeface="Lato"/>
                <a:hlinkClick r:id="rId3">
                  <a:extLst>
                    <a:ext uri="{A12FA001-AC4F-418D-AE19-62706E023703}">
                      <ahyp:hlinkClr xmlns:ahyp="http://schemas.microsoft.com/office/drawing/2018/hyperlinkcolor" val="tx"/>
                    </a:ext>
                  </a:extLst>
                </a:hlinkClick>
              </a:rPr>
              <a:t>UNHCR GBV eLearning Level 1 and 2</a:t>
            </a:r>
            <a:r>
              <a:rPr lang="en-US" sz="1400">
                <a:solidFill>
                  <a:schemeClr val="bg1"/>
                </a:solidFill>
                <a:latin typeface="Lato"/>
                <a:ea typeface="Lato"/>
                <a:cs typeface="Lato"/>
              </a:rPr>
              <a:t>. </a:t>
            </a:r>
            <a:endParaRPr lang="en-GB" sz="1400" b="1">
              <a:solidFill>
                <a:schemeClr val="bg1"/>
              </a:solidFill>
              <a:latin typeface="Lato"/>
              <a:ea typeface="Lato"/>
              <a:cs typeface="Lato"/>
            </a:endParaRPr>
          </a:p>
          <a:p>
            <a:pPr algn="just"/>
            <a:endParaRPr lang="en-GB" sz="1400" b="1">
              <a:solidFill>
                <a:schemeClr val="bg1"/>
              </a:solidFill>
              <a:latin typeface="Lato"/>
              <a:ea typeface="Lato"/>
              <a:cs typeface="Lato"/>
            </a:endParaRPr>
          </a:p>
          <a:p>
            <a:pPr algn="just"/>
            <a:r>
              <a:rPr lang="en-GB" sz="1400" b="1">
                <a:solidFill>
                  <a:schemeClr val="bg1"/>
                </a:solidFill>
                <a:latin typeface="Lato"/>
                <a:ea typeface="Lato"/>
                <a:cs typeface="Lato"/>
              </a:rPr>
              <a:t>Facilitators</a:t>
            </a:r>
            <a:r>
              <a:rPr lang="en-GB" sz="1400">
                <a:solidFill>
                  <a:schemeClr val="bg1"/>
                </a:solidFill>
                <a:latin typeface="Lato"/>
                <a:ea typeface="Lato"/>
                <a:cs typeface="Lato"/>
              </a:rPr>
              <a:t> should be </a:t>
            </a:r>
            <a:r>
              <a:rPr lang="en-GB" sz="1400" b="1">
                <a:solidFill>
                  <a:schemeClr val="bg1"/>
                </a:solidFill>
                <a:latin typeface="Lato"/>
                <a:ea typeface="Lato"/>
                <a:cs typeface="Lato"/>
              </a:rPr>
              <a:t>experienced GBV specialists</a:t>
            </a:r>
            <a:r>
              <a:rPr lang="en-GB" sz="1400">
                <a:solidFill>
                  <a:schemeClr val="bg1"/>
                </a:solidFill>
                <a:latin typeface="Lato"/>
                <a:ea typeface="Lato"/>
                <a:cs typeface="Lato"/>
              </a:rPr>
              <a:t>. </a:t>
            </a:r>
            <a:endParaRPr lang="en-US" sz="1400">
              <a:solidFill>
                <a:schemeClr val="bg1"/>
              </a:solidFill>
              <a:latin typeface="Lato" panose="020F0502020204030203" pitchFamily="34" charset="0"/>
              <a:ea typeface="Lato" panose="020F0502020204030203" pitchFamily="34" charset="0"/>
              <a:cs typeface="Lato" panose="020F0502020204030203" pitchFamily="34" charset="0"/>
            </a:endParaRPr>
          </a:p>
          <a:p>
            <a:pPr algn="just" eaLnBrk="1" hangingPunct="1">
              <a:lnSpc>
                <a:spcPct val="130000"/>
              </a:lnSpc>
            </a:pPr>
            <a:endParaRPr lang="en-US" sz="1400">
              <a:solidFill>
                <a:schemeClr val="bg1"/>
              </a:solidFill>
              <a:latin typeface="Lato" panose="020F0502020204030203" pitchFamily="34" charset="0"/>
              <a:ea typeface="Lato" panose="020F0502020204030203" pitchFamily="34" charset="0"/>
              <a:cs typeface="Lato" panose="020F0502020204030203" pitchFamily="34" charset="0"/>
            </a:endParaRPr>
          </a:p>
          <a:p>
            <a:pPr algn="just" eaLnBrk="1" hangingPunct="1"/>
            <a:r>
              <a:rPr lang="en-US" sz="1400">
                <a:solidFill>
                  <a:schemeClr val="bg1"/>
                </a:solidFill>
                <a:latin typeface="Lato" panose="020F0502020204030203" pitchFamily="34" charset="0"/>
                <a:ea typeface="Lato" panose="020F0502020204030203" pitchFamily="34" charset="0"/>
                <a:cs typeface="Lato" panose="020F0502020204030203" pitchFamily="34" charset="0"/>
              </a:rPr>
              <a:t>It is recommended that facilitators adapt the content of the Package to their context and audience before delivering the sessions. Please note that:  </a:t>
            </a:r>
          </a:p>
          <a:p>
            <a:pPr algn="just" eaLnBrk="1" hangingPunct="1"/>
            <a:endParaRPr lang="en-US" sz="140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algn="just" eaLnBrk="1" hangingPunct="1">
              <a:buFont typeface="Arial" panose="020B0604020202020204" pitchFamily="34" charset="0"/>
              <a:buChar char="•"/>
            </a:pPr>
            <a:r>
              <a:rPr lang="en-US" sz="1400">
                <a:solidFill>
                  <a:schemeClr val="bg1"/>
                </a:solidFill>
                <a:latin typeface="Lato" panose="020F0502020204030203" pitchFamily="34" charset="0"/>
                <a:ea typeface="Lato" panose="020F0502020204030203" pitchFamily="34" charset="0"/>
                <a:cs typeface="Lato" panose="020F0502020204030203" pitchFamily="34" charset="0"/>
              </a:rPr>
              <a:t>The examples and exercises can be adjusted and contextualized. </a:t>
            </a:r>
          </a:p>
          <a:p>
            <a:pPr marL="285750" indent="-285750" algn="just">
              <a:lnSpc>
                <a:spcPct val="130000"/>
              </a:lnSpc>
              <a:buFont typeface="Arial"/>
              <a:buChar char="•"/>
            </a:pPr>
            <a:r>
              <a:rPr lang="en-US" sz="1400">
                <a:solidFill>
                  <a:schemeClr val="bg1"/>
                </a:solidFill>
                <a:latin typeface="Lato" panose="020F0502020204030203" pitchFamily="34" charset="0"/>
                <a:ea typeface="Lato" panose="020F0502020204030203" pitchFamily="34" charset="0"/>
                <a:cs typeface="Lato" panose="020F0502020204030203" pitchFamily="34" charset="0"/>
              </a:rPr>
              <a:t>Not all content in the Package is relevant for UNHCR partners and can be removed or hidden.</a:t>
            </a:r>
          </a:p>
          <a:p>
            <a:pPr marL="285750" indent="-285750" algn="just">
              <a:buFont typeface="Arial"/>
              <a:buChar char="•"/>
            </a:pPr>
            <a:r>
              <a:rPr lang="en-US" sz="1400">
                <a:solidFill>
                  <a:schemeClr val="bg1"/>
                </a:solidFill>
                <a:latin typeface="Lato" panose="020F0502020204030203" pitchFamily="34" charset="0"/>
                <a:ea typeface="Lato" panose="020F0502020204030203" pitchFamily="34" charset="0"/>
                <a:cs typeface="Lato" panose="020F0502020204030203" pitchFamily="34" charset="0"/>
              </a:rPr>
              <a:t>The Package can be adjusted for online delivery. </a:t>
            </a:r>
          </a:p>
          <a:p>
            <a:pPr marL="285750" indent="-285750" algn="just">
              <a:buFont typeface="Arial"/>
              <a:buChar char="•"/>
            </a:pPr>
            <a:r>
              <a:rPr lang="en-US" sz="1400">
                <a:solidFill>
                  <a:schemeClr val="bg1"/>
                </a:solidFill>
                <a:latin typeface="Lato" panose="020F0502020204030203" pitchFamily="34" charset="0"/>
                <a:ea typeface="Lato" panose="020F0502020204030203" pitchFamily="34" charset="0"/>
                <a:cs typeface="Lato" panose="020F0502020204030203" pitchFamily="34" charset="0"/>
              </a:rPr>
              <a:t>The Package can be facilitated in separate segments, or in a consecutive workshop. Module 1 takes approximately 10,5 hours to deliver, including 275 minutes of interactive discussions and exercises. </a:t>
            </a:r>
          </a:p>
          <a:p>
            <a:pPr algn="just"/>
            <a:endParaRPr lang="en-US" sz="140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1400">
                <a:solidFill>
                  <a:schemeClr val="bg1"/>
                </a:solidFill>
                <a:latin typeface="Lato" panose="020F0502020204030203" pitchFamily="34" charset="0"/>
                <a:ea typeface="Lato" panose="020F0502020204030203" pitchFamily="34" charset="0"/>
                <a:cs typeface="Lato" panose="020F0502020204030203" pitchFamily="34" charset="0"/>
              </a:rPr>
              <a:t>The timeframes indicated in the slides are estimates and may vary according to the facilitation modality (in-person/online), the number of participants </a:t>
            </a:r>
            <a:r>
              <a:rPr lang="en-GB" sz="1400">
                <a:solidFill>
                  <a:schemeClr val="bg1"/>
                </a:solidFill>
                <a:latin typeface="Lato" panose="020F0502020204030203" pitchFamily="34" charset="0"/>
                <a:ea typeface="Lato" panose="020F0502020204030203" pitchFamily="34" charset="0"/>
                <a:cs typeface="Lato" panose="020F0502020204030203" pitchFamily="34" charset="0"/>
              </a:rPr>
              <a:t>as well as how facilitators may adapt the Package based on local context and audience.</a:t>
            </a:r>
            <a:endParaRPr lang="en-US" sz="1400">
              <a:solidFill>
                <a:schemeClr val="bg1"/>
              </a:solidFill>
              <a:latin typeface="Lato" panose="020F0502020204030203" pitchFamily="34" charset="0"/>
              <a:ea typeface="Lato" panose="020F0502020204030203" pitchFamily="34" charset="0"/>
              <a:cs typeface="Lato" panose="020F0502020204030203" pitchFamily="34" charset="0"/>
            </a:endParaRPr>
          </a:p>
          <a:p>
            <a:pPr algn="just"/>
            <a:endParaRPr lang="en-US" sz="1250">
              <a:solidFill>
                <a:srgbClr val="000000"/>
              </a:solidFill>
              <a:latin typeface="Calibri"/>
              <a:ea typeface="Calibri"/>
              <a:cs typeface="Calibri"/>
            </a:endParaRPr>
          </a:p>
        </p:txBody>
      </p:sp>
    </p:spTree>
    <p:extLst>
      <p:ext uri="{BB962C8B-B14F-4D97-AF65-F5344CB8AC3E}">
        <p14:creationId xmlns:p14="http://schemas.microsoft.com/office/powerpoint/2010/main" val="14732478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549A9-F88F-4C19-F5AB-16AF459E3BD6}"/>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472387"/>
            <a:ext cx="692415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GBV prevention approaches</a:t>
            </a:r>
            <a:endParaRPr lang="en-US" sz="4000" b="1">
              <a:solidFill>
                <a:srgbClr val="0070C0"/>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13093" y="1132542"/>
            <a:ext cx="953692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5" name="Picture 14" descr="Shape&#10;&#10;Description automatically generated">
            <a:extLst>
              <a:ext uri="{FF2B5EF4-FFF2-40B4-BE49-F238E27FC236}">
                <a16:creationId xmlns:a16="http://schemas.microsoft.com/office/drawing/2014/main" id="{B7ED5A84-F117-4A5D-874A-0246955CD9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1" name="Picture 10" descr="Icon&#10;&#10;Description automatically generated">
            <a:extLst>
              <a:ext uri="{FF2B5EF4-FFF2-40B4-BE49-F238E27FC236}">
                <a16:creationId xmlns:a16="http://schemas.microsoft.com/office/drawing/2014/main" id="{3B51DCE2-67FA-D989-2506-9FFCAA5C93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 Video Player">
                <a:extLst>
                  <a:ext uri="{FF2B5EF4-FFF2-40B4-BE49-F238E27FC236}">
                    <a16:creationId xmlns:a16="http://schemas.microsoft.com/office/drawing/2014/main" id="{3B6BE9EA-7E67-59BA-F50B-2C14E9E1E86D}"/>
                  </a:ext>
                </a:extLst>
              </p:cNvPr>
              <p:cNvGraphicFramePr>
                <a:graphicFrameLocks noGrp="1"/>
              </p:cNvGraphicFramePr>
              <p:nvPr>
                <p:extLst>
                  <p:ext uri="{D42A27DB-BD31-4B8C-83A1-F6EECF244321}">
                    <p14:modId xmlns:p14="http://schemas.microsoft.com/office/powerpoint/2010/main" val="1398882879"/>
                  </p:ext>
                </p:extLst>
              </p:nvPr>
            </p:nvGraphicFramePr>
            <p:xfrm>
              <a:off x="2365803" y="1605969"/>
              <a:ext cx="7444075" cy="4182301"/>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2" name="Add-in 1" title="Web Video Player">
                <a:extLst>
                  <a:ext uri="{FF2B5EF4-FFF2-40B4-BE49-F238E27FC236}">
                    <a16:creationId xmlns:a16="http://schemas.microsoft.com/office/drawing/2014/main" id="{3B6BE9EA-7E67-59BA-F50B-2C14E9E1E86D}"/>
                  </a:ext>
                </a:extLst>
              </p:cNvPr>
              <p:cNvPicPr>
                <a:picLocks noGrp="1" noRot="1" noChangeAspect="1" noMove="1" noResize="1" noEditPoints="1" noAdjustHandles="1" noChangeArrowheads="1" noChangeShapeType="1"/>
              </p:cNvPicPr>
              <p:nvPr/>
            </p:nvPicPr>
            <p:blipFill>
              <a:blip r:embed="rId7"/>
              <a:stretch>
                <a:fillRect/>
              </a:stretch>
            </p:blipFill>
            <p:spPr>
              <a:xfrm>
                <a:off x="2365803" y="1605969"/>
                <a:ext cx="7444075" cy="4182301"/>
              </a:xfrm>
              <a:prstGeom prst="rect">
                <a:avLst/>
              </a:prstGeom>
            </p:spPr>
          </p:pic>
        </mc:Fallback>
      </mc:AlternateContent>
    </p:spTree>
    <p:custDataLst>
      <p:tags r:id="rId1"/>
    </p:custDataLst>
    <p:extLst>
      <p:ext uri="{BB962C8B-B14F-4D97-AF65-F5344CB8AC3E}">
        <p14:creationId xmlns:p14="http://schemas.microsoft.com/office/powerpoint/2010/main" val="1293297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
                                            <p:tgtEl>
                                              <p:spTgt spid="11"/>
                                            </p:tgtEl>
                                          </p:cBhvr>
                                        </p:animEffect>
                                      </p:childTnLst>
                                    </p:cTn>
                                  </p:par>
                                  <p:par>
                                    <p:cTn id="16" presetID="23" presetClass="entr" presetSubtype="272" fill="hold" nodeType="withEffect">
                                      <p:stCondLst>
                                        <p:cond delay="5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 fill="hold"/>
                                            <p:tgtEl>
                                              <p:spTgt spid="15"/>
                                            </p:tgtEl>
                                            <p:attrNameLst>
                                              <p:attrName>ppt_w</p:attrName>
                                            </p:attrNameLst>
                                          </p:cBhvr>
                                          <p:tavLst>
                                            <p:tav tm="0">
                                              <p:val>
                                                <p:strVal val="2/3*#ppt_w"/>
                                              </p:val>
                                            </p:tav>
                                            <p:tav tm="100000">
                                              <p:val>
                                                <p:strVal val="#ppt_w"/>
                                              </p:val>
                                            </p:tav>
                                          </p:tavLst>
                                        </p:anim>
                                        <p:anim calcmode="lin" valueType="num">
                                          <p:cBhvr>
                                            <p:cTn id="19" dur="200" fill="hold"/>
                                            <p:tgtEl>
                                              <p:spTgt spid="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
                                            <p:tgtEl>
                                              <p:spTgt spid="11"/>
                                            </p:tgtEl>
                                          </p:cBhvr>
                                        </p:animEffect>
                                      </p:childTnLst>
                                    </p:cTn>
                                  </p:par>
                                  <p:par>
                                    <p:cTn id="16" presetID="23" presetClass="entr" presetSubtype="272" fill="hold" nodeType="withEffect">
                                      <p:stCondLst>
                                        <p:cond delay="5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200" fill="hold"/>
                                            <p:tgtEl>
                                              <p:spTgt spid="15"/>
                                            </p:tgtEl>
                                            <p:attrNameLst>
                                              <p:attrName>ppt_w</p:attrName>
                                            </p:attrNameLst>
                                          </p:cBhvr>
                                          <p:tavLst>
                                            <p:tav tm="0">
                                              <p:val>
                                                <p:strVal val="2/3*#ppt_w"/>
                                              </p:val>
                                            </p:tav>
                                            <p:tav tm="100000">
                                              <p:val>
                                                <p:strVal val="#ppt_w"/>
                                              </p:val>
                                            </p:tav>
                                          </p:tavLst>
                                        </p:anim>
                                        <p:anim calcmode="lin" valueType="num">
                                          <p:cBhvr>
                                            <p:cTn id="19" dur="200" fill="hold"/>
                                            <p:tgtEl>
                                              <p:spTgt spid="1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363F50E0-E168-5CF2-F625-AD7AF71FEFA8}"/>
              </a:ext>
            </a:extLst>
          </p:cNvPr>
          <p:cNvGrpSpPr/>
          <p:nvPr/>
        </p:nvGrpSpPr>
        <p:grpSpPr>
          <a:xfrm>
            <a:off x="8823021" y="1894157"/>
            <a:ext cx="2966164" cy="3423381"/>
            <a:chOff x="6957721" y="2285999"/>
            <a:chExt cx="2966164" cy="3423381"/>
          </a:xfrm>
        </p:grpSpPr>
        <p:pic>
          <p:nvPicPr>
            <p:cNvPr id="7" name="Picture 6" descr="Shape, square&#10;&#10;Description automatically generated">
              <a:extLst>
                <a:ext uri="{FF2B5EF4-FFF2-40B4-BE49-F238E27FC236}">
                  <a16:creationId xmlns:a16="http://schemas.microsoft.com/office/drawing/2014/main" id="{07BB1AA8-C256-8FA6-6643-3D1C52E08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5717" y="2285999"/>
              <a:ext cx="2348168" cy="3206233"/>
            </a:xfrm>
            <a:prstGeom prst="rect">
              <a:avLst/>
            </a:prstGeom>
          </p:spPr>
        </p:pic>
        <p:grpSp>
          <p:nvGrpSpPr>
            <p:cNvPr id="8" name="Group 7">
              <a:extLst>
                <a:ext uri="{FF2B5EF4-FFF2-40B4-BE49-F238E27FC236}">
                  <a16:creationId xmlns:a16="http://schemas.microsoft.com/office/drawing/2014/main" id="{66730CF4-E7DC-480B-F459-356285815C74}"/>
                </a:ext>
              </a:extLst>
            </p:cNvPr>
            <p:cNvGrpSpPr/>
            <p:nvPr/>
          </p:nvGrpSpPr>
          <p:grpSpPr>
            <a:xfrm>
              <a:off x="6957721" y="3005129"/>
              <a:ext cx="2858766" cy="2704251"/>
              <a:chOff x="3616982" y="2147733"/>
              <a:chExt cx="2858766" cy="2704251"/>
            </a:xfrm>
          </p:grpSpPr>
          <p:grpSp>
            <p:nvGrpSpPr>
              <p:cNvPr id="9" name="Group 8">
                <a:extLst>
                  <a:ext uri="{FF2B5EF4-FFF2-40B4-BE49-F238E27FC236}">
                    <a16:creationId xmlns:a16="http://schemas.microsoft.com/office/drawing/2014/main" id="{E3DB701A-5C0E-7516-E2CA-CF409D5F88E8}"/>
                  </a:ext>
                </a:extLst>
              </p:cNvPr>
              <p:cNvGrpSpPr/>
              <p:nvPr/>
            </p:nvGrpSpPr>
            <p:grpSpPr>
              <a:xfrm>
                <a:off x="3616982" y="2147733"/>
                <a:ext cx="2858766" cy="683123"/>
                <a:chOff x="6392803" y="54243"/>
                <a:chExt cx="2858766" cy="683123"/>
              </a:xfrm>
            </p:grpSpPr>
            <p:sp>
              <p:nvSpPr>
                <p:cNvPr id="13" name="Rectangle 12">
                  <a:extLst>
                    <a:ext uri="{FF2B5EF4-FFF2-40B4-BE49-F238E27FC236}">
                      <a16:creationId xmlns:a16="http://schemas.microsoft.com/office/drawing/2014/main" id="{BFF107CC-5330-6406-384D-CEFC269927E4}"/>
                    </a:ext>
                  </a:extLst>
                </p:cNvPr>
                <p:cNvSpPr/>
                <p:nvPr/>
              </p:nvSpPr>
              <p:spPr>
                <a:xfrm>
                  <a:off x="6392803" y="54243"/>
                  <a:ext cx="1910037" cy="670676"/>
                </a:xfrm>
                <a:prstGeom prst="rect">
                  <a:avLst/>
                </a:prstGeom>
                <a:noFill/>
                <a:ln>
                  <a:noFill/>
                </a:ln>
                <a:effectLst>
                  <a:outerShdw sx="1000" sy="1000" rotWithShape="0">
                    <a:srgbClr val="000000"/>
                  </a:outerShdw>
                </a:effectLst>
              </p:spPr>
              <p:style>
                <a:lnRef idx="1">
                  <a:scrgbClr r="0" g="0" b="0"/>
                </a:lnRef>
                <a:fillRef idx="3">
                  <a:scrgbClr r="0" g="0" b="0"/>
                </a:fillRef>
                <a:effectRef idx="2">
                  <a:scrgbClr r="0" g="0" b="0"/>
                </a:effectRef>
                <a:fontRef idx="minor">
                  <a:schemeClr val="lt1"/>
                </a:fontRef>
              </p:style>
            </p:sp>
            <p:sp>
              <p:nvSpPr>
                <p:cNvPr id="14" name="TextBox 13">
                  <a:extLst>
                    <a:ext uri="{FF2B5EF4-FFF2-40B4-BE49-F238E27FC236}">
                      <a16:creationId xmlns:a16="http://schemas.microsoft.com/office/drawing/2014/main" id="{FBFB3856-A639-D3EB-C815-7ED76A2FE496}"/>
                    </a:ext>
                  </a:extLst>
                </p:cNvPr>
                <p:cNvSpPr txBox="1"/>
                <p:nvPr/>
              </p:nvSpPr>
              <p:spPr>
                <a:xfrm>
                  <a:off x="7105809" y="66690"/>
                  <a:ext cx="2145760"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GB" sz="2000" b="1">
                      <a:solidFill>
                        <a:srgbClr val="0070C0"/>
                      </a:solidFill>
                      <a:latin typeface="Lato" panose="020F0502020204030203" pitchFamily="34" charset="77"/>
                    </a:rPr>
                    <a:t>Tertiary prevention</a:t>
                  </a:r>
                </a:p>
              </p:txBody>
            </p:sp>
          </p:grpSp>
          <p:grpSp>
            <p:nvGrpSpPr>
              <p:cNvPr id="10" name="Group 9">
                <a:extLst>
                  <a:ext uri="{FF2B5EF4-FFF2-40B4-BE49-F238E27FC236}">
                    <a16:creationId xmlns:a16="http://schemas.microsoft.com/office/drawing/2014/main" id="{71868E4D-266C-3FA2-20BC-9A7C65948E4E}"/>
                  </a:ext>
                </a:extLst>
              </p:cNvPr>
              <p:cNvGrpSpPr/>
              <p:nvPr/>
            </p:nvGrpSpPr>
            <p:grpSpPr>
              <a:xfrm>
                <a:off x="3654967" y="2777787"/>
                <a:ext cx="2694339" cy="2074197"/>
                <a:chOff x="6430788" y="684297"/>
                <a:chExt cx="2694339" cy="2074197"/>
              </a:xfrm>
            </p:grpSpPr>
            <p:sp>
              <p:nvSpPr>
                <p:cNvPr id="11" name="Rectangle 10">
                  <a:extLst>
                    <a:ext uri="{FF2B5EF4-FFF2-40B4-BE49-F238E27FC236}">
                      <a16:creationId xmlns:a16="http://schemas.microsoft.com/office/drawing/2014/main" id="{2FBB04E7-F9E9-D7AF-6B11-521EF8E3DA75}"/>
                    </a:ext>
                  </a:extLst>
                </p:cNvPr>
                <p:cNvSpPr/>
                <p:nvPr/>
              </p:nvSpPr>
              <p:spPr>
                <a:xfrm>
                  <a:off x="6430788" y="684297"/>
                  <a:ext cx="1827762" cy="1932480"/>
                </a:xfrm>
                <a:prstGeom prst="rect">
                  <a:avLst/>
                </a:prstGeom>
                <a:no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A98942AE-2549-BCD6-DD70-5B3B653F8CA5}"/>
                    </a:ext>
                  </a:extLst>
                </p:cNvPr>
                <p:cNvSpPr txBox="1"/>
                <p:nvPr/>
              </p:nvSpPr>
              <p:spPr>
                <a:xfrm>
                  <a:off x="7199734" y="826014"/>
                  <a:ext cx="1925393" cy="1932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en-GB" sz="1600">
                      <a:solidFill>
                        <a:srgbClr val="0070C0"/>
                      </a:solidFill>
                      <a:latin typeface="Lato" panose="020F0502020204030203" pitchFamily="34" charset="77"/>
                    </a:rPr>
                    <a:t>Focusing on the long-term impact of violence when untreated</a:t>
                  </a:r>
                </a:p>
              </p:txBody>
            </p:sp>
          </p:grpSp>
        </p:grpSp>
      </p:grpSp>
      <p:grpSp>
        <p:nvGrpSpPr>
          <p:cNvPr id="43" name="Group 42">
            <a:extLst>
              <a:ext uri="{FF2B5EF4-FFF2-40B4-BE49-F238E27FC236}">
                <a16:creationId xmlns:a16="http://schemas.microsoft.com/office/drawing/2014/main" id="{09B5F243-222D-B011-255E-DBC037280399}"/>
              </a:ext>
            </a:extLst>
          </p:cNvPr>
          <p:cNvGrpSpPr/>
          <p:nvPr/>
        </p:nvGrpSpPr>
        <p:grpSpPr>
          <a:xfrm>
            <a:off x="6704114" y="1948683"/>
            <a:ext cx="2473826" cy="3273690"/>
            <a:chOff x="4705102" y="1643741"/>
            <a:chExt cx="2473826" cy="3273690"/>
          </a:xfrm>
        </p:grpSpPr>
        <p:pic>
          <p:nvPicPr>
            <p:cNvPr id="16" name="Picture 15" descr="Shape, square&#10;&#10;Description automatically generated">
              <a:extLst>
                <a:ext uri="{FF2B5EF4-FFF2-40B4-BE49-F238E27FC236}">
                  <a16:creationId xmlns:a16="http://schemas.microsoft.com/office/drawing/2014/main" id="{F506985D-B07E-03BD-FD62-AA9001D968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0760" y="1643741"/>
              <a:ext cx="2348168" cy="3206233"/>
            </a:xfrm>
            <a:prstGeom prst="rect">
              <a:avLst/>
            </a:prstGeom>
          </p:spPr>
        </p:pic>
        <p:grpSp>
          <p:nvGrpSpPr>
            <p:cNvPr id="17" name="Group 16">
              <a:extLst>
                <a:ext uri="{FF2B5EF4-FFF2-40B4-BE49-F238E27FC236}">
                  <a16:creationId xmlns:a16="http://schemas.microsoft.com/office/drawing/2014/main" id="{1A8DCABD-169A-32C0-A525-10272CF5587E}"/>
                </a:ext>
              </a:extLst>
            </p:cNvPr>
            <p:cNvGrpSpPr/>
            <p:nvPr/>
          </p:nvGrpSpPr>
          <p:grpSpPr>
            <a:xfrm>
              <a:off x="4705102" y="2429136"/>
              <a:ext cx="2349666" cy="2488295"/>
              <a:chOff x="3625776" y="2245438"/>
              <a:chExt cx="2349666" cy="2488295"/>
            </a:xfrm>
          </p:grpSpPr>
          <p:grpSp>
            <p:nvGrpSpPr>
              <p:cNvPr id="18" name="Group 17">
                <a:extLst>
                  <a:ext uri="{FF2B5EF4-FFF2-40B4-BE49-F238E27FC236}">
                    <a16:creationId xmlns:a16="http://schemas.microsoft.com/office/drawing/2014/main" id="{D4D89389-67CE-8DCB-0F08-A77E414779CB}"/>
                  </a:ext>
                </a:extLst>
              </p:cNvPr>
              <p:cNvGrpSpPr/>
              <p:nvPr/>
            </p:nvGrpSpPr>
            <p:grpSpPr>
              <a:xfrm>
                <a:off x="3669396" y="2245438"/>
                <a:ext cx="2306046" cy="670676"/>
                <a:chOff x="4337321" y="67078"/>
                <a:chExt cx="2306046" cy="670676"/>
              </a:xfrm>
            </p:grpSpPr>
            <p:sp>
              <p:nvSpPr>
                <p:cNvPr id="22" name="Rectangle 21">
                  <a:extLst>
                    <a:ext uri="{FF2B5EF4-FFF2-40B4-BE49-F238E27FC236}">
                      <a16:creationId xmlns:a16="http://schemas.microsoft.com/office/drawing/2014/main" id="{933C1947-AC10-2FBC-9843-10D66974275D}"/>
                    </a:ext>
                  </a:extLst>
                </p:cNvPr>
                <p:cNvSpPr/>
                <p:nvPr/>
              </p:nvSpPr>
              <p:spPr>
                <a:xfrm>
                  <a:off x="4337321" y="67078"/>
                  <a:ext cx="1838107" cy="670676"/>
                </a:xfrm>
                <a:prstGeom prst="rect">
                  <a:avLst/>
                </a:prstGeom>
                <a:noFill/>
                <a:ln>
                  <a:noFill/>
                </a:ln>
                <a:effectLst>
                  <a:outerShdw sx="1000" sy="1000" rotWithShape="0">
                    <a:srgbClr val="000000"/>
                  </a:outerShdw>
                </a:effectLst>
              </p:spPr>
              <p:style>
                <a:lnRef idx="1">
                  <a:scrgbClr r="0" g="0" b="0"/>
                </a:lnRef>
                <a:fillRef idx="3">
                  <a:scrgbClr r="0" g="0" b="0"/>
                </a:fillRef>
                <a:effectRef idx="2">
                  <a:scrgbClr r="0" g="0" b="0"/>
                </a:effectRef>
                <a:fontRef idx="minor">
                  <a:schemeClr val="lt1"/>
                </a:fontRef>
              </p:style>
            </p:sp>
            <p:sp>
              <p:nvSpPr>
                <p:cNvPr id="23" name="TextBox 22">
                  <a:extLst>
                    <a:ext uri="{FF2B5EF4-FFF2-40B4-BE49-F238E27FC236}">
                      <a16:creationId xmlns:a16="http://schemas.microsoft.com/office/drawing/2014/main" id="{573396B6-2EBD-9F5D-959F-A3F897E58E47}"/>
                    </a:ext>
                  </a:extLst>
                </p:cNvPr>
                <p:cNvSpPr txBox="1"/>
                <p:nvPr/>
              </p:nvSpPr>
              <p:spPr>
                <a:xfrm>
                  <a:off x="4525255" y="67078"/>
                  <a:ext cx="2118112"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GB" sz="2000" b="1">
                      <a:solidFill>
                        <a:srgbClr val="0070C0"/>
                      </a:solidFill>
                      <a:latin typeface="Lato" panose="020F0502020204030203" pitchFamily="34" charset="77"/>
                    </a:rPr>
                    <a:t>Secondary prevention</a:t>
                  </a:r>
                </a:p>
              </p:txBody>
            </p:sp>
          </p:grpSp>
          <p:grpSp>
            <p:nvGrpSpPr>
              <p:cNvPr id="19" name="Group 18">
                <a:extLst>
                  <a:ext uri="{FF2B5EF4-FFF2-40B4-BE49-F238E27FC236}">
                    <a16:creationId xmlns:a16="http://schemas.microsoft.com/office/drawing/2014/main" id="{23F491F2-3FF1-115F-D323-F5E0F8A42DC9}"/>
                  </a:ext>
                </a:extLst>
              </p:cNvPr>
              <p:cNvGrpSpPr/>
              <p:nvPr/>
            </p:nvGrpSpPr>
            <p:grpSpPr>
              <a:xfrm>
                <a:off x="3625776" y="2877175"/>
                <a:ext cx="2330692" cy="1856558"/>
                <a:chOff x="4293701" y="698815"/>
                <a:chExt cx="2330692" cy="1856558"/>
              </a:xfrm>
            </p:grpSpPr>
            <p:sp>
              <p:nvSpPr>
                <p:cNvPr id="20" name="Rectangle 19">
                  <a:extLst>
                    <a:ext uri="{FF2B5EF4-FFF2-40B4-BE49-F238E27FC236}">
                      <a16:creationId xmlns:a16="http://schemas.microsoft.com/office/drawing/2014/main" id="{38E78193-883F-CF3E-2BFF-F28EE4E7D546}"/>
                    </a:ext>
                  </a:extLst>
                </p:cNvPr>
                <p:cNvSpPr/>
                <p:nvPr/>
              </p:nvSpPr>
              <p:spPr>
                <a:xfrm>
                  <a:off x="4293701" y="698815"/>
                  <a:ext cx="1892448" cy="1735386"/>
                </a:xfrm>
                <a:prstGeom prst="rect">
                  <a:avLst/>
                </a:prstGeom>
                <a:no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TextBox 20">
                  <a:extLst>
                    <a:ext uri="{FF2B5EF4-FFF2-40B4-BE49-F238E27FC236}">
                      <a16:creationId xmlns:a16="http://schemas.microsoft.com/office/drawing/2014/main" id="{6AE1CEA7-872C-CB37-7581-0646D9D0203C}"/>
                    </a:ext>
                  </a:extLst>
                </p:cNvPr>
                <p:cNvSpPr txBox="1"/>
                <p:nvPr/>
              </p:nvSpPr>
              <p:spPr>
                <a:xfrm>
                  <a:off x="4529242" y="819987"/>
                  <a:ext cx="2095151" cy="17353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en-GB" sz="1600">
                      <a:solidFill>
                        <a:srgbClr val="0070C0"/>
                      </a:solidFill>
                      <a:latin typeface="Lato" panose="020F0502020204030203" pitchFamily="34" charset="77"/>
                    </a:rPr>
                    <a:t>Addressing the consequences of various forms of violence (response) </a:t>
                  </a:r>
                </a:p>
              </p:txBody>
            </p:sp>
          </p:grpSp>
        </p:grpSp>
      </p:grpSp>
      <p:grpSp>
        <p:nvGrpSpPr>
          <p:cNvPr id="6" name="Group 5">
            <a:extLst>
              <a:ext uri="{FF2B5EF4-FFF2-40B4-BE49-F238E27FC236}">
                <a16:creationId xmlns:a16="http://schemas.microsoft.com/office/drawing/2014/main" id="{D8EA1D14-B11A-4E90-2468-3808D2E08C52}"/>
              </a:ext>
            </a:extLst>
          </p:cNvPr>
          <p:cNvGrpSpPr/>
          <p:nvPr/>
        </p:nvGrpSpPr>
        <p:grpSpPr>
          <a:xfrm>
            <a:off x="3081436" y="1564643"/>
            <a:ext cx="3417238" cy="4307819"/>
            <a:chOff x="3137971" y="1462085"/>
            <a:chExt cx="3384324" cy="4338062"/>
          </a:xfrm>
        </p:grpSpPr>
        <p:pic>
          <p:nvPicPr>
            <p:cNvPr id="5" name="Picture 4" descr="A picture containing square&#10;&#10;Description automatically generated">
              <a:extLst>
                <a:ext uri="{FF2B5EF4-FFF2-40B4-BE49-F238E27FC236}">
                  <a16:creationId xmlns:a16="http://schemas.microsoft.com/office/drawing/2014/main" id="{C53DEE22-A2E4-0B47-2F8B-A93BB7B756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7971" y="1462085"/>
              <a:ext cx="3384324" cy="4338062"/>
            </a:xfrm>
            <a:prstGeom prst="rect">
              <a:avLst/>
            </a:prstGeom>
          </p:spPr>
        </p:pic>
        <p:sp>
          <p:nvSpPr>
            <p:cNvPr id="32" name="TextBox 31">
              <a:extLst>
                <a:ext uri="{FF2B5EF4-FFF2-40B4-BE49-F238E27FC236}">
                  <a16:creationId xmlns:a16="http://schemas.microsoft.com/office/drawing/2014/main" id="{A557B2EE-EF80-0E29-D8C3-59AA439E2769}"/>
                </a:ext>
              </a:extLst>
            </p:cNvPr>
            <p:cNvSpPr txBox="1"/>
            <p:nvPr/>
          </p:nvSpPr>
          <p:spPr>
            <a:xfrm>
              <a:off x="3284418" y="2723186"/>
              <a:ext cx="3070357"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US" sz="3000" b="1">
                  <a:solidFill>
                    <a:srgbClr val="0070C0"/>
                  </a:solidFill>
                  <a:latin typeface="Lato" panose="020F0502020204030203" pitchFamily="34" charset="77"/>
                </a:rPr>
                <a:t>Primary prevention</a:t>
              </a:r>
            </a:p>
          </p:txBody>
        </p:sp>
        <p:sp>
          <p:nvSpPr>
            <p:cNvPr id="30" name="TextBox 29">
              <a:extLst>
                <a:ext uri="{FF2B5EF4-FFF2-40B4-BE49-F238E27FC236}">
                  <a16:creationId xmlns:a16="http://schemas.microsoft.com/office/drawing/2014/main" id="{54C8837E-B299-DDC0-4A61-1CACD4CCA823}"/>
                </a:ext>
              </a:extLst>
            </p:cNvPr>
            <p:cNvSpPr txBox="1"/>
            <p:nvPr/>
          </p:nvSpPr>
          <p:spPr>
            <a:xfrm>
              <a:off x="3524092" y="3739038"/>
              <a:ext cx="2561107" cy="17487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en-AU" sz="2200">
                  <a:solidFill>
                    <a:srgbClr val="0070C0"/>
                  </a:solidFill>
                  <a:latin typeface="Lato" panose="020F0502020204030203" pitchFamily="34" charset="77"/>
                </a:rPr>
                <a:t>Preventing GBV before it occurs, tackling its root causes</a:t>
              </a:r>
            </a:p>
          </p:txBody>
        </p:sp>
      </p:grpSp>
      <p:grpSp>
        <p:nvGrpSpPr>
          <p:cNvPr id="45" name="Group 44">
            <a:extLst>
              <a:ext uri="{FF2B5EF4-FFF2-40B4-BE49-F238E27FC236}">
                <a16:creationId xmlns:a16="http://schemas.microsoft.com/office/drawing/2014/main" id="{B0AE5E71-47E2-9819-F747-FB4954DB075E}"/>
              </a:ext>
            </a:extLst>
          </p:cNvPr>
          <p:cNvGrpSpPr/>
          <p:nvPr/>
        </p:nvGrpSpPr>
        <p:grpSpPr>
          <a:xfrm>
            <a:off x="364089" y="1961861"/>
            <a:ext cx="3025217" cy="3581747"/>
            <a:chOff x="-729820" y="1643741"/>
            <a:chExt cx="3025217" cy="3581747"/>
          </a:xfrm>
        </p:grpSpPr>
        <p:pic>
          <p:nvPicPr>
            <p:cNvPr id="34" name="Picture 33" descr="Shape, square&#10;&#10;Description automatically generated">
              <a:extLst>
                <a:ext uri="{FF2B5EF4-FFF2-40B4-BE49-F238E27FC236}">
                  <a16:creationId xmlns:a16="http://schemas.microsoft.com/office/drawing/2014/main" id="{0FBEDDD8-4F93-EA6C-FCB5-E817DB5B75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820" y="1643741"/>
              <a:ext cx="2348168" cy="3206233"/>
            </a:xfrm>
            <a:prstGeom prst="rect">
              <a:avLst/>
            </a:prstGeom>
          </p:spPr>
        </p:pic>
        <p:grpSp>
          <p:nvGrpSpPr>
            <p:cNvPr id="35" name="Group 34">
              <a:extLst>
                <a:ext uri="{FF2B5EF4-FFF2-40B4-BE49-F238E27FC236}">
                  <a16:creationId xmlns:a16="http://schemas.microsoft.com/office/drawing/2014/main" id="{2FFBB9F0-7EE2-F3BC-FC2D-64C3AD01DC7F}"/>
                </a:ext>
              </a:extLst>
            </p:cNvPr>
            <p:cNvGrpSpPr/>
            <p:nvPr/>
          </p:nvGrpSpPr>
          <p:grpSpPr>
            <a:xfrm>
              <a:off x="-622326" y="2529148"/>
              <a:ext cx="2917723" cy="2696340"/>
              <a:chOff x="2635871" y="2026770"/>
              <a:chExt cx="2917723" cy="2696340"/>
            </a:xfrm>
          </p:grpSpPr>
          <p:grpSp>
            <p:nvGrpSpPr>
              <p:cNvPr id="36" name="Group 35">
                <a:extLst>
                  <a:ext uri="{FF2B5EF4-FFF2-40B4-BE49-F238E27FC236}">
                    <a16:creationId xmlns:a16="http://schemas.microsoft.com/office/drawing/2014/main" id="{A28661F1-9297-6A7F-9549-62BB75888A67}"/>
                  </a:ext>
                </a:extLst>
              </p:cNvPr>
              <p:cNvGrpSpPr/>
              <p:nvPr/>
            </p:nvGrpSpPr>
            <p:grpSpPr>
              <a:xfrm>
                <a:off x="2642449" y="2026770"/>
                <a:ext cx="2911145" cy="778796"/>
                <a:chOff x="-895700" y="-70463"/>
                <a:chExt cx="2911145" cy="778796"/>
              </a:xfrm>
            </p:grpSpPr>
            <p:sp>
              <p:nvSpPr>
                <p:cNvPr id="40" name="Rectangle 39">
                  <a:extLst>
                    <a:ext uri="{FF2B5EF4-FFF2-40B4-BE49-F238E27FC236}">
                      <a16:creationId xmlns:a16="http://schemas.microsoft.com/office/drawing/2014/main" id="{182B1788-BC37-1B7D-3B64-5B07A9760947}"/>
                    </a:ext>
                  </a:extLst>
                </p:cNvPr>
                <p:cNvSpPr/>
                <p:nvPr/>
              </p:nvSpPr>
              <p:spPr>
                <a:xfrm>
                  <a:off x="101099" y="37657"/>
                  <a:ext cx="1914346" cy="670676"/>
                </a:xfrm>
                <a:prstGeom prst="rect">
                  <a:avLst/>
                </a:prstGeom>
                <a:noFill/>
                <a:ln>
                  <a:noFill/>
                </a:ln>
                <a:effectLst>
                  <a:outerShdw dist="2282" sx="1000" sy="1000" rotWithShape="0">
                    <a:srgbClr val="000000"/>
                  </a:outerShdw>
                </a:effectLst>
              </p:spPr>
              <p:style>
                <a:lnRef idx="1">
                  <a:scrgbClr r="0" g="0" b="0"/>
                </a:lnRef>
                <a:fillRef idx="3">
                  <a:scrgbClr r="0" g="0" b="0"/>
                </a:fillRef>
                <a:effectRef idx="2">
                  <a:scrgbClr r="0" g="0" b="0"/>
                </a:effectRef>
                <a:fontRef idx="minor">
                  <a:schemeClr val="lt1"/>
                </a:fontRef>
              </p:style>
            </p:sp>
            <p:sp>
              <p:nvSpPr>
                <p:cNvPr id="41" name="TextBox 40">
                  <a:extLst>
                    <a:ext uri="{FF2B5EF4-FFF2-40B4-BE49-F238E27FC236}">
                      <a16:creationId xmlns:a16="http://schemas.microsoft.com/office/drawing/2014/main" id="{63D4C5EC-839C-DD3F-F786-979C8318D0E7}"/>
                    </a:ext>
                  </a:extLst>
                </p:cNvPr>
                <p:cNvSpPr txBox="1"/>
                <p:nvPr/>
              </p:nvSpPr>
              <p:spPr>
                <a:xfrm>
                  <a:off x="-895700" y="-70463"/>
                  <a:ext cx="2119836" cy="6706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a:lnSpc>
                      <a:spcPct val="90000"/>
                    </a:lnSpc>
                    <a:spcAft>
                      <a:spcPct val="35000"/>
                    </a:spcAft>
                  </a:pPr>
                  <a:r>
                    <a:rPr lang="en-GB" sz="2000" b="1">
                      <a:solidFill>
                        <a:srgbClr val="0070C0"/>
                      </a:solidFill>
                      <a:latin typeface="Lato" panose="020F0502020204030203" pitchFamily="34" charset="77"/>
                    </a:rPr>
                    <a:t>Risk mitigation</a:t>
                  </a:r>
                </a:p>
              </p:txBody>
            </p:sp>
          </p:grpSp>
          <p:grpSp>
            <p:nvGrpSpPr>
              <p:cNvPr id="37" name="Group 36">
                <a:extLst>
                  <a:ext uri="{FF2B5EF4-FFF2-40B4-BE49-F238E27FC236}">
                    <a16:creationId xmlns:a16="http://schemas.microsoft.com/office/drawing/2014/main" id="{1643F69B-59D2-D7CD-7256-C6A3ACB1BC7E}"/>
                  </a:ext>
                </a:extLst>
              </p:cNvPr>
              <p:cNvGrpSpPr/>
              <p:nvPr/>
            </p:nvGrpSpPr>
            <p:grpSpPr>
              <a:xfrm>
                <a:off x="2635871" y="2703970"/>
                <a:ext cx="2902314" cy="2019140"/>
                <a:chOff x="-902278" y="606737"/>
                <a:chExt cx="2902314" cy="2019140"/>
              </a:xfrm>
            </p:grpSpPr>
            <p:sp>
              <p:nvSpPr>
                <p:cNvPr id="38" name="Rectangle 37">
                  <a:extLst>
                    <a:ext uri="{FF2B5EF4-FFF2-40B4-BE49-F238E27FC236}">
                      <a16:creationId xmlns:a16="http://schemas.microsoft.com/office/drawing/2014/main" id="{B2C427D1-8504-4D92-8BB4-64741DBF9230}"/>
                    </a:ext>
                  </a:extLst>
                </p:cNvPr>
                <p:cNvSpPr/>
                <p:nvPr/>
              </p:nvSpPr>
              <p:spPr>
                <a:xfrm>
                  <a:off x="52257" y="693397"/>
                  <a:ext cx="1947779" cy="1932480"/>
                </a:xfrm>
                <a:prstGeom prst="rect">
                  <a:avLst/>
                </a:prstGeom>
                <a:noFill/>
                <a:ln>
                  <a:noFill/>
                </a:ln>
              </p:spPr>
              <p:style>
                <a:lnRef idx="1">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TextBox 38">
                  <a:extLst>
                    <a:ext uri="{FF2B5EF4-FFF2-40B4-BE49-F238E27FC236}">
                      <a16:creationId xmlns:a16="http://schemas.microsoft.com/office/drawing/2014/main" id="{F561AB77-ABF2-BA61-9D75-E01476413588}"/>
                    </a:ext>
                  </a:extLst>
                </p:cNvPr>
                <p:cNvSpPr txBox="1"/>
                <p:nvPr/>
              </p:nvSpPr>
              <p:spPr>
                <a:xfrm>
                  <a:off x="-902278" y="606737"/>
                  <a:ext cx="2119836" cy="19324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ctr" defTabSz="666750">
                    <a:lnSpc>
                      <a:spcPct val="90000"/>
                    </a:lnSpc>
                    <a:spcAft>
                      <a:spcPct val="15000"/>
                    </a:spcAft>
                  </a:pPr>
                  <a:r>
                    <a:rPr lang="en-GB" sz="1600">
                      <a:solidFill>
                        <a:srgbClr val="0070C0"/>
                      </a:solidFill>
                      <a:latin typeface="Lato" panose="020F0502020204030203" pitchFamily="34" charset="77"/>
                    </a:rPr>
                    <a:t>Addressing contributing factors that increase exposure to GBV</a:t>
                  </a:r>
                </a:p>
              </p:txBody>
            </p:sp>
          </p:grpSp>
        </p:grpSp>
      </p:grpSp>
      <p:sp>
        <p:nvSpPr>
          <p:cNvPr id="3" name="Title 1">
            <a:extLst>
              <a:ext uri="{FF2B5EF4-FFF2-40B4-BE49-F238E27FC236}">
                <a16:creationId xmlns:a16="http://schemas.microsoft.com/office/drawing/2014/main" id="{62A2FCCC-18AC-0B22-73F9-FC9C314612C4}"/>
              </a:ext>
            </a:extLst>
          </p:cNvPr>
          <p:cNvSpPr txBox="1">
            <a:spLocks/>
          </p:cNvSpPr>
          <p:nvPr/>
        </p:nvSpPr>
        <p:spPr>
          <a:xfrm>
            <a:off x="795490" y="684661"/>
            <a:ext cx="692415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GBV prevention approaches</a:t>
            </a:r>
            <a:endParaRPr lang="en-US" sz="4000" b="1">
              <a:solidFill>
                <a:srgbClr val="0070C0"/>
              </a:solidFill>
              <a:latin typeface="Lato" panose="020F0502020204030203" pitchFamily="34" charset="77"/>
            </a:endParaRPr>
          </a:p>
        </p:txBody>
      </p:sp>
      <p:cxnSp>
        <p:nvCxnSpPr>
          <p:cNvPr id="2" name="Straight Connector 1">
            <a:extLst>
              <a:ext uri="{FF2B5EF4-FFF2-40B4-BE49-F238E27FC236}">
                <a16:creationId xmlns:a16="http://schemas.microsoft.com/office/drawing/2014/main" id="{B85A9148-C3CB-49B4-F65D-871A067FC717}"/>
              </a:ext>
            </a:extLst>
          </p:cNvPr>
          <p:cNvCxnSpPr>
            <a:cxnSpLocks/>
          </p:cNvCxnSpPr>
          <p:nvPr/>
        </p:nvCxnSpPr>
        <p:spPr>
          <a:xfrm flipH="1">
            <a:off x="-2573420" y="1344816"/>
            <a:ext cx="953692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35436979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14:bounceEnd="50000">
                                          <p:cBhvr additive="base">
                                            <p:cTn id="7" dur="8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8" dur="8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50000">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14:bounceEnd="50000">
                                          <p:cBhvr additive="base">
                                            <p:cTn id="13" dur="8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4" dur="8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50000">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14:bounceEnd="50000">
                                          <p:cBhvr additive="base">
                                            <p:cTn id="19" dur="8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0" dur="8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14:presetBounceEnd="50000">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14:bounceEnd="50000">
                                          <p:cBhvr additive="base">
                                            <p:cTn id="25" dur="8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26" dur="8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800" fill="hold"/>
                                            <p:tgtEl>
                                              <p:spTgt spid="45"/>
                                            </p:tgtEl>
                                            <p:attrNameLst>
                                              <p:attrName>ppt_x</p:attrName>
                                            </p:attrNameLst>
                                          </p:cBhvr>
                                          <p:tavLst>
                                            <p:tav tm="0">
                                              <p:val>
                                                <p:strVal val="#ppt_x"/>
                                              </p:val>
                                            </p:tav>
                                            <p:tav tm="100000">
                                              <p:val>
                                                <p:strVal val="#ppt_x"/>
                                              </p:val>
                                            </p:tav>
                                          </p:tavLst>
                                        </p:anim>
                                        <p:anim calcmode="lin" valueType="num">
                                          <p:cBhvr additive="base">
                                            <p:cTn id="8" dur="8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800" fill="hold"/>
                                            <p:tgtEl>
                                              <p:spTgt spid="6"/>
                                            </p:tgtEl>
                                            <p:attrNameLst>
                                              <p:attrName>ppt_x</p:attrName>
                                            </p:attrNameLst>
                                          </p:cBhvr>
                                          <p:tavLst>
                                            <p:tav tm="0">
                                              <p:val>
                                                <p:strVal val="#ppt_x"/>
                                              </p:val>
                                            </p:tav>
                                            <p:tav tm="100000">
                                              <p:val>
                                                <p:strVal val="#ppt_x"/>
                                              </p:val>
                                            </p:tav>
                                          </p:tavLst>
                                        </p:anim>
                                        <p:anim calcmode="lin" valueType="num">
                                          <p:cBhvr additive="base">
                                            <p:cTn id="14" dur="8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800" fill="hold"/>
                                            <p:tgtEl>
                                              <p:spTgt spid="43"/>
                                            </p:tgtEl>
                                            <p:attrNameLst>
                                              <p:attrName>ppt_x</p:attrName>
                                            </p:attrNameLst>
                                          </p:cBhvr>
                                          <p:tavLst>
                                            <p:tav tm="0">
                                              <p:val>
                                                <p:strVal val="#ppt_x"/>
                                              </p:val>
                                            </p:tav>
                                            <p:tav tm="100000">
                                              <p:val>
                                                <p:strVal val="#ppt_x"/>
                                              </p:val>
                                            </p:tav>
                                          </p:tavLst>
                                        </p:anim>
                                        <p:anim calcmode="lin" valueType="num">
                                          <p:cBhvr additive="base">
                                            <p:cTn id="20" dur="8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800" fill="hold"/>
                                            <p:tgtEl>
                                              <p:spTgt spid="42"/>
                                            </p:tgtEl>
                                            <p:attrNameLst>
                                              <p:attrName>ppt_x</p:attrName>
                                            </p:attrNameLst>
                                          </p:cBhvr>
                                          <p:tavLst>
                                            <p:tav tm="0">
                                              <p:val>
                                                <p:strVal val="#ppt_x"/>
                                              </p:val>
                                            </p:tav>
                                            <p:tav tm="100000">
                                              <p:val>
                                                <p:strVal val="#ppt_x"/>
                                              </p:val>
                                            </p:tav>
                                          </p:tavLst>
                                        </p:anim>
                                        <p:anim calcmode="lin" valueType="num">
                                          <p:cBhvr additive="base">
                                            <p:cTn id="26" dur="8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FB13F7B-F9C9-71D6-5434-468DD0151667}"/>
              </a:ext>
            </a:extLst>
          </p:cNvPr>
          <p:cNvSpPr/>
          <p:nvPr/>
        </p:nvSpPr>
        <p:spPr>
          <a:xfrm>
            <a:off x="9283342" y="5"/>
            <a:ext cx="2272937" cy="608729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14338" name="Segnaposto contenuto 3">
            <a:extLst>
              <a:ext uri="{FF2B5EF4-FFF2-40B4-BE49-F238E27FC236}">
                <a16:creationId xmlns:a16="http://schemas.microsoft.com/office/drawing/2014/main" id="{469D1867-A61A-48D8-AB3D-E32D9EBDD131}"/>
              </a:ext>
            </a:extLst>
          </p:cNvPr>
          <p:cNvSpPr>
            <a:spLocks noGrp="1"/>
          </p:cNvSpPr>
          <p:nvPr>
            <p:ph idx="4294967295"/>
          </p:nvPr>
        </p:nvSpPr>
        <p:spPr>
          <a:xfrm>
            <a:off x="1574035" y="1588838"/>
            <a:ext cx="5221288" cy="3093538"/>
          </a:xfrm>
          <a:prstGeom prst="rect">
            <a:avLst/>
          </a:prstGeom>
        </p:spPr>
        <p:txBody>
          <a:bodyPr/>
          <a:lstStyle/>
          <a:p>
            <a:pPr marL="0" indent="0" algn="ctr">
              <a:buNone/>
            </a:pPr>
            <a:r>
              <a:rPr lang="en-US" altLang="en-US" sz="2900" i="1">
                <a:solidFill>
                  <a:srgbClr val="0070C0"/>
                </a:solidFill>
              </a:rPr>
              <a:t>“Transforming norms and systems that perpetuate gender inequality can have a tangible impact on women’s and girls</a:t>
            </a:r>
            <a:r>
              <a:rPr lang="en-US" altLang="es-ES_tradnl" sz="2900" i="1">
                <a:solidFill>
                  <a:srgbClr val="0070C0"/>
                </a:solidFill>
              </a:rPr>
              <a:t>’</a:t>
            </a:r>
            <a:r>
              <a:rPr lang="en-US" altLang="en-US" sz="2900" i="1">
                <a:solidFill>
                  <a:srgbClr val="0070C0"/>
                </a:solidFill>
              </a:rPr>
              <a:t> health, safety and security” </a:t>
            </a:r>
          </a:p>
          <a:p>
            <a:pPr marL="0" indent="0">
              <a:buNone/>
            </a:pPr>
            <a:endParaRPr lang="en-US" altLang="en-US" sz="1000"/>
          </a:p>
          <a:p>
            <a:pPr marL="0" indent="0" algn="ctr">
              <a:buNone/>
            </a:pPr>
            <a:r>
              <a:rPr lang="en-US" altLang="en-US" sz="1800">
                <a:solidFill>
                  <a:schemeClr val="tx1">
                    <a:lumMod val="65000"/>
                    <a:lumOff val="35000"/>
                  </a:schemeClr>
                </a:solidFill>
              </a:rPr>
              <a:t>Inter-Agency Minimum Standard 13 </a:t>
            </a:r>
            <a:endParaRPr lang="it-IT" altLang="en-US" sz="1800">
              <a:solidFill>
                <a:schemeClr val="tx1">
                  <a:lumMod val="65000"/>
                  <a:lumOff val="35000"/>
                </a:schemeClr>
              </a:solidFill>
            </a:endParaRPr>
          </a:p>
          <a:p>
            <a:endParaRPr lang="es-ES_tradnl" altLang="en-US"/>
          </a:p>
        </p:txBody>
      </p:sp>
      <p:cxnSp>
        <p:nvCxnSpPr>
          <p:cNvPr id="3" name="Straight Connector 2">
            <a:extLst>
              <a:ext uri="{FF2B5EF4-FFF2-40B4-BE49-F238E27FC236}">
                <a16:creationId xmlns:a16="http://schemas.microsoft.com/office/drawing/2014/main" id="{7F51310A-A908-FE5D-8DAD-772691D39D25}"/>
              </a:ext>
            </a:extLst>
          </p:cNvPr>
          <p:cNvCxnSpPr>
            <a:cxnSpLocks/>
          </p:cNvCxnSpPr>
          <p:nvPr/>
        </p:nvCxnSpPr>
        <p:spPr>
          <a:xfrm flipH="1">
            <a:off x="1655680" y="4682376"/>
            <a:ext cx="762766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B2FB80AB-6335-00EC-D2FA-42DFF1FE5A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9985" y="0"/>
            <a:ext cx="4402015" cy="6193840"/>
          </a:xfrm>
          <a:prstGeom prst="rect">
            <a:avLst/>
          </a:prstGeom>
        </p:spPr>
      </p:pic>
    </p:spTree>
    <p:custDataLst>
      <p:tags r:id="rId1"/>
    </p:custDataLst>
    <p:extLst>
      <p:ext uri="{BB962C8B-B14F-4D97-AF65-F5344CB8AC3E}">
        <p14:creationId xmlns:p14="http://schemas.microsoft.com/office/powerpoint/2010/main" val="16000896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2" accel="50000" fill="hold" nodeType="withEffect" p14:presetBounceEnd="50000">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14:bounceEnd="50000">
                                          <p:cBhvr additive="base">
                                            <p:cTn id="9" dur="2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0" dur="2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2" accel="50000" decel="5000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1000" fill="hold"/>
                                            <p:tgtEl>
                                              <p:spTgt spid="14338"/>
                                            </p:tgtEl>
                                            <p:attrNameLst>
                                              <p:attrName>ppt_x</p:attrName>
                                            </p:attrNameLst>
                                          </p:cBhvr>
                                          <p:tavLst>
                                            <p:tav tm="0">
                                              <p:val>
                                                <p:strVal val="1+#ppt_w/2"/>
                                              </p:val>
                                            </p:tav>
                                            <p:tav tm="100000">
                                              <p:val>
                                                <p:strVal val="#ppt_x"/>
                                              </p:val>
                                            </p:tav>
                                          </p:tavLst>
                                        </p:anim>
                                        <p:anim calcmode="lin" valueType="num">
                                          <p:cBhvr additive="base">
                                            <p:cTn id="14" dur="10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2" accel="5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2000" fill="hold"/>
                                            <p:tgtEl>
                                              <p:spTgt spid="3"/>
                                            </p:tgtEl>
                                            <p:attrNameLst>
                                              <p:attrName>ppt_x</p:attrName>
                                            </p:attrNameLst>
                                          </p:cBhvr>
                                          <p:tavLst>
                                            <p:tav tm="0">
                                              <p:val>
                                                <p:strVal val="1+#ppt_w/2"/>
                                              </p:val>
                                            </p:tav>
                                            <p:tav tm="100000">
                                              <p:val>
                                                <p:strVal val="#ppt_x"/>
                                              </p:val>
                                            </p:tav>
                                          </p:tavLst>
                                        </p:anim>
                                        <p:anim calcmode="lin" valueType="num">
                                          <p:cBhvr additive="base">
                                            <p:cTn id="10" dur="2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2" accel="50000" decel="5000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1000" fill="hold"/>
                                            <p:tgtEl>
                                              <p:spTgt spid="14338"/>
                                            </p:tgtEl>
                                            <p:attrNameLst>
                                              <p:attrName>ppt_x</p:attrName>
                                            </p:attrNameLst>
                                          </p:cBhvr>
                                          <p:tavLst>
                                            <p:tav tm="0">
                                              <p:val>
                                                <p:strVal val="1+#ppt_w/2"/>
                                              </p:val>
                                            </p:tav>
                                            <p:tav tm="100000">
                                              <p:val>
                                                <p:strVal val="#ppt_x"/>
                                              </p:val>
                                            </p:tav>
                                          </p:tavLst>
                                        </p:anim>
                                        <p:anim calcmode="lin" valueType="num">
                                          <p:cBhvr additive="base">
                                            <p:cTn id="14" dur="10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502323" y="1282700"/>
            <a:ext cx="6593551"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GBV prevention in emergencies</a:t>
            </a:r>
            <a:endParaRPr lang="en-US" sz="3600" b="0">
              <a:solidFill>
                <a:srgbClr val="0070C0"/>
              </a:solidFill>
              <a:latin typeface="Lato" panose="020F0502020204030203" pitchFamily="34" charset="77"/>
            </a:endParaRP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sp>
        <p:nvSpPr>
          <p:cNvPr id="8" name="Content Placeholder 2">
            <a:extLst>
              <a:ext uri="{FF2B5EF4-FFF2-40B4-BE49-F238E27FC236}">
                <a16:creationId xmlns:a16="http://schemas.microsoft.com/office/drawing/2014/main" id="{D688EB89-8DE7-6678-FEE2-3856322AC12D}"/>
              </a:ext>
            </a:extLst>
          </p:cNvPr>
          <p:cNvSpPr txBox="1">
            <a:spLocks/>
          </p:cNvSpPr>
          <p:nvPr/>
        </p:nvSpPr>
        <p:spPr>
          <a:xfrm>
            <a:off x="1287195" y="2612938"/>
            <a:ext cx="6782386"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MS PGothic" panose="020B0600070205080204" pitchFamily="34" charset="-128"/>
              <a:buNone/>
            </a:pPr>
            <a:r>
              <a:rPr lang="en-US" altLang="en-US" sz="2000">
                <a:latin typeface="Lato"/>
                <a:ea typeface="Lato"/>
                <a:cs typeface="Lato"/>
              </a:rPr>
              <a:t>In an acute emergency situation, </a:t>
            </a:r>
            <a:r>
              <a:rPr lang="en-US" altLang="en-US" sz="2000" b="1">
                <a:solidFill>
                  <a:srgbClr val="0070C0"/>
                </a:solidFill>
                <a:latin typeface="Lato"/>
                <a:ea typeface="Lato"/>
                <a:cs typeface="Lato"/>
              </a:rPr>
              <a:t>response</a:t>
            </a:r>
            <a:r>
              <a:rPr lang="en-US" altLang="en-US" sz="2000">
                <a:solidFill>
                  <a:srgbClr val="0070C0"/>
                </a:solidFill>
                <a:latin typeface="Lato"/>
                <a:ea typeface="Lato"/>
                <a:cs typeface="Lato"/>
              </a:rPr>
              <a:t> </a:t>
            </a:r>
            <a:r>
              <a:rPr lang="en-US" altLang="en-US" sz="2000">
                <a:latin typeface="Lato"/>
                <a:ea typeface="Lato"/>
                <a:cs typeface="Lato"/>
              </a:rPr>
              <a:t>to GBV survivors should </a:t>
            </a:r>
            <a:r>
              <a:rPr lang="en-US" altLang="en-US" sz="2000" b="1">
                <a:solidFill>
                  <a:srgbClr val="0070C0"/>
                </a:solidFill>
                <a:latin typeface="Lato"/>
                <a:ea typeface="Lato"/>
                <a:cs typeface="Lato"/>
              </a:rPr>
              <a:t>be prioritized over prevention</a:t>
            </a:r>
            <a:r>
              <a:rPr lang="en-US" altLang="en-US" sz="2000" b="1">
                <a:solidFill>
                  <a:srgbClr val="934378"/>
                </a:solidFill>
                <a:latin typeface="Lato"/>
                <a:ea typeface="Lato"/>
                <a:cs typeface="Lato"/>
              </a:rPr>
              <a:t> </a:t>
            </a:r>
            <a:r>
              <a:rPr lang="en-US" altLang="en-US" sz="2000">
                <a:latin typeface="Lato"/>
                <a:ea typeface="Lato"/>
                <a:cs typeface="Lato"/>
              </a:rPr>
              <a:t>work.</a:t>
            </a:r>
          </a:p>
          <a:p>
            <a:pPr marL="0" indent="0">
              <a:buFont typeface="MS PGothic" panose="020B0600070205080204" pitchFamily="34" charset="-128"/>
              <a:buNone/>
            </a:pPr>
            <a:endParaRPr lang="en-US" altLang="en-US" sz="2000"/>
          </a:p>
          <a:p>
            <a:pPr>
              <a:buClr>
                <a:srgbClr val="0070C0"/>
              </a:buClr>
              <a:buFont typeface="Wingdings" pitchFamily="2" charset="2"/>
              <a:buChar char="Ø"/>
            </a:pPr>
            <a:r>
              <a:rPr lang="en-US" altLang="en-US" sz="2000"/>
              <a:t>What do you think? </a:t>
            </a:r>
          </a:p>
          <a:p>
            <a:pPr>
              <a:buClr>
                <a:srgbClr val="0070C0"/>
              </a:buClr>
              <a:buFont typeface="Wingdings" pitchFamily="2" charset="2"/>
              <a:buChar char="Ø"/>
            </a:pPr>
            <a:r>
              <a:rPr lang="en-US" altLang="en-US" sz="2000"/>
              <a:t>Do you agree? </a:t>
            </a:r>
          </a:p>
          <a:p>
            <a:pPr>
              <a:buClr>
                <a:srgbClr val="0070C0"/>
              </a:buClr>
              <a:buFont typeface="Wingdings" pitchFamily="2" charset="2"/>
              <a:buChar char="Ø"/>
            </a:pPr>
            <a:r>
              <a:rPr lang="en-US" altLang="en-US" sz="2000"/>
              <a:t>Why or why not?</a:t>
            </a:r>
          </a:p>
          <a:p>
            <a:pPr>
              <a:buClr>
                <a:srgbClr val="0070C0"/>
              </a:buClr>
              <a:buFont typeface="Wingdings" pitchFamily="2" charset="2"/>
              <a:buChar char="Ø"/>
            </a:pPr>
            <a:r>
              <a:rPr lang="en-US" sz="2000"/>
              <a:t>Can you give an example of a prevention activity that can be implemented at the onset of an emergency?</a:t>
            </a:r>
            <a:r>
              <a:rPr lang="en-GR" sz="2000"/>
              <a:t> </a:t>
            </a:r>
            <a:endParaRPr lang="en-GB" altLang="en-US" sz="2000"/>
          </a:p>
        </p:txBody>
      </p:sp>
      <p:pic>
        <p:nvPicPr>
          <p:cNvPr id="4" name="Picture 3" descr="A picture containing text, vector graphics&#10;&#10;Description automatically generated">
            <a:extLst>
              <a:ext uri="{FF2B5EF4-FFF2-40B4-BE49-F238E27FC236}">
                <a16:creationId xmlns:a16="http://schemas.microsoft.com/office/drawing/2014/main" id="{F4DE15B8-D139-BA5D-06DB-DEF794FFBF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3533" y="2125980"/>
            <a:ext cx="3337373" cy="4057584"/>
          </a:xfrm>
          <a:prstGeom prst="rect">
            <a:avLst/>
          </a:prstGeom>
        </p:spPr>
      </p:pic>
    </p:spTree>
    <p:custDataLst>
      <p:tags r:id="rId1"/>
    </p:custDataLst>
    <p:extLst>
      <p:ext uri="{BB962C8B-B14F-4D97-AF65-F5344CB8AC3E}">
        <p14:creationId xmlns:p14="http://schemas.microsoft.com/office/powerpoint/2010/main" val="36550591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500"/>
                                            <p:tgtEl>
                                              <p:spTgt spid="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C89BE029-CF5B-D021-865D-F494B65E8A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0"/>
            <a:ext cx="12325350" cy="6172200"/>
          </a:xfrm>
          <a:prstGeom prst="rect">
            <a:avLst/>
          </a:prstGeom>
        </p:spPr>
      </p:pic>
      <p:sp>
        <p:nvSpPr>
          <p:cNvPr id="11266" name="Content Placeholder 2">
            <a:extLst>
              <a:ext uri="{FF2B5EF4-FFF2-40B4-BE49-F238E27FC236}">
                <a16:creationId xmlns:a16="http://schemas.microsoft.com/office/drawing/2014/main" id="{2606F472-30B6-4EC7-ADA9-046463882466}"/>
              </a:ext>
            </a:extLst>
          </p:cNvPr>
          <p:cNvSpPr>
            <a:spLocks noGrp="1"/>
          </p:cNvSpPr>
          <p:nvPr>
            <p:ph idx="4294967295"/>
          </p:nvPr>
        </p:nvSpPr>
        <p:spPr>
          <a:xfrm>
            <a:off x="3476231" y="894882"/>
            <a:ext cx="5643706" cy="1860550"/>
          </a:xfrm>
          <a:prstGeom prst="rect">
            <a:avLst/>
          </a:prstGeom>
        </p:spPr>
        <p:txBody>
          <a:bodyPr/>
          <a:lstStyle/>
          <a:p>
            <a:pPr marL="0" indent="0">
              <a:buNone/>
            </a:pPr>
            <a:r>
              <a:rPr lang="en-GB" altLang="en-US"/>
              <a:t>Relatively </a:t>
            </a:r>
            <a:r>
              <a:rPr lang="en-GB" altLang="en-US" b="1">
                <a:solidFill>
                  <a:srgbClr val="0070C0"/>
                </a:solidFill>
              </a:rPr>
              <a:t>simple prevention actions</a:t>
            </a:r>
            <a:r>
              <a:rPr lang="en-GB" altLang="en-US">
                <a:solidFill>
                  <a:srgbClr val="0070C0"/>
                </a:solidFill>
              </a:rPr>
              <a:t> </a:t>
            </a:r>
            <a:r>
              <a:rPr lang="en-GB" altLang="en-US"/>
              <a:t>can be </a:t>
            </a:r>
            <a:r>
              <a:rPr lang="en-GB" altLang="en-US" b="1">
                <a:solidFill>
                  <a:srgbClr val="0070C0"/>
                </a:solidFill>
              </a:rPr>
              <a:t>life saving</a:t>
            </a:r>
            <a:r>
              <a:rPr lang="en-GB" altLang="en-US">
                <a:solidFill>
                  <a:srgbClr val="934378"/>
                </a:solidFill>
              </a:rPr>
              <a:t> </a:t>
            </a:r>
            <a:r>
              <a:rPr lang="en-GB" altLang="en-US"/>
              <a:t>and need to be </a:t>
            </a:r>
            <a:r>
              <a:rPr lang="en-GB" altLang="en-US" b="1">
                <a:solidFill>
                  <a:srgbClr val="0070C0"/>
                </a:solidFill>
              </a:rPr>
              <a:t>implemented immediately</a:t>
            </a:r>
            <a:r>
              <a:rPr lang="en-GB" altLang="en-US">
                <a:solidFill>
                  <a:srgbClr val="934378"/>
                </a:solidFill>
              </a:rPr>
              <a:t> </a:t>
            </a:r>
            <a:r>
              <a:rPr lang="en-GB" altLang="en-US"/>
              <a:t>from the onset of an emergency.</a:t>
            </a:r>
          </a:p>
          <a:p>
            <a:pPr marL="0" indent="0">
              <a:buNone/>
            </a:pPr>
            <a:endParaRPr lang="en-GB" altLang="en-US"/>
          </a:p>
          <a:p>
            <a:pPr marL="0" indent="0">
              <a:buNone/>
            </a:pPr>
            <a:endParaRPr lang="en-GB" altLang="en-US"/>
          </a:p>
          <a:p>
            <a:pPr marL="0" indent="0">
              <a:buNone/>
            </a:pPr>
            <a:endParaRPr lang="en-GB" altLang="en-US"/>
          </a:p>
        </p:txBody>
      </p:sp>
      <p:pic>
        <p:nvPicPr>
          <p:cNvPr id="10" name="Picture 9">
            <a:extLst>
              <a:ext uri="{FF2B5EF4-FFF2-40B4-BE49-F238E27FC236}">
                <a16:creationId xmlns:a16="http://schemas.microsoft.com/office/drawing/2014/main" id="{F1A95752-9330-FCCC-4A51-7D6C4C90CC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3487" y="2305050"/>
            <a:ext cx="3861809" cy="3867150"/>
          </a:xfrm>
          <a:prstGeom prst="rect">
            <a:avLst/>
          </a:prstGeom>
        </p:spPr>
      </p:pic>
      <p:pic>
        <p:nvPicPr>
          <p:cNvPr id="12" name="Picture 11" descr="A picture containing plant&#10;&#10;Description automatically generated">
            <a:extLst>
              <a:ext uri="{FF2B5EF4-FFF2-40B4-BE49-F238E27FC236}">
                <a16:creationId xmlns:a16="http://schemas.microsoft.com/office/drawing/2014/main" id="{CA4AD7B8-7411-CC3A-9911-36E56462FE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52" y="1200416"/>
            <a:ext cx="3709598" cy="4971784"/>
          </a:xfrm>
          <a:prstGeom prst="rect">
            <a:avLst/>
          </a:prstGeom>
        </p:spPr>
      </p:pic>
      <p:sp>
        <p:nvSpPr>
          <p:cNvPr id="13" name="Rounded Rectangle 12">
            <a:extLst>
              <a:ext uri="{FF2B5EF4-FFF2-40B4-BE49-F238E27FC236}">
                <a16:creationId xmlns:a16="http://schemas.microsoft.com/office/drawing/2014/main" id="{E97FA528-8808-7BC8-4E73-952FA265C198}"/>
              </a:ext>
            </a:extLst>
          </p:cNvPr>
          <p:cNvSpPr/>
          <p:nvPr/>
        </p:nvSpPr>
        <p:spPr>
          <a:xfrm>
            <a:off x="4165095" y="2886075"/>
            <a:ext cx="3861809" cy="2590800"/>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i="1">
                <a:solidFill>
                  <a:srgbClr val="0070C0"/>
                </a:solidFill>
                <a:latin typeface="Lato" panose="020F0502020204030203" pitchFamily="34" charset="77"/>
              </a:rPr>
              <a:t>“All GBV prevention </a:t>
            </a:r>
          </a:p>
          <a:p>
            <a:pPr algn="ctr"/>
            <a:r>
              <a:rPr lang="en-US" sz="2200" i="1">
                <a:solidFill>
                  <a:srgbClr val="0070C0"/>
                </a:solidFill>
                <a:latin typeface="Lato" panose="020F0502020204030203" pitchFamily="34" charset="77"/>
              </a:rPr>
              <a:t>Programming should only be initiated once essential </a:t>
            </a:r>
            <a:endParaRPr lang="en-US" sz="2200" i="1">
              <a:solidFill>
                <a:srgbClr val="0070C0"/>
              </a:solidFill>
              <a:latin typeface="Lato" panose="020F0502020204030203" pitchFamily="34" charset="77"/>
              <a:ea typeface="Calibri"/>
              <a:cs typeface="Calibri"/>
            </a:endParaRPr>
          </a:p>
          <a:p>
            <a:pPr algn="ctr"/>
            <a:r>
              <a:rPr lang="en-US" sz="2200" i="1">
                <a:solidFill>
                  <a:srgbClr val="0070C0"/>
                </a:solidFill>
                <a:latin typeface="Lato" panose="020F0502020204030203" pitchFamily="34" charset="77"/>
              </a:rPr>
              <a:t>services are in place to respond to incidents”</a:t>
            </a:r>
          </a:p>
          <a:p>
            <a:pPr algn="ctr">
              <a:lnSpc>
                <a:spcPct val="150000"/>
              </a:lnSpc>
            </a:pPr>
            <a:r>
              <a:rPr lang="en-US">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UNHCR GBV Policy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par>
                                <p:cTn id="8" presetID="2" presetClass="entr" presetSubtype="2" accel="50000" decel="5000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1+#ppt_w/2"/>
                                          </p:val>
                                        </p:tav>
                                        <p:tav tm="100000">
                                          <p:val>
                                            <p:strVal val="#ppt_x"/>
                                          </p:val>
                                        </p:tav>
                                      </p:tavLst>
                                    </p:anim>
                                    <p:anim calcmode="lin" valueType="num">
                                      <p:cBhvr additive="base">
                                        <p:cTn id="11" dur="1000" fill="hold"/>
                                        <p:tgtEl>
                                          <p:spTgt spid="10"/>
                                        </p:tgtEl>
                                        <p:attrNameLst>
                                          <p:attrName>ppt_y</p:attrName>
                                        </p:attrNameLst>
                                      </p:cBhvr>
                                      <p:tavLst>
                                        <p:tav tm="0">
                                          <p:val>
                                            <p:strVal val="#ppt_y"/>
                                          </p:val>
                                        </p:tav>
                                        <p:tav tm="100000">
                                          <p:val>
                                            <p:strVal val="#ppt_y"/>
                                          </p:val>
                                        </p:tav>
                                      </p:tavLst>
                                    </p:anim>
                                  </p:childTnLst>
                                </p:cTn>
                              </p:par>
                              <p:par>
                                <p:cTn id="12" presetID="2" presetClass="entr" presetSubtype="8" accel="50000" decel="5000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248965" y="385864"/>
            <a:ext cx="10756952" cy="5329136"/>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666718" y="1307415"/>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messages:</a:t>
            </a:r>
            <a:br>
              <a:rPr lang="en-US">
                <a:solidFill>
                  <a:srgbClr val="0070C0"/>
                </a:solidFill>
              </a:rPr>
            </a:br>
            <a:r>
              <a:rPr lang="en-US" sz="3600">
                <a:solidFill>
                  <a:srgbClr val="0070C0"/>
                </a:solidFill>
                <a:latin typeface="Lato" panose="020F0502020204030203" pitchFamily="34" charset="77"/>
              </a:rPr>
              <a:t>Introduction– GBV prevention</a:t>
            </a:r>
          </a:p>
        </p:txBody>
      </p:sp>
      <p:sp>
        <p:nvSpPr>
          <p:cNvPr id="8" name="Content Placeholder 2">
            <a:extLst>
              <a:ext uri="{FF2B5EF4-FFF2-40B4-BE49-F238E27FC236}">
                <a16:creationId xmlns:a16="http://schemas.microsoft.com/office/drawing/2014/main" id="{ABC3598C-040E-579E-8AD7-C6DEC43F94B4}"/>
              </a:ext>
            </a:extLst>
          </p:cNvPr>
          <p:cNvSpPr txBox="1">
            <a:spLocks/>
          </p:cNvSpPr>
          <p:nvPr/>
        </p:nvSpPr>
        <p:spPr>
          <a:xfrm>
            <a:off x="2666718" y="2120020"/>
            <a:ext cx="902298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altLang="en-US" sz="1700"/>
              <a:t>GBV prevention, risk mitigation and response are one of the eight UNHCR’s strategic priorities, and prevention of GBV is a core action of the UNHCR GBV Policy.</a:t>
            </a:r>
          </a:p>
          <a:p>
            <a:pPr>
              <a:buClr>
                <a:srgbClr val="0070C0"/>
              </a:buClr>
              <a:buFont typeface="Wingdings" pitchFamily="2" charset="2"/>
              <a:buChar char="Ø"/>
            </a:pPr>
            <a:r>
              <a:rPr lang="en-GB" altLang="en-US" sz="1700"/>
              <a:t>GBV prevention is a specialized intervention that is life-saving, and needs to be implemented from the onset of an emergency. </a:t>
            </a:r>
          </a:p>
          <a:p>
            <a:pPr>
              <a:buClr>
                <a:srgbClr val="0070C0"/>
              </a:buClr>
              <a:buFont typeface="Wingdings" pitchFamily="2" charset="2"/>
              <a:buChar char="Ø"/>
            </a:pPr>
            <a:r>
              <a:rPr lang="en-GB" altLang="en-US" sz="1700"/>
              <a:t>Promoting positive gender and social norms from the onset of the emergency, sets a foundation for longer-term interventions, acknowledging that changing knowledge, attitudes, skills and behaviours may take time.</a:t>
            </a:r>
          </a:p>
          <a:p>
            <a:pPr>
              <a:buClr>
                <a:srgbClr val="0070C0"/>
              </a:buClr>
              <a:buFont typeface="Wingdings" pitchFamily="2" charset="2"/>
              <a:buChar char="Ø"/>
            </a:pPr>
            <a:r>
              <a:rPr lang="en-GB" altLang="en-US" sz="1700"/>
              <a:t>GBV prevention p</a:t>
            </a:r>
            <a:r>
              <a:rPr lang="en-GB" sz="1700"/>
              <a:t>rogramming should only be initiated once essential services are in place to respond to GBV incidents.</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492" y="612154"/>
            <a:ext cx="2393017" cy="2541257"/>
          </a:xfrm>
          <a:prstGeom prst="rect">
            <a:avLst/>
          </a:prstGeom>
        </p:spPr>
      </p:pic>
    </p:spTree>
    <p:extLst>
      <p:ext uri="{BB962C8B-B14F-4D97-AF65-F5344CB8AC3E}">
        <p14:creationId xmlns:p14="http://schemas.microsoft.com/office/powerpoint/2010/main" val="9481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uiExpand="1" build="p"/>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914399"/>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5118624"/>
            <a:ext cx="8280400" cy="1396749"/>
            <a:chOff x="539750" y="4767514"/>
            <a:chExt cx="8280400" cy="1396749"/>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a:solidFill>
                    <a:srgbClr val="FFFFFF"/>
                  </a:solidFill>
                  <a:latin typeface="Lato" panose="020F0502020204030203" pitchFamily="34" charset="77"/>
                </a:rPr>
                <a:t>Root causes of GBV</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67514"/>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MODULE 1 | SESSION 2</a:t>
              </a:r>
            </a:p>
          </p:txBody>
        </p:sp>
      </p:grpSp>
      <p:pic>
        <p:nvPicPr>
          <p:cNvPr id="5" name="Picture 4">
            <a:extLst>
              <a:ext uri="{FF2B5EF4-FFF2-40B4-BE49-F238E27FC236}">
                <a16:creationId xmlns:a16="http://schemas.microsoft.com/office/drawing/2014/main" id="{B16EEDE6-79A3-5080-D3F3-3DECE5EC6D0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12187" y="898874"/>
            <a:ext cx="2110606" cy="3699917"/>
          </a:xfrm>
          <a:prstGeom prst="rect">
            <a:avLst/>
          </a:prstGeom>
        </p:spPr>
      </p:pic>
      <p:pic>
        <p:nvPicPr>
          <p:cNvPr id="15" name="Picture 14">
            <a:extLst>
              <a:ext uri="{FF2B5EF4-FFF2-40B4-BE49-F238E27FC236}">
                <a16:creationId xmlns:a16="http://schemas.microsoft.com/office/drawing/2014/main" id="{AEE4EE05-EA24-18CD-74AB-7B43850F17A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43" y="103135"/>
            <a:ext cx="3008903" cy="449565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6A8AAD0E-F4DA-B4CF-24C9-6617ABB0D5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3564" y="1459539"/>
            <a:ext cx="2756435" cy="3138389"/>
          </a:xfrm>
          <a:prstGeom prst="rect">
            <a:avLst/>
          </a:prstGeom>
        </p:spPr>
      </p:pic>
      <p:pic>
        <p:nvPicPr>
          <p:cNvPr id="3" name="Picture 2">
            <a:extLst>
              <a:ext uri="{FF2B5EF4-FFF2-40B4-BE49-F238E27FC236}">
                <a16:creationId xmlns:a16="http://schemas.microsoft.com/office/drawing/2014/main" id="{1A8E26B0-14DE-FC2C-FDFE-F70F31D2837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715803" y="-241556"/>
            <a:ext cx="4458766" cy="4838620"/>
          </a:xfrm>
          <a:prstGeom prst="rect">
            <a:avLst/>
          </a:prstGeom>
        </p:spPr>
      </p:pic>
      <p:pic>
        <p:nvPicPr>
          <p:cNvPr id="4" name="Picture 3">
            <a:extLst>
              <a:ext uri="{FF2B5EF4-FFF2-40B4-BE49-F238E27FC236}">
                <a16:creationId xmlns:a16="http://schemas.microsoft.com/office/drawing/2014/main" id="{BC356962-EFA8-2F1C-D1C5-D47114C08AF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535640" y="103135"/>
            <a:ext cx="2594745" cy="4493929"/>
          </a:xfrm>
          <a:prstGeom prst="rect">
            <a:avLst/>
          </a:prstGeom>
        </p:spPr>
      </p:pic>
      <p:pic>
        <p:nvPicPr>
          <p:cNvPr id="12" name="Picture 11">
            <a:extLst>
              <a:ext uri="{FF2B5EF4-FFF2-40B4-BE49-F238E27FC236}">
                <a16:creationId xmlns:a16="http://schemas.microsoft.com/office/drawing/2014/main" id="{DEBB0246-97D0-F2DA-87E8-CB37A911881E}"/>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4351247" y="-1603996"/>
            <a:ext cx="6847133" cy="6217993"/>
          </a:xfrm>
          <a:prstGeom prst="rect">
            <a:avLst/>
          </a:prstGeom>
        </p:spPr>
      </p:pic>
    </p:spTree>
    <p:custDataLst>
      <p:tags r:id="rId1"/>
    </p:custDataLst>
    <p:extLst>
      <p:ext uri="{BB962C8B-B14F-4D97-AF65-F5344CB8AC3E}">
        <p14:creationId xmlns:p14="http://schemas.microsoft.com/office/powerpoint/2010/main" val="27764730"/>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000" fill="hold"/>
                                            <p:tgtEl>
                                              <p:spTgt spid="4"/>
                                            </p:tgtEl>
                                            <p:attrNameLst>
                                              <p:attrName>ppt_x</p:attrName>
                                            </p:attrNameLst>
                                          </p:cBhvr>
                                          <p:tavLst>
                                            <p:tav tm="0">
                                              <p:val>
                                                <p:strVal val="1+#ppt_w/2"/>
                                              </p:val>
                                            </p:tav>
                                            <p:tav tm="100000">
                                              <p:val>
                                                <p:strVal val="#ppt_x"/>
                                              </p:val>
                                            </p:tav>
                                          </p:tavLst>
                                        </p:anim>
                                        <p:anim calcmode="lin" valueType="num">
                                          <p:cBhvr additive="base">
                                            <p:cTn id="28" dur="2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1+#ppt_w/2"/>
                                              </p:val>
                                            </p:tav>
                                            <p:tav tm="100000">
                                              <p:val>
                                                <p:strVal val="#ppt_x"/>
                                              </p:val>
                                            </p:tav>
                                          </p:tavLst>
                                        </p:anim>
                                        <p:anim calcmode="lin" valueType="num">
                                          <p:cBhvr additive="base">
                                            <p:cTn id="32"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7147A13-F9D3-C0DA-FE47-A746B8645C70}"/>
              </a:ext>
            </a:extLst>
          </p:cNvPr>
          <p:cNvSpPr/>
          <p:nvPr/>
        </p:nvSpPr>
        <p:spPr>
          <a:xfrm>
            <a:off x="-1" y="2842592"/>
            <a:ext cx="12192001" cy="3373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23" name="Picture 22">
            <a:extLst>
              <a:ext uri="{FF2B5EF4-FFF2-40B4-BE49-F238E27FC236}">
                <a16:creationId xmlns:a16="http://schemas.microsoft.com/office/drawing/2014/main" id="{73E52A5E-3B8E-2033-FC58-921DB49766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94" y="-604522"/>
            <a:ext cx="15792616" cy="7543575"/>
          </a:xfrm>
          <a:prstGeom prst="rect">
            <a:avLst/>
          </a:prstGeom>
        </p:spPr>
      </p:pic>
      <p:sp>
        <p:nvSpPr>
          <p:cNvPr id="3" name="Title 1">
            <a:extLst>
              <a:ext uri="{FF2B5EF4-FFF2-40B4-BE49-F238E27FC236}">
                <a16:creationId xmlns:a16="http://schemas.microsoft.com/office/drawing/2014/main" id="{B8F34CA7-F009-EE82-CD2E-9C9318F88E88}"/>
              </a:ext>
            </a:extLst>
          </p:cNvPr>
          <p:cNvSpPr txBox="1">
            <a:spLocks/>
          </p:cNvSpPr>
          <p:nvPr/>
        </p:nvSpPr>
        <p:spPr>
          <a:xfrm>
            <a:off x="2569475" y="1655780"/>
            <a:ext cx="28236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Activity</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Root causes of GBV</a:t>
            </a:r>
          </a:p>
        </p:txBody>
      </p:sp>
      <p:pic>
        <p:nvPicPr>
          <p:cNvPr id="19" name="Picture 18" descr="Logo&#10;&#10;Description automatically generated">
            <a:extLst>
              <a:ext uri="{FF2B5EF4-FFF2-40B4-BE49-F238E27FC236}">
                <a16:creationId xmlns:a16="http://schemas.microsoft.com/office/drawing/2014/main" id="{A5F7A2CE-E3D6-239D-D481-D019DCE764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10147" y="1232342"/>
            <a:ext cx="1311967" cy="1017444"/>
          </a:xfrm>
          <a:prstGeom prst="rect">
            <a:avLst/>
          </a:prstGeom>
        </p:spPr>
      </p:pic>
      <p:pic>
        <p:nvPicPr>
          <p:cNvPr id="20" name="Picture 19">
            <a:extLst>
              <a:ext uri="{FF2B5EF4-FFF2-40B4-BE49-F238E27FC236}">
                <a16:creationId xmlns:a16="http://schemas.microsoft.com/office/drawing/2014/main" id="{7D6580C7-1200-A8D5-7023-91B920358C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98114" y="2842592"/>
            <a:ext cx="1275663" cy="963084"/>
          </a:xfrm>
          <a:prstGeom prst="rect">
            <a:avLst/>
          </a:prstGeom>
        </p:spPr>
      </p:pic>
      <p:pic>
        <p:nvPicPr>
          <p:cNvPr id="21" name="Picture 20" descr="Icon&#10;&#10;Description automatically generated">
            <a:extLst>
              <a:ext uri="{FF2B5EF4-FFF2-40B4-BE49-F238E27FC236}">
                <a16:creationId xmlns:a16="http://schemas.microsoft.com/office/drawing/2014/main" id="{E27E77D3-E55D-9FF3-B954-5FE4177E04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729879">
            <a:off x="5490945" y="1509361"/>
            <a:ext cx="1239941" cy="706767"/>
          </a:xfrm>
          <a:prstGeom prst="rect">
            <a:avLst/>
          </a:prstGeom>
        </p:spPr>
      </p:pic>
      <p:grpSp>
        <p:nvGrpSpPr>
          <p:cNvPr id="8" name="Group 7">
            <a:extLst>
              <a:ext uri="{FF2B5EF4-FFF2-40B4-BE49-F238E27FC236}">
                <a16:creationId xmlns:a16="http://schemas.microsoft.com/office/drawing/2014/main" id="{FD1C0057-EF89-98BB-CE05-6A51B0990FE2}"/>
              </a:ext>
            </a:extLst>
          </p:cNvPr>
          <p:cNvGrpSpPr/>
          <p:nvPr/>
        </p:nvGrpSpPr>
        <p:grpSpPr>
          <a:xfrm>
            <a:off x="-1684633" y="-572459"/>
            <a:ext cx="3981353" cy="3382989"/>
            <a:chOff x="-1684633" y="-572459"/>
            <a:chExt cx="3981353" cy="3382989"/>
          </a:xfrm>
        </p:grpSpPr>
        <p:sp>
          <p:nvSpPr>
            <p:cNvPr id="5" name="Oval 4">
              <a:extLst>
                <a:ext uri="{FF2B5EF4-FFF2-40B4-BE49-F238E27FC236}">
                  <a16:creationId xmlns:a16="http://schemas.microsoft.com/office/drawing/2014/main" id="{51940D2F-5C58-CE95-58B8-712CC0C3BE9C}"/>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6" name="Picture 5" descr="Logo, icon&#10;&#10;Description automatically generated">
              <a:extLst>
                <a:ext uri="{FF2B5EF4-FFF2-40B4-BE49-F238E27FC236}">
                  <a16:creationId xmlns:a16="http://schemas.microsoft.com/office/drawing/2014/main" id="{D5C4BA9F-EBE5-FFD1-D8EC-4A327C679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1673" y="464265"/>
              <a:ext cx="1855047" cy="1810188"/>
            </a:xfrm>
            <a:prstGeom prst="rect">
              <a:avLst/>
            </a:prstGeom>
          </p:spPr>
        </p:pic>
      </p:grpSp>
    </p:spTree>
    <p:custDataLst>
      <p:tags r:id="rId1"/>
    </p:custDataLst>
    <p:extLst>
      <p:ext uri="{BB962C8B-B14F-4D97-AF65-F5344CB8AC3E}">
        <p14:creationId xmlns:p14="http://schemas.microsoft.com/office/powerpoint/2010/main" val="5593001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ppt_x"/>
                                              </p:val>
                                            </p:tav>
                                            <p:tav tm="100000">
                                              <p:val>
                                                <p:strVal val="#ppt_x"/>
                                              </p:val>
                                            </p:tav>
                                          </p:tavLst>
                                        </p:anim>
                                        <p:anim calcmode="lin" valueType="num">
                                          <p:cBhvr additive="base">
                                            <p:cTn id="20" dur="2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ppt_x"/>
                                              </p:val>
                                            </p:tav>
                                            <p:tav tm="100000">
                                              <p:val>
                                                <p:strVal val="#ppt_x"/>
                                              </p:val>
                                            </p:tav>
                                          </p:tavLst>
                                        </p:anim>
                                        <p:anim calcmode="lin" valueType="num">
                                          <p:cBhvr additive="base">
                                            <p:cTn id="20" dur="2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nodeType="withEffect">
                                      <p:stCondLst>
                                        <p:cond delay="10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2000" fill="hold"/>
                                            <p:tgtEl>
                                              <p:spTgt spid="19"/>
                                            </p:tgtEl>
                                            <p:attrNameLst>
                                              <p:attrName>ppt_x</p:attrName>
                                            </p:attrNameLst>
                                          </p:cBhvr>
                                          <p:tavLst>
                                            <p:tav tm="0">
                                              <p:val>
                                                <p:strVal val="#ppt_x"/>
                                              </p:val>
                                            </p:tav>
                                            <p:tav tm="100000">
                                              <p:val>
                                                <p:strVal val="#ppt_x"/>
                                              </p:val>
                                            </p:tav>
                                          </p:tavLst>
                                        </p:anim>
                                        <p:anim calcmode="lin" valueType="num">
                                          <p:cBhvr additive="base">
                                            <p:cTn id="24" dur="2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4AD085-78ED-5C91-B194-32F8780BAAC3}"/>
              </a:ext>
            </a:extLst>
          </p:cNvPr>
          <p:cNvSpPr/>
          <p:nvPr/>
        </p:nvSpPr>
        <p:spPr>
          <a:xfrm>
            <a:off x="-1" y="2842592"/>
            <a:ext cx="12192001" cy="337390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4" name="Picture 3">
            <a:extLst>
              <a:ext uri="{FF2B5EF4-FFF2-40B4-BE49-F238E27FC236}">
                <a16:creationId xmlns:a16="http://schemas.microsoft.com/office/drawing/2014/main" id="{F5CD615B-A497-6316-9D30-97FEE87632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94" y="-607035"/>
            <a:ext cx="15792616" cy="754357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38806" y="641504"/>
            <a:ext cx="5872163" cy="69959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defRPr/>
            </a:pPr>
            <a:r>
              <a:rPr lang="en-US" sz="3000" b="0" spc="-100">
                <a:solidFill>
                  <a:schemeClr val="bg1">
                    <a:lumMod val="65000"/>
                  </a:schemeClr>
                </a:solidFill>
                <a:latin typeface="Lato" panose="020F0502020204030203" pitchFamily="34" charset="77"/>
              </a:rPr>
              <a:t>Address</a:t>
            </a:r>
            <a:r>
              <a:rPr lang="en-US" sz="3000" b="0" spc="-100">
                <a:solidFill>
                  <a:schemeClr val="bg1">
                    <a:lumMod val="50000"/>
                  </a:schemeClr>
                </a:solidFill>
                <a:latin typeface="Lato" panose="020F0502020204030203" pitchFamily="34" charset="77"/>
              </a:rPr>
              <a:t> </a:t>
            </a:r>
            <a:r>
              <a:rPr lang="en-US" sz="3000" b="0" spc="-100">
                <a:solidFill>
                  <a:srgbClr val="0070C0"/>
                </a:solidFill>
                <a:latin typeface="Lato" panose="020F0502020204030203" pitchFamily="34" charset="77"/>
              </a:rPr>
              <a:t>the ROOT CAUSES of GBV: </a:t>
            </a:r>
            <a:endParaRPr lang="en-US" sz="3000" b="0">
              <a:solidFill>
                <a:srgbClr val="0070C0"/>
              </a:solidFill>
              <a:latin typeface="Lato" panose="020F0502020204030203" pitchFamily="34" charset="77"/>
            </a:endParaRPr>
          </a:p>
        </p:txBody>
      </p:sp>
      <p:grpSp>
        <p:nvGrpSpPr>
          <p:cNvPr id="28" name="Group 27">
            <a:extLst>
              <a:ext uri="{FF2B5EF4-FFF2-40B4-BE49-F238E27FC236}">
                <a16:creationId xmlns:a16="http://schemas.microsoft.com/office/drawing/2014/main" id="{B44E1D1A-3E0D-D9B6-D7E1-122560379BA9}"/>
              </a:ext>
            </a:extLst>
          </p:cNvPr>
          <p:cNvGrpSpPr/>
          <p:nvPr/>
        </p:nvGrpSpPr>
        <p:grpSpPr>
          <a:xfrm>
            <a:off x="838806" y="3913707"/>
            <a:ext cx="3193669" cy="1632474"/>
            <a:chOff x="503119" y="3723096"/>
            <a:chExt cx="3193669" cy="1632474"/>
          </a:xfrm>
        </p:grpSpPr>
        <p:sp>
          <p:nvSpPr>
            <p:cNvPr id="27" name="Rectangle 26">
              <a:extLst>
                <a:ext uri="{FF2B5EF4-FFF2-40B4-BE49-F238E27FC236}">
                  <a16:creationId xmlns:a16="http://schemas.microsoft.com/office/drawing/2014/main" id="{8E427A66-F61E-E4AA-5351-5B98145E6832}"/>
                </a:ext>
              </a:extLst>
            </p:cNvPr>
            <p:cNvSpPr/>
            <p:nvPr/>
          </p:nvSpPr>
          <p:spPr>
            <a:xfrm>
              <a:off x="1775741" y="3975804"/>
              <a:ext cx="1921047" cy="110747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8" name="Picture 7" descr="Icon&#10;&#10;Description automatically generated">
              <a:extLst>
                <a:ext uri="{FF2B5EF4-FFF2-40B4-BE49-F238E27FC236}">
                  <a16:creationId xmlns:a16="http://schemas.microsoft.com/office/drawing/2014/main" id="{31CD1A6B-6E28-FFA1-7E88-86E85740B2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119" y="3723096"/>
              <a:ext cx="1115038" cy="1632474"/>
            </a:xfrm>
            <a:prstGeom prst="rect">
              <a:avLst/>
            </a:prstGeom>
          </p:spPr>
        </p:pic>
        <p:sp>
          <p:nvSpPr>
            <p:cNvPr id="15" name="Title 1">
              <a:extLst>
                <a:ext uri="{FF2B5EF4-FFF2-40B4-BE49-F238E27FC236}">
                  <a16:creationId xmlns:a16="http://schemas.microsoft.com/office/drawing/2014/main" id="{42C14EF9-83B4-5B74-E5B0-E9D7E399A127}"/>
                </a:ext>
              </a:extLst>
            </p:cNvPr>
            <p:cNvSpPr txBox="1">
              <a:spLocks/>
            </p:cNvSpPr>
            <p:nvPr/>
          </p:nvSpPr>
          <p:spPr bwMode="auto">
            <a:xfrm>
              <a:off x="904776" y="4277378"/>
              <a:ext cx="2552811" cy="804895"/>
            </a:xfrm>
            <a:prstGeom prst="rect">
              <a:avLst/>
            </a:prstGeom>
            <a:no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828000" tIns="0" rIns="0" bIns="93600" numCol="1" anchor="b" anchorCtr="0" compatLnSpc="1">
              <a:prstTxWarp prst="textNoShape">
                <a:avLst/>
              </a:prstTxWarp>
              <a:noAutofit/>
            </a:bodyPr>
            <a:lstStyle>
              <a:lvl1pPr marL="0" algn="l" defTabSz="457200" rtl="0" eaLnBrk="0" fontAlgn="base" hangingPunct="0">
                <a:spcBef>
                  <a:spcPts val="0"/>
                </a:spcBef>
                <a:spcAft>
                  <a:spcPct val="0"/>
                </a:spcAft>
                <a:buClr>
                  <a:srgbClr val="E94643"/>
                </a:buClr>
                <a:defRPr sz="4000" b="1" kern="1200">
                  <a:solidFill>
                    <a:schemeClr val="bg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n-US" sz="2500" spc="-100">
                  <a:latin typeface="Lato" panose="020F0502020204030203" pitchFamily="34" charset="77"/>
                </a:rPr>
                <a:t>Gender inequality</a:t>
              </a:r>
              <a:endParaRPr lang="en-US" sz="2500">
                <a:latin typeface="Lato" panose="020F0502020204030203" pitchFamily="34" charset="77"/>
              </a:endParaRPr>
            </a:p>
          </p:txBody>
        </p:sp>
      </p:grpSp>
      <p:grpSp>
        <p:nvGrpSpPr>
          <p:cNvPr id="25" name="Group 24">
            <a:extLst>
              <a:ext uri="{FF2B5EF4-FFF2-40B4-BE49-F238E27FC236}">
                <a16:creationId xmlns:a16="http://schemas.microsoft.com/office/drawing/2014/main" id="{92B98479-C1F5-C7F2-54C6-ACAC692EC169}"/>
              </a:ext>
            </a:extLst>
          </p:cNvPr>
          <p:cNvGrpSpPr/>
          <p:nvPr/>
        </p:nvGrpSpPr>
        <p:grpSpPr>
          <a:xfrm>
            <a:off x="1168748" y="1824181"/>
            <a:ext cx="4754414" cy="2321648"/>
            <a:chOff x="509779" y="1553808"/>
            <a:chExt cx="4754414" cy="2321648"/>
          </a:xfrm>
        </p:grpSpPr>
        <p:sp>
          <p:nvSpPr>
            <p:cNvPr id="22" name="Title 1">
              <a:extLst>
                <a:ext uri="{FF2B5EF4-FFF2-40B4-BE49-F238E27FC236}">
                  <a16:creationId xmlns:a16="http://schemas.microsoft.com/office/drawing/2014/main" id="{70382535-266B-2730-15B3-64264D87A724}"/>
                </a:ext>
              </a:extLst>
            </p:cNvPr>
            <p:cNvSpPr txBox="1">
              <a:spLocks/>
            </p:cNvSpPr>
            <p:nvPr/>
          </p:nvSpPr>
          <p:spPr bwMode="auto">
            <a:xfrm>
              <a:off x="509779" y="1553808"/>
              <a:ext cx="4754414" cy="636779"/>
            </a:xfrm>
            <a:prstGeom prst="rect">
              <a:avLst/>
            </a:prstGeom>
            <a:no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828000" tIns="0" rIns="0" bIns="93600" numCol="1" anchor="b" anchorCtr="0" compatLnSpc="1">
              <a:prstTxWarp prst="textNoShape">
                <a:avLst/>
              </a:prstTxWarp>
              <a:noAutofit/>
            </a:bodyPr>
            <a:lstStyle>
              <a:lvl1pPr marL="0" algn="l" defTabSz="457200" rtl="0" eaLnBrk="0" fontAlgn="base" hangingPunct="0">
                <a:spcBef>
                  <a:spcPts val="0"/>
                </a:spcBef>
                <a:spcAft>
                  <a:spcPct val="0"/>
                </a:spcAft>
                <a:buClr>
                  <a:srgbClr val="E94643"/>
                </a:buClr>
                <a:defRPr sz="4000" b="1" kern="1200">
                  <a:solidFill>
                    <a:schemeClr val="bg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n-US" sz="2500" spc="-100">
                  <a:solidFill>
                    <a:srgbClr val="0070C0"/>
                  </a:solidFill>
                  <a:latin typeface="Lato" panose="020F0502020204030203" pitchFamily="34" charset="77"/>
                </a:rPr>
                <a:t>Systemic discrimination</a:t>
              </a:r>
              <a:endParaRPr lang="en-US" sz="2500">
                <a:solidFill>
                  <a:srgbClr val="0070C0"/>
                </a:solidFill>
                <a:latin typeface="Lato" panose="020F0502020204030203" pitchFamily="34" charset="77"/>
              </a:endParaRPr>
            </a:p>
          </p:txBody>
        </p:sp>
        <p:sp>
          <p:nvSpPr>
            <p:cNvPr id="24" name="Rectangle 23">
              <a:extLst>
                <a:ext uri="{FF2B5EF4-FFF2-40B4-BE49-F238E27FC236}">
                  <a16:creationId xmlns:a16="http://schemas.microsoft.com/office/drawing/2014/main" id="{8E3A962A-F333-A5D7-A29B-029F0353D8B9}"/>
                </a:ext>
              </a:extLst>
            </p:cNvPr>
            <p:cNvSpPr/>
            <p:nvPr/>
          </p:nvSpPr>
          <p:spPr>
            <a:xfrm>
              <a:off x="1476103" y="2894380"/>
              <a:ext cx="2338251" cy="59800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10" name="Picture 9" descr="A picture containing vector graphics&#10;&#10;Description automatically generated">
              <a:extLst>
                <a:ext uri="{FF2B5EF4-FFF2-40B4-BE49-F238E27FC236}">
                  <a16:creationId xmlns:a16="http://schemas.microsoft.com/office/drawing/2014/main" id="{31C5CFA8-3D84-E007-456C-8DF760B20B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08898" y="2036581"/>
              <a:ext cx="3059320" cy="1838875"/>
            </a:xfrm>
            <a:prstGeom prst="rect">
              <a:avLst/>
            </a:prstGeom>
          </p:spPr>
        </p:pic>
      </p:grpSp>
      <p:grpSp>
        <p:nvGrpSpPr>
          <p:cNvPr id="3" name="Group 2">
            <a:extLst>
              <a:ext uri="{FF2B5EF4-FFF2-40B4-BE49-F238E27FC236}">
                <a16:creationId xmlns:a16="http://schemas.microsoft.com/office/drawing/2014/main" id="{C3161EF3-CA84-B906-A067-B8D7AC95D0B4}"/>
              </a:ext>
            </a:extLst>
          </p:cNvPr>
          <p:cNvGrpSpPr/>
          <p:nvPr/>
        </p:nvGrpSpPr>
        <p:grpSpPr>
          <a:xfrm>
            <a:off x="4520042" y="4845744"/>
            <a:ext cx="4827438" cy="1582132"/>
            <a:chOff x="3317102" y="4540364"/>
            <a:chExt cx="4827438" cy="1582132"/>
          </a:xfrm>
        </p:grpSpPr>
        <p:sp>
          <p:nvSpPr>
            <p:cNvPr id="32" name="Rectangle 31">
              <a:extLst>
                <a:ext uri="{FF2B5EF4-FFF2-40B4-BE49-F238E27FC236}">
                  <a16:creationId xmlns:a16="http://schemas.microsoft.com/office/drawing/2014/main" id="{A77CB5F4-D62C-A13D-64A9-8DDF93B72919}"/>
                </a:ext>
              </a:extLst>
            </p:cNvPr>
            <p:cNvSpPr/>
            <p:nvPr/>
          </p:nvSpPr>
          <p:spPr>
            <a:xfrm>
              <a:off x="6840273" y="4540364"/>
              <a:ext cx="866503" cy="59389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sz="2500"/>
            </a:p>
          </p:txBody>
        </p:sp>
        <p:sp>
          <p:nvSpPr>
            <p:cNvPr id="29" name="Rectangle 28">
              <a:extLst>
                <a:ext uri="{FF2B5EF4-FFF2-40B4-BE49-F238E27FC236}">
                  <a16:creationId xmlns:a16="http://schemas.microsoft.com/office/drawing/2014/main" id="{42280659-2356-3AA0-FAFC-92615E26A7E6}"/>
                </a:ext>
              </a:extLst>
            </p:cNvPr>
            <p:cNvSpPr/>
            <p:nvPr/>
          </p:nvSpPr>
          <p:spPr>
            <a:xfrm>
              <a:off x="3757121" y="4989283"/>
              <a:ext cx="4387419" cy="113321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sz="2500"/>
            </a:p>
          </p:txBody>
        </p:sp>
        <p:sp>
          <p:nvSpPr>
            <p:cNvPr id="31" name="Rectangle 30">
              <a:extLst>
                <a:ext uri="{FF2B5EF4-FFF2-40B4-BE49-F238E27FC236}">
                  <a16:creationId xmlns:a16="http://schemas.microsoft.com/office/drawing/2014/main" id="{EDC30148-4439-682D-61A2-B4F15E252708}"/>
                </a:ext>
              </a:extLst>
            </p:cNvPr>
            <p:cNvSpPr/>
            <p:nvPr/>
          </p:nvSpPr>
          <p:spPr>
            <a:xfrm>
              <a:off x="3317102" y="4694026"/>
              <a:ext cx="2223125" cy="88046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sz="2500"/>
            </a:p>
          </p:txBody>
        </p:sp>
        <p:pic>
          <p:nvPicPr>
            <p:cNvPr id="14" name="Picture 13" descr="Shape&#10;&#10;Description automatically generated with medium confidence">
              <a:extLst>
                <a:ext uri="{FF2B5EF4-FFF2-40B4-BE49-F238E27FC236}">
                  <a16:creationId xmlns:a16="http://schemas.microsoft.com/office/drawing/2014/main" id="{E31974BA-C595-683C-FEE0-FE940B2DC4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6303" y="4887708"/>
              <a:ext cx="3967848" cy="1157238"/>
            </a:xfrm>
            <a:prstGeom prst="rect">
              <a:avLst/>
            </a:prstGeom>
          </p:spPr>
        </p:pic>
        <p:sp>
          <p:nvSpPr>
            <p:cNvPr id="30" name="Title 1">
              <a:extLst>
                <a:ext uri="{FF2B5EF4-FFF2-40B4-BE49-F238E27FC236}">
                  <a16:creationId xmlns:a16="http://schemas.microsoft.com/office/drawing/2014/main" id="{DBD73008-A003-2D9D-1A55-0A004ECFC075}"/>
                </a:ext>
              </a:extLst>
            </p:cNvPr>
            <p:cNvSpPr txBox="1">
              <a:spLocks/>
            </p:cNvSpPr>
            <p:nvPr/>
          </p:nvSpPr>
          <p:spPr bwMode="auto">
            <a:xfrm>
              <a:off x="3612388" y="4998190"/>
              <a:ext cx="2978183" cy="951738"/>
            </a:xfrm>
            <a:prstGeom prst="rect">
              <a:avLst/>
            </a:prstGeom>
            <a:no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828000" tIns="0" rIns="0" bIns="93600" numCol="1" anchor="b" anchorCtr="0" compatLnSpc="1">
              <a:prstTxWarp prst="textNoShape">
                <a:avLst/>
              </a:prstTxWarp>
              <a:noAutofit/>
            </a:bodyPr>
            <a:lstStyle>
              <a:lvl1pPr marL="0" algn="l" defTabSz="457200" rtl="0" eaLnBrk="0" fontAlgn="base" hangingPunct="0">
                <a:spcBef>
                  <a:spcPts val="0"/>
                </a:spcBef>
                <a:spcAft>
                  <a:spcPct val="0"/>
                </a:spcAft>
                <a:buClr>
                  <a:srgbClr val="E94643"/>
                </a:buClr>
                <a:defRPr sz="4000" b="1" kern="1200">
                  <a:solidFill>
                    <a:schemeClr val="bg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ctr">
                <a:defRPr/>
              </a:pPr>
              <a:r>
                <a:rPr lang="en-US" sz="2500" spc="-100">
                  <a:latin typeface="Lato" panose="020F0502020204030203" pitchFamily="34" charset="77"/>
                </a:rPr>
                <a:t>Unequal power relations</a:t>
              </a:r>
              <a:endParaRPr lang="en-US" sz="2500">
                <a:latin typeface="Lato" panose="020F0502020204030203" pitchFamily="34" charset="77"/>
              </a:endParaRPr>
            </a:p>
          </p:txBody>
        </p:sp>
      </p:grpSp>
    </p:spTree>
    <p:custDataLst>
      <p:tags r:id="rId1"/>
    </p:custDataLst>
    <p:extLst>
      <p:ext uri="{BB962C8B-B14F-4D97-AF65-F5344CB8AC3E}">
        <p14:creationId xmlns:p14="http://schemas.microsoft.com/office/powerpoint/2010/main" val="134348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 grpId="0"/>
      <p:bldP spid="22"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3A57B6-1556-F102-429A-527EA31B686C}"/>
              </a:ext>
            </a:extLst>
          </p:cNvPr>
          <p:cNvGrpSpPr/>
          <p:nvPr/>
        </p:nvGrpSpPr>
        <p:grpSpPr>
          <a:xfrm>
            <a:off x="0" y="-1"/>
            <a:ext cx="12192000" cy="3791415"/>
            <a:chOff x="-622816" y="0"/>
            <a:chExt cx="10206750" cy="3183072"/>
          </a:xfrm>
        </p:grpSpPr>
        <p:pic>
          <p:nvPicPr>
            <p:cNvPr id="15" name="Picture 14" descr="A picture containing text&#10;&#10;Description automatically generated">
              <a:extLst>
                <a:ext uri="{FF2B5EF4-FFF2-40B4-BE49-F238E27FC236}">
                  <a16:creationId xmlns:a16="http://schemas.microsoft.com/office/drawing/2014/main" id="{F24A4B00-A5F0-1070-BF3B-64118444E8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6" y="769734"/>
              <a:ext cx="10206750" cy="2413338"/>
            </a:xfrm>
            <a:prstGeom prst="rect">
              <a:avLst/>
            </a:prstGeom>
          </p:spPr>
        </p:pic>
        <p:sp>
          <p:nvSpPr>
            <p:cNvPr id="16" name="Rectangle 15">
              <a:extLst>
                <a:ext uri="{FF2B5EF4-FFF2-40B4-BE49-F238E27FC236}">
                  <a16:creationId xmlns:a16="http://schemas.microsoft.com/office/drawing/2014/main" id="{4ECBEC25-ABB5-A48F-3AE7-2B6C13D542DF}"/>
                </a:ext>
              </a:extLst>
            </p:cNvPr>
            <p:cNvSpPr/>
            <p:nvPr/>
          </p:nvSpPr>
          <p:spPr>
            <a:xfrm>
              <a:off x="-622816" y="0"/>
              <a:ext cx="10206750" cy="76973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sz="2500"/>
            </a:p>
          </p:txBody>
        </p:sp>
      </p:grpSp>
      <p:sp>
        <p:nvSpPr>
          <p:cNvPr id="9" name="TextBox 8">
            <a:extLst>
              <a:ext uri="{FF2B5EF4-FFF2-40B4-BE49-F238E27FC236}">
                <a16:creationId xmlns:a16="http://schemas.microsoft.com/office/drawing/2014/main" id="{EA54DB3B-1E58-9406-054B-4FE3547CA543}"/>
              </a:ext>
            </a:extLst>
          </p:cNvPr>
          <p:cNvSpPr txBox="1"/>
          <p:nvPr/>
        </p:nvSpPr>
        <p:spPr>
          <a:xfrm>
            <a:off x="3584665" y="3846137"/>
            <a:ext cx="4839788" cy="938719"/>
          </a:xfrm>
          <a:prstGeom prst="rect">
            <a:avLst/>
          </a:prstGeom>
          <a:noFill/>
        </p:spPr>
        <p:txBody>
          <a:bodyPr wrap="square">
            <a:spAutoFit/>
          </a:bodyPr>
          <a:lstStyle/>
          <a:p>
            <a:pPr algn="ctr">
              <a:defRPr/>
            </a:pPr>
            <a:r>
              <a:rPr lang="en-US" sz="5500" b="1">
                <a:solidFill>
                  <a:srgbClr val="0070C0"/>
                </a:solidFill>
                <a:latin typeface="Lato" panose="020F0502020204030203" pitchFamily="34" charset="77"/>
                <a:cs typeface="ＭＳ Ｐゴシック" charset="0"/>
              </a:rPr>
              <a:t>Prevention</a:t>
            </a:r>
            <a:endParaRPr lang="en-GB" sz="5500" b="1">
              <a:solidFill>
                <a:srgbClr val="0070C0"/>
              </a:solidFill>
              <a:latin typeface="Lato" panose="020F0502020204030203" pitchFamily="34" charset="77"/>
              <a:cs typeface="ＭＳ Ｐゴシック" charset="0"/>
            </a:endParaRPr>
          </a:p>
        </p:txBody>
      </p:sp>
      <p:cxnSp>
        <p:nvCxnSpPr>
          <p:cNvPr id="12" name="Straight Connector 11">
            <a:extLst>
              <a:ext uri="{FF2B5EF4-FFF2-40B4-BE49-F238E27FC236}">
                <a16:creationId xmlns:a16="http://schemas.microsoft.com/office/drawing/2014/main" id="{FD2A68B5-DAE1-5A63-407A-4E894B9DF29F}"/>
              </a:ext>
            </a:extLst>
          </p:cNvPr>
          <p:cNvCxnSpPr>
            <a:cxnSpLocks/>
          </p:cNvCxnSpPr>
          <p:nvPr/>
        </p:nvCxnSpPr>
        <p:spPr>
          <a:xfrm flipH="1">
            <a:off x="3991887" y="4800898"/>
            <a:ext cx="3893729" cy="0"/>
          </a:xfrm>
          <a:prstGeom prst="line">
            <a:avLst/>
          </a:prstGeom>
          <a:ln w="57150" cap="rnd">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DA88D802-1533-4451-907E-7A3D9C6AB3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7127" y="964390"/>
            <a:ext cx="2935020" cy="5212079"/>
          </a:xfrm>
          <a:prstGeom prst="rect">
            <a:avLst/>
          </a:prstGeom>
        </p:spPr>
      </p:pic>
      <p:pic>
        <p:nvPicPr>
          <p:cNvPr id="22" name="Picture 21">
            <a:extLst>
              <a:ext uri="{FF2B5EF4-FFF2-40B4-BE49-F238E27FC236}">
                <a16:creationId xmlns:a16="http://schemas.microsoft.com/office/drawing/2014/main" id="{71CFCAFC-E85E-4400-40BE-4A58FE05ED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179014" y="977453"/>
            <a:ext cx="2935020" cy="5212079"/>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6"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2000"/>
                                        <p:tgtEl>
                                          <p:spTgt spid="12"/>
                                        </p:tgtEl>
                                      </p:cBhvr>
                                    </p:animEffect>
                                  </p:childTnLst>
                                </p:cTn>
                              </p:par>
                              <p:par>
                                <p:cTn id="11" presetID="2" presetClass="entr" presetSubtype="2" accel="50000" decel="5000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2000" fill="hold"/>
                                        <p:tgtEl>
                                          <p:spTgt spid="22"/>
                                        </p:tgtEl>
                                        <p:attrNameLst>
                                          <p:attrName>ppt_x</p:attrName>
                                        </p:attrNameLst>
                                      </p:cBhvr>
                                      <p:tavLst>
                                        <p:tav tm="0">
                                          <p:val>
                                            <p:strVal val="1+#ppt_w/2"/>
                                          </p:val>
                                        </p:tav>
                                        <p:tav tm="100000">
                                          <p:val>
                                            <p:strVal val="#ppt_x"/>
                                          </p:val>
                                        </p:tav>
                                      </p:tavLst>
                                    </p:anim>
                                    <p:anim calcmode="lin" valueType="num">
                                      <p:cBhvr additive="base">
                                        <p:cTn id="14" dur="20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8" accel="50000" decel="50000" fill="hold" nodeType="withEffect">
                                  <p:stCondLst>
                                    <p:cond delay="2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2000" fill="hold"/>
                                        <p:tgtEl>
                                          <p:spTgt spid="20"/>
                                        </p:tgtEl>
                                        <p:attrNameLst>
                                          <p:attrName>ppt_x</p:attrName>
                                        </p:attrNameLst>
                                      </p:cBhvr>
                                      <p:tavLst>
                                        <p:tav tm="0">
                                          <p:val>
                                            <p:strVal val="0-#ppt_w/2"/>
                                          </p:val>
                                        </p:tav>
                                        <p:tav tm="100000">
                                          <p:val>
                                            <p:strVal val="#ppt_x"/>
                                          </p:val>
                                        </p:tav>
                                      </p:tavLst>
                                    </p:anim>
                                    <p:anim calcmode="lin" valueType="num">
                                      <p:cBhvr additive="base">
                                        <p:cTn id="18"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accel="50000" decel="50000" fill="hold" nodeType="clickEffect">
                                  <p:stCondLst>
                                    <p:cond delay="0"/>
                                  </p:stCondLst>
                                  <p:childTnLst>
                                    <p:anim calcmode="lin" valueType="num">
                                      <p:cBhvr additive="base">
                                        <p:cTn id="22" dur="1000"/>
                                        <p:tgtEl>
                                          <p:spTgt spid="20"/>
                                        </p:tgtEl>
                                        <p:attrNameLst>
                                          <p:attrName>ppt_x</p:attrName>
                                        </p:attrNameLst>
                                      </p:cBhvr>
                                      <p:tavLst>
                                        <p:tav tm="0">
                                          <p:val>
                                            <p:strVal val="ppt_x"/>
                                          </p:val>
                                        </p:tav>
                                        <p:tav tm="100000">
                                          <p:val>
                                            <p:strVal val="0-ppt_w/2"/>
                                          </p:val>
                                        </p:tav>
                                      </p:tavLst>
                                    </p:anim>
                                    <p:anim calcmode="lin" valueType="num">
                                      <p:cBhvr additive="base">
                                        <p:cTn id="23" dur="1000"/>
                                        <p:tgtEl>
                                          <p:spTgt spid="20"/>
                                        </p:tgtEl>
                                        <p:attrNameLst>
                                          <p:attrName>ppt_y</p:attrName>
                                        </p:attrNameLst>
                                      </p:cBhvr>
                                      <p:tavLst>
                                        <p:tav tm="0">
                                          <p:val>
                                            <p:strVal val="ppt_y"/>
                                          </p:val>
                                        </p:tav>
                                        <p:tav tm="100000">
                                          <p:val>
                                            <p:strVal val="ppt_y"/>
                                          </p:val>
                                        </p:tav>
                                      </p:tavLst>
                                    </p:anim>
                                    <p:set>
                                      <p:cBhvr>
                                        <p:cTn id="24" dur="1" fill="hold">
                                          <p:stCondLst>
                                            <p:cond delay="999"/>
                                          </p:stCondLst>
                                        </p:cTn>
                                        <p:tgtEl>
                                          <p:spTgt spid="20"/>
                                        </p:tgtEl>
                                        <p:attrNameLst>
                                          <p:attrName>style.visibility</p:attrName>
                                        </p:attrNameLst>
                                      </p:cBhvr>
                                      <p:to>
                                        <p:strVal val="hidden"/>
                                      </p:to>
                                    </p:set>
                                  </p:childTnLst>
                                </p:cTn>
                              </p:par>
                              <p:par>
                                <p:cTn id="25" presetID="2" presetClass="exit" presetSubtype="2" accel="50000" decel="50000" fill="hold" nodeType="withEffect">
                                  <p:stCondLst>
                                    <p:cond delay="0"/>
                                  </p:stCondLst>
                                  <p:childTnLst>
                                    <p:anim calcmode="lin" valueType="num">
                                      <p:cBhvr additive="base">
                                        <p:cTn id="26" dur="1000"/>
                                        <p:tgtEl>
                                          <p:spTgt spid="22"/>
                                        </p:tgtEl>
                                        <p:attrNameLst>
                                          <p:attrName>ppt_x</p:attrName>
                                        </p:attrNameLst>
                                      </p:cBhvr>
                                      <p:tavLst>
                                        <p:tav tm="0">
                                          <p:val>
                                            <p:strVal val="ppt_x"/>
                                          </p:val>
                                        </p:tav>
                                        <p:tav tm="100000">
                                          <p:val>
                                            <p:strVal val="1+ppt_w/2"/>
                                          </p:val>
                                        </p:tav>
                                      </p:tavLst>
                                    </p:anim>
                                    <p:anim calcmode="lin" valueType="num">
                                      <p:cBhvr additive="base">
                                        <p:cTn id="27" dur="1000"/>
                                        <p:tgtEl>
                                          <p:spTgt spid="22"/>
                                        </p:tgtEl>
                                        <p:attrNameLst>
                                          <p:attrName>ppt_y</p:attrName>
                                        </p:attrNameLst>
                                      </p:cBhvr>
                                      <p:tavLst>
                                        <p:tav tm="0">
                                          <p:val>
                                            <p:strVal val="ppt_y"/>
                                          </p:val>
                                        </p:tav>
                                        <p:tav tm="100000">
                                          <p:val>
                                            <p:strVal val="ppt_y"/>
                                          </p:val>
                                        </p:tav>
                                      </p:tavLst>
                                    </p:anim>
                                    <p:set>
                                      <p:cBhvr>
                                        <p:cTn id="28" dur="1" fill="hold">
                                          <p:stCondLst>
                                            <p:cond delay="999"/>
                                          </p:stCondLst>
                                        </p:cTn>
                                        <p:tgtEl>
                                          <p:spTgt spid="22"/>
                                        </p:tgtEl>
                                        <p:attrNameLst>
                                          <p:attrName>style.visibility</p:attrName>
                                        </p:attrNameLst>
                                      </p:cBhvr>
                                      <p:to>
                                        <p:strVal val="hidden"/>
                                      </p:to>
                                    </p:set>
                                  </p:childTnLst>
                                </p:cTn>
                              </p:par>
                              <p:par>
                                <p:cTn id="29" presetID="2" presetClass="exit" presetSubtype="1" fill="hold" nodeType="withEffect">
                                  <p:stCondLst>
                                    <p:cond delay="0"/>
                                  </p:stCondLst>
                                  <p:childTnLst>
                                    <p:anim calcmode="lin" valueType="num">
                                      <p:cBhvr additive="base">
                                        <p:cTn id="30" dur="1000"/>
                                        <p:tgtEl>
                                          <p:spTgt spid="2"/>
                                        </p:tgtEl>
                                        <p:attrNameLst>
                                          <p:attrName>ppt_x</p:attrName>
                                        </p:attrNameLst>
                                      </p:cBhvr>
                                      <p:tavLst>
                                        <p:tav tm="0">
                                          <p:val>
                                            <p:strVal val="ppt_x"/>
                                          </p:val>
                                        </p:tav>
                                        <p:tav tm="100000">
                                          <p:val>
                                            <p:strVal val="ppt_x"/>
                                          </p:val>
                                        </p:tav>
                                      </p:tavLst>
                                    </p:anim>
                                    <p:anim calcmode="lin" valueType="num">
                                      <p:cBhvr additive="base">
                                        <p:cTn id="31" dur="1000"/>
                                        <p:tgtEl>
                                          <p:spTgt spid="2"/>
                                        </p:tgtEl>
                                        <p:attrNameLst>
                                          <p:attrName>ppt_y</p:attrName>
                                        </p:attrNameLst>
                                      </p:cBhvr>
                                      <p:tavLst>
                                        <p:tav tm="0">
                                          <p:val>
                                            <p:strVal val="ppt_y"/>
                                          </p:val>
                                        </p:tav>
                                        <p:tav tm="100000">
                                          <p:val>
                                            <p:strVal val="0-ppt_h/2"/>
                                          </p:val>
                                        </p:tav>
                                      </p:tavLst>
                                    </p:anim>
                                    <p:set>
                                      <p:cBhvr>
                                        <p:cTn id="32" dur="1" fill="hold">
                                          <p:stCondLst>
                                            <p:cond delay="9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6" presetClass="exit" presetSubtype="16" fill="hold" nodeType="withEffect">
                                  <p:stCondLst>
                                    <p:cond delay="0"/>
                                  </p:stCondLst>
                                  <p:childTnLst>
                                    <p:animEffect transition="out" filter="circle(in)">
                                      <p:cBhvr>
                                        <p:cTn id="37" dur="1000"/>
                                        <p:tgtEl>
                                          <p:spTgt spid="12"/>
                                        </p:tgtEl>
                                      </p:cBhvr>
                                    </p:animEffect>
                                    <p:set>
                                      <p:cBhvr>
                                        <p:cTn id="38"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0"/>
            <a:ext cx="12192000" cy="6974999"/>
          </a:xfrm>
          <a:prstGeom prst="rect">
            <a:avLst/>
          </a:prstGeom>
          <a:solidFill>
            <a:srgbClr val="0070C0"/>
          </a:solidFill>
          <a:ln w="25400" cap="flat" cmpd="sng" algn="ctr">
            <a:noFill/>
            <a:prstDash val="solid"/>
            <a:round/>
            <a:headEnd type="none" w="med" len="med"/>
            <a:tailEnd type="none" w="med" len="med"/>
          </a:ln>
          <a:effectLst/>
        </p:spPr>
        <p:txBody>
          <a:bodyPr/>
          <a:lstStyle/>
          <a:p>
            <a:pPr algn="ctr" eaLnBrk="1" hangingPunct="1"/>
            <a:endParaRPr lang="en-US">
              <a:solidFill>
                <a:srgbClr val="0070C0"/>
              </a:solidFill>
              <a:latin typeface="Calibri Regular"/>
            </a:endParaRPr>
          </a:p>
        </p:txBody>
      </p:sp>
      <p:sp>
        <p:nvSpPr>
          <p:cNvPr id="12" name="TextBox 11"/>
          <p:cNvSpPr txBox="1"/>
          <p:nvPr/>
        </p:nvSpPr>
        <p:spPr>
          <a:xfrm>
            <a:off x="977292" y="364606"/>
            <a:ext cx="8067491" cy="830997"/>
          </a:xfrm>
          <a:prstGeom prst="rect">
            <a:avLst/>
          </a:prstGeom>
          <a:noFill/>
        </p:spPr>
        <p:txBody>
          <a:bodyPr wrap="square" lIns="91440" tIns="45720" rIns="91440" bIns="45720" rtlCol="0" anchor="t">
            <a:spAutoFit/>
          </a:bodyPr>
          <a:lstStyle/>
          <a:p>
            <a:r>
              <a:rPr lang="en-US" sz="4800" b="1">
                <a:solidFill>
                  <a:schemeClr val="bg1"/>
                </a:solidFill>
                <a:latin typeface="Lato"/>
                <a:ea typeface="Calibri"/>
                <a:cs typeface="Calibri"/>
              </a:rPr>
              <a:t>READ ME FIRST</a:t>
            </a:r>
            <a:endParaRPr lang="en-US" sz="4800" b="1">
              <a:solidFill>
                <a:schemeClr val="bg1"/>
              </a:solidFill>
              <a:latin typeface="Lato"/>
              <a:ea typeface="Calibri" charset="0"/>
              <a:cs typeface="Calibri" charset="0"/>
            </a:endParaRPr>
          </a:p>
        </p:txBody>
      </p:sp>
      <p:sp>
        <p:nvSpPr>
          <p:cNvPr id="29" name="TextBox 28"/>
          <p:cNvSpPr txBox="1"/>
          <p:nvPr/>
        </p:nvSpPr>
        <p:spPr>
          <a:xfrm>
            <a:off x="977291" y="1419714"/>
            <a:ext cx="10314486" cy="4541756"/>
          </a:xfrm>
          <a:prstGeom prst="rect">
            <a:avLst/>
          </a:prstGeom>
          <a:noFill/>
        </p:spPr>
        <p:txBody>
          <a:bodyPr wrap="square" lIns="91440" tIns="45720" rIns="91440" bIns="45720" rtlCol="0" anchor="t">
            <a:spAutoFit/>
          </a:bodyPr>
          <a:lstStyle/>
          <a:p>
            <a:pPr algn="just">
              <a:lnSpc>
                <a:spcPct val="130000"/>
              </a:lnSpc>
            </a:pPr>
            <a:r>
              <a:rPr lang="en-US" altLang="en-US" sz="1400">
                <a:solidFill>
                  <a:schemeClr val="bg1"/>
                </a:solidFill>
                <a:latin typeface="Lato"/>
                <a:ea typeface="MS PGothic"/>
                <a:cs typeface="Calibri"/>
              </a:rPr>
              <a:t>Please note that the slides include extensive notes with information and tips for facilitators, including if-asked information, timings and references to key resources. It is important to review the slide notes in full before facilitating this Package. The notes should appear in the dock below the image of the slide when View is set to Normal. If they do not appear, hold the cursor on the thin gray bar at the bottom of the window and drag the bar upwards and the notes section will appear. To view the slides with the notes in large text below them, move the cursor to the top of the window and click View, then Notes Page. To print the slide notes with images of the slides (handy for facilitating for the first time, especially for lengthy teaching segments), click Print, then under Print Layout, choose Notes Pages.</a:t>
            </a:r>
          </a:p>
          <a:p>
            <a:pPr algn="just" eaLnBrk="1" hangingPunct="1">
              <a:lnSpc>
                <a:spcPct val="130000"/>
              </a:lnSpc>
            </a:pPr>
            <a:endParaRPr lang="en-US" altLang="en-US" sz="1400">
              <a:solidFill>
                <a:schemeClr val="bg1"/>
              </a:solidFill>
              <a:latin typeface="Lato"/>
              <a:ea typeface="MS PGothic"/>
              <a:cs typeface="Calibri"/>
            </a:endParaRPr>
          </a:p>
          <a:p>
            <a:pPr algn="just" eaLnBrk="1" hangingPunct="1">
              <a:lnSpc>
                <a:spcPct val="130000"/>
              </a:lnSpc>
            </a:pPr>
            <a:r>
              <a:rPr lang="en-US" altLang="en-US" sz="1400">
                <a:solidFill>
                  <a:schemeClr val="bg1"/>
                </a:solidFill>
                <a:latin typeface="Lato"/>
                <a:ea typeface="MS PGothic"/>
                <a:cs typeface="Calibri"/>
              </a:rPr>
              <a:t>Most slides have animations which implies that certain text, elements or images, appear one at a time by clicking through. These animations are meant to aid facilitators in revealing content on the slide in stages and in a certain order. It is recommended that facilitators becomes familiar with the animated slides ahead of the workshop.</a:t>
            </a:r>
          </a:p>
          <a:p>
            <a:pPr algn="just" eaLnBrk="1" hangingPunct="1">
              <a:lnSpc>
                <a:spcPct val="130000"/>
              </a:lnSpc>
            </a:pPr>
            <a:endParaRPr lang="en-US" altLang="en-US" sz="1400">
              <a:solidFill>
                <a:schemeClr val="bg1"/>
              </a:solidFill>
              <a:latin typeface="Lato"/>
              <a:ea typeface="MS PGothic"/>
              <a:cs typeface="Calibri"/>
            </a:endParaRPr>
          </a:p>
          <a:p>
            <a:pPr algn="just" eaLnBrk="1" hangingPunct="1">
              <a:lnSpc>
                <a:spcPct val="130000"/>
              </a:lnSpc>
            </a:pPr>
            <a:r>
              <a:rPr lang="en-US" altLang="en-US" sz="1400">
                <a:solidFill>
                  <a:schemeClr val="bg1"/>
                </a:solidFill>
                <a:latin typeface="Lato"/>
                <a:ea typeface="MS PGothic"/>
                <a:cs typeface="Calibri"/>
              </a:rPr>
              <a:t>The notes of the presentation refer to the Activity Sheets, which are annexed to this Package. The Activity Sheets correspond to the different exercises in this Package (discussion questions, activities and group work) and contain the same information as the relevant activity slides with facilitator notes. The Activity Sheets are meant to be utilized as stand-alone exercises in case not the entire Package is used, but could also assist facilitators in guiding some of the more complex exercises. </a:t>
            </a:r>
          </a:p>
        </p:txBody>
      </p:sp>
    </p:spTree>
    <p:extLst>
      <p:ext uri="{BB962C8B-B14F-4D97-AF65-F5344CB8AC3E}">
        <p14:creationId xmlns:p14="http://schemas.microsoft.com/office/powerpoint/2010/main" val="366169237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765245C-F34E-4B87-8DEC-4BE6F6C81282}"/>
              </a:ext>
            </a:extLst>
          </p:cNvPr>
          <p:cNvCxnSpPr>
            <a:cxnSpLocks/>
          </p:cNvCxnSpPr>
          <p:nvPr/>
        </p:nvCxnSpPr>
        <p:spPr>
          <a:xfrm>
            <a:off x="1082901" y="4998774"/>
            <a:ext cx="4927010" cy="0"/>
          </a:xfrm>
          <a:prstGeom prst="line">
            <a:avLst/>
          </a:prstGeom>
          <a:ln w="76200">
            <a:solidFill>
              <a:srgbClr val="FBEF33"/>
            </a:solidFill>
            <a:prstDash val="sysDot"/>
          </a:ln>
        </p:spPr>
        <p:style>
          <a:lnRef idx="1">
            <a:schemeClr val="accent4"/>
          </a:lnRef>
          <a:fillRef idx="0">
            <a:schemeClr val="accent4"/>
          </a:fillRef>
          <a:effectRef idx="0">
            <a:schemeClr val="accent4"/>
          </a:effectRef>
          <a:fontRef idx="minor">
            <a:schemeClr val="tx1"/>
          </a:fontRef>
        </p:style>
      </p:cxnSp>
      <p:sp>
        <p:nvSpPr>
          <p:cNvPr id="25" name="Rectangle 24">
            <a:extLst>
              <a:ext uri="{FF2B5EF4-FFF2-40B4-BE49-F238E27FC236}">
                <a16:creationId xmlns:a16="http://schemas.microsoft.com/office/drawing/2014/main" id="{02EC5DB3-3260-BFA9-8249-8E119C372094}"/>
              </a:ext>
            </a:extLst>
          </p:cNvPr>
          <p:cNvSpPr/>
          <p:nvPr/>
        </p:nvSpPr>
        <p:spPr>
          <a:xfrm>
            <a:off x="0" y="3429000"/>
            <a:ext cx="1417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4" name="Content Placeholder 2">
            <a:extLst>
              <a:ext uri="{FF2B5EF4-FFF2-40B4-BE49-F238E27FC236}">
                <a16:creationId xmlns:a16="http://schemas.microsoft.com/office/drawing/2014/main" id="{83D45992-C6D4-D481-ECE6-7F85489BD4EE}"/>
              </a:ext>
            </a:extLst>
          </p:cNvPr>
          <p:cNvSpPr>
            <a:spLocks noGrp="1"/>
          </p:cNvSpPr>
          <p:nvPr>
            <p:ph idx="4294967295"/>
          </p:nvPr>
        </p:nvSpPr>
        <p:spPr>
          <a:xfrm>
            <a:off x="1572017" y="2247747"/>
            <a:ext cx="5457854" cy="1536700"/>
          </a:xfrm>
          <a:prstGeom prst="rect">
            <a:avLst/>
          </a:prstGeom>
        </p:spPr>
        <p:txBody>
          <a:bodyPr/>
          <a:lstStyle/>
          <a:p>
            <a:pPr marL="0" indent="0">
              <a:buNone/>
              <a:defRPr/>
            </a:pPr>
            <a:r>
              <a:rPr lang="en-GB" sz="2700" b="1">
                <a:solidFill>
                  <a:srgbClr val="0070C0"/>
                </a:solidFill>
                <a:cs typeface="ＭＳ Ｐゴシック" charset="0"/>
              </a:rPr>
              <a:t>Gender inequality, systemic discrimination </a:t>
            </a:r>
            <a:r>
              <a:rPr lang="en-GB" sz="2700">
                <a:cs typeface="ＭＳ Ｐゴシック" charset="0"/>
              </a:rPr>
              <a:t>and </a:t>
            </a:r>
            <a:r>
              <a:rPr lang="en-GB" sz="2700" b="1">
                <a:solidFill>
                  <a:srgbClr val="0070C0"/>
                </a:solidFill>
                <a:cs typeface="ＭＳ Ｐゴシック" charset="0"/>
              </a:rPr>
              <a:t>unequal power relations </a:t>
            </a:r>
            <a:r>
              <a:rPr lang="en-GB" sz="2700">
                <a:cs typeface="ＭＳ Ｐゴシック" charset="0"/>
              </a:rPr>
              <a:t>are the </a:t>
            </a:r>
            <a:r>
              <a:rPr lang="en-GB" sz="2700" b="1">
                <a:solidFill>
                  <a:srgbClr val="0070C0"/>
                </a:solidFill>
                <a:cs typeface="ＭＳ Ｐゴシック" charset="0"/>
              </a:rPr>
              <a:t>root causes of GBV</a:t>
            </a:r>
            <a:r>
              <a:rPr lang="en-GB" sz="2700" b="1">
                <a:solidFill>
                  <a:schemeClr val="accent1"/>
                </a:solidFill>
                <a:cs typeface="ＭＳ Ｐゴシック" charset="0"/>
              </a:rPr>
              <a:t> </a:t>
            </a:r>
            <a:r>
              <a:rPr lang="en-GB" sz="2700">
                <a:cs typeface="ＭＳ Ｐゴシック" charset="0"/>
              </a:rPr>
              <a:t>against men and boys.</a:t>
            </a:r>
          </a:p>
        </p:txBody>
      </p:sp>
      <p:grpSp>
        <p:nvGrpSpPr>
          <p:cNvPr id="24" name="Group 23">
            <a:extLst>
              <a:ext uri="{FF2B5EF4-FFF2-40B4-BE49-F238E27FC236}">
                <a16:creationId xmlns:a16="http://schemas.microsoft.com/office/drawing/2014/main" id="{9B604E67-9119-0DB6-82B8-7EBEE41E1122}"/>
              </a:ext>
            </a:extLst>
          </p:cNvPr>
          <p:cNvGrpSpPr/>
          <p:nvPr/>
        </p:nvGrpSpPr>
        <p:grpSpPr>
          <a:xfrm>
            <a:off x="5439170" y="4334382"/>
            <a:ext cx="1516898" cy="1386840"/>
            <a:chOff x="3955648" y="3973946"/>
            <a:chExt cx="1516898" cy="1386840"/>
          </a:xfrm>
        </p:grpSpPr>
        <p:sp>
          <p:nvSpPr>
            <p:cNvPr id="12" name="Oval 11">
              <a:extLst>
                <a:ext uri="{FF2B5EF4-FFF2-40B4-BE49-F238E27FC236}">
                  <a16:creationId xmlns:a16="http://schemas.microsoft.com/office/drawing/2014/main" id="{66FA0FEA-E705-A6D9-85EA-417FCE80E235}"/>
                </a:ext>
              </a:extLst>
            </p:cNvPr>
            <p:cNvSpPr/>
            <p:nvPr/>
          </p:nvSpPr>
          <p:spPr>
            <a:xfrm>
              <a:off x="3984079"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rgbClr val="CCE3F2"/>
                </a:solidFill>
              </a:endParaRPr>
            </a:p>
          </p:txBody>
        </p:sp>
        <p:sp>
          <p:nvSpPr>
            <p:cNvPr id="14" name="TextBox 13">
              <a:extLst>
                <a:ext uri="{FF2B5EF4-FFF2-40B4-BE49-F238E27FC236}">
                  <a16:creationId xmlns:a16="http://schemas.microsoft.com/office/drawing/2014/main" id="{EDBA0FD7-59A5-C15F-1E86-179BFD7093A8}"/>
                </a:ext>
              </a:extLst>
            </p:cNvPr>
            <p:cNvSpPr txBox="1"/>
            <p:nvPr/>
          </p:nvSpPr>
          <p:spPr>
            <a:xfrm>
              <a:off x="3955648" y="4435956"/>
              <a:ext cx="1516898" cy="400110"/>
            </a:xfrm>
            <a:prstGeom prst="rect">
              <a:avLst/>
            </a:prstGeom>
            <a:noFill/>
          </p:spPr>
          <p:txBody>
            <a:bodyPr wrap="square">
              <a:spAutoFit/>
            </a:bodyPr>
            <a:lstStyle/>
            <a:p>
              <a:pPr algn="ctr">
                <a:defRPr/>
              </a:pPr>
              <a:r>
                <a:rPr lang="en-GB" altLang="en-US" sz="2000" b="1">
                  <a:solidFill>
                    <a:srgbClr val="0070C0"/>
                  </a:solidFill>
                  <a:latin typeface="Lato" panose="020F0502020204030203" pitchFamily="34" charset="77"/>
                  <a:ea typeface="Calibri" panose="020F0502020204030204" pitchFamily="34" charset="0"/>
                  <a:cs typeface="Times New Roman" panose="02020603050405020304" pitchFamily="18" charset="0"/>
                </a:rPr>
                <a:t>Disagree? </a:t>
              </a:r>
            </a:p>
          </p:txBody>
        </p:sp>
      </p:grpSp>
      <p:grpSp>
        <p:nvGrpSpPr>
          <p:cNvPr id="23" name="Group 22">
            <a:extLst>
              <a:ext uri="{FF2B5EF4-FFF2-40B4-BE49-F238E27FC236}">
                <a16:creationId xmlns:a16="http://schemas.microsoft.com/office/drawing/2014/main" id="{181464F8-FC6C-C1C5-9136-76C697304FD2}"/>
              </a:ext>
            </a:extLst>
          </p:cNvPr>
          <p:cNvGrpSpPr/>
          <p:nvPr/>
        </p:nvGrpSpPr>
        <p:grpSpPr>
          <a:xfrm>
            <a:off x="3219762" y="4334382"/>
            <a:ext cx="1516898" cy="1386840"/>
            <a:chOff x="2256516" y="3973946"/>
            <a:chExt cx="1516898" cy="1386840"/>
          </a:xfrm>
        </p:grpSpPr>
        <p:sp>
          <p:nvSpPr>
            <p:cNvPr id="11" name="Oval 10">
              <a:extLst>
                <a:ext uri="{FF2B5EF4-FFF2-40B4-BE49-F238E27FC236}">
                  <a16:creationId xmlns:a16="http://schemas.microsoft.com/office/drawing/2014/main" id="{07034354-6977-CCCE-6E55-23E82D2C558C}"/>
                </a:ext>
              </a:extLst>
            </p:cNvPr>
            <p:cNvSpPr/>
            <p:nvPr/>
          </p:nvSpPr>
          <p:spPr>
            <a:xfrm>
              <a:off x="229049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1"/>
                </a:solidFill>
              </a:endParaRPr>
            </a:p>
          </p:txBody>
        </p:sp>
        <p:sp>
          <p:nvSpPr>
            <p:cNvPr id="15" name="TextBox 14">
              <a:extLst>
                <a:ext uri="{FF2B5EF4-FFF2-40B4-BE49-F238E27FC236}">
                  <a16:creationId xmlns:a16="http://schemas.microsoft.com/office/drawing/2014/main" id="{A07B397C-89AC-60F9-8978-28DF1F700FDC}"/>
                </a:ext>
              </a:extLst>
            </p:cNvPr>
            <p:cNvSpPr txBox="1"/>
            <p:nvPr/>
          </p:nvSpPr>
          <p:spPr>
            <a:xfrm>
              <a:off x="2256516" y="4435956"/>
              <a:ext cx="1516898" cy="400110"/>
            </a:xfrm>
            <a:prstGeom prst="rect">
              <a:avLst/>
            </a:prstGeom>
            <a:noFill/>
          </p:spPr>
          <p:txBody>
            <a:bodyPr wrap="square">
              <a:spAutoFit/>
            </a:bodyPr>
            <a:lstStyle/>
            <a:p>
              <a:pPr algn="ctr">
                <a:defRPr/>
              </a:pPr>
              <a:r>
                <a:rPr lang="en-GB" altLang="en-US" sz="2000" b="1">
                  <a:solidFill>
                    <a:srgbClr val="0070C0"/>
                  </a:solidFill>
                  <a:latin typeface="Lato" panose="020F0502020204030203" pitchFamily="34" charset="77"/>
                  <a:ea typeface="Calibri" panose="020F0502020204030204" pitchFamily="34" charset="0"/>
                  <a:cs typeface="Times New Roman" panose="02020603050405020304" pitchFamily="18" charset="0"/>
                </a:rPr>
                <a:t>Not Sure</a:t>
              </a:r>
            </a:p>
          </p:txBody>
        </p:sp>
      </p:grpSp>
      <p:grpSp>
        <p:nvGrpSpPr>
          <p:cNvPr id="22" name="Group 21">
            <a:extLst>
              <a:ext uri="{FF2B5EF4-FFF2-40B4-BE49-F238E27FC236}">
                <a16:creationId xmlns:a16="http://schemas.microsoft.com/office/drawing/2014/main" id="{5732DDCF-F759-E13B-1FBA-5206EC45CF89}"/>
              </a:ext>
            </a:extLst>
          </p:cNvPr>
          <p:cNvGrpSpPr/>
          <p:nvPr/>
        </p:nvGrpSpPr>
        <p:grpSpPr>
          <a:xfrm>
            <a:off x="962813" y="4334382"/>
            <a:ext cx="1516898" cy="1386840"/>
            <a:chOff x="575051" y="3973946"/>
            <a:chExt cx="1516898" cy="1386840"/>
          </a:xfrm>
        </p:grpSpPr>
        <p:sp>
          <p:nvSpPr>
            <p:cNvPr id="10" name="Oval 9">
              <a:extLst>
                <a:ext uri="{FF2B5EF4-FFF2-40B4-BE49-F238E27FC236}">
                  <a16:creationId xmlns:a16="http://schemas.microsoft.com/office/drawing/2014/main" id="{9562504E-6FCD-D456-B4A1-BCFD7AC77DC6}"/>
                </a:ext>
              </a:extLst>
            </p:cNvPr>
            <p:cNvSpPr/>
            <p:nvPr/>
          </p:nvSpPr>
          <p:spPr>
            <a:xfrm>
              <a:off x="60960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rgbClr val="CCE3F2"/>
                </a:solidFill>
              </a:endParaRPr>
            </a:p>
          </p:txBody>
        </p:sp>
        <p:sp>
          <p:nvSpPr>
            <p:cNvPr id="16" name="TextBox 15">
              <a:extLst>
                <a:ext uri="{FF2B5EF4-FFF2-40B4-BE49-F238E27FC236}">
                  <a16:creationId xmlns:a16="http://schemas.microsoft.com/office/drawing/2014/main" id="{FD62BC5D-48EE-E73C-EA6F-77ED1AB05C9A}"/>
                </a:ext>
              </a:extLst>
            </p:cNvPr>
            <p:cNvSpPr txBox="1"/>
            <p:nvPr/>
          </p:nvSpPr>
          <p:spPr>
            <a:xfrm>
              <a:off x="575051" y="4421442"/>
              <a:ext cx="1516898" cy="400110"/>
            </a:xfrm>
            <a:prstGeom prst="rect">
              <a:avLst/>
            </a:prstGeom>
            <a:noFill/>
          </p:spPr>
          <p:txBody>
            <a:bodyPr wrap="square">
              <a:spAutoFit/>
            </a:bodyPr>
            <a:lstStyle/>
            <a:p>
              <a:pPr algn="ctr">
                <a:defRPr/>
              </a:pPr>
              <a:r>
                <a:rPr lang="en-GB" altLang="en-US" sz="2000" b="1">
                  <a:solidFill>
                    <a:srgbClr val="0070C0"/>
                  </a:solidFill>
                  <a:latin typeface="Lato" panose="020F0502020204030203" pitchFamily="34" charset="77"/>
                  <a:ea typeface="Calibri" panose="020F0502020204030204" pitchFamily="34" charset="0"/>
                  <a:cs typeface="Times New Roman" panose="02020603050405020304" pitchFamily="18" charset="0"/>
                </a:rPr>
                <a:t>Agree</a:t>
              </a:r>
            </a:p>
          </p:txBody>
        </p:sp>
      </p:grpSp>
      <p:pic>
        <p:nvPicPr>
          <p:cNvPr id="6" name="Picture 5" descr="A picture containing toy, vector graphics&#10;&#10;Description automatically generated">
            <a:extLst>
              <a:ext uri="{FF2B5EF4-FFF2-40B4-BE49-F238E27FC236}">
                <a16:creationId xmlns:a16="http://schemas.microsoft.com/office/drawing/2014/main" id="{5124A552-9025-1FDE-AF8F-A3E36C7F17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9756" y="237073"/>
            <a:ext cx="5310039" cy="5944540"/>
          </a:xfrm>
          <a:prstGeom prst="rect">
            <a:avLst/>
          </a:prstGeom>
        </p:spPr>
      </p:pic>
      <p:sp>
        <p:nvSpPr>
          <p:cNvPr id="13" name="Title 1">
            <a:extLst>
              <a:ext uri="{FF2B5EF4-FFF2-40B4-BE49-F238E27FC236}">
                <a16:creationId xmlns:a16="http://schemas.microsoft.com/office/drawing/2014/main" id="{2D73C291-D2E3-7756-14DF-248FFC8D1F00}"/>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Agree or disagree?</a:t>
            </a:r>
          </a:p>
        </p:txBody>
      </p:sp>
      <p:grpSp>
        <p:nvGrpSpPr>
          <p:cNvPr id="17" name="Group 16">
            <a:extLst>
              <a:ext uri="{FF2B5EF4-FFF2-40B4-BE49-F238E27FC236}">
                <a16:creationId xmlns:a16="http://schemas.microsoft.com/office/drawing/2014/main" id="{7E996517-9507-1F79-9FD1-29D1521A89C7}"/>
              </a:ext>
            </a:extLst>
          </p:cNvPr>
          <p:cNvGrpSpPr/>
          <p:nvPr/>
        </p:nvGrpSpPr>
        <p:grpSpPr>
          <a:xfrm>
            <a:off x="-1725903" y="-578453"/>
            <a:ext cx="3980644" cy="3382989"/>
            <a:chOff x="-1624305" y="-578453"/>
            <a:chExt cx="3980644" cy="3382989"/>
          </a:xfrm>
        </p:grpSpPr>
        <p:sp>
          <p:nvSpPr>
            <p:cNvPr id="18" name="Oval 17">
              <a:extLst>
                <a:ext uri="{FF2B5EF4-FFF2-40B4-BE49-F238E27FC236}">
                  <a16:creationId xmlns:a16="http://schemas.microsoft.com/office/drawing/2014/main" id="{F0313AEF-0D4F-CB81-D757-DC7D0E6DAD34}"/>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0" name="Picture 19" descr="Icon&#10;&#10;Description automatically generated">
              <a:extLst>
                <a:ext uri="{FF2B5EF4-FFF2-40B4-BE49-F238E27FC236}">
                  <a16:creationId xmlns:a16="http://schemas.microsoft.com/office/drawing/2014/main" id="{159656CC-76B6-4068-EE7C-3BB2A0B5D2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spTree>
    <p:custDataLst>
      <p:tags r:id="rId1"/>
    </p:custDataLst>
    <p:extLst>
      <p:ext uri="{BB962C8B-B14F-4D97-AF65-F5344CB8AC3E}">
        <p14:creationId xmlns:p14="http://schemas.microsoft.com/office/powerpoint/2010/main" val="19268053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2" presetClass="entr" presetSubtype="8" decel="5000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2000" fill="hold"/>
                                            <p:tgtEl>
                                              <p:spTgt spid="19"/>
                                            </p:tgtEl>
                                            <p:attrNameLst>
                                              <p:attrName>ppt_x</p:attrName>
                                            </p:attrNameLst>
                                          </p:cBhvr>
                                          <p:tavLst>
                                            <p:tav tm="0">
                                              <p:val>
                                                <p:strVal val="0-#ppt_w/2"/>
                                              </p:val>
                                            </p:tav>
                                            <p:tav tm="100000">
                                              <p:val>
                                                <p:strVal val="#ppt_x"/>
                                              </p:val>
                                            </p:tav>
                                          </p:tavLst>
                                        </p:anim>
                                        <p:anim calcmode="lin" valueType="num">
                                          <p:cBhvr additive="base">
                                            <p:cTn id="25" dur="2000" fill="hold"/>
                                            <p:tgtEl>
                                              <p:spTgt spid="19"/>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60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160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0-#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2" presetClass="entr" presetSubtype="8" decel="5000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2000" fill="hold"/>
                                            <p:tgtEl>
                                              <p:spTgt spid="19"/>
                                            </p:tgtEl>
                                            <p:attrNameLst>
                                              <p:attrName>ppt_x</p:attrName>
                                            </p:attrNameLst>
                                          </p:cBhvr>
                                          <p:tavLst>
                                            <p:tav tm="0">
                                              <p:val>
                                                <p:strVal val="0-#ppt_w/2"/>
                                              </p:val>
                                            </p:tav>
                                            <p:tav tm="100000">
                                              <p:val>
                                                <p:strVal val="#ppt_x"/>
                                              </p:val>
                                            </p:tav>
                                          </p:tavLst>
                                        </p:anim>
                                        <p:anim calcmode="lin" valueType="num">
                                          <p:cBhvr additive="base">
                                            <p:cTn id="25" dur="2000" fill="hold"/>
                                            <p:tgtEl>
                                              <p:spTgt spid="19"/>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nodeType="withEffect">
                                      <p:stCondLst>
                                        <p:cond delay="60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160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AFC5B-94F1-B10B-973C-9CB88D220AB2}"/>
              </a:ext>
            </a:extLst>
          </p:cNvPr>
          <p:cNvSpPr txBox="1">
            <a:spLocks/>
          </p:cNvSpPr>
          <p:nvPr/>
        </p:nvSpPr>
        <p:spPr>
          <a:xfrm>
            <a:off x="651798" y="1107992"/>
            <a:ext cx="666079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Women and girls are disproportionately affected</a:t>
            </a:r>
          </a:p>
        </p:txBody>
      </p:sp>
      <p:cxnSp>
        <p:nvCxnSpPr>
          <p:cNvPr id="4" name="Straight Connector 3">
            <a:extLst>
              <a:ext uri="{FF2B5EF4-FFF2-40B4-BE49-F238E27FC236}">
                <a16:creationId xmlns:a16="http://schemas.microsoft.com/office/drawing/2014/main" id="{67891016-C1DF-2080-1E64-6E655A9DE5C0}"/>
              </a:ext>
            </a:extLst>
          </p:cNvPr>
          <p:cNvCxnSpPr>
            <a:cxnSpLocks/>
          </p:cNvCxnSpPr>
          <p:nvPr/>
        </p:nvCxnSpPr>
        <p:spPr>
          <a:xfrm flipH="1">
            <a:off x="-2554429" y="1780552"/>
            <a:ext cx="953096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 name="Content Placeholder 2">
            <a:extLst>
              <a:ext uri="{FF2B5EF4-FFF2-40B4-BE49-F238E27FC236}">
                <a16:creationId xmlns:a16="http://schemas.microsoft.com/office/drawing/2014/main" id="{9A4584F5-2A44-9CC3-3D43-760D63862CE1}"/>
              </a:ext>
            </a:extLst>
          </p:cNvPr>
          <p:cNvSpPr txBox="1">
            <a:spLocks/>
          </p:cNvSpPr>
          <p:nvPr/>
        </p:nvSpPr>
        <p:spPr>
          <a:xfrm>
            <a:off x="170121" y="1979003"/>
            <a:ext cx="8432705"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000">
                <a:latin typeface="Lato"/>
                <a:ea typeface="Lato"/>
                <a:cs typeface="Lato"/>
              </a:rPr>
              <a:t>GBV prevention programming focuses on women and girls because of structural and systemic gender inequality and discrimination that lead to their </a:t>
            </a:r>
            <a:r>
              <a:rPr lang="en-US" sz="2000" b="1">
                <a:solidFill>
                  <a:srgbClr val="0070C0"/>
                </a:solidFill>
                <a:cs typeface="ＭＳ Ｐゴシック" charset="0"/>
              </a:rPr>
              <a:t>documented higher risk of GBV</a:t>
            </a:r>
            <a:r>
              <a:rPr lang="en-US" sz="2000">
                <a:latin typeface="Lato"/>
                <a:ea typeface="Lato"/>
                <a:cs typeface="Lato"/>
              </a:rPr>
              <a:t>.</a:t>
            </a:r>
          </a:p>
          <a:p>
            <a:pPr>
              <a:buClr>
                <a:srgbClr val="0070C0"/>
              </a:buClr>
              <a:buFont typeface="Wingdings" pitchFamily="2" charset="2"/>
              <a:buChar char="Ø"/>
            </a:pPr>
            <a:r>
              <a:rPr lang="en-US" sz="2000">
                <a:latin typeface="Lato"/>
                <a:ea typeface="Lato"/>
                <a:cs typeface="Lato"/>
              </a:rPr>
              <a:t>Women and girls not only face increased risks but also additional </a:t>
            </a:r>
            <a:r>
              <a:rPr lang="en-US" sz="2000" b="1">
                <a:solidFill>
                  <a:srgbClr val="0070C0"/>
                </a:solidFill>
                <a:cs typeface="ＭＳ Ｐゴシック" charset="0"/>
              </a:rPr>
              <a:t>barriers to accessing services and recovering from GBV.</a:t>
            </a:r>
          </a:p>
          <a:p>
            <a:pPr>
              <a:buClr>
                <a:srgbClr val="0070C0"/>
              </a:buClr>
              <a:buFont typeface="Wingdings" pitchFamily="2" charset="2"/>
              <a:buChar char="Ø"/>
            </a:pPr>
            <a:r>
              <a:rPr lang="en-US" sz="2000"/>
              <a:t>Women and girls who are at </a:t>
            </a:r>
            <a:r>
              <a:rPr lang="en-US" sz="2000" b="1">
                <a:solidFill>
                  <a:srgbClr val="0070C0"/>
                </a:solidFill>
                <a:cs typeface="ＭＳ Ｐゴシック" charset="0"/>
              </a:rPr>
              <a:t>increased risk of GBV </a:t>
            </a:r>
            <a:r>
              <a:rPr lang="en-US" sz="2000"/>
              <a:t>include:</a:t>
            </a:r>
          </a:p>
          <a:p>
            <a:pPr marL="742950" lvl="1" indent="-342900">
              <a:buClr>
                <a:srgbClr val="0070C0"/>
              </a:buClr>
              <a:buSzPct val="70000"/>
              <a:buFont typeface="Courier New" panose="02070309020205020404" pitchFamily="49" charset="0"/>
              <a:buChar char="o"/>
            </a:pPr>
            <a:r>
              <a:rPr lang="en-US" sz="1550"/>
              <a:t>adolescent girls;</a:t>
            </a:r>
          </a:p>
          <a:p>
            <a:pPr marL="742950" lvl="1" indent="-342900">
              <a:buClr>
                <a:srgbClr val="0070C0"/>
              </a:buClr>
              <a:buSzPct val="70000"/>
              <a:buFont typeface="Courier New" panose="02070309020205020404" pitchFamily="49" charset="0"/>
              <a:buChar char="o"/>
            </a:pPr>
            <a:r>
              <a:rPr lang="en-US" sz="1550"/>
              <a:t>women and girls with disabilities;</a:t>
            </a:r>
          </a:p>
          <a:p>
            <a:pPr marL="742950" lvl="1" indent="-342900">
              <a:buClr>
                <a:srgbClr val="0070C0"/>
              </a:buClr>
              <a:buSzPct val="70000"/>
              <a:buFont typeface="Courier New" panose="02070309020205020404" pitchFamily="49" charset="0"/>
              <a:buChar char="o"/>
            </a:pPr>
            <a:r>
              <a:rPr lang="en-US" sz="1550"/>
              <a:t>women and girls from ethnic or religious minority groups;</a:t>
            </a:r>
          </a:p>
          <a:p>
            <a:pPr marL="742950" lvl="1" indent="-342900">
              <a:buClr>
                <a:srgbClr val="0070C0"/>
              </a:buClr>
              <a:buSzPct val="70000"/>
              <a:buFont typeface="Courier New" panose="02070309020205020404" pitchFamily="49" charset="0"/>
              <a:buChar char="o"/>
            </a:pPr>
            <a:r>
              <a:rPr lang="en-US" sz="1550"/>
              <a:t>women and girls with diverse </a:t>
            </a:r>
            <a:r>
              <a:rPr lang="en-GB" sz="1550"/>
              <a:t>sexual orientation, gender identity, gender expression and/or sex characteristics (SOGIESC) that do not conform to prevailing sociocultural norms;</a:t>
            </a:r>
          </a:p>
          <a:p>
            <a:pPr marL="742950" lvl="1" indent="-342900">
              <a:buClr>
                <a:srgbClr val="0070C0"/>
              </a:buClr>
              <a:buSzPct val="70000"/>
              <a:buFont typeface="Courier New" panose="02070309020205020404" pitchFamily="49" charset="0"/>
              <a:buChar char="o"/>
            </a:pPr>
            <a:r>
              <a:rPr lang="en-US" sz="1550"/>
              <a:t>older women.</a:t>
            </a:r>
            <a:endParaRPr lang="en-GB" altLang="en-US" sz="1550"/>
          </a:p>
        </p:txBody>
      </p:sp>
      <p:pic>
        <p:nvPicPr>
          <p:cNvPr id="7" name="Picture 6" descr="A picture containing text&#10;&#10;Description automatically generated">
            <a:extLst>
              <a:ext uri="{FF2B5EF4-FFF2-40B4-BE49-F238E27FC236}">
                <a16:creationId xmlns:a16="http://schemas.microsoft.com/office/drawing/2014/main" id="{A00087A9-F74D-3206-ED33-93EE2C86A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619165" y="-447870"/>
            <a:ext cx="3801143" cy="6634065"/>
          </a:xfrm>
          <a:prstGeom prst="rect">
            <a:avLst/>
          </a:prstGeom>
        </p:spPr>
      </p:pic>
    </p:spTree>
    <p:extLst>
      <p:ext uri="{BB962C8B-B14F-4D97-AF65-F5344CB8AC3E}">
        <p14:creationId xmlns:p14="http://schemas.microsoft.com/office/powerpoint/2010/main" val="6549895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256D4B-7B25-24F7-2FCD-772A276D3CF8}"/>
              </a:ext>
            </a:extLst>
          </p:cNvPr>
          <p:cNvSpPr txBox="1">
            <a:spLocks/>
          </p:cNvSpPr>
          <p:nvPr/>
        </p:nvSpPr>
        <p:spPr>
          <a:xfrm>
            <a:off x="651797" y="684661"/>
            <a:ext cx="760555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Persons with diverse SOGIESC</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54429" y="1357221"/>
            <a:ext cx="986701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6062151" y="1683029"/>
            <a:ext cx="574664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sz="1900" b="1">
                <a:solidFill>
                  <a:srgbClr val="0070C0"/>
                </a:solidFill>
                <a:latin typeface="Lato"/>
                <a:ea typeface="Lato"/>
                <a:cs typeface="Lato"/>
              </a:rPr>
              <a:t>LGBTIQ+ persons </a:t>
            </a:r>
            <a:r>
              <a:rPr lang="en-GB" sz="1900">
                <a:latin typeface="Lato"/>
                <a:ea typeface="Lato"/>
                <a:cs typeface="Lato"/>
              </a:rPr>
              <a:t>are at increased risk of exposure to GBV.</a:t>
            </a:r>
          </a:p>
          <a:p>
            <a:pPr>
              <a:buClr>
                <a:srgbClr val="0070C0"/>
              </a:buClr>
              <a:buFont typeface="Wingdings" pitchFamily="2" charset="2"/>
              <a:buChar char="Ø"/>
            </a:pPr>
            <a:r>
              <a:rPr lang="en-GB" sz="1900">
                <a:latin typeface="Lato"/>
                <a:ea typeface="Lato"/>
                <a:cs typeface="Lato"/>
              </a:rPr>
              <a:t>LGBTIQ+ persons encounter distinct GBV risks because their real or perceived </a:t>
            </a:r>
            <a:r>
              <a:rPr lang="en-GB" sz="1900" b="1">
                <a:solidFill>
                  <a:srgbClr val="0070C0"/>
                </a:solidFill>
                <a:latin typeface="Lato"/>
                <a:ea typeface="Lato"/>
                <a:cs typeface="Lato"/>
              </a:rPr>
              <a:t>SOGIESC</a:t>
            </a:r>
            <a:r>
              <a:rPr lang="en-GB" sz="1900">
                <a:latin typeface="Lato"/>
                <a:ea typeface="Lato"/>
                <a:cs typeface="Lato"/>
              </a:rPr>
              <a:t> do not conform to prevailing social and gender norms. </a:t>
            </a:r>
          </a:p>
          <a:p>
            <a:pPr>
              <a:buClr>
                <a:srgbClr val="0070C0"/>
              </a:buClr>
              <a:buFont typeface="Wingdings" pitchFamily="2" charset="2"/>
              <a:buChar char="Ø"/>
            </a:pPr>
            <a:r>
              <a:rPr lang="en-CA" sz="1900">
                <a:latin typeface="Lato"/>
                <a:ea typeface="Lato"/>
                <a:cs typeface="Lato"/>
              </a:rPr>
              <a:t>Violence against people with diverse SOGIESC is per definition a form of  GBV, </a:t>
            </a:r>
            <a:r>
              <a:rPr lang="en-GB" sz="1900">
                <a:latin typeface="Lato"/>
                <a:ea typeface="Lato"/>
                <a:cs typeface="Lato"/>
              </a:rPr>
              <a:t>rooted in </a:t>
            </a:r>
            <a:r>
              <a:rPr lang="en-GB" sz="1900" b="1">
                <a:solidFill>
                  <a:srgbClr val="0070C0"/>
                </a:solidFill>
                <a:latin typeface="Lato"/>
                <a:ea typeface="Lato"/>
                <a:cs typeface="Lato"/>
              </a:rPr>
              <a:t>gender inequality and discrimination</a:t>
            </a:r>
            <a:r>
              <a:rPr lang="en-GB" sz="1900">
                <a:latin typeface="Lato"/>
                <a:ea typeface="Lato"/>
                <a:cs typeface="Lato"/>
              </a:rPr>
              <a:t>. </a:t>
            </a:r>
          </a:p>
          <a:p>
            <a:pPr>
              <a:buClr>
                <a:srgbClr val="0070C0"/>
              </a:buClr>
              <a:buFont typeface="Wingdings" pitchFamily="2" charset="2"/>
              <a:buChar char="Ø"/>
            </a:pPr>
            <a:r>
              <a:rPr lang="en-GB" sz="1900" b="1">
                <a:solidFill>
                  <a:srgbClr val="0070C0"/>
                </a:solidFill>
                <a:latin typeface="Lato"/>
                <a:ea typeface="Lato"/>
                <a:cs typeface="Lato"/>
              </a:rPr>
              <a:t>Assume that violence against LGBTIQ+ people is taking place</a:t>
            </a:r>
            <a:r>
              <a:rPr lang="en-GB" sz="1900" b="1">
                <a:latin typeface="Lato"/>
                <a:ea typeface="Lato"/>
                <a:cs typeface="Lato"/>
              </a:rPr>
              <a:t> </a:t>
            </a:r>
            <a:r>
              <a:rPr lang="en-GB" sz="1900">
                <a:latin typeface="Lato"/>
                <a:ea typeface="Lato"/>
                <a:cs typeface="Lato"/>
              </a:rPr>
              <a:t>in any context where a GBV prevention programme is being planned.</a:t>
            </a:r>
          </a:p>
          <a:p>
            <a:pPr marL="448945" indent="-448945"/>
            <a:endParaRPr lang="en-GB" sz="1900">
              <a:latin typeface="Lato"/>
              <a:ea typeface="Lato"/>
              <a:cs typeface="Lato"/>
            </a:endParaRPr>
          </a:p>
        </p:txBody>
      </p:sp>
      <p:grpSp>
        <p:nvGrpSpPr>
          <p:cNvPr id="32" name="Group 31">
            <a:extLst>
              <a:ext uri="{FF2B5EF4-FFF2-40B4-BE49-F238E27FC236}">
                <a16:creationId xmlns:a16="http://schemas.microsoft.com/office/drawing/2014/main" id="{4DFB9C89-0050-9FA1-CB8A-F03225FB747A}"/>
              </a:ext>
            </a:extLst>
          </p:cNvPr>
          <p:cNvGrpSpPr/>
          <p:nvPr/>
        </p:nvGrpSpPr>
        <p:grpSpPr>
          <a:xfrm>
            <a:off x="609029" y="1767596"/>
            <a:ext cx="2397951" cy="1661404"/>
            <a:chOff x="491176" y="1586137"/>
            <a:chExt cx="2397951" cy="1661404"/>
          </a:xfrm>
        </p:grpSpPr>
        <p:pic>
          <p:nvPicPr>
            <p:cNvPr id="4" name="Picture 3" descr="A picture containing text, sign, vector graphics&#10;&#10;Description automatically generated">
              <a:extLst>
                <a:ext uri="{FF2B5EF4-FFF2-40B4-BE49-F238E27FC236}">
                  <a16:creationId xmlns:a16="http://schemas.microsoft.com/office/drawing/2014/main" id="{0D79798B-F9EF-1E44-C142-76BEE49E24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76" y="1922984"/>
              <a:ext cx="1507800" cy="1324557"/>
            </a:xfrm>
            <a:prstGeom prst="rect">
              <a:avLst/>
            </a:prstGeom>
          </p:spPr>
        </p:pic>
        <p:sp>
          <p:nvSpPr>
            <p:cNvPr id="8" name="Content Placeholder 2">
              <a:extLst>
                <a:ext uri="{FF2B5EF4-FFF2-40B4-BE49-F238E27FC236}">
                  <a16:creationId xmlns:a16="http://schemas.microsoft.com/office/drawing/2014/main" id="{A07712C9-07D1-5FE2-FF22-D2FAF328CC99}"/>
                </a:ext>
              </a:extLst>
            </p:cNvPr>
            <p:cNvSpPr txBox="1">
              <a:spLocks/>
            </p:cNvSpPr>
            <p:nvPr/>
          </p:nvSpPr>
          <p:spPr>
            <a:xfrm>
              <a:off x="1875626" y="1926426"/>
              <a:ext cx="1013501" cy="1258190"/>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900">
                  <a:solidFill>
                    <a:srgbClr val="338EC9"/>
                  </a:solidFill>
                  <a:latin typeface="Lato"/>
                  <a:ea typeface="Lato"/>
                  <a:cs typeface="Lato"/>
                </a:rPr>
                <a:t>Queer</a:t>
              </a:r>
            </a:p>
            <a:p>
              <a:pPr marL="0" indent="0">
                <a:buClr>
                  <a:srgbClr val="0070C0"/>
                </a:buClr>
                <a:buNone/>
              </a:pPr>
              <a:r>
                <a:rPr lang="en-GB" sz="900">
                  <a:solidFill>
                    <a:srgbClr val="338EC9"/>
                  </a:solidFill>
                  <a:latin typeface="Lato"/>
                  <a:ea typeface="Lato"/>
                  <a:cs typeface="Lato"/>
                </a:rPr>
                <a:t>Heterosexual</a:t>
              </a:r>
            </a:p>
            <a:p>
              <a:pPr marL="0" indent="0">
                <a:buClr>
                  <a:srgbClr val="0070C0"/>
                </a:buClr>
                <a:buNone/>
              </a:pPr>
              <a:r>
                <a:rPr lang="en-GB" sz="900">
                  <a:solidFill>
                    <a:srgbClr val="338EC9"/>
                  </a:solidFill>
                  <a:latin typeface="Lato"/>
                  <a:ea typeface="Lato"/>
                  <a:cs typeface="Lato"/>
                </a:rPr>
                <a:t>Asexual</a:t>
              </a:r>
            </a:p>
            <a:p>
              <a:pPr marL="0" indent="0">
                <a:buClr>
                  <a:srgbClr val="0070C0"/>
                </a:buClr>
                <a:buNone/>
              </a:pPr>
              <a:r>
                <a:rPr lang="en-GB" sz="900">
                  <a:solidFill>
                    <a:srgbClr val="338EC9"/>
                  </a:solidFill>
                  <a:latin typeface="Lato"/>
                  <a:ea typeface="Lato"/>
                  <a:cs typeface="Lato"/>
                </a:rPr>
                <a:t>Pansexual</a:t>
              </a:r>
            </a:p>
            <a:p>
              <a:pPr marL="0" indent="0">
                <a:buClr>
                  <a:srgbClr val="0070C0"/>
                </a:buClr>
                <a:buNone/>
              </a:pPr>
              <a:r>
                <a:rPr lang="en-GB" sz="900">
                  <a:solidFill>
                    <a:srgbClr val="338EC9"/>
                  </a:solidFill>
                  <a:latin typeface="Lato"/>
                  <a:ea typeface="Lato"/>
                  <a:cs typeface="Lato"/>
                </a:rPr>
                <a:t>Lesbian</a:t>
              </a:r>
            </a:p>
            <a:p>
              <a:pPr marL="0" indent="0">
                <a:buClr>
                  <a:srgbClr val="0070C0"/>
                </a:buClr>
                <a:buNone/>
              </a:pPr>
              <a:r>
                <a:rPr lang="en-GB" sz="900">
                  <a:solidFill>
                    <a:srgbClr val="338EC9"/>
                  </a:solidFill>
                  <a:latin typeface="Lato"/>
                  <a:ea typeface="Lato"/>
                  <a:cs typeface="Lato"/>
                </a:rPr>
                <a:t>Bisexual</a:t>
              </a:r>
            </a:p>
            <a:p>
              <a:pPr marL="0" indent="0">
                <a:buClr>
                  <a:srgbClr val="0070C0"/>
                </a:buClr>
                <a:buNone/>
              </a:pPr>
              <a:r>
                <a:rPr lang="en-GB" sz="900">
                  <a:solidFill>
                    <a:srgbClr val="338EC9"/>
                  </a:solidFill>
                  <a:latin typeface="Lato"/>
                  <a:ea typeface="Lato"/>
                  <a:cs typeface="Lato"/>
                </a:rPr>
                <a:t>Gay</a:t>
              </a:r>
            </a:p>
            <a:p>
              <a:pPr marL="0" indent="0">
                <a:buNone/>
              </a:pPr>
              <a:endParaRPr lang="en-GB" sz="950">
                <a:solidFill>
                  <a:srgbClr val="0070C0"/>
                </a:solidFill>
                <a:latin typeface="Lato"/>
                <a:ea typeface="Lato"/>
                <a:cs typeface="Lato"/>
              </a:endParaRPr>
            </a:p>
          </p:txBody>
        </p:sp>
        <p:sp>
          <p:nvSpPr>
            <p:cNvPr id="10" name="Content Placeholder 2">
              <a:extLst>
                <a:ext uri="{FF2B5EF4-FFF2-40B4-BE49-F238E27FC236}">
                  <a16:creationId xmlns:a16="http://schemas.microsoft.com/office/drawing/2014/main" id="{A8DA5332-EC43-E6D5-BC9C-B53FDF3C347F}"/>
                </a:ext>
              </a:extLst>
            </p:cNvPr>
            <p:cNvSpPr txBox="1">
              <a:spLocks/>
            </p:cNvSpPr>
            <p:nvPr/>
          </p:nvSpPr>
          <p:spPr>
            <a:xfrm>
              <a:off x="754617" y="1586137"/>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pt-BR" sz="1500" b="1">
                  <a:solidFill>
                    <a:srgbClr val="0070C0"/>
                  </a:solidFill>
                  <a:latin typeface="Lato"/>
                  <a:ea typeface="Lato"/>
                  <a:cs typeface="Lato"/>
                </a:rPr>
                <a:t>Sexual </a:t>
              </a:r>
              <a:r>
                <a:rPr lang="en-GB" sz="1500" b="1">
                  <a:solidFill>
                    <a:srgbClr val="0070C0"/>
                  </a:solidFill>
                  <a:latin typeface="Lato"/>
                  <a:ea typeface="Lato"/>
                  <a:cs typeface="Lato"/>
                </a:rPr>
                <a:t>Orientation</a:t>
              </a:r>
            </a:p>
          </p:txBody>
        </p:sp>
      </p:grpSp>
      <p:grpSp>
        <p:nvGrpSpPr>
          <p:cNvPr id="31" name="Group 30">
            <a:extLst>
              <a:ext uri="{FF2B5EF4-FFF2-40B4-BE49-F238E27FC236}">
                <a16:creationId xmlns:a16="http://schemas.microsoft.com/office/drawing/2014/main" id="{EA95D4A4-0712-8E76-0678-51C51338B7F2}"/>
              </a:ext>
            </a:extLst>
          </p:cNvPr>
          <p:cNvGrpSpPr/>
          <p:nvPr/>
        </p:nvGrpSpPr>
        <p:grpSpPr>
          <a:xfrm>
            <a:off x="3401250" y="1767596"/>
            <a:ext cx="2526830" cy="1687430"/>
            <a:chOff x="3267259" y="1586137"/>
            <a:chExt cx="2526830" cy="1687430"/>
          </a:xfrm>
        </p:grpSpPr>
        <p:pic>
          <p:nvPicPr>
            <p:cNvPr id="12" name="Picture 11" descr="Logo, icon&#10;&#10;Description automatically generated">
              <a:extLst>
                <a:ext uri="{FF2B5EF4-FFF2-40B4-BE49-F238E27FC236}">
                  <a16:creationId xmlns:a16="http://schemas.microsoft.com/office/drawing/2014/main" id="{50685145-A8F3-2E4B-A6FC-ED2B1C8679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7259" y="1891398"/>
              <a:ext cx="1384519" cy="1341022"/>
            </a:xfrm>
            <a:prstGeom prst="rect">
              <a:avLst/>
            </a:prstGeom>
          </p:spPr>
        </p:pic>
        <p:sp>
          <p:nvSpPr>
            <p:cNvPr id="13" name="Content Placeholder 2">
              <a:extLst>
                <a:ext uri="{FF2B5EF4-FFF2-40B4-BE49-F238E27FC236}">
                  <a16:creationId xmlns:a16="http://schemas.microsoft.com/office/drawing/2014/main" id="{5716DEB7-4D44-DEBA-2702-1097E762F86F}"/>
                </a:ext>
              </a:extLst>
            </p:cNvPr>
            <p:cNvSpPr txBox="1">
              <a:spLocks/>
            </p:cNvSpPr>
            <p:nvPr/>
          </p:nvSpPr>
          <p:spPr>
            <a:xfrm>
              <a:off x="3524800" y="1586137"/>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n-GB" sz="1500" b="1">
                  <a:solidFill>
                    <a:srgbClr val="0070C0"/>
                  </a:solidFill>
                  <a:latin typeface="Lato"/>
                  <a:ea typeface="Lato"/>
                  <a:cs typeface="Lato"/>
                </a:rPr>
                <a:t>Gender Identity</a:t>
              </a:r>
            </a:p>
          </p:txBody>
        </p:sp>
        <p:sp>
          <p:nvSpPr>
            <p:cNvPr id="14" name="Content Placeholder 2">
              <a:extLst>
                <a:ext uri="{FF2B5EF4-FFF2-40B4-BE49-F238E27FC236}">
                  <a16:creationId xmlns:a16="http://schemas.microsoft.com/office/drawing/2014/main" id="{2DF49895-8FE5-E2C9-A44E-34067ACFAC37}"/>
                </a:ext>
              </a:extLst>
            </p:cNvPr>
            <p:cNvSpPr txBox="1">
              <a:spLocks/>
            </p:cNvSpPr>
            <p:nvPr/>
          </p:nvSpPr>
          <p:spPr>
            <a:xfrm>
              <a:off x="4591750" y="1962173"/>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900">
                  <a:solidFill>
                    <a:srgbClr val="338EC9"/>
                  </a:solidFill>
                  <a:latin typeface="Lato"/>
                  <a:ea typeface="Lato"/>
                  <a:cs typeface="Lato"/>
                </a:rPr>
                <a:t>Genderqueer</a:t>
              </a:r>
            </a:p>
            <a:p>
              <a:pPr marL="0" indent="0">
                <a:buClr>
                  <a:srgbClr val="0070C0"/>
                </a:buClr>
                <a:buNone/>
              </a:pPr>
              <a:r>
                <a:rPr lang="en-GB" sz="900">
                  <a:solidFill>
                    <a:srgbClr val="338EC9"/>
                  </a:solidFill>
                  <a:latin typeface="Lato"/>
                  <a:ea typeface="Lato"/>
                  <a:cs typeface="Lato"/>
                </a:rPr>
                <a:t>Genderfluid</a:t>
              </a:r>
            </a:p>
            <a:p>
              <a:pPr marL="0" indent="0">
                <a:buClr>
                  <a:srgbClr val="0070C0"/>
                </a:buClr>
                <a:buNone/>
              </a:pPr>
              <a:r>
                <a:rPr lang="en-GB" sz="900">
                  <a:solidFill>
                    <a:srgbClr val="338EC9"/>
                  </a:solidFill>
                  <a:latin typeface="Lato"/>
                  <a:ea typeface="Lato"/>
                  <a:cs typeface="Lato"/>
                </a:rPr>
                <a:t>Woman</a:t>
              </a:r>
            </a:p>
            <a:p>
              <a:pPr marL="0" indent="0">
                <a:buClr>
                  <a:srgbClr val="0070C0"/>
                </a:buClr>
                <a:buNone/>
              </a:pPr>
              <a:r>
                <a:rPr lang="en-GB" sz="900">
                  <a:solidFill>
                    <a:srgbClr val="338EC9"/>
                  </a:solidFill>
                  <a:latin typeface="Lato"/>
                  <a:ea typeface="Lato"/>
                  <a:cs typeface="Lato"/>
                </a:rPr>
                <a:t>Agender</a:t>
              </a:r>
            </a:p>
            <a:p>
              <a:pPr marL="0" indent="0">
                <a:buClr>
                  <a:srgbClr val="0070C0"/>
                </a:buClr>
                <a:buNone/>
              </a:pPr>
              <a:r>
                <a:rPr lang="en-GB" sz="900">
                  <a:solidFill>
                    <a:srgbClr val="338EC9"/>
                  </a:solidFill>
                  <a:latin typeface="Lato"/>
                  <a:ea typeface="Lato"/>
                  <a:cs typeface="Lato"/>
                </a:rPr>
                <a:t>Non-Binary</a:t>
              </a:r>
            </a:p>
            <a:p>
              <a:pPr marL="0" indent="0">
                <a:buClr>
                  <a:srgbClr val="0070C0"/>
                </a:buClr>
                <a:buNone/>
              </a:pPr>
              <a:r>
                <a:rPr lang="en-GB" sz="900">
                  <a:solidFill>
                    <a:srgbClr val="338EC9"/>
                  </a:solidFill>
                  <a:latin typeface="Lato"/>
                  <a:ea typeface="Lato"/>
                  <a:cs typeface="Lato"/>
                </a:rPr>
                <a:t>Man</a:t>
              </a:r>
            </a:p>
            <a:p>
              <a:pPr marL="0" indent="0">
                <a:buClr>
                  <a:srgbClr val="0070C0"/>
                </a:buClr>
                <a:buNone/>
              </a:pPr>
              <a:r>
                <a:rPr lang="en-GB" sz="900">
                  <a:solidFill>
                    <a:srgbClr val="338EC9"/>
                  </a:solidFill>
                  <a:latin typeface="Lato"/>
                  <a:ea typeface="Lato"/>
                  <a:cs typeface="Lato"/>
                </a:rPr>
                <a:t>Trans/Transgender</a:t>
              </a:r>
            </a:p>
            <a:p>
              <a:pPr marL="0" indent="0">
                <a:buNone/>
              </a:pPr>
              <a:endParaRPr lang="en-GB" sz="950">
                <a:solidFill>
                  <a:srgbClr val="0070C0"/>
                </a:solidFill>
                <a:latin typeface="Lato"/>
                <a:ea typeface="Lato"/>
                <a:cs typeface="Lato"/>
              </a:endParaRPr>
            </a:p>
          </p:txBody>
        </p:sp>
      </p:grpSp>
      <p:grpSp>
        <p:nvGrpSpPr>
          <p:cNvPr id="33" name="Group 32">
            <a:extLst>
              <a:ext uri="{FF2B5EF4-FFF2-40B4-BE49-F238E27FC236}">
                <a16:creationId xmlns:a16="http://schemas.microsoft.com/office/drawing/2014/main" id="{9497CEEC-BD59-1467-67CD-F8EB3FDA8066}"/>
              </a:ext>
            </a:extLst>
          </p:cNvPr>
          <p:cNvGrpSpPr/>
          <p:nvPr/>
        </p:nvGrpSpPr>
        <p:grpSpPr>
          <a:xfrm>
            <a:off x="750067" y="3711077"/>
            <a:ext cx="2744996" cy="1623795"/>
            <a:chOff x="645277" y="3529618"/>
            <a:chExt cx="2744996" cy="1623795"/>
          </a:xfrm>
        </p:grpSpPr>
        <p:sp>
          <p:nvSpPr>
            <p:cNvPr id="15" name="Content Placeholder 2">
              <a:extLst>
                <a:ext uri="{FF2B5EF4-FFF2-40B4-BE49-F238E27FC236}">
                  <a16:creationId xmlns:a16="http://schemas.microsoft.com/office/drawing/2014/main" id="{31C34B8C-9B08-E2EA-33F2-A3D92270ABB7}"/>
                </a:ext>
              </a:extLst>
            </p:cNvPr>
            <p:cNvSpPr txBox="1">
              <a:spLocks/>
            </p:cNvSpPr>
            <p:nvPr/>
          </p:nvSpPr>
          <p:spPr>
            <a:xfrm>
              <a:off x="754617" y="3529618"/>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n-GB" sz="1500" b="1">
                  <a:solidFill>
                    <a:srgbClr val="0070C0"/>
                  </a:solidFill>
                  <a:latin typeface="Lato"/>
                  <a:ea typeface="Lato"/>
                  <a:cs typeface="Lato"/>
                </a:rPr>
                <a:t>Gender Expression</a:t>
              </a:r>
            </a:p>
          </p:txBody>
        </p:sp>
        <p:pic>
          <p:nvPicPr>
            <p:cNvPr id="17" name="Picture 16" descr="Logo, icon&#10;&#10;Description automatically generated">
              <a:extLst>
                <a:ext uri="{FF2B5EF4-FFF2-40B4-BE49-F238E27FC236}">
                  <a16:creationId xmlns:a16="http://schemas.microsoft.com/office/drawing/2014/main" id="{AFC13538-5C4A-F000-9C4D-2AD9A5E317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277" y="3875127"/>
              <a:ext cx="1323972" cy="1278286"/>
            </a:xfrm>
            <a:prstGeom prst="rect">
              <a:avLst/>
            </a:prstGeom>
          </p:spPr>
        </p:pic>
        <p:sp>
          <p:nvSpPr>
            <p:cNvPr id="18" name="Content Placeholder 2">
              <a:extLst>
                <a:ext uri="{FF2B5EF4-FFF2-40B4-BE49-F238E27FC236}">
                  <a16:creationId xmlns:a16="http://schemas.microsoft.com/office/drawing/2014/main" id="{61ECEA6D-C856-4269-73B1-19D0390F8712}"/>
                </a:ext>
              </a:extLst>
            </p:cNvPr>
            <p:cNvSpPr txBox="1">
              <a:spLocks/>
            </p:cNvSpPr>
            <p:nvPr/>
          </p:nvSpPr>
          <p:spPr>
            <a:xfrm>
              <a:off x="1888689" y="4083686"/>
              <a:ext cx="1501584" cy="1018802"/>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900">
                  <a:solidFill>
                    <a:srgbClr val="338EC9"/>
                  </a:solidFill>
                  <a:latin typeface="Lato"/>
                  <a:ea typeface="Lato"/>
                  <a:cs typeface="Lato"/>
                </a:rPr>
                <a:t>Fluid</a:t>
              </a:r>
            </a:p>
            <a:p>
              <a:pPr marL="0" indent="0">
                <a:buClr>
                  <a:srgbClr val="0070C0"/>
                </a:buClr>
                <a:buNone/>
              </a:pPr>
              <a:r>
                <a:rPr lang="en-GB" sz="900">
                  <a:solidFill>
                    <a:srgbClr val="338EC9"/>
                  </a:solidFill>
                  <a:latin typeface="Lato"/>
                  <a:ea typeface="Lato"/>
                  <a:cs typeface="Lato"/>
                </a:rPr>
                <a:t>Feminine</a:t>
              </a:r>
            </a:p>
            <a:p>
              <a:pPr marL="0" indent="0">
                <a:buClr>
                  <a:srgbClr val="0070C0"/>
                </a:buClr>
                <a:buNone/>
              </a:pPr>
              <a:r>
                <a:rPr lang="en-GB" sz="900">
                  <a:solidFill>
                    <a:srgbClr val="338EC9"/>
                  </a:solidFill>
                  <a:latin typeface="Lato"/>
                  <a:ea typeface="Lato"/>
                  <a:cs typeface="Lato"/>
                </a:rPr>
                <a:t>Gender Non-Conforming</a:t>
              </a:r>
            </a:p>
            <a:p>
              <a:pPr marL="0" indent="0">
                <a:buClr>
                  <a:srgbClr val="0070C0"/>
                </a:buClr>
                <a:buNone/>
              </a:pPr>
              <a:r>
                <a:rPr lang="en-GB" sz="900">
                  <a:solidFill>
                    <a:srgbClr val="338EC9"/>
                  </a:solidFill>
                  <a:latin typeface="Lato"/>
                  <a:ea typeface="Lato"/>
                  <a:cs typeface="Lato"/>
                </a:rPr>
                <a:t>Masculine</a:t>
              </a:r>
            </a:p>
            <a:p>
              <a:pPr marL="0" indent="0">
                <a:buClr>
                  <a:srgbClr val="0070C0"/>
                </a:buClr>
                <a:buNone/>
              </a:pPr>
              <a:r>
                <a:rPr lang="en-GB" sz="900">
                  <a:solidFill>
                    <a:srgbClr val="338EC9"/>
                  </a:solidFill>
                  <a:latin typeface="Lato"/>
                  <a:ea typeface="Lato"/>
                  <a:cs typeface="Lato"/>
                </a:rPr>
                <a:t>Androgynous</a:t>
              </a:r>
            </a:p>
          </p:txBody>
        </p:sp>
      </p:grpSp>
      <p:grpSp>
        <p:nvGrpSpPr>
          <p:cNvPr id="30" name="Group 29">
            <a:extLst>
              <a:ext uri="{FF2B5EF4-FFF2-40B4-BE49-F238E27FC236}">
                <a16:creationId xmlns:a16="http://schemas.microsoft.com/office/drawing/2014/main" id="{AC78BDCB-E401-3677-BB78-45112375BCB8}"/>
              </a:ext>
            </a:extLst>
          </p:cNvPr>
          <p:cNvGrpSpPr/>
          <p:nvPr/>
        </p:nvGrpSpPr>
        <p:grpSpPr>
          <a:xfrm>
            <a:off x="3464070" y="3711077"/>
            <a:ext cx="2705655" cy="2062782"/>
            <a:chOff x="3330079" y="3529618"/>
            <a:chExt cx="2705655" cy="2062782"/>
          </a:xfrm>
        </p:grpSpPr>
        <p:pic>
          <p:nvPicPr>
            <p:cNvPr id="29" name="Picture 28" descr="Logo, icon&#10;&#10;Description automatically generated">
              <a:extLst>
                <a:ext uri="{FF2B5EF4-FFF2-40B4-BE49-F238E27FC236}">
                  <a16:creationId xmlns:a16="http://schemas.microsoft.com/office/drawing/2014/main" id="{9ED7C768-4261-2958-DB17-14D49BCC28A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0079" y="3875127"/>
              <a:ext cx="1670455" cy="1291142"/>
            </a:xfrm>
            <a:prstGeom prst="rect">
              <a:avLst/>
            </a:prstGeom>
          </p:spPr>
        </p:pic>
        <p:sp>
          <p:nvSpPr>
            <p:cNvPr id="22" name="Content Placeholder 2">
              <a:extLst>
                <a:ext uri="{FF2B5EF4-FFF2-40B4-BE49-F238E27FC236}">
                  <a16:creationId xmlns:a16="http://schemas.microsoft.com/office/drawing/2014/main" id="{1F0562FB-2AB8-7EB1-F309-A24B97ED89A4}"/>
                </a:ext>
              </a:extLst>
            </p:cNvPr>
            <p:cNvSpPr txBox="1">
              <a:spLocks/>
            </p:cNvSpPr>
            <p:nvPr/>
          </p:nvSpPr>
          <p:spPr>
            <a:xfrm>
              <a:off x="3524800" y="3529618"/>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n-GB" sz="1500" b="1">
                  <a:solidFill>
                    <a:srgbClr val="0070C0"/>
                  </a:solidFill>
                  <a:latin typeface="Lato"/>
                  <a:ea typeface="Lato"/>
                  <a:cs typeface="Lato"/>
                </a:rPr>
                <a:t>Gender Expression</a:t>
              </a:r>
            </a:p>
          </p:txBody>
        </p:sp>
        <p:sp>
          <p:nvSpPr>
            <p:cNvPr id="27" name="Content Placeholder 2">
              <a:extLst>
                <a:ext uri="{FF2B5EF4-FFF2-40B4-BE49-F238E27FC236}">
                  <a16:creationId xmlns:a16="http://schemas.microsoft.com/office/drawing/2014/main" id="{3C707007-108B-482F-7254-6DDE26F7965C}"/>
                </a:ext>
              </a:extLst>
            </p:cNvPr>
            <p:cNvSpPr txBox="1">
              <a:spLocks/>
            </p:cNvSpPr>
            <p:nvPr/>
          </p:nvSpPr>
          <p:spPr>
            <a:xfrm>
              <a:off x="4833395" y="4281006"/>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900">
                  <a:solidFill>
                    <a:srgbClr val="338EC9"/>
                  </a:solidFill>
                  <a:latin typeface="Lato"/>
                  <a:ea typeface="Lato"/>
                  <a:cs typeface="Lato"/>
                </a:rPr>
                <a:t>Female </a:t>
              </a:r>
            </a:p>
            <a:p>
              <a:pPr marL="0" indent="0">
                <a:buClr>
                  <a:srgbClr val="0070C0"/>
                </a:buClr>
                <a:buNone/>
              </a:pPr>
              <a:r>
                <a:rPr lang="en-GB" sz="900">
                  <a:solidFill>
                    <a:srgbClr val="338EC9"/>
                  </a:solidFill>
                  <a:latin typeface="Lato"/>
                  <a:ea typeface="Lato"/>
                  <a:cs typeface="Lato"/>
                </a:rPr>
                <a:t>Intersex</a:t>
              </a:r>
            </a:p>
            <a:p>
              <a:pPr marL="0" indent="0">
                <a:buClr>
                  <a:srgbClr val="0070C0"/>
                </a:buClr>
                <a:buNone/>
              </a:pPr>
              <a:r>
                <a:rPr lang="en-GB" sz="900">
                  <a:solidFill>
                    <a:srgbClr val="338EC9"/>
                  </a:solidFill>
                  <a:latin typeface="Lato"/>
                  <a:ea typeface="Lato"/>
                  <a:cs typeface="Lato"/>
                </a:rPr>
                <a:t>Male</a:t>
              </a:r>
            </a:p>
            <a:p>
              <a:pPr marL="0" indent="0">
                <a:buNone/>
              </a:pPr>
              <a:endParaRPr lang="en-GB" sz="900">
                <a:solidFill>
                  <a:srgbClr val="0070C0"/>
                </a:solidFill>
                <a:latin typeface="Lato"/>
                <a:ea typeface="Lato"/>
                <a:cs typeface="Lato"/>
              </a:endParaRPr>
            </a:p>
          </p:txBody>
        </p:sp>
      </p:grpSp>
    </p:spTree>
    <p:custDataLst>
      <p:tags r:id="rId1"/>
    </p:custDataLst>
    <p:extLst>
      <p:ext uri="{BB962C8B-B14F-4D97-AF65-F5344CB8AC3E}">
        <p14:creationId xmlns:p14="http://schemas.microsoft.com/office/powerpoint/2010/main" val="2749299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549A9-F88F-4C19-F5AB-16AF459E3BD6}"/>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15" name="Picture 14" descr="Shape&#10;&#10;Description automatically generated">
            <a:extLst>
              <a:ext uri="{FF2B5EF4-FFF2-40B4-BE49-F238E27FC236}">
                <a16:creationId xmlns:a16="http://schemas.microsoft.com/office/drawing/2014/main" id="{B7ED5A84-F117-4A5D-874A-0246955CD9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1" name="Picture 10" descr="Icon&#10;&#10;Description automatically generated">
            <a:extLst>
              <a:ext uri="{FF2B5EF4-FFF2-40B4-BE49-F238E27FC236}">
                <a16:creationId xmlns:a16="http://schemas.microsoft.com/office/drawing/2014/main" id="{3B51DCE2-67FA-D989-2506-9FFCAA5C93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p:sp>
        <p:nvSpPr>
          <p:cNvPr id="5" name="Title 1">
            <a:extLst>
              <a:ext uri="{FF2B5EF4-FFF2-40B4-BE49-F238E27FC236}">
                <a16:creationId xmlns:a16="http://schemas.microsoft.com/office/drawing/2014/main" id="{A16C13FB-883E-B3E8-4AF4-C97422A3B855}"/>
              </a:ext>
            </a:extLst>
          </p:cNvPr>
          <p:cNvSpPr txBox="1">
            <a:spLocks/>
          </p:cNvSpPr>
          <p:nvPr/>
        </p:nvSpPr>
        <p:spPr>
          <a:xfrm>
            <a:off x="795490" y="472384"/>
            <a:ext cx="692415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Intersectionality</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8FB96884-6ABE-AF59-774F-E1ABCD69C3FA}"/>
              </a:ext>
            </a:extLst>
          </p:cNvPr>
          <p:cNvCxnSpPr>
            <a:cxnSpLocks/>
          </p:cNvCxnSpPr>
          <p:nvPr/>
        </p:nvCxnSpPr>
        <p:spPr>
          <a:xfrm flipH="1">
            <a:off x="-2666072" y="1132539"/>
            <a:ext cx="710341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Web Video Player">
                <a:extLst>
                  <a:ext uri="{FF2B5EF4-FFF2-40B4-BE49-F238E27FC236}">
                    <a16:creationId xmlns:a16="http://schemas.microsoft.com/office/drawing/2014/main" id="{991FED6E-5DEC-635D-D9A5-0E3B9C07F8B4}"/>
                  </a:ext>
                </a:extLst>
              </p:cNvPr>
              <p:cNvGraphicFramePr>
                <a:graphicFrameLocks noGrp="1"/>
              </p:cNvGraphicFramePr>
              <p:nvPr>
                <p:extLst>
                  <p:ext uri="{D42A27DB-BD31-4B8C-83A1-F6EECF244321}">
                    <p14:modId xmlns:p14="http://schemas.microsoft.com/office/powerpoint/2010/main" val="4036734476"/>
                  </p:ext>
                </p:extLst>
              </p:nvPr>
            </p:nvGraphicFramePr>
            <p:xfrm>
              <a:off x="2376513" y="1595249"/>
              <a:ext cx="7490939" cy="4217502"/>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7" name="Add-in 6" title="Web Video Player">
                <a:extLst>
                  <a:ext uri="{FF2B5EF4-FFF2-40B4-BE49-F238E27FC236}">
                    <a16:creationId xmlns:a16="http://schemas.microsoft.com/office/drawing/2014/main" id="{991FED6E-5DEC-635D-D9A5-0E3B9C07F8B4}"/>
                  </a:ext>
                </a:extLst>
              </p:cNvPr>
              <p:cNvPicPr>
                <a:picLocks noGrp="1" noRot="1" noChangeAspect="1" noMove="1" noResize="1" noEditPoints="1" noAdjustHandles="1" noChangeArrowheads="1" noChangeShapeType="1"/>
              </p:cNvPicPr>
              <p:nvPr/>
            </p:nvPicPr>
            <p:blipFill>
              <a:blip r:embed="rId7"/>
              <a:stretch>
                <a:fillRect/>
              </a:stretch>
            </p:blipFill>
            <p:spPr>
              <a:xfrm>
                <a:off x="2376513" y="1595249"/>
                <a:ext cx="7490939" cy="4217502"/>
              </a:xfrm>
              <a:prstGeom prst="rect">
                <a:avLst/>
              </a:prstGeom>
            </p:spPr>
          </p:pic>
        </mc:Fallback>
      </mc:AlternateContent>
    </p:spTree>
    <p:custDataLst>
      <p:tags r:id="rId1"/>
    </p:custDataLst>
    <p:extLst>
      <p:ext uri="{BB962C8B-B14F-4D97-AF65-F5344CB8AC3E}">
        <p14:creationId xmlns:p14="http://schemas.microsoft.com/office/powerpoint/2010/main" val="21435217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
                                            <p:tgtEl>
                                              <p:spTgt spid="11"/>
                                            </p:tgtEl>
                                          </p:cBhvr>
                                        </p:animEffect>
                                      </p:childTnLst>
                                    </p:cTn>
                                  </p:par>
                                  <p:par>
                                    <p:cTn id="12" presetID="23" presetClass="entr" presetSubtype="272"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00" fill="hold"/>
                                            <p:tgtEl>
                                              <p:spTgt spid="15"/>
                                            </p:tgtEl>
                                            <p:attrNameLst>
                                              <p:attrName>ppt_w</p:attrName>
                                            </p:attrNameLst>
                                          </p:cBhvr>
                                          <p:tavLst>
                                            <p:tav tm="0">
                                              <p:val>
                                                <p:strVal val="2/3*#ppt_w"/>
                                              </p:val>
                                            </p:tav>
                                            <p:tav tm="100000">
                                              <p:val>
                                                <p:strVal val="#ppt_w"/>
                                              </p:val>
                                            </p:tav>
                                          </p:tavLst>
                                        </p:anim>
                                        <p:anim calcmode="lin" valueType="num">
                                          <p:cBhvr>
                                            <p:cTn id="15" dur="200" fill="hold"/>
                                            <p:tgtEl>
                                              <p:spTgt spid="15"/>
                                            </p:tgtEl>
                                            <p:attrNameLst>
                                              <p:attrName>ppt_h</p:attrName>
                                            </p:attrNameLst>
                                          </p:cBhvr>
                                          <p:tavLst>
                                            <p:tav tm="0">
                                              <p:val>
                                                <p:strVal val="2/3*#ppt_h"/>
                                              </p:val>
                                            </p:tav>
                                            <p:tav tm="100000">
                                              <p:val>
                                                <p:strVal val="#ppt_h"/>
                                              </p:val>
                                            </p:tav>
                                          </p:tavLst>
                                        </p:anim>
                                      </p:childTnLst>
                                    </p:cTn>
                                  </p:par>
                                  <p:par>
                                    <p:cTn id="16" presetID="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
                                            <p:tgtEl>
                                              <p:spTgt spid="11"/>
                                            </p:tgtEl>
                                          </p:cBhvr>
                                        </p:animEffect>
                                      </p:childTnLst>
                                    </p:cTn>
                                  </p:par>
                                  <p:par>
                                    <p:cTn id="12" presetID="23" presetClass="entr" presetSubtype="272"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200" fill="hold"/>
                                            <p:tgtEl>
                                              <p:spTgt spid="15"/>
                                            </p:tgtEl>
                                            <p:attrNameLst>
                                              <p:attrName>ppt_w</p:attrName>
                                            </p:attrNameLst>
                                          </p:cBhvr>
                                          <p:tavLst>
                                            <p:tav tm="0">
                                              <p:val>
                                                <p:strVal val="2/3*#ppt_w"/>
                                              </p:val>
                                            </p:tav>
                                            <p:tav tm="100000">
                                              <p:val>
                                                <p:strVal val="#ppt_w"/>
                                              </p:val>
                                            </p:tav>
                                          </p:tavLst>
                                        </p:anim>
                                        <p:anim calcmode="lin" valueType="num">
                                          <p:cBhvr>
                                            <p:cTn id="15" dur="200" fill="hold"/>
                                            <p:tgtEl>
                                              <p:spTgt spid="15"/>
                                            </p:tgtEl>
                                            <p:attrNameLst>
                                              <p:attrName>ppt_h</p:attrName>
                                            </p:attrNameLst>
                                          </p:cBhvr>
                                          <p:tavLst>
                                            <p:tav tm="0">
                                              <p:val>
                                                <p:strVal val="2/3*#ppt_h"/>
                                              </p:val>
                                            </p:tav>
                                            <p:tav tm="100000">
                                              <p:val>
                                                <p:strVal val="#ppt_h"/>
                                              </p:val>
                                            </p:tav>
                                          </p:tavLst>
                                        </p:anim>
                                      </p:childTnLst>
                                    </p:cTn>
                                  </p:par>
                                  <p:par>
                                    <p:cTn id="16" presetID="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DE74465D-5C72-715E-CE3F-12697C0E02C2}"/>
              </a:ext>
            </a:extLst>
          </p:cNvPr>
          <p:cNvGrpSpPr/>
          <p:nvPr/>
        </p:nvGrpSpPr>
        <p:grpSpPr>
          <a:xfrm>
            <a:off x="554634" y="2947042"/>
            <a:ext cx="2780993" cy="480162"/>
            <a:chOff x="554634" y="2947042"/>
            <a:chExt cx="2780993" cy="480162"/>
          </a:xfrm>
        </p:grpSpPr>
        <p:cxnSp>
          <p:nvCxnSpPr>
            <p:cNvPr id="12" name="Straight Connector 11">
              <a:extLst>
                <a:ext uri="{FF2B5EF4-FFF2-40B4-BE49-F238E27FC236}">
                  <a16:creationId xmlns:a16="http://schemas.microsoft.com/office/drawing/2014/main" id="{964C057D-9EA7-744E-D72A-E25881F2F4D2}"/>
                </a:ext>
              </a:extLst>
            </p:cNvPr>
            <p:cNvCxnSpPr>
              <a:cxnSpLocks/>
            </p:cNvCxnSpPr>
            <p:nvPr/>
          </p:nvCxnSpPr>
          <p:spPr>
            <a:xfrm flipH="1" flipV="1">
              <a:off x="643943" y="3353375"/>
              <a:ext cx="2691684"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3" name="Title 1">
              <a:extLst>
                <a:ext uri="{FF2B5EF4-FFF2-40B4-BE49-F238E27FC236}">
                  <a16:creationId xmlns:a16="http://schemas.microsoft.com/office/drawing/2014/main" id="{E72B7389-7E9E-1158-E4C9-CF452B860D65}"/>
                </a:ext>
              </a:extLst>
            </p:cNvPr>
            <p:cNvSpPr txBox="1">
              <a:spLocks/>
            </p:cNvSpPr>
            <p:nvPr/>
          </p:nvSpPr>
          <p:spPr>
            <a:xfrm>
              <a:off x="554634" y="2947042"/>
              <a:ext cx="2113273"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n-US" sz="2000">
                  <a:solidFill>
                    <a:srgbClr val="0070C0"/>
                  </a:solidFill>
                </a:rPr>
                <a:t>Economic Status</a:t>
              </a:r>
            </a:p>
          </p:txBody>
        </p:sp>
      </p:grpSp>
      <p:sp>
        <p:nvSpPr>
          <p:cNvPr id="2" name="Title 1">
            <a:extLst>
              <a:ext uri="{FF2B5EF4-FFF2-40B4-BE49-F238E27FC236}">
                <a16:creationId xmlns:a16="http://schemas.microsoft.com/office/drawing/2014/main" id="{02992AD2-F32B-49FF-9727-501ADA6FD5DA}"/>
              </a:ext>
            </a:extLst>
          </p:cNvPr>
          <p:cNvSpPr>
            <a:spLocks noGrp="1"/>
          </p:cNvSpPr>
          <p:nvPr>
            <p:ph type="title" idx="4294967295"/>
          </p:nvPr>
        </p:nvSpPr>
        <p:spPr>
          <a:xfrm>
            <a:off x="674480" y="688952"/>
            <a:ext cx="11075987" cy="479425"/>
          </a:xfrm>
          <a:prstGeom prst="rect">
            <a:avLst/>
          </a:prstGeom>
        </p:spPr>
        <p:txBody>
          <a:bodyPr>
            <a:normAutofit fontScale="90000"/>
          </a:bodyPr>
          <a:lstStyle/>
          <a:p>
            <a:r>
              <a:rPr lang="en-US" sz="2700" b="1">
                <a:solidFill>
                  <a:srgbClr val="0070C0"/>
                </a:solidFill>
              </a:rPr>
              <a:t>Intersecting</a:t>
            </a:r>
            <a:r>
              <a:rPr lang="en-US" sz="2700">
                <a:solidFill>
                  <a:srgbClr val="0070C0"/>
                </a:solidFill>
              </a:rPr>
              <a:t> forms of </a:t>
            </a:r>
            <a:r>
              <a:rPr lang="en-US" sz="2700" b="1">
                <a:solidFill>
                  <a:srgbClr val="0070C0"/>
                </a:solidFill>
              </a:rPr>
              <a:t>discrimination</a:t>
            </a:r>
            <a:r>
              <a:rPr lang="en-US" sz="2700">
                <a:solidFill>
                  <a:srgbClr val="0070C0"/>
                </a:solidFill>
              </a:rPr>
              <a:t> increase the risk of </a:t>
            </a:r>
            <a:r>
              <a:rPr lang="en-US" sz="2700" b="1">
                <a:solidFill>
                  <a:srgbClr val="0070C0"/>
                </a:solidFill>
              </a:rPr>
              <a:t>GBV</a:t>
            </a:r>
          </a:p>
        </p:txBody>
      </p:sp>
      <p:grpSp>
        <p:nvGrpSpPr>
          <p:cNvPr id="68" name="Group 67">
            <a:extLst>
              <a:ext uri="{FF2B5EF4-FFF2-40B4-BE49-F238E27FC236}">
                <a16:creationId xmlns:a16="http://schemas.microsoft.com/office/drawing/2014/main" id="{B1CE58A4-E9D3-288D-A72B-B469C51FDD66}"/>
              </a:ext>
            </a:extLst>
          </p:cNvPr>
          <p:cNvGrpSpPr/>
          <p:nvPr/>
        </p:nvGrpSpPr>
        <p:grpSpPr>
          <a:xfrm>
            <a:off x="554635" y="1782803"/>
            <a:ext cx="2780992" cy="480162"/>
            <a:chOff x="554635" y="1782803"/>
            <a:chExt cx="2780992" cy="480162"/>
          </a:xfrm>
        </p:grpSpPr>
        <p:cxnSp>
          <p:nvCxnSpPr>
            <p:cNvPr id="7" name="Straight Connector 6">
              <a:extLst>
                <a:ext uri="{FF2B5EF4-FFF2-40B4-BE49-F238E27FC236}">
                  <a16:creationId xmlns:a16="http://schemas.microsoft.com/office/drawing/2014/main" id="{BF970B44-8726-5195-5B62-BDB1DFE66FA0}"/>
                </a:ext>
              </a:extLst>
            </p:cNvPr>
            <p:cNvCxnSpPr>
              <a:cxnSpLocks/>
            </p:cNvCxnSpPr>
            <p:nvPr/>
          </p:nvCxnSpPr>
          <p:spPr>
            <a:xfrm flipH="1">
              <a:off x="643943" y="2198570"/>
              <a:ext cx="269168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9" name="Title 1">
              <a:extLst>
                <a:ext uri="{FF2B5EF4-FFF2-40B4-BE49-F238E27FC236}">
                  <a16:creationId xmlns:a16="http://schemas.microsoft.com/office/drawing/2014/main" id="{53963DFF-FB83-9608-CDD6-1C1FC5E0DF5B}"/>
                </a:ext>
              </a:extLst>
            </p:cNvPr>
            <p:cNvSpPr txBox="1">
              <a:spLocks/>
            </p:cNvSpPr>
            <p:nvPr/>
          </p:nvSpPr>
          <p:spPr>
            <a:xfrm>
              <a:off x="554635" y="1782803"/>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n-US" sz="2000">
                  <a:solidFill>
                    <a:srgbClr val="0070C0"/>
                  </a:solidFill>
                </a:rPr>
                <a:t>Nationality</a:t>
              </a:r>
            </a:p>
          </p:txBody>
        </p:sp>
      </p:grpSp>
      <p:grpSp>
        <p:nvGrpSpPr>
          <p:cNvPr id="69" name="Group 68">
            <a:extLst>
              <a:ext uri="{FF2B5EF4-FFF2-40B4-BE49-F238E27FC236}">
                <a16:creationId xmlns:a16="http://schemas.microsoft.com/office/drawing/2014/main" id="{A8436A9D-DE84-9BFF-668F-258BB197F091}"/>
              </a:ext>
            </a:extLst>
          </p:cNvPr>
          <p:cNvGrpSpPr/>
          <p:nvPr/>
        </p:nvGrpSpPr>
        <p:grpSpPr>
          <a:xfrm>
            <a:off x="554635" y="2347251"/>
            <a:ext cx="2780992" cy="480162"/>
            <a:chOff x="554635" y="2347251"/>
            <a:chExt cx="2780992" cy="480162"/>
          </a:xfrm>
        </p:grpSpPr>
        <p:cxnSp>
          <p:nvCxnSpPr>
            <p:cNvPr id="10" name="Straight Connector 9">
              <a:extLst>
                <a:ext uri="{FF2B5EF4-FFF2-40B4-BE49-F238E27FC236}">
                  <a16:creationId xmlns:a16="http://schemas.microsoft.com/office/drawing/2014/main" id="{367AD5AF-0C02-CCED-E865-1B8B1267525B}"/>
                </a:ext>
              </a:extLst>
            </p:cNvPr>
            <p:cNvCxnSpPr>
              <a:cxnSpLocks/>
            </p:cNvCxnSpPr>
            <p:nvPr/>
          </p:nvCxnSpPr>
          <p:spPr>
            <a:xfrm flipH="1">
              <a:off x="643943" y="2750214"/>
              <a:ext cx="269168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1" name="Title 1">
              <a:extLst>
                <a:ext uri="{FF2B5EF4-FFF2-40B4-BE49-F238E27FC236}">
                  <a16:creationId xmlns:a16="http://schemas.microsoft.com/office/drawing/2014/main" id="{D5442A76-DBA6-5D16-BD85-8023383F4839}"/>
                </a:ext>
              </a:extLst>
            </p:cNvPr>
            <p:cNvSpPr txBox="1">
              <a:spLocks/>
            </p:cNvSpPr>
            <p:nvPr/>
          </p:nvSpPr>
          <p:spPr>
            <a:xfrm>
              <a:off x="554635" y="2347251"/>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n-US" sz="2000">
                  <a:solidFill>
                    <a:srgbClr val="0070C0"/>
                  </a:solidFill>
                </a:rPr>
                <a:t>Age</a:t>
              </a:r>
            </a:p>
          </p:txBody>
        </p:sp>
      </p:grpSp>
      <p:grpSp>
        <p:nvGrpSpPr>
          <p:cNvPr id="71" name="Group 70">
            <a:extLst>
              <a:ext uri="{FF2B5EF4-FFF2-40B4-BE49-F238E27FC236}">
                <a16:creationId xmlns:a16="http://schemas.microsoft.com/office/drawing/2014/main" id="{4E6A8BCE-0B4A-6586-A1FA-94C7C5916E4D}"/>
              </a:ext>
            </a:extLst>
          </p:cNvPr>
          <p:cNvGrpSpPr/>
          <p:nvPr/>
        </p:nvGrpSpPr>
        <p:grpSpPr>
          <a:xfrm>
            <a:off x="554633" y="3537248"/>
            <a:ext cx="3042326" cy="480162"/>
            <a:chOff x="554633" y="3537248"/>
            <a:chExt cx="3042326" cy="480162"/>
          </a:xfrm>
        </p:grpSpPr>
        <p:cxnSp>
          <p:nvCxnSpPr>
            <p:cNvPr id="14" name="Straight Connector 13">
              <a:extLst>
                <a:ext uri="{FF2B5EF4-FFF2-40B4-BE49-F238E27FC236}">
                  <a16:creationId xmlns:a16="http://schemas.microsoft.com/office/drawing/2014/main" id="{27A6D7B3-2F62-A1B1-CC83-48C223A8392D}"/>
                </a:ext>
              </a:extLst>
            </p:cNvPr>
            <p:cNvCxnSpPr>
              <a:cxnSpLocks/>
            </p:cNvCxnSpPr>
            <p:nvPr/>
          </p:nvCxnSpPr>
          <p:spPr>
            <a:xfrm flipH="1">
              <a:off x="643943" y="3943658"/>
              <a:ext cx="295301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F0CDFF6-E3AC-C01D-DB1C-CF59C5BD3E64}"/>
                </a:ext>
              </a:extLst>
            </p:cNvPr>
            <p:cNvSpPr txBox="1">
              <a:spLocks/>
            </p:cNvSpPr>
            <p:nvPr/>
          </p:nvSpPr>
          <p:spPr>
            <a:xfrm>
              <a:off x="554633" y="3537248"/>
              <a:ext cx="2113273"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n-US" sz="2000">
                  <a:solidFill>
                    <a:srgbClr val="0070C0"/>
                  </a:solidFill>
                </a:rPr>
                <a:t>Ethnicity</a:t>
              </a:r>
            </a:p>
          </p:txBody>
        </p:sp>
      </p:grpSp>
      <p:grpSp>
        <p:nvGrpSpPr>
          <p:cNvPr id="72" name="Group 71">
            <a:extLst>
              <a:ext uri="{FF2B5EF4-FFF2-40B4-BE49-F238E27FC236}">
                <a16:creationId xmlns:a16="http://schemas.microsoft.com/office/drawing/2014/main" id="{588100EC-B06C-A46C-DA83-059A2536704E}"/>
              </a:ext>
            </a:extLst>
          </p:cNvPr>
          <p:cNvGrpSpPr/>
          <p:nvPr/>
        </p:nvGrpSpPr>
        <p:grpSpPr>
          <a:xfrm>
            <a:off x="554633" y="4178970"/>
            <a:ext cx="2658830" cy="480162"/>
            <a:chOff x="554633" y="4178970"/>
            <a:chExt cx="2658830" cy="480162"/>
          </a:xfrm>
        </p:grpSpPr>
        <p:cxnSp>
          <p:nvCxnSpPr>
            <p:cNvPr id="15" name="Straight Connector 14">
              <a:extLst>
                <a:ext uri="{FF2B5EF4-FFF2-40B4-BE49-F238E27FC236}">
                  <a16:creationId xmlns:a16="http://schemas.microsoft.com/office/drawing/2014/main" id="{649D6CCA-C3EF-9743-EC49-284A4E069B73}"/>
                </a:ext>
              </a:extLst>
            </p:cNvPr>
            <p:cNvCxnSpPr>
              <a:cxnSpLocks/>
            </p:cNvCxnSpPr>
            <p:nvPr/>
          </p:nvCxnSpPr>
          <p:spPr>
            <a:xfrm flipH="1" flipV="1">
              <a:off x="659732" y="4572577"/>
              <a:ext cx="2553731"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7" name="Title 1">
              <a:extLst>
                <a:ext uri="{FF2B5EF4-FFF2-40B4-BE49-F238E27FC236}">
                  <a16:creationId xmlns:a16="http://schemas.microsoft.com/office/drawing/2014/main" id="{F491F728-473B-BCDB-1C90-3D0AE1520363}"/>
                </a:ext>
              </a:extLst>
            </p:cNvPr>
            <p:cNvSpPr txBox="1">
              <a:spLocks/>
            </p:cNvSpPr>
            <p:nvPr/>
          </p:nvSpPr>
          <p:spPr>
            <a:xfrm>
              <a:off x="554633" y="4178970"/>
              <a:ext cx="233023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n-US" sz="2000">
                  <a:solidFill>
                    <a:srgbClr val="0070C0"/>
                  </a:solidFill>
                </a:rPr>
                <a:t>Sexual Orientation</a:t>
              </a:r>
            </a:p>
          </p:txBody>
        </p:sp>
      </p:grpSp>
      <p:grpSp>
        <p:nvGrpSpPr>
          <p:cNvPr id="73" name="Group 72">
            <a:extLst>
              <a:ext uri="{FF2B5EF4-FFF2-40B4-BE49-F238E27FC236}">
                <a16:creationId xmlns:a16="http://schemas.microsoft.com/office/drawing/2014/main" id="{2AF273BF-70C2-0884-577F-58303154E82F}"/>
              </a:ext>
            </a:extLst>
          </p:cNvPr>
          <p:cNvGrpSpPr/>
          <p:nvPr/>
        </p:nvGrpSpPr>
        <p:grpSpPr>
          <a:xfrm>
            <a:off x="554633" y="4830494"/>
            <a:ext cx="2658830" cy="480162"/>
            <a:chOff x="554633" y="4830494"/>
            <a:chExt cx="2658830" cy="480162"/>
          </a:xfrm>
        </p:grpSpPr>
        <p:cxnSp>
          <p:nvCxnSpPr>
            <p:cNvPr id="19" name="Straight Connector 18">
              <a:extLst>
                <a:ext uri="{FF2B5EF4-FFF2-40B4-BE49-F238E27FC236}">
                  <a16:creationId xmlns:a16="http://schemas.microsoft.com/office/drawing/2014/main" id="{F76A7463-591D-93E5-E70B-122BC87D9E14}"/>
                </a:ext>
              </a:extLst>
            </p:cNvPr>
            <p:cNvCxnSpPr>
              <a:cxnSpLocks/>
            </p:cNvCxnSpPr>
            <p:nvPr/>
          </p:nvCxnSpPr>
          <p:spPr>
            <a:xfrm flipH="1" flipV="1">
              <a:off x="659732" y="5227253"/>
              <a:ext cx="2553731"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21" name="Title 1">
              <a:extLst>
                <a:ext uri="{FF2B5EF4-FFF2-40B4-BE49-F238E27FC236}">
                  <a16:creationId xmlns:a16="http://schemas.microsoft.com/office/drawing/2014/main" id="{7D6877C6-6F5E-B770-65FB-DB0DB0AD6B0A}"/>
                </a:ext>
              </a:extLst>
            </p:cNvPr>
            <p:cNvSpPr txBox="1">
              <a:spLocks/>
            </p:cNvSpPr>
            <p:nvPr/>
          </p:nvSpPr>
          <p:spPr>
            <a:xfrm>
              <a:off x="554633" y="4830494"/>
              <a:ext cx="233023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l"/>
              <a:r>
                <a:rPr lang="en-US" sz="2000">
                  <a:solidFill>
                    <a:srgbClr val="0070C0"/>
                  </a:solidFill>
                </a:rPr>
                <a:t>Refugee Status</a:t>
              </a:r>
            </a:p>
          </p:txBody>
        </p:sp>
      </p:grpSp>
      <p:grpSp>
        <p:nvGrpSpPr>
          <p:cNvPr id="74" name="Group 73">
            <a:extLst>
              <a:ext uri="{FF2B5EF4-FFF2-40B4-BE49-F238E27FC236}">
                <a16:creationId xmlns:a16="http://schemas.microsoft.com/office/drawing/2014/main" id="{AA73F59E-CC2D-F4F8-00D5-D4A541B25168}"/>
              </a:ext>
            </a:extLst>
          </p:cNvPr>
          <p:cNvGrpSpPr/>
          <p:nvPr/>
        </p:nvGrpSpPr>
        <p:grpSpPr>
          <a:xfrm>
            <a:off x="8691092" y="1782803"/>
            <a:ext cx="2925649" cy="480162"/>
            <a:chOff x="8691092" y="1782803"/>
            <a:chExt cx="2925649" cy="480162"/>
          </a:xfrm>
        </p:grpSpPr>
        <p:cxnSp>
          <p:nvCxnSpPr>
            <p:cNvPr id="27" name="Straight Connector 26">
              <a:extLst>
                <a:ext uri="{FF2B5EF4-FFF2-40B4-BE49-F238E27FC236}">
                  <a16:creationId xmlns:a16="http://schemas.microsoft.com/office/drawing/2014/main" id="{54E8D2BD-48DC-6D30-B72F-B68ED819EA75}"/>
                </a:ext>
              </a:extLst>
            </p:cNvPr>
            <p:cNvCxnSpPr>
              <a:cxnSpLocks/>
            </p:cNvCxnSpPr>
            <p:nvPr/>
          </p:nvCxnSpPr>
          <p:spPr>
            <a:xfrm flipH="1">
              <a:off x="8691092" y="2198570"/>
              <a:ext cx="2823078"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3" name="Title 1">
              <a:extLst>
                <a:ext uri="{FF2B5EF4-FFF2-40B4-BE49-F238E27FC236}">
                  <a16:creationId xmlns:a16="http://schemas.microsoft.com/office/drawing/2014/main" id="{9AA4A991-EFCC-4042-F72C-1673D1F2E89B}"/>
                </a:ext>
              </a:extLst>
            </p:cNvPr>
            <p:cNvSpPr txBox="1">
              <a:spLocks/>
            </p:cNvSpPr>
            <p:nvPr/>
          </p:nvSpPr>
          <p:spPr>
            <a:xfrm>
              <a:off x="10110757" y="1782803"/>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n-US" sz="2000">
                  <a:solidFill>
                    <a:srgbClr val="0070C0"/>
                  </a:solidFill>
                </a:rPr>
                <a:t>Race</a:t>
              </a:r>
            </a:p>
          </p:txBody>
        </p:sp>
      </p:grpSp>
      <p:grpSp>
        <p:nvGrpSpPr>
          <p:cNvPr id="75" name="Group 74">
            <a:extLst>
              <a:ext uri="{FF2B5EF4-FFF2-40B4-BE49-F238E27FC236}">
                <a16:creationId xmlns:a16="http://schemas.microsoft.com/office/drawing/2014/main" id="{00CDA4EB-E4DA-C51B-434C-F4C1258FD367}"/>
              </a:ext>
            </a:extLst>
          </p:cNvPr>
          <p:cNvGrpSpPr/>
          <p:nvPr/>
        </p:nvGrpSpPr>
        <p:grpSpPr>
          <a:xfrm>
            <a:off x="8691092" y="2347251"/>
            <a:ext cx="2925649" cy="480162"/>
            <a:chOff x="8691092" y="2347251"/>
            <a:chExt cx="2925649" cy="480162"/>
          </a:xfrm>
        </p:grpSpPr>
        <p:cxnSp>
          <p:nvCxnSpPr>
            <p:cNvPr id="26" name="Straight Connector 25">
              <a:extLst>
                <a:ext uri="{FF2B5EF4-FFF2-40B4-BE49-F238E27FC236}">
                  <a16:creationId xmlns:a16="http://schemas.microsoft.com/office/drawing/2014/main" id="{8DEEA178-7290-1972-BD4E-A2B9C6F40C58}"/>
                </a:ext>
              </a:extLst>
            </p:cNvPr>
            <p:cNvCxnSpPr>
              <a:cxnSpLocks/>
            </p:cNvCxnSpPr>
            <p:nvPr/>
          </p:nvCxnSpPr>
          <p:spPr>
            <a:xfrm flipH="1">
              <a:off x="8691092" y="2757229"/>
              <a:ext cx="282307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5" name="Title 1">
              <a:extLst>
                <a:ext uri="{FF2B5EF4-FFF2-40B4-BE49-F238E27FC236}">
                  <a16:creationId xmlns:a16="http://schemas.microsoft.com/office/drawing/2014/main" id="{AC5A2236-EB19-D72A-17EC-208DED3AD8E0}"/>
                </a:ext>
              </a:extLst>
            </p:cNvPr>
            <p:cNvSpPr txBox="1">
              <a:spLocks/>
            </p:cNvSpPr>
            <p:nvPr/>
          </p:nvSpPr>
          <p:spPr>
            <a:xfrm>
              <a:off x="10110757" y="2347251"/>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n-US" sz="2000">
                  <a:solidFill>
                    <a:srgbClr val="0070C0"/>
                  </a:solidFill>
                </a:rPr>
                <a:t>Religion</a:t>
              </a:r>
            </a:p>
          </p:txBody>
        </p:sp>
      </p:grpSp>
      <p:grpSp>
        <p:nvGrpSpPr>
          <p:cNvPr id="76" name="Group 75">
            <a:extLst>
              <a:ext uri="{FF2B5EF4-FFF2-40B4-BE49-F238E27FC236}">
                <a16:creationId xmlns:a16="http://schemas.microsoft.com/office/drawing/2014/main" id="{C127F655-12FE-899C-78B9-FC51FB0B6D83}"/>
              </a:ext>
            </a:extLst>
          </p:cNvPr>
          <p:cNvGrpSpPr/>
          <p:nvPr/>
        </p:nvGrpSpPr>
        <p:grpSpPr>
          <a:xfrm>
            <a:off x="8691092" y="2947042"/>
            <a:ext cx="2917523" cy="480162"/>
            <a:chOff x="8691092" y="2947042"/>
            <a:chExt cx="2917523" cy="480162"/>
          </a:xfrm>
        </p:grpSpPr>
        <p:cxnSp>
          <p:nvCxnSpPr>
            <p:cNvPr id="24" name="Straight Connector 23">
              <a:extLst>
                <a:ext uri="{FF2B5EF4-FFF2-40B4-BE49-F238E27FC236}">
                  <a16:creationId xmlns:a16="http://schemas.microsoft.com/office/drawing/2014/main" id="{A4E605D9-56BC-8489-54D6-B37B65E7E511}"/>
                </a:ext>
              </a:extLst>
            </p:cNvPr>
            <p:cNvCxnSpPr>
              <a:cxnSpLocks/>
            </p:cNvCxnSpPr>
            <p:nvPr/>
          </p:nvCxnSpPr>
          <p:spPr>
            <a:xfrm flipH="1">
              <a:off x="8691092" y="3360390"/>
              <a:ext cx="282307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7" name="Title 1">
              <a:extLst>
                <a:ext uri="{FF2B5EF4-FFF2-40B4-BE49-F238E27FC236}">
                  <a16:creationId xmlns:a16="http://schemas.microsoft.com/office/drawing/2014/main" id="{6BFC1145-BC4D-5F35-D506-149932B990B2}"/>
                </a:ext>
              </a:extLst>
            </p:cNvPr>
            <p:cNvSpPr txBox="1">
              <a:spLocks/>
            </p:cNvSpPr>
            <p:nvPr/>
          </p:nvSpPr>
          <p:spPr>
            <a:xfrm>
              <a:off x="10102631" y="2947042"/>
              <a:ext cx="1505984"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n-US" sz="2000">
                  <a:solidFill>
                    <a:srgbClr val="0070C0"/>
                  </a:solidFill>
                </a:rPr>
                <a:t>Disabilities</a:t>
              </a:r>
            </a:p>
          </p:txBody>
        </p:sp>
      </p:grpSp>
      <p:grpSp>
        <p:nvGrpSpPr>
          <p:cNvPr id="77" name="Group 76">
            <a:extLst>
              <a:ext uri="{FF2B5EF4-FFF2-40B4-BE49-F238E27FC236}">
                <a16:creationId xmlns:a16="http://schemas.microsoft.com/office/drawing/2014/main" id="{7F9A091E-4C17-8CB5-0293-CED1C3F6D8DD}"/>
              </a:ext>
            </a:extLst>
          </p:cNvPr>
          <p:cNvGrpSpPr/>
          <p:nvPr/>
        </p:nvGrpSpPr>
        <p:grpSpPr>
          <a:xfrm>
            <a:off x="8691092" y="3537248"/>
            <a:ext cx="2917523" cy="480162"/>
            <a:chOff x="8691092" y="3537248"/>
            <a:chExt cx="2917523" cy="480162"/>
          </a:xfrm>
        </p:grpSpPr>
        <p:cxnSp>
          <p:nvCxnSpPr>
            <p:cNvPr id="25" name="Straight Connector 24">
              <a:extLst>
                <a:ext uri="{FF2B5EF4-FFF2-40B4-BE49-F238E27FC236}">
                  <a16:creationId xmlns:a16="http://schemas.microsoft.com/office/drawing/2014/main" id="{8BEC8C94-677A-69A9-7EDA-4CBB21A5B9D2}"/>
                </a:ext>
              </a:extLst>
            </p:cNvPr>
            <p:cNvCxnSpPr>
              <a:cxnSpLocks/>
            </p:cNvCxnSpPr>
            <p:nvPr/>
          </p:nvCxnSpPr>
          <p:spPr>
            <a:xfrm flipH="1">
              <a:off x="8691092" y="3943658"/>
              <a:ext cx="2823078" cy="7015"/>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8" name="Title 1">
              <a:extLst>
                <a:ext uri="{FF2B5EF4-FFF2-40B4-BE49-F238E27FC236}">
                  <a16:creationId xmlns:a16="http://schemas.microsoft.com/office/drawing/2014/main" id="{2D567B61-B050-E7CE-6202-435B5826E17B}"/>
                </a:ext>
              </a:extLst>
            </p:cNvPr>
            <p:cNvSpPr txBox="1">
              <a:spLocks/>
            </p:cNvSpPr>
            <p:nvPr/>
          </p:nvSpPr>
          <p:spPr>
            <a:xfrm>
              <a:off x="9202117" y="3537248"/>
              <a:ext cx="2406498"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n-US" sz="2000">
                  <a:solidFill>
                    <a:srgbClr val="0070C0"/>
                  </a:solidFill>
                </a:rPr>
                <a:t>Gender Identity</a:t>
              </a:r>
            </a:p>
          </p:txBody>
        </p:sp>
      </p:grpSp>
      <p:grpSp>
        <p:nvGrpSpPr>
          <p:cNvPr id="78" name="Group 77">
            <a:extLst>
              <a:ext uri="{FF2B5EF4-FFF2-40B4-BE49-F238E27FC236}">
                <a16:creationId xmlns:a16="http://schemas.microsoft.com/office/drawing/2014/main" id="{17743703-CE4B-4646-5CC0-7C30BA5F1DDE}"/>
              </a:ext>
            </a:extLst>
          </p:cNvPr>
          <p:cNvGrpSpPr/>
          <p:nvPr/>
        </p:nvGrpSpPr>
        <p:grpSpPr>
          <a:xfrm>
            <a:off x="8706881" y="4178970"/>
            <a:ext cx="2922275" cy="480162"/>
            <a:chOff x="8706881" y="4178970"/>
            <a:chExt cx="2922275" cy="480162"/>
          </a:xfrm>
        </p:grpSpPr>
        <p:cxnSp>
          <p:nvCxnSpPr>
            <p:cNvPr id="23" name="Straight Connector 22">
              <a:extLst>
                <a:ext uri="{FF2B5EF4-FFF2-40B4-BE49-F238E27FC236}">
                  <a16:creationId xmlns:a16="http://schemas.microsoft.com/office/drawing/2014/main" id="{A3BB69E5-9794-FD4A-8C2B-0138E592B27D}"/>
                </a:ext>
              </a:extLst>
            </p:cNvPr>
            <p:cNvCxnSpPr>
              <a:cxnSpLocks/>
            </p:cNvCxnSpPr>
            <p:nvPr/>
          </p:nvCxnSpPr>
          <p:spPr>
            <a:xfrm flipH="1">
              <a:off x="8706881" y="4579592"/>
              <a:ext cx="280728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9" name="Title 1">
              <a:extLst>
                <a:ext uri="{FF2B5EF4-FFF2-40B4-BE49-F238E27FC236}">
                  <a16:creationId xmlns:a16="http://schemas.microsoft.com/office/drawing/2014/main" id="{4F189354-D4BF-1CC2-3D01-6F0C671438C5}"/>
                </a:ext>
              </a:extLst>
            </p:cNvPr>
            <p:cNvSpPr txBox="1">
              <a:spLocks/>
            </p:cNvSpPr>
            <p:nvPr/>
          </p:nvSpPr>
          <p:spPr>
            <a:xfrm>
              <a:off x="9222658" y="4178970"/>
              <a:ext cx="2406498"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n-US" sz="2000">
                  <a:solidFill>
                    <a:srgbClr val="0070C0"/>
                  </a:solidFill>
                </a:rPr>
                <a:t>Gender Expressions</a:t>
              </a:r>
            </a:p>
          </p:txBody>
        </p:sp>
      </p:grpSp>
      <p:grpSp>
        <p:nvGrpSpPr>
          <p:cNvPr id="79" name="Group 78">
            <a:extLst>
              <a:ext uri="{FF2B5EF4-FFF2-40B4-BE49-F238E27FC236}">
                <a16:creationId xmlns:a16="http://schemas.microsoft.com/office/drawing/2014/main" id="{AD5A3E50-5CF6-C5BE-872B-F0FD146B69B1}"/>
              </a:ext>
            </a:extLst>
          </p:cNvPr>
          <p:cNvGrpSpPr/>
          <p:nvPr/>
        </p:nvGrpSpPr>
        <p:grpSpPr>
          <a:xfrm>
            <a:off x="8830491" y="4818426"/>
            <a:ext cx="2790084" cy="480162"/>
            <a:chOff x="8830491" y="4818426"/>
            <a:chExt cx="2790084" cy="480162"/>
          </a:xfrm>
        </p:grpSpPr>
        <p:cxnSp>
          <p:nvCxnSpPr>
            <p:cNvPr id="22" name="Straight Connector 21">
              <a:extLst>
                <a:ext uri="{FF2B5EF4-FFF2-40B4-BE49-F238E27FC236}">
                  <a16:creationId xmlns:a16="http://schemas.microsoft.com/office/drawing/2014/main" id="{2BC08EF0-551D-BBEE-A880-690A16E18DC5}"/>
                </a:ext>
              </a:extLst>
            </p:cNvPr>
            <p:cNvCxnSpPr>
              <a:cxnSpLocks/>
            </p:cNvCxnSpPr>
            <p:nvPr/>
          </p:nvCxnSpPr>
          <p:spPr>
            <a:xfrm flipH="1">
              <a:off x="8830491" y="5234268"/>
              <a:ext cx="268367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0" name="Title 1">
              <a:extLst>
                <a:ext uri="{FF2B5EF4-FFF2-40B4-BE49-F238E27FC236}">
                  <a16:creationId xmlns:a16="http://schemas.microsoft.com/office/drawing/2014/main" id="{29779B42-D47C-C15B-CC49-D0E38EABF2B6}"/>
                </a:ext>
              </a:extLst>
            </p:cNvPr>
            <p:cNvSpPr txBox="1">
              <a:spLocks/>
            </p:cNvSpPr>
            <p:nvPr/>
          </p:nvSpPr>
          <p:spPr>
            <a:xfrm>
              <a:off x="9214077" y="4818426"/>
              <a:ext cx="2406498" cy="480162"/>
            </a:xfrm>
            <a:prstGeom prst="rect">
              <a:avLst/>
            </a:prstGeom>
          </p:spPr>
          <p:txBody>
            <a:bodyPr>
              <a:normAutofit fontScale="97500"/>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pPr algn="r"/>
              <a:r>
                <a:rPr lang="en-US" sz="2000">
                  <a:solidFill>
                    <a:srgbClr val="0070C0"/>
                  </a:solidFill>
                </a:rPr>
                <a:t>Sex Characteristics</a:t>
              </a:r>
            </a:p>
          </p:txBody>
        </p:sp>
      </p:grpSp>
      <p:pic>
        <p:nvPicPr>
          <p:cNvPr id="6" name="Picture 5" descr="A group of people in clothing&#10;&#10;Description automatically generated with low confidence">
            <a:extLst>
              <a:ext uri="{FF2B5EF4-FFF2-40B4-BE49-F238E27FC236}">
                <a16:creationId xmlns:a16="http://schemas.microsoft.com/office/drawing/2014/main" id="{A0C33167-75AB-629E-EAE5-F4008F62D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908" y="1376298"/>
            <a:ext cx="6650120" cy="4105404"/>
          </a:xfrm>
          <a:prstGeom prst="rect">
            <a:avLst/>
          </a:prstGeom>
        </p:spPr>
      </p:pic>
    </p:spTree>
    <p:extLst>
      <p:ext uri="{BB962C8B-B14F-4D97-AF65-F5344CB8AC3E}">
        <p14:creationId xmlns:p14="http://schemas.microsoft.com/office/powerpoint/2010/main" val="2772448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8" accel="50000" fill="hold" nodeType="withEffect" p14:presetBounceEnd="50000">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14:bounceEnd="50000">
                                          <p:cBhvr additive="base">
                                            <p:cTn id="15" dur="1000" fill="hold"/>
                                            <p:tgtEl>
                                              <p:spTgt spid="68"/>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14:presetBounceEnd="50000">
                                      <p:stCondLst>
                                        <p:cond delay="500"/>
                                      </p:stCondLst>
                                      <p:childTnLst>
                                        <p:set>
                                          <p:cBhvr>
                                            <p:cTn id="18" dur="1" fill="hold">
                                              <p:stCondLst>
                                                <p:cond delay="0"/>
                                              </p:stCondLst>
                                            </p:cTn>
                                            <p:tgtEl>
                                              <p:spTgt spid="69"/>
                                            </p:tgtEl>
                                            <p:attrNameLst>
                                              <p:attrName>style.visibility</p:attrName>
                                            </p:attrNameLst>
                                          </p:cBhvr>
                                          <p:to>
                                            <p:strVal val="visible"/>
                                          </p:to>
                                        </p:set>
                                        <p:anim calcmode="lin" valueType="num" p14:bounceEnd="50000">
                                          <p:cBhvr additive="base">
                                            <p:cTn id="19" dur="1000" fill="hold"/>
                                            <p:tgtEl>
                                              <p:spTgt spid="69"/>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14:presetBounceEnd="50000">
                                      <p:stCondLst>
                                        <p:cond delay="1000"/>
                                      </p:stCondLst>
                                      <p:childTnLst>
                                        <p:set>
                                          <p:cBhvr>
                                            <p:cTn id="22" dur="1" fill="hold">
                                              <p:stCondLst>
                                                <p:cond delay="0"/>
                                              </p:stCondLst>
                                            </p:cTn>
                                            <p:tgtEl>
                                              <p:spTgt spid="70"/>
                                            </p:tgtEl>
                                            <p:attrNameLst>
                                              <p:attrName>style.visibility</p:attrName>
                                            </p:attrNameLst>
                                          </p:cBhvr>
                                          <p:to>
                                            <p:strVal val="visible"/>
                                          </p:to>
                                        </p:set>
                                        <p:anim calcmode="lin" valueType="num" p14:bounceEnd="50000">
                                          <p:cBhvr additive="base">
                                            <p:cTn id="23" dur="1000" fill="hold"/>
                                            <p:tgtEl>
                                              <p:spTgt spid="70"/>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8" accel="50000" fill="hold" nodeType="withEffect" p14:presetBounceEnd="50000">
                                      <p:stCondLst>
                                        <p:cond delay="1500"/>
                                      </p:stCondLst>
                                      <p:childTnLst>
                                        <p:set>
                                          <p:cBhvr>
                                            <p:cTn id="26" dur="1" fill="hold">
                                              <p:stCondLst>
                                                <p:cond delay="0"/>
                                              </p:stCondLst>
                                            </p:cTn>
                                            <p:tgtEl>
                                              <p:spTgt spid="71"/>
                                            </p:tgtEl>
                                            <p:attrNameLst>
                                              <p:attrName>style.visibility</p:attrName>
                                            </p:attrNameLst>
                                          </p:cBhvr>
                                          <p:to>
                                            <p:strVal val="visible"/>
                                          </p:to>
                                        </p:set>
                                        <p:anim calcmode="lin" valueType="num" p14:bounceEnd="50000">
                                          <p:cBhvr additive="base">
                                            <p:cTn id="27" dur="1000" fill="hold"/>
                                            <p:tgtEl>
                                              <p:spTgt spid="71"/>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71"/>
                                            </p:tgtEl>
                                            <p:attrNameLst>
                                              <p:attrName>ppt_y</p:attrName>
                                            </p:attrNameLst>
                                          </p:cBhvr>
                                          <p:tavLst>
                                            <p:tav tm="0">
                                              <p:val>
                                                <p:strVal val="#ppt_y"/>
                                              </p:val>
                                            </p:tav>
                                            <p:tav tm="100000">
                                              <p:val>
                                                <p:strVal val="#ppt_y"/>
                                              </p:val>
                                            </p:tav>
                                          </p:tavLst>
                                        </p:anim>
                                      </p:childTnLst>
                                    </p:cTn>
                                  </p:par>
                                  <p:par>
                                    <p:cTn id="29" presetID="2" presetClass="entr" presetSubtype="8" accel="50000" fill="hold" nodeType="withEffect" p14:presetBounceEnd="50000">
                                      <p:stCondLst>
                                        <p:cond delay="2000"/>
                                      </p:stCondLst>
                                      <p:childTnLst>
                                        <p:set>
                                          <p:cBhvr>
                                            <p:cTn id="30" dur="1" fill="hold">
                                              <p:stCondLst>
                                                <p:cond delay="0"/>
                                              </p:stCondLst>
                                            </p:cTn>
                                            <p:tgtEl>
                                              <p:spTgt spid="72"/>
                                            </p:tgtEl>
                                            <p:attrNameLst>
                                              <p:attrName>style.visibility</p:attrName>
                                            </p:attrNameLst>
                                          </p:cBhvr>
                                          <p:to>
                                            <p:strVal val="visible"/>
                                          </p:to>
                                        </p:set>
                                        <p:anim calcmode="lin" valueType="num" p14:bounceEnd="50000">
                                          <p:cBhvr additive="base">
                                            <p:cTn id="31" dur="1000" fill="hold"/>
                                            <p:tgtEl>
                                              <p:spTgt spid="72"/>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72"/>
                                            </p:tgtEl>
                                            <p:attrNameLst>
                                              <p:attrName>ppt_y</p:attrName>
                                            </p:attrNameLst>
                                          </p:cBhvr>
                                          <p:tavLst>
                                            <p:tav tm="0">
                                              <p:val>
                                                <p:strVal val="#ppt_y"/>
                                              </p:val>
                                            </p:tav>
                                            <p:tav tm="100000">
                                              <p:val>
                                                <p:strVal val="#ppt_y"/>
                                              </p:val>
                                            </p:tav>
                                          </p:tavLst>
                                        </p:anim>
                                      </p:childTnLst>
                                    </p:cTn>
                                  </p:par>
                                  <p:par>
                                    <p:cTn id="33" presetID="2" presetClass="entr" presetSubtype="8" accel="50000" fill="hold" nodeType="withEffect" p14:presetBounceEnd="50000">
                                      <p:stCondLst>
                                        <p:cond delay="2500"/>
                                      </p:stCondLst>
                                      <p:childTnLst>
                                        <p:set>
                                          <p:cBhvr>
                                            <p:cTn id="34" dur="1" fill="hold">
                                              <p:stCondLst>
                                                <p:cond delay="0"/>
                                              </p:stCondLst>
                                            </p:cTn>
                                            <p:tgtEl>
                                              <p:spTgt spid="73"/>
                                            </p:tgtEl>
                                            <p:attrNameLst>
                                              <p:attrName>style.visibility</p:attrName>
                                            </p:attrNameLst>
                                          </p:cBhvr>
                                          <p:to>
                                            <p:strVal val="visible"/>
                                          </p:to>
                                        </p:set>
                                        <p:anim calcmode="lin" valueType="num" p14:bounceEnd="50000">
                                          <p:cBhvr additive="base">
                                            <p:cTn id="35" dur="1000" fill="hold"/>
                                            <p:tgtEl>
                                              <p:spTgt spid="73"/>
                                            </p:tgtEl>
                                            <p:attrNameLst>
                                              <p:attrName>ppt_x</p:attrName>
                                            </p:attrNameLst>
                                          </p:cBhvr>
                                          <p:tavLst>
                                            <p:tav tm="0">
                                              <p:val>
                                                <p:strVal val="0-#ppt_w/2"/>
                                              </p:val>
                                            </p:tav>
                                            <p:tav tm="100000">
                                              <p:val>
                                                <p:strVal val="#ppt_x"/>
                                              </p:val>
                                            </p:tav>
                                          </p:tavLst>
                                        </p:anim>
                                        <p:anim calcmode="lin" valueType="num" p14:bounceEnd="50000">
                                          <p:cBhvr additive="base">
                                            <p:cTn id="36" dur="1000" fill="hold"/>
                                            <p:tgtEl>
                                              <p:spTgt spid="73"/>
                                            </p:tgtEl>
                                            <p:attrNameLst>
                                              <p:attrName>ppt_y</p:attrName>
                                            </p:attrNameLst>
                                          </p:cBhvr>
                                          <p:tavLst>
                                            <p:tav tm="0">
                                              <p:val>
                                                <p:strVal val="#ppt_y"/>
                                              </p:val>
                                            </p:tav>
                                            <p:tav tm="100000">
                                              <p:val>
                                                <p:strVal val="#ppt_y"/>
                                              </p:val>
                                            </p:tav>
                                          </p:tavLst>
                                        </p:anim>
                                      </p:childTnLst>
                                    </p:cTn>
                                  </p:par>
                                  <p:par>
                                    <p:cTn id="37" presetID="2" presetClass="entr" presetSubtype="2" accel="50000" fill="hold" nodeType="withEffect" p14:presetBounceEnd="50000">
                                      <p:stCondLst>
                                        <p:cond delay="3000"/>
                                      </p:stCondLst>
                                      <p:childTnLst>
                                        <p:set>
                                          <p:cBhvr>
                                            <p:cTn id="38" dur="1" fill="hold">
                                              <p:stCondLst>
                                                <p:cond delay="0"/>
                                              </p:stCondLst>
                                            </p:cTn>
                                            <p:tgtEl>
                                              <p:spTgt spid="74"/>
                                            </p:tgtEl>
                                            <p:attrNameLst>
                                              <p:attrName>style.visibility</p:attrName>
                                            </p:attrNameLst>
                                          </p:cBhvr>
                                          <p:to>
                                            <p:strVal val="visible"/>
                                          </p:to>
                                        </p:set>
                                        <p:anim calcmode="lin" valueType="num" p14:bounceEnd="50000">
                                          <p:cBhvr additive="base">
                                            <p:cTn id="39" dur="1000" fill="hold"/>
                                            <p:tgtEl>
                                              <p:spTgt spid="74"/>
                                            </p:tgtEl>
                                            <p:attrNameLst>
                                              <p:attrName>ppt_x</p:attrName>
                                            </p:attrNameLst>
                                          </p:cBhvr>
                                          <p:tavLst>
                                            <p:tav tm="0">
                                              <p:val>
                                                <p:strVal val="1+#ppt_w/2"/>
                                              </p:val>
                                            </p:tav>
                                            <p:tav tm="100000">
                                              <p:val>
                                                <p:strVal val="#ppt_x"/>
                                              </p:val>
                                            </p:tav>
                                          </p:tavLst>
                                        </p:anim>
                                        <p:anim calcmode="lin" valueType="num" p14:bounceEnd="50000">
                                          <p:cBhvr additive="base">
                                            <p:cTn id="40" dur="1000" fill="hold"/>
                                            <p:tgtEl>
                                              <p:spTgt spid="74"/>
                                            </p:tgtEl>
                                            <p:attrNameLst>
                                              <p:attrName>ppt_y</p:attrName>
                                            </p:attrNameLst>
                                          </p:cBhvr>
                                          <p:tavLst>
                                            <p:tav tm="0">
                                              <p:val>
                                                <p:strVal val="#ppt_y"/>
                                              </p:val>
                                            </p:tav>
                                            <p:tav tm="100000">
                                              <p:val>
                                                <p:strVal val="#ppt_y"/>
                                              </p:val>
                                            </p:tav>
                                          </p:tavLst>
                                        </p:anim>
                                      </p:childTnLst>
                                    </p:cTn>
                                  </p:par>
                                  <p:par>
                                    <p:cTn id="41" presetID="2" presetClass="entr" presetSubtype="2" accel="50000" fill="hold" nodeType="withEffect" p14:presetBounceEnd="50000">
                                      <p:stCondLst>
                                        <p:cond delay="3500"/>
                                      </p:stCondLst>
                                      <p:childTnLst>
                                        <p:set>
                                          <p:cBhvr>
                                            <p:cTn id="42" dur="1" fill="hold">
                                              <p:stCondLst>
                                                <p:cond delay="0"/>
                                              </p:stCondLst>
                                            </p:cTn>
                                            <p:tgtEl>
                                              <p:spTgt spid="75"/>
                                            </p:tgtEl>
                                            <p:attrNameLst>
                                              <p:attrName>style.visibility</p:attrName>
                                            </p:attrNameLst>
                                          </p:cBhvr>
                                          <p:to>
                                            <p:strVal val="visible"/>
                                          </p:to>
                                        </p:set>
                                        <p:anim calcmode="lin" valueType="num" p14:bounceEnd="50000">
                                          <p:cBhvr additive="base">
                                            <p:cTn id="43" dur="1000" fill="hold"/>
                                            <p:tgtEl>
                                              <p:spTgt spid="75"/>
                                            </p:tgtEl>
                                            <p:attrNameLst>
                                              <p:attrName>ppt_x</p:attrName>
                                            </p:attrNameLst>
                                          </p:cBhvr>
                                          <p:tavLst>
                                            <p:tav tm="0">
                                              <p:val>
                                                <p:strVal val="1+#ppt_w/2"/>
                                              </p:val>
                                            </p:tav>
                                            <p:tav tm="100000">
                                              <p:val>
                                                <p:strVal val="#ppt_x"/>
                                              </p:val>
                                            </p:tav>
                                          </p:tavLst>
                                        </p:anim>
                                        <p:anim calcmode="lin" valueType="num" p14:bounceEnd="50000">
                                          <p:cBhvr additive="base">
                                            <p:cTn id="44" dur="1000" fill="hold"/>
                                            <p:tgtEl>
                                              <p:spTgt spid="75"/>
                                            </p:tgtEl>
                                            <p:attrNameLst>
                                              <p:attrName>ppt_y</p:attrName>
                                            </p:attrNameLst>
                                          </p:cBhvr>
                                          <p:tavLst>
                                            <p:tav tm="0">
                                              <p:val>
                                                <p:strVal val="#ppt_y"/>
                                              </p:val>
                                            </p:tav>
                                            <p:tav tm="100000">
                                              <p:val>
                                                <p:strVal val="#ppt_y"/>
                                              </p:val>
                                            </p:tav>
                                          </p:tavLst>
                                        </p:anim>
                                      </p:childTnLst>
                                    </p:cTn>
                                  </p:par>
                                  <p:par>
                                    <p:cTn id="45" presetID="2" presetClass="entr" presetSubtype="2" accel="50000" fill="hold" nodeType="withEffect" p14:presetBounceEnd="50000">
                                      <p:stCondLst>
                                        <p:cond delay="4000"/>
                                      </p:stCondLst>
                                      <p:childTnLst>
                                        <p:set>
                                          <p:cBhvr>
                                            <p:cTn id="46" dur="1" fill="hold">
                                              <p:stCondLst>
                                                <p:cond delay="0"/>
                                              </p:stCondLst>
                                            </p:cTn>
                                            <p:tgtEl>
                                              <p:spTgt spid="76"/>
                                            </p:tgtEl>
                                            <p:attrNameLst>
                                              <p:attrName>style.visibility</p:attrName>
                                            </p:attrNameLst>
                                          </p:cBhvr>
                                          <p:to>
                                            <p:strVal val="visible"/>
                                          </p:to>
                                        </p:set>
                                        <p:anim calcmode="lin" valueType="num" p14:bounceEnd="50000">
                                          <p:cBhvr additive="base">
                                            <p:cTn id="47" dur="1000" fill="hold"/>
                                            <p:tgtEl>
                                              <p:spTgt spid="76"/>
                                            </p:tgtEl>
                                            <p:attrNameLst>
                                              <p:attrName>ppt_x</p:attrName>
                                            </p:attrNameLst>
                                          </p:cBhvr>
                                          <p:tavLst>
                                            <p:tav tm="0">
                                              <p:val>
                                                <p:strVal val="1+#ppt_w/2"/>
                                              </p:val>
                                            </p:tav>
                                            <p:tav tm="100000">
                                              <p:val>
                                                <p:strVal val="#ppt_x"/>
                                              </p:val>
                                            </p:tav>
                                          </p:tavLst>
                                        </p:anim>
                                        <p:anim calcmode="lin" valueType="num" p14:bounceEnd="50000">
                                          <p:cBhvr additive="base">
                                            <p:cTn id="48" dur="10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accel="50000" fill="hold" nodeType="withEffect" p14:presetBounceEnd="50000">
                                      <p:stCondLst>
                                        <p:cond delay="4500"/>
                                      </p:stCondLst>
                                      <p:childTnLst>
                                        <p:set>
                                          <p:cBhvr>
                                            <p:cTn id="50" dur="1" fill="hold">
                                              <p:stCondLst>
                                                <p:cond delay="0"/>
                                              </p:stCondLst>
                                            </p:cTn>
                                            <p:tgtEl>
                                              <p:spTgt spid="77"/>
                                            </p:tgtEl>
                                            <p:attrNameLst>
                                              <p:attrName>style.visibility</p:attrName>
                                            </p:attrNameLst>
                                          </p:cBhvr>
                                          <p:to>
                                            <p:strVal val="visible"/>
                                          </p:to>
                                        </p:set>
                                        <p:anim calcmode="lin" valueType="num" p14:bounceEnd="50000">
                                          <p:cBhvr additive="base">
                                            <p:cTn id="51" dur="1000" fill="hold"/>
                                            <p:tgtEl>
                                              <p:spTgt spid="77"/>
                                            </p:tgtEl>
                                            <p:attrNameLst>
                                              <p:attrName>ppt_x</p:attrName>
                                            </p:attrNameLst>
                                          </p:cBhvr>
                                          <p:tavLst>
                                            <p:tav tm="0">
                                              <p:val>
                                                <p:strVal val="1+#ppt_w/2"/>
                                              </p:val>
                                            </p:tav>
                                            <p:tav tm="100000">
                                              <p:val>
                                                <p:strVal val="#ppt_x"/>
                                              </p:val>
                                            </p:tav>
                                          </p:tavLst>
                                        </p:anim>
                                        <p:anim calcmode="lin" valueType="num" p14:bounceEnd="50000">
                                          <p:cBhvr additive="base">
                                            <p:cTn id="52" dur="10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accel="50000" fill="hold" nodeType="withEffect" p14:presetBounceEnd="50000">
                                      <p:stCondLst>
                                        <p:cond delay="5000"/>
                                      </p:stCondLst>
                                      <p:childTnLst>
                                        <p:set>
                                          <p:cBhvr>
                                            <p:cTn id="54" dur="1" fill="hold">
                                              <p:stCondLst>
                                                <p:cond delay="0"/>
                                              </p:stCondLst>
                                            </p:cTn>
                                            <p:tgtEl>
                                              <p:spTgt spid="78"/>
                                            </p:tgtEl>
                                            <p:attrNameLst>
                                              <p:attrName>style.visibility</p:attrName>
                                            </p:attrNameLst>
                                          </p:cBhvr>
                                          <p:to>
                                            <p:strVal val="visible"/>
                                          </p:to>
                                        </p:set>
                                        <p:anim calcmode="lin" valueType="num" p14:bounceEnd="50000">
                                          <p:cBhvr additive="base">
                                            <p:cTn id="55" dur="1000" fill="hold"/>
                                            <p:tgtEl>
                                              <p:spTgt spid="78"/>
                                            </p:tgtEl>
                                            <p:attrNameLst>
                                              <p:attrName>ppt_x</p:attrName>
                                            </p:attrNameLst>
                                          </p:cBhvr>
                                          <p:tavLst>
                                            <p:tav tm="0">
                                              <p:val>
                                                <p:strVal val="1+#ppt_w/2"/>
                                              </p:val>
                                            </p:tav>
                                            <p:tav tm="100000">
                                              <p:val>
                                                <p:strVal val="#ppt_x"/>
                                              </p:val>
                                            </p:tav>
                                          </p:tavLst>
                                        </p:anim>
                                        <p:anim calcmode="lin" valueType="num" p14:bounceEnd="50000">
                                          <p:cBhvr additive="base">
                                            <p:cTn id="56" dur="10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accel="50000" fill="hold" nodeType="withEffect" p14:presetBounceEnd="50000">
                                      <p:stCondLst>
                                        <p:cond delay="5500"/>
                                      </p:stCondLst>
                                      <p:childTnLst>
                                        <p:set>
                                          <p:cBhvr>
                                            <p:cTn id="58" dur="1" fill="hold">
                                              <p:stCondLst>
                                                <p:cond delay="0"/>
                                              </p:stCondLst>
                                            </p:cTn>
                                            <p:tgtEl>
                                              <p:spTgt spid="79"/>
                                            </p:tgtEl>
                                            <p:attrNameLst>
                                              <p:attrName>style.visibility</p:attrName>
                                            </p:attrNameLst>
                                          </p:cBhvr>
                                          <p:to>
                                            <p:strVal val="visible"/>
                                          </p:to>
                                        </p:set>
                                        <p:anim calcmode="lin" valueType="num" p14:bounceEnd="50000">
                                          <p:cBhvr additive="base">
                                            <p:cTn id="59" dur="1000" fill="hold"/>
                                            <p:tgtEl>
                                              <p:spTgt spid="79"/>
                                            </p:tgtEl>
                                            <p:attrNameLst>
                                              <p:attrName>ppt_x</p:attrName>
                                            </p:attrNameLst>
                                          </p:cBhvr>
                                          <p:tavLst>
                                            <p:tav tm="0">
                                              <p:val>
                                                <p:strVal val="1+#ppt_w/2"/>
                                              </p:val>
                                            </p:tav>
                                            <p:tav tm="100000">
                                              <p:val>
                                                <p:strVal val="#ppt_x"/>
                                              </p:val>
                                            </p:tav>
                                          </p:tavLst>
                                        </p:anim>
                                        <p:anim calcmode="lin" valueType="num" p14:bounceEnd="50000">
                                          <p:cBhvr additive="base">
                                            <p:cTn id="60"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8" accel="5000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0-#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stCondLst>
                                        <p:cond delay="5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0-#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stCondLst>
                                        <p:cond delay="100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1000" fill="hold"/>
                                            <p:tgtEl>
                                              <p:spTgt spid="70"/>
                                            </p:tgtEl>
                                            <p:attrNameLst>
                                              <p:attrName>ppt_x</p:attrName>
                                            </p:attrNameLst>
                                          </p:cBhvr>
                                          <p:tavLst>
                                            <p:tav tm="0">
                                              <p:val>
                                                <p:strVal val="0-#ppt_w/2"/>
                                              </p:val>
                                            </p:tav>
                                            <p:tav tm="100000">
                                              <p:val>
                                                <p:strVal val="#ppt_x"/>
                                              </p:val>
                                            </p:tav>
                                          </p:tavLst>
                                        </p:anim>
                                        <p:anim calcmode="lin" valueType="num">
                                          <p:cBhvr additive="base">
                                            <p:cTn id="24" dur="1000" fill="hold"/>
                                            <p:tgtEl>
                                              <p:spTgt spid="70"/>
                                            </p:tgtEl>
                                            <p:attrNameLst>
                                              <p:attrName>ppt_y</p:attrName>
                                            </p:attrNameLst>
                                          </p:cBhvr>
                                          <p:tavLst>
                                            <p:tav tm="0">
                                              <p:val>
                                                <p:strVal val="#ppt_y"/>
                                              </p:val>
                                            </p:tav>
                                            <p:tav tm="100000">
                                              <p:val>
                                                <p:strVal val="#ppt_y"/>
                                              </p:val>
                                            </p:tav>
                                          </p:tavLst>
                                        </p:anim>
                                      </p:childTnLst>
                                    </p:cTn>
                                  </p:par>
                                  <p:par>
                                    <p:cTn id="25" presetID="2" presetClass="entr" presetSubtype="8" accel="50000" fill="hold" nodeType="withEffect">
                                      <p:stCondLst>
                                        <p:cond delay="150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0-#ppt_w/2"/>
                                              </p:val>
                                            </p:tav>
                                            <p:tav tm="100000">
                                              <p:val>
                                                <p:strVal val="#ppt_x"/>
                                              </p:val>
                                            </p:tav>
                                          </p:tavLst>
                                        </p:anim>
                                        <p:anim calcmode="lin" valueType="num">
                                          <p:cBhvr additive="base">
                                            <p:cTn id="28" dur="1000" fill="hold"/>
                                            <p:tgtEl>
                                              <p:spTgt spid="71"/>
                                            </p:tgtEl>
                                            <p:attrNameLst>
                                              <p:attrName>ppt_y</p:attrName>
                                            </p:attrNameLst>
                                          </p:cBhvr>
                                          <p:tavLst>
                                            <p:tav tm="0">
                                              <p:val>
                                                <p:strVal val="#ppt_y"/>
                                              </p:val>
                                            </p:tav>
                                            <p:tav tm="100000">
                                              <p:val>
                                                <p:strVal val="#ppt_y"/>
                                              </p:val>
                                            </p:tav>
                                          </p:tavLst>
                                        </p:anim>
                                      </p:childTnLst>
                                    </p:cTn>
                                  </p:par>
                                  <p:par>
                                    <p:cTn id="29" presetID="2" presetClass="entr" presetSubtype="8" accel="50000" fill="hold" nodeType="withEffect">
                                      <p:stCondLst>
                                        <p:cond delay="200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1000" fill="hold"/>
                                            <p:tgtEl>
                                              <p:spTgt spid="72"/>
                                            </p:tgtEl>
                                            <p:attrNameLst>
                                              <p:attrName>ppt_x</p:attrName>
                                            </p:attrNameLst>
                                          </p:cBhvr>
                                          <p:tavLst>
                                            <p:tav tm="0">
                                              <p:val>
                                                <p:strVal val="0-#ppt_w/2"/>
                                              </p:val>
                                            </p:tav>
                                            <p:tav tm="100000">
                                              <p:val>
                                                <p:strVal val="#ppt_x"/>
                                              </p:val>
                                            </p:tav>
                                          </p:tavLst>
                                        </p:anim>
                                        <p:anim calcmode="lin" valueType="num">
                                          <p:cBhvr additive="base">
                                            <p:cTn id="32" dur="1000" fill="hold"/>
                                            <p:tgtEl>
                                              <p:spTgt spid="72"/>
                                            </p:tgtEl>
                                            <p:attrNameLst>
                                              <p:attrName>ppt_y</p:attrName>
                                            </p:attrNameLst>
                                          </p:cBhvr>
                                          <p:tavLst>
                                            <p:tav tm="0">
                                              <p:val>
                                                <p:strVal val="#ppt_y"/>
                                              </p:val>
                                            </p:tav>
                                            <p:tav tm="100000">
                                              <p:val>
                                                <p:strVal val="#ppt_y"/>
                                              </p:val>
                                            </p:tav>
                                          </p:tavLst>
                                        </p:anim>
                                      </p:childTnLst>
                                    </p:cTn>
                                  </p:par>
                                  <p:par>
                                    <p:cTn id="33" presetID="2" presetClass="entr" presetSubtype="8" accel="50000" fill="hold" nodeType="withEffect">
                                      <p:stCondLst>
                                        <p:cond delay="250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1000" fill="hold"/>
                                            <p:tgtEl>
                                              <p:spTgt spid="73"/>
                                            </p:tgtEl>
                                            <p:attrNameLst>
                                              <p:attrName>ppt_x</p:attrName>
                                            </p:attrNameLst>
                                          </p:cBhvr>
                                          <p:tavLst>
                                            <p:tav tm="0">
                                              <p:val>
                                                <p:strVal val="0-#ppt_w/2"/>
                                              </p:val>
                                            </p:tav>
                                            <p:tav tm="100000">
                                              <p:val>
                                                <p:strVal val="#ppt_x"/>
                                              </p:val>
                                            </p:tav>
                                          </p:tavLst>
                                        </p:anim>
                                        <p:anim calcmode="lin" valueType="num">
                                          <p:cBhvr additive="base">
                                            <p:cTn id="36" dur="1000" fill="hold"/>
                                            <p:tgtEl>
                                              <p:spTgt spid="73"/>
                                            </p:tgtEl>
                                            <p:attrNameLst>
                                              <p:attrName>ppt_y</p:attrName>
                                            </p:attrNameLst>
                                          </p:cBhvr>
                                          <p:tavLst>
                                            <p:tav tm="0">
                                              <p:val>
                                                <p:strVal val="#ppt_y"/>
                                              </p:val>
                                            </p:tav>
                                            <p:tav tm="100000">
                                              <p:val>
                                                <p:strVal val="#ppt_y"/>
                                              </p:val>
                                            </p:tav>
                                          </p:tavLst>
                                        </p:anim>
                                      </p:childTnLst>
                                    </p:cTn>
                                  </p:par>
                                  <p:par>
                                    <p:cTn id="37" presetID="2" presetClass="entr" presetSubtype="2" accel="50000" fill="hold" nodeType="withEffect">
                                      <p:stCondLst>
                                        <p:cond delay="300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1000" fill="hold"/>
                                            <p:tgtEl>
                                              <p:spTgt spid="74"/>
                                            </p:tgtEl>
                                            <p:attrNameLst>
                                              <p:attrName>ppt_x</p:attrName>
                                            </p:attrNameLst>
                                          </p:cBhvr>
                                          <p:tavLst>
                                            <p:tav tm="0">
                                              <p:val>
                                                <p:strVal val="1+#ppt_w/2"/>
                                              </p:val>
                                            </p:tav>
                                            <p:tav tm="100000">
                                              <p:val>
                                                <p:strVal val="#ppt_x"/>
                                              </p:val>
                                            </p:tav>
                                          </p:tavLst>
                                        </p:anim>
                                        <p:anim calcmode="lin" valueType="num">
                                          <p:cBhvr additive="base">
                                            <p:cTn id="40" dur="1000" fill="hold"/>
                                            <p:tgtEl>
                                              <p:spTgt spid="74"/>
                                            </p:tgtEl>
                                            <p:attrNameLst>
                                              <p:attrName>ppt_y</p:attrName>
                                            </p:attrNameLst>
                                          </p:cBhvr>
                                          <p:tavLst>
                                            <p:tav tm="0">
                                              <p:val>
                                                <p:strVal val="#ppt_y"/>
                                              </p:val>
                                            </p:tav>
                                            <p:tav tm="100000">
                                              <p:val>
                                                <p:strVal val="#ppt_y"/>
                                              </p:val>
                                            </p:tav>
                                          </p:tavLst>
                                        </p:anim>
                                      </p:childTnLst>
                                    </p:cTn>
                                  </p:par>
                                  <p:par>
                                    <p:cTn id="41" presetID="2" presetClass="entr" presetSubtype="2" accel="50000" fill="hold" nodeType="withEffect">
                                      <p:stCondLst>
                                        <p:cond delay="350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1000" fill="hold"/>
                                            <p:tgtEl>
                                              <p:spTgt spid="75"/>
                                            </p:tgtEl>
                                            <p:attrNameLst>
                                              <p:attrName>ppt_x</p:attrName>
                                            </p:attrNameLst>
                                          </p:cBhvr>
                                          <p:tavLst>
                                            <p:tav tm="0">
                                              <p:val>
                                                <p:strVal val="1+#ppt_w/2"/>
                                              </p:val>
                                            </p:tav>
                                            <p:tav tm="100000">
                                              <p:val>
                                                <p:strVal val="#ppt_x"/>
                                              </p:val>
                                            </p:tav>
                                          </p:tavLst>
                                        </p:anim>
                                        <p:anim calcmode="lin" valueType="num">
                                          <p:cBhvr additive="base">
                                            <p:cTn id="44" dur="1000" fill="hold"/>
                                            <p:tgtEl>
                                              <p:spTgt spid="75"/>
                                            </p:tgtEl>
                                            <p:attrNameLst>
                                              <p:attrName>ppt_y</p:attrName>
                                            </p:attrNameLst>
                                          </p:cBhvr>
                                          <p:tavLst>
                                            <p:tav tm="0">
                                              <p:val>
                                                <p:strVal val="#ppt_y"/>
                                              </p:val>
                                            </p:tav>
                                            <p:tav tm="100000">
                                              <p:val>
                                                <p:strVal val="#ppt_y"/>
                                              </p:val>
                                            </p:tav>
                                          </p:tavLst>
                                        </p:anim>
                                      </p:childTnLst>
                                    </p:cTn>
                                  </p:par>
                                  <p:par>
                                    <p:cTn id="45" presetID="2" presetClass="entr" presetSubtype="2" accel="50000" fill="hold" nodeType="withEffect">
                                      <p:stCondLst>
                                        <p:cond delay="400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1000" fill="hold"/>
                                            <p:tgtEl>
                                              <p:spTgt spid="76"/>
                                            </p:tgtEl>
                                            <p:attrNameLst>
                                              <p:attrName>ppt_x</p:attrName>
                                            </p:attrNameLst>
                                          </p:cBhvr>
                                          <p:tavLst>
                                            <p:tav tm="0">
                                              <p:val>
                                                <p:strVal val="1+#ppt_w/2"/>
                                              </p:val>
                                            </p:tav>
                                            <p:tav tm="100000">
                                              <p:val>
                                                <p:strVal val="#ppt_x"/>
                                              </p:val>
                                            </p:tav>
                                          </p:tavLst>
                                        </p:anim>
                                        <p:anim calcmode="lin" valueType="num">
                                          <p:cBhvr additive="base">
                                            <p:cTn id="48" dur="1000" fill="hold"/>
                                            <p:tgtEl>
                                              <p:spTgt spid="76"/>
                                            </p:tgtEl>
                                            <p:attrNameLst>
                                              <p:attrName>ppt_y</p:attrName>
                                            </p:attrNameLst>
                                          </p:cBhvr>
                                          <p:tavLst>
                                            <p:tav tm="0">
                                              <p:val>
                                                <p:strVal val="#ppt_y"/>
                                              </p:val>
                                            </p:tav>
                                            <p:tav tm="100000">
                                              <p:val>
                                                <p:strVal val="#ppt_y"/>
                                              </p:val>
                                            </p:tav>
                                          </p:tavLst>
                                        </p:anim>
                                      </p:childTnLst>
                                    </p:cTn>
                                  </p:par>
                                  <p:par>
                                    <p:cTn id="49" presetID="2" presetClass="entr" presetSubtype="2" accel="50000" fill="hold" nodeType="withEffect">
                                      <p:stCondLst>
                                        <p:cond delay="450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1000" fill="hold"/>
                                            <p:tgtEl>
                                              <p:spTgt spid="77"/>
                                            </p:tgtEl>
                                            <p:attrNameLst>
                                              <p:attrName>ppt_x</p:attrName>
                                            </p:attrNameLst>
                                          </p:cBhvr>
                                          <p:tavLst>
                                            <p:tav tm="0">
                                              <p:val>
                                                <p:strVal val="1+#ppt_w/2"/>
                                              </p:val>
                                            </p:tav>
                                            <p:tav tm="100000">
                                              <p:val>
                                                <p:strVal val="#ppt_x"/>
                                              </p:val>
                                            </p:tav>
                                          </p:tavLst>
                                        </p:anim>
                                        <p:anim calcmode="lin" valueType="num">
                                          <p:cBhvr additive="base">
                                            <p:cTn id="52" dur="1000" fill="hold"/>
                                            <p:tgtEl>
                                              <p:spTgt spid="77"/>
                                            </p:tgtEl>
                                            <p:attrNameLst>
                                              <p:attrName>ppt_y</p:attrName>
                                            </p:attrNameLst>
                                          </p:cBhvr>
                                          <p:tavLst>
                                            <p:tav tm="0">
                                              <p:val>
                                                <p:strVal val="#ppt_y"/>
                                              </p:val>
                                            </p:tav>
                                            <p:tav tm="100000">
                                              <p:val>
                                                <p:strVal val="#ppt_y"/>
                                              </p:val>
                                            </p:tav>
                                          </p:tavLst>
                                        </p:anim>
                                      </p:childTnLst>
                                    </p:cTn>
                                  </p:par>
                                  <p:par>
                                    <p:cTn id="53" presetID="2" presetClass="entr" presetSubtype="2" accel="50000" fill="hold" nodeType="withEffect">
                                      <p:stCondLst>
                                        <p:cond delay="500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1000" fill="hold"/>
                                            <p:tgtEl>
                                              <p:spTgt spid="78"/>
                                            </p:tgtEl>
                                            <p:attrNameLst>
                                              <p:attrName>ppt_x</p:attrName>
                                            </p:attrNameLst>
                                          </p:cBhvr>
                                          <p:tavLst>
                                            <p:tav tm="0">
                                              <p:val>
                                                <p:strVal val="1+#ppt_w/2"/>
                                              </p:val>
                                            </p:tav>
                                            <p:tav tm="100000">
                                              <p:val>
                                                <p:strVal val="#ppt_x"/>
                                              </p:val>
                                            </p:tav>
                                          </p:tavLst>
                                        </p:anim>
                                        <p:anim calcmode="lin" valueType="num">
                                          <p:cBhvr additive="base">
                                            <p:cTn id="56" dur="1000" fill="hold"/>
                                            <p:tgtEl>
                                              <p:spTgt spid="78"/>
                                            </p:tgtEl>
                                            <p:attrNameLst>
                                              <p:attrName>ppt_y</p:attrName>
                                            </p:attrNameLst>
                                          </p:cBhvr>
                                          <p:tavLst>
                                            <p:tav tm="0">
                                              <p:val>
                                                <p:strVal val="#ppt_y"/>
                                              </p:val>
                                            </p:tav>
                                            <p:tav tm="100000">
                                              <p:val>
                                                <p:strVal val="#ppt_y"/>
                                              </p:val>
                                            </p:tav>
                                          </p:tavLst>
                                        </p:anim>
                                      </p:childTnLst>
                                    </p:cTn>
                                  </p:par>
                                  <p:par>
                                    <p:cTn id="57" presetID="2" presetClass="entr" presetSubtype="2" accel="50000" fill="hold" nodeType="withEffect">
                                      <p:stCondLst>
                                        <p:cond delay="550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1000" fill="hold"/>
                                            <p:tgtEl>
                                              <p:spTgt spid="79"/>
                                            </p:tgtEl>
                                            <p:attrNameLst>
                                              <p:attrName>ppt_x</p:attrName>
                                            </p:attrNameLst>
                                          </p:cBhvr>
                                          <p:tavLst>
                                            <p:tav tm="0">
                                              <p:val>
                                                <p:strVal val="1+#ppt_w/2"/>
                                              </p:val>
                                            </p:tav>
                                            <p:tav tm="100000">
                                              <p:val>
                                                <p:strVal val="#ppt_x"/>
                                              </p:val>
                                            </p:tav>
                                          </p:tavLst>
                                        </p:anim>
                                        <p:anim calcmode="lin" valueType="num">
                                          <p:cBhvr additive="base">
                                            <p:cTn id="60"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17C2A3-33A8-1E3A-097D-101D33F13FDC}"/>
              </a:ext>
            </a:extLst>
          </p:cNvPr>
          <p:cNvGrpSpPr/>
          <p:nvPr/>
        </p:nvGrpSpPr>
        <p:grpSpPr>
          <a:xfrm>
            <a:off x="-1684633" y="-572459"/>
            <a:ext cx="3981353" cy="3382989"/>
            <a:chOff x="-1684633" y="-572459"/>
            <a:chExt cx="3981353" cy="3382989"/>
          </a:xfrm>
        </p:grpSpPr>
        <p:sp>
          <p:nvSpPr>
            <p:cNvPr id="6" name="Oval 5">
              <a:extLst>
                <a:ext uri="{FF2B5EF4-FFF2-40B4-BE49-F238E27FC236}">
                  <a16:creationId xmlns:a16="http://schemas.microsoft.com/office/drawing/2014/main" id="{4C8847E2-FDC4-D36D-77CF-136C18369DED}"/>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8" name="Picture 7" descr="Logo, icon&#10;&#10;Description automatically generated">
              <a:extLst>
                <a:ext uri="{FF2B5EF4-FFF2-40B4-BE49-F238E27FC236}">
                  <a16:creationId xmlns:a16="http://schemas.microsoft.com/office/drawing/2014/main" id="{C653DF0F-6559-8659-AB87-587D53FFCA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73" y="464265"/>
              <a:ext cx="1855047" cy="1810188"/>
            </a:xfrm>
            <a:prstGeom prst="rect">
              <a:avLst/>
            </a:prstGeom>
          </p:spPr>
        </p:pic>
      </p:grpSp>
      <p:sp>
        <p:nvSpPr>
          <p:cNvPr id="3" name="Title 1">
            <a:extLst>
              <a:ext uri="{FF2B5EF4-FFF2-40B4-BE49-F238E27FC236}">
                <a16:creationId xmlns:a16="http://schemas.microsoft.com/office/drawing/2014/main" id="{6307748D-41C2-C87B-C3D0-41CA71689125}"/>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Activity</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Power walk</a:t>
            </a:r>
          </a:p>
        </p:txBody>
      </p:sp>
      <p:pic>
        <p:nvPicPr>
          <p:cNvPr id="39" name="Picture 38" descr="A picture containing text, vector graphics&#10;&#10;Description automatically generated">
            <a:extLst>
              <a:ext uri="{FF2B5EF4-FFF2-40B4-BE49-F238E27FC236}">
                <a16:creationId xmlns:a16="http://schemas.microsoft.com/office/drawing/2014/main" id="{B91A2FE9-EE35-C8FE-F285-31E4E23F25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08584" y="2469725"/>
            <a:ext cx="1422273" cy="3040887"/>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C4CC6F26-01ED-2C10-417F-416CDEAE69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7716" y="2252562"/>
            <a:ext cx="1520478" cy="3296739"/>
          </a:xfrm>
          <a:prstGeom prst="rect">
            <a:avLst/>
          </a:prstGeom>
        </p:spPr>
      </p:pic>
      <p:pic>
        <p:nvPicPr>
          <p:cNvPr id="43" name="Picture 42" descr="A picture containing toy, vector graphics&#10;&#10;Description automatically generated">
            <a:extLst>
              <a:ext uri="{FF2B5EF4-FFF2-40B4-BE49-F238E27FC236}">
                <a16:creationId xmlns:a16="http://schemas.microsoft.com/office/drawing/2014/main" id="{BB805813-6914-EB65-AA6A-EDC45EA78CB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05719" y="2252558"/>
            <a:ext cx="2782022" cy="3448140"/>
          </a:xfrm>
          <a:prstGeom prst="rect">
            <a:avLst/>
          </a:prstGeom>
        </p:spPr>
      </p:pic>
      <p:pic>
        <p:nvPicPr>
          <p:cNvPr id="45" name="Picture 44" descr="A picture containing text, toy, doll&#10;&#10;Description automatically generated">
            <a:extLst>
              <a:ext uri="{FF2B5EF4-FFF2-40B4-BE49-F238E27FC236}">
                <a16:creationId xmlns:a16="http://schemas.microsoft.com/office/drawing/2014/main" id="{AC3906ED-FF27-EB4A-17BD-23BCE6A19E9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71385" y="3664575"/>
            <a:ext cx="1317367" cy="1910182"/>
          </a:xfrm>
          <a:prstGeom prst="rect">
            <a:avLst/>
          </a:prstGeom>
        </p:spPr>
      </p:pic>
      <p:pic>
        <p:nvPicPr>
          <p:cNvPr id="47" name="Picture 46" descr="A picture containing text, vector graphics&#10;&#10;Description automatically generated">
            <a:extLst>
              <a:ext uri="{FF2B5EF4-FFF2-40B4-BE49-F238E27FC236}">
                <a16:creationId xmlns:a16="http://schemas.microsoft.com/office/drawing/2014/main" id="{756694E5-2B47-2D99-F83C-2497B2C39C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79723" y="2469720"/>
            <a:ext cx="2252563" cy="3164644"/>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7D31A4B2-A8CD-AA1D-B851-968C4739345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38043" y="2598240"/>
            <a:ext cx="1916852" cy="2951061"/>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608BC8E5-4A59-293D-30B6-DFB92534B4A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8584" y="2268069"/>
            <a:ext cx="1721922" cy="3265714"/>
          </a:xfrm>
          <a:prstGeom prst="rect">
            <a:avLst/>
          </a:prstGeom>
        </p:spPr>
      </p:pic>
    </p:spTree>
    <p:custDataLst>
      <p:tags r:id="rId1"/>
    </p:custDataLst>
    <p:extLst>
      <p:ext uri="{BB962C8B-B14F-4D97-AF65-F5344CB8AC3E}">
        <p14:creationId xmlns:p14="http://schemas.microsoft.com/office/powerpoint/2010/main" val="36015295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decel="50000" fill="hold" nodeType="withEffect">
                                      <p:stCondLst>
                                        <p:cond delay="8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decel="50000" fill="hold" nodeType="withEffect">
                                      <p:stCondLst>
                                        <p:cond delay="10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decel="50000" fill="hold" nodeType="withEffect">
                                      <p:stCondLst>
                                        <p:cond delay="12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000" fill="hold"/>
                                            <p:tgtEl>
                                              <p:spTgt spid="43"/>
                                            </p:tgtEl>
                                            <p:attrNameLst>
                                              <p:attrName>ppt_x</p:attrName>
                                            </p:attrNameLst>
                                          </p:cBhvr>
                                          <p:tavLst>
                                            <p:tav tm="0">
                                              <p:val>
                                                <p:strVal val="1+#ppt_w/2"/>
                                              </p:val>
                                            </p:tav>
                                            <p:tav tm="100000">
                                              <p:val>
                                                <p:strVal val="#ppt_x"/>
                                              </p:val>
                                            </p:tav>
                                          </p:tavLst>
                                        </p:anim>
                                        <p:anim calcmode="lin" valueType="num">
                                          <p:cBhvr additive="base">
                                            <p:cTn id="32" dur="10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decel="50000" fill="hold" nodeType="withEffect">
                                      <p:stCondLst>
                                        <p:cond delay="14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0-#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nodeType="withEffect">
                                      <p:stCondLst>
                                        <p:cond delay="3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000" fill="hold"/>
                                            <p:tgtEl>
                                              <p:spTgt spid="2"/>
                                            </p:tgtEl>
                                            <p:attrNameLst>
                                              <p:attrName>ppt_x</p:attrName>
                                            </p:attrNameLst>
                                          </p:cBhvr>
                                          <p:tavLst>
                                            <p:tav tm="0">
                                              <p:val>
                                                <p:strVal val="0-#ppt_w/2"/>
                                              </p:val>
                                            </p:tav>
                                            <p:tav tm="100000">
                                              <p:val>
                                                <p:strVal val="#ppt_x"/>
                                              </p:val>
                                            </p:tav>
                                          </p:tavLst>
                                        </p:anim>
                                        <p:anim calcmode="lin" valueType="num">
                                          <p:cBhvr additive="base">
                                            <p:cTn id="40"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decel="50000" fill="hold" nodeType="withEffect">
                                      <p:stCondLst>
                                        <p:cond delay="2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0-#ppt_w/2"/>
                                              </p:val>
                                            </p:tav>
                                            <p:tav tm="100000">
                                              <p:val>
                                                <p:strVal val="#ppt_x"/>
                                              </p:val>
                                            </p:tav>
                                          </p:tavLst>
                                        </p:anim>
                                        <p:anim calcmode="lin" valueType="num">
                                          <p:cBhvr additive="base">
                                            <p:cTn id="16" dur="10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decel="5000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decel="50000" fill="hold" nodeType="withEffect">
                                      <p:stCondLst>
                                        <p:cond delay="8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decel="50000" fill="hold" nodeType="withEffect">
                                      <p:stCondLst>
                                        <p:cond delay="10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ppt_y"/>
                                              </p:val>
                                            </p:tav>
                                            <p:tav tm="100000">
                                              <p:val>
                                                <p:strVal val="#ppt_y"/>
                                              </p:val>
                                            </p:tav>
                                          </p:tavLst>
                                        </p:anim>
                                      </p:childTnLst>
                                    </p:cTn>
                                  </p:par>
                                  <p:par>
                                    <p:cTn id="29" presetID="2" presetClass="entr" presetSubtype="2" decel="50000" fill="hold" nodeType="withEffect">
                                      <p:stCondLst>
                                        <p:cond delay="12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1000" fill="hold"/>
                                            <p:tgtEl>
                                              <p:spTgt spid="43"/>
                                            </p:tgtEl>
                                            <p:attrNameLst>
                                              <p:attrName>ppt_x</p:attrName>
                                            </p:attrNameLst>
                                          </p:cBhvr>
                                          <p:tavLst>
                                            <p:tav tm="0">
                                              <p:val>
                                                <p:strVal val="1+#ppt_w/2"/>
                                              </p:val>
                                            </p:tav>
                                            <p:tav tm="100000">
                                              <p:val>
                                                <p:strVal val="#ppt_x"/>
                                              </p:val>
                                            </p:tav>
                                          </p:tavLst>
                                        </p:anim>
                                        <p:anim calcmode="lin" valueType="num">
                                          <p:cBhvr additive="base">
                                            <p:cTn id="32" dur="1000" fill="hold"/>
                                            <p:tgtEl>
                                              <p:spTgt spid="43"/>
                                            </p:tgtEl>
                                            <p:attrNameLst>
                                              <p:attrName>ppt_y</p:attrName>
                                            </p:attrNameLst>
                                          </p:cBhvr>
                                          <p:tavLst>
                                            <p:tav tm="0">
                                              <p:val>
                                                <p:strVal val="#ppt_y"/>
                                              </p:val>
                                            </p:tav>
                                            <p:tav tm="100000">
                                              <p:val>
                                                <p:strVal val="#ppt_y"/>
                                              </p:val>
                                            </p:tav>
                                          </p:tavLst>
                                        </p:anim>
                                      </p:childTnLst>
                                    </p:cTn>
                                  </p:par>
                                  <p:par>
                                    <p:cTn id="33" presetID="2" presetClass="entr" presetSubtype="8" decel="50000" fill="hold" nodeType="withEffect">
                                      <p:stCondLst>
                                        <p:cond delay="14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0-#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nodeType="withEffect">
                                      <p:stCondLst>
                                        <p:cond delay="3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2000" fill="hold"/>
                                            <p:tgtEl>
                                              <p:spTgt spid="2"/>
                                            </p:tgtEl>
                                            <p:attrNameLst>
                                              <p:attrName>ppt_x</p:attrName>
                                            </p:attrNameLst>
                                          </p:cBhvr>
                                          <p:tavLst>
                                            <p:tav tm="0">
                                              <p:val>
                                                <p:strVal val="0-#ppt_w/2"/>
                                              </p:val>
                                            </p:tav>
                                            <p:tav tm="100000">
                                              <p:val>
                                                <p:strVal val="#ppt_x"/>
                                              </p:val>
                                            </p:tav>
                                          </p:tavLst>
                                        </p:anim>
                                        <p:anim calcmode="lin" valueType="num">
                                          <p:cBhvr additive="base">
                                            <p:cTn id="40"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501546"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b="0">
                <a:solidFill>
                  <a:srgbClr val="0070C0"/>
                </a:solidFill>
                <a:latin typeface="Lato" panose="020F0502020204030203" pitchFamily="34" charset="77"/>
              </a:rPr>
              <a:t>Gender inequality</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264724" y="2598515"/>
            <a:ext cx="3225556" cy="2430686"/>
          </a:xfrm>
          <a:prstGeom prst="rect">
            <a:avLst/>
          </a:prstGeom>
        </p:spPr>
        <p:txBody>
          <a:bodyPr/>
          <a:lstStyle/>
          <a:p>
            <a:pPr>
              <a:buClr>
                <a:srgbClr val="0070C0"/>
              </a:buClr>
              <a:buFont typeface="Wingdings" pitchFamily="2" charset="2"/>
              <a:buChar char="Ø"/>
            </a:pPr>
            <a:r>
              <a:rPr lang="en-GR" sz="2000"/>
              <a:t>What examples do you see in your community of </a:t>
            </a:r>
            <a:r>
              <a:rPr lang="en-GR" sz="2000" b="1">
                <a:solidFill>
                  <a:srgbClr val="0070C0"/>
                </a:solidFill>
              </a:rPr>
              <a:t>gender in</a:t>
            </a:r>
            <a:r>
              <a:rPr lang="en-US" sz="2000" b="1">
                <a:solidFill>
                  <a:srgbClr val="0070C0"/>
                </a:solidFill>
              </a:rPr>
              <a:t>e</a:t>
            </a:r>
            <a:r>
              <a:rPr lang="en-GR" sz="2000" b="1">
                <a:solidFill>
                  <a:srgbClr val="0070C0"/>
                </a:solidFill>
              </a:rPr>
              <a:t>quality</a:t>
            </a:r>
            <a:r>
              <a:rPr lang="en-GR" sz="2000"/>
              <a:t>?</a:t>
            </a:r>
            <a:endParaRPr lang="pt-BR" sz="2000"/>
          </a:p>
          <a:p>
            <a:pPr>
              <a:buClr>
                <a:srgbClr val="0070C0"/>
              </a:buClr>
              <a:buFont typeface="Wingdings" pitchFamily="2" charset="2"/>
              <a:buChar char="Ø"/>
            </a:pPr>
            <a:r>
              <a:rPr lang="en-GR" sz="2000"/>
              <a:t>What </a:t>
            </a:r>
            <a:r>
              <a:rPr lang="en-GR" sz="2000" b="1">
                <a:solidFill>
                  <a:srgbClr val="0070C0"/>
                </a:solidFill>
              </a:rPr>
              <a:t>intersecting factors </a:t>
            </a:r>
            <a:r>
              <a:rPr lang="en-GR" sz="2000"/>
              <a:t>play a role in this lack of equality?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id="{A080DFCA-82B5-3F59-5984-FAA34EE6DF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5207" y="1282558"/>
            <a:ext cx="7178726" cy="4903064"/>
          </a:xfrm>
          <a:prstGeom prst="rect">
            <a:avLst/>
          </a:prstGeom>
        </p:spPr>
      </p:pic>
      <p:pic>
        <p:nvPicPr>
          <p:cNvPr id="12" name="Picture 11" descr="A picture containing text, sign&#10;&#10;Description automatically generated">
            <a:extLst>
              <a:ext uri="{FF2B5EF4-FFF2-40B4-BE49-F238E27FC236}">
                <a16:creationId xmlns:a16="http://schemas.microsoft.com/office/drawing/2014/main" id="{AB29A479-ED0E-2B08-8D46-F549FE401C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2164" y="895739"/>
            <a:ext cx="2045005" cy="5289883"/>
          </a:xfrm>
          <a:prstGeom prst="rect">
            <a:avLst/>
          </a:prstGeom>
        </p:spPr>
      </p:pic>
    </p:spTree>
    <p:custDataLst>
      <p:tags r:id="rId1"/>
    </p:custDataLst>
    <p:extLst>
      <p:ext uri="{BB962C8B-B14F-4D97-AF65-F5344CB8AC3E}">
        <p14:creationId xmlns:p14="http://schemas.microsoft.com/office/powerpoint/2010/main" val="26464364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14:presetBounceEnd="50000">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14:bounceEnd="50000">
                                          <p:cBhvr additive="base">
                                            <p:cTn id="15" dur="2000" fill="hold"/>
                                            <p:tgtEl>
                                              <p:spTgt spid="12"/>
                                            </p:tgtEl>
                                            <p:attrNameLst>
                                              <p:attrName>ppt_x</p:attrName>
                                            </p:attrNameLst>
                                          </p:cBhvr>
                                          <p:tavLst>
                                            <p:tav tm="0">
                                              <p:val>
                                                <p:strVal val="1+#ppt_w/2"/>
                                              </p:val>
                                            </p:tav>
                                            <p:tav tm="100000">
                                              <p:val>
                                                <p:strVal val="#ppt_x"/>
                                              </p:val>
                                            </p:tav>
                                          </p:tavLst>
                                        </p:anim>
                                        <p:anim calcmode="lin" valueType="num" p14:bounceEnd="50000">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stCondLst>
                                        <p:cond delay="3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338610" y="403793"/>
            <a:ext cx="10405153" cy="5329136"/>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863937" y="1271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messages:</a:t>
            </a:r>
            <a:br>
              <a:rPr lang="en-US">
                <a:solidFill>
                  <a:srgbClr val="0070C0"/>
                </a:solidFill>
              </a:rPr>
            </a:br>
            <a:r>
              <a:rPr lang="en-US" sz="3600">
                <a:solidFill>
                  <a:srgbClr val="0070C0"/>
                </a:solidFill>
                <a:latin typeface="Lato" panose="020F0502020204030203" pitchFamily="34" charset="77"/>
              </a:rPr>
              <a:t>Root causes of GBV</a:t>
            </a:r>
          </a:p>
        </p:txBody>
      </p:sp>
      <p:sp>
        <p:nvSpPr>
          <p:cNvPr id="8" name="Content Placeholder 2">
            <a:extLst>
              <a:ext uri="{FF2B5EF4-FFF2-40B4-BE49-F238E27FC236}">
                <a16:creationId xmlns:a16="http://schemas.microsoft.com/office/drawing/2014/main" id="{ABC3598C-040E-579E-8AD7-C6DEC43F94B4}"/>
              </a:ext>
            </a:extLst>
          </p:cNvPr>
          <p:cNvSpPr txBox="1">
            <a:spLocks/>
          </p:cNvSpPr>
          <p:nvPr/>
        </p:nvSpPr>
        <p:spPr>
          <a:xfrm>
            <a:off x="2863937" y="2084162"/>
            <a:ext cx="868260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altLang="en-US" sz="2000"/>
              <a:t>The root causes of GBV are gender inequality, systemic discrimination and unequal power relations.</a:t>
            </a:r>
          </a:p>
          <a:p>
            <a:pPr>
              <a:buClr>
                <a:srgbClr val="0070C0"/>
              </a:buClr>
              <a:buFont typeface="Wingdings" pitchFamily="2" charset="2"/>
              <a:buChar char="Ø"/>
            </a:pPr>
            <a:r>
              <a:rPr lang="en-US" altLang="en-US" sz="2000"/>
              <a:t>Displacement is not the cause of GBV. GBV exists prior to displacement. Factors relating to displacement can exacerbate GBV. </a:t>
            </a:r>
          </a:p>
          <a:p>
            <a:pPr>
              <a:buClr>
                <a:srgbClr val="0070C0"/>
              </a:buClr>
              <a:buFont typeface="Wingdings" pitchFamily="2" charset="2"/>
              <a:buChar char="Ø"/>
            </a:pPr>
            <a:r>
              <a:rPr lang="en-US" altLang="en-US" sz="2000"/>
              <a:t>Primary prevention of GBV means identifying, understanding and addressing its root causes. It is different from risk mitigation, which addresses factors contributing to GBV.</a:t>
            </a:r>
          </a:p>
          <a:p>
            <a:pPr>
              <a:buClr>
                <a:srgbClr val="0070C0"/>
              </a:buClr>
              <a:buFont typeface="Wingdings" pitchFamily="2" charset="2"/>
              <a:buChar char="Ø"/>
            </a:pPr>
            <a:r>
              <a:rPr lang="en-US" altLang="en-US" sz="2000"/>
              <a:t>Women and girls are at increased risk of GBV and face additional barriers to accessing services, due to systemic gender inequality and other forms of intersectional discrimination. </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728" y="630084"/>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137" y="630083"/>
            <a:ext cx="2393017" cy="2541257"/>
          </a:xfrm>
          <a:prstGeom prst="rect">
            <a:avLst/>
          </a:prstGeom>
        </p:spPr>
      </p:pic>
    </p:spTree>
    <p:extLst>
      <p:ext uri="{BB962C8B-B14F-4D97-AF65-F5344CB8AC3E}">
        <p14:creationId xmlns:p14="http://schemas.microsoft.com/office/powerpoint/2010/main" val="232491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687D0C-9B9B-CF79-07AC-ACB7E513D9CB}"/>
              </a:ext>
            </a:extLst>
          </p:cNvPr>
          <p:cNvSpPr/>
          <p:nvPr/>
        </p:nvSpPr>
        <p:spPr>
          <a:xfrm>
            <a:off x="0" y="-561474"/>
            <a:ext cx="12192000" cy="4619447"/>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7" name="Picture 16">
            <a:extLst>
              <a:ext uri="{FF2B5EF4-FFF2-40B4-BE49-F238E27FC236}">
                <a16:creationId xmlns:a16="http://schemas.microsoft.com/office/drawing/2014/main" id="{2320B829-BFE0-3431-EAD5-9A1E3D27A7D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219204"/>
            <a:ext cx="12192001" cy="3562352"/>
          </a:xfrm>
          <a:prstGeom prst="rect">
            <a:avLst/>
          </a:prstGeom>
        </p:spPr>
      </p:pic>
      <p:pic>
        <p:nvPicPr>
          <p:cNvPr id="11" name="Picture 10">
            <a:extLst>
              <a:ext uri="{FF2B5EF4-FFF2-40B4-BE49-F238E27FC236}">
                <a16:creationId xmlns:a16="http://schemas.microsoft.com/office/drawing/2014/main" id="{FB1DC15C-95B2-7948-B13D-6237ACDC538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859938" y="197713"/>
            <a:ext cx="2673911" cy="3101072"/>
          </a:xfrm>
          <a:prstGeom prst="rect">
            <a:avLst/>
          </a:prstGeom>
        </p:spPr>
      </p:pic>
      <p:grpSp>
        <p:nvGrpSpPr>
          <p:cNvPr id="8" name="Group 7">
            <a:extLst>
              <a:ext uri="{FF2B5EF4-FFF2-40B4-BE49-F238E27FC236}">
                <a16:creationId xmlns:a16="http://schemas.microsoft.com/office/drawing/2014/main" id="{B464508A-6719-0287-CEB3-B24CA8C4708E}"/>
              </a:ext>
            </a:extLst>
          </p:cNvPr>
          <p:cNvGrpSpPr/>
          <p:nvPr/>
        </p:nvGrpSpPr>
        <p:grpSpPr>
          <a:xfrm>
            <a:off x="1015696" y="4482520"/>
            <a:ext cx="7301828" cy="1456384"/>
            <a:chOff x="539750" y="4707879"/>
            <a:chExt cx="8280400" cy="145638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a:solidFill>
                    <a:srgbClr val="FFFFFF"/>
                  </a:solidFill>
                  <a:latin typeface="Lato" panose="020F0502020204030203" pitchFamily="34" charset="77"/>
                </a:rPr>
                <a:t>GBV prevention principles and the socio-ecological model</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0787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MODULE 1 | SESSION 3</a:t>
              </a:r>
            </a:p>
          </p:txBody>
        </p:sp>
      </p:grpSp>
      <p:pic>
        <p:nvPicPr>
          <p:cNvPr id="13" name="Picture 12">
            <a:extLst>
              <a:ext uri="{FF2B5EF4-FFF2-40B4-BE49-F238E27FC236}">
                <a16:creationId xmlns:a16="http://schemas.microsoft.com/office/drawing/2014/main" id="{27FB7048-55BA-FE86-0E1C-FACDA538050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73706" y="919096"/>
            <a:ext cx="2663978" cy="2970053"/>
          </a:xfrm>
          <a:prstGeom prst="rect">
            <a:avLst/>
          </a:prstGeom>
        </p:spPr>
      </p:pic>
      <p:pic>
        <p:nvPicPr>
          <p:cNvPr id="15" name="Picture 14">
            <a:extLst>
              <a:ext uri="{FF2B5EF4-FFF2-40B4-BE49-F238E27FC236}">
                <a16:creationId xmlns:a16="http://schemas.microsoft.com/office/drawing/2014/main" id="{BB8779C8-139F-313D-FBC9-F5E2BD4A18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60107" y="464698"/>
            <a:ext cx="2654682" cy="3107538"/>
          </a:xfrm>
          <a:prstGeom prst="rect">
            <a:avLst/>
          </a:prstGeom>
        </p:spPr>
      </p:pic>
      <p:pic>
        <p:nvPicPr>
          <p:cNvPr id="9" name="Picture 8">
            <a:extLst>
              <a:ext uri="{FF2B5EF4-FFF2-40B4-BE49-F238E27FC236}">
                <a16:creationId xmlns:a16="http://schemas.microsoft.com/office/drawing/2014/main" id="{4E104B64-541E-190C-14EE-3DAAE942AE0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33849" y="1273861"/>
            <a:ext cx="2673911" cy="2797323"/>
          </a:xfrm>
          <a:prstGeom prst="rect">
            <a:avLst/>
          </a:prstGeom>
        </p:spPr>
      </p:pic>
    </p:spTree>
    <p:custDataLst>
      <p:tags r:id="rId1"/>
    </p:custDataLst>
    <p:extLst>
      <p:ext uri="{BB962C8B-B14F-4D97-AF65-F5344CB8AC3E}">
        <p14:creationId xmlns:p14="http://schemas.microsoft.com/office/powerpoint/2010/main" val="53809181"/>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2" presetClass="entr" presetSubtype="2" accel="50000" decel="5000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1+#ppt_w/2"/>
                                              </p:val>
                                            </p:tav>
                                            <p:tav tm="100000">
                                              <p:val>
                                                <p:strVal val="#ppt_x"/>
                                              </p:val>
                                            </p:tav>
                                          </p:tavLst>
                                        </p:anim>
                                        <p:anim calcmode="lin" valueType="num">
                                          <p:cBhvr additive="base">
                                            <p:cTn id="15" dur="2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000" fill="hold"/>
                                            <p:tgtEl>
                                              <p:spTgt spid="11"/>
                                            </p:tgtEl>
                                            <p:attrNameLst>
                                              <p:attrName>ppt_x</p:attrName>
                                            </p:attrNameLst>
                                          </p:cBhvr>
                                          <p:tavLst>
                                            <p:tav tm="0">
                                              <p:val>
                                                <p:strVal val="1+#ppt_w/2"/>
                                              </p:val>
                                            </p:tav>
                                            <p:tav tm="100000">
                                              <p:val>
                                                <p:strVal val="#ppt_x"/>
                                              </p:val>
                                            </p:tav>
                                          </p:tavLst>
                                        </p:anim>
                                        <p:anim calcmode="lin" valueType="num">
                                          <p:cBhvr additive="base">
                                            <p:cTn id="19" dur="2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0" fill="hold"/>
                                            <p:tgtEl>
                                              <p:spTgt spid="13"/>
                                            </p:tgtEl>
                                            <p:attrNameLst>
                                              <p:attrName>ppt_x</p:attrName>
                                            </p:attrNameLst>
                                          </p:cBhvr>
                                          <p:tavLst>
                                            <p:tav tm="0">
                                              <p:val>
                                                <p:strVal val="0-#ppt_w/2"/>
                                              </p:val>
                                            </p:tav>
                                            <p:tav tm="100000">
                                              <p:val>
                                                <p:strVal val="#ppt_x"/>
                                              </p:val>
                                            </p:tav>
                                          </p:tavLst>
                                        </p:anim>
                                        <p:anim calcmode="lin" valueType="num">
                                          <p:cBhvr additive="base">
                                            <p:cTn id="23" dur="20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accel="50000" decel="5000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000" fill="hold"/>
                                            <p:tgtEl>
                                              <p:spTgt spid="15"/>
                                            </p:tgtEl>
                                            <p:attrNameLst>
                                              <p:attrName>ppt_x</p:attrName>
                                            </p:attrNameLst>
                                          </p:cBhvr>
                                          <p:tavLst>
                                            <p:tav tm="0">
                                              <p:val>
                                                <p:strVal val="1+#ppt_w/2"/>
                                              </p:val>
                                            </p:tav>
                                            <p:tav tm="100000">
                                              <p:val>
                                                <p:strVal val="#ppt_x"/>
                                              </p:val>
                                            </p:tav>
                                          </p:tavLst>
                                        </p:anim>
                                        <p:anim calcmode="lin" valueType="num">
                                          <p:cBhvr additive="base">
                                            <p:cTn id="2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2" presetClass="entr" presetSubtype="2" accel="50000" decel="50000" fill="hold" nodeType="with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1+#ppt_w/2"/>
                                              </p:val>
                                            </p:tav>
                                            <p:tav tm="100000">
                                              <p:val>
                                                <p:strVal val="#ppt_x"/>
                                              </p:val>
                                            </p:tav>
                                          </p:tavLst>
                                        </p:anim>
                                        <p:anim calcmode="lin" valueType="num">
                                          <p:cBhvr additive="base">
                                            <p:cTn id="15" dur="2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2000" fill="hold"/>
                                            <p:tgtEl>
                                              <p:spTgt spid="11"/>
                                            </p:tgtEl>
                                            <p:attrNameLst>
                                              <p:attrName>ppt_x</p:attrName>
                                            </p:attrNameLst>
                                          </p:cBhvr>
                                          <p:tavLst>
                                            <p:tav tm="0">
                                              <p:val>
                                                <p:strVal val="1+#ppt_w/2"/>
                                              </p:val>
                                            </p:tav>
                                            <p:tav tm="100000">
                                              <p:val>
                                                <p:strVal val="#ppt_x"/>
                                              </p:val>
                                            </p:tav>
                                          </p:tavLst>
                                        </p:anim>
                                        <p:anim calcmode="lin" valueType="num">
                                          <p:cBhvr additive="base">
                                            <p:cTn id="19" dur="2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2000" fill="hold"/>
                                            <p:tgtEl>
                                              <p:spTgt spid="13"/>
                                            </p:tgtEl>
                                            <p:attrNameLst>
                                              <p:attrName>ppt_x</p:attrName>
                                            </p:attrNameLst>
                                          </p:cBhvr>
                                          <p:tavLst>
                                            <p:tav tm="0">
                                              <p:val>
                                                <p:strVal val="0-#ppt_w/2"/>
                                              </p:val>
                                            </p:tav>
                                            <p:tav tm="100000">
                                              <p:val>
                                                <p:strVal val="#ppt_x"/>
                                              </p:val>
                                            </p:tav>
                                          </p:tavLst>
                                        </p:anim>
                                        <p:anim calcmode="lin" valueType="num">
                                          <p:cBhvr additive="base">
                                            <p:cTn id="23" dur="20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accel="50000" decel="5000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000" fill="hold"/>
                                            <p:tgtEl>
                                              <p:spTgt spid="15"/>
                                            </p:tgtEl>
                                            <p:attrNameLst>
                                              <p:attrName>ppt_x</p:attrName>
                                            </p:attrNameLst>
                                          </p:cBhvr>
                                          <p:tavLst>
                                            <p:tav tm="0">
                                              <p:val>
                                                <p:strVal val="1+#ppt_w/2"/>
                                              </p:val>
                                            </p:tav>
                                            <p:tav tm="100000">
                                              <p:val>
                                                <p:strVal val="#ppt_x"/>
                                              </p:val>
                                            </p:tav>
                                          </p:tavLst>
                                        </p:anim>
                                        <p:anim calcmode="lin" valueType="num">
                                          <p:cBhvr additive="base">
                                            <p:cTn id="2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447DEA2-3C5A-F9DD-F2CA-76E6FF2A5A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1057" y="2873829"/>
            <a:ext cx="6078839" cy="3497232"/>
          </a:xfrm>
          <a:prstGeom prst="rect">
            <a:avLst/>
          </a:prstGeom>
        </p:spPr>
      </p:pic>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684661"/>
            <a:ext cx="85625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Guiding principles and GBV prevention</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344816"/>
            <a:ext cx="1179337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0" y="1804946"/>
            <a:ext cx="607883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5000"/>
              </a:lnSpc>
              <a:buClr>
                <a:srgbClr val="0070C0"/>
              </a:buClr>
              <a:buFont typeface="Wingdings" pitchFamily="2" charset="2"/>
              <a:buChar char="Ø"/>
            </a:pPr>
            <a:r>
              <a:rPr lang="en-US" sz="2000">
                <a:ea typeface="MS Mincho" panose="02020609040205080304" pitchFamily="49" charset="-128"/>
                <a:cs typeface="Times New Roman" panose="02020603050405020304" pitchFamily="18" charset="0"/>
              </a:rPr>
              <a:t>Community-led engagement and processes. </a:t>
            </a:r>
          </a:p>
          <a:p>
            <a:pPr algn="just">
              <a:lnSpc>
                <a:spcPct val="115000"/>
              </a:lnSpc>
              <a:buClr>
                <a:srgbClr val="0070C0"/>
              </a:buClr>
              <a:buFont typeface="Wingdings" pitchFamily="2" charset="2"/>
              <a:buChar char="Ø"/>
            </a:pPr>
            <a:r>
              <a:rPr lang="en-US" sz="2000">
                <a:ea typeface="MS Mincho" panose="02020609040205080304" pitchFamily="49" charset="-128"/>
                <a:cs typeface="Times New Roman" panose="02020603050405020304" pitchFamily="18" charset="0"/>
              </a:rPr>
              <a:t>Accountability to women and girls.</a:t>
            </a:r>
          </a:p>
          <a:p>
            <a:pPr algn="just">
              <a:lnSpc>
                <a:spcPct val="115000"/>
              </a:lnSpc>
              <a:buClr>
                <a:srgbClr val="0070C0"/>
              </a:buClr>
              <a:buFont typeface="Wingdings" pitchFamily="2" charset="2"/>
              <a:buChar char="Ø"/>
            </a:pPr>
            <a:r>
              <a:rPr lang="en-US" sz="2000">
                <a:ea typeface="MS Mincho" panose="02020609040205080304" pitchFamily="49" charset="-128"/>
                <a:cs typeface="Times New Roman" panose="02020603050405020304" pitchFamily="18" charset="0"/>
              </a:rPr>
              <a:t>Survivor-</a:t>
            </a:r>
            <a:r>
              <a:rPr lang="en-US" sz="2000" err="1">
                <a:ea typeface="MS Mincho" panose="02020609040205080304" pitchFamily="49" charset="-128"/>
                <a:cs typeface="Times New Roman" panose="02020603050405020304" pitchFamily="18" charset="0"/>
              </a:rPr>
              <a:t>centred</a:t>
            </a:r>
            <a:r>
              <a:rPr lang="en-US" sz="2000">
                <a:ea typeface="MS Mincho" panose="02020609040205080304" pitchFamily="49" charset="-128"/>
                <a:cs typeface="Times New Roman" panose="02020603050405020304" pitchFamily="18" charset="0"/>
              </a:rPr>
              <a:t>.</a:t>
            </a:r>
          </a:p>
          <a:p>
            <a:pPr algn="just">
              <a:lnSpc>
                <a:spcPct val="115000"/>
              </a:lnSpc>
              <a:buClr>
                <a:srgbClr val="0070C0"/>
              </a:buClr>
              <a:buFont typeface="Wingdings" pitchFamily="2" charset="2"/>
              <a:buChar char="Ø"/>
            </a:pPr>
            <a:r>
              <a:rPr lang="en-US" sz="2000">
                <a:ea typeface="MS Mincho" panose="02020609040205080304" pitchFamily="49" charset="-128"/>
                <a:cs typeface="Times New Roman" panose="02020603050405020304" pitchFamily="18" charset="0"/>
              </a:rPr>
              <a:t>Do no harm. </a:t>
            </a:r>
          </a:p>
          <a:p>
            <a:pPr marL="448945" indent="-448945"/>
            <a:endParaRPr lang="en-GB" sz="2400">
              <a:latin typeface="Lato"/>
              <a:ea typeface="Lato"/>
              <a:cs typeface="Lato"/>
            </a:endParaRPr>
          </a:p>
        </p:txBody>
      </p:sp>
      <p:pic>
        <p:nvPicPr>
          <p:cNvPr id="4" name="Picture 3" descr="A picture containing text, vector graphics&#10;&#10;Description automatically generated">
            <a:extLst>
              <a:ext uri="{FF2B5EF4-FFF2-40B4-BE49-F238E27FC236}">
                <a16:creationId xmlns:a16="http://schemas.microsoft.com/office/drawing/2014/main" id="{42FC0B3F-814A-D57B-C34C-E2CCBED8D8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3420" y="1705566"/>
            <a:ext cx="7386454" cy="4761365"/>
          </a:xfrm>
          <a:prstGeom prst="rect">
            <a:avLst/>
          </a:prstGeom>
        </p:spPr>
      </p:pic>
    </p:spTree>
    <p:custDataLst>
      <p:tags r:id="rId1"/>
    </p:custDataLst>
    <p:extLst>
      <p:ext uri="{BB962C8B-B14F-4D97-AF65-F5344CB8AC3E}">
        <p14:creationId xmlns:p14="http://schemas.microsoft.com/office/powerpoint/2010/main" val="16686001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7D31">
            <a:alpha val="94000"/>
          </a:srgb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4E6BD6-8B2A-57D6-D980-6DF4126529BF}"/>
              </a:ext>
            </a:extLst>
          </p:cNvPr>
          <p:cNvSpPr/>
          <p:nvPr/>
        </p:nvSpPr>
        <p:spPr>
          <a:xfrm>
            <a:off x="0" y="-448131"/>
            <a:ext cx="12192000" cy="5093784"/>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8" name="Picture 7" descr="A blue x-ray of a person's head&#10;&#10;Description automatically generated with low confidence">
            <a:extLst>
              <a:ext uri="{FF2B5EF4-FFF2-40B4-BE49-F238E27FC236}">
                <a16:creationId xmlns:a16="http://schemas.microsoft.com/office/drawing/2014/main" id="{DCE41B81-949D-989F-ABAB-8932C9560E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2242" y="1175898"/>
            <a:ext cx="2978275" cy="3466096"/>
          </a:xfrm>
          <a:prstGeom prst="rect">
            <a:avLst/>
          </a:prstGeom>
        </p:spPr>
      </p:pic>
      <p:pic>
        <p:nvPicPr>
          <p:cNvPr id="12" name="Picture 11" descr="A picture containing vector graphics&#10;&#10;Description automatically generated">
            <a:extLst>
              <a:ext uri="{FF2B5EF4-FFF2-40B4-BE49-F238E27FC236}">
                <a16:creationId xmlns:a16="http://schemas.microsoft.com/office/drawing/2014/main" id="{AD727989-B5CD-D6F7-5163-62120770C0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132" y="1056112"/>
            <a:ext cx="2978275" cy="3585883"/>
          </a:xfrm>
          <a:prstGeom prst="rect">
            <a:avLst/>
          </a:prstGeom>
        </p:spPr>
      </p:pic>
      <p:grpSp>
        <p:nvGrpSpPr>
          <p:cNvPr id="6" name="Group 5">
            <a:extLst>
              <a:ext uri="{FF2B5EF4-FFF2-40B4-BE49-F238E27FC236}">
                <a16:creationId xmlns:a16="http://schemas.microsoft.com/office/drawing/2014/main" id="{FA09493C-CE59-94D8-5175-D33D21C38292}"/>
              </a:ext>
            </a:extLst>
          </p:cNvPr>
          <p:cNvGrpSpPr/>
          <p:nvPr/>
        </p:nvGrpSpPr>
        <p:grpSpPr>
          <a:xfrm>
            <a:off x="815023" y="5151127"/>
            <a:ext cx="8495232" cy="1187140"/>
            <a:chOff x="550261" y="1127499"/>
            <a:chExt cx="8495232" cy="1804523"/>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50261" y="1852522"/>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500" baseline="30000">
                  <a:solidFill>
                    <a:schemeClr val="bg1"/>
                  </a:solidFill>
                  <a:latin typeface="Lato" panose="020F0502020204030203" pitchFamily="34" charset="77"/>
                </a:rPr>
                <a:t>MODULE 1 – PRIMARY PREVENTION OF GBV</a:t>
              </a:r>
            </a:p>
            <a:p>
              <a:r>
                <a:rPr lang="en-US" altLang="en-US" sz="3500" baseline="30000">
                  <a:solidFill>
                    <a:schemeClr val="bg1"/>
                  </a:solidFill>
                  <a:latin typeface="Lato" panose="020F0502020204030203" pitchFamily="34" charset="77"/>
                </a:rPr>
                <a:t> </a:t>
              </a:r>
            </a:p>
            <a:p>
              <a:r>
                <a:rPr lang="en-GB" sz="1600">
                  <a:solidFill>
                    <a:schemeClr val="bg1"/>
                  </a:solidFill>
                  <a:latin typeface="Lato" panose="020F0502020204030203" pitchFamily="34" charset="0"/>
                  <a:ea typeface="Lato" panose="020F0502020204030203" pitchFamily="34" charset="0"/>
                  <a:cs typeface="Lato" panose="020F0502020204030203" pitchFamily="34" charset="0"/>
                </a:rPr>
                <a:t>© UNHCR March 2023</a:t>
              </a:r>
              <a:endParaRPr lang="en-US" altLang="en-US" sz="16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50261" y="1127499"/>
              <a:ext cx="8495232" cy="49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pPr>
              <a:r>
                <a:rPr lang="en-US" altLang="en-US" sz="3600" b="1">
                  <a:solidFill>
                    <a:schemeClr val="bg1"/>
                  </a:solidFill>
                  <a:latin typeface="Lato" panose="020F0502020204030203" pitchFamily="34" charset="77"/>
                </a:rPr>
                <a:t>GBV Prevention Facilitation Package</a:t>
              </a:r>
              <a:endParaRPr lang="en-US" altLang="en-US" sz="3500" baseline="30000">
                <a:solidFill>
                  <a:schemeClr val="bg1"/>
                </a:solidFill>
                <a:latin typeface="Lato" panose="020F0502020204030203" pitchFamily="34" charset="77"/>
              </a:endParaRPr>
            </a:p>
          </p:txBody>
        </p:sp>
      </p:grpSp>
      <p:pic>
        <p:nvPicPr>
          <p:cNvPr id="4" name="Picture 3">
            <a:extLst>
              <a:ext uri="{FF2B5EF4-FFF2-40B4-BE49-F238E27FC236}">
                <a16:creationId xmlns:a16="http://schemas.microsoft.com/office/drawing/2014/main" id="{4D045E7B-864E-E5F4-4205-A3F8B353877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62415" y="220399"/>
            <a:ext cx="7981159" cy="4424967"/>
          </a:xfrm>
          <a:prstGeom prst="rect">
            <a:avLst/>
          </a:prstGeom>
        </p:spPr>
      </p:pic>
      <p:sp>
        <p:nvSpPr>
          <p:cNvPr id="10" name="TextBox 9">
            <a:extLst>
              <a:ext uri="{FF2B5EF4-FFF2-40B4-BE49-F238E27FC236}">
                <a16:creationId xmlns:a16="http://schemas.microsoft.com/office/drawing/2014/main" id="{FDB233BE-32F3-B323-99C0-282F9D814056}"/>
              </a:ext>
            </a:extLst>
          </p:cNvPr>
          <p:cNvSpPr txBox="1"/>
          <p:nvPr/>
        </p:nvSpPr>
        <p:spPr>
          <a:xfrm>
            <a:off x="9468443" y="4702927"/>
            <a:ext cx="2949846" cy="338554"/>
          </a:xfrm>
          <a:prstGeom prst="rect">
            <a:avLst/>
          </a:prstGeom>
          <a:noFill/>
        </p:spPr>
        <p:txBody>
          <a:bodyPr wrap="square" rtlCol="0">
            <a:spAutoFit/>
          </a:bodyPr>
          <a:lstStyle/>
          <a:p>
            <a:r>
              <a:rPr lang="en-GB" sz="1600" b="0" i="1" u="none" strike="noStrike">
                <a:solidFill>
                  <a:schemeClr val="bg1"/>
                </a:solidFill>
                <a:effectLst/>
                <a:latin typeface="Lato" panose="020F0502020204030203" pitchFamily="34" charset="0"/>
                <a:ea typeface="Lato" panose="020F0502020204030203" pitchFamily="34" charset="0"/>
                <a:cs typeface="Lato" panose="020F0502020204030203" pitchFamily="34" charset="0"/>
              </a:rPr>
              <a:t>Graphic Design - REC Design</a:t>
            </a:r>
            <a:endParaRPr lang="en-GB" sz="1600" i="1">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2" presetClass="entr" presetSubtype="2" accel="50000" fill="hold" nodeType="withEffect" p14:presetBounceEnd="50000">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30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3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1+#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000" fill="hold"/>
                                            <p:tgtEl>
                                              <p:spTgt spid="12"/>
                                            </p:tgtEl>
                                            <p:attrNameLst>
                                              <p:attrName>ppt_x</p:attrName>
                                            </p:attrNameLst>
                                          </p:cBhvr>
                                          <p:tavLst>
                                            <p:tav tm="0">
                                              <p:val>
                                                <p:strVal val="0-#ppt_w/2"/>
                                              </p:val>
                                            </p:tav>
                                            <p:tav tm="100000">
                                              <p:val>
                                                <p:strVal val="#ppt_x"/>
                                              </p:val>
                                            </p:tav>
                                          </p:tavLst>
                                        </p:anim>
                                        <p:anim calcmode="lin" valueType="num">
                                          <p:cBhvr additive="base">
                                            <p:cTn id="23"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2" presetClass="entr" presetSubtype="2" accel="50000" fill="hold" nodeType="with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0" fill="hold"/>
                                            <p:tgtEl>
                                              <p:spTgt spid="4"/>
                                            </p:tgtEl>
                                            <p:attrNameLst>
                                              <p:attrName>ppt_x</p:attrName>
                                            </p:attrNameLst>
                                          </p:cBhvr>
                                          <p:tavLst>
                                            <p:tav tm="0">
                                              <p:val>
                                                <p:strVal val="1+#ppt_w/2"/>
                                              </p:val>
                                            </p:tav>
                                            <p:tav tm="100000">
                                              <p:val>
                                                <p:strVal val="#ppt_x"/>
                                              </p:val>
                                            </p:tav>
                                          </p:tavLst>
                                        </p:anim>
                                        <p:anim calcmode="lin" valueType="num">
                                          <p:cBhvr additive="base">
                                            <p:cTn id="15" dur="3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1+#ppt_w/2"/>
                                              </p:val>
                                            </p:tav>
                                            <p:tav tm="100000">
                                              <p:val>
                                                <p:strVal val="#ppt_x"/>
                                              </p:val>
                                            </p:tav>
                                          </p:tavLst>
                                        </p:anim>
                                        <p:anim calcmode="lin" valueType="num">
                                          <p:cBhvr additive="base">
                                            <p:cTn id="19" dur="20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000" fill="hold"/>
                                            <p:tgtEl>
                                              <p:spTgt spid="12"/>
                                            </p:tgtEl>
                                            <p:attrNameLst>
                                              <p:attrName>ppt_x</p:attrName>
                                            </p:attrNameLst>
                                          </p:cBhvr>
                                          <p:tavLst>
                                            <p:tav tm="0">
                                              <p:val>
                                                <p:strVal val="0-#ppt_w/2"/>
                                              </p:val>
                                            </p:tav>
                                            <p:tav tm="100000">
                                              <p:val>
                                                <p:strVal val="#ppt_x"/>
                                              </p:val>
                                            </p:tav>
                                          </p:tavLst>
                                        </p:anim>
                                        <p:anim calcmode="lin" valueType="num">
                                          <p:cBhvr additive="base">
                                            <p:cTn id="23"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753772-8739-9B55-A5A4-F64250526AB4}"/>
              </a:ext>
            </a:extLst>
          </p:cNvPr>
          <p:cNvGrpSpPr/>
          <p:nvPr/>
        </p:nvGrpSpPr>
        <p:grpSpPr>
          <a:xfrm>
            <a:off x="-1671571" y="-650837"/>
            <a:ext cx="3981353" cy="3382989"/>
            <a:chOff x="-1684633" y="-572459"/>
            <a:chExt cx="3981353" cy="3382989"/>
          </a:xfrm>
        </p:grpSpPr>
        <p:sp>
          <p:nvSpPr>
            <p:cNvPr id="3" name="Oval 2">
              <a:extLst>
                <a:ext uri="{FF2B5EF4-FFF2-40B4-BE49-F238E27FC236}">
                  <a16:creationId xmlns:a16="http://schemas.microsoft.com/office/drawing/2014/main" id="{2BF3BED0-A7C2-FAB4-DCD2-7FBC3A81C1D5}"/>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4" name="Picture 3" descr="Logo, icon&#10;&#10;Description automatically generated">
              <a:extLst>
                <a:ext uri="{FF2B5EF4-FFF2-40B4-BE49-F238E27FC236}">
                  <a16:creationId xmlns:a16="http://schemas.microsoft.com/office/drawing/2014/main" id="{8D51CE6C-8CA8-C701-53B2-A6FD72DB5E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673" y="464265"/>
              <a:ext cx="1855047" cy="1810188"/>
            </a:xfrm>
            <a:prstGeom prst="rect">
              <a:avLst/>
            </a:prstGeom>
          </p:spPr>
        </p:pic>
      </p:grpSp>
      <p:sp>
        <p:nvSpPr>
          <p:cNvPr id="9" name="Title 1">
            <a:extLst>
              <a:ext uri="{FF2B5EF4-FFF2-40B4-BE49-F238E27FC236}">
                <a16:creationId xmlns:a16="http://schemas.microsoft.com/office/drawing/2014/main" id="{C2792BC3-7503-0743-1585-6539EECE8B80}"/>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Activity</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Principles in practice</a:t>
            </a:r>
          </a:p>
        </p:txBody>
      </p:sp>
      <p:pic>
        <p:nvPicPr>
          <p:cNvPr id="7" name="Picture 6" descr="Graphical user interface&#10;&#10;Description automatically generated with low confidence">
            <a:extLst>
              <a:ext uri="{FF2B5EF4-FFF2-40B4-BE49-F238E27FC236}">
                <a16:creationId xmlns:a16="http://schemas.microsoft.com/office/drawing/2014/main" id="{5B95E71F-A4BA-6ED2-965C-D1EB0C06D7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60910" y="948982"/>
            <a:ext cx="11311481" cy="6324405"/>
          </a:xfrm>
          <a:prstGeom prst="rect">
            <a:avLst/>
          </a:prstGeom>
        </p:spPr>
      </p:pic>
      <p:pic>
        <p:nvPicPr>
          <p:cNvPr id="13" name="Picture 12">
            <a:extLst>
              <a:ext uri="{FF2B5EF4-FFF2-40B4-BE49-F238E27FC236}">
                <a16:creationId xmlns:a16="http://schemas.microsoft.com/office/drawing/2014/main" id="{198F1AF2-27B9-10C6-566C-A0AC352F53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9403" y="1942712"/>
            <a:ext cx="2733194" cy="3191486"/>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E31C68E6-EAEA-A942-7A25-EA0705844B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442" y="2283263"/>
            <a:ext cx="5284708" cy="3880558"/>
          </a:xfrm>
          <a:prstGeom prst="rect">
            <a:avLst/>
          </a:prstGeom>
        </p:spPr>
      </p:pic>
      <p:pic>
        <p:nvPicPr>
          <p:cNvPr id="19" name="Picture 18" descr="A picture containing text, vector graphics&#10;&#10;Description automatically generated">
            <a:extLst>
              <a:ext uri="{FF2B5EF4-FFF2-40B4-BE49-F238E27FC236}">
                <a16:creationId xmlns:a16="http://schemas.microsoft.com/office/drawing/2014/main" id="{94445AC2-70AE-2F15-F63A-44D1147A74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30585" y="1301218"/>
            <a:ext cx="4517286" cy="4883831"/>
          </a:xfrm>
          <a:prstGeom prst="rect">
            <a:avLst/>
          </a:prstGeom>
        </p:spPr>
      </p:pic>
    </p:spTree>
    <p:custDataLst>
      <p:tags r:id="rId1"/>
    </p:custDataLst>
    <p:extLst>
      <p:ext uri="{BB962C8B-B14F-4D97-AF65-F5344CB8AC3E}">
        <p14:creationId xmlns:p14="http://schemas.microsoft.com/office/powerpoint/2010/main" val="426838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2" presetClass="entr" presetSubtype="8" accel="50000" decel="50000" fill="hold" nodeType="withEffect">
                                      <p:stCondLst>
                                        <p:cond delay="3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0-#ppt_w/2"/>
                                              </p:val>
                                            </p:tav>
                                            <p:tav tm="100000">
                                              <p:val>
                                                <p:strVal val="#ppt_x"/>
                                              </p:val>
                                            </p:tav>
                                          </p:tavLst>
                                        </p:anim>
                                        <p:anim calcmode="lin" valueType="num">
                                          <p:cBhvr additive="base">
                                            <p:cTn id="15" dur="20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0" fill="hold"/>
                                            <p:tgtEl>
                                              <p:spTgt spid="13"/>
                                            </p:tgtEl>
                                            <p:attrNameLst>
                                              <p:attrName>ppt_x</p:attrName>
                                            </p:attrNameLst>
                                          </p:cBhvr>
                                          <p:tavLst>
                                            <p:tav tm="0">
                                              <p:val>
                                                <p:strVal val="1+#ppt_w/2"/>
                                              </p:val>
                                            </p:tav>
                                            <p:tav tm="100000">
                                              <p:val>
                                                <p:strVal val="#ppt_x"/>
                                              </p:val>
                                            </p:tav>
                                          </p:tavLst>
                                        </p:anim>
                                        <p:anim calcmode="lin" valueType="num">
                                          <p:cBhvr additive="base">
                                            <p:cTn id="19" dur="30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1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 fill="hold"/>
                                            <p:tgtEl>
                                              <p:spTgt spid="17"/>
                                            </p:tgtEl>
                                            <p:attrNameLst>
                                              <p:attrName>ppt_x</p:attrName>
                                            </p:attrNameLst>
                                          </p:cBhvr>
                                          <p:tavLst>
                                            <p:tav tm="0">
                                              <p:val>
                                                <p:strVal val="0-#ppt_w/2"/>
                                              </p:val>
                                            </p:tav>
                                            <p:tav tm="100000">
                                              <p:val>
                                                <p:strVal val="#ppt_x"/>
                                              </p:val>
                                            </p:tav>
                                          </p:tavLst>
                                        </p:anim>
                                        <p:anim calcmode="lin" valueType="num">
                                          <p:cBhvr additive="base">
                                            <p:cTn id="23" dur="2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3000" fill="hold"/>
                                            <p:tgtEl>
                                              <p:spTgt spid="19"/>
                                            </p:tgtEl>
                                            <p:attrNameLst>
                                              <p:attrName>ppt_x</p:attrName>
                                            </p:attrNameLst>
                                          </p:cBhvr>
                                          <p:tavLst>
                                            <p:tav tm="0">
                                              <p:val>
                                                <p:strVal val="0-#ppt_w/2"/>
                                              </p:val>
                                            </p:tav>
                                            <p:tav tm="100000">
                                              <p:val>
                                                <p:strVal val="#ppt_x"/>
                                              </p:val>
                                            </p:tav>
                                          </p:tavLst>
                                        </p:anim>
                                        <p:anim calcmode="lin" valueType="num">
                                          <p:cBhvr additive="base">
                                            <p:cTn id="27" dur="3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2" presetClass="entr" presetSubtype="8" accel="50000" decel="50000" fill="hold" nodeType="withEffect">
                                      <p:stCondLst>
                                        <p:cond delay="3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0-#ppt_w/2"/>
                                              </p:val>
                                            </p:tav>
                                            <p:tav tm="100000">
                                              <p:val>
                                                <p:strVal val="#ppt_x"/>
                                              </p:val>
                                            </p:tav>
                                          </p:tavLst>
                                        </p:anim>
                                        <p:anim calcmode="lin" valueType="num">
                                          <p:cBhvr additive="base">
                                            <p:cTn id="15" dur="20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2" accel="50000" decel="50000"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0" fill="hold"/>
                                            <p:tgtEl>
                                              <p:spTgt spid="13"/>
                                            </p:tgtEl>
                                            <p:attrNameLst>
                                              <p:attrName>ppt_x</p:attrName>
                                            </p:attrNameLst>
                                          </p:cBhvr>
                                          <p:tavLst>
                                            <p:tav tm="0">
                                              <p:val>
                                                <p:strVal val="1+#ppt_w/2"/>
                                              </p:val>
                                            </p:tav>
                                            <p:tav tm="100000">
                                              <p:val>
                                                <p:strVal val="#ppt_x"/>
                                              </p:val>
                                            </p:tav>
                                          </p:tavLst>
                                        </p:anim>
                                        <p:anim calcmode="lin" valueType="num">
                                          <p:cBhvr additive="base">
                                            <p:cTn id="19" dur="30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8" accel="50000" decel="50000" fill="hold" nodeType="withEffect">
                                      <p:stCondLst>
                                        <p:cond delay="150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 fill="hold"/>
                                            <p:tgtEl>
                                              <p:spTgt spid="17"/>
                                            </p:tgtEl>
                                            <p:attrNameLst>
                                              <p:attrName>ppt_x</p:attrName>
                                            </p:attrNameLst>
                                          </p:cBhvr>
                                          <p:tavLst>
                                            <p:tav tm="0">
                                              <p:val>
                                                <p:strVal val="0-#ppt_w/2"/>
                                              </p:val>
                                            </p:tav>
                                            <p:tav tm="100000">
                                              <p:val>
                                                <p:strVal val="#ppt_x"/>
                                              </p:val>
                                            </p:tav>
                                          </p:tavLst>
                                        </p:anim>
                                        <p:anim calcmode="lin" valueType="num">
                                          <p:cBhvr additive="base">
                                            <p:cTn id="23" dur="2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accel="50000" decel="50000" fill="hold"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3000" fill="hold"/>
                                            <p:tgtEl>
                                              <p:spTgt spid="19"/>
                                            </p:tgtEl>
                                            <p:attrNameLst>
                                              <p:attrName>ppt_x</p:attrName>
                                            </p:attrNameLst>
                                          </p:cBhvr>
                                          <p:tavLst>
                                            <p:tav tm="0">
                                              <p:val>
                                                <p:strVal val="0-#ppt_w/2"/>
                                              </p:val>
                                            </p:tav>
                                            <p:tav tm="100000">
                                              <p:val>
                                                <p:strVal val="#ppt_x"/>
                                              </p:val>
                                            </p:tav>
                                          </p:tavLst>
                                        </p:anim>
                                        <p:anim calcmode="lin" valueType="num">
                                          <p:cBhvr additive="base">
                                            <p:cTn id="27" dur="3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8765245C-F34E-4B87-8DEC-4BE6F6C81282}"/>
              </a:ext>
            </a:extLst>
          </p:cNvPr>
          <p:cNvCxnSpPr>
            <a:cxnSpLocks/>
          </p:cNvCxnSpPr>
          <p:nvPr/>
        </p:nvCxnSpPr>
        <p:spPr>
          <a:xfrm>
            <a:off x="3977510" y="4828062"/>
            <a:ext cx="3606268" cy="29028"/>
          </a:xfrm>
          <a:prstGeom prst="line">
            <a:avLst/>
          </a:prstGeom>
          <a:ln w="76200">
            <a:solidFill>
              <a:srgbClr val="FBEF33"/>
            </a:solidFill>
            <a:prstDash val="sysDot"/>
          </a:ln>
        </p:spPr>
        <p:style>
          <a:lnRef idx="1">
            <a:schemeClr val="accent4"/>
          </a:lnRef>
          <a:fillRef idx="0">
            <a:schemeClr val="accent4"/>
          </a:fillRef>
          <a:effectRef idx="0">
            <a:schemeClr val="accent4"/>
          </a:effectRef>
          <a:fontRef idx="minor">
            <a:schemeClr val="tx1"/>
          </a:fontRef>
        </p:style>
      </p:cxnSp>
      <p:sp>
        <p:nvSpPr>
          <p:cNvPr id="25" name="Rectangle 24">
            <a:extLst>
              <a:ext uri="{FF2B5EF4-FFF2-40B4-BE49-F238E27FC236}">
                <a16:creationId xmlns:a16="http://schemas.microsoft.com/office/drawing/2014/main" id="{02EC5DB3-3260-BFA9-8249-8E119C372094}"/>
              </a:ext>
            </a:extLst>
          </p:cNvPr>
          <p:cNvSpPr/>
          <p:nvPr/>
        </p:nvSpPr>
        <p:spPr>
          <a:xfrm>
            <a:off x="1" y="3215147"/>
            <a:ext cx="4219406" cy="23900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4" name="Content Placeholder 2">
            <a:extLst>
              <a:ext uri="{FF2B5EF4-FFF2-40B4-BE49-F238E27FC236}">
                <a16:creationId xmlns:a16="http://schemas.microsoft.com/office/drawing/2014/main" id="{83D45992-C6D4-D481-ECE6-7F85489BD4EE}"/>
              </a:ext>
            </a:extLst>
          </p:cNvPr>
          <p:cNvSpPr>
            <a:spLocks noGrp="1"/>
          </p:cNvSpPr>
          <p:nvPr>
            <p:ph idx="4294967295"/>
          </p:nvPr>
        </p:nvSpPr>
        <p:spPr>
          <a:xfrm>
            <a:off x="3721516" y="2533971"/>
            <a:ext cx="4118255" cy="1357813"/>
          </a:xfrm>
          <a:prstGeom prst="rect">
            <a:avLst/>
          </a:prstGeom>
        </p:spPr>
        <p:txBody>
          <a:bodyPr/>
          <a:lstStyle/>
          <a:p>
            <a:pPr marL="0" indent="0" algn="ctr">
              <a:buNone/>
            </a:pPr>
            <a:r>
              <a:rPr lang="en-GB" altLang="en-US" sz="2400" b="1">
                <a:solidFill>
                  <a:srgbClr val="0070C0"/>
                </a:solidFill>
              </a:rPr>
              <a:t>Unequal power relationships </a:t>
            </a:r>
            <a:r>
              <a:rPr lang="en-GB" altLang="en-US" sz="2400"/>
              <a:t>between men and women </a:t>
            </a:r>
            <a:r>
              <a:rPr lang="en-GB" altLang="en-US" sz="2400" b="1">
                <a:solidFill>
                  <a:srgbClr val="0070C0"/>
                </a:solidFill>
              </a:rPr>
              <a:t>will never change.</a:t>
            </a:r>
          </a:p>
        </p:txBody>
      </p:sp>
      <p:grpSp>
        <p:nvGrpSpPr>
          <p:cNvPr id="24" name="Group 23">
            <a:extLst>
              <a:ext uri="{FF2B5EF4-FFF2-40B4-BE49-F238E27FC236}">
                <a16:creationId xmlns:a16="http://schemas.microsoft.com/office/drawing/2014/main" id="{9B604E67-9119-0DB6-82B8-7EBEE41E1122}"/>
              </a:ext>
            </a:extLst>
          </p:cNvPr>
          <p:cNvGrpSpPr/>
          <p:nvPr/>
        </p:nvGrpSpPr>
        <p:grpSpPr>
          <a:xfrm>
            <a:off x="6825329" y="4163670"/>
            <a:ext cx="1516898" cy="1386840"/>
            <a:chOff x="3955648" y="3973946"/>
            <a:chExt cx="1516898" cy="1386840"/>
          </a:xfrm>
        </p:grpSpPr>
        <p:sp>
          <p:nvSpPr>
            <p:cNvPr id="12" name="Oval 11">
              <a:extLst>
                <a:ext uri="{FF2B5EF4-FFF2-40B4-BE49-F238E27FC236}">
                  <a16:creationId xmlns:a16="http://schemas.microsoft.com/office/drawing/2014/main" id="{66FA0FEA-E705-A6D9-85EA-417FCE80E235}"/>
                </a:ext>
              </a:extLst>
            </p:cNvPr>
            <p:cNvSpPr/>
            <p:nvPr/>
          </p:nvSpPr>
          <p:spPr>
            <a:xfrm>
              <a:off x="3984079"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rgbClr val="CCE3F2"/>
                </a:solidFill>
              </a:endParaRPr>
            </a:p>
          </p:txBody>
        </p:sp>
        <p:sp>
          <p:nvSpPr>
            <p:cNvPr id="14" name="TextBox 13">
              <a:extLst>
                <a:ext uri="{FF2B5EF4-FFF2-40B4-BE49-F238E27FC236}">
                  <a16:creationId xmlns:a16="http://schemas.microsoft.com/office/drawing/2014/main" id="{EDBA0FD7-59A5-C15F-1E86-179BFD7093A8}"/>
                </a:ext>
              </a:extLst>
            </p:cNvPr>
            <p:cNvSpPr txBox="1"/>
            <p:nvPr/>
          </p:nvSpPr>
          <p:spPr>
            <a:xfrm>
              <a:off x="3955648" y="4435956"/>
              <a:ext cx="1516898" cy="400110"/>
            </a:xfrm>
            <a:prstGeom prst="rect">
              <a:avLst/>
            </a:prstGeom>
            <a:noFill/>
          </p:spPr>
          <p:txBody>
            <a:bodyPr wrap="square">
              <a:spAutoFit/>
            </a:bodyPr>
            <a:lstStyle/>
            <a:p>
              <a:pPr algn="ctr">
                <a:defRPr/>
              </a:pPr>
              <a:r>
                <a:rPr lang="en-GB" altLang="en-US" sz="2000" b="1">
                  <a:solidFill>
                    <a:srgbClr val="0070C0"/>
                  </a:solidFill>
                  <a:latin typeface="Lato" panose="020F0502020204030203" pitchFamily="34" charset="77"/>
                  <a:ea typeface="Calibri" panose="020F0502020204030204" pitchFamily="34" charset="0"/>
                  <a:cs typeface="Times New Roman" panose="02020603050405020304" pitchFamily="18" charset="0"/>
                </a:rPr>
                <a:t>Disagree? </a:t>
              </a:r>
            </a:p>
          </p:txBody>
        </p:sp>
      </p:grpSp>
      <p:grpSp>
        <p:nvGrpSpPr>
          <p:cNvPr id="23" name="Group 22">
            <a:extLst>
              <a:ext uri="{FF2B5EF4-FFF2-40B4-BE49-F238E27FC236}">
                <a16:creationId xmlns:a16="http://schemas.microsoft.com/office/drawing/2014/main" id="{181464F8-FC6C-C1C5-9136-76C697304FD2}"/>
              </a:ext>
            </a:extLst>
          </p:cNvPr>
          <p:cNvGrpSpPr/>
          <p:nvPr/>
        </p:nvGrpSpPr>
        <p:grpSpPr>
          <a:xfrm>
            <a:off x="5099281" y="4163670"/>
            <a:ext cx="1516898" cy="1386840"/>
            <a:chOff x="2256516" y="3973946"/>
            <a:chExt cx="1516898" cy="1386840"/>
          </a:xfrm>
        </p:grpSpPr>
        <p:sp>
          <p:nvSpPr>
            <p:cNvPr id="11" name="Oval 10">
              <a:extLst>
                <a:ext uri="{FF2B5EF4-FFF2-40B4-BE49-F238E27FC236}">
                  <a16:creationId xmlns:a16="http://schemas.microsoft.com/office/drawing/2014/main" id="{07034354-6977-CCCE-6E55-23E82D2C558C}"/>
                </a:ext>
              </a:extLst>
            </p:cNvPr>
            <p:cNvSpPr/>
            <p:nvPr/>
          </p:nvSpPr>
          <p:spPr>
            <a:xfrm>
              <a:off x="229049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1"/>
                </a:solidFill>
              </a:endParaRPr>
            </a:p>
          </p:txBody>
        </p:sp>
        <p:sp>
          <p:nvSpPr>
            <p:cNvPr id="15" name="TextBox 14">
              <a:extLst>
                <a:ext uri="{FF2B5EF4-FFF2-40B4-BE49-F238E27FC236}">
                  <a16:creationId xmlns:a16="http://schemas.microsoft.com/office/drawing/2014/main" id="{A07B397C-89AC-60F9-8978-28DF1F700FDC}"/>
                </a:ext>
              </a:extLst>
            </p:cNvPr>
            <p:cNvSpPr txBox="1"/>
            <p:nvPr/>
          </p:nvSpPr>
          <p:spPr>
            <a:xfrm>
              <a:off x="2256516" y="4435956"/>
              <a:ext cx="1516898" cy="400110"/>
            </a:xfrm>
            <a:prstGeom prst="rect">
              <a:avLst/>
            </a:prstGeom>
            <a:noFill/>
          </p:spPr>
          <p:txBody>
            <a:bodyPr wrap="square">
              <a:spAutoFit/>
            </a:bodyPr>
            <a:lstStyle/>
            <a:p>
              <a:pPr algn="ctr">
                <a:defRPr/>
              </a:pPr>
              <a:r>
                <a:rPr lang="en-GB" altLang="en-US" sz="2000" b="1">
                  <a:solidFill>
                    <a:srgbClr val="0070C0"/>
                  </a:solidFill>
                  <a:latin typeface="Lato" panose="020F0502020204030203" pitchFamily="34" charset="77"/>
                  <a:ea typeface="Calibri" panose="020F0502020204030204" pitchFamily="34" charset="0"/>
                  <a:cs typeface="Times New Roman" panose="02020603050405020304" pitchFamily="18" charset="0"/>
                </a:rPr>
                <a:t>Not Sure</a:t>
              </a:r>
            </a:p>
          </p:txBody>
        </p:sp>
      </p:grpSp>
      <p:grpSp>
        <p:nvGrpSpPr>
          <p:cNvPr id="22" name="Group 21">
            <a:extLst>
              <a:ext uri="{FF2B5EF4-FFF2-40B4-BE49-F238E27FC236}">
                <a16:creationId xmlns:a16="http://schemas.microsoft.com/office/drawing/2014/main" id="{5732DDCF-F759-E13B-1FBA-5206EC45CF89}"/>
              </a:ext>
            </a:extLst>
          </p:cNvPr>
          <p:cNvGrpSpPr/>
          <p:nvPr/>
        </p:nvGrpSpPr>
        <p:grpSpPr>
          <a:xfrm>
            <a:off x="3409558" y="4163670"/>
            <a:ext cx="1516898" cy="1386840"/>
            <a:chOff x="575051" y="3973946"/>
            <a:chExt cx="1516898" cy="1386840"/>
          </a:xfrm>
        </p:grpSpPr>
        <p:sp>
          <p:nvSpPr>
            <p:cNvPr id="10" name="Oval 9">
              <a:extLst>
                <a:ext uri="{FF2B5EF4-FFF2-40B4-BE49-F238E27FC236}">
                  <a16:creationId xmlns:a16="http://schemas.microsoft.com/office/drawing/2014/main" id="{9562504E-6FCD-D456-B4A1-BCFD7AC77DC6}"/>
                </a:ext>
              </a:extLst>
            </p:cNvPr>
            <p:cNvSpPr/>
            <p:nvPr/>
          </p:nvSpPr>
          <p:spPr>
            <a:xfrm>
              <a:off x="609600" y="3973946"/>
              <a:ext cx="1417320" cy="1386840"/>
            </a:xfrm>
            <a:prstGeom prst="ellipse">
              <a:avLst/>
            </a:prstGeom>
            <a:solidFill>
              <a:srgbClr val="CCE3F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rgbClr val="CCE3F2"/>
                </a:solidFill>
              </a:endParaRPr>
            </a:p>
          </p:txBody>
        </p:sp>
        <p:sp>
          <p:nvSpPr>
            <p:cNvPr id="16" name="TextBox 15">
              <a:extLst>
                <a:ext uri="{FF2B5EF4-FFF2-40B4-BE49-F238E27FC236}">
                  <a16:creationId xmlns:a16="http://schemas.microsoft.com/office/drawing/2014/main" id="{FD62BC5D-48EE-E73C-EA6F-77ED1AB05C9A}"/>
                </a:ext>
              </a:extLst>
            </p:cNvPr>
            <p:cNvSpPr txBox="1"/>
            <p:nvPr/>
          </p:nvSpPr>
          <p:spPr>
            <a:xfrm>
              <a:off x="575051" y="4421442"/>
              <a:ext cx="1516898" cy="400110"/>
            </a:xfrm>
            <a:prstGeom prst="rect">
              <a:avLst/>
            </a:prstGeom>
            <a:noFill/>
          </p:spPr>
          <p:txBody>
            <a:bodyPr wrap="square">
              <a:spAutoFit/>
            </a:bodyPr>
            <a:lstStyle/>
            <a:p>
              <a:pPr algn="ctr">
                <a:defRPr/>
              </a:pPr>
              <a:r>
                <a:rPr lang="en-GB" altLang="en-US" sz="2000" b="1">
                  <a:solidFill>
                    <a:srgbClr val="0070C0"/>
                  </a:solidFill>
                  <a:latin typeface="Lato" panose="020F0502020204030203" pitchFamily="34" charset="77"/>
                  <a:ea typeface="Calibri" panose="020F0502020204030204" pitchFamily="34" charset="0"/>
                  <a:cs typeface="Times New Roman" panose="02020603050405020304" pitchFamily="18" charset="0"/>
                </a:rPr>
                <a:t>Agree</a:t>
              </a:r>
            </a:p>
          </p:txBody>
        </p:sp>
      </p:grpSp>
      <p:pic>
        <p:nvPicPr>
          <p:cNvPr id="6" name="Picture 5" descr="A picture containing text&#10;&#10;Description automatically generated">
            <a:extLst>
              <a:ext uri="{FF2B5EF4-FFF2-40B4-BE49-F238E27FC236}">
                <a16:creationId xmlns:a16="http://schemas.microsoft.com/office/drawing/2014/main" id="{4639C466-5CAD-2DF8-6853-F86F1B66B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0499" y="1540933"/>
            <a:ext cx="3707933" cy="4651066"/>
          </a:xfrm>
          <a:prstGeom prst="rect">
            <a:avLst/>
          </a:prstGeom>
        </p:spPr>
      </p:pic>
      <p:sp>
        <p:nvSpPr>
          <p:cNvPr id="17" name="Title 1">
            <a:extLst>
              <a:ext uri="{FF2B5EF4-FFF2-40B4-BE49-F238E27FC236}">
                <a16:creationId xmlns:a16="http://schemas.microsoft.com/office/drawing/2014/main" id="{7B61C878-4787-F62A-806E-BCAE14F7ABA9}"/>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Agree or disagree?</a:t>
            </a:r>
          </a:p>
        </p:txBody>
      </p:sp>
      <p:grpSp>
        <p:nvGrpSpPr>
          <p:cNvPr id="18" name="Group 17">
            <a:extLst>
              <a:ext uri="{FF2B5EF4-FFF2-40B4-BE49-F238E27FC236}">
                <a16:creationId xmlns:a16="http://schemas.microsoft.com/office/drawing/2014/main" id="{4E129F2C-6E2D-9776-37AD-593FEF2B971B}"/>
              </a:ext>
            </a:extLst>
          </p:cNvPr>
          <p:cNvGrpSpPr/>
          <p:nvPr/>
        </p:nvGrpSpPr>
        <p:grpSpPr>
          <a:xfrm>
            <a:off x="-1725903" y="-578453"/>
            <a:ext cx="3980644" cy="3382989"/>
            <a:chOff x="-1624305" y="-578453"/>
            <a:chExt cx="3980644" cy="3382989"/>
          </a:xfrm>
        </p:grpSpPr>
        <p:sp>
          <p:nvSpPr>
            <p:cNvPr id="20" name="Oval 19">
              <a:extLst>
                <a:ext uri="{FF2B5EF4-FFF2-40B4-BE49-F238E27FC236}">
                  <a16:creationId xmlns:a16="http://schemas.microsoft.com/office/drawing/2014/main" id="{48734E19-3EEA-5451-9A14-E74AA02F2500}"/>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1" name="Picture 20" descr="Icon&#10;&#10;Description automatically generated">
              <a:extLst>
                <a:ext uri="{FF2B5EF4-FFF2-40B4-BE49-F238E27FC236}">
                  <a16:creationId xmlns:a16="http://schemas.microsoft.com/office/drawing/2014/main" id="{5218A64E-1A6C-C23F-920E-EFB8E1421A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9" name="Picture 8" descr="Icon&#10;&#10;Description automatically generated">
            <a:extLst>
              <a:ext uri="{FF2B5EF4-FFF2-40B4-BE49-F238E27FC236}">
                <a16:creationId xmlns:a16="http://schemas.microsoft.com/office/drawing/2014/main" id="{4AF775FA-AB2B-6F63-3093-3AEC9C5C89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9576" y="1830051"/>
            <a:ext cx="2710337" cy="4361947"/>
          </a:xfrm>
          <a:prstGeom prst="rect">
            <a:avLst/>
          </a:prstGeom>
        </p:spPr>
      </p:pic>
    </p:spTree>
    <p:custDataLst>
      <p:tags r:id="rId1"/>
    </p:custDataLst>
    <p:extLst>
      <p:ext uri="{BB962C8B-B14F-4D97-AF65-F5344CB8AC3E}">
        <p14:creationId xmlns:p14="http://schemas.microsoft.com/office/powerpoint/2010/main" val="162853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0-#ppt_w/2"/>
                                              </p:val>
                                            </p:tav>
                                            <p:tav tm="100000">
                                              <p:val>
                                                <p:strVal val="#ppt_x"/>
                                              </p:val>
                                            </p:tav>
                                          </p:tavLst>
                                        </p:anim>
                                        <p:anim calcmode="lin" valueType="num">
                                          <p:cBhvr additive="base">
                                            <p:cTn id="12" dur="2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2" presetClass="entr" presetSubtype="8" decel="5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0-#ppt_w/2"/>
                                              </p:val>
                                            </p:tav>
                                            <p:tav tm="100000">
                                              <p:val>
                                                <p:strVal val="#ppt_x"/>
                                              </p:val>
                                            </p:tav>
                                          </p:tavLst>
                                        </p:anim>
                                        <p:anim calcmode="lin" valueType="num">
                                          <p:cBhvr additive="base">
                                            <p:cTn id="29" dur="2000" fill="hold"/>
                                            <p:tgtEl>
                                              <p:spTgt spid="19"/>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90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160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0-#ppt_w/2"/>
                                              </p:val>
                                            </p:tav>
                                            <p:tav tm="100000">
                                              <p:val>
                                                <p:strVal val="#ppt_x"/>
                                              </p:val>
                                            </p:tav>
                                          </p:tavLst>
                                        </p:anim>
                                        <p:anim calcmode="lin" valueType="num">
                                          <p:cBhvr additive="base">
                                            <p:cTn id="12" dur="2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2" presetClass="entr" presetSubtype="8" decel="5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0-#ppt_w/2"/>
                                              </p:val>
                                            </p:tav>
                                            <p:tav tm="100000">
                                              <p:val>
                                                <p:strVal val="#ppt_x"/>
                                              </p:val>
                                            </p:tav>
                                          </p:tavLst>
                                        </p:anim>
                                        <p:anim calcmode="lin" valueType="num">
                                          <p:cBhvr additive="base">
                                            <p:cTn id="29" dur="2000" fill="hold"/>
                                            <p:tgtEl>
                                              <p:spTgt spid="19"/>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90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160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1" y="1229408"/>
            <a:ext cx="634461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What does transformative GBV programming do?</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89563"/>
            <a:ext cx="834977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2308681"/>
            <a:ext cx="712930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sz="2000"/>
              <a:t>Shifts </a:t>
            </a:r>
            <a:r>
              <a:rPr lang="en-GB" sz="2000" b="1">
                <a:solidFill>
                  <a:srgbClr val="3874AB"/>
                </a:solidFill>
              </a:rPr>
              <a:t>social expectations</a:t>
            </a:r>
            <a:r>
              <a:rPr lang="en-GB" sz="2000"/>
              <a:t>, not just individual attitudes.</a:t>
            </a:r>
          </a:p>
          <a:p>
            <a:pPr>
              <a:buClr>
                <a:srgbClr val="0070C0"/>
              </a:buClr>
              <a:buFont typeface="Wingdings" pitchFamily="2" charset="2"/>
              <a:buChar char="Ø"/>
            </a:pPr>
            <a:r>
              <a:rPr lang="en-GB" sz="2000"/>
              <a:t>Publicizes the changes.</a:t>
            </a:r>
          </a:p>
          <a:p>
            <a:pPr>
              <a:buClr>
                <a:srgbClr val="0070C0"/>
              </a:buClr>
              <a:buFont typeface="Wingdings" pitchFamily="2" charset="2"/>
              <a:buChar char="Ø"/>
            </a:pPr>
            <a:r>
              <a:rPr lang="en-GB" sz="2000" b="1">
                <a:solidFill>
                  <a:srgbClr val="3874AB"/>
                </a:solidFill>
              </a:rPr>
              <a:t>Catalyses and reinforces new norms and behaviours</a:t>
            </a:r>
            <a:r>
              <a:rPr lang="en-GB" sz="2000" b="1"/>
              <a:t>. </a:t>
            </a:r>
          </a:p>
          <a:p>
            <a:pPr>
              <a:buClr>
                <a:srgbClr val="0070C0"/>
              </a:buClr>
              <a:buFont typeface="Wingdings" pitchFamily="2" charset="2"/>
              <a:buChar char="Ø"/>
            </a:pPr>
            <a:r>
              <a:rPr lang="en-GB" sz="2000"/>
              <a:t>Recognizes the importance of </a:t>
            </a:r>
            <a:r>
              <a:rPr lang="en-GB" sz="2000" b="1">
                <a:solidFill>
                  <a:srgbClr val="3874AB"/>
                </a:solidFill>
              </a:rPr>
              <a:t>increasing women’s agency, widening women’s spaces to act </a:t>
            </a:r>
            <a:r>
              <a:rPr lang="en-GB" sz="2000"/>
              <a:t>and engaging with and</a:t>
            </a:r>
            <a:r>
              <a:rPr lang="en-GB" sz="2000">
                <a:solidFill>
                  <a:srgbClr val="3874AB"/>
                </a:solidFill>
              </a:rPr>
              <a:t> </a:t>
            </a:r>
            <a:r>
              <a:rPr lang="en-GB" sz="2000" b="1">
                <a:solidFill>
                  <a:srgbClr val="3874AB"/>
                </a:solidFill>
              </a:rPr>
              <a:t>transforming the systems that maintain inequality</a:t>
            </a:r>
            <a:r>
              <a:rPr lang="en-GB" sz="2000" b="1"/>
              <a:t>.</a:t>
            </a:r>
          </a:p>
          <a:p>
            <a:pPr>
              <a:buClr>
                <a:srgbClr val="0070C0"/>
              </a:buClr>
              <a:buFont typeface="Wingdings" pitchFamily="2" charset="2"/>
              <a:buChar char="Ø"/>
            </a:pPr>
            <a:r>
              <a:rPr lang="en-GB" sz="2000" b="1">
                <a:solidFill>
                  <a:srgbClr val="3874AB"/>
                </a:solidFill>
              </a:rPr>
              <a:t>Assumes cultural diversity </a:t>
            </a:r>
            <a:r>
              <a:rPr lang="en-GB" sz="2000"/>
              <a:t>– NOT consensus – and </a:t>
            </a:r>
            <a:r>
              <a:rPr lang="en-GB" sz="2000" b="1">
                <a:solidFill>
                  <a:srgbClr val="3874AB"/>
                </a:solidFill>
              </a:rPr>
              <a:t>identifies allies and opinion leaders</a:t>
            </a:r>
            <a:r>
              <a:rPr lang="en-GB" sz="2000">
                <a:solidFill>
                  <a:srgbClr val="3874AB"/>
                </a:solidFill>
              </a:rPr>
              <a:t> </a:t>
            </a:r>
            <a:r>
              <a:rPr lang="en-GB" sz="2000"/>
              <a:t>who can promote positive shifts to prevent GBV.</a:t>
            </a:r>
          </a:p>
          <a:p>
            <a:pPr marL="448945" indent="-448945"/>
            <a:endParaRPr lang="en-GB" sz="2400">
              <a:latin typeface="Lato"/>
              <a:ea typeface="Lato"/>
              <a:cs typeface="Lato"/>
            </a:endParaRPr>
          </a:p>
        </p:txBody>
      </p:sp>
      <p:pic>
        <p:nvPicPr>
          <p:cNvPr id="4" name="Picture 3" descr="A picture containing text&#10;&#10;Description automatically generated">
            <a:extLst>
              <a:ext uri="{FF2B5EF4-FFF2-40B4-BE49-F238E27FC236}">
                <a16:creationId xmlns:a16="http://schemas.microsoft.com/office/drawing/2014/main" id="{5688657F-8D15-B3E4-C852-FE26DD2E94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54258">
            <a:off x="7995621" y="977420"/>
            <a:ext cx="3784534" cy="4491535"/>
          </a:xfrm>
          <a:prstGeom prst="rect">
            <a:avLst/>
          </a:prstGeom>
        </p:spPr>
      </p:pic>
    </p:spTree>
    <p:custDataLst>
      <p:tags r:id="rId1"/>
    </p:custDataLst>
    <p:extLst>
      <p:ext uri="{BB962C8B-B14F-4D97-AF65-F5344CB8AC3E}">
        <p14:creationId xmlns:p14="http://schemas.microsoft.com/office/powerpoint/2010/main" val="37007480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57391" y="1229408"/>
            <a:ext cx="5637738"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Resistance to GBV prevention programming</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89563"/>
            <a:ext cx="887507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57391" y="2308681"/>
            <a:ext cx="834850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000">
                <a:latin typeface="Lato"/>
                <a:ea typeface="Lato"/>
                <a:cs typeface="Lato"/>
              </a:rPr>
              <a:t>Carefully </a:t>
            </a:r>
            <a:r>
              <a:rPr lang="en-US" sz="2000" b="1">
                <a:solidFill>
                  <a:srgbClr val="0070C0"/>
                </a:solidFill>
                <a:latin typeface="Lato"/>
                <a:ea typeface="Lato"/>
                <a:cs typeface="Lato"/>
              </a:rPr>
              <a:t>gauge community openness</a:t>
            </a:r>
            <a:r>
              <a:rPr lang="en-US" sz="2000">
                <a:solidFill>
                  <a:srgbClr val="0070C0"/>
                </a:solidFill>
                <a:latin typeface="Lato"/>
                <a:ea typeface="Lato"/>
                <a:cs typeface="Lato"/>
              </a:rPr>
              <a:t> </a:t>
            </a:r>
            <a:r>
              <a:rPr lang="en-US" sz="2000">
                <a:latin typeface="Lato"/>
                <a:ea typeface="Lato"/>
                <a:cs typeface="Lato"/>
              </a:rPr>
              <a:t>before engaging in conversations on deep-rooted issues.</a:t>
            </a:r>
            <a:endParaRPr lang="en-US" sz="2000"/>
          </a:p>
          <a:p>
            <a:pPr>
              <a:buClr>
                <a:srgbClr val="0070C0"/>
              </a:buClr>
              <a:buFont typeface="Wingdings" pitchFamily="2" charset="2"/>
              <a:buChar char="Ø"/>
            </a:pPr>
            <a:r>
              <a:rPr lang="en-US" sz="2000">
                <a:latin typeface="Lato"/>
                <a:ea typeface="Lato"/>
                <a:cs typeface="Lato"/>
              </a:rPr>
              <a:t>Identify potential forms of resistance that can occur during an intervention and </a:t>
            </a:r>
            <a:r>
              <a:rPr lang="en-US" sz="2000" b="1">
                <a:solidFill>
                  <a:srgbClr val="0070C0"/>
                </a:solidFill>
                <a:latin typeface="Lato"/>
                <a:ea typeface="Lato"/>
                <a:cs typeface="Lato"/>
              </a:rPr>
              <a:t>see them as resistance</a:t>
            </a:r>
            <a:r>
              <a:rPr lang="en-US" sz="2000">
                <a:solidFill>
                  <a:srgbClr val="0070C0"/>
                </a:solidFill>
                <a:latin typeface="Lato"/>
                <a:ea typeface="Lato"/>
                <a:cs typeface="Lato"/>
              </a:rPr>
              <a:t> </a:t>
            </a:r>
            <a:r>
              <a:rPr lang="en-US" sz="2000">
                <a:latin typeface="Lato"/>
                <a:ea typeface="Lato"/>
                <a:cs typeface="Lato"/>
              </a:rPr>
              <a:t>and not just “challenges”.</a:t>
            </a:r>
            <a:endParaRPr lang="en-US" sz="2000"/>
          </a:p>
          <a:p>
            <a:pPr>
              <a:buClr>
                <a:srgbClr val="0070C0"/>
              </a:buClr>
              <a:buFont typeface="Wingdings" pitchFamily="2" charset="2"/>
              <a:buChar char="Ø"/>
            </a:pPr>
            <a:r>
              <a:rPr lang="en-US" sz="2000">
                <a:latin typeface="Lato"/>
                <a:ea typeface="Lato"/>
                <a:cs typeface="Lato"/>
              </a:rPr>
              <a:t>Integrate </a:t>
            </a:r>
            <a:r>
              <a:rPr lang="en-US" sz="2000" b="1">
                <a:solidFill>
                  <a:srgbClr val="0070C0"/>
                </a:solidFill>
                <a:latin typeface="Lato"/>
                <a:ea typeface="Lato"/>
                <a:cs typeface="Lato"/>
              </a:rPr>
              <a:t>Gender and Power Analysis </a:t>
            </a:r>
            <a:r>
              <a:rPr lang="en-US" sz="2000">
                <a:latin typeface="Lato"/>
                <a:ea typeface="Lato"/>
                <a:cs typeface="Lato"/>
              </a:rPr>
              <a:t>into project conceptualization and design, as well as risk mitigation covering resistance in particular.</a:t>
            </a:r>
          </a:p>
          <a:p>
            <a:pPr>
              <a:buClr>
                <a:srgbClr val="0070C0"/>
              </a:buClr>
              <a:buFont typeface="Wingdings" pitchFamily="2" charset="2"/>
              <a:buChar char="Ø"/>
            </a:pPr>
            <a:r>
              <a:rPr lang="en-US" sz="2000">
                <a:latin typeface="Lato"/>
                <a:ea typeface="Lato"/>
                <a:cs typeface="Lato"/>
              </a:rPr>
              <a:t>Create spaces for dialogue and sharing with communities – that is, </a:t>
            </a:r>
            <a:r>
              <a:rPr lang="en-US" sz="2000" b="1">
                <a:solidFill>
                  <a:srgbClr val="0070C0"/>
                </a:solidFill>
                <a:latin typeface="Lato"/>
                <a:ea typeface="Lato"/>
                <a:cs typeface="Lato"/>
              </a:rPr>
              <a:t>adopting inclusive and intersectional approaches</a:t>
            </a:r>
            <a:r>
              <a:rPr lang="en-US" sz="2000">
                <a:solidFill>
                  <a:srgbClr val="0070C0"/>
                </a:solidFill>
                <a:latin typeface="Lato"/>
                <a:ea typeface="Lato"/>
                <a:cs typeface="Lato"/>
              </a:rPr>
              <a:t> </a:t>
            </a:r>
            <a:r>
              <a:rPr lang="en-US" sz="2000">
                <a:latin typeface="Lato"/>
                <a:ea typeface="Lato"/>
                <a:cs typeface="Lato"/>
              </a:rPr>
              <a:t>rather than defensive positions when presented with opposition or questions on the prevention work.</a:t>
            </a:r>
            <a:endParaRPr lang="en-US" sz="2000"/>
          </a:p>
          <a:p>
            <a:pPr>
              <a:buClr>
                <a:srgbClr val="0070C0"/>
              </a:buClr>
              <a:buFont typeface="Arial" panose="020B0604020202020204" pitchFamily="34" charset="0"/>
              <a:buChar char="•"/>
            </a:pPr>
            <a:endParaRPr lang="en-GB" sz="2000"/>
          </a:p>
          <a:p>
            <a:pPr marL="448945" indent="-448945"/>
            <a:endParaRPr lang="en-GB" sz="2400">
              <a:latin typeface="Lato"/>
              <a:ea typeface="Lato"/>
              <a:cs typeface="Lato"/>
            </a:endParaRPr>
          </a:p>
        </p:txBody>
      </p:sp>
      <p:sp>
        <p:nvSpPr>
          <p:cNvPr id="2" name="Oval 1">
            <a:extLst>
              <a:ext uri="{FF2B5EF4-FFF2-40B4-BE49-F238E27FC236}">
                <a16:creationId xmlns:a16="http://schemas.microsoft.com/office/drawing/2014/main" id="{307CE6CF-2FBC-21AE-AD91-FDD3DDB95B97}"/>
              </a:ext>
            </a:extLst>
          </p:cNvPr>
          <p:cNvSpPr/>
          <p:nvPr/>
        </p:nvSpPr>
        <p:spPr>
          <a:xfrm>
            <a:off x="7418413" y="-2823707"/>
            <a:ext cx="8348509" cy="6080760"/>
          </a:xfrm>
          <a:prstGeom prst="ellipse">
            <a:avLst/>
          </a:prstGeom>
          <a:solidFill>
            <a:srgbClr val="CCE3F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8" name="Picture 7" descr="A picture containing vector graphics&#10;&#10;Description automatically generated">
            <a:extLst>
              <a:ext uri="{FF2B5EF4-FFF2-40B4-BE49-F238E27FC236}">
                <a16:creationId xmlns:a16="http://schemas.microsoft.com/office/drawing/2014/main" id="{330541E1-342E-CE0A-9FC3-A53120CC53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3939" y="216673"/>
            <a:ext cx="3051809" cy="3269796"/>
          </a:xfrm>
          <a:prstGeom prst="rect">
            <a:avLst/>
          </a:prstGeom>
        </p:spPr>
      </p:pic>
    </p:spTree>
    <p:custDataLst>
      <p:tags r:id="rId1"/>
    </p:custDataLst>
    <p:extLst>
      <p:ext uri="{BB962C8B-B14F-4D97-AF65-F5344CB8AC3E}">
        <p14:creationId xmlns:p14="http://schemas.microsoft.com/office/powerpoint/2010/main" val="40383617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2"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10493"/>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Video: GBV prevention in Rwanda</a:t>
            </a:r>
            <a:endParaRPr lang="en-US" sz="4000" b="1">
              <a:solidFill>
                <a:srgbClr val="0070C0"/>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66072" y="1170648"/>
            <a:ext cx="1087621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2" name="Rectangle 1">
            <a:extLst>
              <a:ext uri="{FF2B5EF4-FFF2-40B4-BE49-F238E27FC236}">
                <a16:creationId xmlns:a16="http://schemas.microsoft.com/office/drawing/2014/main" id="{9350E289-F024-9F17-E7DF-FE9151FC1072}"/>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5" name="Picture 4" descr="Shape&#10;&#10;Description automatically generated">
            <a:extLst>
              <a:ext uri="{FF2B5EF4-FFF2-40B4-BE49-F238E27FC236}">
                <a16:creationId xmlns:a16="http://schemas.microsoft.com/office/drawing/2014/main" id="{D4968F3C-30DA-1B8F-6938-3A28177F87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7" name="Picture 6" descr="Icon&#10;&#10;Description automatically generated">
            <a:extLst>
              <a:ext uri="{FF2B5EF4-FFF2-40B4-BE49-F238E27FC236}">
                <a16:creationId xmlns:a16="http://schemas.microsoft.com/office/drawing/2014/main" id="{38B11774-C3E8-69E7-0FED-5447EFE747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3" name="Add-in 12" title="Web Video Player">
                <a:extLst>
                  <a:ext uri="{FF2B5EF4-FFF2-40B4-BE49-F238E27FC236}">
                    <a16:creationId xmlns:a16="http://schemas.microsoft.com/office/drawing/2014/main" id="{F6EAF08E-B580-A120-4D4D-D4718AA3F8C0}"/>
                  </a:ext>
                </a:extLst>
              </p:cNvPr>
              <p:cNvGraphicFramePr>
                <a:graphicFrameLocks noGrp="1"/>
              </p:cNvGraphicFramePr>
              <p:nvPr>
                <p:extLst>
                  <p:ext uri="{D42A27DB-BD31-4B8C-83A1-F6EECF244321}">
                    <p14:modId xmlns:p14="http://schemas.microsoft.com/office/powerpoint/2010/main" val="3791121278"/>
                  </p:ext>
                </p:extLst>
              </p:nvPr>
            </p:nvGraphicFramePr>
            <p:xfrm>
              <a:off x="2364017" y="1609763"/>
              <a:ext cx="7486387" cy="4214938"/>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3" name="Add-in 12" title="Web Video Player">
                <a:extLst>
                  <a:ext uri="{FF2B5EF4-FFF2-40B4-BE49-F238E27FC236}">
                    <a16:creationId xmlns:a16="http://schemas.microsoft.com/office/drawing/2014/main" id="{F6EAF08E-B580-A120-4D4D-D4718AA3F8C0}"/>
                  </a:ext>
                </a:extLst>
              </p:cNvPr>
              <p:cNvPicPr>
                <a:picLocks noGrp="1" noRot="1" noChangeAspect="1" noMove="1" noResize="1" noEditPoints="1" noAdjustHandles="1" noChangeArrowheads="1" noChangeShapeType="1"/>
              </p:cNvPicPr>
              <p:nvPr/>
            </p:nvPicPr>
            <p:blipFill>
              <a:blip r:embed="rId7"/>
              <a:stretch>
                <a:fillRect/>
              </a:stretch>
            </p:blipFill>
            <p:spPr>
              <a:xfrm>
                <a:off x="2364017" y="1609763"/>
                <a:ext cx="7486387" cy="4214938"/>
              </a:xfrm>
              <a:prstGeom prst="rect">
                <a:avLst/>
              </a:prstGeom>
            </p:spPr>
          </p:pic>
        </mc:Fallback>
      </mc:AlternateContent>
    </p:spTree>
    <p:custDataLst>
      <p:tags r:id="rId1"/>
    </p:custDataLst>
    <p:extLst>
      <p:ext uri="{BB962C8B-B14F-4D97-AF65-F5344CB8AC3E}">
        <p14:creationId xmlns:p14="http://schemas.microsoft.com/office/powerpoint/2010/main" val="11222929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42550"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Group work</a:t>
            </a:r>
            <a:r>
              <a:rPr lang="en-US" spc="-100">
                <a:solidFill>
                  <a:srgbClr val="0070C0"/>
                </a:solidFill>
                <a:latin typeface="Lato" panose="020F0502020204030203" pitchFamily="34" charset="77"/>
              </a:rPr>
              <a:t> </a:t>
            </a:r>
            <a:br>
              <a:rPr lang="en-US">
                <a:solidFill>
                  <a:srgbClr val="0070C0"/>
                </a:solidFill>
              </a:rPr>
            </a:br>
            <a:r>
              <a:rPr lang="en-US" sz="3600" b="0">
                <a:solidFill>
                  <a:srgbClr val="0070C0"/>
                </a:solidFill>
                <a:latin typeface="Lato" panose="020F0502020204030203" pitchFamily="34" charset="77"/>
              </a:rPr>
              <a:t>Reflections on the video</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234399" y="2729697"/>
            <a:ext cx="6353175" cy="3806825"/>
          </a:xfrm>
          <a:prstGeom prst="rect">
            <a:avLst/>
          </a:prstGeom>
        </p:spPr>
        <p:txBody>
          <a:bodyPr/>
          <a:lstStyle/>
          <a:p>
            <a:pPr>
              <a:buClr>
                <a:srgbClr val="0070C0"/>
              </a:buClr>
              <a:buFont typeface="Wingdings" pitchFamily="2" charset="2"/>
              <a:buChar char="Ø"/>
            </a:pPr>
            <a:r>
              <a:rPr lang="en-US" sz="2000">
                <a:latin typeface="Lato"/>
                <a:ea typeface="MS Mincho"/>
                <a:cs typeface="Times New Roman"/>
              </a:rPr>
              <a:t>What are the root causes of GBV in this situation? </a:t>
            </a:r>
            <a:endParaRPr lang="en-US" sz="2000"/>
          </a:p>
          <a:p>
            <a:pPr>
              <a:buClr>
                <a:srgbClr val="0070C0"/>
              </a:buClr>
              <a:buFont typeface="Wingdings" pitchFamily="2" charset="2"/>
              <a:buChar char="Ø"/>
            </a:pPr>
            <a:r>
              <a:rPr lang="en-US" sz="2000">
                <a:latin typeface="Lato"/>
                <a:ea typeface="Lato"/>
                <a:cs typeface="Lato"/>
              </a:rPr>
              <a:t>What are the factors that contribute to GBV in this situation? </a:t>
            </a:r>
            <a:endParaRPr lang="en-US" sz="2000">
              <a:ea typeface="MS Mincho" panose="02020609040205080304" pitchFamily="49" charset="-128"/>
              <a:cs typeface="Times New Roman" panose="02020603050405020304" pitchFamily="18" charset="0"/>
            </a:endParaRPr>
          </a:p>
          <a:p>
            <a:pPr>
              <a:buClr>
                <a:srgbClr val="0070C0"/>
              </a:buClr>
              <a:buFont typeface="Wingdings" pitchFamily="2" charset="2"/>
              <a:buChar char="Ø"/>
            </a:pPr>
            <a:r>
              <a:rPr lang="en-US" sz="2000">
                <a:latin typeface="Lato"/>
                <a:ea typeface="MS Mincho"/>
                <a:cs typeface="Times New Roman"/>
              </a:rPr>
              <a:t>As you consider this video, what can you say about the prevention principles discussed earlier? </a:t>
            </a:r>
            <a:endParaRPr lang="en-US" sz="2000">
              <a:ea typeface="MS Mincho" panose="02020609040205080304" pitchFamily="49" charset="-128"/>
              <a:cs typeface="Times New Roman" panose="02020603050405020304" pitchFamily="18" charset="0"/>
            </a:endParaRPr>
          </a:p>
          <a:p>
            <a:pPr>
              <a:buClr>
                <a:srgbClr val="0070C0"/>
              </a:buClr>
              <a:buFont typeface="Wingdings" pitchFamily="2" charset="2"/>
              <a:buChar char="Ø"/>
            </a:pPr>
            <a:r>
              <a:rPr lang="en-US" sz="2000">
                <a:latin typeface="Lato"/>
                <a:ea typeface="MS Mincho"/>
                <a:cs typeface="Times New Roman"/>
              </a:rPr>
              <a:t>In your opinion, how successful was this programme in addressing harmful social and gender norms? </a:t>
            </a:r>
            <a:endParaRPr lang="en-GB" sz="2000"/>
          </a:p>
        </p:txBody>
      </p:sp>
      <p:pic>
        <p:nvPicPr>
          <p:cNvPr id="4" name="Picture 3">
            <a:extLst>
              <a:ext uri="{FF2B5EF4-FFF2-40B4-BE49-F238E27FC236}">
                <a16:creationId xmlns:a16="http://schemas.microsoft.com/office/drawing/2014/main" id="{9C50A5E4-80DE-A37D-543B-66B14FD786D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41362" y="211999"/>
            <a:ext cx="4451998" cy="5663033"/>
          </a:xfrm>
          <a:prstGeom prst="rect">
            <a:avLst/>
          </a:prstGeom>
        </p:spPr>
      </p:pic>
      <p:grpSp>
        <p:nvGrpSpPr>
          <p:cNvPr id="9" name="Group 8">
            <a:extLst>
              <a:ext uri="{FF2B5EF4-FFF2-40B4-BE49-F238E27FC236}">
                <a16:creationId xmlns:a16="http://schemas.microsoft.com/office/drawing/2014/main" id="{B1D27E70-9D2F-502B-50A2-826DC5557328}"/>
              </a:ext>
            </a:extLst>
          </p:cNvPr>
          <p:cNvGrpSpPr/>
          <p:nvPr/>
        </p:nvGrpSpPr>
        <p:grpSpPr>
          <a:xfrm>
            <a:off x="-1658682" y="-627168"/>
            <a:ext cx="4020320" cy="3382989"/>
            <a:chOff x="-1682930" y="-653292"/>
            <a:chExt cx="4020320" cy="3382989"/>
          </a:xfrm>
        </p:grpSpPr>
        <p:sp>
          <p:nvSpPr>
            <p:cNvPr id="10" name="Oval 9">
              <a:extLst>
                <a:ext uri="{FF2B5EF4-FFF2-40B4-BE49-F238E27FC236}">
                  <a16:creationId xmlns:a16="http://schemas.microsoft.com/office/drawing/2014/main" id="{A8C08ACA-2C7F-CB51-8DF4-96E742CECAAC}"/>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24533100-8FFC-30BD-E643-A116485FE7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238" y="418010"/>
              <a:ext cx="1891152" cy="1774695"/>
            </a:xfrm>
            <a:prstGeom prst="rect">
              <a:avLst/>
            </a:prstGeom>
          </p:spPr>
        </p:pic>
      </p:grpSp>
    </p:spTree>
    <p:custDataLst>
      <p:tags r:id="rId1"/>
    </p:custDataLst>
    <p:extLst>
      <p:ext uri="{BB962C8B-B14F-4D97-AF65-F5344CB8AC3E}">
        <p14:creationId xmlns:p14="http://schemas.microsoft.com/office/powerpoint/2010/main" val="32624688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36378"/>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The socio-ecological model</a:t>
            </a:r>
            <a:endParaRPr lang="en-US" sz="4000" b="1">
              <a:solidFill>
                <a:srgbClr val="0070C0"/>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47411" y="1221246"/>
            <a:ext cx="930946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7" name="Picture 6">
            <a:extLst>
              <a:ext uri="{FF2B5EF4-FFF2-40B4-BE49-F238E27FC236}">
                <a16:creationId xmlns:a16="http://schemas.microsoft.com/office/drawing/2014/main" id="{8E19FFA9-4BEE-B4DB-8AB9-E21F5464672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212749" y="1245961"/>
            <a:ext cx="5632063" cy="4836748"/>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F25BCF5C-789D-9F6B-517D-2744D12775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3149" y="2103001"/>
            <a:ext cx="5408556" cy="3458231"/>
          </a:xfrm>
          <a:prstGeom prst="rect">
            <a:avLst/>
          </a:prstGeom>
        </p:spPr>
      </p:pic>
    </p:spTree>
    <p:custDataLst>
      <p:tags r:id="rId1"/>
    </p:custDataLst>
    <p:extLst>
      <p:ext uri="{BB962C8B-B14F-4D97-AF65-F5344CB8AC3E}">
        <p14:creationId xmlns:p14="http://schemas.microsoft.com/office/powerpoint/2010/main" val="23611469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57305"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Group work</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Equal Access Nepal</a:t>
            </a:r>
            <a:endParaRPr lang="en-US" sz="3600" b="0">
              <a:solidFill>
                <a:srgbClr val="0070C0"/>
              </a:solidFill>
              <a:latin typeface="Lato" panose="020F0502020204030203" pitchFamily="34" charset="77"/>
            </a:endParaRPr>
          </a:p>
        </p:txBody>
      </p:sp>
      <p:pic>
        <p:nvPicPr>
          <p:cNvPr id="10" name="Picture 9" descr="A picture containing text&#10;&#10;Description automatically generated">
            <a:extLst>
              <a:ext uri="{FF2B5EF4-FFF2-40B4-BE49-F238E27FC236}">
                <a16:creationId xmlns:a16="http://schemas.microsoft.com/office/drawing/2014/main" id="{F36A811F-ADF4-B487-A13B-EDB5A86A4A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0679" y="1222188"/>
            <a:ext cx="5757950" cy="4905744"/>
          </a:xfrm>
          <a:prstGeom prst="rect">
            <a:avLst/>
          </a:prstGeom>
        </p:spPr>
      </p:pic>
      <p:grpSp>
        <p:nvGrpSpPr>
          <p:cNvPr id="7" name="Group 6">
            <a:extLst>
              <a:ext uri="{FF2B5EF4-FFF2-40B4-BE49-F238E27FC236}">
                <a16:creationId xmlns:a16="http://schemas.microsoft.com/office/drawing/2014/main" id="{188717CA-E7A0-EE10-1FC8-FACFFBA732CF}"/>
              </a:ext>
            </a:extLst>
          </p:cNvPr>
          <p:cNvGrpSpPr/>
          <p:nvPr/>
        </p:nvGrpSpPr>
        <p:grpSpPr>
          <a:xfrm>
            <a:off x="-1658682" y="-627168"/>
            <a:ext cx="4020320" cy="3382989"/>
            <a:chOff x="-1682930" y="-653292"/>
            <a:chExt cx="4020320" cy="3382989"/>
          </a:xfrm>
        </p:grpSpPr>
        <p:sp>
          <p:nvSpPr>
            <p:cNvPr id="11" name="Oval 10">
              <a:extLst>
                <a:ext uri="{FF2B5EF4-FFF2-40B4-BE49-F238E27FC236}">
                  <a16:creationId xmlns:a16="http://schemas.microsoft.com/office/drawing/2014/main" id="{27880ADE-3C1C-670E-D012-21F98A7A07F8}"/>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2" name="Picture 11" descr="Icon&#10;&#10;Description automatically generated">
              <a:extLst>
                <a:ext uri="{FF2B5EF4-FFF2-40B4-BE49-F238E27FC236}">
                  <a16:creationId xmlns:a16="http://schemas.microsoft.com/office/drawing/2014/main" id="{D2ECE7C5-C3F6-E852-C93D-D040D67FF8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6238" y="418010"/>
              <a:ext cx="1891152" cy="1774695"/>
            </a:xfrm>
            <a:prstGeom prst="rect">
              <a:avLst/>
            </a:prstGeom>
          </p:spPr>
        </p:pic>
      </p:grpSp>
      <p:grpSp>
        <p:nvGrpSpPr>
          <p:cNvPr id="5" name="Group 4">
            <a:extLst>
              <a:ext uri="{FF2B5EF4-FFF2-40B4-BE49-F238E27FC236}">
                <a16:creationId xmlns:a16="http://schemas.microsoft.com/office/drawing/2014/main" id="{797FD2D2-E5D8-4473-9660-6697A4889426}"/>
              </a:ext>
            </a:extLst>
          </p:cNvPr>
          <p:cNvGrpSpPr/>
          <p:nvPr/>
        </p:nvGrpSpPr>
        <p:grpSpPr>
          <a:xfrm>
            <a:off x="1705291" y="2488642"/>
            <a:ext cx="4293262" cy="2426259"/>
            <a:chOff x="795490" y="2015291"/>
            <a:chExt cx="4293262" cy="2426259"/>
          </a:xfrm>
        </p:grpSpPr>
        <p:pic>
          <p:nvPicPr>
            <p:cNvPr id="8" name="Picture 7">
              <a:hlinkClick r:id="rId6"/>
              <a:extLst>
                <a:ext uri="{FF2B5EF4-FFF2-40B4-BE49-F238E27FC236}">
                  <a16:creationId xmlns:a16="http://schemas.microsoft.com/office/drawing/2014/main" id="{818AA21D-927E-4861-93D5-189E758CE9B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95490" y="2015291"/>
              <a:ext cx="4276032" cy="2405268"/>
            </a:xfrm>
            <a:prstGeom prst="rect">
              <a:avLst/>
            </a:prstGeom>
          </p:spPr>
        </p:pic>
        <p:sp>
          <p:nvSpPr>
            <p:cNvPr id="9" name="Rectangle 8">
              <a:hlinkClick r:id="rId6"/>
              <a:extLst>
                <a:ext uri="{FF2B5EF4-FFF2-40B4-BE49-F238E27FC236}">
                  <a16:creationId xmlns:a16="http://schemas.microsoft.com/office/drawing/2014/main" id="{1943B779-A621-A0C5-7512-04DBB1DA82E1}"/>
                </a:ext>
              </a:extLst>
            </p:cNvPr>
            <p:cNvSpPr/>
            <p:nvPr/>
          </p:nvSpPr>
          <p:spPr>
            <a:xfrm>
              <a:off x="812720" y="2025962"/>
              <a:ext cx="4276032" cy="2415588"/>
            </a:xfrm>
            <a:prstGeom prst="rect">
              <a:avLst/>
            </a:prstGeom>
            <a:noFill/>
            <a:ln w="82550"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grpSp>
      <p:pic>
        <p:nvPicPr>
          <p:cNvPr id="13" name="Picture 12" descr="Shape&#10;&#10;Description automatically generated">
            <a:extLst>
              <a:ext uri="{FF2B5EF4-FFF2-40B4-BE49-F238E27FC236}">
                <a16:creationId xmlns:a16="http://schemas.microsoft.com/office/drawing/2014/main" id="{C97E9708-A5AE-F18B-9BC0-301BA13B0C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00273" y="4316438"/>
            <a:ext cx="1839361" cy="1648523"/>
          </a:xfrm>
          <a:prstGeom prst="rect">
            <a:avLst/>
          </a:prstGeom>
        </p:spPr>
      </p:pic>
      <p:pic>
        <p:nvPicPr>
          <p:cNvPr id="14" name="Picture 13" descr="Icon&#10;&#10;Description automatically generated">
            <a:extLst>
              <a:ext uri="{FF2B5EF4-FFF2-40B4-BE49-F238E27FC236}">
                <a16:creationId xmlns:a16="http://schemas.microsoft.com/office/drawing/2014/main" id="{7C6E01F2-63A9-7412-ED58-B424D031270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86906" y="2218829"/>
            <a:ext cx="1036767" cy="972923"/>
          </a:xfrm>
          <a:prstGeom prst="rect">
            <a:avLst/>
          </a:prstGeom>
        </p:spPr>
      </p:pic>
    </p:spTree>
    <p:custDataLst>
      <p:tags r:id="rId1"/>
    </p:custDataLst>
    <p:extLst>
      <p:ext uri="{BB962C8B-B14F-4D97-AF65-F5344CB8AC3E}">
        <p14:creationId xmlns:p14="http://schemas.microsoft.com/office/powerpoint/2010/main" val="1716754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3" presetClass="entr" presetSubtype="27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 fill="hold"/>
                                            <p:tgtEl>
                                              <p:spTgt spid="13"/>
                                            </p:tgtEl>
                                            <p:attrNameLst>
                                              <p:attrName>ppt_w</p:attrName>
                                            </p:attrNameLst>
                                          </p:cBhvr>
                                          <p:tavLst>
                                            <p:tav tm="0">
                                              <p:val>
                                                <p:strVal val="2/3*#ppt_w"/>
                                              </p:val>
                                            </p:tav>
                                            <p:tav tm="100000">
                                              <p:val>
                                                <p:strVal val="#ppt_w"/>
                                              </p:val>
                                            </p:tav>
                                          </p:tavLst>
                                        </p:anim>
                                        <p:anim calcmode="lin" valueType="num">
                                          <p:cBhvr>
                                            <p:cTn id="2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
                                            <p:tgtEl>
                                              <p:spTgt spid="14"/>
                                            </p:tgtEl>
                                          </p:cBhvr>
                                        </p:animEffect>
                                      </p:childTnLst>
                                    </p:cTn>
                                  </p:par>
                                  <p:par>
                                    <p:cTn id="23" presetID="23" presetClass="entr" presetSubtype="27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00" fill="hold"/>
                                            <p:tgtEl>
                                              <p:spTgt spid="13"/>
                                            </p:tgtEl>
                                            <p:attrNameLst>
                                              <p:attrName>ppt_w</p:attrName>
                                            </p:attrNameLst>
                                          </p:cBhvr>
                                          <p:tavLst>
                                            <p:tav tm="0">
                                              <p:val>
                                                <p:strVal val="2/3*#ppt_w"/>
                                              </p:val>
                                            </p:tav>
                                            <p:tav tm="100000">
                                              <p:val>
                                                <p:strVal val="#ppt_w"/>
                                              </p:val>
                                            </p:tav>
                                          </p:tavLst>
                                        </p:anim>
                                        <p:anim calcmode="lin" valueType="num">
                                          <p:cBhvr>
                                            <p:cTn id="26" dur="200" fill="hold"/>
                                            <p:tgtEl>
                                              <p:spTgt spid="1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697195" y="475508"/>
            <a:ext cx="9730509" cy="5154325"/>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3222522" y="2132168"/>
            <a:ext cx="633385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messages:</a:t>
            </a:r>
            <a:br>
              <a:rPr lang="en-US">
                <a:solidFill>
                  <a:srgbClr val="0070C0"/>
                </a:solidFill>
              </a:rPr>
            </a:br>
            <a:r>
              <a:rPr lang="en-US" sz="3600">
                <a:solidFill>
                  <a:srgbClr val="0070C0"/>
                </a:solidFill>
                <a:latin typeface="Lato" panose="020F0502020204030203" pitchFamily="34" charset="77"/>
              </a:rPr>
              <a:t>GBV prevention principles and the socio-ecological model</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313" y="701800"/>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722" y="701799"/>
            <a:ext cx="2393017" cy="2541257"/>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3222522" y="3033894"/>
            <a:ext cx="7588915" cy="196956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000"/>
              <a:t>To be effective, primary prevention strategies should:</a:t>
            </a:r>
          </a:p>
          <a:p>
            <a:pPr marL="742950" lvl="1" indent="-342900">
              <a:buClr>
                <a:srgbClr val="0070C0"/>
              </a:buClr>
              <a:buSzPct val="70000"/>
              <a:buFont typeface="Courier New" panose="02070309020205020404" pitchFamily="49" charset="0"/>
              <a:buChar char="o"/>
            </a:pPr>
            <a:r>
              <a:rPr lang="en-US" sz="1600"/>
              <a:t>Follow GBV guiding principles and engage in community-led processes; be accountable to women and girls; ensure a survivor-centred approach; do no harm.</a:t>
            </a:r>
          </a:p>
          <a:p>
            <a:pPr marL="742950" lvl="1" indent="-342900">
              <a:buClr>
                <a:srgbClr val="0070C0"/>
              </a:buClr>
              <a:buSzPct val="70000"/>
              <a:buFont typeface="Courier New" panose="02070309020205020404" pitchFamily="49" charset="0"/>
              <a:buChar char="o"/>
            </a:pPr>
            <a:r>
              <a:rPr lang="en-US" sz="1600"/>
              <a:t>Operate across the socio-ecological model: aim to shift social expectations, not just individual attitudes, publicize the changes, catalyse and reinforce new norms and </a:t>
            </a:r>
            <a:r>
              <a:rPr lang="en-US" sz="1600" err="1"/>
              <a:t>behaviours</a:t>
            </a:r>
            <a:r>
              <a:rPr lang="en-US" sz="1600"/>
              <a:t>.</a:t>
            </a:r>
          </a:p>
          <a:p>
            <a:pPr marL="742950" lvl="1" indent="-342900">
              <a:buClr>
                <a:srgbClr val="0070C0"/>
              </a:buClr>
              <a:buSzPct val="70000"/>
              <a:buFont typeface="Courier New" panose="02070309020205020404" pitchFamily="49" charset="0"/>
              <a:buChar char="o"/>
            </a:pPr>
            <a:r>
              <a:rPr lang="en-US" sz="1600"/>
              <a:t>Anticipate and manage resistance to changes in gender and social norms.</a:t>
            </a:r>
            <a:endParaRPr lang="en-GB" altLang="en-US" sz="1600"/>
          </a:p>
        </p:txBody>
      </p:sp>
    </p:spTree>
    <p:extLst>
      <p:ext uri="{BB962C8B-B14F-4D97-AF65-F5344CB8AC3E}">
        <p14:creationId xmlns:p14="http://schemas.microsoft.com/office/powerpoint/2010/main" val="12549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4B16A8-2B70-67FF-DCCE-88DD01FCBA9B}"/>
              </a:ext>
            </a:extLst>
          </p:cNvPr>
          <p:cNvSpPr/>
          <p:nvPr/>
        </p:nvSpPr>
        <p:spPr>
          <a:xfrm>
            <a:off x="0" y="-412160"/>
            <a:ext cx="12192000" cy="4619447"/>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9" name="Picture 8" descr="Graphical user interface&#10;&#10;Description automatically generated with medium confidence">
            <a:extLst>
              <a:ext uri="{FF2B5EF4-FFF2-40B4-BE49-F238E27FC236}">
                <a16:creationId xmlns:a16="http://schemas.microsoft.com/office/drawing/2014/main" id="{681D3872-400C-A305-54F1-9A0C719331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200" y="38100"/>
            <a:ext cx="7298582" cy="3123713"/>
          </a:xfrm>
          <a:prstGeom prst="rect">
            <a:avLst/>
          </a:prstGeom>
        </p:spPr>
      </p:pic>
      <p:grpSp>
        <p:nvGrpSpPr>
          <p:cNvPr id="8" name="Group 7">
            <a:extLst>
              <a:ext uri="{FF2B5EF4-FFF2-40B4-BE49-F238E27FC236}">
                <a16:creationId xmlns:a16="http://schemas.microsoft.com/office/drawing/2014/main" id="{B464508A-6719-0287-CEB3-B24CA8C4708E}"/>
              </a:ext>
            </a:extLst>
          </p:cNvPr>
          <p:cNvGrpSpPr/>
          <p:nvPr/>
        </p:nvGrpSpPr>
        <p:grpSpPr>
          <a:xfrm>
            <a:off x="1015696" y="4482520"/>
            <a:ext cx="8245036" cy="1456384"/>
            <a:chOff x="539750" y="4707879"/>
            <a:chExt cx="8280400" cy="145638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a:solidFill>
                    <a:srgbClr val="FFFFFF"/>
                  </a:solidFill>
                  <a:latin typeface="Lato" panose="020F0502020204030203" pitchFamily="34" charset="77"/>
                </a:rPr>
                <a:t>Designing and planning a GBV prevention intervention at UNHCR</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0787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MODULE 1 | SESSION 4</a:t>
              </a:r>
            </a:p>
          </p:txBody>
        </p:sp>
      </p:grpSp>
      <p:pic>
        <p:nvPicPr>
          <p:cNvPr id="11" name="Picture 10" descr="A picture containing text&#10;&#10;Description automatically generated">
            <a:extLst>
              <a:ext uri="{FF2B5EF4-FFF2-40B4-BE49-F238E27FC236}">
                <a16:creationId xmlns:a16="http://schemas.microsoft.com/office/drawing/2014/main" id="{29742E76-F7D7-48B9-6DC6-5CAEE4FC12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2050" y="817975"/>
            <a:ext cx="7105650" cy="3393594"/>
          </a:xfrm>
          <a:prstGeom prst="rect">
            <a:avLst/>
          </a:prstGeom>
        </p:spPr>
      </p:pic>
      <p:pic>
        <p:nvPicPr>
          <p:cNvPr id="13" name="Picture 12" descr="A blue and white logo&#10;&#10;Description automatically generated with low confidence">
            <a:extLst>
              <a:ext uri="{FF2B5EF4-FFF2-40B4-BE49-F238E27FC236}">
                <a16:creationId xmlns:a16="http://schemas.microsoft.com/office/drawing/2014/main" id="{7A729757-E60C-F7D0-9CBD-E6716D606C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900" y="648905"/>
            <a:ext cx="2647950" cy="3570048"/>
          </a:xfrm>
          <a:prstGeom prst="rect">
            <a:avLst/>
          </a:prstGeom>
        </p:spPr>
      </p:pic>
    </p:spTree>
    <p:custDataLst>
      <p:tags r:id="rId1"/>
    </p:custDataLst>
    <p:extLst>
      <p:ext uri="{BB962C8B-B14F-4D97-AF65-F5344CB8AC3E}">
        <p14:creationId xmlns:p14="http://schemas.microsoft.com/office/powerpoint/2010/main" val="4058164009"/>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0-#ppt_w/2"/>
                                              </p:val>
                                            </p:tav>
                                            <p:tav tm="100000">
                                              <p:val>
                                                <p:strVal val="#ppt_x"/>
                                              </p:val>
                                            </p:tav>
                                          </p:tavLst>
                                        </p:anim>
                                        <p:anim calcmode="lin" valueType="num">
                                          <p:cBhvr additive="base">
                                            <p:cTn id="20"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502A9DDB-B140-92A5-6D23-FDF325054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1548" y="0"/>
            <a:ext cx="4293704" cy="618876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65052" y="686331"/>
            <a:ext cx="5333642"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Learning objectives </a:t>
            </a:r>
            <a:endParaRPr lang="en-US" sz="4000" b="1">
              <a:solidFill>
                <a:srgbClr val="0070C0"/>
              </a:solidFill>
              <a:latin typeface="Lato" panose="020F0502020204030203" pitchFamily="34" charset="77"/>
            </a:endParaRP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222" y="2134287"/>
            <a:ext cx="6724840" cy="4465637"/>
          </a:xfrm>
          <a:prstGeom prst="rect">
            <a:avLst/>
          </a:prstGeom>
        </p:spPr>
        <p:txBody>
          <a:bodyPr/>
          <a:lstStyle/>
          <a:p>
            <a:pPr>
              <a:spcBef>
                <a:spcPts val="600"/>
              </a:spcBef>
              <a:buClr>
                <a:srgbClr val="0070C0"/>
              </a:buClr>
              <a:buFont typeface="Wingdings" pitchFamily="2" charset="2"/>
              <a:buChar char="Ø"/>
            </a:pPr>
            <a:r>
              <a:rPr lang="en-US" altLang="en-US" sz="1800"/>
              <a:t>Understand UNHCR’s commitment to GBV prevention, anchored in the GBV Policy. </a:t>
            </a:r>
            <a:endParaRPr lang="en-GB" altLang="en-US" sz="1800"/>
          </a:p>
          <a:p>
            <a:pPr>
              <a:spcBef>
                <a:spcPts val="600"/>
              </a:spcBef>
              <a:buClr>
                <a:srgbClr val="0070C0"/>
              </a:buClr>
              <a:buFont typeface="Wingdings" pitchFamily="2" charset="2"/>
              <a:buChar char="Ø"/>
            </a:pPr>
            <a:r>
              <a:rPr lang="en-US" altLang="en-US" sz="1800"/>
              <a:t>Explain the root causes of GBV and the difference with factors that contribute to its occurrence. </a:t>
            </a:r>
          </a:p>
          <a:p>
            <a:pPr>
              <a:spcBef>
                <a:spcPts val="600"/>
              </a:spcBef>
              <a:buClr>
                <a:srgbClr val="0070C0"/>
              </a:buClr>
              <a:buFont typeface="Wingdings" pitchFamily="2" charset="2"/>
              <a:buChar char="Ø"/>
            </a:pPr>
            <a:r>
              <a:rPr lang="en-US" altLang="en-US" sz="1800"/>
              <a:t>Link the root causes of GBV, to GBV prevention.</a:t>
            </a:r>
          </a:p>
          <a:p>
            <a:pPr>
              <a:spcBef>
                <a:spcPts val="600"/>
              </a:spcBef>
              <a:buClr>
                <a:srgbClr val="0070C0"/>
              </a:buClr>
              <a:buFont typeface="Wingdings" pitchFamily="2" charset="2"/>
              <a:buChar char="Ø"/>
            </a:pPr>
            <a:r>
              <a:rPr lang="en-US" altLang="en-US" sz="1800"/>
              <a:t>Describe programme approaches and principles underlying effective prevention work.</a:t>
            </a:r>
            <a:endParaRPr lang="en-GB" altLang="en-US" sz="1800"/>
          </a:p>
          <a:p>
            <a:pPr>
              <a:spcBef>
                <a:spcPts val="600"/>
              </a:spcBef>
              <a:buClr>
                <a:srgbClr val="0070C0"/>
              </a:buClr>
              <a:buFont typeface="Wingdings" pitchFamily="2" charset="2"/>
              <a:buChar char="Ø"/>
            </a:pPr>
            <a:r>
              <a:rPr lang="en-US" altLang="en-US" sz="1800"/>
              <a:t>Know what are the key elements and tools to design, plan and monitor GBV primary prevention programming at UNHCR.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83605" y="1346486"/>
            <a:ext cx="590531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0589D9A8-51EA-5CAE-036A-DC19A18A3F90}"/>
              </a:ext>
            </a:extLst>
          </p:cNvPr>
          <p:cNvGrpSpPr/>
          <p:nvPr/>
        </p:nvGrpSpPr>
        <p:grpSpPr>
          <a:xfrm>
            <a:off x="7679822" y="245764"/>
            <a:ext cx="4133412" cy="5723186"/>
            <a:chOff x="7679822" y="245764"/>
            <a:chExt cx="4133412" cy="5723186"/>
          </a:xfrm>
        </p:grpSpPr>
        <p:pic>
          <p:nvPicPr>
            <p:cNvPr id="4" name="Picture 3" descr="A picture containing text&#10;&#10;Description automatically generated">
              <a:extLst>
                <a:ext uri="{FF2B5EF4-FFF2-40B4-BE49-F238E27FC236}">
                  <a16:creationId xmlns:a16="http://schemas.microsoft.com/office/drawing/2014/main" id="{10613AF6-6659-5819-0418-95B2894F5C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9822" y="245764"/>
              <a:ext cx="4133412" cy="5723186"/>
            </a:xfrm>
            <a:prstGeom prst="rect">
              <a:avLst/>
            </a:prstGeom>
          </p:spPr>
        </p:pic>
        <p:pic>
          <p:nvPicPr>
            <p:cNvPr id="9" name="Picture 8" descr="Icon&#10;&#10;Description automatically generated">
              <a:extLst>
                <a:ext uri="{FF2B5EF4-FFF2-40B4-BE49-F238E27FC236}">
                  <a16:creationId xmlns:a16="http://schemas.microsoft.com/office/drawing/2014/main" id="{4A86C8CC-91F3-7CEF-3C05-8E97E31103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553" y="1441688"/>
              <a:ext cx="860839" cy="507069"/>
            </a:xfrm>
            <a:prstGeom prst="rect">
              <a:avLst/>
            </a:prstGeom>
          </p:spPr>
        </p:pic>
        <p:pic>
          <p:nvPicPr>
            <p:cNvPr id="10" name="Picture 9" descr="Icon&#10;&#10;Description automatically generated">
              <a:extLst>
                <a:ext uri="{FF2B5EF4-FFF2-40B4-BE49-F238E27FC236}">
                  <a16:creationId xmlns:a16="http://schemas.microsoft.com/office/drawing/2014/main" id="{D04FDE96-20EC-7307-3DBC-CAAB977BC6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05405" y="2028269"/>
              <a:ext cx="860839" cy="507069"/>
            </a:xfrm>
            <a:prstGeom prst="rect">
              <a:avLst/>
            </a:prstGeom>
          </p:spPr>
        </p:pic>
        <p:pic>
          <p:nvPicPr>
            <p:cNvPr id="11" name="Picture 10" descr="Icon&#10;&#10;Description automatically generated">
              <a:extLst>
                <a:ext uri="{FF2B5EF4-FFF2-40B4-BE49-F238E27FC236}">
                  <a16:creationId xmlns:a16="http://schemas.microsoft.com/office/drawing/2014/main" id="{7C00B739-85A6-7507-B66A-1A507532EA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30945" y="2683688"/>
              <a:ext cx="860839" cy="507069"/>
            </a:xfrm>
            <a:prstGeom prst="rect">
              <a:avLst/>
            </a:prstGeom>
          </p:spPr>
        </p:pic>
        <p:pic>
          <p:nvPicPr>
            <p:cNvPr id="12" name="Picture 11" descr="Icon&#10;&#10;Description automatically generated">
              <a:extLst>
                <a:ext uri="{FF2B5EF4-FFF2-40B4-BE49-F238E27FC236}">
                  <a16:creationId xmlns:a16="http://schemas.microsoft.com/office/drawing/2014/main" id="{4025178E-834D-063A-D111-500D6ED600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1369" y="3332203"/>
              <a:ext cx="860839" cy="507069"/>
            </a:xfrm>
            <a:prstGeom prst="rect">
              <a:avLst/>
            </a:prstGeom>
          </p:spPr>
        </p:pic>
        <p:pic>
          <p:nvPicPr>
            <p:cNvPr id="13" name="Picture 12" descr="Icon&#10;&#10;Description automatically generated">
              <a:extLst>
                <a:ext uri="{FF2B5EF4-FFF2-40B4-BE49-F238E27FC236}">
                  <a16:creationId xmlns:a16="http://schemas.microsoft.com/office/drawing/2014/main" id="{265C10E4-F8A2-A20A-1E7B-B73E263F7E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27305" y="3985357"/>
              <a:ext cx="860839" cy="507069"/>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100" fill="hold"/>
                                            <p:tgtEl>
                                              <p:spTgt spid="7"/>
                                            </p:tgtEl>
                                            <p:attrNameLst>
                                              <p:attrName>ppt_x</p:attrName>
                                            </p:attrNameLst>
                                          </p:cBhvr>
                                          <p:tavLst>
                                            <p:tav tm="0">
                                              <p:val>
                                                <p:strVal val="1+#ppt_w/2"/>
                                              </p:val>
                                            </p:tav>
                                            <p:tav tm="100000">
                                              <p:val>
                                                <p:strVal val="#ppt_x"/>
                                              </p:val>
                                            </p:tav>
                                          </p:tavLst>
                                        </p:anim>
                                        <p:anim calcmode="lin" valueType="num">
                                          <p:cBhvr additive="base">
                                            <p:cTn id="16" dur="11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800" fill="hold"/>
                                            <p:tgtEl>
                                              <p:spTgt spid="3"/>
                                            </p:tgtEl>
                                            <p:attrNameLst>
                                              <p:attrName>ppt_x</p:attrName>
                                            </p:attrNameLst>
                                          </p:cBhvr>
                                          <p:tavLst>
                                            <p:tav tm="0">
                                              <p:val>
                                                <p:strVal val="1+#ppt_w/2"/>
                                              </p:val>
                                            </p:tav>
                                            <p:tav tm="100000">
                                              <p:val>
                                                <p:strVal val="#ppt_x"/>
                                              </p:val>
                                            </p:tav>
                                          </p:tavLst>
                                        </p:anim>
                                        <p:anim calcmode="lin" valueType="num">
                                          <p:cBhvr additive="base">
                                            <p:cTn id="20"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100" fill="hold"/>
                                            <p:tgtEl>
                                              <p:spTgt spid="7"/>
                                            </p:tgtEl>
                                            <p:attrNameLst>
                                              <p:attrName>ppt_x</p:attrName>
                                            </p:attrNameLst>
                                          </p:cBhvr>
                                          <p:tavLst>
                                            <p:tav tm="0">
                                              <p:val>
                                                <p:strVal val="1+#ppt_w/2"/>
                                              </p:val>
                                            </p:tav>
                                            <p:tav tm="100000">
                                              <p:val>
                                                <p:strVal val="#ppt_x"/>
                                              </p:val>
                                            </p:tav>
                                          </p:tavLst>
                                        </p:anim>
                                        <p:anim calcmode="lin" valueType="num">
                                          <p:cBhvr additive="base">
                                            <p:cTn id="16" dur="11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800" fill="hold"/>
                                            <p:tgtEl>
                                              <p:spTgt spid="3"/>
                                            </p:tgtEl>
                                            <p:attrNameLst>
                                              <p:attrName>ppt_x</p:attrName>
                                            </p:attrNameLst>
                                          </p:cBhvr>
                                          <p:tavLst>
                                            <p:tav tm="0">
                                              <p:val>
                                                <p:strVal val="1+#ppt_w/2"/>
                                              </p:val>
                                            </p:tav>
                                            <p:tav tm="100000">
                                              <p:val>
                                                <p:strVal val="#ppt_x"/>
                                              </p:val>
                                            </p:tav>
                                          </p:tavLst>
                                        </p:anim>
                                        <p:anim calcmode="lin" valueType="num">
                                          <p:cBhvr additive="base">
                                            <p:cTn id="20" dur="8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622492" y="596929"/>
            <a:ext cx="85625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UNHCR GBV Policy commitments</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714575" y="1306512"/>
            <a:ext cx="1078169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597778" y="1787120"/>
            <a:ext cx="1056128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sz="2000">
                <a:latin typeface="Lato" panose="020F0502020204030203" pitchFamily="34" charset="77"/>
              </a:rPr>
              <a:t>Interventions addressing GBV must be </a:t>
            </a:r>
            <a:r>
              <a:rPr lang="en-GB" sz="2000" b="1">
                <a:solidFill>
                  <a:srgbClr val="0070C0"/>
                </a:solidFill>
                <a:latin typeface="Lato" panose="020F0502020204030203" pitchFamily="34" charset="77"/>
              </a:rPr>
              <a:t>prioritized as lifesaving</a:t>
            </a:r>
            <a:r>
              <a:rPr lang="en-GB" sz="2000" b="1">
                <a:latin typeface="Lato" panose="020F0502020204030203" pitchFamily="34" charset="77"/>
              </a:rPr>
              <a:t> </a:t>
            </a:r>
            <a:r>
              <a:rPr lang="en-GB" sz="2000">
                <a:latin typeface="Lato" panose="020F0502020204030203" pitchFamily="34" charset="77"/>
              </a:rPr>
              <a:t>in multi-year protection/so</a:t>
            </a:r>
            <a:r>
              <a:rPr lang="en-GB" sz="2000">
                <a:solidFill>
                  <a:schemeClr val="tx1">
                    <a:lumMod val="65000"/>
                    <a:lumOff val="35000"/>
                  </a:schemeClr>
                </a:solidFill>
                <a:latin typeface="Lato" panose="020F0502020204030203" pitchFamily="34" charset="77"/>
              </a:rPr>
              <a:t>lutio</a:t>
            </a:r>
            <a:r>
              <a:rPr lang="en-GB" sz="2000">
                <a:latin typeface="Lato" panose="020F0502020204030203" pitchFamily="34" charset="77"/>
              </a:rPr>
              <a:t>n strategies and in other internal and inter-agency planning processes. </a:t>
            </a:r>
          </a:p>
          <a:p>
            <a:pPr>
              <a:buClr>
                <a:srgbClr val="0070C0"/>
              </a:buClr>
              <a:buFont typeface="Wingdings" pitchFamily="2" charset="2"/>
              <a:buChar char="Ø"/>
            </a:pPr>
            <a:r>
              <a:rPr lang="en-GB" sz="2000">
                <a:latin typeface="Lato" panose="020F0502020204030203" pitchFamily="34" charset="77"/>
              </a:rPr>
              <a:t>Operations will plan and implement </a:t>
            </a:r>
            <a:r>
              <a:rPr lang="en-GB" sz="2000" b="1">
                <a:solidFill>
                  <a:srgbClr val="0070C0"/>
                </a:solidFill>
                <a:latin typeface="Lato" panose="020F0502020204030203" pitchFamily="34" charset="77"/>
              </a:rPr>
              <a:t>context-appropriate programming</a:t>
            </a:r>
            <a:r>
              <a:rPr lang="en-GB" sz="2000">
                <a:solidFill>
                  <a:srgbClr val="0070C0"/>
                </a:solidFill>
                <a:latin typeface="Lato" panose="020F0502020204030203" pitchFamily="34" charset="77"/>
              </a:rPr>
              <a:t> </a:t>
            </a:r>
            <a:r>
              <a:rPr lang="en-GB" sz="2000">
                <a:latin typeface="Lato" panose="020F0502020204030203" pitchFamily="34" charset="77"/>
              </a:rPr>
              <a:t>that aims to transform the systems and social norms that perpetuate gender inequality and discrimination.</a:t>
            </a:r>
          </a:p>
          <a:p>
            <a:pPr>
              <a:buClr>
                <a:srgbClr val="0070C0"/>
              </a:buClr>
              <a:buFont typeface="Wingdings" pitchFamily="2" charset="2"/>
              <a:buChar char="Ø"/>
            </a:pPr>
            <a:r>
              <a:rPr lang="en-GB" sz="2000">
                <a:latin typeface="Lato" panose="020F0502020204030203" pitchFamily="34" charset="77"/>
              </a:rPr>
              <a:t>Programming must </a:t>
            </a:r>
            <a:r>
              <a:rPr lang="en-GB" sz="2000" b="1">
                <a:solidFill>
                  <a:srgbClr val="0070C0"/>
                </a:solidFill>
                <a:latin typeface="Lato" panose="020F0502020204030203" pitchFamily="34" charset="77"/>
              </a:rPr>
              <a:t>address the root causes of GBV</a:t>
            </a:r>
            <a:r>
              <a:rPr lang="en-GB" sz="2000" b="1">
                <a:latin typeface="Lato" panose="020F0502020204030203" pitchFamily="34" charset="77"/>
              </a:rPr>
              <a:t> </a:t>
            </a:r>
            <a:r>
              <a:rPr lang="en-GB" sz="2000">
                <a:latin typeface="Lato" panose="020F0502020204030203" pitchFamily="34" charset="77"/>
              </a:rPr>
              <a:t>in order to effectively change behaviour and social norms, </a:t>
            </a:r>
            <a:r>
              <a:rPr lang="en-GB" sz="2000" b="1">
                <a:solidFill>
                  <a:srgbClr val="0070C0"/>
                </a:solidFill>
                <a:latin typeface="Lato" panose="020F0502020204030203" pitchFamily="34" charset="77"/>
              </a:rPr>
              <a:t>including through long-term approaches</a:t>
            </a:r>
            <a:r>
              <a:rPr lang="en-GB" sz="2000">
                <a:latin typeface="Lato" panose="020F0502020204030203" pitchFamily="34" charset="77"/>
              </a:rPr>
              <a:t>, and will require the </a:t>
            </a:r>
            <a:r>
              <a:rPr lang="en-GB" sz="2000" b="1">
                <a:solidFill>
                  <a:srgbClr val="0070C0"/>
                </a:solidFill>
                <a:latin typeface="Lato" panose="020F0502020204030203" pitchFamily="34" charset="77"/>
              </a:rPr>
              <a:t>engagement of men and boys </a:t>
            </a:r>
            <a:r>
              <a:rPr lang="en-GB" sz="2000">
                <a:latin typeface="Lato" panose="020F0502020204030203" pitchFamily="34" charset="77"/>
              </a:rPr>
              <a:t>as well </a:t>
            </a:r>
            <a:r>
              <a:rPr lang="en-GB" sz="2000">
                <a:solidFill>
                  <a:schemeClr val="tx1"/>
                </a:solidFill>
                <a:latin typeface="Lato" panose="020F0502020204030203" pitchFamily="34" charset="77"/>
              </a:rPr>
              <a:t>as</a:t>
            </a:r>
            <a:r>
              <a:rPr lang="en-GB" sz="2000">
                <a:solidFill>
                  <a:srgbClr val="0070C0"/>
                </a:solidFill>
                <a:latin typeface="Lato" panose="020F0502020204030203" pitchFamily="34" charset="77"/>
              </a:rPr>
              <a:t> </a:t>
            </a:r>
            <a:r>
              <a:rPr lang="en-GB" sz="2000" b="1">
                <a:solidFill>
                  <a:srgbClr val="0070C0"/>
                </a:solidFill>
                <a:latin typeface="Lato" panose="020F0502020204030203" pitchFamily="34" charset="77"/>
              </a:rPr>
              <a:t>programming that empowers women and girls</a:t>
            </a:r>
            <a:r>
              <a:rPr lang="en-GB" sz="2000">
                <a:solidFill>
                  <a:srgbClr val="0070C0"/>
                </a:solidFill>
                <a:latin typeface="Lato" panose="020F0502020204030203" pitchFamily="34" charset="77"/>
              </a:rPr>
              <a:t>. </a:t>
            </a:r>
          </a:p>
          <a:p>
            <a:pPr>
              <a:buClr>
                <a:srgbClr val="0070C0"/>
              </a:buClr>
              <a:buFont typeface="Wingdings" pitchFamily="2" charset="2"/>
              <a:buChar char="Ø"/>
            </a:pPr>
            <a:r>
              <a:rPr lang="en-US" sz="2000">
                <a:latin typeface="Lato" panose="020F0502020204030203" pitchFamily="34" charset="77"/>
              </a:rPr>
              <a:t>All GBV prevention programming must be </a:t>
            </a:r>
            <a:r>
              <a:rPr lang="en-US" sz="2000" b="1">
                <a:solidFill>
                  <a:srgbClr val="0070C0"/>
                </a:solidFill>
                <a:latin typeface="Lato" panose="020F0502020204030203" pitchFamily="34" charset="77"/>
              </a:rPr>
              <a:t>accountable</a:t>
            </a:r>
            <a:r>
              <a:rPr lang="en-US" sz="2000">
                <a:latin typeface="Lato" panose="020F0502020204030203" pitchFamily="34" charset="77"/>
              </a:rPr>
              <a:t> to </a:t>
            </a:r>
            <a:r>
              <a:rPr lang="en-US" sz="2000" b="1">
                <a:solidFill>
                  <a:srgbClr val="0070C0"/>
                </a:solidFill>
                <a:latin typeface="Lato" panose="020F0502020204030203" pitchFamily="34" charset="77"/>
              </a:rPr>
              <a:t>women and girls</a:t>
            </a:r>
            <a:r>
              <a:rPr lang="en-US" sz="2000" b="1">
                <a:latin typeface="Lato" panose="020F0502020204030203" pitchFamily="34" charset="77"/>
              </a:rPr>
              <a:t>. </a:t>
            </a:r>
            <a:endParaRPr lang="en-GB" sz="2000" b="1">
              <a:latin typeface="Lato" panose="020F0502020204030203" pitchFamily="34" charset="77"/>
            </a:endParaRPr>
          </a:p>
          <a:p>
            <a:pPr>
              <a:buClr>
                <a:srgbClr val="0070C0"/>
              </a:buClr>
              <a:buFont typeface="Wingdings" pitchFamily="2" charset="2"/>
              <a:buChar char="Ø"/>
            </a:pPr>
            <a:r>
              <a:rPr lang="en-GB" sz="2000">
                <a:latin typeface="Lato" panose="020F0502020204030203" pitchFamily="34" charset="77"/>
              </a:rPr>
              <a:t>UNHCR will </a:t>
            </a:r>
            <a:r>
              <a:rPr lang="en-GB" sz="2000" b="1">
                <a:solidFill>
                  <a:srgbClr val="0070C0"/>
                </a:solidFill>
                <a:latin typeface="Lato" panose="020F0502020204030203" pitchFamily="34" charset="77"/>
              </a:rPr>
              <a:t>advocate for and support the inclusion of displaced and stateless persons in related national prevention programming</a:t>
            </a:r>
            <a:r>
              <a:rPr lang="en-GB" sz="2000">
                <a:latin typeface="Lato" panose="020F0502020204030203" pitchFamily="34" charset="77"/>
              </a:rPr>
              <a:t>, and through targeted interventions, as appropriate. </a:t>
            </a:r>
          </a:p>
          <a:p>
            <a:pPr>
              <a:buClr>
                <a:srgbClr val="0070C0"/>
              </a:buClr>
              <a:buFont typeface="Arial" panose="020B0604020202020204" pitchFamily="34" charset="0"/>
              <a:buChar char="•"/>
            </a:pPr>
            <a:endParaRPr lang="en-GB" sz="2400">
              <a:latin typeface="Lato"/>
              <a:ea typeface="Lato"/>
              <a:cs typeface="Lato"/>
            </a:endParaRPr>
          </a:p>
        </p:txBody>
      </p:sp>
      <p:pic>
        <p:nvPicPr>
          <p:cNvPr id="4" name="Picture 3">
            <a:extLst>
              <a:ext uri="{FF2B5EF4-FFF2-40B4-BE49-F238E27FC236}">
                <a16:creationId xmlns:a16="http://schemas.microsoft.com/office/drawing/2014/main" id="{03FE1F16-2833-67D7-7D93-5576C3EBFFA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9582911" y="140988"/>
            <a:ext cx="2609087" cy="2486593"/>
          </a:xfrm>
          <a:prstGeom prst="rect">
            <a:avLst/>
          </a:prstGeom>
        </p:spPr>
      </p:pic>
    </p:spTree>
    <p:custDataLst>
      <p:tags r:id="rId1"/>
    </p:custDataLst>
    <p:extLst>
      <p:ext uri="{BB962C8B-B14F-4D97-AF65-F5344CB8AC3E}">
        <p14:creationId xmlns:p14="http://schemas.microsoft.com/office/powerpoint/2010/main" val="42910026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8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8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a:extLst>
              <a:ext uri="{FF2B5EF4-FFF2-40B4-BE49-F238E27FC236}">
                <a16:creationId xmlns:a16="http://schemas.microsoft.com/office/drawing/2014/main" id="{C5EB4358-7B03-B76F-5901-6F322E41FF90}"/>
              </a:ext>
            </a:extLst>
          </p:cNvPr>
          <p:cNvSpPr/>
          <p:nvPr/>
        </p:nvSpPr>
        <p:spPr>
          <a:xfrm>
            <a:off x="4194871" y="4500398"/>
            <a:ext cx="6766239" cy="1269882"/>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3" name="Rounded Rectangle 42">
            <a:extLst>
              <a:ext uri="{FF2B5EF4-FFF2-40B4-BE49-F238E27FC236}">
                <a16:creationId xmlns:a16="http://schemas.microsoft.com/office/drawing/2014/main" id="{F621F89F-2007-8562-68B4-CCCA1E181E65}"/>
              </a:ext>
            </a:extLst>
          </p:cNvPr>
          <p:cNvSpPr/>
          <p:nvPr/>
        </p:nvSpPr>
        <p:spPr>
          <a:xfrm>
            <a:off x="4194872" y="3070109"/>
            <a:ext cx="6766239" cy="1269881"/>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1" name="Rounded Rectangle 40">
            <a:extLst>
              <a:ext uri="{FF2B5EF4-FFF2-40B4-BE49-F238E27FC236}">
                <a16:creationId xmlns:a16="http://schemas.microsoft.com/office/drawing/2014/main" id="{A9A0D48B-5FD7-89CF-FA18-69BE4D48EF8D}"/>
              </a:ext>
            </a:extLst>
          </p:cNvPr>
          <p:cNvSpPr/>
          <p:nvPr/>
        </p:nvSpPr>
        <p:spPr>
          <a:xfrm>
            <a:off x="4194873" y="1616106"/>
            <a:ext cx="6766239" cy="128180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1" y="547501"/>
            <a:ext cx="6344898"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Multi-year programme cycle</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958616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E9E31A57-873A-9E11-BC00-BB0A12E63E4D}"/>
              </a:ext>
            </a:extLst>
          </p:cNvPr>
          <p:cNvSpPr txBox="1"/>
          <p:nvPr/>
        </p:nvSpPr>
        <p:spPr>
          <a:xfrm>
            <a:off x="7870882" y="1832439"/>
            <a:ext cx="3407631" cy="769441"/>
          </a:xfrm>
          <a:prstGeom prst="rect">
            <a:avLst/>
          </a:prstGeom>
          <a:noFill/>
        </p:spPr>
        <p:txBody>
          <a:bodyPr wrap="square" rtlCol="0">
            <a:spAutoFit/>
          </a:bodyPr>
          <a:lstStyle/>
          <a:p>
            <a:r>
              <a:rPr lang="en-GR" sz="1600" b="1">
                <a:solidFill>
                  <a:srgbClr val="0070C0"/>
                </a:solidFill>
                <a:latin typeface="Lato" panose="020F0502020204030203" pitchFamily="34" charset="77"/>
              </a:rPr>
              <a:t>GBV prevention programming</a:t>
            </a:r>
          </a:p>
          <a:p>
            <a:r>
              <a:rPr lang="en-GB" sz="1400">
                <a:solidFill>
                  <a:schemeClr val="tx1">
                    <a:lumMod val="65000"/>
                    <a:lumOff val="35000"/>
                  </a:schemeClr>
                </a:solidFill>
                <a:latin typeface="Lato" panose="020F0502020204030203" pitchFamily="34" charset="77"/>
              </a:rPr>
              <a:t>Gender and Power Analysis</a:t>
            </a:r>
            <a:endParaRPr lang="en-GR" sz="1400">
              <a:solidFill>
                <a:schemeClr val="tx1">
                  <a:lumMod val="65000"/>
                  <a:lumOff val="35000"/>
                </a:schemeClr>
              </a:solidFill>
              <a:latin typeface="Lato" panose="020F0502020204030203" pitchFamily="34" charset="77"/>
            </a:endParaRPr>
          </a:p>
          <a:p>
            <a:r>
              <a:rPr lang="en-GR" sz="1400">
                <a:solidFill>
                  <a:schemeClr val="tx1">
                    <a:lumMod val="65000"/>
                    <a:lumOff val="35000"/>
                  </a:schemeClr>
                </a:solidFill>
                <a:latin typeface="Lato" panose="020F0502020204030203" pitchFamily="34" charset="77"/>
              </a:rPr>
              <a:t>Theory of Change</a:t>
            </a:r>
          </a:p>
        </p:txBody>
      </p:sp>
      <p:sp>
        <p:nvSpPr>
          <p:cNvPr id="8" name="TextBox 7">
            <a:extLst>
              <a:ext uri="{FF2B5EF4-FFF2-40B4-BE49-F238E27FC236}">
                <a16:creationId xmlns:a16="http://schemas.microsoft.com/office/drawing/2014/main" id="{1BBBC773-52A6-9FA8-2ECF-EC9E6F550B6C}"/>
              </a:ext>
            </a:extLst>
          </p:cNvPr>
          <p:cNvSpPr txBox="1"/>
          <p:nvPr/>
        </p:nvSpPr>
        <p:spPr>
          <a:xfrm>
            <a:off x="7884330" y="3298213"/>
            <a:ext cx="3076781" cy="769441"/>
          </a:xfrm>
          <a:prstGeom prst="rect">
            <a:avLst/>
          </a:prstGeom>
          <a:noFill/>
        </p:spPr>
        <p:txBody>
          <a:bodyPr wrap="square" rtlCol="0">
            <a:spAutoFit/>
          </a:bodyPr>
          <a:lstStyle/>
          <a:p>
            <a:r>
              <a:rPr lang="en-GR" sz="1600" b="1">
                <a:solidFill>
                  <a:srgbClr val="0070C0"/>
                </a:solidFill>
                <a:latin typeface="Lato" panose="020F0502020204030203" pitchFamily="34" charset="77"/>
              </a:rPr>
              <a:t>GBV prevention programming</a:t>
            </a:r>
          </a:p>
          <a:p>
            <a:r>
              <a:rPr lang="en-GR" sz="1400">
                <a:solidFill>
                  <a:schemeClr val="tx1">
                    <a:lumMod val="65000"/>
                    <a:lumOff val="35000"/>
                  </a:schemeClr>
                </a:solidFill>
                <a:latin typeface="Lato" panose="020F0502020204030203" pitchFamily="34" charset="77"/>
              </a:rPr>
              <a:t>GBV prevention partnerships</a:t>
            </a:r>
            <a:r>
              <a:rPr lang="en-US" sz="1400">
                <a:solidFill>
                  <a:schemeClr val="tx1">
                    <a:lumMod val="65000"/>
                    <a:lumOff val="35000"/>
                  </a:schemeClr>
                </a:solidFill>
                <a:latin typeface="Lato" panose="020F0502020204030203" pitchFamily="34" charset="77"/>
              </a:rPr>
              <a:t> </a:t>
            </a:r>
            <a:endParaRPr lang="en-GR" sz="1400">
              <a:solidFill>
                <a:schemeClr val="tx1">
                  <a:lumMod val="65000"/>
                  <a:lumOff val="35000"/>
                </a:schemeClr>
              </a:solidFill>
              <a:latin typeface="Lato" panose="020F0502020204030203" pitchFamily="34" charset="77"/>
            </a:endParaRPr>
          </a:p>
          <a:p>
            <a:r>
              <a:rPr lang="en-GR" sz="1400">
                <a:solidFill>
                  <a:schemeClr val="tx1">
                    <a:lumMod val="65000"/>
                    <a:lumOff val="35000"/>
                  </a:schemeClr>
                </a:solidFill>
                <a:latin typeface="Lato" panose="020F0502020204030203" pitchFamily="34" charset="77"/>
              </a:rPr>
              <a:t>Monitoring of partnerships</a:t>
            </a:r>
          </a:p>
        </p:txBody>
      </p:sp>
      <p:sp>
        <p:nvSpPr>
          <p:cNvPr id="9" name="TextBox 8">
            <a:extLst>
              <a:ext uri="{FF2B5EF4-FFF2-40B4-BE49-F238E27FC236}">
                <a16:creationId xmlns:a16="http://schemas.microsoft.com/office/drawing/2014/main" id="{65E681E3-5A89-41CB-4849-F8547364E689}"/>
              </a:ext>
            </a:extLst>
          </p:cNvPr>
          <p:cNvSpPr txBox="1"/>
          <p:nvPr/>
        </p:nvSpPr>
        <p:spPr>
          <a:xfrm>
            <a:off x="7884330" y="4883881"/>
            <a:ext cx="3076781" cy="553998"/>
          </a:xfrm>
          <a:prstGeom prst="rect">
            <a:avLst/>
          </a:prstGeom>
          <a:noFill/>
        </p:spPr>
        <p:txBody>
          <a:bodyPr wrap="square" rtlCol="0">
            <a:spAutoFit/>
          </a:bodyPr>
          <a:lstStyle/>
          <a:p>
            <a:r>
              <a:rPr lang="en-GR" sz="1600" b="1">
                <a:solidFill>
                  <a:srgbClr val="0070C0"/>
                </a:solidFill>
                <a:latin typeface="Lato" panose="020F0502020204030203" pitchFamily="34" charset="77"/>
              </a:rPr>
              <a:t>GBV prevention programming</a:t>
            </a:r>
          </a:p>
          <a:p>
            <a:r>
              <a:rPr lang="en-US" sz="1400">
                <a:solidFill>
                  <a:schemeClr val="tx1">
                    <a:lumMod val="65000"/>
                    <a:lumOff val="35000"/>
                  </a:schemeClr>
                </a:solidFill>
                <a:latin typeface="Lato" panose="020F0502020204030203" pitchFamily="34" charset="77"/>
              </a:rPr>
              <a:t>Annual reporting</a:t>
            </a:r>
            <a:endParaRPr lang="en-GR" sz="1400">
              <a:solidFill>
                <a:schemeClr val="tx1">
                  <a:lumMod val="65000"/>
                  <a:lumOff val="35000"/>
                </a:schemeClr>
              </a:solidFill>
              <a:latin typeface="Lato" panose="020F0502020204030203" pitchFamily="34" charset="77"/>
            </a:endParaRPr>
          </a:p>
        </p:txBody>
      </p:sp>
      <p:grpSp>
        <p:nvGrpSpPr>
          <p:cNvPr id="66" name="Group 65">
            <a:extLst>
              <a:ext uri="{FF2B5EF4-FFF2-40B4-BE49-F238E27FC236}">
                <a16:creationId xmlns:a16="http://schemas.microsoft.com/office/drawing/2014/main" id="{BC987BA4-387B-0626-9A05-C59F5BE73A20}"/>
              </a:ext>
            </a:extLst>
          </p:cNvPr>
          <p:cNvGrpSpPr/>
          <p:nvPr/>
        </p:nvGrpSpPr>
        <p:grpSpPr>
          <a:xfrm>
            <a:off x="805259" y="1499632"/>
            <a:ext cx="1424173" cy="1413697"/>
            <a:chOff x="805259" y="1499632"/>
            <a:chExt cx="1424173" cy="1413697"/>
          </a:xfrm>
        </p:grpSpPr>
        <p:grpSp>
          <p:nvGrpSpPr>
            <p:cNvPr id="59" name="Group 58">
              <a:extLst>
                <a:ext uri="{FF2B5EF4-FFF2-40B4-BE49-F238E27FC236}">
                  <a16:creationId xmlns:a16="http://schemas.microsoft.com/office/drawing/2014/main" id="{6B47336F-2C89-9067-D679-1ACC100683AD}"/>
                </a:ext>
              </a:extLst>
            </p:cNvPr>
            <p:cNvGrpSpPr/>
            <p:nvPr/>
          </p:nvGrpSpPr>
          <p:grpSpPr>
            <a:xfrm>
              <a:off x="805259" y="1499632"/>
              <a:ext cx="1424173" cy="1413697"/>
              <a:chOff x="805259" y="1499632"/>
              <a:chExt cx="1424173" cy="1413697"/>
            </a:xfrm>
          </p:grpSpPr>
          <p:pic>
            <p:nvPicPr>
              <p:cNvPr id="2" name="Picture 1" descr="Shape, circle&#10;&#10;Description automatically generated">
                <a:extLst>
                  <a:ext uri="{FF2B5EF4-FFF2-40B4-BE49-F238E27FC236}">
                    <a16:creationId xmlns:a16="http://schemas.microsoft.com/office/drawing/2014/main" id="{EC5E0212-0399-E9A8-CBE5-506A949363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96663" y="1614411"/>
                <a:ext cx="1234348" cy="1205499"/>
              </a:xfrm>
              <a:prstGeom prst="rect">
                <a:avLst/>
              </a:prstGeom>
            </p:spPr>
          </p:pic>
          <p:sp>
            <p:nvSpPr>
              <p:cNvPr id="20" name="Arc 19">
                <a:extLst>
                  <a:ext uri="{FF2B5EF4-FFF2-40B4-BE49-F238E27FC236}">
                    <a16:creationId xmlns:a16="http://schemas.microsoft.com/office/drawing/2014/main" id="{7872D865-F338-19EB-322C-D832C53CD55F}"/>
                  </a:ext>
                </a:extLst>
              </p:cNvPr>
              <p:cNvSpPr/>
              <p:nvPr/>
            </p:nvSpPr>
            <p:spPr>
              <a:xfrm rot="5239728">
                <a:off x="810497" y="1494394"/>
                <a:ext cx="1413697" cy="1424173"/>
              </a:xfrm>
              <a:prstGeom prst="arc">
                <a:avLst>
                  <a:gd name="adj1" fmla="val 10955312"/>
                  <a:gd name="adj2" fmla="val 0"/>
                </a:avLst>
              </a:prstGeom>
              <a:noFill/>
              <a:ln w="12700" cap="rnd" cmpd="sng" algn="ctr">
                <a:solidFill>
                  <a:srgbClr val="0070C0"/>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en-BR"/>
              </a:p>
            </p:txBody>
          </p:sp>
        </p:grpSp>
        <p:sp>
          <p:nvSpPr>
            <p:cNvPr id="37" name="TextBox 36">
              <a:extLst>
                <a:ext uri="{FF2B5EF4-FFF2-40B4-BE49-F238E27FC236}">
                  <a16:creationId xmlns:a16="http://schemas.microsoft.com/office/drawing/2014/main" id="{63AE5C3F-1692-F234-088B-398120F6A66E}"/>
                </a:ext>
              </a:extLst>
            </p:cNvPr>
            <p:cNvSpPr txBox="1"/>
            <p:nvPr/>
          </p:nvSpPr>
          <p:spPr>
            <a:xfrm>
              <a:off x="1055611" y="1947927"/>
              <a:ext cx="916451" cy="430887"/>
            </a:xfrm>
            <a:prstGeom prst="rect">
              <a:avLst/>
            </a:prstGeom>
            <a:noFill/>
          </p:spPr>
          <p:txBody>
            <a:bodyPr wrap="square" rtlCol="0">
              <a:spAutoFit/>
            </a:bodyPr>
            <a:lstStyle/>
            <a:p>
              <a:pPr algn="ctr"/>
              <a:r>
                <a:rPr lang="pt-BR" sz="2200" b="1">
                  <a:solidFill>
                    <a:srgbClr val="0070C0"/>
                  </a:solidFill>
                  <a:latin typeface="Lato" panose="020F0502020204030203" pitchFamily="34" charset="77"/>
                </a:rPr>
                <a:t>PLAN</a:t>
              </a:r>
              <a:endParaRPr lang="en-GR" sz="2200">
                <a:solidFill>
                  <a:schemeClr val="tx1">
                    <a:lumMod val="65000"/>
                    <a:lumOff val="35000"/>
                  </a:schemeClr>
                </a:solidFill>
                <a:latin typeface="Lato" panose="020F0502020204030203" pitchFamily="34" charset="77"/>
              </a:endParaRPr>
            </a:p>
          </p:txBody>
        </p:sp>
      </p:grpSp>
      <p:grpSp>
        <p:nvGrpSpPr>
          <p:cNvPr id="68" name="Group 67">
            <a:extLst>
              <a:ext uri="{FF2B5EF4-FFF2-40B4-BE49-F238E27FC236}">
                <a16:creationId xmlns:a16="http://schemas.microsoft.com/office/drawing/2014/main" id="{5DAF8BC0-BD7B-CAE9-1D13-ABE8BF61E753}"/>
              </a:ext>
            </a:extLst>
          </p:cNvPr>
          <p:cNvGrpSpPr/>
          <p:nvPr/>
        </p:nvGrpSpPr>
        <p:grpSpPr>
          <a:xfrm>
            <a:off x="828862" y="2910733"/>
            <a:ext cx="1376966" cy="1416126"/>
            <a:chOff x="828862" y="2910733"/>
            <a:chExt cx="1376966" cy="1416126"/>
          </a:xfrm>
        </p:grpSpPr>
        <p:grpSp>
          <p:nvGrpSpPr>
            <p:cNvPr id="60" name="Group 59">
              <a:extLst>
                <a:ext uri="{FF2B5EF4-FFF2-40B4-BE49-F238E27FC236}">
                  <a16:creationId xmlns:a16="http://schemas.microsoft.com/office/drawing/2014/main" id="{D967776E-45E6-FB61-6ADB-9C12AE79C7A9}"/>
                </a:ext>
              </a:extLst>
            </p:cNvPr>
            <p:cNvGrpSpPr/>
            <p:nvPr/>
          </p:nvGrpSpPr>
          <p:grpSpPr>
            <a:xfrm>
              <a:off x="828862" y="2910733"/>
              <a:ext cx="1376966" cy="1416126"/>
              <a:chOff x="828862" y="2910733"/>
              <a:chExt cx="1376966" cy="1416126"/>
            </a:xfrm>
          </p:grpSpPr>
          <p:sp>
            <p:nvSpPr>
              <p:cNvPr id="21" name="Arc 20">
                <a:extLst>
                  <a:ext uri="{FF2B5EF4-FFF2-40B4-BE49-F238E27FC236}">
                    <a16:creationId xmlns:a16="http://schemas.microsoft.com/office/drawing/2014/main" id="{82AE0D72-6C59-AA7E-7F94-B65B0FF7C4D3}"/>
                  </a:ext>
                </a:extLst>
              </p:cNvPr>
              <p:cNvSpPr/>
              <p:nvPr/>
            </p:nvSpPr>
            <p:spPr>
              <a:xfrm rot="4407085" flipV="1">
                <a:off x="787315" y="2952280"/>
                <a:ext cx="1416126" cy="1333031"/>
              </a:xfrm>
              <a:prstGeom prst="arc">
                <a:avLst>
                  <a:gd name="adj1" fmla="val 9952162"/>
                  <a:gd name="adj2" fmla="val 0"/>
                </a:avLst>
              </a:prstGeom>
              <a:noFill/>
              <a:ln w="12700" cap="rnd" cmpd="sng" algn="ctr">
                <a:solidFill>
                  <a:srgbClr val="0070C0"/>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en-BR"/>
              </a:p>
            </p:txBody>
          </p:sp>
          <p:pic>
            <p:nvPicPr>
              <p:cNvPr id="26" name="Picture 25" descr="Shape, circle&#10;&#10;Description automatically generated">
                <a:extLst>
                  <a:ext uri="{FF2B5EF4-FFF2-40B4-BE49-F238E27FC236}">
                    <a16:creationId xmlns:a16="http://schemas.microsoft.com/office/drawing/2014/main" id="{E467FFC5-80F7-A983-4E7E-4F5EDC5C76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260" y="2976994"/>
                <a:ext cx="1275568" cy="1254790"/>
              </a:xfrm>
              <a:prstGeom prst="rect">
                <a:avLst/>
              </a:prstGeom>
            </p:spPr>
          </p:pic>
        </p:grpSp>
        <p:sp>
          <p:nvSpPr>
            <p:cNvPr id="38" name="TextBox 37">
              <a:extLst>
                <a:ext uri="{FF2B5EF4-FFF2-40B4-BE49-F238E27FC236}">
                  <a16:creationId xmlns:a16="http://schemas.microsoft.com/office/drawing/2014/main" id="{9289D11D-6FF4-4E19-B272-2021502DFBCE}"/>
                </a:ext>
              </a:extLst>
            </p:cNvPr>
            <p:cNvSpPr txBox="1"/>
            <p:nvPr/>
          </p:nvSpPr>
          <p:spPr>
            <a:xfrm>
              <a:off x="1115927" y="3362383"/>
              <a:ext cx="916451" cy="430887"/>
            </a:xfrm>
            <a:prstGeom prst="rect">
              <a:avLst/>
            </a:prstGeom>
            <a:noFill/>
          </p:spPr>
          <p:txBody>
            <a:bodyPr wrap="square" rtlCol="0">
              <a:spAutoFit/>
            </a:bodyPr>
            <a:lstStyle/>
            <a:p>
              <a:pPr algn="ctr"/>
              <a:r>
                <a:rPr lang="pt-BR" sz="2200" b="1">
                  <a:solidFill>
                    <a:srgbClr val="0070C0"/>
                  </a:solidFill>
                  <a:latin typeface="Lato" panose="020F0502020204030203" pitchFamily="34" charset="77"/>
                </a:rPr>
                <a:t>GET</a:t>
              </a:r>
              <a:endParaRPr lang="en-GR" sz="2200">
                <a:solidFill>
                  <a:schemeClr val="tx1">
                    <a:lumMod val="65000"/>
                    <a:lumOff val="35000"/>
                  </a:schemeClr>
                </a:solidFill>
                <a:latin typeface="Lato" panose="020F0502020204030203" pitchFamily="34" charset="77"/>
              </a:endParaRPr>
            </a:p>
          </p:txBody>
        </p:sp>
      </p:grpSp>
      <p:grpSp>
        <p:nvGrpSpPr>
          <p:cNvPr id="71" name="Group 70">
            <a:extLst>
              <a:ext uri="{FF2B5EF4-FFF2-40B4-BE49-F238E27FC236}">
                <a16:creationId xmlns:a16="http://schemas.microsoft.com/office/drawing/2014/main" id="{FC97CB9E-E4F6-1449-D372-8A7938F805FE}"/>
              </a:ext>
            </a:extLst>
          </p:cNvPr>
          <p:cNvGrpSpPr/>
          <p:nvPr/>
        </p:nvGrpSpPr>
        <p:grpSpPr>
          <a:xfrm>
            <a:off x="686032" y="4283158"/>
            <a:ext cx="1662626" cy="1508984"/>
            <a:chOff x="686032" y="4283158"/>
            <a:chExt cx="1662626" cy="1508984"/>
          </a:xfrm>
        </p:grpSpPr>
        <p:grpSp>
          <p:nvGrpSpPr>
            <p:cNvPr id="61" name="Group 60">
              <a:extLst>
                <a:ext uri="{FF2B5EF4-FFF2-40B4-BE49-F238E27FC236}">
                  <a16:creationId xmlns:a16="http://schemas.microsoft.com/office/drawing/2014/main" id="{81AF11E4-BD9F-B95B-B31D-F3940CE45DF2}"/>
                </a:ext>
              </a:extLst>
            </p:cNvPr>
            <p:cNvGrpSpPr/>
            <p:nvPr/>
          </p:nvGrpSpPr>
          <p:grpSpPr>
            <a:xfrm>
              <a:off x="686032" y="4283158"/>
              <a:ext cx="1662626" cy="1508984"/>
              <a:chOff x="686032" y="4283158"/>
              <a:chExt cx="1662626" cy="1508984"/>
            </a:xfrm>
          </p:grpSpPr>
          <p:pic>
            <p:nvPicPr>
              <p:cNvPr id="28" name="Picture 27" descr="Shape, circle&#10;&#10;Description automatically generated">
                <a:extLst>
                  <a:ext uri="{FF2B5EF4-FFF2-40B4-BE49-F238E27FC236}">
                    <a16:creationId xmlns:a16="http://schemas.microsoft.com/office/drawing/2014/main" id="{1452091E-A061-D483-4A6B-DA1A2067C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4377" y="4403272"/>
                <a:ext cx="1286318" cy="1274474"/>
              </a:xfrm>
              <a:prstGeom prst="rect">
                <a:avLst/>
              </a:prstGeom>
            </p:spPr>
          </p:pic>
          <p:sp>
            <p:nvSpPr>
              <p:cNvPr id="23" name="Arc 22">
                <a:extLst>
                  <a:ext uri="{FF2B5EF4-FFF2-40B4-BE49-F238E27FC236}">
                    <a16:creationId xmlns:a16="http://schemas.microsoft.com/office/drawing/2014/main" id="{47489BED-2034-2845-AF6A-942146037EEB}"/>
                  </a:ext>
                </a:extLst>
              </p:cNvPr>
              <p:cNvSpPr/>
              <p:nvPr/>
            </p:nvSpPr>
            <p:spPr>
              <a:xfrm rot="5239728">
                <a:off x="762853" y="4206337"/>
                <a:ext cx="1508984" cy="1662626"/>
              </a:xfrm>
              <a:prstGeom prst="arc">
                <a:avLst>
                  <a:gd name="adj1" fmla="val 12035938"/>
                  <a:gd name="adj2" fmla="val 0"/>
                </a:avLst>
              </a:prstGeom>
              <a:noFill/>
              <a:ln w="12700" cap="rnd" cmpd="sng" algn="ctr">
                <a:solidFill>
                  <a:srgbClr val="0070C0"/>
                </a:solidFill>
                <a:prstDash val="dash"/>
                <a:round/>
                <a:headEnd type="none" w="med" len="med"/>
                <a:tailEnd type="triangle" w="lg" len="lg"/>
              </a:ln>
            </p:spPr>
            <p:style>
              <a:lnRef idx="0">
                <a:scrgbClr r="0" g="0" b="0"/>
              </a:lnRef>
              <a:fillRef idx="0">
                <a:scrgbClr r="0" g="0" b="0"/>
              </a:fillRef>
              <a:effectRef idx="0">
                <a:scrgbClr r="0" g="0" b="0"/>
              </a:effectRef>
              <a:fontRef idx="minor">
                <a:schemeClr val="tx1"/>
              </a:fontRef>
            </p:style>
            <p:txBody>
              <a:bodyPr rtlCol="0" anchor="ctr"/>
              <a:lstStyle/>
              <a:p>
                <a:pPr algn="ctr"/>
                <a:endParaRPr lang="en-BR"/>
              </a:p>
            </p:txBody>
          </p:sp>
        </p:grpSp>
        <p:sp>
          <p:nvSpPr>
            <p:cNvPr id="39" name="TextBox 38">
              <a:extLst>
                <a:ext uri="{FF2B5EF4-FFF2-40B4-BE49-F238E27FC236}">
                  <a16:creationId xmlns:a16="http://schemas.microsoft.com/office/drawing/2014/main" id="{F31A32D0-0EB6-63D7-310B-11A309039CA1}"/>
                </a:ext>
              </a:extLst>
            </p:cNvPr>
            <p:cNvSpPr txBox="1"/>
            <p:nvPr/>
          </p:nvSpPr>
          <p:spPr>
            <a:xfrm>
              <a:off x="1055611" y="4813738"/>
              <a:ext cx="1101385" cy="430887"/>
            </a:xfrm>
            <a:prstGeom prst="rect">
              <a:avLst/>
            </a:prstGeom>
            <a:noFill/>
          </p:spPr>
          <p:txBody>
            <a:bodyPr wrap="square" rtlCol="0">
              <a:spAutoFit/>
            </a:bodyPr>
            <a:lstStyle/>
            <a:p>
              <a:pPr algn="ctr"/>
              <a:r>
                <a:rPr lang="pt-BR" sz="2200" b="1">
                  <a:solidFill>
                    <a:srgbClr val="0070C0"/>
                  </a:solidFill>
                  <a:latin typeface="Lato" panose="020F0502020204030203" pitchFamily="34" charset="77"/>
                </a:rPr>
                <a:t>SHOW</a:t>
              </a:r>
              <a:endParaRPr lang="en-GR" sz="2200">
                <a:solidFill>
                  <a:schemeClr val="tx1">
                    <a:lumMod val="65000"/>
                    <a:lumOff val="35000"/>
                  </a:schemeClr>
                </a:solidFill>
                <a:latin typeface="Lato" panose="020F0502020204030203" pitchFamily="34" charset="77"/>
              </a:endParaRPr>
            </a:p>
          </p:txBody>
        </p:sp>
      </p:grpSp>
      <p:grpSp>
        <p:nvGrpSpPr>
          <p:cNvPr id="65" name="Group 64">
            <a:extLst>
              <a:ext uri="{FF2B5EF4-FFF2-40B4-BE49-F238E27FC236}">
                <a16:creationId xmlns:a16="http://schemas.microsoft.com/office/drawing/2014/main" id="{D7D05253-8675-EAC0-E479-983A4480D93D}"/>
              </a:ext>
            </a:extLst>
          </p:cNvPr>
          <p:cNvGrpSpPr/>
          <p:nvPr/>
        </p:nvGrpSpPr>
        <p:grpSpPr>
          <a:xfrm>
            <a:off x="2631880" y="1748839"/>
            <a:ext cx="5021257" cy="1015663"/>
            <a:chOff x="2631880" y="1748839"/>
            <a:chExt cx="5021257" cy="1015663"/>
          </a:xfrm>
        </p:grpSpPr>
        <p:cxnSp>
          <p:nvCxnSpPr>
            <p:cNvPr id="53" name="Straight Connector 52">
              <a:extLst>
                <a:ext uri="{FF2B5EF4-FFF2-40B4-BE49-F238E27FC236}">
                  <a16:creationId xmlns:a16="http://schemas.microsoft.com/office/drawing/2014/main" id="{5CB3E366-08C3-DC0B-586A-380CAD01A03C}"/>
                </a:ext>
              </a:extLst>
            </p:cNvPr>
            <p:cNvCxnSpPr>
              <a:cxnSpLocks/>
            </p:cNvCxnSpPr>
            <p:nvPr/>
          </p:nvCxnSpPr>
          <p:spPr>
            <a:xfrm>
              <a:off x="2631880" y="2259546"/>
              <a:ext cx="2337685" cy="0"/>
            </a:xfrm>
            <a:prstGeom prst="line">
              <a:avLst/>
            </a:prstGeom>
            <a:ln w="44450">
              <a:solidFill>
                <a:srgbClr val="0070C0"/>
              </a:solidFill>
              <a:prstDash val="sysDot"/>
              <a:headEnd type="oval" w="med" len="med"/>
              <a:tailEnd type="none"/>
            </a:ln>
            <a:effectLst/>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EF854348-13C4-ADA2-581B-E8B50FD24A26}"/>
                </a:ext>
              </a:extLst>
            </p:cNvPr>
            <p:cNvGrpSpPr/>
            <p:nvPr/>
          </p:nvGrpSpPr>
          <p:grpSpPr>
            <a:xfrm>
              <a:off x="3679474" y="1748839"/>
              <a:ext cx="3973663" cy="1015663"/>
              <a:chOff x="4255937" y="1808473"/>
              <a:chExt cx="3973663" cy="1015663"/>
            </a:xfrm>
          </p:grpSpPr>
          <p:sp>
            <p:nvSpPr>
              <p:cNvPr id="33" name="Rounded Rectangle 32">
                <a:extLst>
                  <a:ext uri="{FF2B5EF4-FFF2-40B4-BE49-F238E27FC236}">
                    <a16:creationId xmlns:a16="http://schemas.microsoft.com/office/drawing/2014/main" id="{922BBB7E-D336-C164-B32B-45393D22D652}"/>
                  </a:ext>
                </a:extLst>
              </p:cNvPr>
              <p:cNvSpPr/>
              <p:nvPr/>
            </p:nvSpPr>
            <p:spPr>
              <a:xfrm>
                <a:off x="4255937" y="1808473"/>
                <a:ext cx="3973663" cy="1015663"/>
              </a:xfrm>
              <a:prstGeom prst="roundRect">
                <a:avLst/>
              </a:prstGeom>
              <a:solidFill>
                <a:srgbClr val="FFFCCD"/>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0" name="TextBox 39">
                <a:extLst>
                  <a:ext uri="{FF2B5EF4-FFF2-40B4-BE49-F238E27FC236}">
                    <a16:creationId xmlns:a16="http://schemas.microsoft.com/office/drawing/2014/main" id="{94725C93-165A-CBA4-B788-6031D9049F21}"/>
                  </a:ext>
                </a:extLst>
              </p:cNvPr>
              <p:cNvSpPr txBox="1"/>
              <p:nvPr/>
            </p:nvSpPr>
            <p:spPr>
              <a:xfrm>
                <a:off x="4387133" y="1933525"/>
                <a:ext cx="3407632" cy="738664"/>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rgbClr val="0070C0"/>
                    </a:solidFill>
                    <a:latin typeface="Lato" panose="020F0502020204030203" pitchFamily="34" charset="77"/>
                  </a:rPr>
                  <a:t>Review situation analysis</a:t>
                </a:r>
              </a:p>
              <a:p>
                <a:pPr marL="285750" indent="-285750">
                  <a:buFont typeface="Arial" panose="020B0604020202020204" pitchFamily="34" charset="0"/>
                  <a:buChar char="•"/>
                </a:pPr>
                <a:r>
                  <a:rPr lang="en-GB" sz="1400">
                    <a:solidFill>
                      <a:srgbClr val="0070C0"/>
                    </a:solidFill>
                    <a:latin typeface="Lato" panose="020F0502020204030203" pitchFamily="34" charset="77"/>
                  </a:rPr>
                  <a:t>Design multi-year strategies</a:t>
                </a:r>
              </a:p>
              <a:p>
                <a:pPr marL="285750" indent="-285750">
                  <a:buFont typeface="Arial" panose="020B0604020202020204" pitchFamily="34" charset="0"/>
                  <a:buChar char="•"/>
                </a:pPr>
                <a:r>
                  <a:rPr lang="en-GB" sz="1400">
                    <a:solidFill>
                      <a:srgbClr val="0070C0"/>
                    </a:solidFill>
                    <a:latin typeface="Lato" panose="020F0502020204030203" pitchFamily="34" charset="77"/>
                  </a:rPr>
                  <a:t>Manage and plan for emergencies</a:t>
                </a:r>
              </a:p>
            </p:txBody>
          </p:sp>
        </p:grpSp>
      </p:grpSp>
      <p:grpSp>
        <p:nvGrpSpPr>
          <p:cNvPr id="69" name="Group 68">
            <a:extLst>
              <a:ext uri="{FF2B5EF4-FFF2-40B4-BE49-F238E27FC236}">
                <a16:creationId xmlns:a16="http://schemas.microsoft.com/office/drawing/2014/main" id="{EF6D9EC7-A56C-ED60-AAB2-9FE6D13C082C}"/>
              </a:ext>
            </a:extLst>
          </p:cNvPr>
          <p:cNvGrpSpPr/>
          <p:nvPr/>
        </p:nvGrpSpPr>
        <p:grpSpPr>
          <a:xfrm>
            <a:off x="2651758" y="3202150"/>
            <a:ext cx="5001379" cy="1015663"/>
            <a:chOff x="2651758" y="3202150"/>
            <a:chExt cx="5001379" cy="1015663"/>
          </a:xfrm>
        </p:grpSpPr>
        <p:cxnSp>
          <p:nvCxnSpPr>
            <p:cNvPr id="57" name="Straight Connector 56">
              <a:extLst>
                <a:ext uri="{FF2B5EF4-FFF2-40B4-BE49-F238E27FC236}">
                  <a16:creationId xmlns:a16="http://schemas.microsoft.com/office/drawing/2014/main" id="{209C3487-7A13-0130-3F4B-D0E0CEAE530D}"/>
                </a:ext>
              </a:extLst>
            </p:cNvPr>
            <p:cNvCxnSpPr>
              <a:cxnSpLocks/>
            </p:cNvCxnSpPr>
            <p:nvPr/>
          </p:nvCxnSpPr>
          <p:spPr>
            <a:xfrm>
              <a:off x="2651758" y="3733357"/>
              <a:ext cx="1959996" cy="0"/>
            </a:xfrm>
            <a:prstGeom prst="line">
              <a:avLst/>
            </a:prstGeom>
            <a:ln w="44450">
              <a:solidFill>
                <a:srgbClr val="0070C0"/>
              </a:solidFill>
              <a:prstDash val="sysDot"/>
              <a:headEnd type="oval" w="med" len="med"/>
              <a:tailEnd type="none"/>
            </a:ln>
            <a:effectLst/>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89BE6D3F-36D9-8AD2-B648-6DB025CD6B1B}"/>
                </a:ext>
              </a:extLst>
            </p:cNvPr>
            <p:cNvGrpSpPr/>
            <p:nvPr/>
          </p:nvGrpSpPr>
          <p:grpSpPr>
            <a:xfrm>
              <a:off x="3679474" y="3202150"/>
              <a:ext cx="3973663" cy="1015663"/>
              <a:chOff x="4255937" y="3261784"/>
              <a:chExt cx="3973663" cy="1015663"/>
            </a:xfrm>
          </p:grpSpPr>
          <p:sp>
            <p:nvSpPr>
              <p:cNvPr id="34" name="Rounded Rectangle 33">
                <a:extLst>
                  <a:ext uri="{FF2B5EF4-FFF2-40B4-BE49-F238E27FC236}">
                    <a16:creationId xmlns:a16="http://schemas.microsoft.com/office/drawing/2014/main" id="{2C5CDD6D-A274-F199-B4C7-D4C3E74D5B69}"/>
                  </a:ext>
                </a:extLst>
              </p:cNvPr>
              <p:cNvSpPr/>
              <p:nvPr/>
            </p:nvSpPr>
            <p:spPr>
              <a:xfrm>
                <a:off x="4255937" y="3261784"/>
                <a:ext cx="3973663" cy="1015663"/>
              </a:xfrm>
              <a:prstGeom prst="roundRect">
                <a:avLst/>
              </a:prstGeom>
              <a:solidFill>
                <a:srgbClr val="CCE3F1"/>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2" name="TextBox 41">
                <a:extLst>
                  <a:ext uri="{FF2B5EF4-FFF2-40B4-BE49-F238E27FC236}">
                    <a16:creationId xmlns:a16="http://schemas.microsoft.com/office/drawing/2014/main" id="{CAA6ECC4-C019-D9DA-25B4-05E7117DFEBC}"/>
                  </a:ext>
                </a:extLst>
              </p:cNvPr>
              <p:cNvSpPr txBox="1"/>
              <p:nvPr/>
            </p:nvSpPr>
            <p:spPr>
              <a:xfrm>
                <a:off x="4365086" y="3407030"/>
                <a:ext cx="3810726" cy="738664"/>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rgbClr val="0070C0"/>
                    </a:solidFill>
                    <a:latin typeface="Lato" panose="020F0502020204030203" pitchFamily="34" charset="77"/>
                  </a:rPr>
                  <a:t>Update implementation plans annually</a:t>
                </a:r>
              </a:p>
              <a:p>
                <a:pPr marL="285750" indent="-285750">
                  <a:buFont typeface="Arial" panose="020B0604020202020204" pitchFamily="34" charset="0"/>
                  <a:buChar char="•"/>
                </a:pPr>
                <a:r>
                  <a:rPr lang="en-GB" sz="1400">
                    <a:solidFill>
                      <a:srgbClr val="0070C0"/>
                    </a:solidFill>
                    <a:latin typeface="Lato" panose="020F0502020204030203" pitchFamily="34" charset="77"/>
                  </a:rPr>
                  <a:t>Monitor implementation plans</a:t>
                </a:r>
              </a:p>
              <a:p>
                <a:pPr marL="285750" indent="-285750">
                  <a:buFont typeface="Arial" panose="020B0604020202020204" pitchFamily="34" charset="0"/>
                  <a:buChar char="•"/>
                </a:pPr>
                <a:r>
                  <a:rPr lang="en-GB" sz="1400">
                    <a:solidFill>
                      <a:srgbClr val="0070C0"/>
                    </a:solidFill>
                    <a:latin typeface="Lato" panose="020F0502020204030203" pitchFamily="34" charset="77"/>
                  </a:rPr>
                  <a:t>Manage and adjust implementation plans</a:t>
                </a:r>
              </a:p>
            </p:txBody>
          </p:sp>
        </p:grpSp>
      </p:grpSp>
      <p:grpSp>
        <p:nvGrpSpPr>
          <p:cNvPr id="72" name="Group 71">
            <a:extLst>
              <a:ext uri="{FF2B5EF4-FFF2-40B4-BE49-F238E27FC236}">
                <a16:creationId xmlns:a16="http://schemas.microsoft.com/office/drawing/2014/main" id="{CFD3B8BB-4D92-E2FD-3C79-A973E1AF317C}"/>
              </a:ext>
            </a:extLst>
          </p:cNvPr>
          <p:cNvGrpSpPr/>
          <p:nvPr/>
        </p:nvGrpSpPr>
        <p:grpSpPr>
          <a:xfrm>
            <a:off x="2631880" y="4632254"/>
            <a:ext cx="5021257" cy="1015663"/>
            <a:chOff x="2631880" y="4632254"/>
            <a:chExt cx="5021257" cy="1015663"/>
          </a:xfrm>
        </p:grpSpPr>
        <p:cxnSp>
          <p:nvCxnSpPr>
            <p:cNvPr id="58" name="Straight Connector 57">
              <a:extLst>
                <a:ext uri="{FF2B5EF4-FFF2-40B4-BE49-F238E27FC236}">
                  <a16:creationId xmlns:a16="http://schemas.microsoft.com/office/drawing/2014/main" id="{C432B8F6-E8B2-5E07-B802-C35A1C03701A}"/>
                </a:ext>
              </a:extLst>
            </p:cNvPr>
            <p:cNvCxnSpPr>
              <a:cxnSpLocks/>
            </p:cNvCxnSpPr>
            <p:nvPr/>
          </p:nvCxnSpPr>
          <p:spPr>
            <a:xfrm>
              <a:off x="2631880" y="5145235"/>
              <a:ext cx="1959996" cy="0"/>
            </a:xfrm>
            <a:prstGeom prst="line">
              <a:avLst/>
            </a:prstGeom>
            <a:ln w="44450">
              <a:solidFill>
                <a:srgbClr val="0070C0"/>
              </a:solidFill>
              <a:prstDash val="sysDot"/>
              <a:headEnd type="oval" w="med" len="med"/>
              <a:tailEnd type="none"/>
            </a:ln>
            <a:effectLst/>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4FF7BC26-0181-B965-7747-CD717C25C2E2}"/>
                </a:ext>
              </a:extLst>
            </p:cNvPr>
            <p:cNvGrpSpPr/>
            <p:nvPr/>
          </p:nvGrpSpPr>
          <p:grpSpPr>
            <a:xfrm>
              <a:off x="3679474" y="4632254"/>
              <a:ext cx="3973663" cy="1015663"/>
              <a:chOff x="4255937" y="4691888"/>
              <a:chExt cx="3973663" cy="1015663"/>
            </a:xfrm>
          </p:grpSpPr>
          <p:sp>
            <p:nvSpPr>
              <p:cNvPr id="35" name="Rounded Rectangle 34">
                <a:extLst>
                  <a:ext uri="{FF2B5EF4-FFF2-40B4-BE49-F238E27FC236}">
                    <a16:creationId xmlns:a16="http://schemas.microsoft.com/office/drawing/2014/main" id="{AC496C1F-9B0B-EFA8-3E2C-9BF9BFB6E5AA}"/>
                  </a:ext>
                </a:extLst>
              </p:cNvPr>
              <p:cNvSpPr/>
              <p:nvPr/>
            </p:nvSpPr>
            <p:spPr>
              <a:xfrm>
                <a:off x="4255937" y="4691888"/>
                <a:ext cx="3973663" cy="1015663"/>
              </a:xfrm>
              <a:prstGeom prst="roundRect">
                <a:avLst/>
              </a:prstGeom>
              <a:solidFill>
                <a:srgbClr val="FBEF33"/>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45" name="TextBox 44">
                <a:extLst>
                  <a:ext uri="{FF2B5EF4-FFF2-40B4-BE49-F238E27FC236}">
                    <a16:creationId xmlns:a16="http://schemas.microsoft.com/office/drawing/2014/main" id="{B3C5CBE7-CE84-337C-E004-76E4214AB953}"/>
                  </a:ext>
                </a:extLst>
              </p:cNvPr>
              <p:cNvSpPr txBox="1"/>
              <p:nvPr/>
            </p:nvSpPr>
            <p:spPr>
              <a:xfrm>
                <a:off x="4365086" y="4822405"/>
                <a:ext cx="3810726" cy="738664"/>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rgbClr val="0070C0"/>
                    </a:solidFill>
                    <a:latin typeface="Lato" panose="020F0502020204030203" pitchFamily="34" charset="77"/>
                  </a:rPr>
                  <a:t>Conduct strategy implementation review</a:t>
                </a:r>
              </a:p>
              <a:p>
                <a:pPr marL="285750" indent="-285750">
                  <a:buFont typeface="Arial" panose="020B0604020202020204" pitchFamily="34" charset="0"/>
                  <a:buChar char="•"/>
                </a:pPr>
                <a:r>
                  <a:rPr lang="en-GB" sz="1400">
                    <a:solidFill>
                      <a:srgbClr val="0070C0"/>
                    </a:solidFill>
                    <a:latin typeface="Lato" panose="020F0502020204030203" pitchFamily="34" charset="77"/>
                  </a:rPr>
                  <a:t>Report on core indicators</a:t>
                </a:r>
              </a:p>
              <a:p>
                <a:pPr marL="285750" indent="-285750">
                  <a:buFont typeface="Arial" panose="020B0604020202020204" pitchFamily="34" charset="0"/>
                  <a:buChar char="•"/>
                </a:pPr>
                <a:r>
                  <a:rPr lang="en-GB" sz="1400">
                    <a:solidFill>
                      <a:srgbClr val="0070C0"/>
                    </a:solidFill>
                    <a:latin typeface="Lato" panose="020F0502020204030203" pitchFamily="34" charset="77"/>
                  </a:rPr>
                  <a:t>Evaluate strategies</a:t>
                </a:r>
              </a:p>
            </p:txBody>
          </p:sp>
        </p:grpSp>
      </p:grpSp>
      <p:sp>
        <p:nvSpPr>
          <p:cNvPr id="4" name="TextBox 3">
            <a:extLst>
              <a:ext uri="{FF2B5EF4-FFF2-40B4-BE49-F238E27FC236}">
                <a16:creationId xmlns:a16="http://schemas.microsoft.com/office/drawing/2014/main" id="{1221268B-35B0-CA6B-9509-3653E6C804C5}"/>
              </a:ext>
            </a:extLst>
          </p:cNvPr>
          <p:cNvSpPr txBox="1"/>
          <p:nvPr/>
        </p:nvSpPr>
        <p:spPr>
          <a:xfrm>
            <a:off x="1701209" y="-1935126"/>
            <a:ext cx="8973879" cy="276999"/>
          </a:xfrm>
          <a:prstGeom prst="rect">
            <a:avLst/>
          </a:prstGeom>
          <a:noFill/>
        </p:spPr>
        <p:txBody>
          <a:bodyPr wrap="square" rtlCol="0">
            <a:spAutoFit/>
          </a:bodyPr>
          <a:lstStyle/>
          <a:p>
            <a:r>
              <a:rPr lang="en-GB" sz="1200">
                <a:latin typeface="Lato" panose="020F0502020204030203" pitchFamily="34" charset="77"/>
                <a:ea typeface="MS PGothic"/>
                <a:cs typeface="Calibri"/>
                <a:hlinkClick r:id="rId7"/>
              </a:rPr>
              <a:t>https://unhcr365.sharepoint.com/sites/GSCB-GBVLearning/SitePages/Webinar-2.aspx</a:t>
            </a:r>
            <a:endParaRPr lang="en-BR" sz="1200"/>
          </a:p>
        </p:txBody>
      </p:sp>
    </p:spTree>
    <p:custDataLst>
      <p:tags r:id="rId1"/>
    </p:custDataLst>
    <p:extLst>
      <p:ext uri="{BB962C8B-B14F-4D97-AF65-F5344CB8AC3E}">
        <p14:creationId xmlns:p14="http://schemas.microsoft.com/office/powerpoint/2010/main" val="11333379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2" presetClass="entr" presetSubtype="2" accel="50000" decel="50000" fill="hold" nodeType="withEffect">
                                      <p:stCondLst>
                                        <p:cond delay="50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2000" fill="hold"/>
                                            <p:tgtEl>
                                              <p:spTgt spid="65"/>
                                            </p:tgtEl>
                                            <p:attrNameLst>
                                              <p:attrName>ppt_x</p:attrName>
                                            </p:attrNameLst>
                                          </p:cBhvr>
                                          <p:tavLst>
                                            <p:tav tm="0">
                                              <p:val>
                                                <p:strVal val="1+#ppt_w/2"/>
                                              </p:val>
                                            </p:tav>
                                            <p:tav tm="100000">
                                              <p:val>
                                                <p:strVal val="#ppt_x"/>
                                              </p:val>
                                            </p:tav>
                                          </p:tavLst>
                                        </p:anim>
                                        <p:anim calcmode="lin" valueType="num">
                                          <p:cBhvr additive="base">
                                            <p:cTn id="21" dur="2000" fill="hold"/>
                                            <p:tgtEl>
                                              <p:spTgt spid="65"/>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150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1000"/>
                                            <p:tgtEl>
                                              <p:spTgt spid="41"/>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2" presetClass="entr" presetSubtype="2" accel="50000" decel="50000" fill="hold" nodeType="withEffect">
                                      <p:stCondLst>
                                        <p:cond delay="5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2000" fill="hold"/>
                                            <p:tgtEl>
                                              <p:spTgt spid="69"/>
                                            </p:tgtEl>
                                            <p:attrNameLst>
                                              <p:attrName>ppt_x</p:attrName>
                                            </p:attrNameLst>
                                          </p:cBhvr>
                                          <p:tavLst>
                                            <p:tav tm="0">
                                              <p:val>
                                                <p:strVal val="1+#ppt_w/2"/>
                                              </p:val>
                                            </p:tav>
                                            <p:tav tm="100000">
                                              <p:val>
                                                <p:strVal val="#ppt_x"/>
                                              </p:val>
                                            </p:tav>
                                          </p:tavLst>
                                        </p:anim>
                                        <p:anim calcmode="lin" valueType="num">
                                          <p:cBhvr additive="base">
                                            <p:cTn id="36" dur="2000" fill="hold"/>
                                            <p:tgtEl>
                                              <p:spTgt spid="69"/>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150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1000"/>
                                            <p:tgtEl>
                                              <p:spTgt spid="43"/>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2" presetClass="entr" presetSubtype="2" accel="50000" decel="50000" fill="hold" nodeType="withEffect">
                                      <p:stCondLst>
                                        <p:cond delay="5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2000" fill="hold"/>
                                            <p:tgtEl>
                                              <p:spTgt spid="72"/>
                                            </p:tgtEl>
                                            <p:attrNameLst>
                                              <p:attrName>ppt_x</p:attrName>
                                            </p:attrNameLst>
                                          </p:cBhvr>
                                          <p:tavLst>
                                            <p:tav tm="0">
                                              <p:val>
                                                <p:strVal val="1+#ppt_w/2"/>
                                              </p:val>
                                            </p:tav>
                                            <p:tav tm="100000">
                                              <p:val>
                                                <p:strVal val="#ppt_x"/>
                                              </p:val>
                                            </p:tav>
                                          </p:tavLst>
                                        </p:anim>
                                        <p:anim calcmode="lin" valueType="num">
                                          <p:cBhvr additive="base">
                                            <p:cTn id="51" dur="2000" fill="hold"/>
                                            <p:tgtEl>
                                              <p:spTgt spid="72"/>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1500"/>
                                      </p:stCondLst>
                                      <p:childTnLst>
                                        <p:set>
                                          <p:cBhvr>
                                            <p:cTn id="53" dur="1" fill="hold">
                                              <p:stCondLst>
                                                <p:cond delay="0"/>
                                              </p:stCondLst>
                                            </p:cTn>
                                            <p:tgtEl>
                                              <p:spTgt spid="44"/>
                                            </p:tgtEl>
                                            <p:attrNameLst>
                                              <p:attrName>style.visibility</p:attrName>
                                            </p:attrNameLst>
                                          </p:cBhvr>
                                          <p:to>
                                            <p:strVal val="visible"/>
                                          </p:to>
                                        </p:set>
                                        <p:animEffect transition="in" filter="wipe(right)">
                                          <p:cBhvr>
                                            <p:cTn id="54" dur="1000"/>
                                            <p:tgtEl>
                                              <p:spTgt spid="44"/>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1" grpId="0" animBg="1"/>
          <p:bldP spid="3" grpId="0"/>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2" presetClass="entr" presetSubtype="2" accel="50000" decel="50000" fill="hold" nodeType="withEffect">
                                      <p:stCondLst>
                                        <p:cond delay="50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2000" fill="hold"/>
                                            <p:tgtEl>
                                              <p:spTgt spid="65"/>
                                            </p:tgtEl>
                                            <p:attrNameLst>
                                              <p:attrName>ppt_x</p:attrName>
                                            </p:attrNameLst>
                                          </p:cBhvr>
                                          <p:tavLst>
                                            <p:tav tm="0">
                                              <p:val>
                                                <p:strVal val="1+#ppt_w/2"/>
                                              </p:val>
                                            </p:tav>
                                            <p:tav tm="100000">
                                              <p:val>
                                                <p:strVal val="#ppt_x"/>
                                              </p:val>
                                            </p:tav>
                                          </p:tavLst>
                                        </p:anim>
                                        <p:anim calcmode="lin" valueType="num">
                                          <p:cBhvr additive="base">
                                            <p:cTn id="21" dur="2000" fill="hold"/>
                                            <p:tgtEl>
                                              <p:spTgt spid="65"/>
                                            </p:tgtEl>
                                            <p:attrNameLst>
                                              <p:attrName>ppt_y</p:attrName>
                                            </p:attrNameLst>
                                          </p:cBhvr>
                                          <p:tavLst>
                                            <p:tav tm="0">
                                              <p:val>
                                                <p:strVal val="#ppt_y"/>
                                              </p:val>
                                            </p:tav>
                                            <p:tav tm="100000">
                                              <p:val>
                                                <p:strVal val="#ppt_y"/>
                                              </p:val>
                                            </p:tav>
                                          </p:tavLst>
                                        </p:anim>
                                      </p:childTnLst>
                                    </p:cTn>
                                  </p:par>
                                  <p:par>
                                    <p:cTn id="22" presetID="22" presetClass="entr" presetSubtype="2" fill="hold" grpId="0" nodeType="withEffect">
                                      <p:stCondLst>
                                        <p:cond delay="150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1000"/>
                                            <p:tgtEl>
                                              <p:spTgt spid="41"/>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par>
                                    <p:cTn id="33" presetID="2" presetClass="entr" presetSubtype="2" accel="50000" decel="50000" fill="hold" nodeType="withEffect">
                                      <p:stCondLst>
                                        <p:cond delay="50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2000" fill="hold"/>
                                            <p:tgtEl>
                                              <p:spTgt spid="69"/>
                                            </p:tgtEl>
                                            <p:attrNameLst>
                                              <p:attrName>ppt_x</p:attrName>
                                            </p:attrNameLst>
                                          </p:cBhvr>
                                          <p:tavLst>
                                            <p:tav tm="0">
                                              <p:val>
                                                <p:strVal val="1+#ppt_w/2"/>
                                              </p:val>
                                            </p:tav>
                                            <p:tav tm="100000">
                                              <p:val>
                                                <p:strVal val="#ppt_x"/>
                                              </p:val>
                                            </p:tav>
                                          </p:tavLst>
                                        </p:anim>
                                        <p:anim calcmode="lin" valueType="num">
                                          <p:cBhvr additive="base">
                                            <p:cTn id="36" dur="2000" fill="hold"/>
                                            <p:tgtEl>
                                              <p:spTgt spid="69"/>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150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1000"/>
                                            <p:tgtEl>
                                              <p:spTgt spid="43"/>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2" presetClass="entr" presetSubtype="2" accel="50000" decel="50000" fill="hold" nodeType="withEffect">
                                      <p:stCondLst>
                                        <p:cond delay="50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2000" fill="hold"/>
                                            <p:tgtEl>
                                              <p:spTgt spid="72"/>
                                            </p:tgtEl>
                                            <p:attrNameLst>
                                              <p:attrName>ppt_x</p:attrName>
                                            </p:attrNameLst>
                                          </p:cBhvr>
                                          <p:tavLst>
                                            <p:tav tm="0">
                                              <p:val>
                                                <p:strVal val="1+#ppt_w/2"/>
                                              </p:val>
                                            </p:tav>
                                            <p:tav tm="100000">
                                              <p:val>
                                                <p:strVal val="#ppt_x"/>
                                              </p:val>
                                            </p:tav>
                                          </p:tavLst>
                                        </p:anim>
                                        <p:anim calcmode="lin" valueType="num">
                                          <p:cBhvr additive="base">
                                            <p:cTn id="51" dur="2000" fill="hold"/>
                                            <p:tgtEl>
                                              <p:spTgt spid="72"/>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1500"/>
                                      </p:stCondLst>
                                      <p:childTnLst>
                                        <p:set>
                                          <p:cBhvr>
                                            <p:cTn id="53" dur="1" fill="hold">
                                              <p:stCondLst>
                                                <p:cond delay="0"/>
                                              </p:stCondLst>
                                            </p:cTn>
                                            <p:tgtEl>
                                              <p:spTgt spid="44"/>
                                            </p:tgtEl>
                                            <p:attrNameLst>
                                              <p:attrName>style.visibility</p:attrName>
                                            </p:attrNameLst>
                                          </p:cBhvr>
                                          <p:to>
                                            <p:strVal val="visible"/>
                                          </p:to>
                                        </p:set>
                                        <p:animEffect transition="in" filter="wipe(right)">
                                          <p:cBhvr>
                                            <p:cTn id="54" dur="1000"/>
                                            <p:tgtEl>
                                              <p:spTgt spid="44"/>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1" grpId="0" animBg="1"/>
          <p:bldP spid="3" grpId="0"/>
          <p:bldP spid="7" grpId="0"/>
          <p:bldP spid="8" grpId="0"/>
          <p:bldP spid="9" grpId="0"/>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5244BF2C-E062-E8CB-8BDD-E21822C68037}"/>
              </a:ext>
            </a:extLst>
          </p:cNvPr>
          <p:cNvGrpSpPr/>
          <p:nvPr/>
        </p:nvGrpSpPr>
        <p:grpSpPr>
          <a:xfrm>
            <a:off x="1327989" y="1970862"/>
            <a:ext cx="3302170" cy="4092149"/>
            <a:chOff x="1549546" y="1931792"/>
            <a:chExt cx="3302170" cy="4092149"/>
          </a:xfrm>
        </p:grpSpPr>
        <p:cxnSp>
          <p:nvCxnSpPr>
            <p:cNvPr id="17" name="Straight Connector 16">
              <a:extLst>
                <a:ext uri="{FF2B5EF4-FFF2-40B4-BE49-F238E27FC236}">
                  <a16:creationId xmlns:a16="http://schemas.microsoft.com/office/drawing/2014/main" id="{8E0F62F2-5BD7-FDE2-E593-1A180E63A93C}"/>
                </a:ext>
              </a:extLst>
            </p:cNvPr>
            <p:cNvCxnSpPr>
              <a:cxnSpLocks/>
            </p:cNvCxnSpPr>
            <p:nvPr/>
          </p:nvCxnSpPr>
          <p:spPr>
            <a:xfrm flipV="1">
              <a:off x="3613681" y="4153444"/>
              <a:ext cx="1238035" cy="628591"/>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id="{9C2FAB5C-9E19-166C-CA89-EE49FE2612E0}"/>
                </a:ext>
              </a:extLst>
            </p:cNvPr>
            <p:cNvCxnSpPr>
              <a:cxnSpLocks/>
              <a:stCxn id="9" idx="4"/>
              <a:endCxn id="12" idx="0"/>
            </p:cNvCxnSpPr>
            <p:nvPr/>
          </p:nvCxnSpPr>
          <p:spPr>
            <a:xfrm>
              <a:off x="2854516" y="1931792"/>
              <a:ext cx="4411" cy="246473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6F3D305E-C1D8-318A-D702-3CD04248B75C}"/>
                </a:ext>
              </a:extLst>
            </p:cNvPr>
            <p:cNvCxnSpPr>
              <a:cxnSpLocks/>
            </p:cNvCxnSpPr>
            <p:nvPr/>
          </p:nvCxnSpPr>
          <p:spPr>
            <a:xfrm>
              <a:off x="1549546" y="4111095"/>
              <a:ext cx="595586" cy="656683"/>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2" name="Oval 11">
              <a:extLst>
                <a:ext uri="{FF2B5EF4-FFF2-40B4-BE49-F238E27FC236}">
                  <a16:creationId xmlns:a16="http://schemas.microsoft.com/office/drawing/2014/main" id="{65FBCB5B-657F-EF40-5516-31446A9791B7}"/>
                </a:ext>
              </a:extLst>
            </p:cNvPr>
            <p:cNvSpPr/>
            <p:nvPr/>
          </p:nvSpPr>
          <p:spPr>
            <a:xfrm>
              <a:off x="1984652" y="4396526"/>
              <a:ext cx="1748550" cy="1627415"/>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n-US" sz="1600">
                  <a:solidFill>
                    <a:srgbClr val="0070C0"/>
                  </a:solidFill>
                </a:rPr>
                <a:t>Partnership</a:t>
              </a:r>
            </a:p>
          </p:txBody>
        </p:sp>
      </p:grpSp>
      <p:grpSp>
        <p:nvGrpSpPr>
          <p:cNvPr id="63" name="Group 62">
            <a:extLst>
              <a:ext uri="{FF2B5EF4-FFF2-40B4-BE49-F238E27FC236}">
                <a16:creationId xmlns:a16="http://schemas.microsoft.com/office/drawing/2014/main" id="{7B22ABEA-F799-F92F-2EF1-2A46E723491B}"/>
              </a:ext>
            </a:extLst>
          </p:cNvPr>
          <p:cNvGrpSpPr/>
          <p:nvPr/>
        </p:nvGrpSpPr>
        <p:grpSpPr>
          <a:xfrm>
            <a:off x="296459" y="1709621"/>
            <a:ext cx="4105158" cy="2440544"/>
            <a:chOff x="178797" y="2032786"/>
            <a:chExt cx="4105158" cy="2440544"/>
          </a:xfrm>
        </p:grpSpPr>
        <p:cxnSp>
          <p:nvCxnSpPr>
            <p:cNvPr id="23" name="Straight Connector 22">
              <a:extLst>
                <a:ext uri="{FF2B5EF4-FFF2-40B4-BE49-F238E27FC236}">
                  <a16:creationId xmlns:a16="http://schemas.microsoft.com/office/drawing/2014/main" id="{3DAF1A87-E68A-CD7A-ED35-93A0A74AA5B2}"/>
                </a:ext>
              </a:extLst>
            </p:cNvPr>
            <p:cNvCxnSpPr>
              <a:cxnSpLocks/>
              <a:endCxn id="9" idx="3"/>
            </p:cNvCxnSpPr>
            <p:nvPr/>
          </p:nvCxnSpPr>
          <p:spPr>
            <a:xfrm flipV="1">
              <a:off x="1380895" y="2032786"/>
              <a:ext cx="468169" cy="70255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8D5AFF6C-67BB-E85F-3AA2-201C1164C07A}"/>
                </a:ext>
              </a:extLst>
            </p:cNvPr>
            <p:cNvCxnSpPr>
              <a:cxnSpLocks/>
              <a:stCxn id="13" idx="6"/>
              <a:endCxn id="2" idx="2"/>
            </p:cNvCxnSpPr>
            <p:nvPr/>
          </p:nvCxnSpPr>
          <p:spPr>
            <a:xfrm>
              <a:off x="2063188" y="3581400"/>
              <a:ext cx="2220767" cy="42348"/>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3" name="Oval 12">
              <a:extLst>
                <a:ext uri="{FF2B5EF4-FFF2-40B4-BE49-F238E27FC236}">
                  <a16:creationId xmlns:a16="http://schemas.microsoft.com/office/drawing/2014/main" id="{13A62E3A-BBEE-CAB5-727B-5C0D03C8A896}"/>
                </a:ext>
              </a:extLst>
            </p:cNvPr>
            <p:cNvSpPr/>
            <p:nvPr/>
          </p:nvSpPr>
          <p:spPr>
            <a:xfrm>
              <a:off x="178797" y="2689469"/>
              <a:ext cx="1884391" cy="1783861"/>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n-US" sz="1600">
                  <a:solidFill>
                    <a:srgbClr val="0070C0"/>
                  </a:solidFill>
                </a:rPr>
                <a:t>Consultation with key stakeholders</a:t>
              </a:r>
            </a:p>
          </p:txBody>
        </p:sp>
      </p:grpSp>
      <p:grpSp>
        <p:nvGrpSpPr>
          <p:cNvPr id="62" name="Group 61">
            <a:extLst>
              <a:ext uri="{FF2B5EF4-FFF2-40B4-BE49-F238E27FC236}">
                <a16:creationId xmlns:a16="http://schemas.microsoft.com/office/drawing/2014/main" id="{75850865-30C2-CA69-0500-F09066985C0A}"/>
              </a:ext>
            </a:extLst>
          </p:cNvPr>
          <p:cNvGrpSpPr/>
          <p:nvPr/>
        </p:nvGrpSpPr>
        <p:grpSpPr>
          <a:xfrm>
            <a:off x="1690763" y="187000"/>
            <a:ext cx="2991596" cy="2122278"/>
            <a:chOff x="2283254" y="1875177"/>
            <a:chExt cx="2991596" cy="2122278"/>
          </a:xfrm>
        </p:grpSpPr>
        <p:cxnSp>
          <p:nvCxnSpPr>
            <p:cNvPr id="6" name="Straight Connector 5">
              <a:extLst>
                <a:ext uri="{FF2B5EF4-FFF2-40B4-BE49-F238E27FC236}">
                  <a16:creationId xmlns:a16="http://schemas.microsoft.com/office/drawing/2014/main" id="{DFBCC363-853B-7DCD-7F47-6514BC83B45B}"/>
                </a:ext>
              </a:extLst>
            </p:cNvPr>
            <p:cNvCxnSpPr>
              <a:cxnSpLocks/>
            </p:cNvCxnSpPr>
            <p:nvPr/>
          </p:nvCxnSpPr>
          <p:spPr>
            <a:xfrm>
              <a:off x="4035677" y="3235671"/>
              <a:ext cx="1239173" cy="761784"/>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9" name="Oval 8">
              <a:extLst>
                <a:ext uri="{FF2B5EF4-FFF2-40B4-BE49-F238E27FC236}">
                  <a16:creationId xmlns:a16="http://schemas.microsoft.com/office/drawing/2014/main" id="{838C430E-DC48-E9B9-FA76-F4EC453F24C2}"/>
                </a:ext>
              </a:extLst>
            </p:cNvPr>
            <p:cNvSpPr/>
            <p:nvPr/>
          </p:nvSpPr>
          <p:spPr>
            <a:xfrm>
              <a:off x="2283254" y="1875177"/>
              <a:ext cx="1884391" cy="1783862"/>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n-US" sz="1500">
                  <a:solidFill>
                    <a:srgbClr val="0070C0"/>
                  </a:solidFill>
                  <a:latin typeface="Lato" panose="020F0502020204030203" pitchFamily="34" charset="77"/>
                </a:rPr>
                <a:t>Women and girls' engagement </a:t>
              </a:r>
            </a:p>
          </p:txBody>
        </p:sp>
      </p:grpSp>
      <p:grpSp>
        <p:nvGrpSpPr>
          <p:cNvPr id="7" name="Group 6">
            <a:extLst>
              <a:ext uri="{FF2B5EF4-FFF2-40B4-BE49-F238E27FC236}">
                <a16:creationId xmlns:a16="http://schemas.microsoft.com/office/drawing/2014/main" id="{1EF9268E-D92B-D625-EC06-D047DC14B32B}"/>
              </a:ext>
            </a:extLst>
          </p:cNvPr>
          <p:cNvGrpSpPr/>
          <p:nvPr/>
        </p:nvGrpSpPr>
        <p:grpSpPr>
          <a:xfrm>
            <a:off x="2108991" y="257014"/>
            <a:ext cx="8493140" cy="2660927"/>
            <a:chOff x="2108991" y="257014"/>
            <a:chExt cx="8493140" cy="2660927"/>
          </a:xfrm>
        </p:grpSpPr>
        <p:cxnSp>
          <p:nvCxnSpPr>
            <p:cNvPr id="52" name="Straight Connector 51">
              <a:extLst>
                <a:ext uri="{FF2B5EF4-FFF2-40B4-BE49-F238E27FC236}">
                  <a16:creationId xmlns:a16="http://schemas.microsoft.com/office/drawing/2014/main" id="{90413F72-3DEA-9907-BBA0-50EB2A65B0CD}"/>
                </a:ext>
              </a:extLst>
            </p:cNvPr>
            <p:cNvCxnSpPr>
              <a:cxnSpLocks/>
              <a:stCxn id="35" idx="2"/>
              <a:endCxn id="9" idx="6"/>
            </p:cNvCxnSpPr>
            <p:nvPr/>
          </p:nvCxnSpPr>
          <p:spPr>
            <a:xfrm flipH="1">
              <a:off x="3575154" y="1066974"/>
              <a:ext cx="5278426" cy="1195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6CBED2D2-2386-3234-3EFB-080E2EC01D14}"/>
                </a:ext>
              </a:extLst>
            </p:cNvPr>
            <p:cNvCxnSpPr>
              <a:cxnSpLocks/>
              <a:stCxn id="35" idx="3"/>
            </p:cNvCxnSpPr>
            <p:nvPr/>
          </p:nvCxnSpPr>
          <p:spPr>
            <a:xfrm flipH="1">
              <a:off x="7816160" y="1639702"/>
              <a:ext cx="1293489" cy="75961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5" name="Oval 34">
              <a:extLst>
                <a:ext uri="{FF2B5EF4-FFF2-40B4-BE49-F238E27FC236}">
                  <a16:creationId xmlns:a16="http://schemas.microsoft.com/office/drawing/2014/main" id="{0D51D649-BEFC-00A1-942C-B3EDF4DF7E4B}"/>
                </a:ext>
              </a:extLst>
            </p:cNvPr>
            <p:cNvSpPr/>
            <p:nvPr/>
          </p:nvSpPr>
          <p:spPr>
            <a:xfrm>
              <a:off x="8853580" y="257014"/>
              <a:ext cx="1748551" cy="1619920"/>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n-US" sz="1600">
                  <a:solidFill>
                    <a:srgbClr val="0070C0"/>
                  </a:solidFill>
                </a:rPr>
                <a:t>Localization</a:t>
              </a:r>
            </a:p>
          </p:txBody>
        </p:sp>
        <p:cxnSp>
          <p:nvCxnSpPr>
            <p:cNvPr id="3" name="Straight Connector 2">
              <a:extLst>
                <a:ext uri="{FF2B5EF4-FFF2-40B4-BE49-F238E27FC236}">
                  <a16:creationId xmlns:a16="http://schemas.microsoft.com/office/drawing/2014/main" id="{671D6F04-F6CC-2D6F-EBB6-76A59144A56D}"/>
                </a:ext>
              </a:extLst>
            </p:cNvPr>
            <p:cNvCxnSpPr>
              <a:cxnSpLocks/>
            </p:cNvCxnSpPr>
            <p:nvPr/>
          </p:nvCxnSpPr>
          <p:spPr>
            <a:xfrm flipH="1">
              <a:off x="2108991" y="1388601"/>
              <a:ext cx="6805216" cy="152934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grpSp>
        <p:nvGrpSpPr>
          <p:cNvPr id="31" name="Group 30">
            <a:extLst>
              <a:ext uri="{FF2B5EF4-FFF2-40B4-BE49-F238E27FC236}">
                <a16:creationId xmlns:a16="http://schemas.microsoft.com/office/drawing/2014/main" id="{0852E17F-277F-2881-4DBB-C7B0932AC30D}"/>
              </a:ext>
            </a:extLst>
          </p:cNvPr>
          <p:cNvGrpSpPr/>
          <p:nvPr/>
        </p:nvGrpSpPr>
        <p:grpSpPr>
          <a:xfrm>
            <a:off x="3500560" y="1308715"/>
            <a:ext cx="8504523" cy="3772823"/>
            <a:chOff x="3500560" y="1308715"/>
            <a:chExt cx="8504523" cy="3772823"/>
          </a:xfrm>
        </p:grpSpPr>
        <p:cxnSp>
          <p:nvCxnSpPr>
            <p:cNvPr id="48" name="Straight Connector 47">
              <a:extLst>
                <a:ext uri="{FF2B5EF4-FFF2-40B4-BE49-F238E27FC236}">
                  <a16:creationId xmlns:a16="http://schemas.microsoft.com/office/drawing/2014/main" id="{4F67B2B7-5F96-2D66-2BC9-E7EDF678EF37}"/>
                </a:ext>
              </a:extLst>
            </p:cNvPr>
            <p:cNvCxnSpPr>
              <a:cxnSpLocks/>
              <a:stCxn id="35" idx="5"/>
            </p:cNvCxnSpPr>
            <p:nvPr/>
          </p:nvCxnSpPr>
          <p:spPr>
            <a:xfrm>
              <a:off x="10346062" y="1639702"/>
              <a:ext cx="441139" cy="86836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20767D5C-5318-FA48-9733-A58987B7B8FD}"/>
                </a:ext>
              </a:extLst>
            </p:cNvPr>
            <p:cNvCxnSpPr>
              <a:cxnSpLocks/>
              <a:stCxn id="36" idx="2"/>
              <a:endCxn id="2" idx="6"/>
            </p:cNvCxnSpPr>
            <p:nvPr/>
          </p:nvCxnSpPr>
          <p:spPr>
            <a:xfrm flipH="1">
              <a:off x="8065146" y="3275676"/>
              <a:ext cx="2191387" cy="24907"/>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6" name="Oval 35">
              <a:extLst>
                <a:ext uri="{FF2B5EF4-FFF2-40B4-BE49-F238E27FC236}">
                  <a16:creationId xmlns:a16="http://schemas.microsoft.com/office/drawing/2014/main" id="{9E5C9F1F-A147-D80C-D569-AFFABED7ADCA}"/>
                </a:ext>
              </a:extLst>
            </p:cNvPr>
            <p:cNvSpPr/>
            <p:nvPr/>
          </p:nvSpPr>
          <p:spPr>
            <a:xfrm>
              <a:off x="10256533" y="2446243"/>
              <a:ext cx="1748550" cy="1658865"/>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n-US" sz="1600">
                  <a:solidFill>
                    <a:srgbClr val="0070C0"/>
                  </a:solidFill>
                </a:rPr>
                <a:t>Gender and Power Analysis</a:t>
              </a:r>
            </a:p>
          </p:txBody>
        </p:sp>
        <p:cxnSp>
          <p:nvCxnSpPr>
            <p:cNvPr id="8" name="Straight Connector 7">
              <a:extLst>
                <a:ext uri="{FF2B5EF4-FFF2-40B4-BE49-F238E27FC236}">
                  <a16:creationId xmlns:a16="http://schemas.microsoft.com/office/drawing/2014/main" id="{A8EF9240-8A8A-16FC-E956-572584252D37}"/>
                </a:ext>
              </a:extLst>
            </p:cNvPr>
            <p:cNvCxnSpPr>
              <a:cxnSpLocks/>
            </p:cNvCxnSpPr>
            <p:nvPr/>
          </p:nvCxnSpPr>
          <p:spPr>
            <a:xfrm flipH="1" flipV="1">
              <a:off x="3542484" y="1308715"/>
              <a:ext cx="6812152" cy="1571519"/>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06CFEA80-4F43-4DAC-D71C-40FEC08C9D83}"/>
                </a:ext>
              </a:extLst>
            </p:cNvPr>
            <p:cNvCxnSpPr>
              <a:cxnSpLocks/>
            </p:cNvCxnSpPr>
            <p:nvPr/>
          </p:nvCxnSpPr>
          <p:spPr>
            <a:xfrm flipH="1">
              <a:off x="3500560" y="3681499"/>
              <a:ext cx="6854076" cy="1400039"/>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grpSp>
        <p:nvGrpSpPr>
          <p:cNvPr id="45" name="Group 44">
            <a:extLst>
              <a:ext uri="{FF2B5EF4-FFF2-40B4-BE49-F238E27FC236}">
                <a16:creationId xmlns:a16="http://schemas.microsoft.com/office/drawing/2014/main" id="{E57AA672-4254-2700-B71D-0FB7489A7202}"/>
              </a:ext>
            </a:extLst>
          </p:cNvPr>
          <p:cNvGrpSpPr/>
          <p:nvPr/>
        </p:nvGrpSpPr>
        <p:grpSpPr>
          <a:xfrm>
            <a:off x="2108991" y="1876934"/>
            <a:ext cx="8678210" cy="4158405"/>
            <a:chOff x="2108991" y="1876934"/>
            <a:chExt cx="8678210" cy="4158405"/>
          </a:xfrm>
        </p:grpSpPr>
        <p:cxnSp>
          <p:nvCxnSpPr>
            <p:cNvPr id="128" name="Straight Connector 127">
              <a:extLst>
                <a:ext uri="{FF2B5EF4-FFF2-40B4-BE49-F238E27FC236}">
                  <a16:creationId xmlns:a16="http://schemas.microsoft.com/office/drawing/2014/main" id="{D78D732B-E13C-47B3-6EE6-3F52454202DE}"/>
                </a:ext>
              </a:extLst>
            </p:cNvPr>
            <p:cNvCxnSpPr>
              <a:cxnSpLocks/>
            </p:cNvCxnSpPr>
            <p:nvPr/>
          </p:nvCxnSpPr>
          <p:spPr>
            <a:xfrm flipH="1">
              <a:off x="3511645" y="5349046"/>
              <a:ext cx="536715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id="{612DF055-67AC-1AF1-5280-99675942D05F}"/>
                </a:ext>
              </a:extLst>
            </p:cNvPr>
            <p:cNvCxnSpPr>
              <a:cxnSpLocks/>
              <a:stCxn id="35" idx="4"/>
              <a:endCxn id="37" idx="0"/>
            </p:cNvCxnSpPr>
            <p:nvPr/>
          </p:nvCxnSpPr>
          <p:spPr>
            <a:xfrm>
              <a:off x="9727856" y="1876934"/>
              <a:ext cx="15467" cy="25384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B1189A17-BE82-6033-0B76-95AEE1514BED}"/>
                </a:ext>
              </a:extLst>
            </p:cNvPr>
            <p:cNvCxnSpPr>
              <a:cxnSpLocks/>
              <a:stCxn id="37" idx="7"/>
            </p:cNvCxnSpPr>
            <p:nvPr/>
          </p:nvCxnSpPr>
          <p:spPr>
            <a:xfrm flipV="1">
              <a:off x="10354636" y="4051602"/>
              <a:ext cx="432565" cy="60105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5A1B54D8-96D1-48D7-BEC8-C8B4A996B415}"/>
                </a:ext>
              </a:extLst>
            </p:cNvPr>
            <p:cNvCxnSpPr>
              <a:cxnSpLocks/>
            </p:cNvCxnSpPr>
            <p:nvPr/>
          </p:nvCxnSpPr>
          <p:spPr>
            <a:xfrm flipH="1" flipV="1">
              <a:off x="4738595" y="2362194"/>
              <a:ext cx="4210625" cy="2545099"/>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7" name="Oval 36">
              <a:extLst>
                <a:ext uri="{FF2B5EF4-FFF2-40B4-BE49-F238E27FC236}">
                  <a16:creationId xmlns:a16="http://schemas.microsoft.com/office/drawing/2014/main" id="{7E6F804D-E161-FB65-5C6D-3DBC6022F243}"/>
                </a:ext>
              </a:extLst>
            </p:cNvPr>
            <p:cNvSpPr/>
            <p:nvPr/>
          </p:nvSpPr>
          <p:spPr>
            <a:xfrm>
              <a:off x="8878795" y="4415420"/>
              <a:ext cx="1729055" cy="1619919"/>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Clr>
                  <a:srgbClr val="0070C0"/>
                </a:buClr>
              </a:pPr>
              <a:r>
                <a:rPr lang="en-US" sz="1600">
                  <a:solidFill>
                    <a:srgbClr val="0070C0"/>
                  </a:solidFill>
                </a:rPr>
                <a:t>Theory of Change </a:t>
              </a:r>
              <a:endParaRPr lang="en-GB" sz="1600">
                <a:solidFill>
                  <a:srgbClr val="0070C0"/>
                </a:solidFill>
              </a:endParaRPr>
            </a:p>
          </p:txBody>
        </p:sp>
        <p:cxnSp>
          <p:nvCxnSpPr>
            <p:cNvPr id="33" name="Straight Connector 32">
              <a:extLst>
                <a:ext uri="{FF2B5EF4-FFF2-40B4-BE49-F238E27FC236}">
                  <a16:creationId xmlns:a16="http://schemas.microsoft.com/office/drawing/2014/main" id="{7C093477-2459-EDAD-B08A-06633DFAA403}"/>
                </a:ext>
              </a:extLst>
            </p:cNvPr>
            <p:cNvCxnSpPr>
              <a:cxnSpLocks/>
            </p:cNvCxnSpPr>
            <p:nvPr/>
          </p:nvCxnSpPr>
          <p:spPr>
            <a:xfrm flipH="1" flipV="1">
              <a:off x="2108991" y="3602726"/>
              <a:ext cx="6769804" cy="1489553"/>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sp>
        <p:nvSpPr>
          <p:cNvPr id="2" name="Oval 1">
            <a:extLst>
              <a:ext uri="{FF2B5EF4-FFF2-40B4-BE49-F238E27FC236}">
                <a16:creationId xmlns:a16="http://schemas.microsoft.com/office/drawing/2014/main" id="{1F68C216-1A62-4497-B2DE-0E9C36451C2D}"/>
              </a:ext>
            </a:extLst>
          </p:cNvPr>
          <p:cNvSpPr/>
          <p:nvPr/>
        </p:nvSpPr>
        <p:spPr>
          <a:xfrm>
            <a:off x="4401617" y="1502769"/>
            <a:ext cx="3663529" cy="359562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Lato" panose="020F0502020204030203" pitchFamily="34" charset="77"/>
              </a:rPr>
              <a:t>Key elements of GBV prevention programme design and planning</a:t>
            </a:r>
            <a:endParaRPr lang="en-BR" sz="2200" b="1">
              <a:latin typeface="Lato" panose="020F0502020204030203" pitchFamily="34" charset="77"/>
            </a:endParaRPr>
          </a:p>
        </p:txBody>
      </p:sp>
    </p:spTree>
    <p:custDataLst>
      <p:tags r:id="rId1"/>
    </p:custDataLst>
    <p:extLst>
      <p:ext uri="{BB962C8B-B14F-4D97-AF65-F5344CB8AC3E}">
        <p14:creationId xmlns:p14="http://schemas.microsoft.com/office/powerpoint/2010/main" val="9423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3C08D2E-9618-C5D1-40EC-7DFB56304B38}"/>
              </a:ext>
            </a:extLst>
          </p:cNvPr>
          <p:cNvSpPr txBox="1">
            <a:spLocks/>
          </p:cNvSpPr>
          <p:nvPr/>
        </p:nvSpPr>
        <p:spPr>
          <a:xfrm>
            <a:off x="795490" y="2311955"/>
            <a:ext cx="7734505" cy="3319902"/>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altLang="en-US" sz="2000"/>
              <a:t>Engagement and participation of women, girls and other at risk groups is a </a:t>
            </a:r>
            <a:r>
              <a:rPr lang="en-GB" altLang="en-US" sz="2000" b="1">
                <a:solidFill>
                  <a:srgbClr val="0070C0"/>
                </a:solidFill>
              </a:rPr>
              <a:t>preventative activity </a:t>
            </a:r>
            <a:r>
              <a:rPr lang="en-GB" altLang="en-US" sz="2000"/>
              <a:t>in itself and should be implemented</a:t>
            </a:r>
            <a:r>
              <a:rPr lang="en-GB" altLang="en-US" sz="2000">
                <a:solidFill>
                  <a:srgbClr val="0070C0"/>
                </a:solidFill>
              </a:rPr>
              <a:t> </a:t>
            </a:r>
            <a:r>
              <a:rPr lang="en-GB" altLang="en-US" sz="2000"/>
              <a:t>from the </a:t>
            </a:r>
            <a:r>
              <a:rPr lang="en-GB" altLang="en-US" sz="2000" b="1">
                <a:solidFill>
                  <a:srgbClr val="0070C0"/>
                </a:solidFill>
              </a:rPr>
              <a:t>onset of an emergency. </a:t>
            </a:r>
            <a:endParaRPr lang="en-GB" altLang="en-US" sz="2000" b="1"/>
          </a:p>
          <a:p>
            <a:pPr>
              <a:buClr>
                <a:srgbClr val="0070C0"/>
              </a:buClr>
              <a:buFont typeface="Wingdings" pitchFamily="2" charset="2"/>
              <a:buChar char="Ø"/>
            </a:pPr>
            <a:r>
              <a:rPr lang="en-GB" sz="2000"/>
              <a:t>Participation is a </a:t>
            </a:r>
            <a:r>
              <a:rPr lang="en-GB" sz="2000" b="1">
                <a:solidFill>
                  <a:srgbClr val="0070C0"/>
                </a:solidFill>
              </a:rPr>
              <a:t>key aspect of empowerment</a:t>
            </a:r>
            <a:r>
              <a:rPr lang="en-GB" sz="2000"/>
              <a:t>. </a:t>
            </a:r>
          </a:p>
          <a:p>
            <a:pPr>
              <a:buClr>
                <a:srgbClr val="0070C0"/>
              </a:buClr>
              <a:buFont typeface="Wingdings" pitchFamily="2" charset="2"/>
              <a:buChar char="Ø"/>
            </a:pPr>
            <a:r>
              <a:rPr lang="en-GB" altLang="en-US" sz="2000"/>
              <a:t>Engagement and participation of women, girls and other at risk groups is critical </a:t>
            </a:r>
            <a:r>
              <a:rPr lang="en-GB" altLang="en-US" sz="2000" b="1">
                <a:solidFill>
                  <a:srgbClr val="0070C0"/>
                </a:solidFill>
              </a:rPr>
              <a:t>throughout the programme cycle, </a:t>
            </a:r>
            <a:r>
              <a:rPr lang="en-GB" altLang="en-US" sz="2000"/>
              <a:t>to ensure safe, effective and accountable programming. This will:</a:t>
            </a:r>
          </a:p>
          <a:p>
            <a:pPr lvl="1" algn="just">
              <a:buClr>
                <a:srgbClr val="0070C0"/>
              </a:buClr>
              <a:buFont typeface="Courier New" panose="02070309020205020404" pitchFamily="49" charset="0"/>
              <a:buChar char="o"/>
            </a:pPr>
            <a:r>
              <a:rPr lang="en-GB" altLang="en-US" sz="1550"/>
              <a:t>Inform programming;</a:t>
            </a:r>
          </a:p>
          <a:p>
            <a:pPr lvl="1" algn="just">
              <a:buClr>
                <a:srgbClr val="0070C0"/>
              </a:buClr>
              <a:buFont typeface="Courier New" panose="02070309020205020404" pitchFamily="49" charset="0"/>
              <a:buChar char="o"/>
            </a:pPr>
            <a:r>
              <a:rPr lang="en-GB" sz="1550"/>
              <a:t>Promote community resilience by building on their capacities and resources;</a:t>
            </a:r>
            <a:endParaRPr lang="en-GB" altLang="en-US" sz="1550"/>
          </a:p>
          <a:p>
            <a:pPr lvl="1" algn="just">
              <a:buClr>
                <a:srgbClr val="0070C0"/>
              </a:buClr>
              <a:buFont typeface="Courier New" panose="02070309020205020404" pitchFamily="49" charset="0"/>
              <a:buChar char="o"/>
            </a:pPr>
            <a:r>
              <a:rPr lang="en-GB" altLang="en-US" sz="1550"/>
              <a:t>Support monitoring, including </a:t>
            </a:r>
            <a:r>
              <a:rPr lang="en-GB" sz="1550"/>
              <a:t>unintended harmful consequences.</a:t>
            </a:r>
            <a:endParaRPr lang="en-GB" altLang="en-US" sz="1550"/>
          </a:p>
          <a:p>
            <a:pPr>
              <a:buClr>
                <a:srgbClr val="0070C0"/>
              </a:buClr>
              <a:buFont typeface="Arial" panose="020B0604020202020204" pitchFamily="34" charset="0"/>
              <a:buChar char="•"/>
            </a:pPr>
            <a:endParaRPr lang="en-GB" sz="2000"/>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1229408"/>
            <a:ext cx="773450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Engagement and participation of women, girls and other risk groups</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89563"/>
            <a:ext cx="1079774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74941CBF-6495-9BF1-0119-08CC855B3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743" y="780890"/>
            <a:ext cx="3528267" cy="5400724"/>
          </a:xfrm>
          <a:prstGeom prst="rect">
            <a:avLst/>
          </a:prstGeom>
        </p:spPr>
      </p:pic>
    </p:spTree>
    <p:custDataLst>
      <p:tags r:id="rId1"/>
    </p:custDataLst>
    <p:extLst>
      <p:ext uri="{BB962C8B-B14F-4D97-AF65-F5344CB8AC3E}">
        <p14:creationId xmlns:p14="http://schemas.microsoft.com/office/powerpoint/2010/main" val="6897753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500"/>
                                            <p:tgtEl>
                                              <p:spTgt spid="11">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500"/>
                                            <p:tgtEl>
                                              <p:spTgt spid="1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500"/>
                                            <p:tgtEl>
                                              <p:spTgt spid="11">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fade">
                                          <p:cBhvr>
                                            <p:cTn id="34" dur="500"/>
                                            <p:tgtEl>
                                              <p:spTgt spid="11">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500"/>
                                            <p:tgtEl>
                                              <p:spTgt spid="11">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3"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373313"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Partnerships and localization</a:t>
            </a:r>
            <a:endParaRPr lang="en-US" sz="3600" b="0">
              <a:solidFill>
                <a:srgbClr val="0070C0"/>
              </a:solidFill>
              <a:latin typeface="Lato" panose="020F0502020204030203" pitchFamily="34" charset="77"/>
            </a:endParaRP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095795" y="2573128"/>
            <a:ext cx="7046151" cy="3808413"/>
          </a:xfrm>
          <a:prstGeom prst="rect">
            <a:avLst/>
          </a:prstGeom>
        </p:spPr>
        <p:txBody>
          <a:bodyPr/>
          <a:lstStyle/>
          <a:p>
            <a:pPr>
              <a:buClr>
                <a:srgbClr val="0070C0"/>
              </a:buClr>
              <a:buFont typeface="Wingdings" pitchFamily="2" charset="2"/>
              <a:buChar char="Ø"/>
            </a:pPr>
            <a:r>
              <a:rPr lang="en-GR" sz="2000"/>
              <a:t>What</a:t>
            </a:r>
            <a:r>
              <a:rPr lang="en-GR" sz="2000" b="1">
                <a:solidFill>
                  <a:srgbClr val="0070C0"/>
                </a:solidFill>
              </a:rPr>
              <a:t> partners </a:t>
            </a:r>
            <a:r>
              <a:rPr lang="en-GR" sz="2000"/>
              <a:t>does UNHCR have in your operation working on GBV prevention? </a:t>
            </a:r>
          </a:p>
          <a:p>
            <a:pPr>
              <a:buClr>
                <a:srgbClr val="0070C0"/>
              </a:buClr>
              <a:buFont typeface="Wingdings" pitchFamily="2" charset="2"/>
              <a:buChar char="Ø"/>
            </a:pPr>
            <a:r>
              <a:rPr lang="en-GR" sz="2000"/>
              <a:t>What is the </a:t>
            </a:r>
            <a:r>
              <a:rPr lang="en-GR" sz="2000" b="1">
                <a:solidFill>
                  <a:srgbClr val="0070C0"/>
                </a:solidFill>
              </a:rPr>
              <a:t>value</a:t>
            </a:r>
            <a:r>
              <a:rPr lang="en-GR" sz="2000" b="1"/>
              <a:t> </a:t>
            </a:r>
            <a:r>
              <a:rPr lang="en-GR" sz="2000"/>
              <a:t>of partnering with IDP and refugee-led, women-led and/or</a:t>
            </a:r>
            <a:r>
              <a:rPr lang="en-US" sz="2000"/>
              <a:t> </a:t>
            </a:r>
            <a:r>
              <a:rPr lang="en-GR" sz="2000"/>
              <a:t> LGBTIQ+-led organizations in GBV prevention programming? </a:t>
            </a:r>
          </a:p>
          <a:p>
            <a:pPr>
              <a:buClr>
                <a:srgbClr val="0070C0"/>
              </a:buClr>
              <a:buFont typeface="Wingdings" pitchFamily="2" charset="2"/>
              <a:buChar char="Ø"/>
            </a:pPr>
            <a:r>
              <a:rPr lang="en-GR" sz="2000"/>
              <a:t>What are the </a:t>
            </a:r>
            <a:r>
              <a:rPr lang="en-GR" sz="2000" b="1">
                <a:solidFill>
                  <a:srgbClr val="0070C0"/>
                </a:solidFill>
              </a:rPr>
              <a:t>challenges </a:t>
            </a:r>
            <a:r>
              <a:rPr lang="en-GR" sz="2000"/>
              <a:t>in partnering with these organizations and how can these be addressed? </a:t>
            </a:r>
          </a:p>
          <a:p>
            <a:pPr>
              <a:buClr>
                <a:srgbClr val="0070C0"/>
              </a:buClr>
              <a:buFont typeface="Wingdings" pitchFamily="2" charset="2"/>
              <a:buChar char="Ø"/>
            </a:pPr>
            <a:r>
              <a:rPr lang="en-GR" sz="2000"/>
              <a:t>How ca</a:t>
            </a:r>
            <a:r>
              <a:rPr lang="en-US" sz="2000"/>
              <a:t>n</a:t>
            </a:r>
            <a:r>
              <a:rPr lang="en-GR" sz="2000"/>
              <a:t> engagement </a:t>
            </a:r>
            <a:r>
              <a:rPr lang="en-US" sz="2000"/>
              <a:t>with</a:t>
            </a:r>
            <a:r>
              <a:rPr lang="en-GR" sz="2000"/>
              <a:t> </a:t>
            </a:r>
            <a:r>
              <a:rPr lang="en-US" sz="2000"/>
              <a:t>these organizations </a:t>
            </a:r>
            <a:r>
              <a:rPr lang="en-GR" sz="2000"/>
              <a:t>be</a:t>
            </a:r>
            <a:r>
              <a:rPr lang="en-GR" sz="2000">
                <a:solidFill>
                  <a:srgbClr val="0070C0"/>
                </a:solidFill>
              </a:rPr>
              <a:t> </a:t>
            </a:r>
            <a:r>
              <a:rPr lang="en-GR" sz="2000" b="1">
                <a:solidFill>
                  <a:srgbClr val="0070C0"/>
                </a:solidFill>
              </a:rPr>
              <a:t>improved</a:t>
            </a:r>
            <a:r>
              <a:rPr lang="en-GR" sz="2000">
                <a:solidFill>
                  <a:srgbClr val="0070C0"/>
                </a:solidFill>
              </a:rPr>
              <a:t> </a:t>
            </a:r>
            <a:r>
              <a:rPr lang="en-GR" sz="2000"/>
              <a:t>in your own GBV prevention programming?</a:t>
            </a:r>
            <a:endParaRPr lang="en-US" sz="2000"/>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9" name="Picture 8">
            <a:extLst>
              <a:ext uri="{FF2B5EF4-FFF2-40B4-BE49-F238E27FC236}">
                <a16:creationId xmlns:a16="http://schemas.microsoft.com/office/drawing/2014/main" id="{524CAA92-EA86-FD02-3DBA-C01EE749001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860493" y="1717287"/>
            <a:ext cx="5159669" cy="4472518"/>
          </a:xfrm>
          <a:prstGeom prst="rect">
            <a:avLst/>
          </a:prstGeom>
        </p:spPr>
      </p:pic>
    </p:spTree>
    <p:custDataLst>
      <p:tags r:id="rId1"/>
    </p:custDataLst>
    <p:extLst>
      <p:ext uri="{BB962C8B-B14F-4D97-AF65-F5344CB8AC3E}">
        <p14:creationId xmlns:p14="http://schemas.microsoft.com/office/powerpoint/2010/main" val="31123023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10492"/>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GBV assessment and analysis</a:t>
            </a:r>
            <a:endParaRPr lang="en-US" sz="4000" b="1">
              <a:solidFill>
                <a:srgbClr val="0070C0"/>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66072" y="1170647"/>
            <a:ext cx="982125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2" name="Rectangle 1">
            <a:extLst>
              <a:ext uri="{FF2B5EF4-FFF2-40B4-BE49-F238E27FC236}">
                <a16:creationId xmlns:a16="http://schemas.microsoft.com/office/drawing/2014/main" id="{EF90FB50-C02C-EBB6-D622-ECDB5DEE0B14}"/>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5" name="Picture 4" descr="Shape&#10;&#10;Description automatically generated">
            <a:extLst>
              <a:ext uri="{FF2B5EF4-FFF2-40B4-BE49-F238E27FC236}">
                <a16:creationId xmlns:a16="http://schemas.microsoft.com/office/drawing/2014/main" id="{34B3F8D1-BBB9-525C-8D51-FD42269FF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6" name="Picture 5" descr="Icon&#10;&#10;Description automatically generated">
            <a:extLst>
              <a:ext uri="{FF2B5EF4-FFF2-40B4-BE49-F238E27FC236}">
                <a16:creationId xmlns:a16="http://schemas.microsoft.com/office/drawing/2014/main" id="{94F5F07E-F06C-9C82-4040-DE15D3E443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8" name="Add-in 7" title="Web Video Player">
                <a:extLst>
                  <a:ext uri="{FF2B5EF4-FFF2-40B4-BE49-F238E27FC236}">
                    <a16:creationId xmlns:a16="http://schemas.microsoft.com/office/drawing/2014/main" id="{DCD402F2-719C-309D-0842-12B3B6AD28A5}"/>
                  </a:ext>
                </a:extLst>
              </p:cNvPr>
              <p:cNvGraphicFramePr>
                <a:graphicFrameLocks noGrp="1"/>
              </p:cNvGraphicFramePr>
              <p:nvPr>
                <p:extLst>
                  <p:ext uri="{D42A27DB-BD31-4B8C-83A1-F6EECF244321}">
                    <p14:modId xmlns:p14="http://schemas.microsoft.com/office/powerpoint/2010/main" val="3300575734"/>
                  </p:ext>
                </p:extLst>
              </p:nvPr>
            </p:nvGraphicFramePr>
            <p:xfrm>
              <a:off x="2334989" y="1587809"/>
              <a:ext cx="7517950" cy="4232708"/>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8" name="Add-in 7" title="Web Video Player">
                <a:extLst>
                  <a:ext uri="{FF2B5EF4-FFF2-40B4-BE49-F238E27FC236}">
                    <a16:creationId xmlns:a16="http://schemas.microsoft.com/office/drawing/2014/main" id="{DCD402F2-719C-309D-0842-12B3B6AD28A5}"/>
                  </a:ext>
                </a:extLst>
              </p:cNvPr>
              <p:cNvPicPr>
                <a:picLocks noGrp="1" noRot="1" noChangeAspect="1" noMove="1" noResize="1" noEditPoints="1" noAdjustHandles="1" noChangeArrowheads="1" noChangeShapeType="1"/>
              </p:cNvPicPr>
              <p:nvPr/>
            </p:nvPicPr>
            <p:blipFill>
              <a:blip r:embed="rId7"/>
              <a:stretch>
                <a:fillRect/>
              </a:stretch>
            </p:blipFill>
            <p:spPr>
              <a:xfrm>
                <a:off x="2334989" y="1587809"/>
                <a:ext cx="7517950" cy="4232708"/>
              </a:xfrm>
              <a:prstGeom prst="rect">
                <a:avLst/>
              </a:prstGeom>
            </p:spPr>
          </p:pic>
        </mc:Fallback>
      </mc:AlternateContent>
    </p:spTree>
    <p:custDataLst>
      <p:tags r:id="rId1"/>
    </p:custDataLst>
    <p:extLst>
      <p:ext uri="{BB962C8B-B14F-4D97-AF65-F5344CB8AC3E}">
        <p14:creationId xmlns:p14="http://schemas.microsoft.com/office/powerpoint/2010/main" val="30504522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
                                            <p:tgtEl>
                                              <p:spTgt spid="6"/>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 fill="hold"/>
                                            <p:tgtEl>
                                              <p:spTgt spid="5"/>
                                            </p:tgtEl>
                                            <p:attrNameLst>
                                              <p:attrName>ppt_w</p:attrName>
                                            </p:attrNameLst>
                                          </p:cBhvr>
                                          <p:tavLst>
                                            <p:tav tm="0">
                                              <p:val>
                                                <p:strVal val="2/3*#ppt_w"/>
                                              </p:val>
                                            </p:tav>
                                            <p:tav tm="100000">
                                              <p:val>
                                                <p:strVal val="#ppt_w"/>
                                              </p:val>
                                            </p:tav>
                                          </p:tavLst>
                                        </p:anim>
                                        <p:anim calcmode="lin" valueType="num">
                                          <p:cBhvr>
                                            <p:cTn id="19" dur="2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85625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Gender and Power Analysis</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936832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1589408"/>
            <a:ext cx="530050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altLang="en-US" sz="2000"/>
              <a:t>A </a:t>
            </a:r>
            <a:r>
              <a:rPr lang="en-GB" altLang="en-US" sz="2000" b="1">
                <a:solidFill>
                  <a:srgbClr val="0070C0"/>
                </a:solidFill>
                <a:latin typeface="Lato"/>
                <a:ea typeface="Lato"/>
                <a:cs typeface="Lato"/>
              </a:rPr>
              <a:t>key assessment and analysis tool </a:t>
            </a:r>
            <a:r>
              <a:rPr lang="en-GB" altLang="en-US" sz="2000"/>
              <a:t>for prevention programming is the Gender and Power Analysis of local social norms and masculinities that sustain gender inequality and GBV.</a:t>
            </a:r>
          </a:p>
          <a:p>
            <a:pPr>
              <a:buClr>
                <a:srgbClr val="0070C0"/>
              </a:buClr>
              <a:buFont typeface="Wingdings" pitchFamily="2" charset="2"/>
              <a:buChar char="Ø"/>
            </a:pPr>
            <a:r>
              <a:rPr lang="en-GB" altLang="en-US" sz="2000"/>
              <a:t>It is a </a:t>
            </a:r>
            <a:r>
              <a:rPr lang="en-GB" altLang="en-US" sz="2000" b="1">
                <a:solidFill>
                  <a:srgbClr val="0070C0"/>
                </a:solidFill>
                <a:latin typeface="Lato"/>
                <a:ea typeface="Lato"/>
                <a:cs typeface="Lato"/>
              </a:rPr>
              <a:t>pre-requisite </a:t>
            </a:r>
            <a:r>
              <a:rPr lang="en-GB" altLang="en-US" sz="2000"/>
              <a:t>for effective GBV prevention programming. </a:t>
            </a:r>
          </a:p>
          <a:p>
            <a:pPr>
              <a:buClr>
                <a:srgbClr val="0070C0"/>
              </a:buClr>
              <a:buFont typeface="Wingdings" pitchFamily="2" charset="2"/>
              <a:buChar char="Ø"/>
            </a:pPr>
            <a:r>
              <a:rPr lang="en-GB" altLang="en-US" sz="2000"/>
              <a:t>It is recommended to undertake a Gender and Power Analysis </a:t>
            </a:r>
            <a:r>
              <a:rPr lang="en-GB" altLang="en-US" sz="2000" b="1">
                <a:solidFill>
                  <a:srgbClr val="0070C0"/>
                </a:solidFill>
                <a:latin typeface="Lato"/>
                <a:ea typeface="Lato"/>
                <a:cs typeface="Lato"/>
              </a:rPr>
              <a:t>jointly with partners</a:t>
            </a:r>
            <a:r>
              <a:rPr lang="en-GB" altLang="en-US" sz="2000"/>
              <a:t>, particularly IDP and refugee-led women and/or LGBTIQ+-led organizations. </a:t>
            </a:r>
          </a:p>
        </p:txBody>
      </p:sp>
      <p:pic>
        <p:nvPicPr>
          <p:cNvPr id="2" name="Picture 1" descr="A picture containing text&#10;&#10;Description automatically generated">
            <a:extLst>
              <a:ext uri="{FF2B5EF4-FFF2-40B4-BE49-F238E27FC236}">
                <a16:creationId xmlns:a16="http://schemas.microsoft.com/office/drawing/2014/main" id="{2069AB8C-9B0C-56DF-AD67-D6A43F4DD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970495" y="654186"/>
            <a:ext cx="6209987" cy="5586688"/>
          </a:xfrm>
          <a:prstGeom prst="rect">
            <a:avLst/>
          </a:prstGeom>
        </p:spPr>
      </p:pic>
    </p:spTree>
    <p:custDataLst>
      <p:tags r:id="rId1"/>
    </p:custDataLst>
    <p:extLst>
      <p:ext uri="{BB962C8B-B14F-4D97-AF65-F5344CB8AC3E}">
        <p14:creationId xmlns:p14="http://schemas.microsoft.com/office/powerpoint/2010/main" val="18668804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1+#ppt_w/2"/>
                                              </p:val>
                                            </p:tav>
                                            <p:tav tm="100000">
                                              <p:val>
                                                <p:strVal val="#ppt_x"/>
                                              </p:val>
                                            </p:tav>
                                          </p:tavLst>
                                        </p:anim>
                                        <p:anim calcmode="lin" valueType="num">
                                          <p:cBhvr additive="base">
                                            <p:cTn id="16"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856251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Why a Gender and Power Analysis?</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105368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1463905"/>
            <a:ext cx="7358357"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1750">
                <a:latin typeface="Lato"/>
                <a:ea typeface="Lato"/>
                <a:cs typeface="Lato"/>
              </a:rPr>
              <a:t>Ensure prevention programming is based on an </a:t>
            </a:r>
            <a:r>
              <a:rPr lang="en-US" sz="1750" b="1">
                <a:solidFill>
                  <a:srgbClr val="0070C0"/>
                </a:solidFill>
                <a:latin typeface="Lato"/>
                <a:ea typeface="Lato"/>
                <a:cs typeface="Lato"/>
              </a:rPr>
              <a:t>accurate understanding </a:t>
            </a:r>
            <a:r>
              <a:rPr lang="en-US" sz="1750">
                <a:latin typeface="Lato"/>
                <a:ea typeface="Lato"/>
                <a:cs typeface="Lato"/>
              </a:rPr>
              <a:t>of the distinct GBV risks faced by women, girls and other at risk groups in a </a:t>
            </a:r>
            <a:r>
              <a:rPr lang="en-US" sz="1750" b="1">
                <a:solidFill>
                  <a:srgbClr val="0070C0"/>
                </a:solidFill>
                <a:latin typeface="Lato"/>
                <a:ea typeface="Lato"/>
                <a:cs typeface="Lato"/>
              </a:rPr>
              <a:t>specific context</a:t>
            </a:r>
            <a:r>
              <a:rPr lang="en-US" sz="1750">
                <a:latin typeface="Lato"/>
                <a:ea typeface="Lato"/>
                <a:cs typeface="Lato"/>
              </a:rPr>
              <a:t>.</a:t>
            </a:r>
            <a:r>
              <a:rPr lang="en-US" sz="1750" b="1">
                <a:latin typeface="Lato"/>
                <a:ea typeface="Lato"/>
                <a:cs typeface="Lato"/>
              </a:rPr>
              <a:t> </a:t>
            </a:r>
            <a:endParaRPr lang="en-US" sz="1750" b="1"/>
          </a:p>
          <a:p>
            <a:pPr>
              <a:buClr>
                <a:srgbClr val="0070C0"/>
              </a:buClr>
              <a:buFont typeface="Wingdings" pitchFamily="2" charset="2"/>
              <a:buChar char="Ø"/>
            </a:pPr>
            <a:r>
              <a:rPr lang="en-US" sz="1750" b="1">
                <a:solidFill>
                  <a:srgbClr val="0070C0"/>
                </a:solidFill>
                <a:latin typeface="Lato"/>
                <a:ea typeface="Lato"/>
                <a:cs typeface="Lato"/>
              </a:rPr>
              <a:t>Analyse</a:t>
            </a:r>
            <a:r>
              <a:rPr lang="en-US" sz="1750">
                <a:solidFill>
                  <a:srgbClr val="0070C0"/>
                </a:solidFill>
                <a:latin typeface="Lato"/>
                <a:ea typeface="Lato"/>
                <a:cs typeface="Lato"/>
              </a:rPr>
              <a:t> </a:t>
            </a:r>
            <a:r>
              <a:rPr lang="en-US" sz="1750" b="1">
                <a:solidFill>
                  <a:srgbClr val="0070C0"/>
                </a:solidFill>
                <a:latin typeface="Lato"/>
                <a:ea typeface="Lato"/>
                <a:cs typeface="Lato"/>
              </a:rPr>
              <a:t>how systems of oppression</a:t>
            </a:r>
            <a:r>
              <a:rPr lang="en-US" sz="1750" b="1">
                <a:latin typeface="Lato"/>
                <a:ea typeface="Lato"/>
                <a:cs typeface="Lato"/>
              </a:rPr>
              <a:t> </a:t>
            </a:r>
            <a:r>
              <a:rPr lang="en-US" sz="1750">
                <a:latin typeface="Lato"/>
                <a:ea typeface="Lato"/>
                <a:cs typeface="Lato"/>
              </a:rPr>
              <a:t>based on sex, gender, age, disability, ethnicity, socio-economic status, and other </a:t>
            </a:r>
            <a:r>
              <a:rPr lang="en-US" sz="1750" b="1">
                <a:solidFill>
                  <a:srgbClr val="0070C0"/>
                </a:solidFill>
                <a:latin typeface="Lato"/>
                <a:ea typeface="Lato"/>
                <a:cs typeface="Lato"/>
              </a:rPr>
              <a:t>power differentials intersect </a:t>
            </a:r>
            <a:r>
              <a:rPr lang="en-US" sz="1750">
                <a:latin typeface="Lato"/>
                <a:ea typeface="Lato"/>
                <a:cs typeface="Lato"/>
              </a:rPr>
              <a:t>and shape people’s life choices, access to resources, and opportunities. </a:t>
            </a:r>
            <a:endParaRPr lang="en-US" sz="1750"/>
          </a:p>
          <a:p>
            <a:pPr>
              <a:buClr>
                <a:srgbClr val="0070C0"/>
              </a:buClr>
              <a:buFont typeface="Wingdings" pitchFamily="2" charset="2"/>
              <a:buChar char="Ø"/>
            </a:pPr>
            <a:r>
              <a:rPr lang="en-US" sz="1750" b="1">
                <a:solidFill>
                  <a:srgbClr val="0070C0"/>
                </a:solidFill>
                <a:latin typeface="Lato"/>
                <a:ea typeface="Lato"/>
                <a:cs typeface="Lato"/>
              </a:rPr>
              <a:t>Understand</a:t>
            </a:r>
            <a:r>
              <a:rPr lang="en-US" sz="1750">
                <a:latin typeface="Lato"/>
                <a:ea typeface="Lato"/>
                <a:cs typeface="Lato"/>
              </a:rPr>
              <a:t> existing </a:t>
            </a:r>
            <a:r>
              <a:rPr lang="en-US" sz="1750" b="1">
                <a:solidFill>
                  <a:srgbClr val="0070C0"/>
                </a:solidFill>
                <a:latin typeface="Lato"/>
                <a:ea typeface="Lato"/>
                <a:cs typeface="Lato"/>
              </a:rPr>
              <a:t>efforts</a:t>
            </a:r>
            <a:r>
              <a:rPr lang="en-US" sz="1750">
                <a:latin typeface="Lato"/>
                <a:ea typeface="Lato"/>
                <a:cs typeface="Lato"/>
              </a:rPr>
              <a:t> at all </a:t>
            </a:r>
            <a:r>
              <a:rPr lang="en-US" sz="1750" b="1">
                <a:solidFill>
                  <a:srgbClr val="0070C0"/>
                </a:solidFill>
                <a:latin typeface="Lato"/>
                <a:ea typeface="Lato"/>
                <a:cs typeface="Lato"/>
              </a:rPr>
              <a:t>levels</a:t>
            </a:r>
            <a:r>
              <a:rPr lang="en-US" sz="1750">
                <a:latin typeface="Lato"/>
                <a:ea typeface="Lato"/>
                <a:cs typeface="Lato"/>
              </a:rPr>
              <a:t> (individual, interpersonal, community, society) that challenge gender and social inequalities. </a:t>
            </a:r>
            <a:endParaRPr lang="en-US" sz="1750"/>
          </a:p>
          <a:p>
            <a:pPr>
              <a:buClr>
                <a:srgbClr val="0070C0"/>
              </a:buClr>
              <a:buFont typeface="Wingdings" pitchFamily="2" charset="2"/>
              <a:buChar char="Ø"/>
            </a:pPr>
            <a:r>
              <a:rPr lang="en-US" sz="1750">
                <a:latin typeface="Lato"/>
                <a:ea typeface="Lato"/>
                <a:cs typeface="Lato"/>
              </a:rPr>
              <a:t>Facilitate the design and adaptation of </a:t>
            </a:r>
            <a:r>
              <a:rPr lang="en-US" sz="1750" b="1">
                <a:solidFill>
                  <a:srgbClr val="0070C0"/>
                </a:solidFill>
                <a:latin typeface="Lato"/>
                <a:ea typeface="Lato"/>
                <a:cs typeface="Lato"/>
              </a:rPr>
              <a:t>culturally appropriate and gender-responsive </a:t>
            </a:r>
            <a:r>
              <a:rPr lang="en-US" sz="1750">
                <a:latin typeface="Lato"/>
                <a:ea typeface="Lato"/>
                <a:cs typeface="Lato"/>
              </a:rPr>
              <a:t>prevention programmes and ensure they effectively </a:t>
            </a:r>
            <a:r>
              <a:rPr lang="en-US" sz="1750" b="1">
                <a:solidFill>
                  <a:srgbClr val="0070C0"/>
                </a:solidFill>
                <a:latin typeface="Lato"/>
                <a:ea typeface="Lato"/>
                <a:cs typeface="Lato"/>
              </a:rPr>
              <a:t>reach marginalized women, girls and other at risk groups</a:t>
            </a:r>
            <a:r>
              <a:rPr lang="en-US" sz="1750">
                <a:latin typeface="Lato"/>
                <a:ea typeface="Lato"/>
                <a:cs typeface="Lato"/>
              </a:rPr>
              <a:t>.</a:t>
            </a:r>
          </a:p>
          <a:p>
            <a:pPr>
              <a:buClr>
                <a:srgbClr val="0070C0"/>
              </a:buClr>
              <a:buFont typeface="Wingdings" pitchFamily="2" charset="2"/>
              <a:buChar char="Ø"/>
            </a:pPr>
            <a:r>
              <a:rPr lang="en-US" sz="1750">
                <a:latin typeface="Lato"/>
                <a:ea typeface="Lato"/>
                <a:cs typeface="Lato"/>
              </a:rPr>
              <a:t>Ensure activities </a:t>
            </a:r>
            <a:r>
              <a:rPr lang="en-US" sz="1750" b="1">
                <a:solidFill>
                  <a:srgbClr val="0070C0"/>
                </a:solidFill>
                <a:latin typeface="Lato"/>
                <a:ea typeface="Lato"/>
                <a:cs typeface="Lato"/>
              </a:rPr>
              <a:t>do not cause harm </a:t>
            </a:r>
            <a:r>
              <a:rPr lang="en-US" sz="1750">
                <a:latin typeface="Lato"/>
                <a:ea typeface="Lato"/>
                <a:cs typeface="Lato"/>
              </a:rPr>
              <a:t>by perpetuating or increasing existing gender and social inequalities and mitigate any potential unintended negative consequences. </a:t>
            </a:r>
            <a:endParaRPr lang="en-US" sz="1750"/>
          </a:p>
        </p:txBody>
      </p:sp>
      <p:sp>
        <p:nvSpPr>
          <p:cNvPr id="13" name="Rounded Rectangle 12">
            <a:extLst>
              <a:ext uri="{FF2B5EF4-FFF2-40B4-BE49-F238E27FC236}">
                <a16:creationId xmlns:a16="http://schemas.microsoft.com/office/drawing/2014/main" id="{29D9689A-E86C-0B1E-FCAE-CD83289DF5BA}"/>
              </a:ext>
            </a:extLst>
          </p:cNvPr>
          <p:cNvSpPr/>
          <p:nvPr/>
        </p:nvSpPr>
        <p:spPr>
          <a:xfrm>
            <a:off x="8153848" y="1791122"/>
            <a:ext cx="3385933" cy="3275755"/>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a:solidFill>
                  <a:srgbClr val="0070C0"/>
                </a:solidFill>
                <a:latin typeface="Lato" panose="020F0502020204030203" pitchFamily="34" charset="77"/>
              </a:rPr>
              <a:t>It is ideal to conduct Gender and Power Analysis at the start of an intervention to ensure that the findings and recommendations inform the design and implementation.</a:t>
            </a:r>
            <a:endParaRPr lang="en-US" i="1">
              <a:solidFill>
                <a:srgbClr val="0070C0"/>
              </a:solidFill>
              <a:latin typeface="Lato" panose="020F0502020204030203" pitchFamily="34" charset="77"/>
              <a:ea typeface="Calibri"/>
              <a:cs typeface="Calibri"/>
            </a:endParaRPr>
          </a:p>
        </p:txBody>
      </p:sp>
    </p:spTree>
    <p:custDataLst>
      <p:tags r:id="rId1"/>
    </p:custDataLst>
    <p:extLst>
      <p:ext uri="{BB962C8B-B14F-4D97-AF65-F5344CB8AC3E}">
        <p14:creationId xmlns:p14="http://schemas.microsoft.com/office/powerpoint/2010/main" val="32834909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accel="50000" fill="hold" grpId="0" nodeType="clickEffect" p14:presetBounceEnd="50000">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14:bounceEnd="50000">
                                          <p:cBhvr additive="base">
                                            <p:cTn id="42"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4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accel="5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1000" fill="hold"/>
                                            <p:tgtEl>
                                              <p:spTgt spid="13"/>
                                            </p:tgtEl>
                                            <p:attrNameLst>
                                              <p:attrName>ppt_x</p:attrName>
                                            </p:attrNameLst>
                                          </p:cBhvr>
                                          <p:tavLst>
                                            <p:tav tm="0">
                                              <p:val>
                                                <p:strVal val="1+#ppt_w/2"/>
                                              </p:val>
                                            </p:tav>
                                            <p:tav tm="100000">
                                              <p:val>
                                                <p:strVal val="#ppt_x"/>
                                              </p:val>
                                            </p:tav>
                                          </p:tavLst>
                                        </p:anim>
                                        <p:anim calcmode="lin" valueType="num">
                                          <p:cBhvr additive="base">
                                            <p:cTn id="43"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P spid="13" grpId="0" animBg="1"/>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76500" y="1668463"/>
            <a:ext cx="376713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Analyzing gender and power</a:t>
            </a:r>
            <a:endParaRPr lang="en-US" sz="3600" b="0">
              <a:solidFill>
                <a:srgbClr val="0070C0"/>
              </a:solidFill>
              <a:latin typeface="Lato" panose="020F0502020204030203" pitchFamily="34" charset="77"/>
            </a:endParaRP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521069" y="3157167"/>
            <a:ext cx="3765550" cy="3808412"/>
          </a:xfrm>
          <a:prstGeom prst="rect">
            <a:avLst/>
          </a:prstGeom>
        </p:spPr>
        <p:txBody>
          <a:bodyPr/>
          <a:lstStyle/>
          <a:p>
            <a:pPr>
              <a:buClr>
                <a:srgbClr val="0070C0"/>
              </a:buClr>
              <a:buFont typeface="Wingdings" pitchFamily="2" charset="2"/>
              <a:buChar char="Ø"/>
            </a:pPr>
            <a:r>
              <a:rPr lang="en-US" sz="2000"/>
              <a:t>Why it is important to analyse gender and power? </a:t>
            </a:r>
          </a:p>
          <a:p>
            <a:pPr>
              <a:buClr>
                <a:srgbClr val="0070C0"/>
              </a:buClr>
              <a:buFont typeface="Wingdings" pitchFamily="2" charset="2"/>
              <a:buChar char="Ø"/>
            </a:pPr>
            <a:r>
              <a:rPr lang="en-US" sz="2000"/>
              <a:t>How are these two elements connected?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9" name="Picture 8">
            <a:extLst>
              <a:ext uri="{FF2B5EF4-FFF2-40B4-BE49-F238E27FC236}">
                <a16:creationId xmlns:a16="http://schemas.microsoft.com/office/drawing/2014/main" id="{E9042294-18E3-6901-F590-4E9CF324116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229610" y="-551559"/>
            <a:ext cx="5845291" cy="6745216"/>
          </a:xfrm>
          <a:prstGeom prst="rect">
            <a:avLst/>
          </a:prstGeom>
        </p:spPr>
      </p:pic>
    </p:spTree>
    <p:custDataLst>
      <p:tags r:id="rId1"/>
    </p:custDataLst>
    <p:extLst>
      <p:ext uri="{BB962C8B-B14F-4D97-AF65-F5344CB8AC3E}">
        <p14:creationId xmlns:p14="http://schemas.microsoft.com/office/powerpoint/2010/main" val="38940459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Domains of Gender and Power Analysis</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189637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1589408"/>
            <a:ext cx="5300510" cy="280329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000">
                <a:latin typeface="Lato"/>
                <a:ea typeface="Lato"/>
                <a:cs typeface="Lato"/>
              </a:rPr>
              <a:t>Laws, policies, regulations, and institutional practices.</a:t>
            </a:r>
          </a:p>
          <a:p>
            <a:pPr>
              <a:buClr>
                <a:srgbClr val="0070C0"/>
              </a:buClr>
              <a:buFont typeface="Wingdings" pitchFamily="2" charset="2"/>
              <a:buChar char="Ø"/>
            </a:pPr>
            <a:r>
              <a:rPr lang="en-US" sz="2000">
                <a:latin typeface="Lato"/>
                <a:ea typeface="Lato"/>
                <a:cs typeface="Lato"/>
              </a:rPr>
              <a:t>Social norms, beliefs, and practices.</a:t>
            </a:r>
          </a:p>
          <a:p>
            <a:pPr>
              <a:buClr>
                <a:srgbClr val="0070C0"/>
              </a:buClr>
              <a:buFont typeface="Wingdings" pitchFamily="2" charset="2"/>
              <a:buChar char="Ø"/>
            </a:pPr>
            <a:r>
              <a:rPr lang="en-US" sz="2000">
                <a:latin typeface="Lato"/>
                <a:ea typeface="Lato"/>
                <a:cs typeface="Lato"/>
              </a:rPr>
              <a:t>Roles, responsibilities, and time use.</a:t>
            </a:r>
          </a:p>
          <a:p>
            <a:pPr>
              <a:buClr>
                <a:srgbClr val="0070C0"/>
              </a:buClr>
              <a:buFont typeface="Wingdings" pitchFamily="2" charset="2"/>
              <a:buChar char="Ø"/>
            </a:pPr>
            <a:r>
              <a:rPr lang="en-US" sz="2000">
                <a:latin typeface="Lato"/>
                <a:ea typeface="Lato"/>
                <a:cs typeface="Lato"/>
              </a:rPr>
              <a:t>Patterns of decision-making.</a:t>
            </a:r>
          </a:p>
          <a:p>
            <a:pPr>
              <a:buClr>
                <a:srgbClr val="0070C0"/>
              </a:buClr>
              <a:buFont typeface="Wingdings" pitchFamily="2" charset="2"/>
              <a:buChar char="Ø"/>
            </a:pPr>
            <a:r>
              <a:rPr lang="en-US" sz="2000">
                <a:latin typeface="Lato"/>
                <a:ea typeface="Lato"/>
                <a:cs typeface="Lato"/>
              </a:rPr>
              <a:t>Access to and control over resources;</a:t>
            </a:r>
          </a:p>
          <a:p>
            <a:pPr>
              <a:buClr>
                <a:srgbClr val="0070C0"/>
              </a:buClr>
              <a:buFont typeface="Wingdings" pitchFamily="2" charset="2"/>
              <a:buChar char="Ø"/>
            </a:pPr>
            <a:r>
              <a:rPr lang="en-US" sz="2000">
                <a:latin typeface="Lato"/>
                <a:ea typeface="Lato"/>
                <a:cs typeface="Lato"/>
              </a:rPr>
              <a:t>Safety, dignity, and well-being.</a:t>
            </a:r>
          </a:p>
        </p:txBody>
      </p:sp>
      <p:pic>
        <p:nvPicPr>
          <p:cNvPr id="4" name="Picture 3">
            <a:extLst>
              <a:ext uri="{FF2B5EF4-FFF2-40B4-BE49-F238E27FC236}">
                <a16:creationId xmlns:a16="http://schemas.microsoft.com/office/drawing/2014/main" id="{5F455501-8503-539A-A0C4-ED2AD6A27CF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08702" y="1567406"/>
            <a:ext cx="6517123" cy="4617708"/>
          </a:xfrm>
          <a:prstGeom prst="rect">
            <a:avLst/>
          </a:prstGeom>
        </p:spPr>
      </p:pic>
    </p:spTree>
    <p:custDataLst>
      <p:tags r:id="rId1"/>
    </p:custDataLst>
    <p:extLst>
      <p:ext uri="{BB962C8B-B14F-4D97-AF65-F5344CB8AC3E}">
        <p14:creationId xmlns:p14="http://schemas.microsoft.com/office/powerpoint/2010/main" val="857784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Agenda</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514894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4" name="Table 3">
            <a:extLst>
              <a:ext uri="{FF2B5EF4-FFF2-40B4-BE49-F238E27FC236}">
                <a16:creationId xmlns:a16="http://schemas.microsoft.com/office/drawing/2014/main" id="{348A70AA-3279-0645-EF3F-152578F19367}"/>
              </a:ext>
            </a:extLst>
          </p:cNvPr>
          <p:cNvGraphicFramePr>
            <a:graphicFrameLocks noGrp="1"/>
          </p:cNvGraphicFramePr>
          <p:nvPr>
            <p:extLst>
              <p:ext uri="{D42A27DB-BD31-4B8C-83A1-F6EECF244321}">
                <p14:modId xmlns:p14="http://schemas.microsoft.com/office/powerpoint/2010/main" val="3257401072"/>
              </p:ext>
            </p:extLst>
          </p:nvPr>
        </p:nvGraphicFramePr>
        <p:xfrm>
          <a:off x="3521372" y="1408748"/>
          <a:ext cx="8150206" cy="3984359"/>
        </p:xfrm>
        <a:graphic>
          <a:graphicData uri="http://schemas.openxmlformats.org/drawingml/2006/table">
            <a:tbl>
              <a:tblPr firstRow="1" bandRow="1">
                <a:noFill/>
                <a:tableStyleId>{5C22544A-7EE6-4342-B048-85BDC9FD1C3A}</a:tableStyleId>
              </a:tblPr>
              <a:tblGrid>
                <a:gridCol w="7092586">
                  <a:extLst>
                    <a:ext uri="{9D8B030D-6E8A-4147-A177-3AD203B41FA5}">
                      <a16:colId xmlns:a16="http://schemas.microsoft.com/office/drawing/2014/main" val="958460511"/>
                    </a:ext>
                  </a:extLst>
                </a:gridCol>
                <a:gridCol w="1057620">
                  <a:extLst>
                    <a:ext uri="{9D8B030D-6E8A-4147-A177-3AD203B41FA5}">
                      <a16:colId xmlns:a16="http://schemas.microsoft.com/office/drawing/2014/main" val="2758482678"/>
                    </a:ext>
                  </a:extLst>
                </a:gridCol>
              </a:tblGrid>
              <a:tr h="569131">
                <a:tc>
                  <a:txBody>
                    <a:bodyPr/>
                    <a:lstStyle/>
                    <a:p>
                      <a:r>
                        <a:rPr lang="en-GR" sz="1600" b="0">
                          <a:solidFill>
                            <a:srgbClr val="0070C0"/>
                          </a:solidFill>
                          <a:latin typeface="Lato" panose="020F0502020204030203" pitchFamily="34" charset="77"/>
                        </a:rPr>
                        <a:t>Welcome and opening</a:t>
                      </a:r>
                    </a:p>
                  </a:txBody>
                  <a:tcPr marL="84087" marR="84087" marT="42044" marB="42044" anchor="ctr">
                    <a:lnR w="38100" cap="flat" cmpd="sng" algn="ctr">
                      <a:solidFill>
                        <a:srgbClr val="FBEF3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n-GR" sz="1600" b="0">
                          <a:solidFill>
                            <a:srgbClr val="0070C0"/>
                          </a:solidFill>
                          <a:latin typeface="Lato" panose="020F0502020204030203" pitchFamily="34" charset="77"/>
                        </a:rPr>
                        <a:t>30 mins</a:t>
                      </a:r>
                    </a:p>
                  </a:txBody>
                  <a:tcPr marL="84087" marR="84087" marT="42044" marB="42044" anchor="ctr">
                    <a:lnL w="38100" cap="flat" cmpd="sng" algn="ctr">
                      <a:solidFill>
                        <a:srgbClr val="FBEF33"/>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1761126919"/>
                  </a:ext>
                </a:extLst>
              </a:tr>
              <a:tr h="572877">
                <a:tc>
                  <a:txBody>
                    <a:bodyPr/>
                    <a:lstStyle/>
                    <a:p>
                      <a:r>
                        <a:rPr lang="en-GR" sz="1600" b="1">
                          <a:solidFill>
                            <a:srgbClr val="0070C0"/>
                          </a:solidFill>
                          <a:latin typeface="Lato" panose="020F0502020204030203" pitchFamily="34" charset="77"/>
                        </a:rPr>
                        <a:t>Session 1:</a:t>
                      </a:r>
                      <a:r>
                        <a:rPr lang="en-GR" sz="1600">
                          <a:solidFill>
                            <a:srgbClr val="0070C0"/>
                          </a:solidFill>
                          <a:latin typeface="Lato" panose="020F0502020204030203" pitchFamily="34" charset="77"/>
                        </a:rPr>
                        <a:t> Introduction – GBV prevention </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n-GR" sz="1600">
                          <a:solidFill>
                            <a:srgbClr val="0070C0"/>
                          </a:solidFill>
                          <a:latin typeface="Lato" panose="020F0502020204030203" pitchFamily="34" charset="77"/>
                        </a:rPr>
                        <a:t>40 mins</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3678820390"/>
                  </a:ext>
                </a:extLst>
              </a:tr>
              <a:tr h="561860">
                <a:tc>
                  <a:txBody>
                    <a:bodyPr/>
                    <a:lstStyle/>
                    <a:p>
                      <a:r>
                        <a:rPr lang="en-GR" sz="1600" b="1">
                          <a:solidFill>
                            <a:srgbClr val="0070C0"/>
                          </a:solidFill>
                          <a:latin typeface="Lato" panose="020F0502020204030203" pitchFamily="34" charset="77"/>
                        </a:rPr>
                        <a:t>Session 2:</a:t>
                      </a:r>
                      <a:r>
                        <a:rPr lang="en-GR" sz="1600">
                          <a:solidFill>
                            <a:srgbClr val="0070C0"/>
                          </a:solidFill>
                          <a:latin typeface="Lato" panose="020F0502020204030203" pitchFamily="34" charset="77"/>
                        </a:rPr>
                        <a:t> Root causes of GBV</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n-GR" sz="1600">
                          <a:solidFill>
                            <a:srgbClr val="0070C0"/>
                          </a:solidFill>
                          <a:latin typeface="Lato" panose="020F0502020204030203" pitchFamily="34" charset="77"/>
                        </a:rPr>
                        <a:t>120 mins</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2371778699"/>
                  </a:ext>
                </a:extLst>
              </a:tr>
              <a:tr h="572877">
                <a:tc>
                  <a:txBody>
                    <a:bodyPr/>
                    <a:lstStyle/>
                    <a:p>
                      <a:r>
                        <a:rPr lang="en-GR" sz="1600" b="1">
                          <a:solidFill>
                            <a:srgbClr val="0070C0"/>
                          </a:solidFill>
                          <a:latin typeface="Lato" panose="020F0502020204030203" pitchFamily="34" charset="77"/>
                        </a:rPr>
                        <a:t>Session 3:</a:t>
                      </a:r>
                      <a:r>
                        <a:rPr lang="en-GR" sz="1600">
                          <a:solidFill>
                            <a:srgbClr val="0070C0"/>
                          </a:solidFill>
                          <a:latin typeface="Lato" panose="020F0502020204030203" pitchFamily="34" charset="77"/>
                        </a:rPr>
                        <a:t> GBV prevention principles and the socio-ecological model</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n-GR" sz="1600">
                          <a:solidFill>
                            <a:srgbClr val="0070C0"/>
                          </a:solidFill>
                          <a:latin typeface="Lato" panose="020F0502020204030203" pitchFamily="34" charset="77"/>
                        </a:rPr>
                        <a:t>110 mins</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1101785805"/>
                  </a:ext>
                </a:extLst>
              </a:tr>
              <a:tr h="572877">
                <a:tc>
                  <a:txBody>
                    <a:bodyPr/>
                    <a:lstStyle/>
                    <a:p>
                      <a:r>
                        <a:rPr lang="en-GR" sz="1600" b="1">
                          <a:solidFill>
                            <a:srgbClr val="0070C0"/>
                          </a:solidFill>
                          <a:latin typeface="Lato" panose="020F0502020204030203" pitchFamily="34" charset="77"/>
                        </a:rPr>
                        <a:t>Session 4:</a:t>
                      </a:r>
                      <a:r>
                        <a:rPr lang="en-GR" sz="1600">
                          <a:solidFill>
                            <a:srgbClr val="0070C0"/>
                          </a:solidFill>
                          <a:latin typeface="Lato" panose="020F0502020204030203" pitchFamily="34" charset="77"/>
                        </a:rPr>
                        <a:t> Designing and planning a GBV prevention intervention at UNHCR</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n-GR" sz="1600">
                          <a:solidFill>
                            <a:srgbClr val="0070C0"/>
                          </a:solidFill>
                          <a:latin typeface="Lato" panose="020F0502020204030203" pitchFamily="34" charset="77"/>
                        </a:rPr>
                        <a:t>180 mins</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965047359"/>
                  </a:ext>
                </a:extLst>
              </a:tr>
              <a:tr h="594911">
                <a:tc>
                  <a:txBody>
                    <a:bodyPr/>
                    <a:lstStyle/>
                    <a:p>
                      <a:r>
                        <a:rPr lang="en-GR" sz="1600" b="1">
                          <a:solidFill>
                            <a:srgbClr val="0070C0"/>
                          </a:solidFill>
                          <a:latin typeface="Lato" panose="020F0502020204030203" pitchFamily="34" charset="77"/>
                        </a:rPr>
                        <a:t>Session 5:</a:t>
                      </a:r>
                      <a:r>
                        <a:rPr lang="en-GR" sz="1600">
                          <a:solidFill>
                            <a:srgbClr val="0070C0"/>
                          </a:solidFill>
                          <a:latin typeface="Lato" panose="020F0502020204030203" pitchFamily="34" charset="77"/>
                        </a:rPr>
                        <a:t> Measuring outcomes and impact of prevention work </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r>
                        <a:rPr lang="en-GR" sz="1600">
                          <a:solidFill>
                            <a:srgbClr val="0070C0"/>
                          </a:solidFill>
                          <a:latin typeface="Lato" panose="020F0502020204030203" pitchFamily="34" charset="77"/>
                        </a:rPr>
                        <a:t>120 mins</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extLst>
                  <a:ext uri="{0D108BD9-81ED-4DB2-BD59-A6C34878D82A}">
                    <a16:rowId xmlns:a16="http://schemas.microsoft.com/office/drawing/2014/main" val="2213884550"/>
                  </a:ext>
                </a:extLst>
              </a:tr>
              <a:tr h="539826">
                <a:tc>
                  <a:txBody>
                    <a:bodyPr/>
                    <a:lstStyle/>
                    <a:p>
                      <a:r>
                        <a:rPr lang="en-GR" sz="1600">
                          <a:solidFill>
                            <a:srgbClr val="0070C0"/>
                          </a:solidFill>
                          <a:latin typeface="Lato" panose="020F0502020204030203" pitchFamily="34" charset="77"/>
                        </a:rPr>
                        <a:t>Wrap-up</a:t>
                      </a:r>
                    </a:p>
                  </a:txBody>
                  <a:tcPr marL="84087" marR="84087" marT="42044" marB="42044" anchor="ctr">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R" sz="1600">
                          <a:solidFill>
                            <a:srgbClr val="0070C0"/>
                          </a:solidFill>
                          <a:latin typeface="Lato" panose="020F0502020204030203" pitchFamily="34" charset="77"/>
                        </a:rPr>
                        <a:t>30 mins</a:t>
                      </a:r>
                    </a:p>
                  </a:txBody>
                  <a:tcPr marL="84087" marR="84087" marT="42044" marB="42044" anchor="ctr">
                    <a:lnL w="38100" cap="flat" cmpd="sng" algn="ctr">
                      <a:solidFill>
                        <a:srgbClr val="FBEF33"/>
                      </a:solidFill>
                      <a:prstDash val="solid"/>
                      <a:round/>
                      <a:headEnd type="none" w="med" len="med"/>
                      <a:tailEnd type="none" w="med" len="med"/>
                    </a:lnL>
                    <a:lnT w="38100" cap="flat" cmpd="sng" algn="ctr">
                      <a:solidFill>
                        <a:srgbClr val="C3D4E9"/>
                      </a:solidFill>
                      <a:prstDash val="solid"/>
                      <a:round/>
                      <a:headEnd type="none" w="med" len="med"/>
                      <a:tailEnd type="none" w="med" len="med"/>
                    </a:lnT>
                    <a:noFill/>
                  </a:tcPr>
                </a:tc>
                <a:extLst>
                  <a:ext uri="{0D108BD9-81ED-4DB2-BD59-A6C34878D82A}">
                    <a16:rowId xmlns:a16="http://schemas.microsoft.com/office/drawing/2014/main" val="1040155203"/>
                  </a:ext>
                </a:extLst>
              </a:tr>
            </a:tbl>
          </a:graphicData>
        </a:graphic>
      </p:graphicFrame>
      <p:pic>
        <p:nvPicPr>
          <p:cNvPr id="5" name="Picture 4">
            <a:extLst>
              <a:ext uri="{FF2B5EF4-FFF2-40B4-BE49-F238E27FC236}">
                <a16:creationId xmlns:a16="http://schemas.microsoft.com/office/drawing/2014/main" id="{5107E9E3-5BD4-F89D-A536-689F28F5572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98523" flipH="1">
            <a:off x="315304" y="1344816"/>
            <a:ext cx="2840274" cy="4681550"/>
          </a:xfrm>
          <a:prstGeom prst="rect">
            <a:avLst/>
          </a:prstGeom>
        </p:spPr>
      </p:pic>
    </p:spTree>
    <p:custDataLst>
      <p:tags r:id="rId1"/>
    </p:custDataLst>
    <p:extLst>
      <p:ext uri="{BB962C8B-B14F-4D97-AF65-F5344CB8AC3E}">
        <p14:creationId xmlns:p14="http://schemas.microsoft.com/office/powerpoint/2010/main" val="14811027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0-#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Shape&#10;&#10;Description automatically generated with medium confidence">
            <a:extLst>
              <a:ext uri="{FF2B5EF4-FFF2-40B4-BE49-F238E27FC236}">
                <a16:creationId xmlns:a16="http://schemas.microsoft.com/office/drawing/2014/main" id="{55DACADE-8B56-9E13-94E4-B391E76690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372827"/>
            <a:ext cx="12192000" cy="1813560"/>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00300" y="1282700"/>
            <a:ext cx="85852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Group work</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Domains of a Gender and Power Analysis</a:t>
            </a:r>
            <a:endParaRPr lang="en-US" sz="3600" b="0">
              <a:solidFill>
                <a:srgbClr val="0070C0"/>
              </a:solidFill>
              <a:latin typeface="Lato" panose="020F0502020204030203" pitchFamily="34" charset="77"/>
            </a:endParaRP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566416" y="2373375"/>
            <a:ext cx="4619625" cy="3808412"/>
          </a:xfrm>
          <a:prstGeom prst="rect">
            <a:avLst/>
          </a:prstGeom>
        </p:spPr>
        <p:txBody>
          <a:bodyPr/>
          <a:lstStyle/>
          <a:p>
            <a:pPr marL="0" indent="0">
              <a:buClr>
                <a:srgbClr val="0070C0"/>
              </a:buClr>
              <a:buNone/>
            </a:pPr>
            <a:r>
              <a:rPr lang="en-US" sz="2000"/>
              <a:t>Which key aspects would you chose to analyse from the different domains of Gender and Power Analysis in the context of Gardenia?</a:t>
            </a:r>
          </a:p>
        </p:txBody>
      </p:sp>
      <p:pic>
        <p:nvPicPr>
          <p:cNvPr id="10" name="Picture 9" descr="A picture containing text&#10;&#10;Description automatically generated">
            <a:extLst>
              <a:ext uri="{FF2B5EF4-FFF2-40B4-BE49-F238E27FC236}">
                <a16:creationId xmlns:a16="http://schemas.microsoft.com/office/drawing/2014/main" id="{8524F071-7342-22B7-08CC-7641E424A2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8175" y="3046179"/>
            <a:ext cx="910845" cy="21216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D81141C9-2FA0-6E0E-72D1-311D11B5DD2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96147" y="2781483"/>
            <a:ext cx="1458008" cy="2952567"/>
          </a:xfrm>
          <a:prstGeom prst="rect">
            <a:avLst/>
          </a:prstGeom>
        </p:spPr>
      </p:pic>
      <p:pic>
        <p:nvPicPr>
          <p:cNvPr id="18" name="Picture 17" descr="A picture containing text, vector graphics&#10;&#10;Description automatically generated">
            <a:extLst>
              <a:ext uri="{FF2B5EF4-FFF2-40B4-BE49-F238E27FC236}">
                <a16:creationId xmlns:a16="http://schemas.microsoft.com/office/drawing/2014/main" id="{D6168C4F-7831-11AA-C033-AEC83573B4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1154" y="2001998"/>
            <a:ext cx="2601095" cy="417195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5B68DA6F-46F6-1621-DB8E-47F6950D192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19685" y="3429000"/>
            <a:ext cx="1423210" cy="2752787"/>
          </a:xfrm>
          <a:prstGeom prst="rect">
            <a:avLst/>
          </a:prstGeom>
        </p:spPr>
      </p:pic>
      <p:grpSp>
        <p:nvGrpSpPr>
          <p:cNvPr id="3" name="Group 2">
            <a:extLst>
              <a:ext uri="{FF2B5EF4-FFF2-40B4-BE49-F238E27FC236}">
                <a16:creationId xmlns:a16="http://schemas.microsoft.com/office/drawing/2014/main" id="{C56F21D2-6699-6042-CD60-C3EAA513CB52}"/>
              </a:ext>
            </a:extLst>
          </p:cNvPr>
          <p:cNvGrpSpPr/>
          <p:nvPr/>
        </p:nvGrpSpPr>
        <p:grpSpPr>
          <a:xfrm>
            <a:off x="-1698398" y="-601506"/>
            <a:ext cx="4020320" cy="3382989"/>
            <a:chOff x="-1682930" y="-653292"/>
            <a:chExt cx="4020320" cy="3382989"/>
          </a:xfrm>
        </p:grpSpPr>
        <p:sp>
          <p:nvSpPr>
            <p:cNvPr id="7" name="Oval 6">
              <a:extLst>
                <a:ext uri="{FF2B5EF4-FFF2-40B4-BE49-F238E27FC236}">
                  <a16:creationId xmlns:a16="http://schemas.microsoft.com/office/drawing/2014/main" id="{B46C5A49-D80C-AA98-F1B1-B5BD22AD2A07}"/>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9" name="Picture 8" descr="Icon&#10;&#10;Description automatically generated">
              <a:extLst>
                <a:ext uri="{FF2B5EF4-FFF2-40B4-BE49-F238E27FC236}">
                  <a16:creationId xmlns:a16="http://schemas.microsoft.com/office/drawing/2014/main" id="{71A4DE38-CCCD-69F3-63CB-1DCBC6408D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238" y="418010"/>
              <a:ext cx="1891152" cy="1774695"/>
            </a:xfrm>
            <a:prstGeom prst="rect">
              <a:avLst/>
            </a:prstGeom>
          </p:spPr>
        </p:pic>
      </p:grpSp>
    </p:spTree>
    <p:custDataLst>
      <p:tags r:id="rId1"/>
    </p:custDataLst>
    <p:extLst>
      <p:ext uri="{BB962C8B-B14F-4D97-AF65-F5344CB8AC3E}">
        <p14:creationId xmlns:p14="http://schemas.microsoft.com/office/powerpoint/2010/main" val="13507480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2" presetClass="entr" presetSubtype="2" accel="50000" fill="hold" nodeType="withEffect" p14:presetBounceEnd="50000">
                                      <p:stCondLst>
                                        <p:cond delay="100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2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21" dur="20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14:presetBounceEnd="50000">
                                      <p:stCondLst>
                                        <p:cond delay="150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20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25" dur="2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accel="50000" fill="hold" nodeType="withEffect" p14:presetBounceEnd="50000">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14:bounceEnd="50000">
                                          <p:cBhvr additive="base">
                                            <p:cTn id="28" dur="2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9" dur="2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14:presetBounceEnd="50000">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14:bounceEnd="50000">
                                          <p:cBhvr additive="base">
                                            <p:cTn id="32"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33"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2" presetClass="entr" presetSubtype="2" accel="50000"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2000" fill="hold"/>
                                            <p:tgtEl>
                                              <p:spTgt spid="18"/>
                                            </p:tgtEl>
                                            <p:attrNameLst>
                                              <p:attrName>ppt_x</p:attrName>
                                            </p:attrNameLst>
                                          </p:cBhvr>
                                          <p:tavLst>
                                            <p:tav tm="0">
                                              <p:val>
                                                <p:strVal val="1+#ppt_w/2"/>
                                              </p:val>
                                            </p:tav>
                                            <p:tav tm="100000">
                                              <p:val>
                                                <p:strVal val="#ppt_x"/>
                                              </p:val>
                                            </p:tav>
                                          </p:tavLst>
                                        </p:anim>
                                        <p:anim calcmode="lin" valueType="num">
                                          <p:cBhvr additive="base">
                                            <p:cTn id="21" dur="20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stCondLst>
                                        <p:cond delay="15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2000" fill="hold"/>
                                            <p:tgtEl>
                                              <p:spTgt spid="16"/>
                                            </p:tgtEl>
                                            <p:attrNameLst>
                                              <p:attrName>ppt_x</p:attrName>
                                            </p:attrNameLst>
                                          </p:cBhvr>
                                          <p:tavLst>
                                            <p:tav tm="0">
                                              <p:val>
                                                <p:strVal val="1+#ppt_w/2"/>
                                              </p:val>
                                            </p:tav>
                                            <p:tav tm="100000">
                                              <p:val>
                                                <p:strVal val="#ppt_x"/>
                                              </p:val>
                                            </p:tav>
                                          </p:tavLst>
                                        </p:anim>
                                        <p:anim calcmode="lin" valueType="num">
                                          <p:cBhvr additive="base">
                                            <p:cTn id="25" dur="20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accel="50000" fill="hold"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2000" fill="hold"/>
                                            <p:tgtEl>
                                              <p:spTgt spid="10"/>
                                            </p:tgtEl>
                                            <p:attrNameLst>
                                              <p:attrName>ppt_x</p:attrName>
                                            </p:attrNameLst>
                                          </p:cBhvr>
                                          <p:tavLst>
                                            <p:tav tm="0">
                                              <p:val>
                                                <p:strVal val="1+#ppt_w/2"/>
                                              </p:val>
                                            </p:tav>
                                            <p:tav tm="100000">
                                              <p:val>
                                                <p:strVal val="#ppt_x"/>
                                              </p:val>
                                            </p:tav>
                                          </p:tavLst>
                                        </p:anim>
                                        <p:anim calcmode="lin" valueType="num">
                                          <p:cBhvr additive="base">
                                            <p:cTn id="29" dur="20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2000" fill="hold"/>
                                            <p:tgtEl>
                                              <p:spTgt spid="20"/>
                                            </p:tgtEl>
                                            <p:attrNameLst>
                                              <p:attrName>ppt_x</p:attrName>
                                            </p:attrNameLst>
                                          </p:cBhvr>
                                          <p:tavLst>
                                            <p:tav tm="0">
                                              <p:val>
                                                <p:strVal val="1+#ppt_w/2"/>
                                              </p:val>
                                            </p:tav>
                                            <p:tav tm="100000">
                                              <p:val>
                                                <p:strVal val="#ppt_x"/>
                                              </p:val>
                                            </p:tav>
                                          </p:tavLst>
                                        </p:anim>
                                        <p:anim calcmode="lin" valueType="num">
                                          <p:cBhvr additive="base">
                                            <p:cTn id="33"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EC5DB3-3260-BFA9-8249-8E119C372094}"/>
              </a:ext>
            </a:extLst>
          </p:cNvPr>
          <p:cNvSpPr/>
          <p:nvPr/>
        </p:nvSpPr>
        <p:spPr>
          <a:xfrm>
            <a:off x="0" y="3429000"/>
            <a:ext cx="2179320" cy="243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Steps of Gender and Power Analysis</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1117919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4" name="Diagram 3">
            <a:extLst>
              <a:ext uri="{FF2B5EF4-FFF2-40B4-BE49-F238E27FC236}">
                <a16:creationId xmlns:a16="http://schemas.microsoft.com/office/drawing/2014/main" id="{6D5C176E-E1BE-9472-4297-8E2FF14F7059}"/>
              </a:ext>
            </a:extLst>
          </p:cNvPr>
          <p:cNvGraphicFramePr/>
          <p:nvPr>
            <p:extLst>
              <p:ext uri="{D42A27DB-BD31-4B8C-83A1-F6EECF244321}">
                <p14:modId xmlns:p14="http://schemas.microsoft.com/office/powerpoint/2010/main" val="1569850079"/>
              </p:ext>
            </p:extLst>
          </p:nvPr>
        </p:nvGraphicFramePr>
        <p:xfrm>
          <a:off x="1055600" y="1642451"/>
          <a:ext cx="10224419" cy="858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descr="A picture containing text, vector graphics, sign&#10;&#10;Description automatically generated">
            <a:extLst>
              <a:ext uri="{FF2B5EF4-FFF2-40B4-BE49-F238E27FC236}">
                <a16:creationId xmlns:a16="http://schemas.microsoft.com/office/drawing/2014/main" id="{1FE53138-CB8D-EE5C-5B91-0FDFDBF62C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9045" y="2379904"/>
            <a:ext cx="10738688" cy="3797983"/>
          </a:xfrm>
          <a:prstGeom prst="rect">
            <a:avLst/>
          </a:prstGeom>
        </p:spPr>
      </p:pic>
    </p:spTree>
    <p:custDataLst>
      <p:tags r:id="rId1"/>
    </p:custDataLst>
    <p:extLst>
      <p:ext uri="{BB962C8B-B14F-4D97-AF65-F5344CB8AC3E}">
        <p14:creationId xmlns:p14="http://schemas.microsoft.com/office/powerpoint/2010/main" val="28912871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14:presetBounceEnd="50000">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2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0" fill="hold"/>
                                            <p:tgtEl>
                                              <p:spTgt spid="12"/>
                                            </p:tgtEl>
                                            <p:attrNameLst>
                                              <p:attrName>ppt_x</p:attrName>
                                            </p:attrNameLst>
                                          </p:cBhvr>
                                          <p:tavLst>
                                            <p:tav tm="0">
                                              <p:val>
                                                <p:strVal val="1+#ppt_w/2"/>
                                              </p:val>
                                            </p:tav>
                                            <p:tav tm="100000">
                                              <p:val>
                                                <p:strVal val="#ppt_x"/>
                                              </p:val>
                                            </p:tav>
                                          </p:tavLst>
                                        </p:anim>
                                        <p:anim calcmode="lin" valueType="num">
                                          <p:cBhvr additive="base">
                                            <p:cTn id="20"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0-#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3000" fill="hold"/>
                                            <p:tgtEl>
                                              <p:spTgt spid="12"/>
                                            </p:tgtEl>
                                            <p:attrNameLst>
                                              <p:attrName>ppt_x</p:attrName>
                                            </p:attrNameLst>
                                          </p:cBhvr>
                                          <p:tavLst>
                                            <p:tav tm="0">
                                              <p:val>
                                                <p:strVal val="1+#ppt_w/2"/>
                                              </p:val>
                                            </p:tav>
                                            <p:tav tm="100000">
                                              <p:val>
                                                <p:strVal val="#ppt_x"/>
                                              </p:val>
                                            </p:tav>
                                          </p:tavLst>
                                        </p:anim>
                                        <p:anim calcmode="lin" valueType="num">
                                          <p:cBhvr additive="base">
                                            <p:cTn id="20"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8174EEAF-4264-9350-3A3F-FDDD34A250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2917" y="2121701"/>
            <a:ext cx="6725675" cy="4291446"/>
          </a:xfrm>
          <a:prstGeom prst="rect">
            <a:avLst/>
          </a:prstGeom>
        </p:spPr>
      </p:pic>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What is a Theory of Change?</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956596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0" y="1726568"/>
            <a:ext cx="5536729" cy="280329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000">
                <a:solidFill>
                  <a:schemeClr val="tx1">
                    <a:lumMod val="65000"/>
                    <a:lumOff val="35000"/>
                  </a:schemeClr>
                </a:solidFill>
              </a:rPr>
              <a:t>Theory of Change is an explicit process of thinking through and documenting how a </a:t>
            </a:r>
            <a:r>
              <a:rPr lang="en-US" sz="2000" err="1">
                <a:solidFill>
                  <a:schemeClr val="tx1">
                    <a:lumMod val="65000"/>
                    <a:lumOff val="35000"/>
                  </a:schemeClr>
                </a:solidFill>
              </a:rPr>
              <a:t>programme</a:t>
            </a:r>
            <a:r>
              <a:rPr lang="en-US" sz="2000">
                <a:solidFill>
                  <a:schemeClr val="tx1">
                    <a:lumMod val="65000"/>
                    <a:lumOff val="35000"/>
                  </a:schemeClr>
                </a:solidFill>
              </a:rPr>
              <a:t> or </a:t>
            </a:r>
            <a:r>
              <a:rPr lang="en-US" sz="2000" b="1">
                <a:solidFill>
                  <a:srgbClr val="0070C0"/>
                </a:solidFill>
                <a:latin typeface="Lato" panose="020F0502020204030203" pitchFamily="34" charset="77"/>
                <a:ea typeface="Lato"/>
                <a:cs typeface="Lato"/>
              </a:rPr>
              <a:t>intervention is supposed to work, why it will work, who it will benefit </a:t>
            </a:r>
            <a:r>
              <a:rPr lang="en-US" sz="2000">
                <a:solidFill>
                  <a:schemeClr val="tx1">
                    <a:lumMod val="65000"/>
                    <a:lumOff val="35000"/>
                  </a:schemeClr>
                </a:solidFill>
              </a:rPr>
              <a:t>(and in what way) and the </a:t>
            </a:r>
            <a:r>
              <a:rPr lang="en-US" sz="2000" b="1">
                <a:solidFill>
                  <a:srgbClr val="0070C0"/>
                </a:solidFill>
                <a:latin typeface="Lato" panose="020F0502020204030203" pitchFamily="34" charset="77"/>
                <a:ea typeface="Lato"/>
                <a:cs typeface="Lato"/>
              </a:rPr>
              <a:t>conditions required for success</a:t>
            </a:r>
            <a:r>
              <a:rPr lang="en-US" sz="2000">
                <a:solidFill>
                  <a:schemeClr val="tx1">
                    <a:lumMod val="65000"/>
                    <a:lumOff val="35000"/>
                  </a:schemeClr>
                </a:solidFill>
              </a:rPr>
              <a:t>.</a:t>
            </a:r>
          </a:p>
          <a:p>
            <a:pPr>
              <a:buClr>
                <a:srgbClr val="0070C0"/>
              </a:buClr>
              <a:buFont typeface="Wingdings" pitchFamily="2" charset="2"/>
              <a:buChar char="Ø"/>
            </a:pPr>
            <a:r>
              <a:rPr lang="en-US" sz="2000"/>
              <a:t>It is important for the Theory of Change to take a </a:t>
            </a:r>
            <a:r>
              <a:rPr lang="en-US" sz="2000" b="1">
                <a:solidFill>
                  <a:srgbClr val="0070C0"/>
                </a:solidFill>
                <a:latin typeface="Lato" panose="020F0502020204030203" pitchFamily="34" charset="77"/>
                <a:ea typeface="Lato"/>
                <a:cs typeface="Lato"/>
              </a:rPr>
              <a:t>nonlinear view of change</a:t>
            </a:r>
            <a:r>
              <a:rPr lang="en-US" sz="2000"/>
              <a:t>, recognizing that efforts to increase women and girls’ participation and empowerment may encounter backlash or resistance </a:t>
            </a:r>
          </a:p>
          <a:p>
            <a:pPr marL="0" indent="0">
              <a:buClr>
                <a:srgbClr val="0070C0"/>
              </a:buClr>
              <a:buNone/>
            </a:pPr>
            <a:endParaRPr lang="en-US" sz="2000">
              <a:latin typeface="Lato"/>
              <a:ea typeface="Lato"/>
              <a:cs typeface="Lato"/>
            </a:endParaRPr>
          </a:p>
        </p:txBody>
      </p:sp>
      <p:pic>
        <p:nvPicPr>
          <p:cNvPr id="4" name="Picture 3">
            <a:extLst>
              <a:ext uri="{FF2B5EF4-FFF2-40B4-BE49-F238E27FC236}">
                <a16:creationId xmlns:a16="http://schemas.microsoft.com/office/drawing/2014/main" id="{6AAC9614-EDB5-D0F6-097F-AC3DEA9D0A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3701" y="1835550"/>
            <a:ext cx="4756242" cy="3421453"/>
          </a:xfrm>
          <a:prstGeom prst="rect">
            <a:avLst/>
          </a:prstGeom>
        </p:spPr>
      </p:pic>
    </p:spTree>
    <p:custDataLst>
      <p:tags r:id="rId1"/>
    </p:custDataLst>
    <p:extLst>
      <p:ext uri="{BB962C8B-B14F-4D97-AF65-F5344CB8AC3E}">
        <p14:creationId xmlns:p14="http://schemas.microsoft.com/office/powerpoint/2010/main" val="17788469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3000" fill="hold"/>
                                            <p:tgtEl>
                                              <p:spTgt spid="2"/>
                                            </p:tgtEl>
                                            <p:attrNameLst>
                                              <p:attrName>ppt_x</p:attrName>
                                            </p:attrNameLst>
                                          </p:cBhvr>
                                          <p:tavLst>
                                            <p:tav tm="0">
                                              <p:val>
                                                <p:strVal val="1+#ppt_w/2"/>
                                              </p:val>
                                            </p:tav>
                                            <p:tav tm="100000">
                                              <p:val>
                                                <p:strVal val="#ppt_x"/>
                                              </p:val>
                                            </p:tav>
                                          </p:tavLst>
                                        </p:anim>
                                        <p:anim calcmode="lin" valueType="num">
                                          <p:cBhvr additive="base">
                                            <p:cTn id="20"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FF0BAE-EE58-EF94-D21E-E5FA8585491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569090" y="525199"/>
            <a:ext cx="5385011" cy="5641022"/>
          </a:xfrm>
          <a:prstGeom prst="rect">
            <a:avLst/>
          </a:prstGeom>
        </p:spPr>
      </p:pic>
      <p:sp>
        <p:nvSpPr>
          <p:cNvPr id="9" name="Content Placeholder 2">
            <a:extLst>
              <a:ext uri="{FF2B5EF4-FFF2-40B4-BE49-F238E27FC236}">
                <a16:creationId xmlns:a16="http://schemas.microsoft.com/office/drawing/2014/main" id="{D439DE2C-3D08-1C5D-6F9A-4204BEA11999}"/>
              </a:ext>
            </a:extLst>
          </p:cNvPr>
          <p:cNvSpPr txBox="1">
            <a:spLocks/>
          </p:cNvSpPr>
          <p:nvPr/>
        </p:nvSpPr>
        <p:spPr>
          <a:xfrm>
            <a:off x="841210" y="1537679"/>
            <a:ext cx="6221998" cy="280329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a:solidFill>
                  <a:schemeClr val="tx1">
                    <a:lumMod val="65000"/>
                    <a:lumOff val="35000"/>
                  </a:schemeClr>
                </a:solidFill>
                <a:latin typeface="Lato" panose="020F0502020204030203" pitchFamily="34" charset="77"/>
                <a:ea typeface="Lato"/>
                <a:cs typeface="Lato"/>
              </a:rPr>
              <a:t>There is </a:t>
            </a:r>
            <a:r>
              <a:rPr lang="en-US" sz="2000" b="1">
                <a:solidFill>
                  <a:srgbClr val="0070C0"/>
                </a:solidFill>
                <a:latin typeface="Lato" panose="020F0502020204030203" pitchFamily="34" charset="77"/>
                <a:ea typeface="Lato"/>
                <a:cs typeface="Lato"/>
              </a:rPr>
              <a:t>no standardized way </a:t>
            </a:r>
            <a:r>
              <a:rPr lang="en-US" sz="2000">
                <a:solidFill>
                  <a:schemeClr val="tx1">
                    <a:lumMod val="65000"/>
                    <a:lumOff val="35000"/>
                  </a:schemeClr>
                </a:solidFill>
                <a:latin typeface="Lato" panose="020F0502020204030203" pitchFamily="34" charset="77"/>
                <a:ea typeface="Lato"/>
                <a:cs typeface="Lato"/>
              </a:rPr>
              <a:t>of developing a Theory of Change. However, it is recommended for Theories of Change to address a few </a:t>
            </a:r>
            <a:r>
              <a:rPr lang="en-US" sz="2000" b="1">
                <a:solidFill>
                  <a:srgbClr val="0070C0"/>
                </a:solidFill>
                <a:latin typeface="Lato" panose="020F0502020204030203" pitchFamily="34" charset="77"/>
                <a:ea typeface="Lato"/>
                <a:cs typeface="Lato"/>
              </a:rPr>
              <a:t>key areas</a:t>
            </a:r>
            <a:r>
              <a:rPr lang="en-US" sz="2000">
                <a:solidFill>
                  <a:schemeClr val="tx1">
                    <a:lumMod val="65000"/>
                    <a:lumOff val="35000"/>
                  </a:schemeClr>
                </a:solidFill>
                <a:latin typeface="Lato" panose="020F0502020204030203" pitchFamily="34" charset="77"/>
                <a:ea typeface="Lato"/>
                <a:cs typeface="Lato"/>
              </a:rPr>
              <a:t>:</a:t>
            </a:r>
            <a:r>
              <a:rPr lang="en-US" sz="2000" b="1">
                <a:solidFill>
                  <a:schemeClr val="tx1">
                    <a:lumMod val="65000"/>
                    <a:lumOff val="35000"/>
                  </a:schemeClr>
                </a:solidFill>
                <a:latin typeface="Lato" panose="020F0502020204030203" pitchFamily="34" charset="77"/>
                <a:ea typeface="Lato"/>
                <a:cs typeface="Lato"/>
              </a:rPr>
              <a:t> </a:t>
            </a:r>
          </a:p>
          <a:p>
            <a:pPr marL="0" indent="0">
              <a:buNone/>
            </a:pPr>
            <a:endParaRPr lang="en-US" sz="2000">
              <a:solidFill>
                <a:schemeClr val="tx1">
                  <a:lumMod val="65000"/>
                  <a:lumOff val="35000"/>
                </a:schemeClr>
              </a:solidFill>
              <a:latin typeface="Lato" panose="020F0502020204030203" pitchFamily="34" charset="77"/>
            </a:endParaRPr>
          </a:p>
          <a:p>
            <a:pPr>
              <a:buClr>
                <a:srgbClr val="0070C0"/>
              </a:buClr>
              <a:buFont typeface="Wingdings" pitchFamily="2" charset="2"/>
              <a:buChar char="Ø"/>
            </a:pPr>
            <a:r>
              <a:rPr lang="en-US" sz="2000" b="1">
                <a:solidFill>
                  <a:srgbClr val="0070C0"/>
                </a:solidFill>
                <a:latin typeface="Lato" panose="020F0502020204030203" pitchFamily="34" charset="77"/>
                <a:ea typeface="Lato"/>
                <a:cs typeface="Lato"/>
              </a:rPr>
              <a:t>Definition of the situation and desired results.</a:t>
            </a:r>
            <a:endParaRPr lang="en-US" sz="2000">
              <a:solidFill>
                <a:srgbClr val="0070C0"/>
              </a:solidFill>
              <a:latin typeface="Lato" panose="020F0502020204030203" pitchFamily="34" charset="77"/>
            </a:endParaRPr>
          </a:p>
          <a:p>
            <a:pPr>
              <a:buClr>
                <a:srgbClr val="0070C0"/>
              </a:buClr>
              <a:buFont typeface="Wingdings" pitchFamily="2" charset="2"/>
              <a:buChar char="Ø"/>
            </a:pPr>
            <a:r>
              <a:rPr lang="en-US" sz="2000" b="1">
                <a:solidFill>
                  <a:srgbClr val="0070C0"/>
                </a:solidFill>
                <a:latin typeface="Lato" panose="020F0502020204030203" pitchFamily="34" charset="77"/>
                <a:ea typeface="Lato"/>
                <a:cs typeface="Lato"/>
              </a:rPr>
              <a:t>Establishing </a:t>
            </a:r>
            <a:r>
              <a:rPr lang="en-US" sz="2000" b="1" err="1">
                <a:solidFill>
                  <a:srgbClr val="0070C0"/>
                </a:solidFill>
                <a:latin typeface="Lato" panose="020F0502020204030203" pitchFamily="34" charset="77"/>
                <a:ea typeface="Lato"/>
                <a:cs typeface="Lato"/>
              </a:rPr>
              <a:t>programme</a:t>
            </a:r>
            <a:r>
              <a:rPr lang="en-US" sz="2000" b="1">
                <a:solidFill>
                  <a:srgbClr val="0070C0"/>
                </a:solidFill>
                <a:latin typeface="Lato" panose="020F0502020204030203" pitchFamily="34" charset="77"/>
                <a:ea typeface="Lato"/>
                <a:cs typeface="Lato"/>
              </a:rPr>
              <a:t> boundaries.</a:t>
            </a:r>
          </a:p>
          <a:p>
            <a:pPr>
              <a:buClr>
                <a:srgbClr val="0070C0"/>
              </a:buClr>
              <a:buFont typeface="Wingdings" pitchFamily="2" charset="2"/>
              <a:buChar char="Ø"/>
            </a:pPr>
            <a:r>
              <a:rPr lang="en-US" sz="2000" b="1">
                <a:solidFill>
                  <a:srgbClr val="0070C0"/>
                </a:solidFill>
                <a:latin typeface="Lato" panose="020F0502020204030203" pitchFamily="34" charset="77"/>
                <a:ea typeface="Lato"/>
                <a:cs typeface="Lato"/>
              </a:rPr>
              <a:t>Exploring potential solutions.</a:t>
            </a:r>
          </a:p>
          <a:p>
            <a:pPr>
              <a:buClr>
                <a:srgbClr val="0070C0"/>
              </a:buClr>
              <a:buFont typeface="Wingdings" pitchFamily="2" charset="2"/>
              <a:buChar char="Ø"/>
            </a:pPr>
            <a:r>
              <a:rPr lang="en-US" sz="2000" b="1">
                <a:solidFill>
                  <a:srgbClr val="0070C0"/>
                </a:solidFill>
                <a:latin typeface="Lato" panose="020F0502020204030203" pitchFamily="34" charset="77"/>
                <a:ea typeface="Lato"/>
                <a:cs typeface="Lato"/>
              </a:rPr>
              <a:t>Articulation of assumptions. </a:t>
            </a:r>
            <a:endParaRPr lang="en-US" sz="2000">
              <a:solidFill>
                <a:srgbClr val="0070C0"/>
              </a:solidFill>
              <a:latin typeface="Lato" panose="020F0502020204030203" pitchFamily="34" charset="77"/>
              <a:ea typeface="Lato"/>
              <a:cs typeface="Lato"/>
            </a:endParaRPr>
          </a:p>
          <a:p>
            <a:pPr>
              <a:buFont typeface="Wingdings" pitchFamily="2" charset="2"/>
              <a:buChar char="Ø"/>
            </a:pPr>
            <a:endParaRPr lang="en-US" sz="2000" b="1">
              <a:solidFill>
                <a:schemeClr val="tx1">
                  <a:lumMod val="65000"/>
                  <a:lumOff val="35000"/>
                </a:schemeClr>
              </a:solidFill>
              <a:latin typeface="Lato" panose="020F0502020204030203" pitchFamily="34" charset="77"/>
            </a:endParaRPr>
          </a:p>
          <a:p>
            <a:pPr marL="0" indent="0">
              <a:buNone/>
            </a:pPr>
            <a:r>
              <a:rPr lang="en-GB" sz="2000">
                <a:solidFill>
                  <a:schemeClr val="tx1">
                    <a:lumMod val="65000"/>
                    <a:lumOff val="35000"/>
                  </a:schemeClr>
                </a:solidFill>
                <a:latin typeface="Lato" panose="020F0502020204030203" pitchFamily="34" charset="77"/>
                <a:ea typeface="Lato"/>
                <a:cs typeface="Lato"/>
              </a:rPr>
              <a:t>It is recommended to develop a Theory of Change </a:t>
            </a:r>
            <a:r>
              <a:rPr lang="en-GB" sz="2000" b="1">
                <a:solidFill>
                  <a:srgbClr val="0070C0"/>
                </a:solidFill>
                <a:latin typeface="Lato" panose="020F0502020204030203" pitchFamily="34" charset="77"/>
                <a:ea typeface="Lato"/>
                <a:cs typeface="Lato"/>
              </a:rPr>
              <a:t>jointly with partners</a:t>
            </a:r>
            <a:r>
              <a:rPr lang="en-GB" sz="2000">
                <a:solidFill>
                  <a:schemeClr val="tx1">
                    <a:lumMod val="65000"/>
                    <a:lumOff val="35000"/>
                  </a:schemeClr>
                </a:solidFill>
                <a:latin typeface="Lato" panose="020F0502020204030203" pitchFamily="34" charset="77"/>
                <a:ea typeface="Lato"/>
                <a:cs typeface="Lato"/>
              </a:rPr>
              <a:t>, particularly IDP and refugee-led women and/or LGBTIQ+-led organizations. </a:t>
            </a:r>
            <a:endParaRPr lang="en-US" sz="2000">
              <a:solidFill>
                <a:schemeClr val="tx1">
                  <a:lumMod val="65000"/>
                  <a:lumOff val="35000"/>
                </a:schemeClr>
              </a:solidFill>
              <a:latin typeface="Lato" panose="020F0502020204030203" pitchFamily="34" charset="77"/>
              <a:ea typeface="Lato"/>
              <a:cs typeface="Lato"/>
            </a:endParaRP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Theory of Change</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207656"/>
            <a:ext cx="726933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29077362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fade">
                                          <p:cBhvr>
                                            <p:cTn id="4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024759" y="289493"/>
            <a:ext cx="10891513" cy="559255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753575" y="621221"/>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messages:</a:t>
            </a:r>
            <a:endParaRPr lang="en-US" sz="3600">
              <a:solidFill>
                <a:srgbClr val="0070C0"/>
              </a:solidFill>
              <a:latin typeface="Lato" panose="020F0502020204030203" pitchFamily="34" charset="77"/>
            </a:endParaRPr>
          </a:p>
        </p:txBody>
      </p:sp>
      <p:sp>
        <p:nvSpPr>
          <p:cNvPr id="8" name="Content Placeholder 2">
            <a:extLst>
              <a:ext uri="{FF2B5EF4-FFF2-40B4-BE49-F238E27FC236}">
                <a16:creationId xmlns:a16="http://schemas.microsoft.com/office/drawing/2014/main" id="{ABC3598C-040E-579E-8AD7-C6DEC43F94B4}"/>
              </a:ext>
            </a:extLst>
          </p:cNvPr>
          <p:cNvSpPr txBox="1">
            <a:spLocks/>
          </p:cNvSpPr>
          <p:nvPr/>
        </p:nvSpPr>
        <p:spPr>
          <a:xfrm>
            <a:off x="2753575" y="1339233"/>
            <a:ext cx="8879826" cy="4253583"/>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altLang="en-US" sz="1800"/>
              <a:t>Interventions addressing GBV must be prioritized as lifesaving in multi-year protection/solution strategies of each operation and in other internal and inter-agency planning processes.</a:t>
            </a:r>
          </a:p>
          <a:p>
            <a:pPr>
              <a:buClr>
                <a:srgbClr val="0070C0"/>
              </a:buClr>
              <a:buFont typeface="Wingdings" pitchFamily="2" charset="2"/>
              <a:buChar char="Ø"/>
            </a:pPr>
            <a:r>
              <a:rPr lang="en-US" altLang="en-US" sz="1800"/>
              <a:t>Engagement and participation of women, girls and other at risk groups, as well as </a:t>
            </a:r>
            <a:r>
              <a:rPr lang="en-GB" sz="1800">
                <a:solidFill>
                  <a:schemeClr val="tx1">
                    <a:lumMod val="65000"/>
                    <a:lumOff val="35000"/>
                  </a:schemeClr>
                </a:solidFill>
                <a:latin typeface="Lato" panose="020F0502020204030203" pitchFamily="34" charset="77"/>
                <a:ea typeface="Lato"/>
                <a:cs typeface="Lato"/>
              </a:rPr>
              <a:t>IDP and refugee-led women and/or LGBTIQ+-led organizations</a:t>
            </a:r>
            <a:r>
              <a:rPr lang="en-US" altLang="en-US" sz="1800"/>
              <a:t>, is critical to ensure safe, effective, sustainable and accountable GBV prevention programming. </a:t>
            </a:r>
          </a:p>
          <a:p>
            <a:pPr>
              <a:buClr>
                <a:srgbClr val="0070C0"/>
              </a:buClr>
              <a:buFont typeface="Wingdings" pitchFamily="2" charset="2"/>
              <a:buChar char="Ø"/>
            </a:pPr>
            <a:r>
              <a:rPr lang="en-US" altLang="en-US" sz="1800"/>
              <a:t>Operations should conduct a Gender and Power analysis of local norms and masculinities sustaining gender inequality and GBV, to inform strategies and ensure effective prevention programming. </a:t>
            </a:r>
          </a:p>
          <a:p>
            <a:pPr>
              <a:buClr>
                <a:srgbClr val="0070C0"/>
              </a:buClr>
              <a:buFont typeface="Wingdings" pitchFamily="2" charset="2"/>
              <a:buChar char="Ø"/>
            </a:pPr>
            <a:r>
              <a:rPr lang="en-US" altLang="en-US" sz="1800"/>
              <a:t>The Gender and Power Analysis should feed into the development of a Theory of Change that shows how we expect GBV prevention outcomes/impact to occur over the short, medium, and longer term as a result of our work.</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600" y="515784"/>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009" y="515783"/>
            <a:ext cx="2393017" cy="2541257"/>
          </a:xfrm>
          <a:prstGeom prst="rect">
            <a:avLst/>
          </a:prstGeom>
        </p:spPr>
      </p:pic>
    </p:spTree>
    <p:extLst>
      <p:ext uri="{BB962C8B-B14F-4D97-AF65-F5344CB8AC3E}">
        <p14:creationId xmlns:p14="http://schemas.microsoft.com/office/powerpoint/2010/main" val="11658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bldLst>
      </p:timing>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1859C">
            <a:alpha val="56862"/>
          </a:srgbClr>
        </a:solidFill>
        <a:effectLst/>
      </p:bgPr>
    </p:bg>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1024748" y="4862022"/>
            <a:ext cx="656880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sz="4000" b="1">
                <a:solidFill>
                  <a:srgbClr val="FFFFFF"/>
                </a:solidFill>
              </a:rPr>
              <a:t>Measuring outcomes and impact of prevention work</a:t>
            </a:r>
          </a:p>
          <a:p>
            <a:endParaRPr lang="en-US" altLang="en-US" sz="4000" b="1">
              <a:solidFill>
                <a:srgbClr val="FFFFFF"/>
              </a:solidFill>
            </a:endParaRP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1045112" y="4501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1" baseline="30000">
                <a:solidFill>
                  <a:srgbClr val="FFFFFF"/>
                </a:solidFill>
              </a:rPr>
              <a:t>MODULE 1 – SESSION 5</a:t>
            </a:r>
          </a:p>
        </p:txBody>
      </p:sp>
      <p:sp>
        <p:nvSpPr>
          <p:cNvPr id="8" name="Rectangle 7">
            <a:extLst>
              <a:ext uri="{FF2B5EF4-FFF2-40B4-BE49-F238E27FC236}">
                <a16:creationId xmlns:a16="http://schemas.microsoft.com/office/drawing/2014/main" id="{68508392-B063-7202-6420-40E38E7E3445}"/>
              </a:ext>
            </a:extLst>
          </p:cNvPr>
          <p:cNvSpPr/>
          <p:nvPr/>
        </p:nvSpPr>
        <p:spPr>
          <a:xfrm>
            <a:off x="0" y="-536845"/>
            <a:ext cx="12192000" cy="4619447"/>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 name="Picture 1" descr="Shape, circle&#10;&#10;Description automatically generated">
            <a:extLst>
              <a:ext uri="{FF2B5EF4-FFF2-40B4-BE49-F238E27FC236}">
                <a16:creationId xmlns:a16="http://schemas.microsoft.com/office/drawing/2014/main" id="{8EE9F0CF-4B34-6858-37E9-C78A83504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58593"/>
            <a:ext cx="12192000" cy="3101766"/>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DD3CBD52-FDE6-0E3E-2604-8DBB940971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4267" y="197318"/>
            <a:ext cx="2223134" cy="3431684"/>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B2B09B2E-A58C-D52B-179A-9945B3390E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9467" y="416513"/>
            <a:ext cx="1207485" cy="1919900"/>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3D8192DD-EE25-10D2-38A0-041D0C33B5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9680" y="416513"/>
            <a:ext cx="1331730" cy="1985032"/>
          </a:xfrm>
          <a:prstGeom prst="rect">
            <a:avLst/>
          </a:prstGeom>
        </p:spPr>
      </p:pic>
      <p:pic>
        <p:nvPicPr>
          <p:cNvPr id="6" name="Picture 5" descr="A picture containing text, vector graphics, sign&#10;&#10;Description automatically generated">
            <a:extLst>
              <a:ext uri="{FF2B5EF4-FFF2-40B4-BE49-F238E27FC236}">
                <a16:creationId xmlns:a16="http://schemas.microsoft.com/office/drawing/2014/main" id="{6D164DCD-3D1C-75ED-037B-3615D704D6A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0583" y="712506"/>
            <a:ext cx="2029156" cy="3177474"/>
          </a:xfrm>
          <a:prstGeom prst="rect">
            <a:avLst/>
          </a:prstGeom>
        </p:spPr>
      </p:pic>
      <p:pic>
        <p:nvPicPr>
          <p:cNvPr id="7" name="Picture 6" descr="A picture containing text, vector graphics&#10;&#10;Description automatically generated">
            <a:extLst>
              <a:ext uri="{FF2B5EF4-FFF2-40B4-BE49-F238E27FC236}">
                <a16:creationId xmlns:a16="http://schemas.microsoft.com/office/drawing/2014/main" id="{5C9FD78A-9090-6B19-F314-561956DEDB0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02033" y="1156451"/>
            <a:ext cx="5574268" cy="3106759"/>
          </a:xfrm>
          <a:prstGeom prst="rect">
            <a:avLst/>
          </a:prstGeom>
        </p:spPr>
      </p:pic>
    </p:spTree>
    <p:custDataLst>
      <p:tags r:id="rId1"/>
    </p:custDataLst>
    <p:extLst>
      <p:ext uri="{BB962C8B-B14F-4D97-AF65-F5344CB8AC3E}">
        <p14:creationId xmlns:p14="http://schemas.microsoft.com/office/powerpoint/2010/main" val="9335188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7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500" fill="hold"/>
                                        <p:tgtEl>
                                          <p:spTgt spid="7"/>
                                        </p:tgtEl>
                                        <p:attrNameLst>
                                          <p:attrName>ppt_x</p:attrName>
                                        </p:attrNameLst>
                                      </p:cBhvr>
                                      <p:tavLst>
                                        <p:tav tm="0">
                                          <p:val>
                                            <p:strVal val="1+#ppt_w/2"/>
                                          </p:val>
                                        </p:tav>
                                        <p:tav tm="100000">
                                          <p:val>
                                            <p:strVal val="#ppt_x"/>
                                          </p:val>
                                        </p:tav>
                                      </p:tavLst>
                                    </p:anim>
                                    <p:anim calcmode="lin" valueType="num">
                                      <p:cBhvr additive="base">
                                        <p:cTn id="28" dur="1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1" accel="50000" decel="5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BF5074A8-8301-AC6E-1C1F-6729BD513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3265" y="2559230"/>
            <a:ext cx="7183868" cy="3829967"/>
          </a:xfrm>
          <a:prstGeom prst="rect">
            <a:avLst/>
          </a:prstGeom>
        </p:spPr>
      </p:pic>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684661"/>
            <a:ext cx="1066499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Video: Violence is Preventable – What works?</a:t>
            </a:r>
            <a:endParaRPr lang="en-US" sz="4000" b="1">
              <a:solidFill>
                <a:srgbClr val="0070C0"/>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66072" y="1344816"/>
            <a:ext cx="1339503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5" name="Picture 4" descr="A cartoon of a person&#10;&#10;Description automatically generated with medium confidence">
            <a:extLst>
              <a:ext uri="{FF2B5EF4-FFF2-40B4-BE49-F238E27FC236}">
                <a16:creationId xmlns:a16="http://schemas.microsoft.com/office/drawing/2014/main" id="{E634F53B-30B8-A5A6-461C-B9D60C8245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6680" y="1485899"/>
            <a:ext cx="4125494" cy="4687439"/>
          </a:xfrm>
          <a:prstGeom prst="rect">
            <a:avLst/>
          </a:prstGeom>
        </p:spPr>
      </p:pic>
      <p:pic>
        <p:nvPicPr>
          <p:cNvPr id="7" name="Picture 6" descr="Icon&#10;&#10;Description automatically generated">
            <a:extLst>
              <a:ext uri="{FF2B5EF4-FFF2-40B4-BE49-F238E27FC236}">
                <a16:creationId xmlns:a16="http://schemas.microsoft.com/office/drawing/2014/main" id="{2DB99A75-724A-F4CF-FE8F-9065564535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35285" y="2261442"/>
            <a:ext cx="732020" cy="868377"/>
          </a:xfrm>
          <a:prstGeom prst="rect">
            <a:avLst/>
          </a:prstGeom>
        </p:spPr>
      </p:pic>
      <p:pic>
        <p:nvPicPr>
          <p:cNvPr id="8" name="Picture 7" descr="Icon&#10;&#10;Description automatically generated">
            <a:extLst>
              <a:ext uri="{FF2B5EF4-FFF2-40B4-BE49-F238E27FC236}">
                <a16:creationId xmlns:a16="http://schemas.microsoft.com/office/drawing/2014/main" id="{F813184A-15E1-8836-1A33-A92137E2E5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60154" y="3371253"/>
            <a:ext cx="732020" cy="868377"/>
          </a:xfrm>
          <a:prstGeom prst="rect">
            <a:avLst/>
          </a:prstGeom>
        </p:spPr>
      </p:pic>
      <p:pic>
        <p:nvPicPr>
          <p:cNvPr id="11" name="Picture 10" descr="Icon&#10;&#10;Description automatically generated">
            <a:extLst>
              <a:ext uri="{FF2B5EF4-FFF2-40B4-BE49-F238E27FC236}">
                <a16:creationId xmlns:a16="http://schemas.microsoft.com/office/drawing/2014/main" id="{F49103E7-5845-79FE-4C04-059F9A7B15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26164" y="2277782"/>
            <a:ext cx="732020" cy="868377"/>
          </a:xfrm>
          <a:prstGeom prst="rect">
            <a:avLst/>
          </a:prstGeom>
        </p:spPr>
      </p:pic>
      <p:pic>
        <p:nvPicPr>
          <p:cNvPr id="12" name="Picture 11" descr="Icon&#10;&#10;Description automatically generated">
            <a:extLst>
              <a:ext uri="{FF2B5EF4-FFF2-40B4-BE49-F238E27FC236}">
                <a16:creationId xmlns:a16="http://schemas.microsoft.com/office/drawing/2014/main" id="{84A58C76-A199-1E37-1EAB-E3D1291E5B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602875" y="2994811"/>
            <a:ext cx="732020" cy="868377"/>
          </a:xfrm>
          <a:prstGeom prst="rect">
            <a:avLst/>
          </a:prstGeom>
        </p:spPr>
      </p:pic>
      <p:pic>
        <p:nvPicPr>
          <p:cNvPr id="14" name="Picture 13" descr="Icon&#10;&#10;Description automatically generated">
            <a:extLst>
              <a:ext uri="{FF2B5EF4-FFF2-40B4-BE49-F238E27FC236}">
                <a16:creationId xmlns:a16="http://schemas.microsoft.com/office/drawing/2014/main" id="{36925FC5-43B6-43D7-338B-FB4707D13D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1975" y="2811892"/>
            <a:ext cx="732020" cy="868377"/>
          </a:xfrm>
          <a:prstGeom prst="rect">
            <a:avLst/>
          </a:prstGeom>
        </p:spPr>
      </p:pic>
      <p:grpSp>
        <p:nvGrpSpPr>
          <p:cNvPr id="2" name="Group 1">
            <a:extLst>
              <a:ext uri="{FF2B5EF4-FFF2-40B4-BE49-F238E27FC236}">
                <a16:creationId xmlns:a16="http://schemas.microsoft.com/office/drawing/2014/main" id="{873DDBC5-3BD9-CE28-7DF4-3E2479D20578}"/>
              </a:ext>
            </a:extLst>
          </p:cNvPr>
          <p:cNvGrpSpPr/>
          <p:nvPr/>
        </p:nvGrpSpPr>
        <p:grpSpPr>
          <a:xfrm>
            <a:off x="795488" y="2004971"/>
            <a:ext cx="4276034" cy="2415588"/>
            <a:chOff x="795488" y="2004971"/>
            <a:chExt cx="4276034" cy="2415588"/>
          </a:xfrm>
        </p:grpSpPr>
        <p:pic>
          <p:nvPicPr>
            <p:cNvPr id="6" name="Picture 5">
              <a:hlinkClick r:id="rId7"/>
              <a:extLst>
                <a:ext uri="{FF2B5EF4-FFF2-40B4-BE49-F238E27FC236}">
                  <a16:creationId xmlns:a16="http://schemas.microsoft.com/office/drawing/2014/main" id="{896EB232-E2D5-244E-4ABC-9F8B21D0900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95490" y="2015291"/>
              <a:ext cx="4276032" cy="2405268"/>
            </a:xfrm>
            <a:prstGeom prst="rect">
              <a:avLst/>
            </a:prstGeom>
          </p:spPr>
        </p:pic>
        <p:sp>
          <p:nvSpPr>
            <p:cNvPr id="10" name="Rectangle 9">
              <a:hlinkClick r:id="rId7"/>
              <a:extLst>
                <a:ext uri="{FF2B5EF4-FFF2-40B4-BE49-F238E27FC236}">
                  <a16:creationId xmlns:a16="http://schemas.microsoft.com/office/drawing/2014/main" id="{A9450B14-9B29-D1C6-E1FC-69CDE4C9F06A}"/>
                </a:ext>
              </a:extLst>
            </p:cNvPr>
            <p:cNvSpPr/>
            <p:nvPr/>
          </p:nvSpPr>
          <p:spPr>
            <a:xfrm>
              <a:off x="795488" y="2004971"/>
              <a:ext cx="4276031" cy="2405268"/>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grpSp>
      <p:pic>
        <p:nvPicPr>
          <p:cNvPr id="16" name="Picture 15" descr="Shape&#10;&#10;Description automatically generated">
            <a:extLst>
              <a:ext uri="{FF2B5EF4-FFF2-40B4-BE49-F238E27FC236}">
                <a16:creationId xmlns:a16="http://schemas.microsoft.com/office/drawing/2014/main" id="{A4280449-A923-043D-A675-B659D552E1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78754" y="3843087"/>
            <a:ext cx="2051080" cy="1838276"/>
          </a:xfrm>
          <a:prstGeom prst="rect">
            <a:avLst/>
          </a:prstGeom>
        </p:spPr>
      </p:pic>
      <p:pic>
        <p:nvPicPr>
          <p:cNvPr id="17" name="Picture 16" descr="Icon&#10;&#10;Description automatically generated">
            <a:extLst>
              <a:ext uri="{FF2B5EF4-FFF2-40B4-BE49-F238E27FC236}">
                <a16:creationId xmlns:a16="http://schemas.microsoft.com/office/drawing/2014/main" id="{4B16DAB8-0329-D268-2124-1149265923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7105" y="1745478"/>
            <a:ext cx="1036767" cy="972923"/>
          </a:xfrm>
          <a:prstGeom prst="rect">
            <a:avLst/>
          </a:prstGeom>
        </p:spPr>
      </p:pic>
    </p:spTree>
    <p:custDataLst>
      <p:tags r:id="rId1"/>
    </p:custDataLst>
    <p:extLst>
      <p:ext uri="{BB962C8B-B14F-4D97-AF65-F5344CB8AC3E}">
        <p14:creationId xmlns:p14="http://schemas.microsoft.com/office/powerpoint/2010/main" val="20431472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70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 fill="hold"/>
                                            <p:tgtEl>
                                              <p:spTgt spid="8"/>
                                            </p:tgtEl>
                                            <p:attrNameLst>
                                              <p:attrName>ppt_w</p:attrName>
                                            </p:attrNameLst>
                                          </p:cBhvr>
                                          <p:tavLst>
                                            <p:tav tm="0">
                                              <p:val>
                                                <p:fltVal val="0"/>
                                              </p:val>
                                            </p:tav>
                                            <p:tav tm="100000">
                                              <p:val>
                                                <p:strVal val="#ppt_w"/>
                                              </p:val>
                                            </p:tav>
                                          </p:tavLst>
                                        </p:anim>
                                        <p:anim calcmode="lin" valueType="num">
                                          <p:cBhvr>
                                            <p:cTn id="24" dur="3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9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21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2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300" fill="hold"/>
                                            <p:tgtEl>
                                              <p:spTgt spid="14"/>
                                            </p:tgtEl>
                                            <p:attrNameLst>
                                              <p:attrName>ppt_w</p:attrName>
                                            </p:attrNameLst>
                                          </p:cBhvr>
                                          <p:tavLst>
                                            <p:tav tm="0">
                                              <p:val>
                                                <p:fltVal val="0"/>
                                              </p:val>
                                            </p:tav>
                                            <p:tav tm="100000">
                                              <p:val>
                                                <p:strVal val="#ppt_w"/>
                                              </p:val>
                                            </p:tav>
                                          </p:tavLst>
                                        </p:anim>
                                        <p:anim calcmode="lin" valueType="num">
                                          <p:cBhvr>
                                            <p:cTn id="36" dur="3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accel="50000" decel="50000"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0" fill="hold"/>
                                            <p:tgtEl>
                                              <p:spTgt spid="9"/>
                                            </p:tgtEl>
                                            <p:attrNameLst>
                                              <p:attrName>ppt_x</p:attrName>
                                            </p:attrNameLst>
                                          </p:cBhvr>
                                          <p:tavLst>
                                            <p:tav tm="0">
                                              <p:val>
                                                <p:strVal val="1+#ppt_w/2"/>
                                              </p:val>
                                            </p:tav>
                                            <p:tav tm="100000">
                                              <p:val>
                                                <p:strVal val="#ppt_x"/>
                                              </p:val>
                                            </p:tav>
                                          </p:tavLst>
                                        </p:anim>
                                        <p:anim calcmode="lin" valueType="num">
                                          <p:cBhvr additive="base">
                                            <p:cTn id="40" dur="3000" fill="hold"/>
                                            <p:tgtEl>
                                              <p:spTgt spid="9"/>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par>
                                    <p:cTn id="44" presetID="10" presetClass="entr" presetSubtype="0" fill="hold" nodeType="withEffect">
                                      <p:stCondLst>
                                        <p:cond delay="10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23" presetClass="entr" presetSubtype="272" fill="hold" nodeType="withEffect">
                                      <p:stCondLst>
                                        <p:cond delay="1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 fill="hold"/>
                                            <p:tgtEl>
                                              <p:spTgt spid="16"/>
                                            </p:tgtEl>
                                            <p:attrNameLst>
                                              <p:attrName>ppt_w</p:attrName>
                                            </p:attrNameLst>
                                          </p:cBhvr>
                                          <p:tavLst>
                                            <p:tav tm="0">
                                              <p:val>
                                                <p:strVal val="2/3*#ppt_w"/>
                                              </p:val>
                                            </p:tav>
                                            <p:tav tm="100000">
                                              <p:val>
                                                <p:strVal val="#ppt_w"/>
                                              </p:val>
                                            </p:tav>
                                          </p:tavLst>
                                        </p:anim>
                                        <p:anim calcmode="lin" valueType="num">
                                          <p:cBhvr>
                                            <p:cTn id="50" dur="200" fill="hold"/>
                                            <p:tgtEl>
                                              <p:spTgt spid="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70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 fill="hold"/>
                                            <p:tgtEl>
                                              <p:spTgt spid="8"/>
                                            </p:tgtEl>
                                            <p:attrNameLst>
                                              <p:attrName>ppt_w</p:attrName>
                                            </p:attrNameLst>
                                          </p:cBhvr>
                                          <p:tavLst>
                                            <p:tav tm="0">
                                              <p:val>
                                                <p:fltVal val="0"/>
                                              </p:val>
                                            </p:tav>
                                            <p:tav tm="100000">
                                              <p:val>
                                                <p:strVal val="#ppt_w"/>
                                              </p:val>
                                            </p:tav>
                                          </p:tavLst>
                                        </p:anim>
                                        <p:anim calcmode="lin" valueType="num">
                                          <p:cBhvr>
                                            <p:cTn id="24" dur="3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9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 fill="hold"/>
                                            <p:tgtEl>
                                              <p:spTgt spid="11"/>
                                            </p:tgtEl>
                                            <p:attrNameLst>
                                              <p:attrName>ppt_w</p:attrName>
                                            </p:attrNameLst>
                                          </p:cBhvr>
                                          <p:tavLst>
                                            <p:tav tm="0">
                                              <p:val>
                                                <p:fltVal val="0"/>
                                              </p:val>
                                            </p:tav>
                                            <p:tav tm="100000">
                                              <p:val>
                                                <p:strVal val="#ppt_w"/>
                                              </p:val>
                                            </p:tav>
                                          </p:tavLst>
                                        </p:anim>
                                        <p:anim calcmode="lin" valueType="num">
                                          <p:cBhvr>
                                            <p:cTn id="28" dur="300" fill="hold"/>
                                            <p:tgtEl>
                                              <p:spTgt spid="11"/>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210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 fill="hold"/>
                                            <p:tgtEl>
                                              <p:spTgt spid="12"/>
                                            </p:tgtEl>
                                            <p:attrNameLst>
                                              <p:attrName>ppt_w</p:attrName>
                                            </p:attrNameLst>
                                          </p:cBhvr>
                                          <p:tavLst>
                                            <p:tav tm="0">
                                              <p:val>
                                                <p:fltVal val="0"/>
                                              </p:val>
                                            </p:tav>
                                            <p:tav tm="100000">
                                              <p:val>
                                                <p:strVal val="#ppt_w"/>
                                              </p:val>
                                            </p:tav>
                                          </p:tavLst>
                                        </p:anim>
                                        <p:anim calcmode="lin" valueType="num">
                                          <p:cBhvr>
                                            <p:cTn id="32" dur="300" fill="hold"/>
                                            <p:tgtEl>
                                              <p:spTgt spid="12"/>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2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300" fill="hold"/>
                                            <p:tgtEl>
                                              <p:spTgt spid="14"/>
                                            </p:tgtEl>
                                            <p:attrNameLst>
                                              <p:attrName>ppt_w</p:attrName>
                                            </p:attrNameLst>
                                          </p:cBhvr>
                                          <p:tavLst>
                                            <p:tav tm="0">
                                              <p:val>
                                                <p:fltVal val="0"/>
                                              </p:val>
                                            </p:tav>
                                            <p:tav tm="100000">
                                              <p:val>
                                                <p:strVal val="#ppt_w"/>
                                              </p:val>
                                            </p:tav>
                                          </p:tavLst>
                                        </p:anim>
                                        <p:anim calcmode="lin" valueType="num">
                                          <p:cBhvr>
                                            <p:cTn id="36" dur="300" fill="hold"/>
                                            <p:tgtEl>
                                              <p:spTgt spid="14"/>
                                            </p:tgtEl>
                                            <p:attrNameLst>
                                              <p:attrName>ppt_h</p:attrName>
                                            </p:attrNameLst>
                                          </p:cBhvr>
                                          <p:tavLst>
                                            <p:tav tm="0">
                                              <p:val>
                                                <p:fltVal val="0"/>
                                              </p:val>
                                            </p:tav>
                                            <p:tav tm="100000">
                                              <p:val>
                                                <p:strVal val="#ppt_h"/>
                                              </p:val>
                                            </p:tav>
                                          </p:tavLst>
                                        </p:anim>
                                      </p:childTnLst>
                                    </p:cTn>
                                  </p:par>
                                  <p:par>
                                    <p:cTn id="37" presetID="2" presetClass="entr" presetSubtype="2" accel="50000" decel="50000" fill="hold" nodeType="withEffect">
                                      <p:stCondLst>
                                        <p:cond delay="5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3000" fill="hold"/>
                                            <p:tgtEl>
                                              <p:spTgt spid="9"/>
                                            </p:tgtEl>
                                            <p:attrNameLst>
                                              <p:attrName>ppt_x</p:attrName>
                                            </p:attrNameLst>
                                          </p:cBhvr>
                                          <p:tavLst>
                                            <p:tav tm="0">
                                              <p:val>
                                                <p:strVal val="1+#ppt_w/2"/>
                                              </p:val>
                                            </p:tav>
                                            <p:tav tm="100000">
                                              <p:val>
                                                <p:strVal val="#ppt_x"/>
                                              </p:val>
                                            </p:tav>
                                          </p:tavLst>
                                        </p:anim>
                                        <p:anim calcmode="lin" valueType="num">
                                          <p:cBhvr additive="base">
                                            <p:cTn id="40" dur="3000" fill="hold"/>
                                            <p:tgtEl>
                                              <p:spTgt spid="9"/>
                                            </p:tgtEl>
                                            <p:attrNameLst>
                                              <p:attrName>ppt_y</p:attrName>
                                            </p:attrNameLst>
                                          </p:cBhvr>
                                          <p:tavLst>
                                            <p:tav tm="0">
                                              <p:val>
                                                <p:strVal val="#ppt_y"/>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par>
                                    <p:cTn id="44" presetID="10" presetClass="entr" presetSubtype="0" fill="hold" nodeType="withEffect">
                                      <p:stCondLst>
                                        <p:cond delay="100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23" presetClass="entr" presetSubtype="272" fill="hold" nodeType="withEffect">
                                      <p:stCondLst>
                                        <p:cond delay="1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00" fill="hold"/>
                                            <p:tgtEl>
                                              <p:spTgt spid="16"/>
                                            </p:tgtEl>
                                            <p:attrNameLst>
                                              <p:attrName>ppt_w</p:attrName>
                                            </p:attrNameLst>
                                          </p:cBhvr>
                                          <p:tavLst>
                                            <p:tav tm="0">
                                              <p:val>
                                                <p:strVal val="2/3*#ppt_w"/>
                                              </p:val>
                                            </p:tav>
                                            <p:tav tm="100000">
                                              <p:val>
                                                <p:strVal val="#ppt_w"/>
                                              </p:val>
                                            </p:tav>
                                          </p:tavLst>
                                        </p:anim>
                                        <p:anim calcmode="lin" valueType="num">
                                          <p:cBhvr>
                                            <p:cTn id="50" dur="200" fill="hold"/>
                                            <p:tgtEl>
                                              <p:spTgt spid="1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420643" y="1282700"/>
            <a:ext cx="7596187"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Effectiveness of prevention activities</a:t>
            </a:r>
            <a:endParaRPr lang="en-US" sz="3600" b="0">
              <a:solidFill>
                <a:srgbClr val="0070C0"/>
              </a:solidFill>
              <a:latin typeface="Lato" panose="020F0502020204030203" pitchFamily="34" charset="77"/>
            </a:endParaRP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983673" y="2669094"/>
            <a:ext cx="4213225" cy="3808413"/>
          </a:xfrm>
          <a:prstGeom prst="rect">
            <a:avLst/>
          </a:prstGeom>
        </p:spPr>
        <p:txBody>
          <a:bodyPr/>
          <a:lstStyle/>
          <a:p>
            <a:pPr>
              <a:buClr>
                <a:srgbClr val="0070C0"/>
              </a:buClr>
              <a:buFont typeface="Wingdings" pitchFamily="2" charset="2"/>
              <a:buChar char="Ø"/>
            </a:pPr>
            <a:r>
              <a:rPr lang="en-GB" altLang="en-US" sz="2000"/>
              <a:t>What makes prevention activities effective? </a:t>
            </a:r>
          </a:p>
          <a:p>
            <a:pPr>
              <a:buClr>
                <a:srgbClr val="0070C0"/>
              </a:buClr>
              <a:buFont typeface="Wingdings" pitchFamily="2" charset="2"/>
              <a:buChar char="Ø"/>
            </a:pPr>
            <a:r>
              <a:rPr lang="en-GB" altLang="en-US" sz="2000"/>
              <a:t>How do you monitor GBV prevention activities in your operation/organization? </a:t>
            </a:r>
          </a:p>
          <a:p>
            <a:pPr>
              <a:buClr>
                <a:srgbClr val="0070C0"/>
              </a:buClr>
              <a:buFont typeface="Wingdings" pitchFamily="2" charset="2"/>
              <a:buChar char="Ø"/>
            </a:pPr>
            <a:r>
              <a:rPr lang="en-GB" altLang="en-US" sz="2000"/>
              <a:t>What are the challenges? </a:t>
            </a:r>
          </a:p>
        </p:txBody>
      </p:sp>
      <p:grpSp>
        <p:nvGrpSpPr>
          <p:cNvPr id="11" name="Group 10">
            <a:extLst>
              <a:ext uri="{FF2B5EF4-FFF2-40B4-BE49-F238E27FC236}">
                <a16:creationId xmlns:a16="http://schemas.microsoft.com/office/drawing/2014/main" id="{6B83ADF0-094E-8A45-7DBA-309D74F1D9B8}"/>
              </a:ext>
            </a:extLst>
          </p:cNvPr>
          <p:cNvGrpSpPr/>
          <p:nvPr/>
        </p:nvGrpSpPr>
        <p:grpSpPr>
          <a:xfrm>
            <a:off x="-1624305" y="-578453"/>
            <a:ext cx="3980644" cy="3382989"/>
            <a:chOff x="-1624305" y="-578453"/>
            <a:chExt cx="3980644" cy="3382989"/>
          </a:xfrm>
        </p:grpSpPr>
        <p:sp>
          <p:nvSpPr>
            <p:cNvPr id="10" name="Oval 9">
              <a:extLst>
                <a:ext uri="{FF2B5EF4-FFF2-40B4-BE49-F238E27FC236}">
                  <a16:creationId xmlns:a16="http://schemas.microsoft.com/office/drawing/2014/main" id="{A8C08ACA-2C7F-CB51-8DF4-96E742CECAAC}"/>
                </a:ext>
              </a:extLst>
            </p:cNvPr>
            <p:cNvSpPr/>
            <p:nvPr/>
          </p:nvSpPr>
          <p:spPr>
            <a:xfrm>
              <a:off x="-1624305"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9D20C512-A7F7-D532-1562-7CBC842B2D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14107"/>
              <a:ext cx="1670539" cy="2266559"/>
            </a:xfrm>
            <a:prstGeom prst="rect">
              <a:avLst/>
            </a:prstGeom>
          </p:spPr>
        </p:pic>
      </p:grpSp>
      <p:pic>
        <p:nvPicPr>
          <p:cNvPr id="4" name="Picture 3" descr="Icon&#10;&#10;Description automatically generated">
            <a:extLst>
              <a:ext uri="{FF2B5EF4-FFF2-40B4-BE49-F238E27FC236}">
                <a16:creationId xmlns:a16="http://schemas.microsoft.com/office/drawing/2014/main" id="{A582FBB0-AB75-3482-BBAE-E89FAF8103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2880" y="1912628"/>
            <a:ext cx="7582862" cy="4265360"/>
          </a:xfrm>
          <a:prstGeom prst="rect">
            <a:avLst/>
          </a:prstGeom>
        </p:spPr>
      </p:pic>
    </p:spTree>
    <p:custDataLst>
      <p:tags r:id="rId1"/>
    </p:custDataLst>
    <p:extLst>
      <p:ext uri="{BB962C8B-B14F-4D97-AF65-F5344CB8AC3E}">
        <p14:creationId xmlns:p14="http://schemas.microsoft.com/office/powerpoint/2010/main" val="12715164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4EE8EA-8090-4F63-B256-AA9D5229F69F}"/>
              </a:ext>
            </a:extLst>
          </p:cNvPr>
          <p:cNvSpPr>
            <a:spLocks noGrp="1"/>
          </p:cNvSpPr>
          <p:nvPr>
            <p:ph type="title" idx="4294967295"/>
          </p:nvPr>
        </p:nvSpPr>
        <p:spPr>
          <a:xfrm>
            <a:off x="0" y="0"/>
            <a:ext cx="10320338" cy="863600"/>
          </a:xfrm>
          <a:prstGeom prst="rect">
            <a:avLst/>
          </a:prstGeom>
        </p:spPr>
        <p:txBody>
          <a:bodyPr>
            <a:normAutofit fontScale="90000"/>
          </a:bodyPr>
          <a:lstStyle/>
          <a:p>
            <a:pPr>
              <a:defRPr/>
            </a:pPr>
            <a:r>
              <a:rPr lang="en-US" spc="-100">
                <a:solidFill>
                  <a:schemeClr val="lt1"/>
                </a:solidFill>
              </a:rPr>
              <a:t>Measuring outcomes and impact of GBV prevention activities </a:t>
            </a:r>
            <a:endParaRPr lang="sk-SK"/>
          </a:p>
        </p:txBody>
      </p:sp>
      <p:sp>
        <p:nvSpPr>
          <p:cNvPr id="3" name="Content Placeholder 2">
            <a:extLst>
              <a:ext uri="{FF2B5EF4-FFF2-40B4-BE49-F238E27FC236}">
                <a16:creationId xmlns:a16="http://schemas.microsoft.com/office/drawing/2014/main" id="{C886D25E-F470-013D-5673-EDBF13F947EF}"/>
              </a:ext>
            </a:extLst>
          </p:cNvPr>
          <p:cNvSpPr txBox="1">
            <a:spLocks/>
          </p:cNvSpPr>
          <p:nvPr/>
        </p:nvSpPr>
        <p:spPr>
          <a:xfrm>
            <a:off x="845332" y="1914588"/>
            <a:ext cx="9938742" cy="233104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altLang="en-US" sz="2000"/>
              <a:t>The outcomes and impact of GBV prevention activities are </a:t>
            </a:r>
            <a:r>
              <a:rPr lang="en-GB" altLang="en-US" sz="2000" b="1">
                <a:solidFill>
                  <a:srgbClr val="0070C0"/>
                </a:solidFill>
              </a:rPr>
              <a:t>not easy to measure</a:t>
            </a:r>
            <a:endParaRPr lang="en-GB" altLang="en-US" sz="2000"/>
          </a:p>
          <a:p>
            <a:pPr>
              <a:buClr>
                <a:srgbClr val="0070C0"/>
              </a:buClr>
              <a:buFont typeface="Wingdings" pitchFamily="2" charset="2"/>
              <a:buChar char="Ø"/>
            </a:pPr>
            <a:r>
              <a:rPr lang="en-GB" altLang="en-US" sz="2000"/>
              <a:t>Challenges exist because progress is often measured over a long period of time and manifests at different levels of the ecological model.</a:t>
            </a:r>
          </a:p>
          <a:p>
            <a:pPr>
              <a:buClr>
                <a:srgbClr val="0070C0"/>
              </a:buClr>
              <a:buFont typeface="Wingdings" pitchFamily="2" charset="2"/>
              <a:buChar char="Ø"/>
            </a:pPr>
            <a:r>
              <a:rPr lang="en-GB" altLang="en-US" sz="2000"/>
              <a:t>Changes in social and gender norms are observed by tracking changes in </a:t>
            </a:r>
            <a:r>
              <a:rPr lang="en-GB" altLang="en-US" sz="2000" b="1">
                <a:solidFill>
                  <a:srgbClr val="0070C0"/>
                </a:solidFill>
              </a:rPr>
              <a:t>knowledge, attitudes, skills and behaviours</a:t>
            </a:r>
            <a:r>
              <a:rPr lang="en-GB" altLang="en-US" sz="2000"/>
              <a:t>. </a:t>
            </a:r>
          </a:p>
          <a:p>
            <a:pPr>
              <a:buClr>
                <a:srgbClr val="0070C0"/>
              </a:buClr>
              <a:buFont typeface="Wingdings" pitchFamily="2" charset="2"/>
              <a:buChar char="Ø"/>
            </a:pPr>
            <a:r>
              <a:rPr lang="en-GB" altLang="en-US" sz="2000"/>
              <a:t>A robust </a:t>
            </a:r>
            <a:r>
              <a:rPr lang="en-GB" altLang="en-US" sz="2000" b="1">
                <a:solidFill>
                  <a:srgbClr val="0070C0"/>
                </a:solidFill>
              </a:rPr>
              <a:t>Theory of Change</a:t>
            </a:r>
            <a:r>
              <a:rPr lang="en-GB" altLang="en-US" sz="2000"/>
              <a:t> can facilitate the measurements of milestones, outcomes and results </a:t>
            </a:r>
          </a:p>
        </p:txBody>
      </p:sp>
      <p:pic>
        <p:nvPicPr>
          <p:cNvPr id="5" name="Picture 4" descr="A picture containing text&#10;&#10;Description automatically generated">
            <a:extLst>
              <a:ext uri="{FF2B5EF4-FFF2-40B4-BE49-F238E27FC236}">
                <a16:creationId xmlns:a16="http://schemas.microsoft.com/office/drawing/2014/main" id="{DA5BE38D-487C-CE4E-D990-4255E5ADFD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2206" y="2921918"/>
            <a:ext cx="5793720" cy="3258968"/>
          </a:xfrm>
          <a:prstGeom prst="rect">
            <a:avLst/>
          </a:prstGeom>
        </p:spPr>
      </p:pic>
      <p:pic>
        <p:nvPicPr>
          <p:cNvPr id="11" name="Picture 10" descr="A picture containing text, night sky&#10;&#10;Description automatically generated">
            <a:extLst>
              <a:ext uri="{FF2B5EF4-FFF2-40B4-BE49-F238E27FC236}">
                <a16:creationId xmlns:a16="http://schemas.microsoft.com/office/drawing/2014/main" id="{4F180BF4-0F77-8CEE-21DB-9B5233723F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1046" y="4025744"/>
            <a:ext cx="5793720" cy="2023533"/>
          </a:xfrm>
          <a:prstGeom prst="rect">
            <a:avLst/>
          </a:prstGeom>
        </p:spPr>
      </p:pic>
      <p:sp>
        <p:nvSpPr>
          <p:cNvPr id="4" name="Title 1">
            <a:extLst>
              <a:ext uri="{FF2B5EF4-FFF2-40B4-BE49-F238E27FC236}">
                <a16:creationId xmlns:a16="http://schemas.microsoft.com/office/drawing/2014/main" id="{A92E980F-9B02-89B8-2F37-A742CAE31AD9}"/>
              </a:ext>
            </a:extLst>
          </p:cNvPr>
          <p:cNvSpPr txBox="1">
            <a:spLocks/>
          </p:cNvSpPr>
          <p:nvPr/>
        </p:nvSpPr>
        <p:spPr>
          <a:xfrm>
            <a:off x="795490" y="996361"/>
            <a:ext cx="718920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Measuring outcomes and impact of GBV prevention activities </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5933BA65-4D41-429D-7BB6-7EA2487ADA3A}"/>
              </a:ext>
            </a:extLst>
          </p:cNvPr>
          <p:cNvCxnSpPr>
            <a:cxnSpLocks/>
          </p:cNvCxnSpPr>
          <p:nvPr/>
        </p:nvCxnSpPr>
        <p:spPr>
          <a:xfrm flipH="1" flipV="1">
            <a:off x="-2666072" y="1619194"/>
            <a:ext cx="9938742" cy="37322"/>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3F81E36-FF9D-3BEC-2171-B299E9314312}"/>
              </a:ext>
            </a:extLst>
          </p:cNvPr>
          <p:cNvGraphicFramePr>
            <a:graphicFrameLocks noGrp="1"/>
          </p:cNvGraphicFramePr>
          <p:nvPr>
            <p:extLst>
              <p:ext uri="{D42A27DB-BD31-4B8C-83A1-F6EECF244321}">
                <p14:modId xmlns:p14="http://schemas.microsoft.com/office/powerpoint/2010/main" val="3921308851"/>
              </p:ext>
            </p:extLst>
          </p:nvPr>
        </p:nvGraphicFramePr>
        <p:xfrm>
          <a:off x="571658" y="1189119"/>
          <a:ext cx="11048683" cy="914212"/>
        </p:xfrm>
        <a:graphic>
          <a:graphicData uri="http://schemas.openxmlformats.org/drawingml/2006/table">
            <a:tbl>
              <a:tblPr firstRow="1" bandRow="1">
                <a:noFill/>
                <a:tableStyleId>{5C22544A-7EE6-4342-B048-85BDC9FD1C3A}</a:tableStyleId>
              </a:tblPr>
              <a:tblGrid>
                <a:gridCol w="3768988">
                  <a:extLst>
                    <a:ext uri="{9D8B030D-6E8A-4147-A177-3AD203B41FA5}">
                      <a16:colId xmlns:a16="http://schemas.microsoft.com/office/drawing/2014/main" val="958460511"/>
                    </a:ext>
                  </a:extLst>
                </a:gridCol>
                <a:gridCol w="3073706">
                  <a:extLst>
                    <a:ext uri="{9D8B030D-6E8A-4147-A177-3AD203B41FA5}">
                      <a16:colId xmlns:a16="http://schemas.microsoft.com/office/drawing/2014/main" val="2758482678"/>
                    </a:ext>
                  </a:extLst>
                </a:gridCol>
                <a:gridCol w="4205989">
                  <a:extLst>
                    <a:ext uri="{9D8B030D-6E8A-4147-A177-3AD203B41FA5}">
                      <a16:colId xmlns:a16="http://schemas.microsoft.com/office/drawing/2014/main" val="2854834706"/>
                    </a:ext>
                  </a:extLst>
                </a:gridCol>
              </a:tblGrid>
              <a:tr h="253809">
                <a:tc>
                  <a:txBody>
                    <a:bodyPr/>
                    <a:lstStyle/>
                    <a:p>
                      <a:pPr algn="ctr"/>
                      <a:r>
                        <a:rPr lang="en-GB" sz="1200" b="1" noProof="0">
                          <a:solidFill>
                            <a:srgbClr val="0070C0"/>
                          </a:solidFill>
                          <a:latin typeface="Lato" panose="020F0502020204030203" pitchFamily="34" charset="77"/>
                        </a:rPr>
                        <a:t>If you are doing:</a:t>
                      </a:r>
                    </a:p>
                  </a:txBody>
                  <a:tcPr marL="84087" marR="84087" marT="42044" marB="42044" anchor="ctr">
                    <a:lnL w="12700" cmpd="sng">
                      <a:noFill/>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n-GB" sz="1200" b="1" noProof="0">
                          <a:solidFill>
                            <a:srgbClr val="0070C0"/>
                          </a:solidFill>
                          <a:latin typeface="Lato" panose="020F0502020204030203" pitchFamily="34" charset="77"/>
                        </a:rPr>
                        <a:t>Then choose:</a:t>
                      </a:r>
                    </a:p>
                  </a:txBody>
                  <a:tcPr marL="84087" marR="84087" marT="42044" marB="420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n-GB" sz="1200" b="1" noProof="0">
                          <a:solidFill>
                            <a:srgbClr val="0070C0"/>
                          </a:solidFill>
                          <a:latin typeface="Lato" panose="020F0502020204030203" pitchFamily="34" charset="77"/>
                        </a:rPr>
                        <a:t>For:</a:t>
                      </a:r>
                    </a:p>
                  </a:txBody>
                  <a:tcPr marL="84087" marR="84087" marT="42044" marB="42044" anchor="ctr">
                    <a:lnL w="127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CCE3F1"/>
                    </a:solidFill>
                  </a:tcPr>
                </a:tc>
                <a:extLst>
                  <a:ext uri="{0D108BD9-81ED-4DB2-BD59-A6C34878D82A}">
                    <a16:rowId xmlns:a16="http://schemas.microsoft.com/office/drawing/2014/main" val="3678820390"/>
                  </a:ext>
                </a:extLst>
              </a:tr>
              <a:tr h="647244">
                <a:tc>
                  <a:txBody>
                    <a:bodyPr/>
                    <a:lstStyle/>
                    <a:p>
                      <a:r>
                        <a:rPr lang="en-GB" sz="1050" noProof="0">
                          <a:solidFill>
                            <a:srgbClr val="0070C0"/>
                          </a:solidFill>
                          <a:latin typeface="Lato" panose="020F0502020204030203" pitchFamily="34" charset="77"/>
                        </a:rPr>
                        <a:t>GBV prevention, risk mitigation and response</a:t>
                      </a:r>
                    </a:p>
                  </a:txBody>
                  <a:tcPr marL="84087" marR="84087" marT="42044" marB="42044" anchor="ctr">
                    <a:lnL w="12700" cmpd="sng">
                      <a:noFill/>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n-GB" sz="1050" u="sng" noProof="0">
                          <a:solidFill>
                            <a:srgbClr val="0070C0"/>
                          </a:solidFill>
                          <a:latin typeface="Lato" panose="020F0502020204030203" pitchFamily="34" charset="77"/>
                        </a:rPr>
                        <a:t>Outcome Area 4: Gender-based Violence</a:t>
                      </a:r>
                    </a:p>
                  </a:txBody>
                  <a:tcPr marL="84087" marR="84087" marT="42044" marB="42044"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r>
                        <a:rPr lang="en-GB" sz="1050" noProof="0">
                          <a:solidFill>
                            <a:srgbClr val="0070C0"/>
                          </a:solidFill>
                          <a:latin typeface="Lato" panose="020F0502020204030203" pitchFamily="34" charset="77"/>
                        </a:rPr>
                        <a:t>Relevant Population type: all indicators are applicable to Refugees &amp; Asylum Seekers, Stateless, IDPs, Returnees, Others of Concern, Host Communities</a:t>
                      </a:r>
                    </a:p>
                  </a:txBody>
                  <a:tcPr marL="84087" marR="84087" marT="42044" marB="42044" anchor="ctr">
                    <a:lnL w="12700" cap="flat" cmpd="sng" algn="ctr">
                      <a:solidFill>
                        <a:srgbClr val="0070C0"/>
                      </a:solidFill>
                      <a:prstDash val="solid"/>
                      <a:round/>
                      <a:headEnd type="none" w="med" len="med"/>
                      <a:tailEnd type="none" w="med" len="med"/>
                    </a:lnL>
                    <a:lnR w="12700" cmpd="sng">
                      <a:noFill/>
                    </a:lnR>
                    <a:lnT w="381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extLst>
                  <a:ext uri="{0D108BD9-81ED-4DB2-BD59-A6C34878D82A}">
                    <a16:rowId xmlns:a16="http://schemas.microsoft.com/office/drawing/2014/main" val="2371778699"/>
                  </a:ext>
                </a:extLst>
              </a:tr>
            </a:tbl>
          </a:graphicData>
        </a:graphic>
      </p:graphicFrame>
      <p:graphicFrame>
        <p:nvGraphicFramePr>
          <p:cNvPr id="7" name="Table 6">
            <a:extLst>
              <a:ext uri="{FF2B5EF4-FFF2-40B4-BE49-F238E27FC236}">
                <a16:creationId xmlns:a16="http://schemas.microsoft.com/office/drawing/2014/main" id="{7F22BE95-CF1F-7EAB-CF62-3D2E4C8F178E}"/>
              </a:ext>
            </a:extLst>
          </p:cNvPr>
          <p:cNvGraphicFramePr>
            <a:graphicFrameLocks noGrp="1"/>
          </p:cNvGraphicFramePr>
          <p:nvPr>
            <p:extLst>
              <p:ext uri="{D42A27DB-BD31-4B8C-83A1-F6EECF244321}">
                <p14:modId xmlns:p14="http://schemas.microsoft.com/office/powerpoint/2010/main" val="2112819958"/>
              </p:ext>
            </p:extLst>
          </p:nvPr>
        </p:nvGraphicFramePr>
        <p:xfrm>
          <a:off x="567471" y="2051104"/>
          <a:ext cx="11048683" cy="1361909"/>
        </p:xfrm>
        <a:graphic>
          <a:graphicData uri="http://schemas.openxmlformats.org/drawingml/2006/table">
            <a:tbl>
              <a:tblPr firstRow="1" bandRow="1">
                <a:noFill/>
                <a:tableStyleId>{5C22544A-7EE6-4342-B048-85BDC9FD1C3A}</a:tableStyleId>
              </a:tblPr>
              <a:tblGrid>
                <a:gridCol w="3450198">
                  <a:extLst>
                    <a:ext uri="{9D8B030D-6E8A-4147-A177-3AD203B41FA5}">
                      <a16:colId xmlns:a16="http://schemas.microsoft.com/office/drawing/2014/main" val="958460511"/>
                    </a:ext>
                  </a:extLst>
                </a:gridCol>
                <a:gridCol w="3420931">
                  <a:extLst>
                    <a:ext uri="{9D8B030D-6E8A-4147-A177-3AD203B41FA5}">
                      <a16:colId xmlns:a16="http://schemas.microsoft.com/office/drawing/2014/main" val="2758482678"/>
                    </a:ext>
                  </a:extLst>
                </a:gridCol>
                <a:gridCol w="4177554">
                  <a:extLst>
                    <a:ext uri="{9D8B030D-6E8A-4147-A177-3AD203B41FA5}">
                      <a16:colId xmlns:a16="http://schemas.microsoft.com/office/drawing/2014/main" val="2854834706"/>
                    </a:ext>
                  </a:extLst>
                </a:gridCol>
              </a:tblGrid>
              <a:tr h="376786">
                <a:tc gridSpan="3">
                  <a:txBody>
                    <a:bodyPr/>
                    <a:lstStyle/>
                    <a:p>
                      <a:pPr algn="ctr"/>
                      <a:r>
                        <a:rPr lang="en-GB" sz="1400" b="1" noProof="0">
                          <a:solidFill>
                            <a:schemeClr val="bg1"/>
                          </a:solidFill>
                          <a:latin typeface="Lato" panose="020F0502020204030203" pitchFamily="34" charset="77"/>
                        </a:rPr>
                        <a:t>Core Indicators for Outcome Area 4: GBV (Mandatory for Operations)</a:t>
                      </a:r>
                    </a:p>
                  </a:txBody>
                  <a:tcPr marL="84087" marR="84087" marT="42044" marB="42044"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38EC9"/>
                    </a:solidFill>
                  </a:tcPr>
                </a:tc>
                <a:tc hMerge="1">
                  <a:txBody>
                    <a:bodyPr/>
                    <a:lstStyle/>
                    <a:p>
                      <a:r>
                        <a:rPr lang="en-GR" sz="1600" b="0">
                          <a:solidFill>
                            <a:srgbClr val="0070C0"/>
                          </a:solidFill>
                          <a:latin typeface="Lato" panose="020F0502020204030203" pitchFamily="34" charset="77"/>
                        </a:rPr>
                        <a:t>30 mins</a:t>
                      </a: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noFill/>
                  </a:tcPr>
                </a:tc>
                <a:tc hMerge="1">
                  <a:txBody>
                    <a:bodyPr/>
                    <a:lstStyle/>
                    <a:p>
                      <a:endParaRPr lang="en-GR" sz="1600" b="0">
                        <a:solidFill>
                          <a:srgbClr val="0070C0"/>
                        </a:solidFill>
                        <a:latin typeface="Lato" panose="020F0502020204030203" pitchFamily="34" charset="77"/>
                      </a:endParaRPr>
                    </a:p>
                  </a:txBody>
                  <a:tcPr marL="84087" marR="84087" marT="42044" marB="42044" anchor="ctr">
                    <a:lnL w="38100" cap="flat" cmpd="sng" algn="ctr">
                      <a:solidFill>
                        <a:srgbClr val="FBEF33"/>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noFill/>
                  </a:tcPr>
                </a:tc>
                <a:extLst>
                  <a:ext uri="{0D108BD9-81ED-4DB2-BD59-A6C34878D82A}">
                    <a16:rowId xmlns:a16="http://schemas.microsoft.com/office/drawing/2014/main" val="1761126919"/>
                  </a:ext>
                </a:extLst>
              </a:tr>
              <a:tr h="656767">
                <a:tc>
                  <a:txBody>
                    <a:bodyPr/>
                    <a:lstStyle/>
                    <a:p>
                      <a:pPr algn="ctr"/>
                      <a:r>
                        <a:rPr lang="en-GB" sz="1200" b="1" noProof="0">
                          <a:solidFill>
                            <a:schemeClr val="bg1"/>
                          </a:solidFill>
                          <a:latin typeface="Lato" panose="020F0502020204030203" pitchFamily="34" charset="77"/>
                        </a:rPr>
                        <a:t>4.1: </a:t>
                      </a:r>
                      <a:r>
                        <a:rPr lang="en-GB" sz="1100" b="0" noProof="0">
                          <a:solidFill>
                            <a:schemeClr val="bg1"/>
                          </a:solidFill>
                          <a:latin typeface="Lato" panose="020F0502020204030203" pitchFamily="34" charset="77"/>
                        </a:rPr>
                        <a:t>Proportion of displaced and stateless persons who know where to access available GBV services</a:t>
                      </a:r>
                    </a:p>
                  </a:txBody>
                  <a:tcPr marL="84087" marR="84087" marT="42044" marB="42044" anchor="ctr">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38EC9"/>
                    </a:solidFill>
                  </a:tcPr>
                </a:tc>
                <a:tc>
                  <a:txBody>
                    <a:bodyPr/>
                    <a:lstStyle/>
                    <a:p>
                      <a:pPr algn="ctr"/>
                      <a:r>
                        <a:rPr lang="en-GB" sz="1200" b="1" noProof="0">
                          <a:solidFill>
                            <a:schemeClr val="bg1"/>
                          </a:solidFill>
                          <a:latin typeface="Lato" panose="020F0502020204030203" pitchFamily="34" charset="77"/>
                        </a:rPr>
                        <a:t>4.2: </a:t>
                      </a:r>
                      <a:r>
                        <a:rPr lang="en-GB" sz="1100" b="0" noProof="0">
                          <a:solidFill>
                            <a:schemeClr val="bg1"/>
                          </a:solidFill>
                          <a:latin typeface="Lato" panose="020F0502020204030203" pitchFamily="34" charset="77"/>
                        </a:rPr>
                        <a:t>Proportion of displaced and stateless persons who do not accept violence against women </a:t>
                      </a:r>
                      <a:endParaRPr lang="en-GB" sz="1100" b="1" noProof="0">
                        <a:solidFill>
                          <a:schemeClr val="bg1"/>
                        </a:solidFill>
                        <a:latin typeface="Lato" panose="020F0502020204030203" pitchFamily="34" charset="77"/>
                      </a:endParaRPr>
                    </a:p>
                  </a:txBody>
                  <a:tcPr marL="84087" marR="84087" marT="42044" marB="420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38EC9"/>
                    </a:solidFill>
                  </a:tcPr>
                </a:tc>
                <a:tc>
                  <a:txBody>
                    <a:bodyPr/>
                    <a:lstStyle/>
                    <a:p>
                      <a:pPr algn="ctr"/>
                      <a:r>
                        <a:rPr lang="en-GB" sz="1200" b="1" noProof="0">
                          <a:solidFill>
                            <a:schemeClr val="bg1"/>
                          </a:solidFill>
                          <a:latin typeface="Lato" panose="020F0502020204030203" pitchFamily="34" charset="77"/>
                        </a:rPr>
                        <a:t>4.3: </a:t>
                      </a:r>
                      <a:r>
                        <a:rPr lang="en-GB" sz="1100" b="0" noProof="0">
                          <a:solidFill>
                            <a:schemeClr val="bg1"/>
                          </a:solidFill>
                          <a:latin typeface="Lato" panose="020F0502020204030203" pitchFamily="34" charset="77"/>
                        </a:rPr>
                        <a:t>Proportion of survivors who are satisfied with GBV case management services </a:t>
                      </a:r>
                      <a:endParaRPr lang="en-GB" sz="1100" b="1" noProof="0">
                        <a:solidFill>
                          <a:schemeClr val="bg1"/>
                        </a:solidFill>
                        <a:latin typeface="Lato" panose="020F0502020204030203" pitchFamily="34" charset="77"/>
                      </a:endParaRPr>
                    </a:p>
                  </a:txBody>
                  <a:tcPr marL="84087" marR="84087" marT="42044" marB="42044" anchor="ctr">
                    <a:lnL w="127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338EC9"/>
                    </a:solidFill>
                  </a:tcPr>
                </a:tc>
                <a:extLst>
                  <a:ext uri="{0D108BD9-81ED-4DB2-BD59-A6C34878D82A}">
                    <a16:rowId xmlns:a16="http://schemas.microsoft.com/office/drawing/2014/main" val="3678820390"/>
                  </a:ext>
                </a:extLst>
              </a:tr>
              <a:tr h="328356">
                <a:tc>
                  <a:txBody>
                    <a:bodyPr/>
                    <a:lstStyle/>
                    <a:p>
                      <a:pPr algn="ctr"/>
                      <a:r>
                        <a:rPr lang="en-GB" sz="1050" noProof="0">
                          <a:solidFill>
                            <a:srgbClr val="0070C0"/>
                          </a:solidFill>
                          <a:latin typeface="Lato" panose="020F0502020204030203" pitchFamily="34" charset="77"/>
                        </a:rPr>
                        <a:t>GBV Response</a:t>
                      </a:r>
                    </a:p>
                  </a:txBody>
                  <a:tcPr marL="84087" marR="84087" marT="42044" marB="42044" anchor="ctr">
                    <a:lnL w="12700" cmpd="sng">
                      <a:noFill/>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n-GB" sz="1050" noProof="0">
                          <a:solidFill>
                            <a:srgbClr val="0070C0"/>
                          </a:solidFill>
                          <a:latin typeface="Lato" panose="020F0502020204030203" pitchFamily="34" charset="77"/>
                        </a:rPr>
                        <a:t>GBV Prevention</a:t>
                      </a:r>
                    </a:p>
                  </a:txBody>
                  <a:tcPr marL="84087" marR="84087" marT="42044" marB="420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tc>
                  <a:txBody>
                    <a:bodyPr/>
                    <a:lstStyle/>
                    <a:p>
                      <a:pPr algn="ctr"/>
                      <a:r>
                        <a:rPr lang="en-GB" sz="1050" noProof="0">
                          <a:solidFill>
                            <a:srgbClr val="0070C0"/>
                          </a:solidFill>
                          <a:latin typeface="Lato" panose="020F0502020204030203" pitchFamily="34" charset="77"/>
                        </a:rPr>
                        <a:t>GBV Response</a:t>
                      </a:r>
                    </a:p>
                  </a:txBody>
                  <a:tcPr marL="84087" marR="84087" marT="42044" marB="42044" anchor="ctr">
                    <a:lnL w="1270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E3F1"/>
                    </a:solidFill>
                  </a:tcPr>
                </a:tc>
                <a:extLst>
                  <a:ext uri="{0D108BD9-81ED-4DB2-BD59-A6C34878D82A}">
                    <a16:rowId xmlns:a16="http://schemas.microsoft.com/office/drawing/2014/main" val="2371778699"/>
                  </a:ext>
                </a:extLst>
              </a:tr>
            </a:tbl>
          </a:graphicData>
        </a:graphic>
      </p:graphicFrame>
      <p:sp>
        <p:nvSpPr>
          <p:cNvPr id="20" name="Oval 19">
            <a:extLst>
              <a:ext uri="{FF2B5EF4-FFF2-40B4-BE49-F238E27FC236}">
                <a16:creationId xmlns:a16="http://schemas.microsoft.com/office/drawing/2014/main" id="{55DB3975-3B19-A6B2-FED4-30DDA2A6B52F}"/>
              </a:ext>
            </a:extLst>
          </p:cNvPr>
          <p:cNvSpPr/>
          <p:nvPr/>
        </p:nvSpPr>
        <p:spPr>
          <a:xfrm>
            <a:off x="4197013" y="1336658"/>
            <a:ext cx="3509642" cy="101230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
        <p:nvSpPr>
          <p:cNvPr id="21" name="Oval 20">
            <a:extLst>
              <a:ext uri="{FF2B5EF4-FFF2-40B4-BE49-F238E27FC236}">
                <a16:creationId xmlns:a16="http://schemas.microsoft.com/office/drawing/2014/main" id="{BC58F6DF-84C7-C6C6-08BA-BF0EBBF64F68}"/>
              </a:ext>
            </a:extLst>
          </p:cNvPr>
          <p:cNvSpPr/>
          <p:nvPr/>
        </p:nvSpPr>
        <p:spPr>
          <a:xfrm>
            <a:off x="713592" y="1253944"/>
            <a:ext cx="3079378" cy="101230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
        <p:nvSpPr>
          <p:cNvPr id="23" name="Oval 22">
            <a:extLst>
              <a:ext uri="{FF2B5EF4-FFF2-40B4-BE49-F238E27FC236}">
                <a16:creationId xmlns:a16="http://schemas.microsoft.com/office/drawing/2014/main" id="{C6B0F8DA-AA7E-EF6B-2639-702EDE9B7994}"/>
              </a:ext>
            </a:extLst>
          </p:cNvPr>
          <p:cNvSpPr/>
          <p:nvPr/>
        </p:nvSpPr>
        <p:spPr>
          <a:xfrm>
            <a:off x="4037673" y="2277444"/>
            <a:ext cx="3496205" cy="1080666"/>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
        <p:nvSpPr>
          <p:cNvPr id="24" name="Title 1">
            <a:extLst>
              <a:ext uri="{FF2B5EF4-FFF2-40B4-BE49-F238E27FC236}">
                <a16:creationId xmlns:a16="http://schemas.microsoft.com/office/drawing/2014/main" id="{05AEBC57-F824-0C99-882F-9006F301492D}"/>
              </a:ext>
            </a:extLst>
          </p:cNvPr>
          <p:cNvSpPr txBox="1">
            <a:spLocks/>
          </p:cNvSpPr>
          <p:nvPr/>
        </p:nvSpPr>
        <p:spPr>
          <a:xfrm>
            <a:off x="795490" y="471067"/>
            <a:ext cx="7772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UNHCR`s Results Framework</a:t>
            </a:r>
            <a:endParaRPr lang="en-US" sz="4000" b="1">
              <a:solidFill>
                <a:srgbClr val="0070C0"/>
              </a:solidFill>
              <a:latin typeface="Lato" panose="020F0502020204030203" pitchFamily="34" charset="77"/>
            </a:endParaRPr>
          </a:p>
        </p:txBody>
      </p:sp>
      <p:cxnSp>
        <p:nvCxnSpPr>
          <p:cNvPr id="25" name="Straight Connector 24">
            <a:extLst>
              <a:ext uri="{FF2B5EF4-FFF2-40B4-BE49-F238E27FC236}">
                <a16:creationId xmlns:a16="http://schemas.microsoft.com/office/drawing/2014/main" id="{C43E7D06-16F2-677A-0F1A-5E944C14E5FE}"/>
              </a:ext>
            </a:extLst>
          </p:cNvPr>
          <p:cNvCxnSpPr>
            <a:cxnSpLocks/>
          </p:cNvCxnSpPr>
          <p:nvPr/>
        </p:nvCxnSpPr>
        <p:spPr>
          <a:xfrm flipH="1" flipV="1">
            <a:off x="-2666072" y="1093900"/>
            <a:ext cx="9938742" cy="37322"/>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10" name="Table 9">
            <a:extLst>
              <a:ext uri="{FF2B5EF4-FFF2-40B4-BE49-F238E27FC236}">
                <a16:creationId xmlns:a16="http://schemas.microsoft.com/office/drawing/2014/main" id="{7BC8F41D-F33B-44A5-5F4A-245B67609C31}"/>
              </a:ext>
            </a:extLst>
          </p:cNvPr>
          <p:cNvGraphicFramePr>
            <a:graphicFrameLocks noGrp="1"/>
          </p:cNvGraphicFramePr>
          <p:nvPr>
            <p:extLst>
              <p:ext uri="{D42A27DB-BD31-4B8C-83A1-F6EECF244321}">
                <p14:modId xmlns:p14="http://schemas.microsoft.com/office/powerpoint/2010/main" val="2845955451"/>
              </p:ext>
            </p:extLst>
          </p:nvPr>
        </p:nvGraphicFramePr>
        <p:xfrm>
          <a:off x="567471" y="3429000"/>
          <a:ext cx="11045893" cy="2321440"/>
        </p:xfrm>
        <a:graphic>
          <a:graphicData uri="http://schemas.openxmlformats.org/drawingml/2006/table">
            <a:tbl>
              <a:tblPr firstRow="1" bandRow="1">
                <a:noFill/>
                <a:tableStyleId>{5C22544A-7EE6-4342-B048-85BDC9FD1C3A}</a:tableStyleId>
              </a:tblPr>
              <a:tblGrid>
                <a:gridCol w="6127294">
                  <a:extLst>
                    <a:ext uri="{9D8B030D-6E8A-4147-A177-3AD203B41FA5}">
                      <a16:colId xmlns:a16="http://schemas.microsoft.com/office/drawing/2014/main" val="958460511"/>
                    </a:ext>
                  </a:extLst>
                </a:gridCol>
                <a:gridCol w="4918599">
                  <a:extLst>
                    <a:ext uri="{9D8B030D-6E8A-4147-A177-3AD203B41FA5}">
                      <a16:colId xmlns:a16="http://schemas.microsoft.com/office/drawing/2014/main" val="2758482678"/>
                    </a:ext>
                  </a:extLst>
                </a:gridCol>
              </a:tblGrid>
              <a:tr h="370490">
                <a:tc gridSpan="2">
                  <a:txBody>
                    <a:bodyPr/>
                    <a:lstStyle/>
                    <a:p>
                      <a:pPr algn="ctr"/>
                      <a:r>
                        <a:rPr lang="en-GB" sz="1400" b="1" noProof="0">
                          <a:solidFill>
                            <a:schemeClr val="bg1"/>
                          </a:solidFill>
                          <a:latin typeface="Lato" panose="020F0502020204030203" pitchFamily="34" charset="77"/>
                        </a:rPr>
                        <a:t>And contextualize the following results chain based upon your activities</a:t>
                      </a:r>
                    </a:p>
                  </a:txBody>
                  <a:tcPr marL="84087" marR="84087" marT="42044" marB="42044"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r>
                        <a:rPr lang="en-GR" sz="1600" b="0">
                          <a:solidFill>
                            <a:srgbClr val="0070C0"/>
                          </a:solidFill>
                          <a:latin typeface="Lato" panose="020F0502020204030203" pitchFamily="34" charset="77"/>
                        </a:rPr>
                        <a:t>30 mins</a:t>
                      </a: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noFill/>
                  </a:tcPr>
                </a:tc>
                <a:extLst>
                  <a:ext uri="{0D108BD9-81ED-4DB2-BD59-A6C34878D82A}">
                    <a16:rowId xmlns:a16="http://schemas.microsoft.com/office/drawing/2014/main" val="1761126919"/>
                  </a:ext>
                </a:extLst>
              </a:tr>
              <a:tr h="3284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kern="1200" noProof="0">
                          <a:solidFill>
                            <a:srgbClr val="0070C0"/>
                          </a:solidFill>
                          <a:latin typeface="Lato" panose="020F0502020204030203" pitchFamily="34" charset="77"/>
                          <a:ea typeface="+mn-ea"/>
                          <a:cs typeface="+mn-cs"/>
                        </a:rPr>
                        <a:t>GBV prevention activity</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u="none" noProof="0">
                          <a:solidFill>
                            <a:schemeClr val="bg1"/>
                          </a:solidFill>
                          <a:latin typeface="Lato" panose="020F0502020204030203" pitchFamily="34" charset="77"/>
                        </a:rPr>
                        <a:t>Good practice output indicators</a:t>
                      </a:r>
                      <a:endParaRPr lang="en-GB" sz="1100" b="0" u="none" noProof="0">
                        <a:solidFill>
                          <a:schemeClr val="bg1"/>
                        </a:solidFill>
                        <a:latin typeface="Lato" panose="020F0502020204030203" pitchFamily="34" charset="77"/>
                      </a:endParaRP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19050" cap="flat" cmpd="sng" algn="ctr">
                      <a:solidFill>
                        <a:srgbClr val="005A9B"/>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1320778920"/>
                  </a:ext>
                </a:extLst>
              </a:tr>
              <a:tr h="620326">
                <a:tc>
                  <a:txBody>
                    <a:bodyPr/>
                    <a:lstStyle/>
                    <a:p>
                      <a:r>
                        <a:rPr lang="en-GB" sz="1100" b="0" noProof="0">
                          <a:solidFill>
                            <a:schemeClr val="tx1">
                              <a:lumMod val="65000"/>
                              <a:lumOff val="35000"/>
                            </a:schemeClr>
                          </a:solidFill>
                          <a:latin typeface="Lato" panose="020F0502020204030203" pitchFamily="34" charset="77"/>
                        </a:rPr>
                        <a:t>Awareness raising activities, Information campaigns, 16-days of activism, Women Safe Spaces, Empowerment group activities, EMAP, SASA, EASE</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kern="1200" noProof="0">
                          <a:solidFill>
                            <a:schemeClr val="bg1"/>
                          </a:solidFill>
                          <a:latin typeface="Lato" panose="020F0502020204030203" pitchFamily="34" charset="77"/>
                          <a:ea typeface="+mn-ea"/>
                          <a:cs typeface="+mn-cs"/>
                        </a:rPr>
                        <a:t>% of prevention activities led by women and girls from the community</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2710736392"/>
                  </a:ext>
                </a:extLst>
              </a:tr>
              <a:tr h="4874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noProof="0">
                          <a:solidFill>
                            <a:schemeClr val="tx1">
                              <a:lumMod val="65000"/>
                              <a:lumOff val="35000"/>
                            </a:schemeClr>
                          </a:solidFill>
                          <a:latin typeface="Lato" panose="020F0502020204030203" pitchFamily="34" charset="77"/>
                        </a:rPr>
                        <a:t>Women Safe Spaces, Empowerment group activities, Livelihoods group activities, EMAP, SASA, EASE, Adolescent Girl Groups, activities</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noProof="0">
                          <a:solidFill>
                            <a:schemeClr val="bg1"/>
                          </a:solidFill>
                          <a:latin typeface="Lato" panose="020F0502020204030203" pitchFamily="34" charset="77"/>
                        </a:rPr>
                        <a:t># of women and girls who participate in targeted empowerment activities as part of GBV prevention programmes</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39297438"/>
                  </a:ext>
                </a:extLst>
              </a:tr>
              <a:tr h="5147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noProof="0">
                          <a:solidFill>
                            <a:schemeClr val="tx1">
                              <a:lumMod val="65000"/>
                              <a:lumOff val="35000"/>
                            </a:schemeClr>
                          </a:solidFill>
                          <a:latin typeface="Lato" panose="020F0502020204030203" pitchFamily="34" charset="77"/>
                        </a:rPr>
                        <a:t>Awareness raising activities,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noProof="0">
                          <a:solidFill>
                            <a:schemeClr val="tx1">
                              <a:lumMod val="65000"/>
                              <a:lumOff val="35000"/>
                            </a:schemeClr>
                          </a:solidFill>
                          <a:latin typeface="Lato" panose="020F0502020204030203" pitchFamily="34" charset="77"/>
                        </a:rPr>
                        <a:t>Information campaigns</a:t>
                      </a:r>
                    </a:p>
                  </a:txBody>
                  <a:tcPr marL="84087" marR="84087" marT="42044" marB="42044" anchor="ctr">
                    <a:lnL w="12700" cmpd="sng">
                      <a:noFill/>
                    </a:lnL>
                    <a:lnR w="19050" cap="flat" cmpd="sng" algn="ctr">
                      <a:solidFill>
                        <a:srgbClr val="005A9B"/>
                      </a:solidFill>
                      <a:prstDash val="solid"/>
                      <a:round/>
                      <a:headEnd type="none" w="med" len="med"/>
                      <a:tailEnd type="none" w="med" len="med"/>
                    </a:lnR>
                    <a:lnT w="28575"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0" noProof="0">
                          <a:solidFill>
                            <a:schemeClr val="bg1"/>
                          </a:solidFill>
                          <a:latin typeface="Lato" panose="020F0502020204030203" pitchFamily="34" charset="77"/>
                        </a:rPr>
                        <a:t># of displaced and stateless persons targeted with information-sharing activities on GBV in the onset of an emergency</a:t>
                      </a:r>
                    </a:p>
                  </a:txBody>
                  <a:tcPr marL="84087" marR="84087" marT="42044" marB="42044" anchor="ctr">
                    <a:lnL w="19050" cap="flat" cmpd="sng" algn="ctr">
                      <a:solidFill>
                        <a:srgbClr val="005A9B"/>
                      </a:solidFill>
                      <a:prstDash val="solid"/>
                      <a:round/>
                      <a:headEnd type="none" w="med" len="med"/>
                      <a:tailEnd type="none" w="med" len="med"/>
                    </a:lnL>
                    <a:lnR w="19050" cap="flat" cmpd="sng" algn="ctr">
                      <a:solidFill>
                        <a:srgbClr val="005A9B"/>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5A9B"/>
                    </a:solidFill>
                  </a:tcPr>
                </a:tc>
                <a:extLst>
                  <a:ext uri="{0D108BD9-81ED-4DB2-BD59-A6C34878D82A}">
                    <a16:rowId xmlns:a16="http://schemas.microsoft.com/office/drawing/2014/main" val="2371778699"/>
                  </a:ext>
                </a:extLst>
              </a:tr>
            </a:tbl>
          </a:graphicData>
        </a:graphic>
      </p:graphicFrame>
      <p:sp>
        <p:nvSpPr>
          <p:cNvPr id="11" name="Oval 10">
            <a:extLst>
              <a:ext uri="{FF2B5EF4-FFF2-40B4-BE49-F238E27FC236}">
                <a16:creationId xmlns:a16="http://schemas.microsoft.com/office/drawing/2014/main" id="{9C2F071F-0B27-F853-33DF-18526DE95D97}"/>
              </a:ext>
            </a:extLst>
          </p:cNvPr>
          <p:cNvSpPr/>
          <p:nvPr/>
        </p:nvSpPr>
        <p:spPr>
          <a:xfrm>
            <a:off x="2509650" y="3587126"/>
            <a:ext cx="2566640" cy="77446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
        <p:nvSpPr>
          <p:cNvPr id="12" name="Oval 11">
            <a:extLst>
              <a:ext uri="{FF2B5EF4-FFF2-40B4-BE49-F238E27FC236}">
                <a16:creationId xmlns:a16="http://schemas.microsoft.com/office/drawing/2014/main" id="{259D5655-FDB6-3514-2477-2405A98DE5C3}"/>
              </a:ext>
            </a:extLst>
          </p:cNvPr>
          <p:cNvSpPr/>
          <p:nvPr/>
        </p:nvSpPr>
        <p:spPr>
          <a:xfrm>
            <a:off x="6895717" y="3587126"/>
            <a:ext cx="4534283" cy="774465"/>
          </a:xfrm>
          <a:prstGeom prst="ellipse">
            <a:avLst/>
          </a:prstGeom>
          <a:noFill/>
          <a:ln w="19050">
            <a:solidFill>
              <a:srgbClr val="FBEF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R">
              <a:solidFill>
                <a:srgbClr val="C00000"/>
              </a:solidFill>
              <a:highlight>
                <a:srgbClr val="FFFF00"/>
              </a:highlight>
            </a:endParaRPr>
          </a:p>
        </p:txBody>
      </p:sp>
    </p:spTree>
    <p:extLst>
      <p:ext uri="{BB962C8B-B14F-4D97-AF65-F5344CB8AC3E}">
        <p14:creationId xmlns:p14="http://schemas.microsoft.com/office/powerpoint/2010/main" val="21226476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0000">
                                          <p:cBhvr additive="base">
                                            <p:cTn id="7"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0-#ppt_w/2"/>
                                              </p:val>
                                            </p:tav>
                                            <p:tav tm="100000">
                                              <p:val>
                                                <p:strVal val="#ppt_x"/>
                                              </p:val>
                                            </p:tav>
                                          </p:tavLst>
                                        </p:anim>
                                        <p:anim calcmode="lin" valueType="num">
                                          <p:cBhvr additive="base">
                                            <p:cTn id="8" dur="1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p:bldP spid="11" grpId="0" animBg="1"/>
          <p:bldP spid="1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297BC9C-F481-B884-EF25-CCC9A021F6D7}"/>
              </a:ext>
            </a:extLst>
          </p:cNvPr>
          <p:cNvGrpSpPr/>
          <p:nvPr/>
        </p:nvGrpSpPr>
        <p:grpSpPr>
          <a:xfrm>
            <a:off x="955165" y="4465482"/>
            <a:ext cx="11236834" cy="851107"/>
            <a:chOff x="955165" y="4465482"/>
            <a:chExt cx="11236834" cy="851107"/>
          </a:xfrm>
        </p:grpSpPr>
        <p:sp>
          <p:nvSpPr>
            <p:cNvPr id="14" name="Rectangle 13">
              <a:extLst>
                <a:ext uri="{FF2B5EF4-FFF2-40B4-BE49-F238E27FC236}">
                  <a16:creationId xmlns:a16="http://schemas.microsoft.com/office/drawing/2014/main" id="{AE07508D-8F1B-9A0C-9757-3A796F9F09D7}"/>
                </a:ext>
              </a:extLst>
            </p:cNvPr>
            <p:cNvSpPr/>
            <p:nvPr/>
          </p:nvSpPr>
          <p:spPr>
            <a:xfrm>
              <a:off x="955165" y="4520470"/>
              <a:ext cx="1123683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4102E030-3775-15AA-33DB-EBA437FF1845}"/>
                </a:ext>
              </a:extLst>
            </p:cNvPr>
            <p:cNvSpPr txBox="1">
              <a:spLocks/>
            </p:cNvSpPr>
            <p:nvPr/>
          </p:nvSpPr>
          <p:spPr>
            <a:xfrm>
              <a:off x="1305702" y="4465482"/>
              <a:ext cx="5446790"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n-US">
                  <a:solidFill>
                    <a:srgbClr val="0070C0"/>
                  </a:solidFill>
                  <a:latin typeface="Lato Light" panose="020F0302020204030203" pitchFamily="34" charset="77"/>
                </a:rPr>
                <a:t>GBV Prevention Challenge</a:t>
              </a:r>
            </a:p>
          </p:txBody>
        </p:sp>
      </p:grpSp>
      <p:grpSp>
        <p:nvGrpSpPr>
          <p:cNvPr id="21" name="Group 20">
            <a:extLst>
              <a:ext uri="{FF2B5EF4-FFF2-40B4-BE49-F238E27FC236}">
                <a16:creationId xmlns:a16="http://schemas.microsoft.com/office/drawing/2014/main" id="{2F94A522-3936-C4E1-1208-AAF9FB6E7551}"/>
              </a:ext>
            </a:extLst>
          </p:cNvPr>
          <p:cNvGrpSpPr/>
          <p:nvPr/>
        </p:nvGrpSpPr>
        <p:grpSpPr>
          <a:xfrm>
            <a:off x="955165" y="3155644"/>
            <a:ext cx="11236834" cy="815937"/>
            <a:chOff x="955165" y="3155644"/>
            <a:chExt cx="10523701" cy="815937"/>
          </a:xfrm>
        </p:grpSpPr>
        <p:sp>
          <p:nvSpPr>
            <p:cNvPr id="12" name="Rectangle 11">
              <a:extLst>
                <a:ext uri="{FF2B5EF4-FFF2-40B4-BE49-F238E27FC236}">
                  <a16:creationId xmlns:a16="http://schemas.microsoft.com/office/drawing/2014/main" id="{1C49AEA6-199E-76A5-8E37-0626BF75E3A9}"/>
                </a:ext>
              </a:extLst>
            </p:cNvPr>
            <p:cNvSpPr/>
            <p:nvPr/>
          </p:nvSpPr>
          <p:spPr>
            <a:xfrm>
              <a:off x="955165" y="3175462"/>
              <a:ext cx="10523701"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3"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5FE2989B-4AF5-45CF-88E6-06D40EEF6622}"/>
                </a:ext>
              </a:extLst>
            </p:cNvPr>
            <p:cNvSpPr txBox="1">
              <a:spLocks/>
            </p:cNvSpPr>
            <p:nvPr/>
          </p:nvSpPr>
          <p:spPr>
            <a:xfrm>
              <a:off x="1305701" y="3155644"/>
              <a:ext cx="3851013"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n-US">
                  <a:solidFill>
                    <a:srgbClr val="0070C0"/>
                  </a:solidFill>
                  <a:latin typeface="Lato" panose="020F0502020204030203" pitchFamily="34" charset="77"/>
                </a:rPr>
                <a:t>Organization &amp; Position</a:t>
              </a:r>
            </a:p>
          </p:txBody>
        </p:sp>
      </p:grpSp>
      <p:grpSp>
        <p:nvGrpSpPr>
          <p:cNvPr id="20" name="Group 19">
            <a:extLst>
              <a:ext uri="{FF2B5EF4-FFF2-40B4-BE49-F238E27FC236}">
                <a16:creationId xmlns:a16="http://schemas.microsoft.com/office/drawing/2014/main" id="{4CAF18C1-BDF8-BB9A-BB93-DE165CFF7781}"/>
              </a:ext>
            </a:extLst>
          </p:cNvPr>
          <p:cNvGrpSpPr/>
          <p:nvPr/>
        </p:nvGrpSpPr>
        <p:grpSpPr>
          <a:xfrm>
            <a:off x="955165" y="1842357"/>
            <a:ext cx="11236835" cy="815937"/>
            <a:chOff x="955165" y="1842357"/>
            <a:chExt cx="11236835" cy="815937"/>
          </a:xfrm>
        </p:grpSpPr>
        <p:sp>
          <p:nvSpPr>
            <p:cNvPr id="11" name="Rectangle 10">
              <a:extLst>
                <a:ext uri="{FF2B5EF4-FFF2-40B4-BE49-F238E27FC236}">
                  <a16:creationId xmlns:a16="http://schemas.microsoft.com/office/drawing/2014/main" id="{5499E793-2811-1E2B-47C3-B7A9C6070D7F}"/>
                </a:ext>
              </a:extLst>
            </p:cNvPr>
            <p:cNvSpPr/>
            <p:nvPr/>
          </p:nvSpPr>
          <p:spPr>
            <a:xfrm>
              <a:off x="955165" y="1862175"/>
              <a:ext cx="11236835"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FC3E13CC-F2F4-C6C0-8931-88359DB89BB3}"/>
                </a:ext>
              </a:extLst>
            </p:cNvPr>
            <p:cNvSpPr txBox="1">
              <a:spLocks/>
            </p:cNvSpPr>
            <p:nvPr/>
          </p:nvSpPr>
          <p:spPr>
            <a:xfrm>
              <a:off x="1305702" y="1842357"/>
              <a:ext cx="18127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n-US" b="1">
                  <a:solidFill>
                    <a:srgbClr val="0070C0"/>
                  </a:solidFill>
                  <a:latin typeface="Lato" panose="020F0502020204030203" pitchFamily="34" charset="77"/>
                </a:rPr>
                <a:t>Name</a:t>
              </a:r>
            </a:p>
          </p:txBody>
        </p:sp>
      </p:grpSp>
      <p:sp>
        <p:nvSpPr>
          <p:cNvPr id="23" name="Rectangle 22">
            <a:extLst>
              <a:ext uri="{FF2B5EF4-FFF2-40B4-BE49-F238E27FC236}">
                <a16:creationId xmlns:a16="http://schemas.microsoft.com/office/drawing/2014/main" id="{D7A81B96-A75D-6627-39E6-283C53EB7A54}"/>
              </a:ext>
            </a:extLst>
          </p:cNvPr>
          <p:cNvSpPr/>
          <p:nvPr/>
        </p:nvSpPr>
        <p:spPr>
          <a:xfrm>
            <a:off x="8052598" y="0"/>
            <a:ext cx="4139401" cy="618037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Introductions</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6398507"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0" name="Picture 9" descr="A picture containing text, vector graphics&#10;&#10;Description automatically generated">
            <a:extLst>
              <a:ext uri="{FF2B5EF4-FFF2-40B4-BE49-F238E27FC236}">
                <a16:creationId xmlns:a16="http://schemas.microsoft.com/office/drawing/2014/main" id="{EF2C91D7-E218-6DBF-B46C-2AC1AF61D4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0146" y="14201"/>
            <a:ext cx="5446790" cy="6166177"/>
          </a:xfrm>
          <a:prstGeom prst="rect">
            <a:avLst/>
          </a:prstGeom>
        </p:spPr>
      </p:pic>
    </p:spTree>
    <p:custDataLst>
      <p:tags r:id="rId1"/>
    </p:custDataLst>
    <p:extLst>
      <p:ext uri="{BB962C8B-B14F-4D97-AF65-F5344CB8AC3E}">
        <p14:creationId xmlns:p14="http://schemas.microsoft.com/office/powerpoint/2010/main" val="15577534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14:presetBounceEnd="50000">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14:presetBounceEnd="50000">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14:bounceEnd="50000">
                                          <p:cBhvr additive="base">
                                            <p:cTn id="23" dur="2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14:presetBounceEnd="50000">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14:bounceEnd="50000">
                                          <p:cBhvr additive="base">
                                            <p:cTn id="27" dur="2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1+#ppt_w/2"/>
                                              </p:val>
                                            </p:tav>
                                            <p:tav tm="100000">
                                              <p:val>
                                                <p:strVal val="#ppt_x"/>
                                              </p:val>
                                            </p:tav>
                                          </p:tavLst>
                                        </p:anim>
                                        <p:anim calcmode="lin" valueType="num">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1+#ppt_w/2"/>
                                              </p:val>
                                            </p:tav>
                                            <p:tav tm="100000">
                                              <p:val>
                                                <p:strVal val="#ppt_x"/>
                                              </p:val>
                                            </p:tav>
                                          </p:tavLst>
                                        </p:anim>
                                        <p:anim calcmode="lin" valueType="num">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1+#ppt_w/2"/>
                                              </p:val>
                                            </p:tav>
                                            <p:tav tm="100000">
                                              <p:val>
                                                <p:strVal val="#ppt_x"/>
                                              </p:val>
                                            </p:tav>
                                          </p:tavLst>
                                        </p:anim>
                                        <p:anim calcmode="lin" valueType="num">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757C796F-8FA4-562C-8FA7-44CA699531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5067" y="958045"/>
            <a:ext cx="5892066" cy="5510980"/>
          </a:xfrm>
          <a:prstGeom prst="rect">
            <a:avLst/>
          </a:prstGeom>
        </p:spPr>
      </p:pic>
      <p:sp>
        <p:nvSpPr>
          <p:cNvPr id="3" name="Title 1">
            <a:extLst>
              <a:ext uri="{FF2B5EF4-FFF2-40B4-BE49-F238E27FC236}">
                <a16:creationId xmlns:a16="http://schemas.microsoft.com/office/drawing/2014/main" id="{DF6FA8F3-0AF5-AE57-E83C-B96CAD9192DF}"/>
              </a:ext>
            </a:extLst>
          </p:cNvPr>
          <p:cNvSpPr txBox="1">
            <a:spLocks/>
          </p:cNvSpPr>
          <p:nvPr/>
        </p:nvSpPr>
        <p:spPr>
          <a:xfrm>
            <a:off x="727758" y="890313"/>
            <a:ext cx="665517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3600" b="1" spc="-100">
                <a:solidFill>
                  <a:srgbClr val="0070C0"/>
                </a:solidFill>
                <a:latin typeface="Lato" panose="020F0502020204030203" pitchFamily="34" charset="77"/>
              </a:rPr>
              <a:t>UNHCR core outcome indicator for GBV prevention programming</a:t>
            </a:r>
            <a:endParaRPr lang="en-US" sz="3600" b="1">
              <a:solidFill>
                <a:srgbClr val="0070C0"/>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57AE955C-9130-7DC1-F56E-EA1421ADEA07}"/>
              </a:ext>
            </a:extLst>
          </p:cNvPr>
          <p:cNvCxnSpPr>
            <a:cxnSpLocks/>
          </p:cNvCxnSpPr>
          <p:nvPr/>
        </p:nvCxnSpPr>
        <p:spPr>
          <a:xfrm flipH="1">
            <a:off x="-2683005" y="1580878"/>
            <a:ext cx="994526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6" name="Content Placeholder 7">
            <a:extLst>
              <a:ext uri="{FF2B5EF4-FFF2-40B4-BE49-F238E27FC236}">
                <a16:creationId xmlns:a16="http://schemas.microsoft.com/office/drawing/2014/main" id="{CC06DD62-F621-DBF5-F522-BA44AB9F03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3420" y="1831412"/>
            <a:ext cx="3082956" cy="3947038"/>
          </a:xfrm>
          <a:prstGeom prst="rect">
            <a:avLst/>
          </a:prstGeom>
        </p:spPr>
      </p:pic>
      <p:graphicFrame>
        <p:nvGraphicFramePr>
          <p:cNvPr id="7" name="Table 6">
            <a:extLst>
              <a:ext uri="{FF2B5EF4-FFF2-40B4-BE49-F238E27FC236}">
                <a16:creationId xmlns:a16="http://schemas.microsoft.com/office/drawing/2014/main" id="{79E75977-C313-B37A-96A2-2D0EB0A500D2}"/>
              </a:ext>
            </a:extLst>
          </p:cNvPr>
          <p:cNvGraphicFramePr>
            <a:graphicFrameLocks noGrp="1"/>
          </p:cNvGraphicFramePr>
          <p:nvPr>
            <p:extLst>
              <p:ext uri="{D42A27DB-BD31-4B8C-83A1-F6EECF244321}">
                <p14:modId xmlns:p14="http://schemas.microsoft.com/office/powerpoint/2010/main" val="3067740344"/>
              </p:ext>
            </p:extLst>
          </p:nvPr>
        </p:nvGraphicFramePr>
        <p:xfrm>
          <a:off x="778558" y="1865279"/>
          <a:ext cx="6127385" cy="4090587"/>
        </p:xfrm>
        <a:graphic>
          <a:graphicData uri="http://schemas.openxmlformats.org/drawingml/2006/table">
            <a:tbl>
              <a:tblPr firstRow="1" bandRow="1">
                <a:noFill/>
                <a:tableStyleId>{5C22544A-7EE6-4342-B048-85BDC9FD1C3A}</a:tableStyleId>
              </a:tblPr>
              <a:tblGrid>
                <a:gridCol w="6127385">
                  <a:extLst>
                    <a:ext uri="{9D8B030D-6E8A-4147-A177-3AD203B41FA5}">
                      <a16:colId xmlns:a16="http://schemas.microsoft.com/office/drawing/2014/main" val="958460511"/>
                    </a:ext>
                  </a:extLst>
                </a:gridCol>
              </a:tblGrid>
              <a:tr h="522322">
                <a:tc>
                  <a:txBody>
                    <a:bodyPr/>
                    <a:lstStyle/>
                    <a:p>
                      <a:r>
                        <a:rPr lang="en-GB" sz="2000" b="1" noProof="0">
                          <a:solidFill>
                            <a:srgbClr val="0070C0"/>
                          </a:solidFill>
                          <a:latin typeface="Lato" panose="020F0502020204030203" pitchFamily="34" charset="77"/>
                        </a:rPr>
                        <a:t>Outcome Area 4: GBV Prevention</a:t>
                      </a:r>
                    </a:p>
                  </a:txBody>
                  <a:tcPr marL="84087" marR="84087" marT="42044" marB="42044"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338EC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126919"/>
                  </a:ext>
                </a:extLst>
              </a:tr>
              <a:tr h="757795">
                <a:tc>
                  <a:txBody>
                    <a:bodyPr/>
                    <a:lstStyle/>
                    <a:p>
                      <a:r>
                        <a:rPr lang="en-GB" sz="1700" b="1" i="0" u="none" strike="noStrike" baseline="0" noProof="0">
                          <a:solidFill>
                            <a:srgbClr val="0070C0"/>
                          </a:solidFill>
                          <a:latin typeface="Lato" panose="020F0502020204030203" pitchFamily="34" charset="77"/>
                          <a:ea typeface="+mn-ea"/>
                          <a:cs typeface="+mn-cs"/>
                        </a:rPr>
                        <a:t>4.2: </a:t>
                      </a:r>
                      <a:r>
                        <a:rPr lang="en-GB" sz="1700" b="0" i="0" u="none" strike="noStrike" baseline="0" noProof="0">
                          <a:solidFill>
                            <a:srgbClr val="0070C0"/>
                          </a:solidFill>
                          <a:latin typeface="Lato" panose="020F0502020204030203" pitchFamily="34" charset="77"/>
                          <a:ea typeface="+mn-ea"/>
                          <a:cs typeface="+mn-cs"/>
                        </a:rPr>
                        <a:t>Proportion of displaced and stateless </a:t>
                      </a:r>
                    </a:p>
                    <a:p>
                      <a:r>
                        <a:rPr lang="en-GB" sz="1700" b="0" i="0" u="none" strike="noStrike" baseline="0" noProof="0">
                          <a:solidFill>
                            <a:srgbClr val="0070C0"/>
                          </a:solidFill>
                          <a:latin typeface="Lato" panose="020F0502020204030203" pitchFamily="34" charset="77"/>
                          <a:ea typeface="+mn-ea"/>
                          <a:cs typeface="+mn-cs"/>
                        </a:rPr>
                        <a:t>persons who do not accept violence against women. </a:t>
                      </a:r>
                      <a:endParaRPr lang="en-GB" sz="1700" b="0" noProof="0">
                        <a:solidFill>
                          <a:srgbClr val="0070C0"/>
                        </a:solidFill>
                        <a:latin typeface="Lato" panose="020F0502020204030203" pitchFamily="34" charset="77"/>
                      </a:endParaRPr>
                    </a:p>
                  </a:txBody>
                  <a:tcPr marL="84087" marR="84087" marT="42044" marB="42044" anchor="ctr">
                    <a:lnL w="12700" cmpd="sng">
                      <a:noFill/>
                    </a:lnL>
                    <a:lnR w="38100" cap="flat" cmpd="sng" algn="ctr">
                      <a:noFill/>
                      <a:prstDash val="solid"/>
                      <a:round/>
                      <a:headEnd type="none" w="med" len="med"/>
                      <a:tailEnd type="none" w="med" len="med"/>
                    </a:lnR>
                    <a:lnT w="38100" cap="flat" cmpd="sng" algn="ctr">
                      <a:solidFill>
                        <a:srgbClr val="338EC9"/>
                      </a:solidFill>
                      <a:prstDash val="solid"/>
                      <a:round/>
                      <a:headEnd type="none" w="med" len="med"/>
                      <a:tailEnd type="none" w="med" len="med"/>
                    </a:lnT>
                    <a:lnB w="19050" cap="flat" cmpd="sng" algn="ctr">
                      <a:solidFill>
                        <a:srgbClr val="C3D4E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820390"/>
                  </a:ext>
                </a:extLst>
              </a:tr>
              <a:tr h="2324071">
                <a:tc>
                  <a:txBody>
                    <a:bodyPr/>
                    <a:lstStyle/>
                    <a:p>
                      <a:r>
                        <a:rPr lang="en-GB" sz="1200" b="1" i="0" u="none" strike="noStrike" baseline="0" noProof="0">
                          <a:solidFill>
                            <a:srgbClr val="0070C0"/>
                          </a:solidFill>
                          <a:latin typeface="Lato" panose="020F0502020204030203" pitchFamily="34" charset="77"/>
                          <a:ea typeface="+mn-ea"/>
                          <a:cs typeface="+mn-cs"/>
                        </a:rPr>
                        <a:t>Unit of measurement: </a:t>
                      </a:r>
                      <a:r>
                        <a:rPr lang="en-GB" sz="1200" b="0" i="0" u="none" strike="noStrike" baseline="0" noProof="0">
                          <a:solidFill>
                            <a:schemeClr val="tx1">
                              <a:lumMod val="65000"/>
                              <a:lumOff val="35000"/>
                            </a:schemeClr>
                          </a:solidFill>
                          <a:latin typeface="Lato" panose="020F0502020204030203" pitchFamily="34" charset="77"/>
                          <a:ea typeface="+mn-ea"/>
                          <a:cs typeface="+mn-cs"/>
                        </a:rPr>
                        <a:t>Individuals</a:t>
                      </a:r>
                    </a:p>
                    <a:p>
                      <a:r>
                        <a:rPr lang="en-GB" sz="1200" b="1" i="0" u="none" strike="noStrike" baseline="0" noProof="0">
                          <a:solidFill>
                            <a:srgbClr val="0070C0"/>
                          </a:solidFill>
                          <a:latin typeface="Lato" panose="020F0502020204030203" pitchFamily="34" charset="77"/>
                          <a:ea typeface="+mn-ea"/>
                          <a:cs typeface="+mn-cs"/>
                        </a:rPr>
                        <a:t>Numerator: </a:t>
                      </a:r>
                      <a:r>
                        <a:rPr lang="en-GB" sz="1200" b="0" i="0" u="none" strike="noStrike" baseline="0" noProof="0">
                          <a:solidFill>
                            <a:schemeClr val="tx1">
                              <a:lumMod val="65000"/>
                              <a:lumOff val="35000"/>
                            </a:schemeClr>
                          </a:solidFill>
                          <a:latin typeface="Lato" panose="020F0502020204030203" pitchFamily="34" charset="77"/>
                          <a:ea typeface="+mn-ea"/>
                          <a:cs typeface="+mn-cs"/>
                        </a:rPr>
                        <a:t># of displaced and stateless persons  aged 15 and older who disagree that a husband is justified in hitting or beating his wife for all of the following reasons:*</a:t>
                      </a:r>
                    </a:p>
                    <a:p>
                      <a:pPr marL="285750" indent="-285750">
                        <a:buClr>
                          <a:srgbClr val="0070C0"/>
                        </a:buClr>
                        <a:buFont typeface="Courier New" panose="02070309020205020404" pitchFamily="49" charset="0"/>
                        <a:buChar char="o"/>
                      </a:pPr>
                      <a:r>
                        <a:rPr lang="en-GB" sz="1100" b="0" i="0" u="none" strike="noStrike" baseline="0" noProof="0">
                          <a:solidFill>
                            <a:schemeClr val="tx1">
                              <a:lumMod val="65000"/>
                              <a:lumOff val="35000"/>
                            </a:schemeClr>
                          </a:solidFill>
                          <a:latin typeface="Lato" panose="020F0502020204030203" pitchFamily="34" charset="77"/>
                          <a:ea typeface="+mn-ea"/>
                          <a:cs typeface="+mn-cs"/>
                        </a:rPr>
                        <a:t>Going out without telling him.</a:t>
                      </a:r>
                    </a:p>
                    <a:p>
                      <a:pPr marL="285750" indent="-285750">
                        <a:buClr>
                          <a:srgbClr val="0070C0"/>
                        </a:buClr>
                        <a:buFont typeface="Courier New" panose="02070309020205020404" pitchFamily="49" charset="0"/>
                        <a:buChar char="o"/>
                      </a:pPr>
                      <a:r>
                        <a:rPr lang="en-GB" sz="1100" b="0" i="0" u="none" strike="noStrike" baseline="0" noProof="0">
                          <a:solidFill>
                            <a:schemeClr val="tx1">
                              <a:lumMod val="65000"/>
                              <a:lumOff val="35000"/>
                            </a:schemeClr>
                          </a:solidFill>
                          <a:latin typeface="Lato" panose="020F0502020204030203" pitchFamily="34" charset="77"/>
                          <a:ea typeface="+mn-ea"/>
                          <a:cs typeface="+mn-cs"/>
                        </a:rPr>
                        <a:t>Neglecting the children.</a:t>
                      </a:r>
                    </a:p>
                    <a:p>
                      <a:pPr marL="285750" indent="-285750">
                        <a:buClr>
                          <a:srgbClr val="0070C0"/>
                        </a:buClr>
                        <a:buFont typeface="Courier New" panose="02070309020205020404" pitchFamily="49" charset="0"/>
                        <a:buChar char="o"/>
                      </a:pPr>
                      <a:r>
                        <a:rPr lang="en-GB" sz="1100" b="0" i="0" u="none" strike="noStrike" baseline="0" noProof="0">
                          <a:solidFill>
                            <a:schemeClr val="tx1">
                              <a:lumMod val="65000"/>
                              <a:lumOff val="35000"/>
                            </a:schemeClr>
                          </a:solidFill>
                          <a:latin typeface="Lato" panose="020F0502020204030203" pitchFamily="34" charset="77"/>
                          <a:ea typeface="+mn-ea"/>
                          <a:cs typeface="+mn-cs"/>
                        </a:rPr>
                        <a:t>Arguing with him.</a:t>
                      </a:r>
                    </a:p>
                    <a:p>
                      <a:pPr marL="285750" indent="-285750">
                        <a:buClr>
                          <a:srgbClr val="0070C0"/>
                        </a:buClr>
                        <a:buFont typeface="Courier New" panose="02070309020205020404" pitchFamily="49" charset="0"/>
                        <a:buChar char="o"/>
                      </a:pPr>
                      <a:r>
                        <a:rPr lang="en-GB" sz="1100" b="0" i="0" u="none" strike="noStrike" baseline="0" noProof="0">
                          <a:solidFill>
                            <a:schemeClr val="tx1">
                              <a:lumMod val="65000"/>
                              <a:lumOff val="35000"/>
                            </a:schemeClr>
                          </a:solidFill>
                          <a:latin typeface="Lato" panose="020F0502020204030203" pitchFamily="34" charset="77"/>
                          <a:ea typeface="+mn-ea"/>
                          <a:cs typeface="+mn-cs"/>
                        </a:rPr>
                        <a:t>Refusing to have sexual intercourse with him.</a:t>
                      </a:r>
                    </a:p>
                    <a:p>
                      <a:pPr marL="285750" indent="-285750">
                        <a:buClr>
                          <a:srgbClr val="0070C0"/>
                        </a:buClr>
                        <a:buFont typeface="Courier New" panose="02070309020205020404" pitchFamily="49" charset="0"/>
                        <a:buChar char="o"/>
                      </a:pPr>
                      <a:r>
                        <a:rPr lang="en-GB" sz="1100" b="0" i="0" u="none" strike="noStrike" baseline="0" noProof="0">
                          <a:solidFill>
                            <a:schemeClr val="tx1">
                              <a:lumMod val="65000"/>
                              <a:lumOff val="35000"/>
                            </a:schemeClr>
                          </a:solidFill>
                          <a:latin typeface="Lato" panose="020F0502020204030203" pitchFamily="34" charset="77"/>
                          <a:ea typeface="+mn-ea"/>
                          <a:cs typeface="+mn-cs"/>
                        </a:rPr>
                        <a:t>Burning food.</a:t>
                      </a:r>
                    </a:p>
                    <a:p>
                      <a:r>
                        <a:rPr lang="en-GB" sz="1200" b="0" i="0" u="none" strike="noStrike" baseline="0" noProof="0">
                          <a:solidFill>
                            <a:schemeClr val="tx1">
                              <a:lumMod val="65000"/>
                              <a:lumOff val="35000"/>
                            </a:schemeClr>
                          </a:solidFill>
                          <a:latin typeface="Lato" panose="020F0502020204030203" pitchFamily="34" charset="77"/>
                          <a:ea typeface="+mn-ea"/>
                          <a:cs typeface="+mn-cs"/>
                        </a:rPr>
                        <a:t>Only displaced/stateless persons who say “NO, a husband is not justified in hitting or beating his wife” for all of these five reasons, are counted in the numerator.</a:t>
                      </a:r>
                    </a:p>
                    <a:p>
                      <a:r>
                        <a:rPr lang="en-GB" sz="1200" b="1" i="0" u="none" strike="noStrike" baseline="0" noProof="0">
                          <a:solidFill>
                            <a:srgbClr val="0070C0"/>
                          </a:solidFill>
                          <a:latin typeface="Lato" panose="020F0502020204030203" pitchFamily="34" charset="77"/>
                          <a:ea typeface="+mn-ea"/>
                          <a:cs typeface="+mn-cs"/>
                        </a:rPr>
                        <a:t>Denominator: </a:t>
                      </a:r>
                      <a:r>
                        <a:rPr lang="en-GB" sz="1200" b="0" i="0" u="none" strike="noStrike" baseline="0" noProof="0">
                          <a:solidFill>
                            <a:schemeClr val="tx1">
                              <a:lumMod val="65000"/>
                              <a:lumOff val="35000"/>
                            </a:schemeClr>
                          </a:solidFill>
                          <a:latin typeface="Lato" panose="020F0502020204030203" pitchFamily="34" charset="77"/>
                          <a:ea typeface="+mn-ea"/>
                          <a:cs typeface="+mn-cs"/>
                        </a:rPr>
                        <a:t>Total # of displaced/stateless persons aged 15 and older.</a:t>
                      </a:r>
                    </a:p>
                  </a:txBody>
                  <a:tcPr marL="84087" marR="84087" marT="42044" marB="42044" anchor="ctr">
                    <a:lnL w="12700" cmpd="sng">
                      <a:noFill/>
                    </a:lnL>
                    <a:lnR w="38100" cap="flat" cmpd="sng" algn="ctr">
                      <a:noFill/>
                      <a:prstDash val="solid"/>
                      <a:round/>
                      <a:headEnd type="none" w="med" len="med"/>
                      <a:tailEnd type="none" w="med" len="med"/>
                    </a:lnR>
                    <a:lnT w="19050" cap="flat" cmpd="sng" algn="ctr">
                      <a:solidFill>
                        <a:srgbClr val="C3D4E9"/>
                      </a:solidFill>
                      <a:prstDash val="solid"/>
                      <a:round/>
                      <a:headEnd type="none" w="med" len="med"/>
                      <a:tailEnd type="none" w="med" len="med"/>
                    </a:lnT>
                    <a:lnB w="38100" cap="flat" cmpd="sng" algn="ctr">
                      <a:solidFill>
                        <a:srgbClr val="FBEF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1778699"/>
                  </a:ext>
                </a:extLst>
              </a:tr>
              <a:tr h="486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700" b="0" i="0" u="none" strike="noStrike" baseline="0" noProof="0">
                          <a:solidFill>
                            <a:srgbClr val="0070C0"/>
                          </a:solidFill>
                          <a:latin typeface="Lato" panose="020F0502020204030203" pitchFamily="34" charset="77"/>
                          <a:ea typeface="+mn-ea"/>
                          <a:cs typeface="+mn-cs"/>
                        </a:rPr>
                        <a:t>This indicator is suggested as a </a:t>
                      </a:r>
                      <a:r>
                        <a:rPr lang="en-GB" sz="1700" b="1" i="0" u="none" strike="noStrike" baseline="0" noProof="0">
                          <a:solidFill>
                            <a:srgbClr val="0070C0"/>
                          </a:solidFill>
                          <a:latin typeface="Lato" panose="020F0502020204030203" pitchFamily="34" charset="77"/>
                          <a:ea typeface="+mn-ea"/>
                          <a:cs typeface="+mn-cs"/>
                        </a:rPr>
                        <a:t>survey-based indicator</a:t>
                      </a:r>
                      <a:r>
                        <a:rPr lang="en-GB" sz="1700" b="0" i="0" u="none" strike="noStrike" baseline="0" noProof="0">
                          <a:solidFill>
                            <a:srgbClr val="0070C0"/>
                          </a:solidFill>
                          <a:latin typeface="Lato" panose="020F0502020204030203" pitchFamily="34" charset="77"/>
                          <a:ea typeface="+mn-ea"/>
                          <a:cs typeface="+mn-cs"/>
                        </a:rPr>
                        <a:t>. </a:t>
                      </a:r>
                      <a:endParaRPr lang="en-GB" sz="1700" b="1" i="0" u="none" strike="noStrike" noProof="0">
                        <a:solidFill>
                          <a:srgbClr val="0070C0"/>
                        </a:solidFill>
                        <a:effectLst/>
                        <a:latin typeface="Lato" panose="020F0502020204030203" pitchFamily="34" charset="77"/>
                      </a:endParaRPr>
                    </a:p>
                  </a:txBody>
                  <a:tcPr marL="84087" marR="84087" marT="42044" marB="4204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EF3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55203"/>
                  </a:ext>
                </a:extLst>
              </a:tr>
            </a:tbl>
          </a:graphicData>
        </a:graphic>
      </p:graphicFrame>
    </p:spTree>
    <p:extLst>
      <p:ext uri="{BB962C8B-B14F-4D97-AF65-F5344CB8AC3E}">
        <p14:creationId xmlns:p14="http://schemas.microsoft.com/office/powerpoint/2010/main" val="2685969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1+#ppt_w/2"/>
                                              </p:val>
                                            </p:tav>
                                            <p:tav tm="100000">
                                              <p:val>
                                                <p:strVal val="#ppt_x"/>
                                              </p:val>
                                            </p:tav>
                                          </p:tavLst>
                                        </p:anim>
                                        <p:anim calcmode="lin" valueType="num">
                                          <p:cBhvr additive="base">
                                            <p:cTn id="24"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1+#ppt_w/2"/>
                                              </p:val>
                                            </p:tav>
                                            <p:tav tm="100000">
                                              <p:val>
                                                <p:strVal val="#ppt_x"/>
                                              </p:val>
                                            </p:tav>
                                          </p:tavLst>
                                        </p:anim>
                                        <p:anim calcmode="lin" valueType="num">
                                          <p:cBhvr additive="base">
                                            <p:cTn id="20" dur="2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3000" fill="hold"/>
                                            <p:tgtEl>
                                              <p:spTgt spid="9"/>
                                            </p:tgtEl>
                                            <p:attrNameLst>
                                              <p:attrName>ppt_x</p:attrName>
                                            </p:attrNameLst>
                                          </p:cBhvr>
                                          <p:tavLst>
                                            <p:tav tm="0">
                                              <p:val>
                                                <p:strVal val="1+#ppt_w/2"/>
                                              </p:val>
                                            </p:tav>
                                            <p:tav tm="100000">
                                              <p:val>
                                                <p:strVal val="#ppt_x"/>
                                              </p:val>
                                            </p:tav>
                                          </p:tavLst>
                                        </p:anim>
                                        <p:anim calcmode="lin" valueType="num">
                                          <p:cBhvr additive="base">
                                            <p:cTn id="24"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327568" y="1568450"/>
            <a:ext cx="705008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Group work</a:t>
            </a:r>
            <a:r>
              <a:rPr lang="en-US" spc="-100">
                <a:solidFill>
                  <a:srgbClr val="0070C0"/>
                </a:solidFill>
                <a:latin typeface="Lato" panose="020F0502020204030203" pitchFamily="34" charset="77"/>
              </a:rPr>
              <a:t> </a:t>
            </a:r>
            <a:br>
              <a:rPr lang="en-US">
                <a:solidFill>
                  <a:srgbClr val="0070C0"/>
                </a:solidFill>
              </a:rPr>
            </a:br>
            <a:r>
              <a:rPr lang="en-US" sz="3600" b="0">
                <a:solidFill>
                  <a:srgbClr val="0070C0"/>
                </a:solidFill>
                <a:latin typeface="Lato" panose="020F0502020204030203" pitchFamily="34" charset="77"/>
              </a:rPr>
              <a:t>Good practice output indicators for GBV prevention programming</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380341" y="2383868"/>
            <a:ext cx="5356225" cy="3806825"/>
          </a:xfrm>
          <a:prstGeom prst="rect">
            <a:avLst/>
          </a:prstGeom>
        </p:spPr>
        <p:txBody>
          <a:bodyPr/>
          <a:lstStyle/>
          <a:p>
            <a:pPr>
              <a:buClr>
                <a:srgbClr val="0070C0"/>
              </a:buClr>
              <a:buFont typeface="Courier New" panose="02070309020205020404" pitchFamily="49" charset="0"/>
              <a:buChar char="o"/>
            </a:pPr>
            <a:r>
              <a:rPr lang="en-GR" sz="2000">
                <a:latin typeface="Lato"/>
                <a:ea typeface="Lato"/>
                <a:cs typeface="Lato"/>
              </a:rPr>
              <a:t>% of prevention activities led by women and girls from the community;</a:t>
            </a:r>
            <a:endParaRPr lang="en-US" sz="2000">
              <a:latin typeface="Lato"/>
              <a:ea typeface="Lato"/>
              <a:cs typeface="Lato"/>
            </a:endParaRPr>
          </a:p>
          <a:p>
            <a:pPr>
              <a:buClr>
                <a:srgbClr val="0070C0"/>
              </a:buClr>
              <a:buFont typeface="Courier New" panose="02070309020205020404" pitchFamily="49" charset="0"/>
              <a:buChar char="o"/>
            </a:pPr>
            <a:r>
              <a:rPr lang="en-GR" sz="2000">
                <a:latin typeface="Lato"/>
                <a:ea typeface="Lato"/>
                <a:cs typeface="Lato"/>
              </a:rPr>
              <a:t># of women and girls who participate in targeted empowerment activities as part of GBV prevention programmes;</a:t>
            </a:r>
          </a:p>
          <a:p>
            <a:pPr>
              <a:buClr>
                <a:srgbClr val="0070C0"/>
              </a:buClr>
              <a:buFont typeface="Courier New" panose="02070309020205020404" pitchFamily="49" charset="0"/>
              <a:buChar char="o"/>
            </a:pPr>
            <a:r>
              <a:rPr lang="en-GR" sz="2000">
                <a:latin typeface="Lato"/>
                <a:ea typeface="Lato"/>
                <a:cs typeface="Lato"/>
              </a:rPr>
              <a:t># of displaced and stateless persons targeted with information sharing on GBV at the onset of an emergency;</a:t>
            </a:r>
          </a:p>
        </p:txBody>
      </p:sp>
      <p:sp>
        <p:nvSpPr>
          <p:cNvPr id="7" name="Content Placeholder 2">
            <a:extLst>
              <a:ext uri="{FF2B5EF4-FFF2-40B4-BE49-F238E27FC236}">
                <a16:creationId xmlns:a16="http://schemas.microsoft.com/office/drawing/2014/main" id="{A5315C40-0BEC-014F-714F-FD9CB473A2B3}"/>
              </a:ext>
            </a:extLst>
          </p:cNvPr>
          <p:cNvSpPr txBox="1">
            <a:spLocks/>
          </p:cNvSpPr>
          <p:nvPr/>
        </p:nvSpPr>
        <p:spPr>
          <a:xfrm>
            <a:off x="7147558" y="2433009"/>
            <a:ext cx="401955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Courier New" panose="02070309020205020404" pitchFamily="49" charset="0"/>
              <a:buChar char="o"/>
            </a:pPr>
            <a:endParaRPr lang="en-GR" sz="2000">
              <a:latin typeface="Lato"/>
              <a:ea typeface="Lato"/>
              <a:cs typeface="Lato"/>
            </a:endParaRPr>
          </a:p>
          <a:p>
            <a:pPr>
              <a:buClr>
                <a:srgbClr val="0070C0"/>
              </a:buClr>
              <a:buFont typeface="Wingdings" pitchFamily="2" charset="2"/>
              <a:buChar char="Ø"/>
            </a:pPr>
            <a:r>
              <a:rPr lang="en-GR" sz="2000">
                <a:latin typeface="Lato"/>
                <a:ea typeface="Lato"/>
                <a:cs typeface="Lato"/>
              </a:rPr>
              <a:t>Are these indicators relevant for your own GBV prevention activities? </a:t>
            </a:r>
            <a:endParaRPr lang="en-GR" sz="2000"/>
          </a:p>
          <a:p>
            <a:pPr>
              <a:buClr>
                <a:srgbClr val="0070C0"/>
              </a:buClr>
              <a:buFont typeface="Wingdings" pitchFamily="2" charset="2"/>
              <a:buChar char="Ø"/>
            </a:pPr>
            <a:r>
              <a:rPr lang="en-GR" sz="2000">
                <a:latin typeface="Lato"/>
                <a:ea typeface="Lato"/>
                <a:cs typeface="Lato"/>
              </a:rPr>
              <a:t>Are there any challenges in collecting data on these good practice output indicators? </a:t>
            </a:r>
            <a:endParaRPr lang="en-GR" sz="2000"/>
          </a:p>
        </p:txBody>
      </p:sp>
      <p:pic>
        <p:nvPicPr>
          <p:cNvPr id="11" name="Picture 10" descr="A picture containing icon&#10;&#10;Description automatically generated">
            <a:extLst>
              <a:ext uri="{FF2B5EF4-FFF2-40B4-BE49-F238E27FC236}">
                <a16:creationId xmlns:a16="http://schemas.microsoft.com/office/drawing/2014/main" id="{1828F93D-733F-D263-1F6C-A96FE98CB1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1700" y="242455"/>
            <a:ext cx="2370724" cy="2514404"/>
          </a:xfrm>
          <a:prstGeom prst="rect">
            <a:avLst/>
          </a:prstGeom>
        </p:spPr>
      </p:pic>
      <p:sp>
        <p:nvSpPr>
          <p:cNvPr id="4" name="Rounded Rectangle 3">
            <a:extLst>
              <a:ext uri="{FF2B5EF4-FFF2-40B4-BE49-F238E27FC236}">
                <a16:creationId xmlns:a16="http://schemas.microsoft.com/office/drawing/2014/main" id="{5540B5D7-85C6-E95A-296B-DBD5C54681BB}"/>
              </a:ext>
            </a:extLst>
          </p:cNvPr>
          <p:cNvSpPr/>
          <p:nvPr/>
        </p:nvSpPr>
        <p:spPr>
          <a:xfrm>
            <a:off x="2424225" y="5289693"/>
            <a:ext cx="7358716" cy="63151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a:solidFill>
                  <a:srgbClr val="0070C0"/>
                </a:solidFill>
                <a:latin typeface="Lato" panose="020F0502020204030203" pitchFamily="34" charset="77"/>
              </a:rPr>
              <a:t>GOOD PRACTICE INDICATORS SAVE TIME &amp; ENERGY!</a:t>
            </a:r>
            <a:endParaRPr lang="en-US" sz="2000" b="1" i="1">
              <a:solidFill>
                <a:srgbClr val="0070C0"/>
              </a:solidFill>
              <a:latin typeface="Lato" panose="020F0502020204030203" pitchFamily="34" charset="77"/>
              <a:ea typeface="Calibri"/>
              <a:cs typeface="Calibri"/>
            </a:endParaRPr>
          </a:p>
        </p:txBody>
      </p:sp>
      <p:grpSp>
        <p:nvGrpSpPr>
          <p:cNvPr id="3" name="Group 2">
            <a:extLst>
              <a:ext uri="{FF2B5EF4-FFF2-40B4-BE49-F238E27FC236}">
                <a16:creationId xmlns:a16="http://schemas.microsoft.com/office/drawing/2014/main" id="{C9CEB36A-1F58-E409-F3CE-88E8F8B3DEEB}"/>
              </a:ext>
            </a:extLst>
          </p:cNvPr>
          <p:cNvGrpSpPr/>
          <p:nvPr/>
        </p:nvGrpSpPr>
        <p:grpSpPr>
          <a:xfrm>
            <a:off x="-1705899" y="-626130"/>
            <a:ext cx="3955005" cy="3382989"/>
            <a:chOff x="-1748245" y="-653292"/>
            <a:chExt cx="3955005" cy="3382989"/>
          </a:xfrm>
        </p:grpSpPr>
        <p:sp>
          <p:nvSpPr>
            <p:cNvPr id="9" name="Oval 8">
              <a:extLst>
                <a:ext uri="{FF2B5EF4-FFF2-40B4-BE49-F238E27FC236}">
                  <a16:creationId xmlns:a16="http://schemas.microsoft.com/office/drawing/2014/main" id="{C9AA7B7E-AF64-468E-8A14-D978ED9A9101}"/>
                </a:ext>
              </a:extLst>
            </p:cNvPr>
            <p:cNvSpPr/>
            <p:nvPr/>
          </p:nvSpPr>
          <p:spPr>
            <a:xfrm>
              <a:off x="-1748245"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2" name="Picture 11" descr="Icon&#10;&#10;Description automatically generated">
              <a:extLst>
                <a:ext uri="{FF2B5EF4-FFF2-40B4-BE49-F238E27FC236}">
                  <a16:creationId xmlns:a16="http://schemas.microsoft.com/office/drawing/2014/main" id="{301A7E74-4CC6-FA1C-C802-D1665B079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608" y="418010"/>
              <a:ext cx="1891152" cy="1774695"/>
            </a:xfrm>
            <a:prstGeom prst="rect">
              <a:avLst/>
            </a:prstGeom>
          </p:spPr>
        </p:pic>
      </p:grpSp>
    </p:spTree>
    <p:custDataLst>
      <p:tags r:id="rId1"/>
    </p:custDataLst>
    <p:extLst>
      <p:ext uri="{BB962C8B-B14F-4D97-AF65-F5344CB8AC3E}">
        <p14:creationId xmlns:p14="http://schemas.microsoft.com/office/powerpoint/2010/main" val="37128938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build="p"/>
          <p:bldP spid="4" grpId="0" animBg="1"/>
        </p:bldLst>
      </p:timing>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1164186"/>
            <a:ext cx="690248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Monitoring tools for GBV prevention programming</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91005" y="1845606"/>
            <a:ext cx="888547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795491" y="2269890"/>
            <a:ext cx="4544606" cy="249349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altLang="en-US" sz="2000">
                <a:latin typeface="Lato"/>
                <a:ea typeface="Lato"/>
                <a:cs typeface="Lato"/>
              </a:rPr>
              <a:t>Surveys.</a:t>
            </a:r>
            <a:endParaRPr lang="en-US" sz="2000">
              <a:latin typeface="Lato"/>
              <a:ea typeface="Lato"/>
              <a:cs typeface="Lato"/>
            </a:endParaRPr>
          </a:p>
          <a:p>
            <a:pPr>
              <a:buClr>
                <a:srgbClr val="0070C0"/>
              </a:buClr>
              <a:buFont typeface="Wingdings" pitchFamily="2" charset="2"/>
              <a:buChar char="Ø"/>
            </a:pPr>
            <a:r>
              <a:rPr lang="en-GB" altLang="en-US" sz="2000">
                <a:latin typeface="Lato"/>
                <a:ea typeface="Lato"/>
                <a:cs typeface="Lato"/>
              </a:rPr>
              <a:t>Safety audits.</a:t>
            </a:r>
          </a:p>
          <a:p>
            <a:pPr>
              <a:buClr>
                <a:srgbClr val="0070C0"/>
              </a:buClr>
              <a:buFont typeface="Wingdings" pitchFamily="2" charset="2"/>
              <a:buChar char="Ø"/>
            </a:pPr>
            <a:r>
              <a:rPr lang="en-GB" altLang="en-US" sz="2000">
                <a:latin typeface="Lato"/>
                <a:ea typeface="Lato"/>
                <a:cs typeface="Lato"/>
              </a:rPr>
              <a:t>Focus group discussions.</a:t>
            </a:r>
          </a:p>
          <a:p>
            <a:pPr>
              <a:buClr>
                <a:srgbClr val="0070C0"/>
              </a:buClr>
              <a:buFont typeface="Wingdings" pitchFamily="2" charset="2"/>
              <a:buChar char="Ø"/>
            </a:pPr>
            <a:r>
              <a:rPr lang="en-GB" altLang="en-US" sz="2000">
                <a:latin typeface="Lato"/>
                <a:ea typeface="Lato"/>
                <a:cs typeface="Lato"/>
              </a:rPr>
              <a:t>Key informant interviews.</a:t>
            </a:r>
          </a:p>
          <a:p>
            <a:pPr>
              <a:buClr>
                <a:srgbClr val="0070C0"/>
              </a:buClr>
              <a:buFont typeface="Wingdings" pitchFamily="2" charset="2"/>
              <a:buChar char="Ø"/>
            </a:pPr>
            <a:r>
              <a:rPr lang="en-GB" altLang="en-US" sz="2000">
                <a:latin typeface="Lato"/>
                <a:ea typeface="Lato"/>
                <a:cs typeface="Lato"/>
              </a:rPr>
              <a:t>Observation.</a:t>
            </a:r>
            <a:endParaRPr lang="en-GB" altLang="en-US" sz="2000"/>
          </a:p>
          <a:p>
            <a:pPr>
              <a:buClr>
                <a:srgbClr val="0070C0"/>
              </a:buClr>
              <a:buFont typeface="Wingdings" pitchFamily="2" charset="2"/>
              <a:buChar char="Ø"/>
            </a:pPr>
            <a:r>
              <a:rPr lang="en-GB" altLang="en-US" sz="2000">
                <a:latin typeface="Lato"/>
                <a:ea typeface="Lato"/>
                <a:cs typeface="Lato"/>
              </a:rPr>
              <a:t>Tools for specific prevention methodologies/models.</a:t>
            </a:r>
          </a:p>
        </p:txBody>
      </p:sp>
      <p:pic>
        <p:nvPicPr>
          <p:cNvPr id="4" name="Picture 3">
            <a:extLst>
              <a:ext uri="{FF2B5EF4-FFF2-40B4-BE49-F238E27FC236}">
                <a16:creationId xmlns:a16="http://schemas.microsoft.com/office/drawing/2014/main" id="{9B33C2AB-5978-BCB3-316C-97814137136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864568" y="2293000"/>
            <a:ext cx="6902483" cy="3542371"/>
          </a:xfrm>
          <a:prstGeom prst="rect">
            <a:avLst/>
          </a:prstGeom>
        </p:spPr>
      </p:pic>
      <p:pic>
        <p:nvPicPr>
          <p:cNvPr id="8" name="Picture 7" descr="Shape&#10;&#10;Description automatically generated">
            <a:extLst>
              <a:ext uri="{FF2B5EF4-FFF2-40B4-BE49-F238E27FC236}">
                <a16:creationId xmlns:a16="http://schemas.microsoft.com/office/drawing/2014/main" id="{097BE251-4D1B-B089-2380-9A8E97094F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6607" y="2051823"/>
            <a:ext cx="1037012" cy="1136000"/>
          </a:xfrm>
          <a:prstGeom prst="rect">
            <a:avLst/>
          </a:prstGeom>
        </p:spPr>
      </p:pic>
      <p:pic>
        <p:nvPicPr>
          <p:cNvPr id="9" name="Picture 8" descr="Shape&#10;&#10;Description automatically generated">
            <a:extLst>
              <a:ext uri="{FF2B5EF4-FFF2-40B4-BE49-F238E27FC236}">
                <a16:creationId xmlns:a16="http://schemas.microsoft.com/office/drawing/2014/main" id="{9525DA06-0F80-3019-E256-0B2F2AD444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43378" y="1913702"/>
            <a:ext cx="473211" cy="518381"/>
          </a:xfrm>
          <a:prstGeom prst="rect">
            <a:avLst/>
          </a:prstGeom>
        </p:spPr>
      </p:pic>
      <p:pic>
        <p:nvPicPr>
          <p:cNvPr id="10" name="Picture 9" descr="Shape&#10;&#10;Description automatically generated">
            <a:extLst>
              <a:ext uri="{FF2B5EF4-FFF2-40B4-BE49-F238E27FC236}">
                <a16:creationId xmlns:a16="http://schemas.microsoft.com/office/drawing/2014/main" id="{83332F6E-3BFA-BE5F-3FF5-882D4FB61F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96000" y="2102764"/>
            <a:ext cx="473210" cy="518381"/>
          </a:xfrm>
          <a:prstGeom prst="rect">
            <a:avLst/>
          </a:prstGeom>
        </p:spPr>
      </p:pic>
      <p:pic>
        <p:nvPicPr>
          <p:cNvPr id="11" name="Picture 10" descr="Shape&#10;&#10;Description automatically generated">
            <a:extLst>
              <a:ext uri="{FF2B5EF4-FFF2-40B4-BE49-F238E27FC236}">
                <a16:creationId xmlns:a16="http://schemas.microsoft.com/office/drawing/2014/main" id="{4B59B4D9-AB76-8EE4-47E2-34A1FA49B5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660719" y="1296081"/>
            <a:ext cx="1037012" cy="1136002"/>
          </a:xfrm>
          <a:prstGeom prst="rect">
            <a:avLst/>
          </a:prstGeom>
        </p:spPr>
      </p:pic>
      <p:pic>
        <p:nvPicPr>
          <p:cNvPr id="12" name="Picture 11" descr="Shape&#10;&#10;Description automatically generated">
            <a:extLst>
              <a:ext uri="{FF2B5EF4-FFF2-40B4-BE49-F238E27FC236}">
                <a16:creationId xmlns:a16="http://schemas.microsoft.com/office/drawing/2014/main" id="{8863D006-8D80-D561-CD6A-C94404ACE0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495192" y="1724999"/>
            <a:ext cx="1037012" cy="1136002"/>
          </a:xfrm>
          <a:prstGeom prst="rect">
            <a:avLst/>
          </a:prstGeom>
        </p:spPr>
      </p:pic>
      <p:pic>
        <p:nvPicPr>
          <p:cNvPr id="13" name="Picture 12" descr="Shape&#10;&#10;Description automatically generated">
            <a:extLst>
              <a:ext uri="{FF2B5EF4-FFF2-40B4-BE49-F238E27FC236}">
                <a16:creationId xmlns:a16="http://schemas.microsoft.com/office/drawing/2014/main" id="{F5D292F7-0ECD-A343-8536-7609197AC4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935369" y="1704823"/>
            <a:ext cx="526376" cy="576622"/>
          </a:xfrm>
          <a:prstGeom prst="rect">
            <a:avLst/>
          </a:prstGeom>
        </p:spPr>
      </p:pic>
    </p:spTree>
    <p:custDataLst>
      <p:tags r:id="rId1"/>
    </p:custDataLst>
    <p:extLst>
      <p:ext uri="{BB962C8B-B14F-4D97-AF65-F5344CB8AC3E}">
        <p14:creationId xmlns:p14="http://schemas.microsoft.com/office/powerpoint/2010/main" val="35740914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700" fill="hold"/>
                                            <p:tgtEl>
                                              <p:spTgt spid="4"/>
                                            </p:tgtEl>
                                            <p:attrNameLst>
                                              <p:attrName>ppt_x</p:attrName>
                                            </p:attrNameLst>
                                          </p:cBhvr>
                                          <p:tavLst>
                                            <p:tav tm="0">
                                              <p:val>
                                                <p:strVal val="1+#ppt_w/2"/>
                                              </p:val>
                                            </p:tav>
                                            <p:tav tm="100000">
                                              <p:val>
                                                <p:strVal val="#ppt_x"/>
                                              </p:val>
                                            </p:tav>
                                          </p:tavLst>
                                        </p:anim>
                                        <p:anim calcmode="lin" valueType="num">
                                          <p:cBhvr additive="base">
                                            <p:cTn id="16" dur="17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
                                            <p:tgtEl>
                                              <p:spTgt spid="8"/>
                                            </p:tgtEl>
                                          </p:cBhvr>
                                        </p:animEffect>
                                      </p:childTnLst>
                                    </p:cTn>
                                  </p:par>
                                  <p:par>
                                    <p:cTn id="20" presetID="10" presetClass="entr" presetSubtype="0" fill="hold" nodeType="withEffect">
                                      <p:stCondLst>
                                        <p:cond delay="17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
                                            <p:tgtEl>
                                              <p:spTgt spid="9"/>
                                            </p:tgtEl>
                                          </p:cBhvr>
                                        </p:animEffect>
                                      </p:childTnLst>
                                    </p:cTn>
                                  </p:par>
                                  <p:par>
                                    <p:cTn id="23" presetID="10" presetClass="entr" presetSubtype="0" fill="hold" nodeType="withEffect">
                                      <p:stCondLst>
                                        <p:cond delay="19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
                                            <p:tgtEl>
                                              <p:spTgt spid="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300"/>
                                            <p:tgtEl>
                                              <p:spTgt spid="11"/>
                                            </p:tgtEl>
                                          </p:cBhvr>
                                        </p:animEffect>
                                      </p:childTnLst>
                                    </p:cTn>
                                  </p:par>
                                  <p:par>
                                    <p:cTn id="29" presetID="10" presetClass="entr" presetSubtype="0" fill="hold" nodeType="withEffect">
                                      <p:stCondLst>
                                        <p:cond delay="23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par>
                                    <p:cTn id="32" presetID="10" presetClass="entr" presetSubtype="0" fill="hold" nodeType="withEffect">
                                      <p:stCondLst>
                                        <p:cond delay="2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500"/>
                                            <p:tgtEl>
                                              <p:spTgt spid="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xEl>
                                                  <p:pRg st="5" end="5"/>
                                                </p:txEl>
                                              </p:spTgt>
                                            </p:tgtEl>
                                            <p:attrNameLst>
                                              <p:attrName>style.visibility</p:attrName>
                                            </p:attrNameLst>
                                          </p:cBhvr>
                                          <p:to>
                                            <p:strVal val="visible"/>
                                          </p:to>
                                        </p:set>
                                        <p:animEffect transition="in" filter="fade">
                                          <p:cBhvr>
                                            <p:cTn id="6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700" fill="hold"/>
                                            <p:tgtEl>
                                              <p:spTgt spid="4"/>
                                            </p:tgtEl>
                                            <p:attrNameLst>
                                              <p:attrName>ppt_x</p:attrName>
                                            </p:attrNameLst>
                                          </p:cBhvr>
                                          <p:tavLst>
                                            <p:tav tm="0">
                                              <p:val>
                                                <p:strVal val="1+#ppt_w/2"/>
                                              </p:val>
                                            </p:tav>
                                            <p:tav tm="100000">
                                              <p:val>
                                                <p:strVal val="#ppt_x"/>
                                              </p:val>
                                            </p:tav>
                                          </p:tavLst>
                                        </p:anim>
                                        <p:anim calcmode="lin" valueType="num">
                                          <p:cBhvr additive="base">
                                            <p:cTn id="16" dur="17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
                                            <p:tgtEl>
                                              <p:spTgt spid="8"/>
                                            </p:tgtEl>
                                          </p:cBhvr>
                                        </p:animEffect>
                                      </p:childTnLst>
                                    </p:cTn>
                                  </p:par>
                                  <p:par>
                                    <p:cTn id="20" presetID="10" presetClass="entr" presetSubtype="0" fill="hold" nodeType="withEffect">
                                      <p:stCondLst>
                                        <p:cond delay="17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
                                            <p:tgtEl>
                                              <p:spTgt spid="9"/>
                                            </p:tgtEl>
                                          </p:cBhvr>
                                        </p:animEffect>
                                      </p:childTnLst>
                                    </p:cTn>
                                  </p:par>
                                  <p:par>
                                    <p:cTn id="23" presetID="10" presetClass="entr" presetSubtype="0" fill="hold" nodeType="withEffect">
                                      <p:stCondLst>
                                        <p:cond delay="19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300"/>
                                            <p:tgtEl>
                                              <p:spTgt spid="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300"/>
                                            <p:tgtEl>
                                              <p:spTgt spid="11"/>
                                            </p:tgtEl>
                                          </p:cBhvr>
                                        </p:animEffect>
                                      </p:childTnLst>
                                    </p:cTn>
                                  </p:par>
                                  <p:par>
                                    <p:cTn id="29" presetID="10" presetClass="entr" presetSubtype="0" fill="hold" nodeType="withEffect">
                                      <p:stCondLst>
                                        <p:cond delay="23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par>
                                    <p:cTn id="32" presetID="10" presetClass="entr" presetSubtype="0" fill="hold" nodeType="withEffect">
                                      <p:stCondLst>
                                        <p:cond delay="2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3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5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fade">
                                          <p:cBhvr>
                                            <p:cTn id="54" dur="500"/>
                                            <p:tgtEl>
                                              <p:spTgt spid="6">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xEl>
                                                  <p:pRg st="5" end="5"/>
                                                </p:txEl>
                                              </p:spTgt>
                                            </p:tgtEl>
                                            <p:attrNameLst>
                                              <p:attrName>style.visibility</p:attrName>
                                            </p:attrNameLst>
                                          </p:cBhvr>
                                          <p:to>
                                            <p:strVal val="visible"/>
                                          </p:to>
                                        </p:set>
                                        <p:animEffect transition="in" filter="fade">
                                          <p:cBhvr>
                                            <p:cTn id="6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BF5074A8-8301-AC6E-1C1F-6729BD513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111740" y="-1934422"/>
            <a:ext cx="4154446" cy="3714791"/>
          </a:xfrm>
          <a:prstGeom prst="rect">
            <a:avLst/>
          </a:prstGeom>
        </p:spPr>
      </p:pic>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39521"/>
            <a:ext cx="753510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Safe and ethical data collection (1)</a:t>
            </a:r>
            <a:endParaRPr lang="en-US" sz="4000" b="1">
              <a:solidFill>
                <a:srgbClr val="0070C0"/>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87478" y="1199676"/>
            <a:ext cx="1083579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12B781B2-3DC6-9E63-4029-FA178F64A89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848266" y="-787570"/>
            <a:ext cx="3680421" cy="296084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2FEF450-394A-F43C-5A53-BCE98D05D6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01164" y="-217250"/>
            <a:ext cx="3680423" cy="2960846"/>
          </a:xfrm>
          <a:prstGeom prst="rect">
            <a:avLst/>
          </a:prstGeom>
        </p:spPr>
      </p:pic>
      <p:sp>
        <p:nvSpPr>
          <p:cNvPr id="8" name="Rectangle 7">
            <a:extLst>
              <a:ext uri="{FF2B5EF4-FFF2-40B4-BE49-F238E27FC236}">
                <a16:creationId xmlns:a16="http://schemas.microsoft.com/office/drawing/2014/main" id="{D26AEFF8-26D9-FE9A-9CC0-0E7185D7A9E4}"/>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10" name="Picture 9" descr="Shape&#10;&#10;Description automatically generated">
            <a:extLst>
              <a:ext uri="{FF2B5EF4-FFF2-40B4-BE49-F238E27FC236}">
                <a16:creationId xmlns:a16="http://schemas.microsoft.com/office/drawing/2014/main" id="{E316821F-F384-8413-1CF9-930E055572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3" name="Picture 12" descr="Icon&#10;&#10;Description automatically generated">
            <a:extLst>
              <a:ext uri="{FF2B5EF4-FFF2-40B4-BE49-F238E27FC236}">
                <a16:creationId xmlns:a16="http://schemas.microsoft.com/office/drawing/2014/main" id="{080289CF-63AF-68C8-7A53-6D2CF498E2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Web Video Player">
                <a:extLst>
                  <a:ext uri="{FF2B5EF4-FFF2-40B4-BE49-F238E27FC236}">
                    <a16:creationId xmlns:a16="http://schemas.microsoft.com/office/drawing/2014/main" id="{D31DFACE-24AA-FADD-1648-AF50AF70F378}"/>
                  </a:ext>
                </a:extLst>
              </p:cNvPr>
              <p:cNvGraphicFramePr>
                <a:graphicFrameLocks noGrp="1"/>
              </p:cNvGraphicFramePr>
              <p:nvPr>
                <p:extLst>
                  <p:ext uri="{D42A27DB-BD31-4B8C-83A1-F6EECF244321}">
                    <p14:modId xmlns:p14="http://schemas.microsoft.com/office/powerpoint/2010/main" val="3645721385"/>
                  </p:ext>
                </p:extLst>
              </p:nvPr>
            </p:nvGraphicFramePr>
            <p:xfrm>
              <a:off x="2365391" y="1595249"/>
              <a:ext cx="7537946" cy="4243966"/>
            </p:xfrm>
            <a:graphic>
              <a:graphicData uri="http://schemas.microsoft.com/office/webextensions/webextension/2010/11">
                <we:webextensionref xmlns:we="http://schemas.microsoft.com/office/webextensions/webextension/2010/11" xmlns:r="http://schemas.openxmlformats.org/officeDocument/2006/relationships" r:id="rId9"/>
              </a:graphicData>
            </a:graphic>
          </p:graphicFrame>
        </mc:Choice>
        <mc:Fallback xmlns="">
          <p:pic>
            <p:nvPicPr>
              <p:cNvPr id="5" name="Add-in 4" title="Web Video Player">
                <a:extLst>
                  <a:ext uri="{FF2B5EF4-FFF2-40B4-BE49-F238E27FC236}">
                    <a16:creationId xmlns:a16="http://schemas.microsoft.com/office/drawing/2014/main" id="{D31DFACE-24AA-FADD-1648-AF50AF70F378}"/>
                  </a:ext>
                </a:extLst>
              </p:cNvPr>
              <p:cNvPicPr>
                <a:picLocks noGrp="1" noRot="1" noChangeAspect="1" noMove="1" noResize="1" noEditPoints="1" noAdjustHandles="1" noChangeArrowheads="1" noChangeShapeType="1"/>
              </p:cNvPicPr>
              <p:nvPr/>
            </p:nvPicPr>
            <p:blipFill>
              <a:blip r:embed="rId10"/>
              <a:stretch>
                <a:fillRect/>
              </a:stretch>
            </p:blipFill>
            <p:spPr>
              <a:xfrm>
                <a:off x="2365391" y="1595249"/>
                <a:ext cx="7537946" cy="4243966"/>
              </a:xfrm>
              <a:prstGeom prst="rect">
                <a:avLst/>
              </a:prstGeom>
            </p:spPr>
          </p:pic>
        </mc:Fallback>
      </mc:AlternateContent>
    </p:spTree>
    <p:custDataLst>
      <p:tags r:id="rId1"/>
    </p:custDataLst>
    <p:extLst>
      <p:ext uri="{BB962C8B-B14F-4D97-AF65-F5344CB8AC3E}">
        <p14:creationId xmlns:p14="http://schemas.microsoft.com/office/powerpoint/2010/main" val="23869012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3" accel="50000" decel="5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1+#ppt_w/2"/>
                                              </p:val>
                                            </p:tav>
                                            <p:tav tm="100000">
                                              <p:val>
                                                <p:strVal val="#ppt_x"/>
                                              </p:val>
                                            </p:tav>
                                          </p:tavLst>
                                        </p:anim>
                                        <p:anim calcmode="lin" valueType="num">
                                          <p:cBhvr additive="base">
                                            <p:cTn id="16" dur="2000" fill="hold"/>
                                            <p:tgtEl>
                                              <p:spTgt spid="16"/>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accel="50000"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3000" fill="hold"/>
                                            <p:tgtEl>
                                              <p:spTgt spid="9"/>
                                            </p:tgtEl>
                                            <p:attrNameLst>
                                              <p:attrName>ppt_x</p:attrName>
                                            </p:attrNameLst>
                                          </p:cBhvr>
                                          <p:tavLst>
                                            <p:tav tm="0">
                                              <p:val>
                                                <p:strVal val="1+#ppt_w/2"/>
                                              </p:val>
                                            </p:tav>
                                            <p:tav tm="100000">
                                              <p:val>
                                                <p:strVal val="#ppt_x"/>
                                              </p:val>
                                            </p:tav>
                                          </p:tavLst>
                                        </p:anim>
                                        <p:anim calcmode="lin" valueType="num">
                                          <p:cBhvr additive="base">
                                            <p:cTn id="23" dur="3000" fill="hold"/>
                                            <p:tgtEl>
                                              <p:spTgt spid="9"/>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
                                            <p:tgtEl>
                                              <p:spTgt spid="13"/>
                                            </p:tgtEl>
                                          </p:cBhvr>
                                        </p:animEffect>
                                      </p:childTnLst>
                                    </p:cTn>
                                  </p:par>
                                  <p:par>
                                    <p:cTn id="27" presetID="23" presetClass="entr" presetSubtype="272" fill="hold"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 fill="hold"/>
                                            <p:tgtEl>
                                              <p:spTgt spid="10"/>
                                            </p:tgtEl>
                                            <p:attrNameLst>
                                              <p:attrName>ppt_w</p:attrName>
                                            </p:attrNameLst>
                                          </p:cBhvr>
                                          <p:tavLst>
                                            <p:tav tm="0">
                                              <p:val>
                                                <p:strVal val="2/3*#ppt_w"/>
                                              </p:val>
                                            </p:tav>
                                            <p:tav tm="100000">
                                              <p:val>
                                                <p:strVal val="#ppt_w"/>
                                              </p:val>
                                            </p:tav>
                                          </p:tavLst>
                                        </p:anim>
                                        <p:anim calcmode="lin" valueType="num">
                                          <p:cBhvr>
                                            <p:cTn id="30" dur="2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3" accel="50000" decel="5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1+#ppt_w/2"/>
                                              </p:val>
                                            </p:tav>
                                            <p:tav tm="100000">
                                              <p:val>
                                                <p:strVal val="#ppt_x"/>
                                              </p:val>
                                            </p:tav>
                                          </p:tavLst>
                                        </p:anim>
                                        <p:anim calcmode="lin" valueType="num">
                                          <p:cBhvr additive="base">
                                            <p:cTn id="16" dur="2000" fill="hold"/>
                                            <p:tgtEl>
                                              <p:spTgt spid="16"/>
                                            </p:tgtEl>
                                            <p:attrNameLst>
                                              <p:attrName>ppt_y</p:attrName>
                                            </p:attrNameLst>
                                          </p:cBhvr>
                                          <p:tavLst>
                                            <p:tav tm="0">
                                              <p:val>
                                                <p:strVal val="0-#ppt_h/2"/>
                                              </p:val>
                                            </p:tav>
                                            <p:tav tm="100000">
                                              <p:val>
                                                <p:strVal val="#ppt_y"/>
                                              </p:val>
                                            </p:tav>
                                          </p:tavLst>
                                        </p:anim>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accel="50000" decel="50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3000" fill="hold"/>
                                            <p:tgtEl>
                                              <p:spTgt spid="9"/>
                                            </p:tgtEl>
                                            <p:attrNameLst>
                                              <p:attrName>ppt_x</p:attrName>
                                            </p:attrNameLst>
                                          </p:cBhvr>
                                          <p:tavLst>
                                            <p:tav tm="0">
                                              <p:val>
                                                <p:strVal val="1+#ppt_w/2"/>
                                              </p:val>
                                            </p:tav>
                                            <p:tav tm="100000">
                                              <p:val>
                                                <p:strVal val="#ppt_x"/>
                                              </p:val>
                                            </p:tav>
                                          </p:tavLst>
                                        </p:anim>
                                        <p:anim calcmode="lin" valueType="num">
                                          <p:cBhvr additive="base">
                                            <p:cTn id="23" dur="3000" fill="hold"/>
                                            <p:tgtEl>
                                              <p:spTgt spid="9"/>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
                                            <p:tgtEl>
                                              <p:spTgt spid="13"/>
                                            </p:tgtEl>
                                          </p:cBhvr>
                                        </p:animEffect>
                                      </p:childTnLst>
                                    </p:cTn>
                                  </p:par>
                                  <p:par>
                                    <p:cTn id="27" presetID="23" presetClass="entr" presetSubtype="272" fill="hold"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 fill="hold"/>
                                            <p:tgtEl>
                                              <p:spTgt spid="10"/>
                                            </p:tgtEl>
                                            <p:attrNameLst>
                                              <p:attrName>ppt_w</p:attrName>
                                            </p:attrNameLst>
                                          </p:cBhvr>
                                          <p:tavLst>
                                            <p:tav tm="0">
                                              <p:val>
                                                <p:strVal val="2/3*#ppt_w"/>
                                              </p:val>
                                            </p:tav>
                                            <p:tav tm="100000">
                                              <p:val>
                                                <p:strVal val="#ppt_w"/>
                                              </p:val>
                                            </p:tav>
                                          </p:tavLst>
                                        </p:anim>
                                        <p:anim calcmode="lin" valueType="num">
                                          <p:cBhvr>
                                            <p:cTn id="30" dur="2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BF5074A8-8301-AC6E-1C1F-6729BD513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9111740" y="-1934422"/>
            <a:ext cx="4154446" cy="3714791"/>
          </a:xfrm>
          <a:prstGeom prst="rect">
            <a:avLst/>
          </a:prstGeom>
        </p:spPr>
      </p:pic>
      <p:sp>
        <p:nvSpPr>
          <p:cNvPr id="3" name="Title 1">
            <a:extLst>
              <a:ext uri="{FF2B5EF4-FFF2-40B4-BE49-F238E27FC236}">
                <a16:creationId xmlns:a16="http://schemas.microsoft.com/office/drawing/2014/main" id="{66E13ADA-474A-EA31-2444-BB530E415748}"/>
              </a:ext>
            </a:extLst>
          </p:cNvPr>
          <p:cNvSpPr txBox="1">
            <a:spLocks/>
          </p:cNvSpPr>
          <p:nvPr/>
        </p:nvSpPr>
        <p:spPr>
          <a:xfrm>
            <a:off x="795490" y="539521"/>
            <a:ext cx="753510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Safe and ethical data collection (2)</a:t>
            </a:r>
            <a:endParaRPr lang="en-US" sz="4000" b="1">
              <a:solidFill>
                <a:srgbClr val="0070C0"/>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029B5BB9-C23C-3459-EBC9-F90BB3CD69F4}"/>
              </a:ext>
            </a:extLst>
          </p:cNvPr>
          <p:cNvCxnSpPr>
            <a:cxnSpLocks/>
          </p:cNvCxnSpPr>
          <p:nvPr/>
        </p:nvCxnSpPr>
        <p:spPr>
          <a:xfrm flipH="1">
            <a:off x="-2687478" y="1199676"/>
            <a:ext cx="1081547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12B781B2-3DC6-9E63-4029-FA178F64A89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848266" y="-787570"/>
            <a:ext cx="3680421" cy="296084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22FEF450-394A-F43C-5A53-BCE98D05D6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01164" y="-217250"/>
            <a:ext cx="3680423" cy="2960846"/>
          </a:xfrm>
          <a:prstGeom prst="rect">
            <a:avLst/>
          </a:prstGeom>
        </p:spPr>
      </p:pic>
      <p:sp>
        <p:nvSpPr>
          <p:cNvPr id="8" name="Rectangle 7">
            <a:extLst>
              <a:ext uri="{FF2B5EF4-FFF2-40B4-BE49-F238E27FC236}">
                <a16:creationId xmlns:a16="http://schemas.microsoft.com/office/drawing/2014/main" id="{D26AEFF8-26D9-FE9A-9CC0-0E7185D7A9E4}"/>
              </a:ext>
            </a:extLst>
          </p:cNvPr>
          <p:cNvSpPr/>
          <p:nvPr/>
        </p:nvSpPr>
        <p:spPr>
          <a:xfrm>
            <a:off x="1992092" y="1436919"/>
            <a:ext cx="8147957" cy="4516599"/>
          </a:xfrm>
          <a:prstGeom prst="rect">
            <a:avLst/>
          </a:prstGeom>
          <a:noFill/>
          <a:ln w="7937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pic>
        <p:nvPicPr>
          <p:cNvPr id="10" name="Picture 9" descr="Shape&#10;&#10;Description automatically generated">
            <a:extLst>
              <a:ext uri="{FF2B5EF4-FFF2-40B4-BE49-F238E27FC236}">
                <a16:creationId xmlns:a16="http://schemas.microsoft.com/office/drawing/2014/main" id="{E316821F-F384-8413-1CF9-930E055572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7453" y="4484591"/>
            <a:ext cx="1511439" cy="1354624"/>
          </a:xfrm>
          <a:prstGeom prst="rect">
            <a:avLst/>
          </a:prstGeom>
        </p:spPr>
      </p:pic>
      <p:pic>
        <p:nvPicPr>
          <p:cNvPr id="13" name="Picture 12" descr="Icon&#10;&#10;Description automatically generated">
            <a:extLst>
              <a:ext uri="{FF2B5EF4-FFF2-40B4-BE49-F238E27FC236}">
                <a16:creationId xmlns:a16="http://schemas.microsoft.com/office/drawing/2014/main" id="{080289CF-63AF-68C8-7A53-6D2CF498E2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03523" y="1263173"/>
            <a:ext cx="831466" cy="78026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4" name="Add-in 23" title="Web Video Player">
                <a:extLst>
                  <a:ext uri="{FF2B5EF4-FFF2-40B4-BE49-F238E27FC236}">
                    <a16:creationId xmlns:a16="http://schemas.microsoft.com/office/drawing/2014/main" id="{C5A760C3-3E28-5021-6203-E9D7836761AA}"/>
                  </a:ext>
                </a:extLst>
              </p:cNvPr>
              <p:cNvGraphicFramePr>
                <a:graphicFrameLocks noGrp="1"/>
              </p:cNvGraphicFramePr>
              <p:nvPr>
                <p:extLst>
                  <p:ext uri="{D42A27DB-BD31-4B8C-83A1-F6EECF244321}">
                    <p14:modId xmlns:p14="http://schemas.microsoft.com/office/powerpoint/2010/main" val="2022887790"/>
                  </p:ext>
                </p:extLst>
              </p:nvPr>
            </p:nvGraphicFramePr>
            <p:xfrm>
              <a:off x="2351425" y="1577993"/>
              <a:ext cx="7542815" cy="4246708"/>
            </p:xfrm>
            <a:graphic>
              <a:graphicData uri="http://schemas.microsoft.com/office/webextensions/webextension/2010/11">
                <we:webextensionref xmlns:we="http://schemas.microsoft.com/office/webextensions/webextension/2010/11" xmlns:r="http://schemas.openxmlformats.org/officeDocument/2006/relationships" r:id="rId9"/>
              </a:graphicData>
            </a:graphic>
          </p:graphicFrame>
        </mc:Choice>
        <mc:Fallback xmlns="">
          <p:pic>
            <p:nvPicPr>
              <p:cNvPr id="24" name="Add-in 23" title="Web Video Player">
                <a:extLst>
                  <a:ext uri="{FF2B5EF4-FFF2-40B4-BE49-F238E27FC236}">
                    <a16:creationId xmlns:a16="http://schemas.microsoft.com/office/drawing/2014/main" id="{C5A760C3-3E28-5021-6203-E9D7836761AA}"/>
                  </a:ext>
                </a:extLst>
              </p:cNvPr>
              <p:cNvPicPr>
                <a:picLocks noGrp="1" noRot="1" noChangeAspect="1" noMove="1" noResize="1" noEditPoints="1" noAdjustHandles="1" noChangeArrowheads="1" noChangeShapeType="1"/>
              </p:cNvPicPr>
              <p:nvPr/>
            </p:nvPicPr>
            <p:blipFill>
              <a:blip r:embed="rId10"/>
              <a:stretch>
                <a:fillRect/>
              </a:stretch>
            </p:blipFill>
            <p:spPr>
              <a:xfrm>
                <a:off x="2351425" y="1577993"/>
                <a:ext cx="7542815" cy="4246708"/>
              </a:xfrm>
              <a:prstGeom prst="rect">
                <a:avLst/>
              </a:prstGeom>
            </p:spPr>
          </p:pic>
        </mc:Fallback>
      </mc:AlternateContent>
    </p:spTree>
    <p:custDataLst>
      <p:tags r:id="rId1"/>
    </p:custDataLst>
    <p:extLst>
      <p:ext uri="{BB962C8B-B14F-4D97-AF65-F5344CB8AC3E}">
        <p14:creationId xmlns:p14="http://schemas.microsoft.com/office/powerpoint/2010/main" val="8227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
                                        <p:tgtEl>
                                          <p:spTgt spid="13"/>
                                        </p:tgtEl>
                                      </p:cBhvr>
                                    </p:animEffect>
                                  </p:childTnLst>
                                </p:cTn>
                              </p:par>
                              <p:par>
                                <p:cTn id="8" presetID="23" presetClass="entr" presetSubtype="272"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p:cTn id="10" dur="200" fill="hold"/>
                                        <p:tgtEl>
                                          <p:spTgt spid="10"/>
                                        </p:tgtEl>
                                        <p:attrNameLst>
                                          <p:attrName>ppt_w</p:attrName>
                                        </p:attrNameLst>
                                      </p:cBhvr>
                                      <p:tavLst>
                                        <p:tav tm="0">
                                          <p:val>
                                            <p:strVal val="2/3*#ppt_w"/>
                                          </p:val>
                                        </p:tav>
                                        <p:tav tm="100000">
                                          <p:val>
                                            <p:strVal val="#ppt_w"/>
                                          </p:val>
                                        </p:tav>
                                      </p:tavLst>
                                    </p:anim>
                                    <p:anim calcmode="lin" valueType="num">
                                      <p:cBhvr>
                                        <p:cTn id="11" dur="2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C7BCB9E-B39E-E67B-A5CE-C4A7F4F27CF4}"/>
              </a:ext>
            </a:extLst>
          </p:cNvPr>
          <p:cNvSpPr txBox="1">
            <a:spLocks/>
          </p:cNvSpPr>
          <p:nvPr/>
        </p:nvSpPr>
        <p:spPr>
          <a:xfrm>
            <a:off x="609419" y="1525613"/>
            <a:ext cx="6392121" cy="273645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rgbClr val="0070C0"/>
              </a:buClr>
              <a:buFont typeface="Wingdings" pitchFamily="2" charset="2"/>
              <a:buChar char="Ø"/>
            </a:pPr>
            <a:r>
              <a:rPr lang="en-US" sz="2000">
                <a:latin typeface="Lato"/>
                <a:ea typeface="Lato"/>
                <a:cs typeface="Lato"/>
              </a:rPr>
              <a:t>An essential part of the data collection process is closing the feedback loop by explaining to women, girls and other at risk groups </a:t>
            </a:r>
            <a:r>
              <a:rPr lang="en-US" sz="2000" b="1">
                <a:solidFill>
                  <a:srgbClr val="0070C0"/>
                </a:solidFill>
              </a:rPr>
              <a:t>how their feedback was taken into account.</a:t>
            </a:r>
          </a:p>
          <a:p>
            <a:pPr>
              <a:lnSpc>
                <a:spcPct val="90000"/>
              </a:lnSpc>
              <a:buClr>
                <a:srgbClr val="0070C0"/>
              </a:buClr>
              <a:buFont typeface="Wingdings" pitchFamily="2" charset="2"/>
              <a:buChar char="Ø"/>
            </a:pPr>
            <a:r>
              <a:rPr lang="en-US" sz="2000">
                <a:latin typeface="Lato"/>
                <a:ea typeface="Lato"/>
                <a:cs typeface="Lato"/>
              </a:rPr>
              <a:t>At the start of the programme, in addition to sharing ways in which feedback can be provided, it is essential that women, girls and other at risk groups know about the ways in which UNHCR and its partners will </a:t>
            </a:r>
            <a:r>
              <a:rPr lang="en-US" sz="2000" b="1">
                <a:solidFill>
                  <a:srgbClr val="0070C0"/>
                </a:solidFill>
              </a:rPr>
              <a:t>respond to feedback received</a:t>
            </a:r>
            <a:r>
              <a:rPr lang="en-US" sz="2000">
                <a:latin typeface="Lato"/>
                <a:ea typeface="Lato"/>
                <a:cs typeface="Lato"/>
              </a:rPr>
              <a:t>.</a:t>
            </a:r>
            <a:endParaRPr lang="en-US" sz="2000" b="1">
              <a:solidFill>
                <a:schemeClr val="tx1">
                  <a:lumMod val="65000"/>
                  <a:lumOff val="35000"/>
                </a:schemeClr>
              </a:solidFill>
              <a:latin typeface="Lato" panose="020F0502020204030203" pitchFamily="34" charset="77"/>
            </a:endParaRP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566890" y="547501"/>
            <a:ext cx="578311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Closing the feedback loop</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819605" y="1207656"/>
            <a:ext cx="899180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8" name="Rounded Rectangle 7">
            <a:extLst>
              <a:ext uri="{FF2B5EF4-FFF2-40B4-BE49-F238E27FC236}">
                <a16:creationId xmlns:a16="http://schemas.microsoft.com/office/drawing/2014/main" id="{2DC35732-725E-D58B-CE22-D64816FD48F8}"/>
              </a:ext>
            </a:extLst>
          </p:cNvPr>
          <p:cNvSpPr/>
          <p:nvPr/>
        </p:nvSpPr>
        <p:spPr>
          <a:xfrm>
            <a:off x="880549" y="4489758"/>
            <a:ext cx="10517553" cy="1404519"/>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0070C0"/>
                </a:solidFill>
                <a:latin typeface="Lato" panose="020F0502020204030203" pitchFamily="34" charset="77"/>
              </a:rPr>
              <a:t>UNHCR’s Accountability to Affected People (AAP) is a commitment to the intentional and systematic inclusion of the expressed needs, concerns, capacities, and views of persons of concern in their diversity; and being answerable for our organizational decisions and staff actions, in all protection, assistance and solutions interventions and programmes. </a:t>
            </a:r>
          </a:p>
        </p:txBody>
      </p:sp>
      <p:pic>
        <p:nvPicPr>
          <p:cNvPr id="12" name="Picture 11">
            <a:extLst>
              <a:ext uri="{FF2B5EF4-FFF2-40B4-BE49-F238E27FC236}">
                <a16:creationId xmlns:a16="http://schemas.microsoft.com/office/drawing/2014/main" id="{4AD922AA-D269-3105-36C0-B2810A21D4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46857" y="615574"/>
            <a:ext cx="2953448" cy="2950207"/>
          </a:xfrm>
          <a:prstGeom prst="rect">
            <a:avLst/>
          </a:prstGeom>
        </p:spPr>
      </p:pic>
      <p:sp>
        <p:nvSpPr>
          <p:cNvPr id="13" name="Title 1">
            <a:extLst>
              <a:ext uri="{FF2B5EF4-FFF2-40B4-BE49-F238E27FC236}">
                <a16:creationId xmlns:a16="http://schemas.microsoft.com/office/drawing/2014/main" id="{C4436C48-EE30-6C00-2C82-595583AF192D}"/>
              </a:ext>
            </a:extLst>
          </p:cNvPr>
          <p:cNvSpPr txBox="1">
            <a:spLocks/>
          </p:cNvSpPr>
          <p:nvPr/>
        </p:nvSpPr>
        <p:spPr>
          <a:xfrm>
            <a:off x="8908858" y="1765464"/>
            <a:ext cx="165067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n-US" sz="2000" b="1" spc="-100">
                <a:solidFill>
                  <a:srgbClr val="0070C0"/>
                </a:solidFill>
                <a:latin typeface="Lato" panose="020F0502020204030203" pitchFamily="34" charset="77"/>
              </a:rPr>
              <a:t>A closed feedback loop</a:t>
            </a:r>
            <a:endParaRPr lang="en-US" sz="2000" b="1">
              <a:solidFill>
                <a:srgbClr val="0070C0"/>
              </a:solidFill>
              <a:latin typeface="Lato" panose="020F0502020204030203" pitchFamily="34" charset="77"/>
            </a:endParaRPr>
          </a:p>
        </p:txBody>
      </p:sp>
      <p:sp>
        <p:nvSpPr>
          <p:cNvPr id="14" name="Title 1">
            <a:extLst>
              <a:ext uri="{FF2B5EF4-FFF2-40B4-BE49-F238E27FC236}">
                <a16:creationId xmlns:a16="http://schemas.microsoft.com/office/drawing/2014/main" id="{D9D4F9F2-C185-15C1-80F5-38D7C605E327}"/>
              </a:ext>
            </a:extLst>
          </p:cNvPr>
          <p:cNvSpPr txBox="1">
            <a:spLocks/>
          </p:cNvSpPr>
          <p:nvPr/>
        </p:nvSpPr>
        <p:spPr>
          <a:xfrm>
            <a:off x="7151914" y="678461"/>
            <a:ext cx="1766609" cy="447354"/>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n-US" sz="1250" spc="-100">
                <a:solidFill>
                  <a:srgbClr val="A3B0C3"/>
                </a:solidFill>
                <a:latin typeface="Lato" panose="020F0502020204030203" pitchFamily="34" charset="77"/>
              </a:rPr>
              <a:t>Women and girls and other at risks groups' feedback</a:t>
            </a:r>
            <a:endParaRPr lang="en-US" sz="1250">
              <a:solidFill>
                <a:srgbClr val="A3B0C3"/>
              </a:solidFill>
              <a:latin typeface="Lato" panose="020F0502020204030203" pitchFamily="34" charset="77"/>
            </a:endParaRPr>
          </a:p>
        </p:txBody>
      </p:sp>
      <p:sp>
        <p:nvSpPr>
          <p:cNvPr id="15" name="Title 1">
            <a:extLst>
              <a:ext uri="{FF2B5EF4-FFF2-40B4-BE49-F238E27FC236}">
                <a16:creationId xmlns:a16="http://schemas.microsoft.com/office/drawing/2014/main" id="{642FE37E-2D78-84C2-B2D0-F41E7E72F0D4}"/>
              </a:ext>
            </a:extLst>
          </p:cNvPr>
          <p:cNvSpPr txBox="1">
            <a:spLocks/>
          </p:cNvSpPr>
          <p:nvPr/>
        </p:nvSpPr>
        <p:spPr>
          <a:xfrm>
            <a:off x="7268240" y="3250211"/>
            <a:ext cx="1907318" cy="103664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n-US" sz="1250" spc="-100">
                <a:solidFill>
                  <a:srgbClr val="A3B0C3"/>
                </a:solidFill>
                <a:latin typeface="Lato" panose="020F0502020204030203" pitchFamily="34" charset="77"/>
              </a:rPr>
              <a:t>Response, clarification and follow-up actions (if taken, or not taken) are communicated back to women, girls and other at risk groups</a:t>
            </a:r>
            <a:endParaRPr lang="en-US" sz="1250">
              <a:solidFill>
                <a:srgbClr val="A3B0C3"/>
              </a:solidFill>
              <a:latin typeface="Lato" panose="020F0502020204030203" pitchFamily="34" charset="77"/>
            </a:endParaRPr>
          </a:p>
        </p:txBody>
      </p:sp>
      <p:sp>
        <p:nvSpPr>
          <p:cNvPr id="16" name="Title 1">
            <a:extLst>
              <a:ext uri="{FF2B5EF4-FFF2-40B4-BE49-F238E27FC236}">
                <a16:creationId xmlns:a16="http://schemas.microsoft.com/office/drawing/2014/main" id="{1399D633-7A79-6E60-0FB4-4566D60A0703}"/>
              </a:ext>
            </a:extLst>
          </p:cNvPr>
          <p:cNvSpPr txBox="1">
            <a:spLocks/>
          </p:cNvSpPr>
          <p:nvPr/>
        </p:nvSpPr>
        <p:spPr>
          <a:xfrm>
            <a:off x="10489909" y="450458"/>
            <a:ext cx="159162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n-US" sz="1250" spc="-100">
                <a:solidFill>
                  <a:srgbClr val="A3B0C3"/>
                </a:solidFill>
                <a:latin typeface="Lato" panose="020F0502020204030203" pitchFamily="34" charset="77"/>
              </a:rPr>
              <a:t>Acknowledgement by UNHCR and  partners</a:t>
            </a:r>
            <a:endParaRPr lang="en-US" sz="1250">
              <a:solidFill>
                <a:srgbClr val="A3B0C3"/>
              </a:solidFill>
              <a:latin typeface="Lato" panose="020F0502020204030203" pitchFamily="34" charset="77"/>
            </a:endParaRPr>
          </a:p>
        </p:txBody>
      </p:sp>
      <p:sp>
        <p:nvSpPr>
          <p:cNvPr id="17" name="Title 1">
            <a:extLst>
              <a:ext uri="{FF2B5EF4-FFF2-40B4-BE49-F238E27FC236}">
                <a16:creationId xmlns:a16="http://schemas.microsoft.com/office/drawing/2014/main" id="{A9AC5C6C-AD66-9503-8A6D-6827B48B9CC5}"/>
              </a:ext>
            </a:extLst>
          </p:cNvPr>
          <p:cNvSpPr txBox="1">
            <a:spLocks/>
          </p:cNvSpPr>
          <p:nvPr/>
        </p:nvSpPr>
        <p:spPr>
          <a:xfrm>
            <a:off x="10428149" y="3044754"/>
            <a:ext cx="151540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defRPr/>
            </a:pPr>
            <a:r>
              <a:rPr lang="en-US" sz="1250" spc="-100">
                <a:solidFill>
                  <a:srgbClr val="A3B0C3"/>
                </a:solidFill>
                <a:latin typeface="Lato" panose="020F0502020204030203" pitchFamily="34" charset="77"/>
              </a:rPr>
              <a:t>Feedback data analysed and shared with relevant parties</a:t>
            </a:r>
            <a:endParaRPr lang="en-US" sz="1250">
              <a:solidFill>
                <a:srgbClr val="A3B0C3"/>
              </a:solidFill>
              <a:latin typeface="Lato" panose="020F0502020204030203" pitchFamily="34" charset="77"/>
            </a:endParaRPr>
          </a:p>
        </p:txBody>
      </p:sp>
    </p:spTree>
    <p:custDataLst>
      <p:tags r:id="rId1"/>
    </p:custDataLst>
    <p:extLst>
      <p:ext uri="{BB962C8B-B14F-4D97-AF65-F5344CB8AC3E}">
        <p14:creationId xmlns:p14="http://schemas.microsoft.com/office/powerpoint/2010/main" val="6072549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360"/>
                                              </p:val>
                                            </p:tav>
                                            <p:tav tm="100000">
                                              <p:val>
                                                <p:fltVal val="0"/>
                                              </p:val>
                                            </p:tav>
                                          </p:tavLst>
                                        </p:anim>
                                        <p:animEffect transition="in" filter="fade">
                                          <p:cBhvr>
                                            <p:cTn id="18" dur="1000"/>
                                            <p:tgtEl>
                                              <p:spTgt spid="12"/>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21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27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accel="50000" fill="hold" grpId="0" nodeType="clickEffect" p14:presetBounceEnd="50000">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14:bounceEnd="50000">
                                          <p:cBhvr additive="base">
                                            <p:cTn id="48"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4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8" grpId="0" animBg="1"/>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360"/>
                                              </p:val>
                                            </p:tav>
                                            <p:tav tm="100000">
                                              <p:val>
                                                <p:fltVal val="0"/>
                                              </p:val>
                                            </p:tav>
                                          </p:tavLst>
                                        </p:anim>
                                        <p:animEffect transition="in" filter="fade">
                                          <p:cBhvr>
                                            <p:cTn id="18" dur="1000"/>
                                            <p:tgtEl>
                                              <p:spTgt spid="12"/>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21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2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27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3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accel="5000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1000" fill="hold"/>
                                            <p:tgtEl>
                                              <p:spTgt spid="8"/>
                                            </p:tgtEl>
                                            <p:attrNameLst>
                                              <p:attrName>ppt_x</p:attrName>
                                            </p:attrNameLst>
                                          </p:cBhvr>
                                          <p:tavLst>
                                            <p:tav tm="0">
                                              <p:val>
                                                <p:strVal val="1+#ppt_w/2"/>
                                              </p:val>
                                            </p:tav>
                                            <p:tav tm="100000">
                                              <p:val>
                                                <p:strVal val="#ppt_x"/>
                                              </p:val>
                                            </p:tav>
                                          </p:tavLst>
                                        </p:anim>
                                        <p:anim calcmode="lin" valueType="num">
                                          <p:cBhvr additive="base">
                                            <p:cTn id="4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P spid="8" grpId="0" animBg="1"/>
          <p:bldP spid="13" grpId="0"/>
          <p:bldP spid="14" grpId="0"/>
          <p:bldP spid="15" grpId="0"/>
          <p:bldP spid="16" grpId="0"/>
          <p:bldP spid="17" grpId="0"/>
        </p:bldLst>
      </p:timing>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xt&#10;&#10;Description automatically generated">
            <a:extLst>
              <a:ext uri="{FF2B5EF4-FFF2-40B4-BE49-F238E27FC236}">
                <a16:creationId xmlns:a16="http://schemas.microsoft.com/office/drawing/2014/main" id="{FB5147DC-4897-3980-A6C0-E1762C4904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5520" y="2028800"/>
            <a:ext cx="5782301" cy="4134495"/>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CC8F0AC2-D933-F8CC-31CE-28EC3AFDF2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8438" y="1658785"/>
            <a:ext cx="3048905" cy="4508024"/>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2313712" y="2071370"/>
            <a:ext cx="697388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Group work</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O</a:t>
            </a:r>
            <a:r>
              <a:rPr lang="en-US" sz="3600" b="0">
                <a:solidFill>
                  <a:srgbClr val="0070C0"/>
                </a:solidFill>
                <a:latin typeface="Lato" panose="020F0502020204030203" pitchFamily="34" charset="77"/>
              </a:rPr>
              <a:t>utcomes and outputs of our own GBV prevention programming</a:t>
            </a:r>
          </a:p>
        </p:txBody>
      </p:sp>
      <p:sp>
        <p:nvSpPr>
          <p:cNvPr id="5" name="Content Placeholder 2">
            <a:extLst>
              <a:ext uri="{FF2B5EF4-FFF2-40B4-BE49-F238E27FC236}">
                <a16:creationId xmlns:a16="http://schemas.microsoft.com/office/drawing/2014/main" id="{2E73F083-9E70-6E30-0386-7F2932298F7F}"/>
              </a:ext>
            </a:extLst>
          </p:cNvPr>
          <p:cNvSpPr>
            <a:spLocks noGrp="1"/>
          </p:cNvSpPr>
          <p:nvPr>
            <p:ph idx="4294967295"/>
          </p:nvPr>
        </p:nvSpPr>
        <p:spPr>
          <a:xfrm>
            <a:off x="1098973" y="3121978"/>
            <a:ext cx="5337175" cy="3806825"/>
          </a:xfrm>
          <a:prstGeom prst="rect">
            <a:avLst/>
          </a:prstGeom>
        </p:spPr>
        <p:txBody>
          <a:bodyPr/>
          <a:lstStyle/>
          <a:p>
            <a:pPr>
              <a:buClr>
                <a:srgbClr val="0070C0"/>
              </a:buClr>
              <a:buFont typeface="Wingdings" pitchFamily="2" charset="2"/>
              <a:buChar char="Ø"/>
            </a:pPr>
            <a:r>
              <a:rPr lang="en-GR" sz="2000"/>
              <a:t>How does the outcome statement relate to changes in social and gender norms? </a:t>
            </a:r>
          </a:p>
          <a:p>
            <a:pPr>
              <a:buClr>
                <a:srgbClr val="0070C0"/>
              </a:buClr>
              <a:buFont typeface="Wingdings" pitchFamily="2" charset="2"/>
              <a:buChar char="Ø"/>
            </a:pPr>
            <a:r>
              <a:rPr lang="en-GR" sz="2000"/>
              <a:t>How do the output indicators contribute to the result in the outcome statement? </a:t>
            </a:r>
          </a:p>
          <a:p>
            <a:pPr>
              <a:buClr>
                <a:srgbClr val="0070C0"/>
              </a:buClr>
              <a:buFont typeface="Wingdings" pitchFamily="2" charset="2"/>
              <a:buChar char="Ø"/>
            </a:pPr>
            <a:r>
              <a:rPr lang="en-GR" sz="2000"/>
              <a:t>Would you reformulate anything to better measure outcome and impact of the GBV prevention activity? </a:t>
            </a:r>
          </a:p>
        </p:txBody>
      </p:sp>
      <p:grpSp>
        <p:nvGrpSpPr>
          <p:cNvPr id="3" name="Group 2">
            <a:extLst>
              <a:ext uri="{FF2B5EF4-FFF2-40B4-BE49-F238E27FC236}">
                <a16:creationId xmlns:a16="http://schemas.microsoft.com/office/drawing/2014/main" id="{74BD9C3B-2209-FB5B-3A23-13E3B51BCCFC}"/>
              </a:ext>
            </a:extLst>
          </p:cNvPr>
          <p:cNvGrpSpPr/>
          <p:nvPr/>
        </p:nvGrpSpPr>
        <p:grpSpPr>
          <a:xfrm>
            <a:off x="-1658682" y="-124248"/>
            <a:ext cx="3889690" cy="3382989"/>
            <a:chOff x="-1682930" y="-653292"/>
            <a:chExt cx="3889690" cy="3382989"/>
          </a:xfrm>
        </p:grpSpPr>
        <p:sp>
          <p:nvSpPr>
            <p:cNvPr id="4" name="Oval 3">
              <a:extLst>
                <a:ext uri="{FF2B5EF4-FFF2-40B4-BE49-F238E27FC236}">
                  <a16:creationId xmlns:a16="http://schemas.microsoft.com/office/drawing/2014/main" id="{3143CDF8-2F3C-5DCA-F3AF-9C328C872780}"/>
                </a:ext>
              </a:extLst>
            </p:cNvPr>
            <p:cNvSpPr/>
            <p:nvPr/>
          </p:nvSpPr>
          <p:spPr>
            <a:xfrm>
              <a:off x="-1682930" y="-653292"/>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descr="Icon&#10;&#10;Description automatically generated">
              <a:extLst>
                <a:ext uri="{FF2B5EF4-FFF2-40B4-BE49-F238E27FC236}">
                  <a16:creationId xmlns:a16="http://schemas.microsoft.com/office/drawing/2014/main" id="{22824D16-7691-98F7-115E-02771EA252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608" y="418010"/>
              <a:ext cx="1891152" cy="1774695"/>
            </a:xfrm>
            <a:prstGeom prst="rect">
              <a:avLst/>
            </a:prstGeom>
          </p:spPr>
        </p:pic>
      </p:grpSp>
    </p:spTree>
    <p:custDataLst>
      <p:tags r:id="rId1"/>
    </p:custDataLst>
    <p:extLst>
      <p:ext uri="{BB962C8B-B14F-4D97-AF65-F5344CB8AC3E}">
        <p14:creationId xmlns:p14="http://schemas.microsoft.com/office/powerpoint/2010/main" val="40401505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632857" y="515264"/>
            <a:ext cx="10223001" cy="5348823"/>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825528" y="1980526"/>
            <a:ext cx="633385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messages:</a:t>
            </a:r>
            <a:br>
              <a:rPr lang="en-US">
                <a:solidFill>
                  <a:srgbClr val="0070C0"/>
                </a:solidFill>
              </a:rPr>
            </a:br>
            <a:r>
              <a:rPr lang="en-US" sz="3600">
                <a:solidFill>
                  <a:srgbClr val="0070C0"/>
                </a:solidFill>
                <a:latin typeface="Lato" panose="020F0502020204030203" pitchFamily="34" charset="77"/>
              </a:rPr>
              <a:t>Measuring outcomes and impact of prevention work</a:t>
            </a:r>
          </a:p>
        </p:txBody>
      </p:sp>
      <p:pic>
        <p:nvPicPr>
          <p:cNvPr id="10" name="Picture 9" descr="Shape, circle&#10;&#10;Description automatically generated">
            <a:extLst>
              <a:ext uri="{FF2B5EF4-FFF2-40B4-BE49-F238E27FC236}">
                <a16:creationId xmlns:a16="http://schemas.microsoft.com/office/drawing/2014/main" id="{0EC013C2-4301-FA99-9B71-C16954A093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890" y="602410"/>
            <a:ext cx="2393017" cy="2541257"/>
          </a:xfrm>
          <a:prstGeom prst="rect">
            <a:avLst/>
          </a:prstGeom>
        </p:spPr>
      </p:pic>
      <p:pic>
        <p:nvPicPr>
          <p:cNvPr id="12" name="Picture 11" descr="Icon&#10;&#10;Description automatically generated">
            <a:extLst>
              <a:ext uri="{FF2B5EF4-FFF2-40B4-BE49-F238E27FC236}">
                <a16:creationId xmlns:a16="http://schemas.microsoft.com/office/drawing/2014/main" id="{6A8CD36D-6486-0ADC-0029-B5518B7C3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299" y="602409"/>
            <a:ext cx="2393017" cy="2541257"/>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825528" y="2882252"/>
            <a:ext cx="8969478" cy="196956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1900"/>
              <a:t>GBV prevention strategies should be monitored tracking changes in knowledge, attitudes, skills and behaviours. </a:t>
            </a:r>
          </a:p>
          <a:p>
            <a:pPr>
              <a:buClr>
                <a:srgbClr val="0070C0"/>
              </a:buClr>
              <a:buFont typeface="Wingdings" pitchFamily="2" charset="2"/>
              <a:buChar char="Ø"/>
            </a:pPr>
            <a:r>
              <a:rPr lang="en-US" sz="1900"/>
              <a:t>Indicators related to the number of reported GBV incidents should never be used to measure the success of GBV programming, including GBV prevention. </a:t>
            </a:r>
          </a:p>
          <a:p>
            <a:pPr>
              <a:buClr>
                <a:srgbClr val="0070C0"/>
              </a:buClr>
              <a:buFont typeface="Wingdings" pitchFamily="2" charset="2"/>
              <a:buChar char="Ø"/>
            </a:pPr>
            <a:r>
              <a:rPr lang="en-US" sz="1900"/>
              <a:t>UNHCR`S Global Results Framework offers tools for monitoring outputs and outcomes of our GBV prevention programming. </a:t>
            </a:r>
          </a:p>
        </p:txBody>
      </p:sp>
    </p:spTree>
    <p:extLst>
      <p:ext uri="{BB962C8B-B14F-4D97-AF65-F5344CB8AC3E}">
        <p14:creationId xmlns:p14="http://schemas.microsoft.com/office/powerpoint/2010/main" val="8666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14:presetBounceEnd="50000">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14:bounceEnd="50000">
                                          <p:cBhvr additive="base">
                                            <p:cTn id="14"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nodeType="withEffect">
                                      <p:stCondLst>
                                        <p:cond delay="5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uiExpand="1" build="p"/>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89CD1-D066-1320-0CCD-962726E0A42B}"/>
              </a:ext>
            </a:extLst>
          </p:cNvPr>
          <p:cNvSpPr/>
          <p:nvPr/>
        </p:nvSpPr>
        <p:spPr>
          <a:xfrm>
            <a:off x="0" y="-1120872"/>
            <a:ext cx="12192000" cy="5829249"/>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4" name="Picture 3" descr="Chart&#10;&#10;Description automatically generated with medium confidence">
            <a:extLst>
              <a:ext uri="{FF2B5EF4-FFF2-40B4-BE49-F238E27FC236}">
                <a16:creationId xmlns:a16="http://schemas.microsoft.com/office/drawing/2014/main" id="{A256516C-EA9D-89B3-C72C-74896EF593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8004"/>
            <a:ext cx="12192000" cy="4756149"/>
          </a:xfrm>
          <a:prstGeom prst="rect">
            <a:avLst/>
          </a:prstGeom>
        </p:spPr>
      </p:pic>
      <p:pic>
        <p:nvPicPr>
          <p:cNvPr id="6" name="Picture 5" descr="Shape&#10;&#10;Description automatically generated">
            <a:extLst>
              <a:ext uri="{FF2B5EF4-FFF2-40B4-BE49-F238E27FC236}">
                <a16:creationId xmlns:a16="http://schemas.microsoft.com/office/drawing/2014/main" id="{C7454819-AE88-A06B-7902-94C8D41CE3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7284" y="450024"/>
            <a:ext cx="768076" cy="760964"/>
          </a:xfrm>
          <a:prstGeom prst="rect">
            <a:avLst/>
          </a:prstGeom>
        </p:spPr>
      </p:pic>
      <p:grpSp>
        <p:nvGrpSpPr>
          <p:cNvPr id="8" name="Group 7">
            <a:extLst>
              <a:ext uri="{FF2B5EF4-FFF2-40B4-BE49-F238E27FC236}">
                <a16:creationId xmlns:a16="http://schemas.microsoft.com/office/drawing/2014/main" id="{B464508A-6719-0287-CEB3-B24CA8C4708E}"/>
              </a:ext>
            </a:extLst>
          </p:cNvPr>
          <p:cNvGrpSpPr/>
          <p:nvPr/>
        </p:nvGrpSpPr>
        <p:grpSpPr>
          <a:xfrm>
            <a:off x="1015696" y="5205531"/>
            <a:ext cx="8245036" cy="1435119"/>
            <a:chOff x="539750" y="5430890"/>
            <a:chExt cx="8280400" cy="1435119"/>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786509"/>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a:solidFill>
                    <a:srgbClr val="FFFFFF"/>
                  </a:solidFill>
                  <a:latin typeface="Lato" panose="020F0502020204030203" pitchFamily="34" charset="77"/>
                </a:rPr>
                <a:t>Wrap-up</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5430890"/>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MODULE 1 | CLOSING SESSION</a:t>
              </a:r>
            </a:p>
          </p:txBody>
        </p:sp>
      </p:grpSp>
      <p:pic>
        <p:nvPicPr>
          <p:cNvPr id="9" name="Picture 8" descr="A picture containing text, toy, doll&#10;&#10;Description automatically generated">
            <a:extLst>
              <a:ext uri="{FF2B5EF4-FFF2-40B4-BE49-F238E27FC236}">
                <a16:creationId xmlns:a16="http://schemas.microsoft.com/office/drawing/2014/main" id="{ECA4FC07-3BDA-98D8-E15B-9B8A5D001C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5945" y="1106368"/>
            <a:ext cx="2702656" cy="4046517"/>
          </a:xfrm>
          <a:prstGeom prst="rect">
            <a:avLst/>
          </a:prstGeom>
        </p:spPr>
      </p:pic>
      <p:pic>
        <p:nvPicPr>
          <p:cNvPr id="11" name="Picture 10">
            <a:extLst>
              <a:ext uri="{FF2B5EF4-FFF2-40B4-BE49-F238E27FC236}">
                <a16:creationId xmlns:a16="http://schemas.microsoft.com/office/drawing/2014/main" id="{755A641A-A0A3-6F83-6433-8D5052826D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0231" y="70691"/>
            <a:ext cx="2166563" cy="4829630"/>
          </a:xfrm>
          <a:prstGeom prst="rect">
            <a:avLst/>
          </a:prstGeom>
        </p:spPr>
      </p:pic>
      <p:pic>
        <p:nvPicPr>
          <p:cNvPr id="13" name="Picture 12">
            <a:extLst>
              <a:ext uri="{FF2B5EF4-FFF2-40B4-BE49-F238E27FC236}">
                <a16:creationId xmlns:a16="http://schemas.microsoft.com/office/drawing/2014/main" id="{CB417122-85A8-D7EE-AE0C-B5626BA522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84825" y="148909"/>
            <a:ext cx="2166563" cy="4829630"/>
          </a:xfrm>
          <a:prstGeom prst="rect">
            <a:avLst/>
          </a:prstGeom>
        </p:spPr>
      </p:pic>
    </p:spTree>
    <p:custDataLst>
      <p:tags r:id="rId1"/>
    </p:custDataLst>
    <p:extLst>
      <p:ext uri="{BB962C8B-B14F-4D97-AF65-F5344CB8AC3E}">
        <p14:creationId xmlns:p14="http://schemas.microsoft.com/office/powerpoint/2010/main" val="3780600487"/>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accel="50000" fill="hold" grpId="0"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2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2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accel="50000" fill="hold" nodeType="withEffect" p14:presetBounceEnd="50000">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14:bounceEnd="50000">
                                          <p:cBhvr additive="base">
                                            <p:cTn id="15"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16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0-#ppt_w/2"/>
                                              </p:val>
                                            </p:tav>
                                            <p:tav tm="100000">
                                              <p:val>
                                                <p:strVal val="#ppt_x"/>
                                              </p:val>
                                            </p:tav>
                                          </p:tavLst>
                                        </p:anim>
                                        <p:anim calcmode="lin" valueType="num">
                                          <p:cBhvr additive="base">
                                            <p:cTn id="24" dur="2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2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ac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accel="50000"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1+#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16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0-#ppt_w/2"/>
                                              </p:val>
                                            </p:tav>
                                            <p:tav tm="100000">
                                              <p:val>
                                                <p:strVal val="#ppt_x"/>
                                              </p:val>
                                            </p:tav>
                                          </p:tavLst>
                                        </p:anim>
                                        <p:anim calcmode="lin" valueType="num">
                                          <p:cBhvr additive="base">
                                            <p:cTn id="24" dur="20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2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C7BCB9E-B39E-E67B-A5CE-C4A7F4F27CF4}"/>
              </a:ext>
            </a:extLst>
          </p:cNvPr>
          <p:cNvSpPr txBox="1">
            <a:spLocks/>
          </p:cNvSpPr>
          <p:nvPr/>
        </p:nvSpPr>
        <p:spPr>
          <a:xfrm>
            <a:off x="731695" y="1525613"/>
            <a:ext cx="8220919" cy="273645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Clr>
                <a:srgbClr val="0070C0"/>
              </a:buClr>
              <a:buNone/>
            </a:pPr>
            <a:r>
              <a:rPr lang="en-US" sz="2500">
                <a:solidFill>
                  <a:srgbClr val="0070C0"/>
                </a:solidFill>
                <a:latin typeface="Lato"/>
                <a:ea typeface="Lato"/>
                <a:cs typeface="Lato"/>
              </a:rPr>
              <a:t>Monitoring milestones:</a:t>
            </a:r>
          </a:p>
          <a:p>
            <a:pPr>
              <a:lnSpc>
                <a:spcPct val="90000"/>
              </a:lnSpc>
              <a:buClr>
                <a:srgbClr val="0070C0"/>
              </a:buClr>
              <a:buFont typeface="Wingdings" pitchFamily="2" charset="2"/>
              <a:buChar char="Ø"/>
            </a:pPr>
            <a:r>
              <a:rPr lang="en-US" sz="1900" b="1">
                <a:solidFill>
                  <a:srgbClr val="0070C0"/>
                </a:solidFill>
              </a:rPr>
              <a:t>Gender and Power Analysis </a:t>
            </a:r>
            <a:r>
              <a:rPr lang="en-US" sz="1900">
                <a:latin typeface="Lato"/>
                <a:ea typeface="Lato"/>
                <a:cs typeface="Lato"/>
              </a:rPr>
              <a:t>of local norms sustaining gender inequality/GBV is completed.</a:t>
            </a:r>
          </a:p>
          <a:p>
            <a:pPr>
              <a:lnSpc>
                <a:spcPct val="90000"/>
              </a:lnSpc>
              <a:buClr>
                <a:srgbClr val="0070C0"/>
              </a:buClr>
              <a:buFont typeface="Wingdings" pitchFamily="2" charset="2"/>
              <a:buChar char="Ø"/>
            </a:pPr>
            <a:r>
              <a:rPr lang="en-US" sz="1900">
                <a:latin typeface="Lato"/>
                <a:ea typeface="Lato"/>
                <a:cs typeface="Lato"/>
              </a:rPr>
              <a:t>Strategy including </a:t>
            </a:r>
            <a:r>
              <a:rPr lang="en-US" sz="1900" b="1">
                <a:solidFill>
                  <a:srgbClr val="0070C0"/>
                </a:solidFill>
              </a:rPr>
              <a:t>transformative and empowerment interventions </a:t>
            </a:r>
            <a:r>
              <a:rPr lang="en-US" sz="1900">
                <a:latin typeface="Lato"/>
                <a:ea typeface="Lato"/>
                <a:cs typeface="Lato"/>
              </a:rPr>
              <a:t>is implemented.</a:t>
            </a:r>
          </a:p>
          <a:p>
            <a:pPr>
              <a:lnSpc>
                <a:spcPct val="90000"/>
              </a:lnSpc>
              <a:buClr>
                <a:srgbClr val="0070C0"/>
              </a:buClr>
              <a:buFont typeface="Wingdings" pitchFamily="2" charset="2"/>
              <a:buChar char="Ø"/>
            </a:pPr>
            <a:r>
              <a:rPr lang="en-US" sz="1900" b="1">
                <a:solidFill>
                  <a:srgbClr val="0070C0"/>
                </a:solidFill>
              </a:rPr>
              <a:t>Women’s and girl’s leadership </a:t>
            </a:r>
            <a:r>
              <a:rPr lang="en-US" sz="1900">
                <a:solidFill>
                  <a:schemeClr val="tx1">
                    <a:lumMod val="65000"/>
                    <a:lumOff val="35000"/>
                  </a:schemeClr>
                </a:solidFill>
                <a:latin typeface="Lato"/>
              </a:rPr>
              <a:t>in prevention programming is facilitated.</a:t>
            </a:r>
          </a:p>
          <a:p>
            <a:pPr>
              <a:lnSpc>
                <a:spcPct val="90000"/>
              </a:lnSpc>
              <a:buClr>
                <a:srgbClr val="0070C0"/>
              </a:buClr>
              <a:buFont typeface="Wingdings" pitchFamily="2" charset="2"/>
              <a:buChar char="Ø"/>
            </a:pPr>
            <a:r>
              <a:rPr lang="en-US" sz="1900">
                <a:solidFill>
                  <a:schemeClr val="tx1">
                    <a:lumMod val="65000"/>
                    <a:lumOff val="35000"/>
                  </a:schemeClr>
                </a:solidFill>
                <a:latin typeface="Lato"/>
              </a:rPr>
              <a:t>Regular </a:t>
            </a:r>
            <a:r>
              <a:rPr lang="en-US" sz="1900" b="1">
                <a:solidFill>
                  <a:srgbClr val="0070C0"/>
                </a:solidFill>
              </a:rPr>
              <a:t>feedback sessions </a:t>
            </a:r>
            <a:r>
              <a:rPr lang="en-US" sz="1900">
                <a:solidFill>
                  <a:schemeClr val="tx1">
                    <a:lumMod val="65000"/>
                    <a:lumOff val="35000"/>
                  </a:schemeClr>
                </a:solidFill>
                <a:latin typeface="Lato"/>
              </a:rPr>
              <a:t>with women and girls are conducted. </a:t>
            </a:r>
          </a:p>
          <a:p>
            <a:pPr>
              <a:lnSpc>
                <a:spcPct val="90000"/>
              </a:lnSpc>
              <a:buClr>
                <a:srgbClr val="0070C0"/>
              </a:buClr>
              <a:buFont typeface="Wingdings" pitchFamily="2" charset="2"/>
              <a:buChar char="Ø"/>
            </a:pPr>
            <a:r>
              <a:rPr lang="en-US" sz="1900" b="1">
                <a:solidFill>
                  <a:srgbClr val="0070C0"/>
                </a:solidFill>
              </a:rPr>
              <a:t>GBV prevention strategy </a:t>
            </a:r>
            <a:r>
              <a:rPr lang="en-US" sz="1900">
                <a:solidFill>
                  <a:schemeClr val="tx1">
                    <a:lumMod val="65000"/>
                    <a:lumOff val="35000"/>
                  </a:schemeClr>
                </a:solidFill>
                <a:latin typeface="Lato"/>
              </a:rPr>
              <a:t>is incorporated into strategic planning. </a:t>
            </a:r>
          </a:p>
          <a:p>
            <a:pPr>
              <a:lnSpc>
                <a:spcPct val="90000"/>
              </a:lnSpc>
              <a:buClr>
                <a:srgbClr val="0070C0"/>
              </a:buClr>
              <a:buFont typeface="Wingdings" pitchFamily="2" charset="2"/>
              <a:buChar char="Ø"/>
            </a:pPr>
            <a:r>
              <a:rPr lang="en-US" sz="1900" b="1">
                <a:solidFill>
                  <a:srgbClr val="0070C0"/>
                </a:solidFill>
              </a:rPr>
              <a:t>Capacity development </a:t>
            </a:r>
            <a:r>
              <a:rPr lang="en-US" sz="1900">
                <a:solidFill>
                  <a:schemeClr val="tx1">
                    <a:lumMod val="65000"/>
                    <a:lumOff val="35000"/>
                  </a:schemeClr>
                </a:solidFill>
                <a:latin typeface="Lato"/>
              </a:rPr>
              <a:t>conducted for members of the workforce on attitudes, knowledge and behaviour change. </a:t>
            </a:r>
          </a:p>
          <a:p>
            <a:pPr>
              <a:lnSpc>
                <a:spcPct val="90000"/>
              </a:lnSpc>
              <a:buClr>
                <a:srgbClr val="0070C0"/>
              </a:buClr>
              <a:buFont typeface="Wingdings" pitchFamily="2" charset="2"/>
              <a:buChar char="Ø"/>
            </a:pPr>
            <a:r>
              <a:rPr lang="en-US" sz="1900">
                <a:solidFill>
                  <a:schemeClr val="tx1">
                    <a:lumMod val="65000"/>
                    <a:lumOff val="35000"/>
                  </a:schemeClr>
                </a:solidFill>
                <a:latin typeface="Lato"/>
              </a:rPr>
              <a:t>GBV prevention strategy and programmes have a </a:t>
            </a:r>
            <a:r>
              <a:rPr lang="en-US" sz="1900" b="1">
                <a:solidFill>
                  <a:srgbClr val="0070C0"/>
                </a:solidFill>
              </a:rPr>
              <a:t>monitoring plan</a:t>
            </a:r>
            <a:r>
              <a:rPr lang="en-US" sz="1900">
                <a:solidFill>
                  <a:schemeClr val="tx1">
                    <a:lumMod val="65000"/>
                    <a:lumOff val="35000"/>
                  </a:schemeClr>
                </a:solidFill>
                <a:latin typeface="Lato"/>
              </a:rPr>
              <a:t>. </a:t>
            </a:r>
          </a:p>
          <a:p>
            <a:pPr>
              <a:lnSpc>
                <a:spcPct val="90000"/>
              </a:lnSpc>
              <a:buClr>
                <a:srgbClr val="0070C0"/>
              </a:buClr>
              <a:buFont typeface="Wingdings" pitchFamily="2" charset="2"/>
              <a:buChar char="Ø"/>
            </a:pPr>
            <a:r>
              <a:rPr lang="en-US" sz="1900">
                <a:solidFill>
                  <a:schemeClr val="tx1">
                    <a:lumMod val="65000"/>
                    <a:lumOff val="35000"/>
                  </a:schemeClr>
                </a:solidFill>
                <a:latin typeface="Lato"/>
              </a:rPr>
              <a:t>Advocacy with Government conducted on </a:t>
            </a:r>
            <a:r>
              <a:rPr lang="en-US" sz="1900" b="1">
                <a:solidFill>
                  <a:srgbClr val="0070C0"/>
                </a:solidFill>
              </a:rPr>
              <a:t>inclusion into available national programming. </a:t>
            </a: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689165"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UNHCR GBV Policy</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697330" y="1207656"/>
            <a:ext cx="773716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7" name="Picture 6" descr="Diagram&#10;&#10;Description automatically generated">
            <a:extLst>
              <a:ext uri="{FF2B5EF4-FFF2-40B4-BE49-F238E27FC236}">
                <a16:creationId xmlns:a16="http://schemas.microsoft.com/office/drawing/2014/main" id="{207A7DA8-AEB7-55FF-62DD-0C1340E350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426327" y="729837"/>
            <a:ext cx="4259107" cy="5459593"/>
          </a:xfrm>
          <a:prstGeom prst="rect">
            <a:avLst/>
          </a:prstGeom>
        </p:spPr>
      </p:pic>
    </p:spTree>
    <p:custDataLst>
      <p:tags r:id="rId1"/>
    </p:custDataLst>
    <p:extLst>
      <p:ext uri="{BB962C8B-B14F-4D97-AF65-F5344CB8AC3E}">
        <p14:creationId xmlns:p14="http://schemas.microsoft.com/office/powerpoint/2010/main" val="15782667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fade">
                                          <p:cBhvr>
                                            <p:cTn id="46" dur="500"/>
                                            <p:tgtEl>
                                              <p:spTgt spid="10">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fade">
                                          <p:cBhvr>
                                            <p:cTn id="51" dur="5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5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Effect transition="in" filter="fade">
                                          <p:cBhvr>
                                            <p:cTn id="61"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fade">
                                          <p:cBhvr>
                                            <p:cTn id="46" dur="500"/>
                                            <p:tgtEl>
                                              <p:spTgt spid="10">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fade">
                                          <p:cBhvr>
                                            <p:cTn id="51" dur="5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5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Effect transition="in" filter="fade">
                                          <p:cBhvr>
                                            <p:cTn id="61"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C632243-C065-DD15-FE0D-1DAF1CC7360C}"/>
              </a:ext>
            </a:extLst>
          </p:cNvPr>
          <p:cNvSpPr/>
          <p:nvPr/>
        </p:nvSpPr>
        <p:spPr>
          <a:xfrm>
            <a:off x="-271346" y="-2780927"/>
            <a:ext cx="12734692" cy="6885463"/>
          </a:xfrm>
          <a:prstGeom prst="ellipse">
            <a:avLst/>
          </a:prstGeom>
          <a:solidFill>
            <a:srgbClr val="FFFC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5098746"/>
            <a:ext cx="8280400" cy="1416627"/>
            <a:chOff x="539750" y="4747636"/>
            <a:chExt cx="8280400" cy="1416627"/>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a:solidFill>
                    <a:srgbClr val="FFFFFF"/>
                  </a:solidFill>
                  <a:latin typeface="Lato" panose="020F0502020204030203" pitchFamily="34" charset="77"/>
                </a:rPr>
                <a:t>Introduction</a:t>
              </a:r>
              <a:r>
                <a:rPr lang="en-US" altLang="en-US" sz="4000" b="1">
                  <a:solidFill>
                    <a:srgbClr val="FFFFFF"/>
                  </a:solidFill>
                </a:rPr>
                <a:t> – </a:t>
              </a:r>
              <a:r>
                <a:rPr lang="en-US" altLang="en-US" sz="4000" b="1">
                  <a:solidFill>
                    <a:srgbClr val="FFFFFF"/>
                  </a:solidFill>
                  <a:latin typeface="Lato" panose="020F0502020204030203" pitchFamily="34" charset="77"/>
                </a:rPr>
                <a:t>GBV prevention</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47636"/>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MODULE 1 | SESSION 1</a:t>
              </a:r>
            </a:p>
          </p:txBody>
        </p:sp>
      </p:grpSp>
      <p:pic>
        <p:nvPicPr>
          <p:cNvPr id="13" name="Picture 12">
            <a:extLst>
              <a:ext uri="{FF2B5EF4-FFF2-40B4-BE49-F238E27FC236}">
                <a16:creationId xmlns:a16="http://schemas.microsoft.com/office/drawing/2014/main" id="{DB06F44B-9C6C-6379-457F-8605EAF032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517999" y="541744"/>
            <a:ext cx="3659986" cy="2221152"/>
          </a:xfrm>
          <a:prstGeom prst="rect">
            <a:avLst/>
          </a:prstGeom>
        </p:spPr>
      </p:pic>
      <p:pic>
        <p:nvPicPr>
          <p:cNvPr id="15" name="Picture 14">
            <a:extLst>
              <a:ext uri="{FF2B5EF4-FFF2-40B4-BE49-F238E27FC236}">
                <a16:creationId xmlns:a16="http://schemas.microsoft.com/office/drawing/2014/main" id="{FA041CDB-5FEB-8511-12A0-B6F42BEB23F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flipH="1">
            <a:off x="7355417" y="457842"/>
            <a:ext cx="3887206" cy="2305054"/>
          </a:xfrm>
          <a:prstGeom prst="rect">
            <a:avLst/>
          </a:prstGeom>
        </p:spPr>
      </p:pic>
      <p:pic>
        <p:nvPicPr>
          <p:cNvPr id="11" name="Picture 10">
            <a:extLst>
              <a:ext uri="{FF2B5EF4-FFF2-40B4-BE49-F238E27FC236}">
                <a16:creationId xmlns:a16="http://schemas.microsoft.com/office/drawing/2014/main" id="{92C571EC-1E7D-9641-C49D-65A2F6F65F5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096000" y="1289213"/>
            <a:ext cx="2398615" cy="222115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AE0E052-5628-C87E-B188-1A74118E4E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88929" y="-119478"/>
            <a:ext cx="2567822" cy="4228219"/>
          </a:xfrm>
          <a:prstGeom prst="rect">
            <a:avLst/>
          </a:prstGeom>
        </p:spPr>
      </p:pic>
    </p:spTree>
    <p:custDataLst>
      <p:tags r:id="rId1"/>
    </p:custDataLst>
    <p:extLst>
      <p:ext uri="{BB962C8B-B14F-4D97-AF65-F5344CB8AC3E}">
        <p14:creationId xmlns:p14="http://schemas.microsoft.com/office/powerpoint/2010/main" val="373306606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 fill="hold"/>
                                        <p:tgtEl>
                                          <p:spTgt spid="11"/>
                                        </p:tgtEl>
                                        <p:attrNameLst>
                                          <p:attrName>ppt_w</p:attrName>
                                        </p:attrNameLst>
                                      </p:cBhvr>
                                      <p:tavLst>
                                        <p:tav tm="0">
                                          <p:val>
                                            <p:fltVal val="0"/>
                                          </p:val>
                                        </p:tav>
                                        <p:tav tm="100000">
                                          <p:val>
                                            <p:strVal val="#ppt_w"/>
                                          </p:val>
                                        </p:tav>
                                      </p:tavLst>
                                    </p:anim>
                                    <p:anim calcmode="lin" valueType="num">
                                      <p:cBhvr>
                                        <p:cTn id="8" dur="2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4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200" fill="hold"/>
                                        <p:tgtEl>
                                          <p:spTgt spid="13"/>
                                        </p:tgtEl>
                                        <p:attrNameLst>
                                          <p:attrName>ppt_w</p:attrName>
                                        </p:attrNameLst>
                                      </p:cBhvr>
                                      <p:tavLst>
                                        <p:tav tm="0">
                                          <p:val>
                                            <p:fltVal val="0"/>
                                          </p:val>
                                        </p:tav>
                                        <p:tav tm="100000">
                                          <p:val>
                                            <p:strVal val="#ppt_w"/>
                                          </p:val>
                                        </p:tav>
                                      </p:tavLst>
                                    </p:anim>
                                    <p:anim calcmode="lin" valueType="num">
                                      <p:cBhvr>
                                        <p:cTn id="12" dur="2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6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200" fill="hold"/>
                                        <p:tgtEl>
                                          <p:spTgt spid="15"/>
                                        </p:tgtEl>
                                        <p:attrNameLst>
                                          <p:attrName>ppt_w</p:attrName>
                                        </p:attrNameLst>
                                      </p:cBhvr>
                                      <p:tavLst>
                                        <p:tav tm="0">
                                          <p:val>
                                            <p:fltVal val="0"/>
                                          </p:val>
                                        </p:tav>
                                        <p:tav tm="100000">
                                          <p:val>
                                            <p:strVal val="#ppt_w"/>
                                          </p:val>
                                        </p:tav>
                                      </p:tavLst>
                                    </p:anim>
                                    <p:anim calcmode="lin" valueType="num">
                                      <p:cBhvr>
                                        <p:cTn id="16" dur="2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734457" y="291744"/>
            <a:ext cx="9969863" cy="5580736"/>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Oval 1">
            <a:extLst>
              <a:ext uri="{FF2B5EF4-FFF2-40B4-BE49-F238E27FC236}">
                <a16:creationId xmlns:a16="http://schemas.microsoft.com/office/drawing/2014/main" id="{6A196AB0-9A5C-1B51-43D0-7C137B997A23}"/>
              </a:ext>
            </a:extLst>
          </p:cNvPr>
          <p:cNvSpPr/>
          <p:nvPr/>
        </p:nvSpPr>
        <p:spPr>
          <a:xfrm>
            <a:off x="384039" y="490959"/>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38" y="615150"/>
            <a:ext cx="2522661" cy="2199760"/>
          </a:xfrm>
          <a:prstGeom prst="rect">
            <a:avLst/>
          </a:prstGeom>
        </p:spPr>
      </p:pic>
      <p:sp>
        <p:nvSpPr>
          <p:cNvPr id="6" name="Title 1">
            <a:extLst>
              <a:ext uri="{FF2B5EF4-FFF2-40B4-BE49-F238E27FC236}">
                <a16:creationId xmlns:a16="http://schemas.microsoft.com/office/drawing/2014/main" id="{DC6898FD-225B-884F-D33A-46DF976ACEE4}"/>
              </a:ext>
            </a:extLst>
          </p:cNvPr>
          <p:cNvSpPr txBox="1">
            <a:spLocks/>
          </p:cNvSpPr>
          <p:nvPr/>
        </p:nvSpPr>
        <p:spPr>
          <a:xfrm>
            <a:off x="2927128" y="1228686"/>
            <a:ext cx="700935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takeaways:</a:t>
            </a:r>
            <a:br>
              <a:rPr lang="en-US">
                <a:solidFill>
                  <a:srgbClr val="0070C0"/>
                </a:solidFill>
              </a:rPr>
            </a:br>
            <a:r>
              <a:rPr lang="en-US" sz="3600">
                <a:solidFill>
                  <a:srgbClr val="0070C0"/>
                </a:solidFill>
                <a:latin typeface="Lato" panose="020F0502020204030203" pitchFamily="34" charset="77"/>
              </a:rPr>
              <a:t>Introduction – GBV prevention </a:t>
            </a:r>
          </a:p>
        </p:txBody>
      </p:sp>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927128" y="2032000"/>
            <a:ext cx="8330152"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altLang="en-US" sz="2000"/>
              <a:t>GBV prevention, risk mitigation and response are one of the eight UNHCR’s strategic priorities, and prevention of GBV is a core action of the UNHCR GBV Policy.</a:t>
            </a:r>
          </a:p>
          <a:p>
            <a:pPr>
              <a:buClr>
                <a:srgbClr val="0070C0"/>
              </a:buClr>
              <a:buFont typeface="Wingdings" pitchFamily="2" charset="2"/>
              <a:buChar char="Ø"/>
            </a:pPr>
            <a:r>
              <a:rPr lang="en-GB" altLang="en-US" sz="2000"/>
              <a:t>GBV prevention is a specialized intervention that is life-saving, and needs to be implemented from the onset of an emergency. </a:t>
            </a:r>
          </a:p>
          <a:p>
            <a:pPr>
              <a:buClr>
                <a:srgbClr val="0070C0"/>
              </a:buClr>
              <a:buFont typeface="Wingdings" pitchFamily="2" charset="2"/>
              <a:buChar char="Ø"/>
            </a:pPr>
            <a:r>
              <a:rPr lang="en-GB" altLang="en-US" sz="2000"/>
              <a:t>Promoting positive gender and social norms from the onset of the emergency, sets a foundation for longer-term interventions, acknowledging that changing knowledge, attitudes, skills and behaviours may take time.</a:t>
            </a:r>
          </a:p>
          <a:p>
            <a:pPr>
              <a:buClr>
                <a:srgbClr val="0070C0"/>
              </a:buClr>
              <a:buFont typeface="Wingdings" pitchFamily="2" charset="2"/>
              <a:buChar char="Ø"/>
            </a:pPr>
            <a:r>
              <a:rPr lang="en-GB" altLang="en-US" sz="2000"/>
              <a:t>GBV prevention p</a:t>
            </a:r>
            <a:r>
              <a:rPr lang="en-GB" sz="2000"/>
              <a:t>rogramming should only be initiated once essential services are in place to respond to GBV incidents.</a:t>
            </a:r>
          </a:p>
        </p:txBody>
      </p:sp>
    </p:spTree>
    <p:extLst>
      <p:ext uri="{BB962C8B-B14F-4D97-AF65-F5344CB8AC3E}">
        <p14:creationId xmlns:p14="http://schemas.microsoft.com/office/powerpoint/2010/main" val="325657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734457" y="393344"/>
            <a:ext cx="10073504" cy="5337570"/>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Oval 1">
            <a:extLst>
              <a:ext uri="{FF2B5EF4-FFF2-40B4-BE49-F238E27FC236}">
                <a16:creationId xmlns:a16="http://schemas.microsoft.com/office/drawing/2014/main" id="{6A196AB0-9A5C-1B51-43D0-7C137B997A23}"/>
              </a:ext>
            </a:extLst>
          </p:cNvPr>
          <p:cNvSpPr/>
          <p:nvPr/>
        </p:nvSpPr>
        <p:spPr>
          <a:xfrm>
            <a:off x="384039" y="612879"/>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38" y="737070"/>
            <a:ext cx="2522661" cy="2199760"/>
          </a:xfrm>
          <a:prstGeom prst="rect">
            <a:avLst/>
          </a:prstGeom>
        </p:spPr>
      </p:pic>
      <p:sp>
        <p:nvSpPr>
          <p:cNvPr id="6" name="Title 1">
            <a:extLst>
              <a:ext uri="{FF2B5EF4-FFF2-40B4-BE49-F238E27FC236}">
                <a16:creationId xmlns:a16="http://schemas.microsoft.com/office/drawing/2014/main" id="{DC6898FD-225B-884F-D33A-46DF976ACEE4}"/>
              </a:ext>
            </a:extLst>
          </p:cNvPr>
          <p:cNvSpPr txBox="1">
            <a:spLocks/>
          </p:cNvSpPr>
          <p:nvPr/>
        </p:nvSpPr>
        <p:spPr>
          <a:xfrm>
            <a:off x="2927128" y="1289646"/>
            <a:ext cx="700935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takeaways:</a:t>
            </a:r>
            <a:br>
              <a:rPr lang="en-US">
                <a:solidFill>
                  <a:srgbClr val="0070C0"/>
                </a:solidFill>
              </a:rPr>
            </a:br>
            <a:r>
              <a:rPr lang="en-US" sz="3600">
                <a:solidFill>
                  <a:srgbClr val="0070C0"/>
                </a:solidFill>
                <a:latin typeface="Lato" panose="020F0502020204030203" pitchFamily="34" charset="77"/>
              </a:rPr>
              <a:t>Root causes of GBV</a:t>
            </a:r>
          </a:p>
        </p:txBody>
      </p:sp>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927128" y="2052320"/>
            <a:ext cx="8553672"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altLang="en-US" sz="2000"/>
              <a:t>The root causes of GBV are gender inequality, systemic discrimination and unequal power relations.</a:t>
            </a:r>
          </a:p>
          <a:p>
            <a:pPr>
              <a:buClr>
                <a:srgbClr val="0070C0"/>
              </a:buClr>
              <a:buFont typeface="Wingdings" pitchFamily="2" charset="2"/>
              <a:buChar char="Ø"/>
            </a:pPr>
            <a:r>
              <a:rPr lang="en-US" altLang="en-US" sz="2000"/>
              <a:t>Displacement is not the cause of GBV. GBV exists prior to displacement. Factors relating to displacement can exacerbate GBV. </a:t>
            </a:r>
          </a:p>
          <a:p>
            <a:pPr>
              <a:buClr>
                <a:srgbClr val="0070C0"/>
              </a:buClr>
              <a:buFont typeface="Wingdings" pitchFamily="2" charset="2"/>
              <a:buChar char="Ø"/>
            </a:pPr>
            <a:r>
              <a:rPr lang="en-US" altLang="en-US" sz="2000"/>
              <a:t>Primary prevention of GBV means identifying, understanding and addressing its root causes. It is different from risk mitigation, which addresses factors contributing to GBV.</a:t>
            </a:r>
          </a:p>
          <a:p>
            <a:pPr>
              <a:buClr>
                <a:srgbClr val="0070C0"/>
              </a:buClr>
              <a:buFont typeface="Wingdings" pitchFamily="2" charset="2"/>
              <a:buChar char="Ø"/>
            </a:pPr>
            <a:r>
              <a:rPr lang="en-US" altLang="en-US" sz="2000"/>
              <a:t>Women and girls are at increased risk of GBV and face additional barriers to accessing services, due to systemic gender inequality and other forms of intersectional discrimination. </a:t>
            </a:r>
          </a:p>
        </p:txBody>
      </p:sp>
    </p:spTree>
    <p:extLst>
      <p:ext uri="{BB962C8B-B14F-4D97-AF65-F5344CB8AC3E}">
        <p14:creationId xmlns:p14="http://schemas.microsoft.com/office/powerpoint/2010/main" val="37997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4" grpId="0" build="p"/>
        </p:bldLst>
      </p:timing>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B471E5-D0CE-03F6-2D82-6DAF65D66356}"/>
              </a:ext>
            </a:extLst>
          </p:cNvPr>
          <p:cNvSpPr txBox="1">
            <a:spLocks/>
          </p:cNvSpPr>
          <p:nvPr/>
        </p:nvSpPr>
        <p:spPr>
          <a:xfrm>
            <a:off x="3114925" y="2206833"/>
            <a:ext cx="635564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takeaways:</a:t>
            </a:r>
            <a:br>
              <a:rPr lang="en-US">
                <a:solidFill>
                  <a:srgbClr val="0070C0"/>
                </a:solidFill>
              </a:rPr>
            </a:br>
            <a:r>
              <a:rPr lang="en-US" sz="3600">
                <a:solidFill>
                  <a:srgbClr val="0070C0"/>
                </a:solidFill>
                <a:latin typeface="Lato" panose="020F0502020204030203" pitchFamily="34" charset="77"/>
              </a:rPr>
              <a:t>GBV prevention principles and the social-ecological model</a:t>
            </a:r>
          </a:p>
        </p:txBody>
      </p:sp>
      <p:sp>
        <p:nvSpPr>
          <p:cNvPr id="5" name="Rounded Rectangle 4">
            <a:extLst>
              <a:ext uri="{FF2B5EF4-FFF2-40B4-BE49-F238E27FC236}">
                <a16:creationId xmlns:a16="http://schemas.microsoft.com/office/drawing/2014/main" id="{EDD32393-5DC1-ACC6-F8F8-FB1EA3FF359C}"/>
              </a:ext>
            </a:extLst>
          </p:cNvPr>
          <p:cNvSpPr/>
          <p:nvPr/>
        </p:nvSpPr>
        <p:spPr>
          <a:xfrm>
            <a:off x="1917337" y="684713"/>
            <a:ext cx="9502503" cy="4866996"/>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Oval 1">
            <a:extLst>
              <a:ext uri="{FF2B5EF4-FFF2-40B4-BE49-F238E27FC236}">
                <a16:creationId xmlns:a16="http://schemas.microsoft.com/office/drawing/2014/main" id="{6A196AB0-9A5C-1B51-43D0-7C137B997A23}"/>
              </a:ext>
            </a:extLst>
          </p:cNvPr>
          <p:cNvSpPr/>
          <p:nvPr/>
        </p:nvSpPr>
        <p:spPr>
          <a:xfrm>
            <a:off x="566919" y="904248"/>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318" y="1028439"/>
            <a:ext cx="2522661" cy="2199760"/>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3110008" y="3070867"/>
            <a:ext cx="7740872"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000"/>
              <a:t>To be effective, primary prevention strategies should:</a:t>
            </a:r>
          </a:p>
          <a:p>
            <a:pPr marL="742950" lvl="1" indent="-342900">
              <a:buClr>
                <a:srgbClr val="0070C0"/>
              </a:buClr>
              <a:buSzPct val="70000"/>
              <a:buFont typeface="Courier New" panose="02070309020205020404" pitchFamily="49" charset="0"/>
              <a:buChar char="o"/>
            </a:pPr>
            <a:r>
              <a:rPr lang="en-US" sz="1600"/>
              <a:t>Follow GBV guiding principles and engage in community-led processes; be accountable to women and girls; ensure a survivor-</a:t>
            </a:r>
            <a:r>
              <a:rPr lang="en-US" sz="1600" err="1"/>
              <a:t>centred</a:t>
            </a:r>
            <a:r>
              <a:rPr lang="en-US" sz="1600"/>
              <a:t> approach; do no harm.</a:t>
            </a:r>
          </a:p>
          <a:p>
            <a:pPr marL="742950" lvl="1" indent="-342900">
              <a:buClr>
                <a:srgbClr val="0070C0"/>
              </a:buClr>
              <a:buSzPct val="70000"/>
              <a:buFont typeface="Courier New" panose="02070309020205020404" pitchFamily="49" charset="0"/>
              <a:buChar char="o"/>
            </a:pPr>
            <a:r>
              <a:rPr lang="en-US" sz="1600"/>
              <a:t>Operate across the socio-ecological model: aim to shift social expectations, not just individual attitudes, publicize the changes, </a:t>
            </a:r>
            <a:r>
              <a:rPr lang="en-US" sz="1600" err="1"/>
              <a:t>catalyse</a:t>
            </a:r>
            <a:r>
              <a:rPr lang="en-US" sz="1600"/>
              <a:t> and reinforce new norms and </a:t>
            </a:r>
            <a:r>
              <a:rPr lang="en-US" sz="1600" err="1"/>
              <a:t>behaviours</a:t>
            </a:r>
            <a:r>
              <a:rPr lang="en-US" sz="1600"/>
              <a:t>.</a:t>
            </a:r>
          </a:p>
          <a:p>
            <a:pPr marL="742950" lvl="1" indent="-342900">
              <a:buClr>
                <a:srgbClr val="0070C0"/>
              </a:buClr>
              <a:buSzPct val="70000"/>
              <a:buFont typeface="Courier New" panose="02070309020205020404" pitchFamily="49" charset="0"/>
              <a:buChar char="o"/>
            </a:pPr>
            <a:r>
              <a:rPr lang="en-US" sz="1600"/>
              <a:t>Anticipate and manage resistance to changes in gender and social norms.</a:t>
            </a:r>
            <a:endParaRPr lang="en-GB" sz="1550">
              <a:solidFill>
                <a:schemeClr val="tx1">
                  <a:lumMod val="65000"/>
                  <a:lumOff val="35000"/>
                </a:schemeClr>
              </a:solidFill>
              <a:latin typeface="Lato"/>
              <a:ea typeface="Lato"/>
              <a:cs typeface="Lato"/>
            </a:endParaRPr>
          </a:p>
        </p:txBody>
      </p:sp>
    </p:spTree>
    <p:extLst>
      <p:ext uri="{BB962C8B-B14F-4D97-AF65-F5344CB8AC3E}">
        <p14:creationId xmlns:p14="http://schemas.microsoft.com/office/powerpoint/2010/main" val="388453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6EAEAC-57AF-97B5-8387-C275F5506872}"/>
              </a:ext>
            </a:extLst>
          </p:cNvPr>
          <p:cNvSpPr txBox="1">
            <a:spLocks/>
          </p:cNvSpPr>
          <p:nvPr/>
        </p:nvSpPr>
        <p:spPr>
          <a:xfrm>
            <a:off x="2805207" y="1536086"/>
            <a:ext cx="7938992"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takeaways:</a:t>
            </a:r>
            <a:br>
              <a:rPr lang="en-US">
                <a:solidFill>
                  <a:srgbClr val="0070C0"/>
                </a:solidFill>
              </a:rPr>
            </a:br>
            <a:r>
              <a:rPr lang="en-US" sz="3600">
                <a:solidFill>
                  <a:srgbClr val="0070C0"/>
                </a:solidFill>
                <a:latin typeface="Lato" panose="020F0502020204030203" pitchFamily="34" charset="77"/>
              </a:rPr>
              <a:t>Designing and planning a GBV prevention intervention at UNHCR</a:t>
            </a:r>
          </a:p>
        </p:txBody>
      </p:sp>
      <p:sp>
        <p:nvSpPr>
          <p:cNvPr id="5" name="Rounded Rectangle 4">
            <a:extLst>
              <a:ext uri="{FF2B5EF4-FFF2-40B4-BE49-F238E27FC236}">
                <a16:creationId xmlns:a16="http://schemas.microsoft.com/office/drawing/2014/main" id="{EDD32393-5DC1-ACC6-F8F8-FB1EA3FF359C}"/>
              </a:ext>
            </a:extLst>
          </p:cNvPr>
          <p:cNvSpPr/>
          <p:nvPr/>
        </p:nvSpPr>
        <p:spPr>
          <a:xfrm>
            <a:off x="1612537" y="271424"/>
            <a:ext cx="10213703" cy="5642370"/>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Oval 1">
            <a:extLst>
              <a:ext uri="{FF2B5EF4-FFF2-40B4-BE49-F238E27FC236}">
                <a16:creationId xmlns:a16="http://schemas.microsoft.com/office/drawing/2014/main" id="{6A196AB0-9A5C-1B51-43D0-7C137B997A23}"/>
              </a:ext>
            </a:extLst>
          </p:cNvPr>
          <p:cNvSpPr/>
          <p:nvPr/>
        </p:nvSpPr>
        <p:spPr>
          <a:xfrm>
            <a:off x="262119" y="490959"/>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6" descr="A picture containing text&#10;&#10;Description automatically generated">
            <a:extLst>
              <a:ext uri="{FF2B5EF4-FFF2-40B4-BE49-F238E27FC236}">
                <a16:creationId xmlns:a16="http://schemas.microsoft.com/office/drawing/2014/main" id="{30B1CCBD-128B-CE8A-824F-EADE97776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18" y="615150"/>
            <a:ext cx="2522661" cy="2199760"/>
          </a:xfrm>
          <a:prstGeom prst="rect">
            <a:avLst/>
          </a:prstGeom>
        </p:spPr>
      </p:pic>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805207" y="2196241"/>
            <a:ext cx="8657449" cy="2596296"/>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altLang="en-US" sz="1600"/>
              <a:t>Interventions addressing GBV must be prioritized as lifesaving in multi-year protection/solution strategies of each operation and in other internal and inter-agency planning processes.</a:t>
            </a:r>
          </a:p>
          <a:p>
            <a:pPr>
              <a:buClr>
                <a:srgbClr val="0070C0"/>
              </a:buClr>
              <a:buFont typeface="Wingdings" pitchFamily="2" charset="2"/>
              <a:buChar char="Ø"/>
            </a:pPr>
            <a:r>
              <a:rPr lang="en-US" altLang="en-US" sz="1600"/>
              <a:t>Engagement and participation of women, girls and other at risk groups, as well as </a:t>
            </a:r>
            <a:r>
              <a:rPr lang="en-GB" sz="1600">
                <a:solidFill>
                  <a:schemeClr val="tx1">
                    <a:lumMod val="65000"/>
                    <a:lumOff val="35000"/>
                  </a:schemeClr>
                </a:solidFill>
                <a:latin typeface="Lato" panose="020F0502020204030203" pitchFamily="34" charset="77"/>
                <a:ea typeface="Lato"/>
                <a:cs typeface="Lato"/>
              </a:rPr>
              <a:t>IDP and refugee-led women and/or LGBTIQ+-led organizations</a:t>
            </a:r>
            <a:r>
              <a:rPr lang="en-US" altLang="en-US" sz="1600"/>
              <a:t>, is critical to ensure safe, effective, sustainable and accountable GBV prevention programming. </a:t>
            </a:r>
          </a:p>
          <a:p>
            <a:pPr>
              <a:buClr>
                <a:srgbClr val="0070C0"/>
              </a:buClr>
              <a:buFont typeface="Wingdings" pitchFamily="2" charset="2"/>
              <a:buChar char="Ø"/>
            </a:pPr>
            <a:r>
              <a:rPr lang="en-US" altLang="en-US" sz="1600"/>
              <a:t>Operations should conduct a Gender and Power analysis of local norms and masculinities sustaining gender inequality and GBV, to inform strategies and ensure effective prevention programming. </a:t>
            </a:r>
          </a:p>
          <a:p>
            <a:pPr>
              <a:buClr>
                <a:srgbClr val="0070C0"/>
              </a:buClr>
              <a:buFont typeface="Wingdings" pitchFamily="2" charset="2"/>
              <a:buChar char="Ø"/>
            </a:pPr>
            <a:r>
              <a:rPr lang="en-US" altLang="en-US" sz="1600"/>
              <a:t>The Gender and Power Analysis should feed into the development of a Theory of Change that shows how we expect GBV prevention outcomes/impact to occur over the short, medium, and longer term as a result of our work.</a:t>
            </a:r>
          </a:p>
        </p:txBody>
      </p:sp>
    </p:spTree>
    <p:extLst>
      <p:ext uri="{BB962C8B-B14F-4D97-AF65-F5344CB8AC3E}">
        <p14:creationId xmlns:p14="http://schemas.microsoft.com/office/powerpoint/2010/main" val="288817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8" accel="50000"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8"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8" accel="50000" fill="hold" grpId="0" nodeType="with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2" grpId="0" animBg="1"/>
          <p:bldP spid="4" grpId="0" build="p"/>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DD32393-5DC1-ACC6-F8F8-FB1EA3FF359C}"/>
              </a:ext>
            </a:extLst>
          </p:cNvPr>
          <p:cNvSpPr/>
          <p:nvPr/>
        </p:nvSpPr>
        <p:spPr>
          <a:xfrm>
            <a:off x="1632857" y="426056"/>
            <a:ext cx="10223001" cy="5348823"/>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DC6898FD-225B-884F-D33A-46DF976ACEE4}"/>
              </a:ext>
            </a:extLst>
          </p:cNvPr>
          <p:cNvSpPr txBox="1">
            <a:spLocks/>
          </p:cNvSpPr>
          <p:nvPr/>
        </p:nvSpPr>
        <p:spPr>
          <a:xfrm>
            <a:off x="2825528" y="1891318"/>
            <a:ext cx="6333851"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takeaways:</a:t>
            </a:r>
            <a:br>
              <a:rPr lang="en-US">
                <a:solidFill>
                  <a:srgbClr val="0070C0"/>
                </a:solidFill>
              </a:rPr>
            </a:br>
            <a:r>
              <a:rPr lang="en-US" sz="3600">
                <a:solidFill>
                  <a:srgbClr val="0070C0"/>
                </a:solidFill>
                <a:latin typeface="Lato" panose="020F0502020204030203" pitchFamily="34" charset="77"/>
              </a:rPr>
              <a:t>Measuring outcomes and impact of prevention work</a:t>
            </a:r>
          </a:p>
        </p:txBody>
      </p:sp>
      <p:sp>
        <p:nvSpPr>
          <p:cNvPr id="4" name="Content Placeholder 2">
            <a:extLst>
              <a:ext uri="{FF2B5EF4-FFF2-40B4-BE49-F238E27FC236}">
                <a16:creationId xmlns:a16="http://schemas.microsoft.com/office/drawing/2014/main" id="{70430F13-43EF-FB80-6512-A3B5B33C7468}"/>
              </a:ext>
            </a:extLst>
          </p:cNvPr>
          <p:cNvSpPr txBox="1">
            <a:spLocks/>
          </p:cNvSpPr>
          <p:nvPr/>
        </p:nvSpPr>
        <p:spPr>
          <a:xfrm>
            <a:off x="2825528" y="2727728"/>
            <a:ext cx="8969478" cy="196956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1900"/>
              <a:t>GBV prevention strategies should be monitored tracking changes in knowledge, attitudes, skills and </a:t>
            </a:r>
            <a:r>
              <a:rPr lang="en-US" sz="1900" err="1"/>
              <a:t>behaviours</a:t>
            </a:r>
            <a:r>
              <a:rPr lang="en-US" sz="1900"/>
              <a:t>. </a:t>
            </a:r>
          </a:p>
          <a:p>
            <a:pPr>
              <a:buClr>
                <a:srgbClr val="0070C0"/>
              </a:buClr>
              <a:buFont typeface="Wingdings" pitchFamily="2" charset="2"/>
              <a:buChar char="Ø"/>
            </a:pPr>
            <a:r>
              <a:rPr lang="en-US" sz="1900"/>
              <a:t>Indicators related to the number of reported GBV incidents should never be used to measure the success of GBV programming, including GBV prevention. </a:t>
            </a:r>
          </a:p>
          <a:p>
            <a:pPr>
              <a:buClr>
                <a:srgbClr val="0070C0"/>
              </a:buClr>
              <a:buFont typeface="Wingdings" pitchFamily="2" charset="2"/>
              <a:buChar char="Ø"/>
            </a:pPr>
            <a:r>
              <a:rPr lang="en-US" sz="1900"/>
              <a:t>UNHCR`S Global Results Framework offers tools for monitoring outputs and outcomes of our GBV prevention programming. </a:t>
            </a:r>
          </a:p>
        </p:txBody>
      </p:sp>
      <p:sp>
        <p:nvSpPr>
          <p:cNvPr id="7" name="Oval 6">
            <a:extLst>
              <a:ext uri="{FF2B5EF4-FFF2-40B4-BE49-F238E27FC236}">
                <a16:creationId xmlns:a16="http://schemas.microsoft.com/office/drawing/2014/main" id="{2356C4E6-D4FA-3CB8-7723-BDC014D82515}"/>
              </a:ext>
            </a:extLst>
          </p:cNvPr>
          <p:cNvSpPr/>
          <p:nvPr/>
        </p:nvSpPr>
        <p:spPr>
          <a:xfrm>
            <a:off x="262119" y="584631"/>
            <a:ext cx="2378488" cy="2330867"/>
          </a:xfrm>
          <a:prstGeom prst="ellipse">
            <a:avLst/>
          </a:prstGeom>
          <a:solidFill>
            <a:srgbClr val="FBEF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8" name="Picture 7" descr="A picture containing text&#10;&#10;Description automatically generated">
            <a:extLst>
              <a:ext uri="{FF2B5EF4-FFF2-40B4-BE49-F238E27FC236}">
                <a16:creationId xmlns:a16="http://schemas.microsoft.com/office/drawing/2014/main" id="{E10CA6E9-1B84-0C39-DBCD-84F34A5D67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18" y="708822"/>
            <a:ext cx="2522661" cy="2199760"/>
          </a:xfrm>
          <a:prstGeom prst="rect">
            <a:avLst/>
          </a:prstGeom>
        </p:spPr>
      </p:pic>
    </p:spTree>
    <p:extLst>
      <p:ext uri="{BB962C8B-B14F-4D97-AF65-F5344CB8AC3E}">
        <p14:creationId xmlns:p14="http://schemas.microsoft.com/office/powerpoint/2010/main" val="245393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14:presetBounceEnd="50000">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14:bounceEnd="50000">
                                          <p:cBhvr additive="base">
                                            <p:cTn id="14"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build="p"/>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8" accel="5000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0-#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 grpId="0" build="p"/>
          <p:bldP spid="7" grpId="0" animBg="1"/>
        </p:bldLst>
      </p:timing>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C7BCB9E-B39E-E67B-A5CE-C4A7F4F27CF4}"/>
              </a:ext>
            </a:extLst>
          </p:cNvPr>
          <p:cNvSpPr txBox="1">
            <a:spLocks/>
          </p:cNvSpPr>
          <p:nvPr/>
        </p:nvSpPr>
        <p:spPr>
          <a:xfrm>
            <a:off x="838022" y="1610673"/>
            <a:ext cx="5626574" cy="273645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1500">
                <a:latin typeface="Lato" panose="020F0502020204030203" pitchFamily="34" charset="77"/>
                <a:ea typeface="MS Mincho" panose="02020609040205080304" pitchFamily="49" charset="-128"/>
                <a:cs typeface="Times New Roman" panose="02020603050405020304" pitchFamily="18" charset="0"/>
                <a:hlinkClick r:id="rId4"/>
              </a:rPr>
              <a:t>UNHCR Policy on the Prevention of, Risk Mitigation and Response to Gender-Based Violence, 2020</a:t>
            </a:r>
            <a:r>
              <a:rPr lang="en-GR" sz="1500">
                <a:latin typeface="Lato" panose="020F0502020204030203" pitchFamily="34" charset="77"/>
                <a:hlinkClick r:id="rId4"/>
              </a:rPr>
              <a:t> </a:t>
            </a:r>
            <a:endParaRPr lang="en-GR" sz="1500">
              <a:latin typeface="Lato" panose="020F0502020204030203" pitchFamily="34" charset="77"/>
            </a:endParaRPr>
          </a:p>
          <a:p>
            <a:pPr>
              <a:buClr>
                <a:srgbClr val="0070C0"/>
              </a:buClr>
              <a:buFont typeface="Wingdings" pitchFamily="2" charset="2"/>
              <a:buChar char="Ø"/>
            </a:pPr>
            <a:r>
              <a:rPr lang="en-GR" sz="1500">
                <a:latin typeface="Lato" panose="020F0502020204030203" pitchFamily="34" charset="77"/>
                <a:hlinkClick r:id="rId5"/>
              </a:rPr>
              <a:t>UNHCR GBV Policy Monitoring Framework</a:t>
            </a:r>
            <a:endParaRPr lang="en-GR" sz="1500">
              <a:latin typeface="Lato" panose="020F0502020204030203" pitchFamily="34" charset="77"/>
            </a:endParaRPr>
          </a:p>
          <a:p>
            <a:pPr>
              <a:buClr>
                <a:srgbClr val="0070C0"/>
              </a:buClr>
              <a:buFont typeface="Wingdings" pitchFamily="2" charset="2"/>
              <a:buChar char="Ø"/>
            </a:pPr>
            <a:r>
              <a:rPr lang="en-US" sz="1500">
                <a:latin typeface="Lato" panose="020F0502020204030203" pitchFamily="34" charset="77"/>
                <a:ea typeface="MS Mincho" panose="02020609040205080304" pitchFamily="49" charset="-128"/>
                <a:cs typeface="Times New Roman" panose="02020603050405020304" pitchFamily="18" charset="0"/>
                <a:hlinkClick r:id="rId6"/>
              </a:rPr>
              <a:t>16 </a:t>
            </a:r>
            <a:r>
              <a:rPr lang="en-GB" sz="1500">
                <a:latin typeface="Lato" panose="020F0502020204030203" pitchFamily="34" charset="77"/>
                <a:ea typeface="MS Mincho" panose="02020609040205080304" pitchFamily="49" charset="-128"/>
                <a:cs typeface="Times New Roman" panose="02020603050405020304" pitchFamily="18" charset="0"/>
                <a:hlinkClick r:id="rId6"/>
              </a:rPr>
              <a:t>Inter-Agency Minimum Standards GBV in Emergencies Programming, 2019</a:t>
            </a:r>
            <a:endParaRPr lang="en-US" sz="1500">
              <a:latin typeface="Lato" panose="020F0502020204030203" pitchFamily="34" charset="77"/>
              <a:ea typeface="MS Mincho" panose="02020609040205080304" pitchFamily="49" charset="-128"/>
              <a:cs typeface="Times New Roman" panose="02020603050405020304" pitchFamily="18" charset="0"/>
            </a:endParaRPr>
          </a:p>
          <a:p>
            <a:pPr>
              <a:buClr>
                <a:srgbClr val="0070C0"/>
              </a:buClr>
              <a:buFont typeface="Wingdings" pitchFamily="2" charset="2"/>
              <a:buChar char="Ø"/>
            </a:pPr>
            <a:r>
              <a:rPr lang="en-GR" sz="1500">
                <a:latin typeface="Lato" panose="020F0502020204030203" pitchFamily="34" charset="77"/>
                <a:ea typeface="MS Mincho" panose="02020609040205080304" pitchFamily="49" charset="-128"/>
                <a:cs typeface="Times New Roman" panose="02020603050405020304" pitchFamily="18" charset="0"/>
                <a:hlinkClick r:id="rId7"/>
              </a:rPr>
              <a:t>UNHCR Policy on Age, Gender and Diversity, 2018</a:t>
            </a:r>
            <a:endParaRPr lang="en-GR" sz="1500">
              <a:latin typeface="Lato" panose="020F0502020204030203" pitchFamily="34" charset="77"/>
              <a:ea typeface="MS Mincho" panose="02020609040205080304" pitchFamily="49" charset="-128"/>
              <a:cs typeface="Times New Roman" panose="02020603050405020304" pitchFamily="18" charset="0"/>
            </a:endParaRPr>
          </a:p>
          <a:p>
            <a:pPr>
              <a:buClr>
                <a:srgbClr val="0070C0"/>
              </a:buClr>
              <a:buFont typeface="Wingdings" pitchFamily="2" charset="2"/>
              <a:buChar char="Ø"/>
            </a:pPr>
            <a:r>
              <a:rPr lang="en-US" sz="1500">
                <a:latin typeface="Lato" panose="020F0502020204030203" pitchFamily="34" charset="77"/>
                <a:ea typeface="MS Mincho" panose="02020609040205080304" pitchFamily="49" charset="-128"/>
                <a:cs typeface="Times New Roman" panose="02020603050405020304" pitchFamily="18" charset="0"/>
                <a:hlinkClick r:id="rId8"/>
              </a:rPr>
              <a:t>UNHCR </a:t>
            </a:r>
            <a:r>
              <a:rPr lang="en-GB" sz="1500">
                <a:latin typeface="Lato" panose="020F0502020204030203" pitchFamily="34" charset="77"/>
                <a:ea typeface="MS Mincho" panose="02020609040205080304" pitchFamily="49" charset="-128"/>
                <a:cs typeface="Times New Roman" panose="02020603050405020304" pitchFamily="18" charset="0"/>
                <a:hlinkClick r:id="rId8"/>
              </a:rPr>
              <a:t>Need to Know Guidance: Working with Lesbian, Gay, Bisexual, Transgender, Intersex and Queer Persons in Forced Displacement</a:t>
            </a:r>
            <a:r>
              <a:rPr lang="en-US" sz="1500">
                <a:latin typeface="Lato" panose="020F0502020204030203" pitchFamily="34" charset="77"/>
                <a:ea typeface="MS Mincho" panose="02020609040205080304" pitchFamily="49" charset="-128"/>
                <a:cs typeface="Times New Roman" panose="02020603050405020304" pitchFamily="18" charset="0"/>
                <a:hlinkClick r:id="rId8"/>
              </a:rPr>
              <a:t>, 2021</a:t>
            </a:r>
            <a:endParaRPr lang="en-GR" sz="1500">
              <a:latin typeface="Lato" panose="020F0502020204030203" pitchFamily="34" charset="77"/>
              <a:ea typeface="MS Mincho" panose="02020609040205080304" pitchFamily="49" charset="-128"/>
              <a:cs typeface="Times New Roman" panose="02020603050405020304" pitchFamily="18" charset="0"/>
            </a:endParaRPr>
          </a:p>
          <a:p>
            <a:pPr>
              <a:buClr>
                <a:srgbClr val="0070C0"/>
              </a:buClr>
              <a:buFont typeface="Wingdings" pitchFamily="2" charset="2"/>
              <a:buChar char="Ø"/>
            </a:pPr>
            <a:r>
              <a:rPr lang="en-US" sz="1500">
                <a:latin typeface="Lato" panose="020F0502020204030203" pitchFamily="34" charset="77"/>
                <a:ea typeface="MS Mincho" panose="02020609040205080304" pitchFamily="49" charset="-128"/>
                <a:cs typeface="Times New Roman" panose="02020603050405020304" pitchFamily="18" charset="0"/>
                <a:hlinkClick r:id="rId9"/>
              </a:rPr>
              <a:t>UNHCR Results Based Management and GBV, 2022</a:t>
            </a:r>
            <a:endParaRPr lang="en-US" sz="1500">
              <a:latin typeface="Lato" panose="020F0502020204030203" pitchFamily="34" charset="77"/>
              <a:ea typeface="MS Mincho" panose="02020609040205080304" pitchFamily="49" charset="-128"/>
              <a:cs typeface="Times New Roman" panose="02020603050405020304" pitchFamily="18" charset="0"/>
            </a:endParaRPr>
          </a:p>
          <a:p>
            <a:pPr>
              <a:buClr>
                <a:srgbClr val="0070C0"/>
              </a:buClr>
              <a:buFont typeface="Wingdings" pitchFamily="2" charset="2"/>
              <a:buChar char="Ø"/>
            </a:pPr>
            <a:r>
              <a:rPr lang="en-GB" sz="1500">
                <a:latin typeface="Lato" panose="020F0502020204030203" pitchFamily="34" charset="77"/>
                <a:hlinkClick r:id="rId10"/>
              </a:rPr>
              <a:t>What Works to Prevent Violence Against Women and Girls Global Programme, online resource</a:t>
            </a:r>
            <a:endParaRPr lang="en-GB" sz="1500">
              <a:latin typeface="Lato" panose="020F0502020204030203" pitchFamily="34" charset="77"/>
            </a:endParaRPr>
          </a:p>
          <a:p>
            <a:pPr>
              <a:buClr>
                <a:srgbClr val="0070C0"/>
              </a:buClr>
              <a:buFont typeface="Wingdings" pitchFamily="2" charset="2"/>
              <a:buChar char="Ø"/>
            </a:pPr>
            <a:r>
              <a:rPr lang="en-GB" sz="1500">
                <a:latin typeface="Lato" panose="020F0502020204030203" pitchFamily="34" charset="77"/>
                <a:hlinkClick r:id="rId11"/>
              </a:rPr>
              <a:t>UNHCR GBV Learning Hub</a:t>
            </a:r>
            <a:endParaRPr lang="en-GR" sz="1500">
              <a:latin typeface="Lato" panose="020F0502020204030203" pitchFamily="34" charset="77"/>
            </a:endParaRPr>
          </a:p>
        </p:txBody>
      </p:sp>
      <p:sp>
        <p:nvSpPr>
          <p:cNvPr id="3" name="Title 1">
            <a:extLst>
              <a:ext uri="{FF2B5EF4-FFF2-40B4-BE49-F238E27FC236}">
                <a16:creationId xmlns:a16="http://schemas.microsoft.com/office/drawing/2014/main" id="{15256D4B-7B25-24F7-2FCD-772A276D3CF8}"/>
              </a:ext>
            </a:extLst>
          </p:cNvPr>
          <p:cNvSpPr txBox="1">
            <a:spLocks/>
          </p:cNvSpPr>
          <p:nvPr/>
        </p:nvSpPr>
        <p:spPr>
          <a:xfrm>
            <a:off x="795490" y="547501"/>
            <a:ext cx="9155334"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resources</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697330" y="1207656"/>
            <a:ext cx="662508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99325853-D7C1-77AC-5B52-F0E01CFBC1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69086" y="-95928"/>
            <a:ext cx="5096847" cy="6273443"/>
          </a:xfrm>
          <a:prstGeom prst="rect">
            <a:avLst/>
          </a:prstGeom>
        </p:spPr>
      </p:pic>
    </p:spTree>
    <p:custDataLst>
      <p:tags r:id="rId1"/>
    </p:custDataLst>
    <p:extLst>
      <p:ext uri="{BB962C8B-B14F-4D97-AF65-F5344CB8AC3E}">
        <p14:creationId xmlns:p14="http://schemas.microsoft.com/office/powerpoint/2010/main" val="37286394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ldLvl="5"/>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ldLvl="5"/>
          <p:bldP spid="3" grpId="0"/>
        </p:bldLst>
      </p:timing>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4E484BF-A582-6D4E-F949-69309232AB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475488" y="-310077"/>
            <a:ext cx="10991962" cy="7168075"/>
          </a:xfrm>
          <a:prstGeom prst="rect">
            <a:avLst/>
          </a:prstGeom>
        </p:spPr>
      </p:pic>
      <p:pic>
        <p:nvPicPr>
          <p:cNvPr id="7" name="Picture 6" descr="A picture containing text, vector graphics, sign&#10;&#10;Description automatically generated">
            <a:extLst>
              <a:ext uri="{FF2B5EF4-FFF2-40B4-BE49-F238E27FC236}">
                <a16:creationId xmlns:a16="http://schemas.microsoft.com/office/drawing/2014/main" id="{F5A81626-DE26-7825-A037-BA64A403A4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3328" y="789421"/>
            <a:ext cx="4887596" cy="5398548"/>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9664D5DF-B93B-F95F-D9BA-48C7CE02C3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42144" y="578213"/>
            <a:ext cx="2636095" cy="1153728"/>
          </a:xfrm>
          <a:prstGeom prst="rect">
            <a:avLst/>
          </a:prstGeom>
        </p:spPr>
      </p:pic>
      <p:sp>
        <p:nvSpPr>
          <p:cNvPr id="2" name="Title 1">
            <a:extLst>
              <a:ext uri="{FF2B5EF4-FFF2-40B4-BE49-F238E27FC236}">
                <a16:creationId xmlns:a16="http://schemas.microsoft.com/office/drawing/2014/main" id="{DA269609-D5E0-6864-478A-329F0572D90D}"/>
              </a:ext>
            </a:extLst>
          </p:cNvPr>
          <p:cNvSpPr>
            <a:spLocks noGrp="1"/>
          </p:cNvSpPr>
          <p:nvPr>
            <p:ph type="title" idx="4294967295"/>
          </p:nvPr>
        </p:nvSpPr>
        <p:spPr>
          <a:xfrm>
            <a:off x="629877" y="578213"/>
            <a:ext cx="4429125" cy="1476375"/>
          </a:xfrm>
          <a:prstGeom prst="rect">
            <a:avLst/>
          </a:prstGeom>
        </p:spPr>
        <p:txBody>
          <a:bodyPr/>
          <a:lstStyle/>
          <a:p>
            <a:pPr algn="l"/>
            <a:r>
              <a:rPr lang="en-GR" sz="5800" b="1">
                <a:solidFill>
                  <a:srgbClr val="0070C0"/>
                </a:solidFill>
                <a:latin typeface="Lato" panose="020F0502020204030203" pitchFamily="34" charset="77"/>
              </a:rPr>
              <a:t>Thank you! </a:t>
            </a:r>
          </a:p>
        </p:txBody>
      </p:sp>
      <p:pic>
        <p:nvPicPr>
          <p:cNvPr id="5" name="Content Placeholder 4" descr="A picture containing text, vector graphics&#10;&#10;Description automatically generated">
            <a:extLst>
              <a:ext uri="{FF2B5EF4-FFF2-40B4-BE49-F238E27FC236}">
                <a16:creationId xmlns:a16="http://schemas.microsoft.com/office/drawing/2014/main" id="{F52C0698-B519-B4C8-D40E-2435713F4F47}"/>
              </a:ext>
            </a:extLst>
          </p:cNvPr>
          <p:cNvPicPr>
            <a:picLocks noGrp="1" noChangeAspect="1"/>
          </p:cNvPicPr>
          <p:nvPr>
            <p:ph idx="4294967295"/>
          </p:nvPr>
        </p:nvPicPr>
        <p:blipFill>
          <a:blip r:embed="rId6" cstate="email">
            <a:extLst>
              <a:ext uri="{28A0092B-C50C-407E-A947-70E740481C1C}">
                <a14:useLocalDpi xmlns:a14="http://schemas.microsoft.com/office/drawing/2010/main"/>
              </a:ext>
            </a:extLst>
          </a:blip>
          <a:stretch>
            <a:fillRect/>
          </a:stretch>
        </p:blipFill>
        <p:spPr>
          <a:xfrm>
            <a:off x="2535385" y="1622425"/>
            <a:ext cx="4946650" cy="4565650"/>
          </a:xfrm>
          <a:prstGeom prst="rect">
            <a:avLst/>
          </a:prstGeom>
        </p:spPr>
      </p:pic>
    </p:spTree>
    <p:extLst>
      <p:ext uri="{BB962C8B-B14F-4D97-AF65-F5344CB8AC3E}">
        <p14:creationId xmlns:p14="http://schemas.microsoft.com/office/powerpoint/2010/main" val="1014004877"/>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6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animEffect transition="in" filter="fade">
                                          <p:cBhvr>
                                            <p:cTn id="17" dur="300"/>
                                            <p:tgtEl>
                                              <p:spTgt spid="12"/>
                                            </p:tgtEl>
                                          </p:cBhvr>
                                        </p:animEffect>
                                      </p:childTnLst>
                                    </p:cTn>
                                  </p:par>
                                  <p:par>
                                    <p:cTn id="18" presetID="2" presetClass="entr" presetSubtype="1" accel="50000" fill="hold" nodeType="withEffect" p14:presetBounceEnd="50000">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14:bounceEnd="50000">
                                          <p:cBhvr additive="base">
                                            <p:cTn id="20" dur="2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1" dur="20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8" accel="50000" fill="hold" grpId="0" nodeType="withEffect" p14:presetBounceEnd="50000">
                                      <p:stCondLst>
                                        <p:cond delay="500"/>
                                      </p:stCondLst>
                                      <p:childTnLst>
                                        <p:set>
                                          <p:cBhvr>
                                            <p:cTn id="23" dur="1" fill="hold">
                                              <p:stCondLst>
                                                <p:cond delay="0"/>
                                              </p:stCondLst>
                                            </p:cTn>
                                            <p:tgtEl>
                                              <p:spTgt spid="2"/>
                                            </p:tgtEl>
                                            <p:attrNameLst>
                                              <p:attrName>style.visibility</p:attrName>
                                            </p:attrNameLst>
                                          </p:cBhvr>
                                          <p:to>
                                            <p:strVal val="visible"/>
                                          </p:to>
                                        </p:set>
                                        <p:anim calcmode="lin" valueType="num" p14:bounceEnd="50000">
                                          <p:cBhvr additive="base">
                                            <p:cTn id="24"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6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300" fill="hold"/>
                                            <p:tgtEl>
                                              <p:spTgt spid="12"/>
                                            </p:tgtEl>
                                            <p:attrNameLst>
                                              <p:attrName>ppt_w</p:attrName>
                                            </p:attrNameLst>
                                          </p:cBhvr>
                                          <p:tavLst>
                                            <p:tav tm="0">
                                              <p:val>
                                                <p:fltVal val="0"/>
                                              </p:val>
                                            </p:tav>
                                            <p:tav tm="100000">
                                              <p:val>
                                                <p:strVal val="#ppt_w"/>
                                              </p:val>
                                            </p:tav>
                                          </p:tavLst>
                                        </p:anim>
                                        <p:anim calcmode="lin" valueType="num">
                                          <p:cBhvr>
                                            <p:cTn id="16" dur="300" fill="hold"/>
                                            <p:tgtEl>
                                              <p:spTgt spid="12"/>
                                            </p:tgtEl>
                                            <p:attrNameLst>
                                              <p:attrName>ppt_h</p:attrName>
                                            </p:attrNameLst>
                                          </p:cBhvr>
                                          <p:tavLst>
                                            <p:tav tm="0">
                                              <p:val>
                                                <p:fltVal val="0"/>
                                              </p:val>
                                            </p:tav>
                                            <p:tav tm="100000">
                                              <p:val>
                                                <p:strVal val="#ppt_h"/>
                                              </p:val>
                                            </p:tav>
                                          </p:tavLst>
                                        </p:anim>
                                        <p:animEffect transition="in" filter="fade">
                                          <p:cBhvr>
                                            <p:cTn id="17" dur="300"/>
                                            <p:tgtEl>
                                              <p:spTgt spid="12"/>
                                            </p:tgtEl>
                                          </p:cBhvr>
                                        </p:animEffect>
                                      </p:childTnLst>
                                    </p:cTn>
                                  </p:par>
                                  <p:par>
                                    <p:cTn id="18" presetID="2" presetClass="entr" presetSubtype="1" accel="5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ppt_x"/>
                                              </p:val>
                                            </p:tav>
                                            <p:tav tm="100000">
                                              <p:val>
                                                <p:strVal val="#ppt_x"/>
                                              </p:val>
                                            </p:tav>
                                          </p:tavLst>
                                        </p:anim>
                                        <p:anim calcmode="lin" valueType="num">
                                          <p:cBhvr additive="base">
                                            <p:cTn id="21" dur="200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8" accel="50000" fill="hold" grpId="0" nodeType="withEffect">
                                      <p:stCondLst>
                                        <p:cond delay="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0"/>
            <a:ext cx="12192000" cy="6974999"/>
          </a:xfrm>
          <a:prstGeom prst="rect">
            <a:avLst/>
          </a:prstGeom>
          <a:solidFill>
            <a:srgbClr val="0070C0"/>
          </a:solidFill>
          <a:ln w="25400" cap="flat" cmpd="sng" algn="ctr">
            <a:noFill/>
            <a:prstDash val="solid"/>
            <a:round/>
            <a:headEnd type="none" w="med" len="med"/>
            <a:tailEnd type="none" w="med" len="med"/>
          </a:ln>
          <a:effectLst/>
        </p:spPr>
        <p:txBody>
          <a:bodyPr/>
          <a:lstStyle/>
          <a:p>
            <a:pPr algn="ctr" eaLnBrk="1" hangingPunct="1"/>
            <a:endParaRPr lang="en-US">
              <a:solidFill>
                <a:srgbClr val="0070C0"/>
              </a:solidFill>
              <a:latin typeface="Calibri Regular"/>
            </a:endParaRPr>
          </a:p>
        </p:txBody>
      </p:sp>
      <p:sp>
        <p:nvSpPr>
          <p:cNvPr id="12" name="TextBox 11"/>
          <p:cNvSpPr txBox="1"/>
          <p:nvPr/>
        </p:nvSpPr>
        <p:spPr>
          <a:xfrm>
            <a:off x="1360289" y="1138334"/>
            <a:ext cx="5575402" cy="561692"/>
          </a:xfrm>
          <a:prstGeom prst="rect">
            <a:avLst/>
          </a:prstGeom>
          <a:noFill/>
        </p:spPr>
        <p:txBody>
          <a:bodyPr wrap="square" lIns="91440" tIns="45720" rIns="91440" bIns="45720" rtlCol="0" anchor="t">
            <a:spAutoFit/>
          </a:bodyPr>
          <a:lstStyle/>
          <a:p>
            <a:r>
              <a:rPr lang="en-US" sz="3050" b="1">
                <a:solidFill>
                  <a:schemeClr val="bg1"/>
                </a:solidFill>
                <a:latin typeface="Calibri"/>
                <a:ea typeface="Calibri"/>
                <a:cs typeface="Calibri"/>
              </a:rPr>
              <a:t>FACILITATOR FEEDBACK</a:t>
            </a:r>
            <a:endParaRPr lang="en-US" sz="3050" b="1">
              <a:solidFill>
                <a:schemeClr val="bg1"/>
              </a:solidFill>
              <a:latin typeface="Calibri" charset="0"/>
              <a:ea typeface="Calibri" charset="0"/>
              <a:cs typeface="Calibri" charset="0"/>
            </a:endParaRPr>
          </a:p>
        </p:txBody>
      </p:sp>
      <p:sp>
        <p:nvSpPr>
          <p:cNvPr id="29" name="TextBox 28"/>
          <p:cNvSpPr txBox="1"/>
          <p:nvPr/>
        </p:nvSpPr>
        <p:spPr>
          <a:xfrm>
            <a:off x="1249453" y="2024925"/>
            <a:ext cx="8504147" cy="2259080"/>
          </a:xfrm>
          <a:prstGeom prst="rect">
            <a:avLst/>
          </a:prstGeom>
          <a:noFill/>
        </p:spPr>
        <p:txBody>
          <a:bodyPr wrap="square" lIns="91440" tIns="45720" rIns="91440" bIns="45720" rtlCol="0" anchor="t">
            <a:spAutoFit/>
          </a:bodyPr>
          <a:lstStyle/>
          <a:p>
            <a:pPr marL="107315" indent="0">
              <a:lnSpc>
                <a:spcPct val="100000"/>
              </a:lnSpc>
              <a:spcBef>
                <a:spcPct val="20000"/>
              </a:spcBef>
              <a:buNone/>
            </a:pPr>
            <a:r>
              <a:rPr lang="en-GB" sz="1600" b="1">
                <a:solidFill>
                  <a:schemeClr val="bg1"/>
                </a:solidFill>
                <a:latin typeface="Lato" panose="020F0502020204030203" pitchFamily="34" charset="0"/>
                <a:ea typeface="Lato" panose="020F0502020204030203" pitchFamily="34" charset="0"/>
                <a:cs typeface="Lato" panose="020F0502020204030203" pitchFamily="34" charset="0"/>
              </a:rPr>
              <a:t>Please help us to improve this facilitation material by filling in </a:t>
            </a:r>
            <a:r>
              <a:rPr lang="en-GB" sz="1600" b="1">
                <a:latin typeface="Lato" panose="020F0502020204030203" pitchFamily="34" charset="0"/>
                <a:ea typeface="Lato" panose="020F0502020204030203" pitchFamily="34" charset="0"/>
                <a:cs typeface="Lato" panose="020F0502020204030203" pitchFamily="34" charset="0"/>
                <a:hlinkClick r:id="rId3"/>
              </a:rPr>
              <a:t>this</a:t>
            </a:r>
            <a:r>
              <a:rPr lang="en-GB" sz="1600" b="1">
                <a:latin typeface="Lato" panose="020F0502020204030203" pitchFamily="34" charset="0"/>
                <a:ea typeface="Lato" panose="020F0502020204030203" pitchFamily="34" charset="0"/>
                <a:cs typeface="Lato" panose="020F0502020204030203" pitchFamily="34" charset="0"/>
              </a:rPr>
              <a:t> </a:t>
            </a:r>
            <a:r>
              <a:rPr lang="en-GB" sz="1600" b="1">
                <a:solidFill>
                  <a:schemeClr val="bg1"/>
                </a:solidFill>
                <a:latin typeface="Lato" panose="020F0502020204030203" pitchFamily="34" charset="0"/>
                <a:ea typeface="Lato" panose="020F0502020204030203" pitchFamily="34" charset="0"/>
                <a:cs typeface="Lato" panose="020F0502020204030203" pitchFamily="34" charset="0"/>
              </a:rPr>
              <a:t>online feedback form! </a:t>
            </a:r>
          </a:p>
          <a:p>
            <a:pPr marL="107315" indent="0">
              <a:lnSpc>
                <a:spcPct val="100000"/>
              </a:lnSpc>
              <a:spcBef>
                <a:spcPct val="20000"/>
              </a:spcBef>
              <a:buNone/>
            </a:pPr>
            <a:endParaRPr lang="en-US" sz="160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spcBef>
                <a:spcPct val="20000"/>
              </a:spcBef>
              <a:buFont typeface="Arial" panose="020B0604020202020204" pitchFamily="34" charset="0"/>
              <a:buChar char="•"/>
            </a:pPr>
            <a:r>
              <a:rPr lang="en-US" sz="1600">
                <a:solidFill>
                  <a:schemeClr val="bg1"/>
                </a:solidFill>
                <a:latin typeface="Lato" panose="020F0502020204030203" pitchFamily="34" charset="0"/>
                <a:ea typeface="Lato" panose="020F0502020204030203" pitchFamily="34" charset="0"/>
                <a:cs typeface="Lato" panose="020F0502020204030203" pitchFamily="34" charset="0"/>
              </a:rPr>
              <a:t>The brief feedback form collects feedback from facilitators using a UNHCR GBV facilitation package or from colleagues using the materials for self-study, with the aim to help GLDC and DIP improve the content and quality of the materials. </a:t>
            </a:r>
          </a:p>
          <a:p>
            <a:pPr marL="285750" indent="-285750">
              <a:lnSpc>
                <a:spcPct val="100000"/>
              </a:lnSpc>
              <a:spcBef>
                <a:spcPct val="20000"/>
              </a:spcBef>
              <a:buFont typeface="Arial" panose="020B0604020202020204" pitchFamily="34" charset="0"/>
              <a:buChar char="•"/>
            </a:pPr>
            <a:r>
              <a:rPr lang="en-US" sz="1600">
                <a:solidFill>
                  <a:schemeClr val="bg1"/>
                </a:solidFill>
                <a:latin typeface="Lato" panose="020F0502020204030203" pitchFamily="34" charset="0"/>
                <a:ea typeface="Lato" panose="020F0502020204030203" pitchFamily="34" charset="0"/>
                <a:cs typeface="Lato" panose="020F0502020204030203" pitchFamily="34" charset="0"/>
              </a:rPr>
              <a:t>It is recommended that facilitators complete the form after conducting the training locally. </a:t>
            </a:r>
          </a:p>
          <a:p>
            <a:pPr marL="285750" indent="-285750">
              <a:lnSpc>
                <a:spcPct val="100000"/>
              </a:lnSpc>
              <a:spcBef>
                <a:spcPct val="20000"/>
              </a:spcBef>
              <a:buFont typeface="Arial" panose="020B0604020202020204" pitchFamily="34" charset="0"/>
              <a:buChar char="•"/>
            </a:pPr>
            <a:r>
              <a:rPr lang="en-US" sz="1600">
                <a:solidFill>
                  <a:schemeClr val="bg1"/>
                </a:solidFill>
                <a:latin typeface="Lato" panose="020F0502020204030203" pitchFamily="34" charset="0"/>
                <a:ea typeface="Lato" panose="020F0502020204030203" pitchFamily="34" charset="0"/>
                <a:cs typeface="Lato" panose="020F0502020204030203" pitchFamily="34" charset="0"/>
              </a:rPr>
              <a:t>The feedback form is anonymous and will take around 7 minutes to complete.</a:t>
            </a:r>
            <a:endParaRPr lang="en-GB" sz="16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2FB4957E-3D77-7470-9C51-D345CDA53640}"/>
              </a:ext>
            </a:extLst>
          </p:cNvPr>
          <p:cNvSpPr txBox="1"/>
          <p:nvPr/>
        </p:nvSpPr>
        <p:spPr>
          <a:xfrm>
            <a:off x="4469362" y="5350334"/>
            <a:ext cx="2064327" cy="369332"/>
          </a:xfrm>
          <a:prstGeom prst="rect">
            <a:avLst/>
          </a:prstGeom>
          <a:noFill/>
        </p:spPr>
        <p:txBody>
          <a:bodyPr wrap="square" rtlCol="0">
            <a:spAutoFit/>
          </a:bodyPr>
          <a:lstStyle/>
          <a:p>
            <a:pPr algn="ctr"/>
            <a:r>
              <a:rPr lang="en-GB" b="1">
                <a:solidFill>
                  <a:schemeClr val="bg1"/>
                </a:solidFill>
                <a:latin typeface="Lato" panose="020F0502020204030203" pitchFamily="34" charset="0"/>
                <a:ea typeface="Lato" panose="020F0502020204030203" pitchFamily="34" charset="0"/>
                <a:cs typeface="Lato" panose="020F0502020204030203" pitchFamily="34" charset="0"/>
              </a:rPr>
              <a:t>THANK YOU!</a:t>
            </a:r>
          </a:p>
        </p:txBody>
      </p:sp>
    </p:spTree>
    <p:extLst>
      <p:ext uri="{BB962C8B-B14F-4D97-AF65-F5344CB8AC3E}">
        <p14:creationId xmlns:p14="http://schemas.microsoft.com/office/powerpoint/2010/main" val="29191469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outdoor, screenshot&#10;&#10;Description automatically generated">
            <a:extLst>
              <a:ext uri="{FF2B5EF4-FFF2-40B4-BE49-F238E27FC236}">
                <a16:creationId xmlns:a16="http://schemas.microsoft.com/office/drawing/2014/main" id="{66538724-4627-4E46-8C96-FBB7DA612F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452" y="391101"/>
            <a:ext cx="7272266" cy="5179394"/>
          </a:xfrm>
          <a:prstGeom prst="rect">
            <a:avLst/>
          </a:prstGeom>
        </p:spPr>
      </p:pic>
      <p:sp>
        <p:nvSpPr>
          <p:cNvPr id="4" name="Title 1">
            <a:extLst>
              <a:ext uri="{FF2B5EF4-FFF2-40B4-BE49-F238E27FC236}">
                <a16:creationId xmlns:a16="http://schemas.microsoft.com/office/drawing/2014/main" id="{43539F38-561C-4B68-BA2A-9C0140CD4C22}"/>
              </a:ext>
            </a:extLst>
          </p:cNvPr>
          <p:cNvSpPr txBox="1">
            <a:spLocks/>
          </p:cNvSpPr>
          <p:nvPr/>
        </p:nvSpPr>
        <p:spPr>
          <a:xfrm>
            <a:off x="1619003" y="5411087"/>
            <a:ext cx="7621272" cy="459497"/>
          </a:xfrm>
          <a:prstGeom prst="rect">
            <a:avLst/>
          </a:prstGeom>
        </p:spPr>
        <p:txBody>
          <a:bodyPr vert="horz" lIns="0" tIns="0" rIns="0" bIns="0" rtlCol="0" anchor="b" anchorCtr="0">
            <a:noAutofit/>
          </a:bodyPr>
          <a:lstStyle>
            <a:lvl1pPr algn="ctr" defTabSz="609585" rtl="0" eaLnBrk="1" latinLnBrk="0" hangingPunct="1">
              <a:lnSpc>
                <a:spcPct val="90000"/>
              </a:lnSpc>
              <a:spcBef>
                <a:spcPct val="0"/>
              </a:spcBef>
              <a:buNone/>
              <a:defRPr sz="5867" b="1" kern="1200">
                <a:solidFill>
                  <a:schemeClr val="bg2"/>
                </a:solidFill>
                <a:latin typeface="+mj-lt"/>
                <a:ea typeface="+mj-ea"/>
                <a:cs typeface="+mj-cs"/>
              </a:defRPr>
            </a:lvl1pPr>
          </a:lstStyle>
          <a:p>
            <a:pPr algn="l"/>
            <a:r>
              <a:rPr lang="en-US" sz="2100">
                <a:solidFill>
                  <a:schemeClr val="bg1"/>
                </a:solidFill>
              </a:rPr>
              <a:t>GBV within the UNHCR’s Global Results Framework</a:t>
            </a:r>
            <a:endParaRPr lang="en-AT" sz="2100">
              <a:solidFill>
                <a:schemeClr val="bg1"/>
              </a:solidFill>
            </a:endParaRPr>
          </a:p>
        </p:txBody>
      </p:sp>
      <p:sp>
        <p:nvSpPr>
          <p:cNvPr id="5" name="TextBox 4">
            <a:extLst>
              <a:ext uri="{FF2B5EF4-FFF2-40B4-BE49-F238E27FC236}">
                <a16:creationId xmlns:a16="http://schemas.microsoft.com/office/drawing/2014/main" id="{D8BB0966-3AE6-8B52-0D16-85CB618AB228}"/>
              </a:ext>
            </a:extLst>
          </p:cNvPr>
          <p:cNvSpPr txBox="1"/>
          <p:nvPr/>
        </p:nvSpPr>
        <p:spPr>
          <a:xfrm>
            <a:off x="865577" y="5636687"/>
            <a:ext cx="5616089" cy="400110"/>
          </a:xfrm>
          <a:prstGeom prst="rect">
            <a:avLst/>
          </a:prstGeom>
          <a:noFill/>
        </p:spPr>
        <p:txBody>
          <a:bodyPr wrap="none" rtlCol="0">
            <a:spAutoFit/>
          </a:bodyPr>
          <a:lstStyle/>
          <a:p>
            <a:pPr algn="l"/>
            <a:r>
              <a:rPr lang="en-US" sz="2000" b="1">
                <a:solidFill>
                  <a:srgbClr val="0070C0"/>
                </a:solidFill>
              </a:rPr>
              <a:t>GBV within the UNHCR’s Global Results Framework</a:t>
            </a:r>
            <a:endParaRPr lang="en-AT" sz="2000" b="1">
              <a:solidFill>
                <a:srgbClr val="0070C0"/>
              </a:solidFill>
            </a:endParaRPr>
          </a:p>
        </p:txBody>
      </p:sp>
      <p:pic>
        <p:nvPicPr>
          <p:cNvPr id="2" name="Picture 1" descr="A picture containing icon&#10;&#10;Description automatically generated">
            <a:extLst>
              <a:ext uri="{FF2B5EF4-FFF2-40B4-BE49-F238E27FC236}">
                <a16:creationId xmlns:a16="http://schemas.microsoft.com/office/drawing/2014/main" id="{3E733D0C-C289-E34B-6C0E-2403DE1B0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530" y="433305"/>
            <a:ext cx="7772400" cy="5745785"/>
          </a:xfrm>
          <a:prstGeom prst="rect">
            <a:avLst/>
          </a:prstGeom>
        </p:spPr>
      </p:pic>
    </p:spTree>
    <p:extLst>
      <p:ext uri="{BB962C8B-B14F-4D97-AF65-F5344CB8AC3E}">
        <p14:creationId xmlns:p14="http://schemas.microsoft.com/office/powerpoint/2010/main" val="44149508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accel="50000" fill="hold" nodeType="clickEffect" p14:presetBounceEnd="50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50000">
                                          <p:cBhvr additive="base">
                                            <p:cTn id="15"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accel="5000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E54952E-9070-6D2C-EF25-1322E358A832}"/>
              </a:ext>
            </a:extLst>
          </p:cNvPr>
          <p:cNvSpPr>
            <a:spLocks noChangeArrowheads="1"/>
          </p:cNvSpPr>
          <p:nvPr/>
        </p:nvSpPr>
        <p:spPr bwMode="auto">
          <a:xfrm>
            <a:off x="1524001" y="-25315"/>
            <a:ext cx="18473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br>
              <a:rPr lang="en-GR" altLang="en-GR" sz="900">
                <a:latin typeface="Helvetica" pitchFamily="2" charset="0"/>
              </a:rPr>
            </a:br>
            <a:endParaRPr lang="en-GR" altLang="en-GR">
              <a:latin typeface="Arial" panose="020B0604020202020204" pitchFamily="34" charset="0"/>
            </a:endParaRPr>
          </a:p>
        </p:txBody>
      </p:sp>
      <p:sp>
        <p:nvSpPr>
          <p:cNvPr id="3" name="Content Placeholder 2">
            <a:extLst>
              <a:ext uri="{FF2B5EF4-FFF2-40B4-BE49-F238E27FC236}">
                <a16:creationId xmlns:a16="http://schemas.microsoft.com/office/drawing/2014/main" id="{1A1CEC58-21E1-1D27-23DE-10D40F868263}"/>
              </a:ext>
            </a:extLst>
          </p:cNvPr>
          <p:cNvSpPr txBox="1">
            <a:spLocks/>
          </p:cNvSpPr>
          <p:nvPr/>
        </p:nvSpPr>
        <p:spPr>
          <a:xfrm>
            <a:off x="734170" y="2209234"/>
            <a:ext cx="6705208" cy="446563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sz="1900" b="1">
                <a:solidFill>
                  <a:srgbClr val="0070C0"/>
                </a:solidFill>
                <a:latin typeface="Lato"/>
                <a:ea typeface="Lato"/>
                <a:cs typeface="Lato"/>
              </a:rPr>
              <a:t>Policy outcome </a:t>
            </a:r>
            <a:br>
              <a:rPr lang="en-GB" sz="1800" u="sng">
                <a:latin typeface="Lato"/>
                <a:ea typeface="Lato"/>
                <a:cs typeface="Lato"/>
              </a:rPr>
            </a:br>
            <a:r>
              <a:rPr lang="en-GB" sz="1800">
                <a:latin typeface="Lato"/>
                <a:ea typeface="Lato"/>
                <a:cs typeface="Lato"/>
              </a:rPr>
              <a:t>GBV is prevented by addressing gender inequality, discrimination and unequal power relations.</a:t>
            </a:r>
          </a:p>
          <a:p>
            <a:pPr>
              <a:buClr>
                <a:srgbClr val="0070C0"/>
              </a:buClr>
              <a:buFont typeface="Wingdings" pitchFamily="2" charset="2"/>
              <a:buChar char="Ø"/>
            </a:pPr>
            <a:r>
              <a:rPr lang="en-GB" sz="1900" b="1">
                <a:solidFill>
                  <a:srgbClr val="0070C0"/>
                </a:solidFill>
                <a:latin typeface="Lato"/>
                <a:ea typeface="Lato"/>
                <a:cs typeface="Lato"/>
              </a:rPr>
              <a:t>Policy core action</a:t>
            </a:r>
            <a:br>
              <a:rPr lang="en-GB" sz="1800" u="sng">
                <a:latin typeface="Lato"/>
                <a:ea typeface="Lato"/>
                <a:cs typeface="Lato"/>
              </a:rPr>
            </a:br>
            <a:r>
              <a:rPr lang="en-GB" sz="1800">
                <a:latin typeface="Lato"/>
                <a:ea typeface="Lato"/>
                <a:cs typeface="Lato"/>
              </a:rPr>
              <a:t>Operations will advocate, plan and implement prevention programming that promotes gender equality and that aims to address the root causes of GBV in order to effectively change behaviour and social norms, including through long-term approaches, that are accountable to women and girls.</a:t>
            </a:r>
          </a:p>
        </p:txBody>
      </p:sp>
      <p:sp>
        <p:nvSpPr>
          <p:cNvPr id="9" name="Title 1">
            <a:extLst>
              <a:ext uri="{FF2B5EF4-FFF2-40B4-BE49-F238E27FC236}">
                <a16:creationId xmlns:a16="http://schemas.microsoft.com/office/drawing/2014/main" id="{2123400B-3EF0-71C9-0D8C-EF96C9B3A81F}"/>
              </a:ext>
            </a:extLst>
          </p:cNvPr>
          <p:cNvSpPr txBox="1">
            <a:spLocks/>
          </p:cNvSpPr>
          <p:nvPr/>
        </p:nvSpPr>
        <p:spPr>
          <a:xfrm>
            <a:off x="795490" y="684661"/>
            <a:ext cx="544452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UNHCR`S GBV Policy</a:t>
            </a:r>
            <a:endParaRPr lang="en-US" sz="4000" b="1">
              <a:solidFill>
                <a:srgbClr val="0070C0"/>
              </a:solidFill>
              <a:latin typeface="Lato" panose="020F0502020204030203" pitchFamily="34" charset="77"/>
            </a:endParaRPr>
          </a:p>
        </p:txBody>
      </p:sp>
      <p:cxnSp>
        <p:nvCxnSpPr>
          <p:cNvPr id="10" name="Straight Connector 9">
            <a:extLst>
              <a:ext uri="{FF2B5EF4-FFF2-40B4-BE49-F238E27FC236}">
                <a16:creationId xmlns:a16="http://schemas.microsoft.com/office/drawing/2014/main" id="{7AF8B79E-9D51-8AB7-5D7C-70D09BF001BB}"/>
              </a:ext>
            </a:extLst>
          </p:cNvPr>
          <p:cNvCxnSpPr>
            <a:cxnSpLocks/>
          </p:cNvCxnSpPr>
          <p:nvPr/>
        </p:nvCxnSpPr>
        <p:spPr>
          <a:xfrm flipH="1">
            <a:off x="-2521289" y="1339804"/>
            <a:ext cx="811960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97AD7EF9-F2F0-E320-3EBD-68C5E53397BE}"/>
              </a:ext>
            </a:extLst>
          </p:cNvPr>
          <p:cNvGrpSpPr/>
          <p:nvPr/>
        </p:nvGrpSpPr>
        <p:grpSpPr>
          <a:xfrm>
            <a:off x="7677917" y="433529"/>
            <a:ext cx="3726812" cy="5208236"/>
            <a:chOff x="7734133" y="426577"/>
            <a:chExt cx="3726812" cy="5208236"/>
          </a:xfrm>
        </p:grpSpPr>
        <p:pic>
          <p:nvPicPr>
            <p:cNvPr id="11" name="Picture 7" descr="A picture containing text, person&#10;&#10;Description automatically generated">
              <a:hlinkClick r:id="rId3"/>
              <a:extLst>
                <a:ext uri="{FF2B5EF4-FFF2-40B4-BE49-F238E27FC236}">
                  <a16:creationId xmlns:a16="http://schemas.microsoft.com/office/drawing/2014/main" id="{ADB16FC7-6549-FD37-5A34-9A6F39540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7464" y="496296"/>
              <a:ext cx="3600150" cy="5077568"/>
            </a:xfrm>
            <a:prstGeom prst="rect">
              <a:avLst/>
            </a:prstGeom>
          </p:spPr>
        </p:pic>
        <p:sp>
          <p:nvSpPr>
            <p:cNvPr id="12" name="Rectangle 11">
              <a:hlinkClick r:id="rId3"/>
              <a:extLst>
                <a:ext uri="{FF2B5EF4-FFF2-40B4-BE49-F238E27FC236}">
                  <a16:creationId xmlns:a16="http://schemas.microsoft.com/office/drawing/2014/main" id="{4CDA30F5-FDDD-F40E-48CE-8E5916001FAA}"/>
                </a:ext>
              </a:extLst>
            </p:cNvPr>
            <p:cNvSpPr/>
            <p:nvPr/>
          </p:nvSpPr>
          <p:spPr>
            <a:xfrm>
              <a:off x="7734133" y="426577"/>
              <a:ext cx="3726812" cy="5208236"/>
            </a:xfrm>
            <a:prstGeom prst="rect">
              <a:avLst/>
            </a:prstGeom>
            <a:noFill/>
            <a:ln w="60325" cap="rnd">
              <a:solidFill>
                <a:srgbClr val="338EC9"/>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solidFill>
                  <a:srgbClr val="0070C0"/>
                </a:solidFill>
              </a:endParaRPr>
            </a:p>
          </p:txBody>
        </p:sp>
      </p:grpSp>
      <p:pic>
        <p:nvPicPr>
          <p:cNvPr id="13" name="Picture 12" descr="Shape&#10;&#10;Description automatically generated">
            <a:extLst>
              <a:ext uri="{FF2B5EF4-FFF2-40B4-BE49-F238E27FC236}">
                <a16:creationId xmlns:a16="http://schemas.microsoft.com/office/drawing/2014/main" id="{9FC84A9A-C19A-E0FE-28D3-299FAB1B02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6017" y="4666417"/>
            <a:ext cx="1699024" cy="1522747"/>
          </a:xfrm>
          <a:prstGeom prst="rect">
            <a:avLst/>
          </a:prstGeom>
        </p:spPr>
      </p:pic>
    </p:spTree>
    <p:extLst>
      <p:ext uri="{BB962C8B-B14F-4D97-AF65-F5344CB8AC3E}">
        <p14:creationId xmlns:p14="http://schemas.microsoft.com/office/powerpoint/2010/main" val="34097694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7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 fill="hold"/>
                                            <p:tgtEl>
                                              <p:spTgt spid="13"/>
                                            </p:tgtEl>
                                            <p:attrNameLst>
                                              <p:attrName>ppt_w</p:attrName>
                                            </p:attrNameLst>
                                          </p:cBhvr>
                                          <p:tavLst>
                                            <p:tav tm="0">
                                              <p:val>
                                                <p:strVal val="2/3*#ppt_w"/>
                                              </p:val>
                                            </p:tav>
                                            <p:tav tm="100000">
                                              <p:val>
                                                <p:strVal val="#ppt_w"/>
                                              </p:val>
                                            </p:tav>
                                          </p:tavLst>
                                        </p:anim>
                                        <p:anim calcmode="lin" valueType="num">
                                          <p:cBhvr>
                                            <p:cTn id="16" dur="200" fill="hold"/>
                                            <p:tgtEl>
                                              <p:spTgt spid="13"/>
                                            </p:tgtEl>
                                            <p:attrNameLst>
                                              <p:attrName>ppt_h</p:attrName>
                                            </p:attrNameLst>
                                          </p:cBhvr>
                                          <p:tavLst>
                                            <p:tav tm="0">
                                              <p:val>
                                                <p:strVal val="2/3*#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7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 fill="hold"/>
                                            <p:tgtEl>
                                              <p:spTgt spid="13"/>
                                            </p:tgtEl>
                                            <p:attrNameLst>
                                              <p:attrName>ppt_w</p:attrName>
                                            </p:attrNameLst>
                                          </p:cBhvr>
                                          <p:tavLst>
                                            <p:tav tm="0">
                                              <p:val>
                                                <p:strVal val="2/3*#ppt_w"/>
                                              </p:val>
                                            </p:tav>
                                            <p:tav tm="100000">
                                              <p:val>
                                                <p:strVal val="#ppt_w"/>
                                              </p:val>
                                            </p:tav>
                                          </p:tavLst>
                                        </p:anim>
                                        <p:anim calcmode="lin" valueType="num">
                                          <p:cBhvr>
                                            <p:cTn id="16" dur="200" fill="hold"/>
                                            <p:tgtEl>
                                              <p:spTgt spid="13"/>
                                            </p:tgtEl>
                                            <p:attrNameLst>
                                              <p:attrName>ppt_h</p:attrName>
                                            </p:attrNameLst>
                                          </p:cBhvr>
                                          <p:tavLst>
                                            <p:tav tm="0">
                                              <p:val>
                                                <p:strVal val="2/3*#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DESIGN_ID_CUSTOM DESIGN" val="wlg7qZvh"/>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a:themeElements>
    <a:clrScheme name="SGBV4">
      <a:dk1>
        <a:sysClr val="windowText" lastClr="000000"/>
      </a:dk1>
      <a:lt1>
        <a:sysClr val="window" lastClr="FFFFFF"/>
      </a:lt1>
      <a:dk2>
        <a:srgbClr val="F0E68D"/>
      </a:dk2>
      <a:lt2>
        <a:srgbClr val="EEECE1"/>
      </a:lt2>
      <a:accent1>
        <a:srgbClr val="934378"/>
      </a:accent1>
      <a:accent2>
        <a:srgbClr val="F7BE5A"/>
      </a:accent2>
      <a:accent3>
        <a:srgbClr val="87C070"/>
      </a:accent3>
      <a:accent4>
        <a:srgbClr val="4EB7DD"/>
      </a:accent4>
      <a:accent5>
        <a:srgbClr val="976B9D"/>
      </a:accent5>
      <a:accent6>
        <a:srgbClr val="5C5F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1.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4.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80.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97.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33.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34.png"/></Relationships>
</file>

<file path=ppt/webextensions/webextension1.xml><?xml version="1.0" encoding="utf-8"?>
<we:webextension xmlns:we="http://schemas.microsoft.com/office/webextensions/webextension/2010/11" id="{7A0B7565-96FE-BB46-97EB-128C40825363}">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47"/>
    <we:property name="starttime" value="0"/>
    <we:property name="vid" value="&quot;https://www.youtube.com/watch?v=IYmBOTi1d9U&amp;list=PLk83Ra7kAz5HQymFMdS79dryet14pn8YS&amp;index=6&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110C1484-5C77-1744-B2E9-E2214CB1E5B2}">
  <we:reference id="wa104221182" version="3.3.0.0" store="en-US" storeType="OMEX"/>
  <we:alternateReferences>
    <we:reference id="wa104221182" version="3.3.0.0" store="wa104221182" storeType="OMEX"/>
  </we:alternateReferences>
  <we:properties>
    <we:property name="autoplay" value="0"/>
    <we:property name="endtime" value="0"/>
    <we:property name="starttime" value="0"/>
    <we:property name="vid" value="&quot;https://www.youtube.com/watch?v=O1islM0ytkE&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55D35F1F-CF70-144F-A47C-FC07F68494E3}">
  <we:reference id="wa104221182" version="3.3.0.0" store="en-US" storeType="OMEX"/>
  <we:alternateReferences>
    <we:reference id="wa104221182" version="3.3.0.0" store="wa104221182" storeType="OMEX"/>
  </we:alternateReferences>
  <we:properties>
    <we:property name="autoplay" value="0"/>
    <we:property name="endtime" value="0"/>
    <we:property name="starttime" value="0"/>
    <we:property name="vid" value="&quot;https://www.youtube.com/watch?v=XN07X6Vjk_I&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62881C70-9C04-1940-A5DA-A53470C15141}">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85"/>
    <we:property name="starttime" value="0"/>
    <we:property name="vid" value="&quot;https://www.youtube.com/watch?v=-CXyZjc23Xo&amp;list=PLk83Ra7kAz5HQymFMdS79dryet14pn8YS&amp;index=6&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D1887D4F-8586-FF4C-852C-A09B1AD33E3F}">
  <we:reference id="wa104221182" version="3.3.0.0" store="en-US" storeType="OMEX"/>
  <we:alternateReferences>
    <we:reference id="wa104221182" version="3.3.0.0" store="wa104221182" storeType="OMEX"/>
  </we:alternateReferences>
  <we:properties>
    <we:property name="autoplay" value="0"/>
    <we:property name="endtime" value="0"/>
    <we:property name="slideId" value="4324"/>
    <we:property name="starttime" value="0"/>
    <we:property name="vid" value="&quot;https://www.youtube.com/watch?v=IUDfUATsITI&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FE947EA6-57FB-5840-98E8-4229E2171195}">
  <we:reference id="wa104221182" version="3.3.0.0" store="en-US" storeType="OMEX"/>
  <we:alternateReferences>
    <we:reference id="wa104221182" version="3.3.0.0" store="wa104221182" storeType="OMEX"/>
  </we:alternateReferences>
  <we:properties>
    <we:property name="autoplay" value="0"/>
    <we:property name="endtime" value="0"/>
    <we:property name="starttime" value="0"/>
    <we:property name="vid" value="&quot;https://www.youtube.com/watch?v=JYhsaqLRfv8&amp;list=PLk83Ra7kAz5HQymFMdS79dryet14pn8YS&amp;index=9&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d07093-0f25-4850-9969-06e923766a96">
      <UserInfo>
        <DisplayName>Asha Ngonze</DisplayName>
        <AccountId>869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B364B4C675074FA44788609F1CB9C1" ma:contentTypeVersion="6" ma:contentTypeDescription="Create a new document." ma:contentTypeScope="" ma:versionID="4d273a4372310c13b292f544db1cee36">
  <xsd:schema xmlns:xsd="http://www.w3.org/2001/XMLSchema" xmlns:xs="http://www.w3.org/2001/XMLSchema" xmlns:p="http://schemas.microsoft.com/office/2006/metadata/properties" xmlns:ns2="7734fb8c-831e-4eb8-8456-b9d33828000d" xmlns:ns3="8ad07093-0f25-4850-9969-06e923766a96" targetNamespace="http://schemas.microsoft.com/office/2006/metadata/properties" ma:root="true" ma:fieldsID="e4ef469b165827eaaa295f8e1a47c92f" ns2:_="" ns3:_="">
    <xsd:import namespace="7734fb8c-831e-4eb8-8456-b9d33828000d"/>
    <xsd:import namespace="8ad07093-0f25-4850-9969-06e92376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4fb8c-831e-4eb8-8456-b9d3382800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d07093-0f25-4850-9969-06e923766a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EDF679-14F0-442F-B57D-7AA19A37C8B2}">
  <ds:schemaRefs>
    <ds:schemaRef ds:uri="21d3e05b-d082-4aab-a5b1-52ea0a72b9f7"/>
    <ds:schemaRef ds:uri="66e4f3bb-f9c5-4cf1-b15c-7c5e7d9f6b17"/>
    <ds:schemaRef ds:uri="8ad07093-0f25-4850-9969-06e92376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EDAFA5C-8C65-4A9B-A0E3-9D0BEAAA48FE}">
  <ds:schemaRefs>
    <ds:schemaRef ds:uri="7734fb8c-831e-4eb8-8456-b9d33828000d"/>
    <ds:schemaRef ds:uri="8ad07093-0f25-4850-9969-06e92376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F22226-5F76-46F0-BA17-E46EDC78F4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77</Slides>
  <Notes>77</Notes>
  <HiddenSlides>3</HiddenSlide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Base</vt:lpstr>
      <vt:lpstr>PowerPoint Presentation</vt:lpstr>
      <vt:lpstr>PowerPoint Presentation</vt:lpstr>
      <vt:lpstr>PowerPoint Presentation</vt:lpstr>
      <vt:lpstr>Learning objectives </vt:lpstr>
      <vt:lpstr>Agenda</vt:lpstr>
      <vt:lpstr>Introductions</vt:lpstr>
      <vt:lpstr>PowerPoint Presentation</vt:lpstr>
      <vt:lpstr>PowerPoint Presentation</vt:lpstr>
      <vt:lpstr>PowerPoint Presentation</vt:lpstr>
      <vt:lpstr>PowerPoint Presentation</vt:lpstr>
      <vt:lpstr>PowerPoint Presentation</vt:lpstr>
      <vt:lpstr>PowerPoint Presentation</vt:lpstr>
      <vt:lpstr>Discussion  GBV prevention in emergencies</vt:lpstr>
      <vt:lpstr>PowerPoint Presentation</vt:lpstr>
      <vt:lpstr>PowerPoint Presentation</vt:lpstr>
      <vt:lpstr>PowerPoint Presentation</vt:lpstr>
      <vt:lpstr>PowerPoint Presentation</vt:lpstr>
      <vt:lpstr>Address the ROOT CAUSES of GBV: </vt:lpstr>
      <vt:lpstr>PowerPoint Presentation</vt:lpstr>
      <vt:lpstr>PowerPoint Presentation</vt:lpstr>
      <vt:lpstr>PowerPoint Presentation</vt:lpstr>
      <vt:lpstr>PowerPoint Presentation</vt:lpstr>
      <vt:lpstr>PowerPoint Presentation</vt:lpstr>
      <vt:lpstr>Intersecting forms of discrimination increase the risk of GBV</vt:lpstr>
      <vt:lpstr>PowerPoint Presentation</vt:lpstr>
      <vt:lpstr>Discussion  Gender inequality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work  Reflections on the video</vt:lpstr>
      <vt:lpstr>PowerPoint Presentation</vt:lpstr>
      <vt:lpstr>Group work  Equal Access Nepal</vt:lpstr>
      <vt:lpstr>PowerPoint Presentation</vt:lpstr>
      <vt:lpstr>PowerPoint Presentation</vt:lpstr>
      <vt:lpstr>PowerPoint Presentation</vt:lpstr>
      <vt:lpstr>PowerPoint Presentation</vt:lpstr>
      <vt:lpstr>PowerPoint Presentation</vt:lpstr>
      <vt:lpstr>PowerPoint Presentation</vt:lpstr>
      <vt:lpstr>Discussion  Partnerships and localization</vt:lpstr>
      <vt:lpstr>PowerPoint Presentation</vt:lpstr>
      <vt:lpstr>PowerPoint Presentation</vt:lpstr>
      <vt:lpstr>PowerPoint Presentation</vt:lpstr>
      <vt:lpstr>Discussion  Analyzing gender and power</vt:lpstr>
      <vt:lpstr>PowerPoint Presentation</vt:lpstr>
      <vt:lpstr>Group work  Domains of a Gender and Power Analysis</vt:lpstr>
      <vt:lpstr>PowerPoint Presentation</vt:lpstr>
      <vt:lpstr>PowerPoint Presentation</vt:lpstr>
      <vt:lpstr>PowerPoint Presentation</vt:lpstr>
      <vt:lpstr>PowerPoint Presentation</vt:lpstr>
      <vt:lpstr>PowerPoint Presentation</vt:lpstr>
      <vt:lpstr>PowerPoint Presentation</vt:lpstr>
      <vt:lpstr>Discussion  Effectiveness of prevention activities</vt:lpstr>
      <vt:lpstr>Measuring outcomes and impact of GBV prevention activities </vt:lpstr>
      <vt:lpstr>PowerPoint Presentation</vt:lpstr>
      <vt:lpstr>PowerPoint Presentation</vt:lpstr>
      <vt:lpstr>Group work  Good practice output indicators for GBV prevention programming</vt:lpstr>
      <vt:lpstr>PowerPoint Presentation</vt:lpstr>
      <vt:lpstr>PowerPoint Presentation</vt:lpstr>
      <vt:lpstr>PowerPoint Presentation</vt:lpstr>
      <vt:lpstr>PowerPoint Presentation</vt:lpstr>
      <vt:lpstr>Group work  Outcomes and outputs of our own GBV prevention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Trulli</dc:creator>
  <cp:revision>6</cp:revision>
  <dcterms:created xsi:type="dcterms:W3CDTF">2013-05-14T13:56:23Z</dcterms:created>
  <dcterms:modified xsi:type="dcterms:W3CDTF">2023-04-20T14:24:39Z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B3D20A61-DA67-4A2E-9FC5-7D18D4F4215E</vt:lpwstr>
  </property>
  <property fmtid="{D5CDD505-2E9C-101B-9397-08002B2CF9AE}" pid="3" name="ArticulatePath">
    <vt:lpwstr>Module 3 Designing, Implementing Monitoring GBV Prevention_GP</vt:lpwstr>
  </property>
  <property fmtid="{D5CDD505-2E9C-101B-9397-08002B2CF9AE}" pid="4" name="ContentTypeId">
    <vt:lpwstr>0x010100B071E2B7CA89A746B3C1560D8E55A703</vt:lpwstr>
  </property>
  <property fmtid="{D5CDD505-2E9C-101B-9397-08002B2CF9AE}" pid="5" name="MediaServiceImageTags">
    <vt:lpwstr/>
  </property>
</Properties>
</file>