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67"/>
  </p:notesMasterIdLst>
  <p:sldIdLst>
    <p:sldId id="1798" r:id="rId5"/>
    <p:sldId id="2433" r:id="rId6"/>
    <p:sldId id="2240" r:id="rId7"/>
    <p:sldId id="1813" r:id="rId8"/>
    <p:sldId id="2154" r:id="rId9"/>
    <p:sldId id="2155" r:id="rId10"/>
    <p:sldId id="2156" r:id="rId11"/>
    <p:sldId id="2153" r:id="rId12"/>
    <p:sldId id="2235" r:id="rId13"/>
    <p:sldId id="1671" r:id="rId14"/>
    <p:sldId id="1785" r:id="rId15"/>
    <p:sldId id="2263" r:id="rId16"/>
    <p:sldId id="2264" r:id="rId17"/>
    <p:sldId id="2253" r:id="rId18"/>
    <p:sldId id="2254" r:id="rId19"/>
    <p:sldId id="2288" r:id="rId20"/>
    <p:sldId id="2292" r:id="rId21"/>
    <p:sldId id="2290" r:id="rId22"/>
    <p:sldId id="2293" r:id="rId23"/>
    <p:sldId id="2294" r:id="rId24"/>
    <p:sldId id="2295" r:id="rId25"/>
    <p:sldId id="2298" r:id="rId26"/>
    <p:sldId id="2431" r:id="rId27"/>
    <p:sldId id="2299" r:id="rId28"/>
    <p:sldId id="2300" r:id="rId29"/>
    <p:sldId id="2302" r:id="rId30"/>
    <p:sldId id="2303" r:id="rId31"/>
    <p:sldId id="2307" r:id="rId32"/>
    <p:sldId id="2309" r:id="rId33"/>
    <p:sldId id="2310" r:id="rId34"/>
    <p:sldId id="2313" r:id="rId35"/>
    <p:sldId id="2314" r:id="rId36"/>
    <p:sldId id="2315" r:id="rId37"/>
    <p:sldId id="2316" r:id="rId38"/>
    <p:sldId id="2317" r:id="rId39"/>
    <p:sldId id="2318" r:id="rId40"/>
    <p:sldId id="2319" r:id="rId41"/>
    <p:sldId id="2436" r:id="rId42"/>
    <p:sldId id="2434" r:id="rId43"/>
    <p:sldId id="2435" r:id="rId44"/>
    <p:sldId id="2322" r:id="rId45"/>
    <p:sldId id="2342" r:id="rId46"/>
    <p:sldId id="2343" r:id="rId47"/>
    <p:sldId id="2347" r:id="rId48"/>
    <p:sldId id="2346" r:id="rId49"/>
    <p:sldId id="2358" r:id="rId50"/>
    <p:sldId id="2349" r:id="rId51"/>
    <p:sldId id="2364" r:id="rId52"/>
    <p:sldId id="2432" r:id="rId53"/>
    <p:sldId id="2365" r:id="rId54"/>
    <p:sldId id="2423" r:id="rId55"/>
    <p:sldId id="2368" r:id="rId56"/>
    <p:sldId id="2367" r:id="rId57"/>
    <p:sldId id="2331" r:id="rId58"/>
    <p:sldId id="2370" r:id="rId59"/>
    <p:sldId id="2371" r:id="rId60"/>
    <p:sldId id="2375" r:id="rId61"/>
    <p:sldId id="2380" r:id="rId62"/>
    <p:sldId id="2382" r:id="rId63"/>
    <p:sldId id="2428" r:id="rId64"/>
    <p:sldId id="1797" r:id="rId65"/>
    <p:sldId id="1796" r:id="rId66"/>
  </p:sldIdLst>
  <p:sldSz cx="13003213" cy="9756775"/>
  <p:notesSz cx="6858000" cy="9144000"/>
  <p:defaultTextStyle>
    <a:defPPr>
      <a:defRPr lang="en-U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MBACH Jennifer" initials="RJ" lastIdx="30" clrIdx="0">
    <p:extLst>
      <p:ext uri="{19B8F6BF-5375-455C-9EA6-DF929625EA0E}">
        <p15:presenceInfo xmlns:p15="http://schemas.microsoft.com/office/powerpoint/2012/main" userId="S::jrumbach@iom.int::7c02c2d9-a2ab-4677-849a-00640108e185" providerId="AD"/>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3" name="lK Napolitano" initials="LN" lastIdx="20" clrIdx="2">
    <p:extLst>
      <p:ext uri="{19B8F6BF-5375-455C-9EA6-DF929625EA0E}">
        <p15:presenceInfo xmlns:p15="http://schemas.microsoft.com/office/powerpoint/2012/main" userId="lK Napolitano"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FFB91D"/>
    <a:srgbClr val="6A92D9"/>
    <a:srgbClr val="FFFFFF"/>
    <a:srgbClr val="5B5B5B"/>
    <a:srgbClr val="DDA01B"/>
    <a:srgbClr val="555555"/>
    <a:srgbClr val="EF41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C25D61-B944-4CAE-B0C4-53EBC52D3EF3}" v="81" dt="2021-09-20T16:56:30.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2" autoAdjust="0"/>
    <p:restoredTop sz="47990" autoAdjust="0"/>
  </p:normalViewPr>
  <p:slideViewPr>
    <p:cSldViewPr snapToGrid="0" snapToObjects="1" showGuides="1">
      <p:cViewPr varScale="1">
        <p:scale>
          <a:sx n="29" d="100"/>
          <a:sy n="29" d="100"/>
        </p:scale>
        <p:origin x="2765" y="48"/>
      </p:cViewPr>
      <p:guideLst/>
    </p:cSldViewPr>
  </p:slideViewPr>
  <p:notesTextViewPr>
    <p:cViewPr>
      <p:scale>
        <a:sx n="100" d="100"/>
        <a:sy n="100" d="100"/>
      </p:scale>
      <p:origin x="0" y="0"/>
    </p:cViewPr>
  </p:notesTextViewPr>
  <p:sorterViewPr>
    <p:cViewPr>
      <p:scale>
        <a:sx n="50" d="100"/>
        <a:sy n="50" d="100"/>
      </p:scale>
      <p:origin x="0" y="0"/>
    </p:cViewPr>
  </p:sorterViewPr>
  <p:notesViewPr>
    <p:cSldViewPr snapToGrid="0" snapToObjects="1" showGuides="1">
      <p:cViewPr>
        <p:scale>
          <a:sx n="80" d="100"/>
          <a:sy n="80" d="100"/>
        </p:scale>
        <p:origin x="2840" y="32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RUMBACH" userId="7c02c2d9-a2ab-4677-849a-00640108e185" providerId="ADAL" clId="{2D4FA469-E5FF-48F9-9778-39CFA11B63AA}"/>
    <pc:docChg chg="custSel modSld">
      <pc:chgData name="Jennifer RUMBACH" userId="7c02c2d9-a2ab-4677-849a-00640108e185" providerId="ADAL" clId="{2D4FA469-E5FF-48F9-9778-39CFA11B63AA}" dt="2021-09-20T17:23:21.214" v="163" actId="20577"/>
      <pc:docMkLst>
        <pc:docMk/>
      </pc:docMkLst>
      <pc:sldChg chg="modNotesTx">
        <pc:chgData name="Jennifer RUMBACH" userId="7c02c2d9-a2ab-4677-849a-00640108e185" providerId="ADAL" clId="{2D4FA469-E5FF-48F9-9778-39CFA11B63AA}" dt="2021-09-20T17:23:21.214" v="163" actId="20577"/>
        <pc:sldMkLst>
          <pc:docMk/>
          <pc:sldMk cId="4180267179" sldId="2433"/>
        </pc:sldMkLst>
      </pc:sldChg>
    </pc:docChg>
  </pc:docChgLst>
  <pc:docChgLst>
    <pc:chgData name="Jennifer RUMBACH" userId="7c02c2d9-a2ab-4677-849a-00640108e185" providerId="ADAL" clId="{35C25D61-B944-4CAE-B0C4-53EBC52D3EF3}"/>
    <pc:docChg chg="undo custSel addSld delSld modSld sldOrd">
      <pc:chgData name="Jennifer RUMBACH" userId="7c02c2d9-a2ab-4677-849a-00640108e185" providerId="ADAL" clId="{35C25D61-B944-4CAE-B0C4-53EBC52D3EF3}" dt="2021-09-20T17:05:47.427" v="3161" actId="113"/>
      <pc:docMkLst>
        <pc:docMk/>
      </pc:docMkLst>
      <pc:sldChg chg="del">
        <pc:chgData name="Jennifer RUMBACH" userId="7c02c2d9-a2ab-4677-849a-00640108e185" providerId="ADAL" clId="{35C25D61-B944-4CAE-B0C4-53EBC52D3EF3}" dt="2021-09-20T16:57:57.718" v="2749" actId="47"/>
        <pc:sldMkLst>
          <pc:docMk/>
          <pc:sldMk cId="4149834436" sldId="1670"/>
        </pc:sldMkLst>
      </pc:sldChg>
      <pc:sldChg chg="delSp modSp mod modNotesTx">
        <pc:chgData name="Jennifer RUMBACH" userId="7c02c2d9-a2ab-4677-849a-00640108e185" providerId="ADAL" clId="{35C25D61-B944-4CAE-B0C4-53EBC52D3EF3}" dt="2021-09-20T16:53:32.733" v="2587" actId="20577"/>
        <pc:sldMkLst>
          <pc:docMk/>
          <pc:sldMk cId="3483263379" sldId="1671"/>
        </pc:sldMkLst>
        <pc:spChg chg="del mod">
          <ac:chgData name="Jennifer RUMBACH" userId="7c02c2d9-a2ab-4677-849a-00640108e185" providerId="ADAL" clId="{35C25D61-B944-4CAE-B0C4-53EBC52D3EF3}" dt="2021-09-20T15:52:43.296" v="484" actId="478"/>
          <ac:spMkLst>
            <pc:docMk/>
            <pc:sldMk cId="3483263379" sldId="1671"/>
            <ac:spMk id="9" creationId="{EEF069EE-F2A4-0749-AD2F-038EFE9FE754}"/>
          </ac:spMkLst>
        </pc:spChg>
      </pc:sldChg>
      <pc:sldChg chg="del">
        <pc:chgData name="Jennifer RUMBACH" userId="7c02c2d9-a2ab-4677-849a-00640108e185" providerId="ADAL" clId="{35C25D61-B944-4CAE-B0C4-53EBC52D3EF3}" dt="2021-09-20T15:52:07.661" v="457" actId="47"/>
        <pc:sldMkLst>
          <pc:docMk/>
          <pc:sldMk cId="1260136327" sldId="1767"/>
        </pc:sldMkLst>
      </pc:sldChg>
      <pc:sldChg chg="modSp modNotesTx">
        <pc:chgData name="Jennifer RUMBACH" userId="7c02c2d9-a2ab-4677-849a-00640108e185" providerId="ADAL" clId="{35C25D61-B944-4CAE-B0C4-53EBC52D3EF3}" dt="2021-09-20T16:54:58.321" v="2625" actId="20577"/>
        <pc:sldMkLst>
          <pc:docMk/>
          <pc:sldMk cId="369525616" sldId="1785"/>
        </pc:sldMkLst>
        <pc:spChg chg="mod">
          <ac:chgData name="Jennifer RUMBACH" userId="7c02c2d9-a2ab-4677-849a-00640108e185" providerId="ADAL" clId="{35C25D61-B944-4CAE-B0C4-53EBC52D3EF3}" dt="2021-09-20T16:03:54.017" v="593" actId="255"/>
          <ac:spMkLst>
            <pc:docMk/>
            <pc:sldMk cId="369525616" sldId="1785"/>
            <ac:spMk id="39" creationId="{5515A595-19A1-C242-8B9B-9CAE55E2F20B}"/>
          </ac:spMkLst>
        </pc:spChg>
      </pc:sldChg>
      <pc:sldChg chg="modSp mod modNotesTx">
        <pc:chgData name="Jennifer RUMBACH" userId="7c02c2d9-a2ab-4677-849a-00640108e185" providerId="ADAL" clId="{35C25D61-B944-4CAE-B0C4-53EBC52D3EF3}" dt="2021-09-20T15:49:42.242" v="368" actId="20577"/>
        <pc:sldMkLst>
          <pc:docMk/>
          <pc:sldMk cId="1978270853" sldId="1813"/>
        </pc:sldMkLst>
        <pc:spChg chg="mod">
          <ac:chgData name="Jennifer RUMBACH" userId="7c02c2d9-a2ab-4677-849a-00640108e185" providerId="ADAL" clId="{35C25D61-B944-4CAE-B0C4-53EBC52D3EF3}" dt="2021-09-20T15:48:15.159" v="336" actId="1035"/>
          <ac:spMkLst>
            <pc:docMk/>
            <pc:sldMk cId="1978270853" sldId="1813"/>
            <ac:spMk id="44" creationId="{C4EA47E3-BACD-C74E-BC83-6F6CF96E5359}"/>
          </ac:spMkLst>
        </pc:spChg>
        <pc:spChg chg="mod">
          <ac:chgData name="Jennifer RUMBACH" userId="7c02c2d9-a2ab-4677-849a-00640108e185" providerId="ADAL" clId="{35C25D61-B944-4CAE-B0C4-53EBC52D3EF3}" dt="2021-09-20T15:48:15.159" v="336" actId="1035"/>
          <ac:spMkLst>
            <pc:docMk/>
            <pc:sldMk cId="1978270853" sldId="1813"/>
            <ac:spMk id="45" creationId="{82DD7D71-2C9A-5641-84A3-810EFEADCD30}"/>
          </ac:spMkLst>
        </pc:spChg>
        <pc:spChg chg="mod">
          <ac:chgData name="Jennifer RUMBACH" userId="7c02c2d9-a2ab-4677-849a-00640108e185" providerId="ADAL" clId="{35C25D61-B944-4CAE-B0C4-53EBC52D3EF3}" dt="2021-09-20T15:48:51.534" v="351" actId="1035"/>
          <ac:spMkLst>
            <pc:docMk/>
            <pc:sldMk cId="1978270853" sldId="1813"/>
            <ac:spMk id="47" creationId="{27DAA8FB-ACD4-1743-90AF-348EAFFAAED6}"/>
          </ac:spMkLst>
        </pc:spChg>
        <pc:spChg chg="mod">
          <ac:chgData name="Jennifer RUMBACH" userId="7c02c2d9-a2ab-4677-849a-00640108e185" providerId="ADAL" clId="{35C25D61-B944-4CAE-B0C4-53EBC52D3EF3}" dt="2021-09-20T15:48:51.534" v="351" actId="1035"/>
          <ac:spMkLst>
            <pc:docMk/>
            <pc:sldMk cId="1978270853" sldId="1813"/>
            <ac:spMk id="48" creationId="{723AD91C-1D6E-5345-B28F-D98AC13934EF}"/>
          </ac:spMkLst>
        </pc:spChg>
        <pc:grpChg chg="mod">
          <ac:chgData name="Jennifer RUMBACH" userId="7c02c2d9-a2ab-4677-849a-00640108e185" providerId="ADAL" clId="{35C25D61-B944-4CAE-B0C4-53EBC52D3EF3}" dt="2021-09-20T15:48:15.159" v="336" actId="1035"/>
          <ac:grpSpMkLst>
            <pc:docMk/>
            <pc:sldMk cId="1978270853" sldId="1813"/>
            <ac:grpSpMk id="43" creationId="{D46C0051-320A-1249-9331-8A661A40B610}"/>
          </ac:grpSpMkLst>
        </pc:grpChg>
        <pc:grpChg chg="mod">
          <ac:chgData name="Jennifer RUMBACH" userId="7c02c2d9-a2ab-4677-849a-00640108e185" providerId="ADAL" clId="{35C25D61-B944-4CAE-B0C4-53EBC52D3EF3}" dt="2021-09-20T15:48:51.534" v="351" actId="1035"/>
          <ac:grpSpMkLst>
            <pc:docMk/>
            <pc:sldMk cId="1978270853" sldId="1813"/>
            <ac:grpSpMk id="46" creationId="{86FB9A2A-A30E-E742-9104-355BB777C889}"/>
          </ac:grpSpMkLst>
        </pc:grpChg>
      </pc:sldChg>
      <pc:sldChg chg="del">
        <pc:chgData name="Jennifer RUMBACH" userId="7c02c2d9-a2ab-4677-849a-00640108e185" providerId="ADAL" clId="{35C25D61-B944-4CAE-B0C4-53EBC52D3EF3}" dt="2021-09-20T15:49:22.560" v="365" actId="47"/>
        <pc:sldMkLst>
          <pc:docMk/>
          <pc:sldMk cId="923616943" sldId="1846"/>
        </pc:sldMkLst>
      </pc:sldChg>
      <pc:sldChg chg="del">
        <pc:chgData name="Jennifer RUMBACH" userId="7c02c2d9-a2ab-4677-849a-00640108e185" providerId="ADAL" clId="{35C25D61-B944-4CAE-B0C4-53EBC52D3EF3}" dt="2021-09-20T15:49:22.560" v="365" actId="47"/>
        <pc:sldMkLst>
          <pc:docMk/>
          <pc:sldMk cId="318039911" sldId="1847"/>
        </pc:sldMkLst>
      </pc:sldChg>
      <pc:sldChg chg="del">
        <pc:chgData name="Jennifer RUMBACH" userId="7c02c2d9-a2ab-4677-849a-00640108e185" providerId="ADAL" clId="{35C25D61-B944-4CAE-B0C4-53EBC52D3EF3}" dt="2021-09-20T15:49:22.560" v="365" actId="47"/>
        <pc:sldMkLst>
          <pc:docMk/>
          <pc:sldMk cId="3514399294" sldId="1848"/>
        </pc:sldMkLst>
      </pc:sldChg>
      <pc:sldChg chg="del">
        <pc:chgData name="Jennifer RUMBACH" userId="7c02c2d9-a2ab-4677-849a-00640108e185" providerId="ADAL" clId="{35C25D61-B944-4CAE-B0C4-53EBC52D3EF3}" dt="2021-09-20T16:58:21.311" v="2752" actId="47"/>
        <pc:sldMkLst>
          <pc:docMk/>
          <pc:sldMk cId="4157812291" sldId="2140"/>
        </pc:sldMkLst>
      </pc:sldChg>
      <pc:sldChg chg="del">
        <pc:chgData name="Jennifer RUMBACH" userId="7c02c2d9-a2ab-4677-849a-00640108e185" providerId="ADAL" clId="{35C25D61-B944-4CAE-B0C4-53EBC52D3EF3}" dt="2021-09-20T15:49:22.560" v="365" actId="47"/>
        <pc:sldMkLst>
          <pc:docMk/>
          <pc:sldMk cId="2547641450" sldId="2145"/>
        </pc:sldMkLst>
      </pc:sldChg>
      <pc:sldChg chg="del">
        <pc:chgData name="Jennifer RUMBACH" userId="7c02c2d9-a2ab-4677-849a-00640108e185" providerId="ADAL" clId="{35C25D61-B944-4CAE-B0C4-53EBC52D3EF3}" dt="2021-09-20T15:53:13.455" v="540" actId="47"/>
        <pc:sldMkLst>
          <pc:docMk/>
          <pc:sldMk cId="3053472630" sldId="2147"/>
        </pc:sldMkLst>
      </pc:sldChg>
      <pc:sldChg chg="del">
        <pc:chgData name="Jennifer RUMBACH" userId="7c02c2d9-a2ab-4677-849a-00640108e185" providerId="ADAL" clId="{35C25D61-B944-4CAE-B0C4-53EBC52D3EF3}" dt="2021-09-20T15:52:07.661" v="457" actId="47"/>
        <pc:sldMkLst>
          <pc:docMk/>
          <pc:sldMk cId="828501684" sldId="2148"/>
        </pc:sldMkLst>
      </pc:sldChg>
      <pc:sldChg chg="del">
        <pc:chgData name="Jennifer RUMBACH" userId="7c02c2d9-a2ab-4677-849a-00640108e185" providerId="ADAL" clId="{35C25D61-B944-4CAE-B0C4-53EBC52D3EF3}" dt="2021-09-20T15:52:07.661" v="457" actId="47"/>
        <pc:sldMkLst>
          <pc:docMk/>
          <pc:sldMk cId="1150196375" sldId="2150"/>
        </pc:sldMkLst>
      </pc:sldChg>
      <pc:sldChg chg="modNotesTx">
        <pc:chgData name="Jennifer RUMBACH" userId="7c02c2d9-a2ab-4677-849a-00640108e185" providerId="ADAL" clId="{35C25D61-B944-4CAE-B0C4-53EBC52D3EF3}" dt="2021-09-20T15:51:08.735" v="450"/>
        <pc:sldMkLst>
          <pc:docMk/>
          <pc:sldMk cId="3822361665" sldId="2153"/>
        </pc:sldMkLst>
      </pc:sldChg>
      <pc:sldChg chg="modNotesTx">
        <pc:chgData name="Jennifer RUMBACH" userId="7c02c2d9-a2ab-4677-849a-00640108e185" providerId="ADAL" clId="{35C25D61-B944-4CAE-B0C4-53EBC52D3EF3}" dt="2021-09-20T15:51:19.935" v="453"/>
        <pc:sldMkLst>
          <pc:docMk/>
          <pc:sldMk cId="3178553662" sldId="2154"/>
        </pc:sldMkLst>
      </pc:sldChg>
      <pc:sldChg chg="modNotesTx">
        <pc:chgData name="Jennifer RUMBACH" userId="7c02c2d9-a2ab-4677-849a-00640108e185" providerId="ADAL" clId="{35C25D61-B944-4CAE-B0C4-53EBC52D3EF3}" dt="2021-09-20T15:51:16.629" v="452"/>
        <pc:sldMkLst>
          <pc:docMk/>
          <pc:sldMk cId="1702835323" sldId="2155"/>
        </pc:sldMkLst>
      </pc:sldChg>
      <pc:sldChg chg="modNotesTx">
        <pc:chgData name="Jennifer RUMBACH" userId="7c02c2d9-a2ab-4677-849a-00640108e185" providerId="ADAL" clId="{35C25D61-B944-4CAE-B0C4-53EBC52D3EF3}" dt="2021-09-20T15:51:12.150" v="451"/>
        <pc:sldMkLst>
          <pc:docMk/>
          <pc:sldMk cId="3822138202" sldId="2156"/>
        </pc:sldMkLst>
      </pc:sldChg>
      <pc:sldChg chg="del">
        <pc:chgData name="Jennifer RUMBACH" userId="7c02c2d9-a2ab-4677-849a-00640108e185" providerId="ADAL" clId="{35C25D61-B944-4CAE-B0C4-53EBC52D3EF3}" dt="2021-09-20T15:52:07.661" v="457" actId="47"/>
        <pc:sldMkLst>
          <pc:docMk/>
          <pc:sldMk cId="62839351" sldId="2225"/>
        </pc:sldMkLst>
      </pc:sldChg>
      <pc:sldChg chg="del">
        <pc:chgData name="Jennifer RUMBACH" userId="7c02c2d9-a2ab-4677-849a-00640108e185" providerId="ADAL" clId="{35C25D61-B944-4CAE-B0C4-53EBC52D3EF3}" dt="2021-09-20T15:52:07.661" v="457" actId="47"/>
        <pc:sldMkLst>
          <pc:docMk/>
          <pc:sldMk cId="2442158220" sldId="2227"/>
        </pc:sldMkLst>
      </pc:sldChg>
      <pc:sldChg chg="del">
        <pc:chgData name="Jennifer RUMBACH" userId="7c02c2d9-a2ab-4677-849a-00640108e185" providerId="ADAL" clId="{35C25D61-B944-4CAE-B0C4-53EBC52D3EF3}" dt="2021-09-20T15:52:07.661" v="457" actId="47"/>
        <pc:sldMkLst>
          <pc:docMk/>
          <pc:sldMk cId="3420312932" sldId="2234"/>
        </pc:sldMkLst>
      </pc:sldChg>
      <pc:sldChg chg="modNotesTx">
        <pc:chgData name="Jennifer RUMBACH" userId="7c02c2d9-a2ab-4677-849a-00640108e185" providerId="ADAL" clId="{35C25D61-B944-4CAE-B0C4-53EBC52D3EF3}" dt="2021-09-20T15:51:43.698" v="456" actId="20577"/>
        <pc:sldMkLst>
          <pc:docMk/>
          <pc:sldMk cId="82727276" sldId="2235"/>
        </pc:sldMkLst>
      </pc:sldChg>
      <pc:sldChg chg="modNotesTx">
        <pc:chgData name="Jennifer RUMBACH" userId="7c02c2d9-a2ab-4677-849a-00640108e185" providerId="ADAL" clId="{35C25D61-B944-4CAE-B0C4-53EBC52D3EF3}" dt="2021-09-20T15:49:53.234" v="374" actId="20577"/>
        <pc:sldMkLst>
          <pc:docMk/>
          <pc:sldMk cId="1674816319" sldId="2240"/>
        </pc:sldMkLst>
      </pc:sldChg>
      <pc:sldChg chg="del">
        <pc:chgData name="Jennifer RUMBACH" userId="7c02c2d9-a2ab-4677-849a-00640108e185" providerId="ADAL" clId="{35C25D61-B944-4CAE-B0C4-53EBC52D3EF3}" dt="2021-09-20T15:47:44.023" v="289" actId="47"/>
        <pc:sldMkLst>
          <pc:docMk/>
          <pc:sldMk cId="3997140304" sldId="2241"/>
        </pc:sldMkLst>
      </pc:sldChg>
      <pc:sldChg chg="del">
        <pc:chgData name="Jennifer RUMBACH" userId="7c02c2d9-a2ab-4677-849a-00640108e185" providerId="ADAL" clId="{35C25D61-B944-4CAE-B0C4-53EBC52D3EF3}" dt="2021-09-20T15:49:17.854" v="364" actId="47"/>
        <pc:sldMkLst>
          <pc:docMk/>
          <pc:sldMk cId="1094865917" sldId="2242"/>
        </pc:sldMkLst>
      </pc:sldChg>
      <pc:sldChg chg="del">
        <pc:chgData name="Jennifer RUMBACH" userId="7c02c2d9-a2ab-4677-849a-00640108e185" providerId="ADAL" clId="{35C25D61-B944-4CAE-B0C4-53EBC52D3EF3}" dt="2021-09-20T15:52:07.661" v="457" actId="47"/>
        <pc:sldMkLst>
          <pc:docMk/>
          <pc:sldMk cId="2921134473" sldId="2244"/>
        </pc:sldMkLst>
      </pc:sldChg>
      <pc:sldChg chg="del">
        <pc:chgData name="Jennifer RUMBACH" userId="7c02c2d9-a2ab-4677-849a-00640108e185" providerId="ADAL" clId="{35C25D61-B944-4CAE-B0C4-53EBC52D3EF3}" dt="2021-09-20T15:52:07.661" v="457" actId="47"/>
        <pc:sldMkLst>
          <pc:docMk/>
          <pc:sldMk cId="3713716412" sldId="2246"/>
        </pc:sldMkLst>
      </pc:sldChg>
      <pc:sldChg chg="del">
        <pc:chgData name="Jennifer RUMBACH" userId="7c02c2d9-a2ab-4677-849a-00640108e185" providerId="ADAL" clId="{35C25D61-B944-4CAE-B0C4-53EBC52D3EF3}" dt="2021-09-20T16:02:58.520" v="562" actId="47"/>
        <pc:sldMkLst>
          <pc:docMk/>
          <pc:sldMk cId="3538758587" sldId="2255"/>
        </pc:sldMkLst>
      </pc:sldChg>
      <pc:sldChg chg="del">
        <pc:chgData name="Jennifer RUMBACH" userId="7c02c2d9-a2ab-4677-849a-00640108e185" providerId="ADAL" clId="{35C25D61-B944-4CAE-B0C4-53EBC52D3EF3}" dt="2021-09-20T16:02:58.520" v="562" actId="47"/>
        <pc:sldMkLst>
          <pc:docMk/>
          <pc:sldMk cId="710396325" sldId="2259"/>
        </pc:sldMkLst>
      </pc:sldChg>
      <pc:sldChg chg="del">
        <pc:chgData name="Jennifer RUMBACH" userId="7c02c2d9-a2ab-4677-849a-00640108e185" providerId="ADAL" clId="{35C25D61-B944-4CAE-B0C4-53EBC52D3EF3}" dt="2021-09-20T16:02:58.520" v="562" actId="47"/>
        <pc:sldMkLst>
          <pc:docMk/>
          <pc:sldMk cId="225023605" sldId="2265"/>
        </pc:sldMkLst>
      </pc:sldChg>
      <pc:sldChg chg="del">
        <pc:chgData name="Jennifer RUMBACH" userId="7c02c2d9-a2ab-4677-849a-00640108e185" providerId="ADAL" clId="{35C25D61-B944-4CAE-B0C4-53EBC52D3EF3}" dt="2021-09-20T16:02:58.520" v="562" actId="47"/>
        <pc:sldMkLst>
          <pc:docMk/>
          <pc:sldMk cId="1905481124" sldId="2266"/>
        </pc:sldMkLst>
      </pc:sldChg>
      <pc:sldChg chg="del">
        <pc:chgData name="Jennifer RUMBACH" userId="7c02c2d9-a2ab-4677-849a-00640108e185" providerId="ADAL" clId="{35C25D61-B944-4CAE-B0C4-53EBC52D3EF3}" dt="2021-09-20T16:02:58.520" v="562" actId="47"/>
        <pc:sldMkLst>
          <pc:docMk/>
          <pc:sldMk cId="1777638218" sldId="2267"/>
        </pc:sldMkLst>
      </pc:sldChg>
      <pc:sldChg chg="del">
        <pc:chgData name="Jennifer RUMBACH" userId="7c02c2d9-a2ab-4677-849a-00640108e185" providerId="ADAL" clId="{35C25D61-B944-4CAE-B0C4-53EBC52D3EF3}" dt="2021-09-20T16:02:58.520" v="562" actId="47"/>
        <pc:sldMkLst>
          <pc:docMk/>
          <pc:sldMk cId="2746773859" sldId="2268"/>
        </pc:sldMkLst>
      </pc:sldChg>
      <pc:sldChg chg="del">
        <pc:chgData name="Jennifer RUMBACH" userId="7c02c2d9-a2ab-4677-849a-00640108e185" providerId="ADAL" clId="{35C25D61-B944-4CAE-B0C4-53EBC52D3EF3}" dt="2021-09-20T16:02:58.520" v="562" actId="47"/>
        <pc:sldMkLst>
          <pc:docMk/>
          <pc:sldMk cId="2877020402" sldId="2269"/>
        </pc:sldMkLst>
      </pc:sldChg>
      <pc:sldChg chg="del">
        <pc:chgData name="Jennifer RUMBACH" userId="7c02c2d9-a2ab-4677-849a-00640108e185" providerId="ADAL" clId="{35C25D61-B944-4CAE-B0C4-53EBC52D3EF3}" dt="2021-09-20T16:02:58.520" v="562" actId="47"/>
        <pc:sldMkLst>
          <pc:docMk/>
          <pc:sldMk cId="1168629548" sldId="2273"/>
        </pc:sldMkLst>
      </pc:sldChg>
      <pc:sldChg chg="del">
        <pc:chgData name="Jennifer RUMBACH" userId="7c02c2d9-a2ab-4677-849a-00640108e185" providerId="ADAL" clId="{35C25D61-B944-4CAE-B0C4-53EBC52D3EF3}" dt="2021-09-20T16:02:58.520" v="562" actId="47"/>
        <pc:sldMkLst>
          <pc:docMk/>
          <pc:sldMk cId="1046845430" sldId="2274"/>
        </pc:sldMkLst>
      </pc:sldChg>
      <pc:sldChg chg="del">
        <pc:chgData name="Jennifer RUMBACH" userId="7c02c2d9-a2ab-4677-849a-00640108e185" providerId="ADAL" clId="{35C25D61-B944-4CAE-B0C4-53EBC52D3EF3}" dt="2021-09-20T16:02:58.520" v="562" actId="47"/>
        <pc:sldMkLst>
          <pc:docMk/>
          <pc:sldMk cId="1980571402" sldId="2275"/>
        </pc:sldMkLst>
      </pc:sldChg>
      <pc:sldChg chg="del">
        <pc:chgData name="Jennifer RUMBACH" userId="7c02c2d9-a2ab-4677-849a-00640108e185" providerId="ADAL" clId="{35C25D61-B944-4CAE-B0C4-53EBC52D3EF3}" dt="2021-09-20T16:02:58.520" v="562" actId="47"/>
        <pc:sldMkLst>
          <pc:docMk/>
          <pc:sldMk cId="2613565742" sldId="2276"/>
        </pc:sldMkLst>
      </pc:sldChg>
      <pc:sldChg chg="del">
        <pc:chgData name="Jennifer RUMBACH" userId="7c02c2d9-a2ab-4677-849a-00640108e185" providerId="ADAL" clId="{35C25D61-B944-4CAE-B0C4-53EBC52D3EF3}" dt="2021-09-20T16:02:58.520" v="562" actId="47"/>
        <pc:sldMkLst>
          <pc:docMk/>
          <pc:sldMk cId="2937020661" sldId="2279"/>
        </pc:sldMkLst>
      </pc:sldChg>
      <pc:sldChg chg="del">
        <pc:chgData name="Jennifer RUMBACH" userId="7c02c2d9-a2ab-4677-849a-00640108e185" providerId="ADAL" clId="{35C25D61-B944-4CAE-B0C4-53EBC52D3EF3}" dt="2021-09-20T16:02:58.520" v="562" actId="47"/>
        <pc:sldMkLst>
          <pc:docMk/>
          <pc:sldMk cId="1543666575" sldId="2280"/>
        </pc:sldMkLst>
      </pc:sldChg>
      <pc:sldChg chg="del">
        <pc:chgData name="Jennifer RUMBACH" userId="7c02c2d9-a2ab-4677-849a-00640108e185" providerId="ADAL" clId="{35C25D61-B944-4CAE-B0C4-53EBC52D3EF3}" dt="2021-09-20T16:02:58.520" v="562" actId="47"/>
        <pc:sldMkLst>
          <pc:docMk/>
          <pc:sldMk cId="327063863" sldId="2281"/>
        </pc:sldMkLst>
      </pc:sldChg>
      <pc:sldChg chg="del">
        <pc:chgData name="Jennifer RUMBACH" userId="7c02c2d9-a2ab-4677-849a-00640108e185" providerId="ADAL" clId="{35C25D61-B944-4CAE-B0C4-53EBC52D3EF3}" dt="2021-09-20T16:02:58.520" v="562" actId="47"/>
        <pc:sldMkLst>
          <pc:docMk/>
          <pc:sldMk cId="1034058614" sldId="2282"/>
        </pc:sldMkLst>
      </pc:sldChg>
      <pc:sldChg chg="del">
        <pc:chgData name="Jennifer RUMBACH" userId="7c02c2d9-a2ab-4677-849a-00640108e185" providerId="ADAL" clId="{35C25D61-B944-4CAE-B0C4-53EBC52D3EF3}" dt="2021-09-20T16:02:58.520" v="562" actId="47"/>
        <pc:sldMkLst>
          <pc:docMk/>
          <pc:sldMk cId="1187785830" sldId="2284"/>
        </pc:sldMkLst>
      </pc:sldChg>
      <pc:sldChg chg="del">
        <pc:chgData name="Jennifer RUMBACH" userId="7c02c2d9-a2ab-4677-849a-00640108e185" providerId="ADAL" clId="{35C25D61-B944-4CAE-B0C4-53EBC52D3EF3}" dt="2021-09-20T16:02:58.520" v="562" actId="47"/>
        <pc:sldMkLst>
          <pc:docMk/>
          <pc:sldMk cId="3516211540" sldId="2286"/>
        </pc:sldMkLst>
      </pc:sldChg>
      <pc:sldChg chg="del">
        <pc:chgData name="Jennifer RUMBACH" userId="7c02c2d9-a2ab-4677-849a-00640108e185" providerId="ADAL" clId="{35C25D61-B944-4CAE-B0C4-53EBC52D3EF3}" dt="2021-09-20T16:02:58.520" v="562" actId="47"/>
        <pc:sldMkLst>
          <pc:docMk/>
          <pc:sldMk cId="3094074227" sldId="2287"/>
        </pc:sldMkLst>
      </pc:sldChg>
      <pc:sldChg chg="modNotesTx">
        <pc:chgData name="Jennifer RUMBACH" userId="7c02c2d9-a2ab-4677-849a-00640108e185" providerId="ADAL" clId="{35C25D61-B944-4CAE-B0C4-53EBC52D3EF3}" dt="2021-09-20T16:55:25.587" v="2635" actId="20577"/>
        <pc:sldMkLst>
          <pc:docMk/>
          <pc:sldMk cId="1589163550" sldId="2288"/>
        </pc:sldMkLst>
      </pc:sldChg>
      <pc:sldChg chg="delSp mod modNotesTx">
        <pc:chgData name="Jennifer RUMBACH" userId="7c02c2d9-a2ab-4677-849a-00640108e185" providerId="ADAL" clId="{35C25D61-B944-4CAE-B0C4-53EBC52D3EF3}" dt="2021-09-20T16:53:27.485" v="2574" actId="20577"/>
        <pc:sldMkLst>
          <pc:docMk/>
          <pc:sldMk cId="1794154687" sldId="2290"/>
        </pc:sldMkLst>
        <pc:spChg chg="del">
          <ac:chgData name="Jennifer RUMBACH" userId="7c02c2d9-a2ab-4677-849a-00640108e185" providerId="ADAL" clId="{35C25D61-B944-4CAE-B0C4-53EBC52D3EF3}" dt="2021-09-20T16:06:49.502" v="606" actId="478"/>
          <ac:spMkLst>
            <pc:docMk/>
            <pc:sldMk cId="1794154687" sldId="2290"/>
            <ac:spMk id="9" creationId="{EEF069EE-F2A4-0749-AD2F-038EFE9FE754}"/>
          </ac:spMkLst>
        </pc:spChg>
      </pc:sldChg>
      <pc:sldChg chg="modNotesTx">
        <pc:chgData name="Jennifer RUMBACH" userId="7c02c2d9-a2ab-4677-849a-00640108e185" providerId="ADAL" clId="{35C25D61-B944-4CAE-B0C4-53EBC52D3EF3}" dt="2021-09-20T16:03:30.047" v="579" actId="20577"/>
        <pc:sldMkLst>
          <pc:docMk/>
          <pc:sldMk cId="1871564107" sldId="2292"/>
        </pc:sldMkLst>
      </pc:sldChg>
      <pc:sldChg chg="modSp modNotesTx">
        <pc:chgData name="Jennifer RUMBACH" userId="7c02c2d9-a2ab-4677-849a-00640108e185" providerId="ADAL" clId="{35C25D61-B944-4CAE-B0C4-53EBC52D3EF3}" dt="2021-09-20T16:55:34.426" v="2660" actId="20577"/>
        <pc:sldMkLst>
          <pc:docMk/>
          <pc:sldMk cId="2957292941" sldId="2293"/>
        </pc:sldMkLst>
        <pc:spChg chg="mod">
          <ac:chgData name="Jennifer RUMBACH" userId="7c02c2d9-a2ab-4677-849a-00640108e185" providerId="ADAL" clId="{35C25D61-B944-4CAE-B0C4-53EBC52D3EF3}" dt="2021-09-20T16:07:14.356" v="655" actId="255"/>
          <ac:spMkLst>
            <pc:docMk/>
            <pc:sldMk cId="2957292941" sldId="2293"/>
            <ac:spMk id="39" creationId="{5515A595-19A1-C242-8B9B-9CAE55E2F20B}"/>
          </ac:spMkLst>
        </pc:spChg>
      </pc:sldChg>
      <pc:sldChg chg="modNotesTx">
        <pc:chgData name="Jennifer RUMBACH" userId="7c02c2d9-a2ab-4677-849a-00640108e185" providerId="ADAL" clId="{35C25D61-B944-4CAE-B0C4-53EBC52D3EF3}" dt="2021-09-20T16:55:39.920" v="2667" actId="20577"/>
        <pc:sldMkLst>
          <pc:docMk/>
          <pc:sldMk cId="3574633670" sldId="2294"/>
        </pc:sldMkLst>
      </pc:sldChg>
      <pc:sldChg chg="modNotesTx">
        <pc:chgData name="Jennifer RUMBACH" userId="7c02c2d9-a2ab-4677-849a-00640108e185" providerId="ADAL" clId="{35C25D61-B944-4CAE-B0C4-53EBC52D3EF3}" dt="2021-09-20T16:13:36.661" v="708" actId="20577"/>
        <pc:sldMkLst>
          <pc:docMk/>
          <pc:sldMk cId="3811940532" sldId="2295"/>
        </pc:sldMkLst>
      </pc:sldChg>
      <pc:sldChg chg="modNotesTx">
        <pc:chgData name="Jennifer RUMBACH" userId="7c02c2d9-a2ab-4677-849a-00640108e185" providerId="ADAL" clId="{35C25D61-B944-4CAE-B0C4-53EBC52D3EF3}" dt="2021-09-20T16:13:49.532" v="735" actId="20577"/>
        <pc:sldMkLst>
          <pc:docMk/>
          <pc:sldMk cId="1794737915" sldId="2298"/>
        </pc:sldMkLst>
      </pc:sldChg>
      <pc:sldChg chg="modNotesTx">
        <pc:chgData name="Jennifer RUMBACH" userId="7c02c2d9-a2ab-4677-849a-00640108e185" providerId="ADAL" clId="{35C25D61-B944-4CAE-B0C4-53EBC52D3EF3}" dt="2021-09-20T16:17:13.635" v="1002" actId="20577"/>
        <pc:sldMkLst>
          <pc:docMk/>
          <pc:sldMk cId="3040715759" sldId="2299"/>
        </pc:sldMkLst>
      </pc:sldChg>
      <pc:sldChg chg="modNotesTx">
        <pc:chgData name="Jennifer RUMBACH" userId="7c02c2d9-a2ab-4677-849a-00640108e185" providerId="ADAL" clId="{35C25D61-B944-4CAE-B0C4-53EBC52D3EF3}" dt="2021-09-20T16:17:26.577" v="1006" actId="20577"/>
        <pc:sldMkLst>
          <pc:docMk/>
          <pc:sldMk cId="2908277196" sldId="2300"/>
        </pc:sldMkLst>
      </pc:sldChg>
      <pc:sldChg chg="modNotesTx">
        <pc:chgData name="Jennifer RUMBACH" userId="7c02c2d9-a2ab-4677-849a-00640108e185" providerId="ADAL" clId="{35C25D61-B944-4CAE-B0C4-53EBC52D3EF3}" dt="2021-09-20T16:18:28" v="1083" actId="20577"/>
        <pc:sldMkLst>
          <pc:docMk/>
          <pc:sldMk cId="2367164091" sldId="2302"/>
        </pc:sldMkLst>
      </pc:sldChg>
      <pc:sldChg chg="modNotesTx">
        <pc:chgData name="Jennifer RUMBACH" userId="7c02c2d9-a2ab-4677-849a-00640108e185" providerId="ADAL" clId="{35C25D61-B944-4CAE-B0C4-53EBC52D3EF3}" dt="2021-09-20T16:24:27.562" v="1089" actId="20577"/>
        <pc:sldMkLst>
          <pc:docMk/>
          <pc:sldMk cId="3764187747" sldId="2303"/>
        </pc:sldMkLst>
      </pc:sldChg>
      <pc:sldChg chg="del">
        <pc:chgData name="Jennifer RUMBACH" userId="7c02c2d9-a2ab-4677-849a-00640108e185" providerId="ADAL" clId="{35C25D61-B944-4CAE-B0C4-53EBC52D3EF3}" dt="2021-09-20T16:54:22.007" v="2609" actId="47"/>
        <pc:sldMkLst>
          <pc:docMk/>
          <pc:sldMk cId="2074183727" sldId="2304"/>
        </pc:sldMkLst>
      </pc:sldChg>
      <pc:sldChg chg="add del">
        <pc:chgData name="Jennifer RUMBACH" userId="7c02c2d9-a2ab-4677-849a-00640108e185" providerId="ADAL" clId="{35C25D61-B944-4CAE-B0C4-53EBC52D3EF3}" dt="2021-09-20T16:10:26.442" v="682" actId="47"/>
        <pc:sldMkLst>
          <pc:docMk/>
          <pc:sldMk cId="2088119557" sldId="2305"/>
        </pc:sldMkLst>
      </pc:sldChg>
      <pc:sldChg chg="del">
        <pc:chgData name="Jennifer RUMBACH" userId="7c02c2d9-a2ab-4677-849a-00640108e185" providerId="ADAL" clId="{35C25D61-B944-4CAE-B0C4-53EBC52D3EF3}" dt="2021-09-20T16:10:39.200" v="683" actId="47"/>
        <pc:sldMkLst>
          <pc:docMk/>
          <pc:sldMk cId="1293082814" sldId="2306"/>
        </pc:sldMkLst>
      </pc:sldChg>
      <pc:sldChg chg="modNotesTx">
        <pc:chgData name="Jennifer RUMBACH" userId="7c02c2d9-a2ab-4677-849a-00640108e185" providerId="ADAL" clId="{35C25D61-B944-4CAE-B0C4-53EBC52D3EF3}" dt="2021-09-20T16:24:54.015" v="1104" actId="20577"/>
        <pc:sldMkLst>
          <pc:docMk/>
          <pc:sldMk cId="3504103271" sldId="2307"/>
        </pc:sldMkLst>
      </pc:sldChg>
      <pc:sldChg chg="add del">
        <pc:chgData name="Jennifer RUMBACH" userId="7c02c2d9-a2ab-4677-849a-00640108e185" providerId="ADAL" clId="{35C25D61-B944-4CAE-B0C4-53EBC52D3EF3}" dt="2021-09-20T16:11:03.229" v="684" actId="47"/>
        <pc:sldMkLst>
          <pc:docMk/>
          <pc:sldMk cId="1034014207" sldId="2308"/>
        </pc:sldMkLst>
      </pc:sldChg>
      <pc:sldChg chg="modNotesTx">
        <pc:chgData name="Jennifer RUMBACH" userId="7c02c2d9-a2ab-4677-849a-00640108e185" providerId="ADAL" clId="{35C25D61-B944-4CAE-B0C4-53EBC52D3EF3}" dt="2021-09-20T16:29:48.121" v="1260" actId="20577"/>
        <pc:sldMkLst>
          <pc:docMk/>
          <pc:sldMk cId="3486199623" sldId="2309"/>
        </pc:sldMkLst>
      </pc:sldChg>
      <pc:sldChg chg="modNotesTx">
        <pc:chgData name="Jennifer RUMBACH" userId="7c02c2d9-a2ab-4677-849a-00640108e185" providerId="ADAL" clId="{35C25D61-B944-4CAE-B0C4-53EBC52D3EF3}" dt="2021-09-20T16:15:12.490" v="877" actId="20577"/>
        <pc:sldMkLst>
          <pc:docMk/>
          <pc:sldMk cId="1145675332" sldId="2310"/>
        </pc:sldMkLst>
      </pc:sldChg>
      <pc:sldChg chg="modNotesTx">
        <pc:chgData name="Jennifer RUMBACH" userId="7c02c2d9-a2ab-4677-849a-00640108e185" providerId="ADAL" clId="{35C25D61-B944-4CAE-B0C4-53EBC52D3EF3}" dt="2021-09-20T16:28:41.603" v="1185" actId="20577"/>
        <pc:sldMkLst>
          <pc:docMk/>
          <pc:sldMk cId="2298926180" sldId="2313"/>
        </pc:sldMkLst>
      </pc:sldChg>
      <pc:sldChg chg="modNotesTx">
        <pc:chgData name="Jennifer RUMBACH" userId="7c02c2d9-a2ab-4677-849a-00640108e185" providerId="ADAL" clId="{35C25D61-B944-4CAE-B0C4-53EBC52D3EF3}" dt="2021-09-20T16:15:29.759" v="911" actId="20577"/>
        <pc:sldMkLst>
          <pc:docMk/>
          <pc:sldMk cId="3191822724" sldId="2314"/>
        </pc:sldMkLst>
      </pc:sldChg>
      <pc:sldChg chg="modNotesTx">
        <pc:chgData name="Jennifer RUMBACH" userId="7c02c2d9-a2ab-4677-849a-00640108e185" providerId="ADAL" clId="{35C25D61-B944-4CAE-B0C4-53EBC52D3EF3}" dt="2021-09-20T16:15:37.718" v="928" actId="20577"/>
        <pc:sldMkLst>
          <pc:docMk/>
          <pc:sldMk cId="1393053116" sldId="2315"/>
        </pc:sldMkLst>
      </pc:sldChg>
      <pc:sldChg chg="modNotesTx">
        <pc:chgData name="Jennifer RUMBACH" userId="7c02c2d9-a2ab-4677-849a-00640108e185" providerId="ADAL" clId="{35C25D61-B944-4CAE-B0C4-53EBC52D3EF3}" dt="2021-09-20T16:15:47.618" v="945" actId="20577"/>
        <pc:sldMkLst>
          <pc:docMk/>
          <pc:sldMk cId="1744506665" sldId="2316"/>
        </pc:sldMkLst>
      </pc:sldChg>
      <pc:sldChg chg="modNotesTx">
        <pc:chgData name="Jennifer RUMBACH" userId="7c02c2d9-a2ab-4677-849a-00640108e185" providerId="ADAL" clId="{35C25D61-B944-4CAE-B0C4-53EBC52D3EF3}" dt="2021-09-20T16:15:57.146" v="962" actId="20577"/>
        <pc:sldMkLst>
          <pc:docMk/>
          <pc:sldMk cId="3619670164" sldId="2317"/>
        </pc:sldMkLst>
      </pc:sldChg>
      <pc:sldChg chg="modNotesTx">
        <pc:chgData name="Jennifer RUMBACH" userId="7c02c2d9-a2ab-4677-849a-00640108e185" providerId="ADAL" clId="{35C25D61-B944-4CAE-B0C4-53EBC52D3EF3}" dt="2021-09-20T16:16:07.218" v="979" actId="20577"/>
        <pc:sldMkLst>
          <pc:docMk/>
          <pc:sldMk cId="496768895" sldId="2318"/>
        </pc:sldMkLst>
      </pc:sldChg>
      <pc:sldChg chg="modNotesTx">
        <pc:chgData name="Jennifer RUMBACH" userId="7c02c2d9-a2ab-4677-849a-00640108e185" providerId="ADAL" clId="{35C25D61-B944-4CAE-B0C4-53EBC52D3EF3}" dt="2021-09-20T16:16:15.670" v="996" actId="20577"/>
        <pc:sldMkLst>
          <pc:docMk/>
          <pc:sldMk cId="1605938157" sldId="2319"/>
        </pc:sldMkLst>
      </pc:sldChg>
      <pc:sldChg chg="del">
        <pc:chgData name="Jennifer RUMBACH" userId="7c02c2d9-a2ab-4677-849a-00640108e185" providerId="ADAL" clId="{35C25D61-B944-4CAE-B0C4-53EBC52D3EF3}" dt="2021-09-20T16:22:44.887" v="1084" actId="47"/>
        <pc:sldMkLst>
          <pc:docMk/>
          <pc:sldMk cId="1579388645" sldId="2321"/>
        </pc:sldMkLst>
      </pc:sldChg>
      <pc:sldChg chg="modNotesTx">
        <pc:chgData name="Jennifer RUMBACH" userId="7c02c2d9-a2ab-4677-849a-00640108e185" providerId="ADAL" clId="{35C25D61-B944-4CAE-B0C4-53EBC52D3EF3}" dt="2021-09-20T16:30:49.980" v="1263" actId="20577"/>
        <pc:sldMkLst>
          <pc:docMk/>
          <pc:sldMk cId="2440482123" sldId="2322"/>
        </pc:sldMkLst>
      </pc:sldChg>
      <pc:sldChg chg="del">
        <pc:chgData name="Jennifer RUMBACH" userId="7c02c2d9-a2ab-4677-849a-00640108e185" providerId="ADAL" clId="{35C25D61-B944-4CAE-B0C4-53EBC52D3EF3}" dt="2021-09-20T16:32:58.813" v="1403" actId="47"/>
        <pc:sldMkLst>
          <pc:docMk/>
          <pc:sldMk cId="1878720846" sldId="2323"/>
        </pc:sldMkLst>
      </pc:sldChg>
      <pc:sldChg chg="del">
        <pc:chgData name="Jennifer RUMBACH" userId="7c02c2d9-a2ab-4677-849a-00640108e185" providerId="ADAL" clId="{35C25D61-B944-4CAE-B0C4-53EBC52D3EF3}" dt="2021-09-20T16:32:58.813" v="1403" actId="47"/>
        <pc:sldMkLst>
          <pc:docMk/>
          <pc:sldMk cId="1970068762" sldId="2324"/>
        </pc:sldMkLst>
      </pc:sldChg>
      <pc:sldChg chg="del modNotesTx">
        <pc:chgData name="Jennifer RUMBACH" userId="7c02c2d9-a2ab-4677-849a-00640108e185" providerId="ADAL" clId="{35C25D61-B944-4CAE-B0C4-53EBC52D3EF3}" dt="2021-09-20T16:32:58.813" v="1403" actId="47"/>
        <pc:sldMkLst>
          <pc:docMk/>
          <pc:sldMk cId="2893266406" sldId="2325"/>
        </pc:sldMkLst>
      </pc:sldChg>
      <pc:sldChg chg="del">
        <pc:chgData name="Jennifer RUMBACH" userId="7c02c2d9-a2ab-4677-849a-00640108e185" providerId="ADAL" clId="{35C25D61-B944-4CAE-B0C4-53EBC52D3EF3}" dt="2021-09-20T16:32:58.813" v="1403" actId="47"/>
        <pc:sldMkLst>
          <pc:docMk/>
          <pc:sldMk cId="816564280" sldId="2326"/>
        </pc:sldMkLst>
      </pc:sldChg>
      <pc:sldChg chg="del modNotesTx">
        <pc:chgData name="Jennifer RUMBACH" userId="7c02c2d9-a2ab-4677-849a-00640108e185" providerId="ADAL" clId="{35C25D61-B944-4CAE-B0C4-53EBC52D3EF3}" dt="2021-09-20T16:32:58.813" v="1403" actId="47"/>
        <pc:sldMkLst>
          <pc:docMk/>
          <pc:sldMk cId="544693310" sldId="2328"/>
        </pc:sldMkLst>
      </pc:sldChg>
      <pc:sldChg chg="del">
        <pc:chgData name="Jennifer RUMBACH" userId="7c02c2d9-a2ab-4677-849a-00640108e185" providerId="ADAL" clId="{35C25D61-B944-4CAE-B0C4-53EBC52D3EF3}" dt="2021-09-20T16:32:58.813" v="1403" actId="47"/>
        <pc:sldMkLst>
          <pc:docMk/>
          <pc:sldMk cId="2077707238" sldId="2329"/>
        </pc:sldMkLst>
      </pc:sldChg>
      <pc:sldChg chg="del">
        <pc:chgData name="Jennifer RUMBACH" userId="7c02c2d9-a2ab-4677-849a-00640108e185" providerId="ADAL" clId="{35C25D61-B944-4CAE-B0C4-53EBC52D3EF3}" dt="2021-09-20T16:32:58.813" v="1403" actId="47"/>
        <pc:sldMkLst>
          <pc:docMk/>
          <pc:sldMk cId="2333109071" sldId="2330"/>
        </pc:sldMkLst>
      </pc:sldChg>
      <pc:sldChg chg="modNotesTx">
        <pc:chgData name="Jennifer RUMBACH" userId="7c02c2d9-a2ab-4677-849a-00640108e185" providerId="ADAL" clId="{35C25D61-B944-4CAE-B0C4-53EBC52D3EF3}" dt="2021-09-20T17:03:18.381" v="2903" actId="20577"/>
        <pc:sldMkLst>
          <pc:docMk/>
          <pc:sldMk cId="1675246231" sldId="2331"/>
        </pc:sldMkLst>
      </pc:sldChg>
      <pc:sldChg chg="del">
        <pc:chgData name="Jennifer RUMBACH" userId="7c02c2d9-a2ab-4677-849a-00640108e185" providerId="ADAL" clId="{35C25D61-B944-4CAE-B0C4-53EBC52D3EF3}" dt="2021-09-20T16:54:22.007" v="2609" actId="47"/>
        <pc:sldMkLst>
          <pc:docMk/>
          <pc:sldMk cId="3856025735" sldId="2334"/>
        </pc:sldMkLst>
      </pc:sldChg>
      <pc:sldChg chg="del">
        <pc:chgData name="Jennifer RUMBACH" userId="7c02c2d9-a2ab-4677-849a-00640108e185" providerId="ADAL" clId="{35C25D61-B944-4CAE-B0C4-53EBC52D3EF3}" dt="2021-09-20T16:32:58.813" v="1403" actId="47"/>
        <pc:sldMkLst>
          <pc:docMk/>
          <pc:sldMk cId="2253241251" sldId="2336"/>
        </pc:sldMkLst>
      </pc:sldChg>
      <pc:sldChg chg="del modNotesTx">
        <pc:chgData name="Jennifer RUMBACH" userId="7c02c2d9-a2ab-4677-849a-00640108e185" providerId="ADAL" clId="{35C25D61-B944-4CAE-B0C4-53EBC52D3EF3}" dt="2021-09-20T16:32:58.813" v="1403" actId="47"/>
        <pc:sldMkLst>
          <pc:docMk/>
          <pc:sldMk cId="2301228497" sldId="2337"/>
        </pc:sldMkLst>
      </pc:sldChg>
      <pc:sldChg chg="del modNotesTx">
        <pc:chgData name="Jennifer RUMBACH" userId="7c02c2d9-a2ab-4677-849a-00640108e185" providerId="ADAL" clId="{35C25D61-B944-4CAE-B0C4-53EBC52D3EF3}" dt="2021-09-20T16:32:58.813" v="1403" actId="47"/>
        <pc:sldMkLst>
          <pc:docMk/>
          <pc:sldMk cId="3322052024" sldId="2338"/>
        </pc:sldMkLst>
      </pc:sldChg>
      <pc:sldChg chg="del">
        <pc:chgData name="Jennifer RUMBACH" userId="7c02c2d9-a2ab-4677-849a-00640108e185" providerId="ADAL" clId="{35C25D61-B944-4CAE-B0C4-53EBC52D3EF3}" dt="2021-09-20T16:32:58.813" v="1403" actId="47"/>
        <pc:sldMkLst>
          <pc:docMk/>
          <pc:sldMk cId="2210596304" sldId="2339"/>
        </pc:sldMkLst>
      </pc:sldChg>
      <pc:sldChg chg="del">
        <pc:chgData name="Jennifer RUMBACH" userId="7c02c2d9-a2ab-4677-849a-00640108e185" providerId="ADAL" clId="{35C25D61-B944-4CAE-B0C4-53EBC52D3EF3}" dt="2021-09-20T16:32:58.813" v="1403" actId="47"/>
        <pc:sldMkLst>
          <pc:docMk/>
          <pc:sldMk cId="4140502032" sldId="2340"/>
        </pc:sldMkLst>
      </pc:sldChg>
      <pc:sldChg chg="delSp mod modNotesTx">
        <pc:chgData name="Jennifer RUMBACH" userId="7c02c2d9-a2ab-4677-849a-00640108e185" providerId="ADAL" clId="{35C25D61-B944-4CAE-B0C4-53EBC52D3EF3}" dt="2021-09-20T16:53:17.410" v="2561" actId="20577"/>
        <pc:sldMkLst>
          <pc:docMk/>
          <pc:sldMk cId="3359092968" sldId="2342"/>
        </pc:sldMkLst>
        <pc:spChg chg="del">
          <ac:chgData name="Jennifer RUMBACH" userId="7c02c2d9-a2ab-4677-849a-00640108e185" providerId="ADAL" clId="{35C25D61-B944-4CAE-B0C4-53EBC52D3EF3}" dt="2021-09-20T16:33:01.525" v="1404" actId="478"/>
          <ac:spMkLst>
            <pc:docMk/>
            <pc:sldMk cId="3359092968" sldId="2342"/>
            <ac:spMk id="9" creationId="{EEF069EE-F2A4-0749-AD2F-038EFE9FE754}"/>
          </ac:spMkLst>
        </pc:spChg>
      </pc:sldChg>
      <pc:sldChg chg="modSp modNotesTx">
        <pc:chgData name="Jennifer RUMBACH" userId="7c02c2d9-a2ab-4677-849a-00640108e185" providerId="ADAL" clId="{35C25D61-B944-4CAE-B0C4-53EBC52D3EF3}" dt="2021-09-20T16:56:01.942" v="2680" actId="20577"/>
        <pc:sldMkLst>
          <pc:docMk/>
          <pc:sldMk cId="2537551387" sldId="2343"/>
        </pc:sldMkLst>
        <pc:spChg chg="mod">
          <ac:chgData name="Jennifer RUMBACH" userId="7c02c2d9-a2ab-4677-849a-00640108e185" providerId="ADAL" clId="{35C25D61-B944-4CAE-B0C4-53EBC52D3EF3}" dt="2021-09-20T16:34:55.377" v="1470" actId="255"/>
          <ac:spMkLst>
            <pc:docMk/>
            <pc:sldMk cId="2537551387" sldId="2343"/>
            <ac:spMk id="39" creationId="{5515A595-19A1-C242-8B9B-9CAE55E2F20B}"/>
          </ac:spMkLst>
        </pc:spChg>
      </pc:sldChg>
      <pc:sldChg chg="del modNotesTx">
        <pc:chgData name="Jennifer RUMBACH" userId="7c02c2d9-a2ab-4677-849a-00640108e185" providerId="ADAL" clId="{35C25D61-B944-4CAE-B0C4-53EBC52D3EF3}" dt="2021-09-20T16:44:49.457" v="1927" actId="47"/>
        <pc:sldMkLst>
          <pc:docMk/>
          <pc:sldMk cId="3246289152" sldId="2344"/>
        </pc:sldMkLst>
      </pc:sldChg>
      <pc:sldChg chg="del">
        <pc:chgData name="Jennifer RUMBACH" userId="7c02c2d9-a2ab-4677-849a-00640108e185" providerId="ADAL" clId="{35C25D61-B944-4CAE-B0C4-53EBC52D3EF3}" dt="2021-09-20T16:38:16.638" v="1816" actId="47"/>
        <pc:sldMkLst>
          <pc:docMk/>
          <pc:sldMk cId="1622815060" sldId="2345"/>
        </pc:sldMkLst>
      </pc:sldChg>
      <pc:sldChg chg="ord modNotesTx">
        <pc:chgData name="Jennifer RUMBACH" userId="7c02c2d9-a2ab-4677-849a-00640108e185" providerId="ADAL" clId="{35C25D61-B944-4CAE-B0C4-53EBC52D3EF3}" dt="2021-09-20T16:51:42.104" v="2480" actId="20577"/>
        <pc:sldMkLst>
          <pc:docMk/>
          <pc:sldMk cId="1143853749" sldId="2346"/>
        </pc:sldMkLst>
      </pc:sldChg>
      <pc:sldChg chg="modSp add del mod modNotesTx">
        <pc:chgData name="Jennifer RUMBACH" userId="7c02c2d9-a2ab-4677-849a-00640108e185" providerId="ADAL" clId="{35C25D61-B944-4CAE-B0C4-53EBC52D3EF3}" dt="2021-09-20T16:44:59.555" v="1942" actId="20577"/>
        <pc:sldMkLst>
          <pc:docMk/>
          <pc:sldMk cId="157910410" sldId="2347"/>
        </pc:sldMkLst>
        <pc:spChg chg="mod">
          <ac:chgData name="Jennifer RUMBACH" userId="7c02c2d9-a2ab-4677-849a-00640108e185" providerId="ADAL" clId="{35C25D61-B944-4CAE-B0C4-53EBC52D3EF3}" dt="2021-09-20T16:44:45.668" v="1926" actId="20577"/>
          <ac:spMkLst>
            <pc:docMk/>
            <pc:sldMk cId="157910410" sldId="2347"/>
            <ac:spMk id="173058" creationId="{00000000-0000-0000-0000-000000000000}"/>
          </ac:spMkLst>
        </pc:spChg>
      </pc:sldChg>
      <pc:sldChg chg="del">
        <pc:chgData name="Jennifer RUMBACH" userId="7c02c2d9-a2ab-4677-849a-00640108e185" providerId="ADAL" clId="{35C25D61-B944-4CAE-B0C4-53EBC52D3EF3}" dt="2021-09-20T16:38:33.509" v="1818" actId="47"/>
        <pc:sldMkLst>
          <pc:docMk/>
          <pc:sldMk cId="2274145947" sldId="2348"/>
        </pc:sldMkLst>
      </pc:sldChg>
      <pc:sldChg chg="modNotesTx">
        <pc:chgData name="Jennifer RUMBACH" userId="7c02c2d9-a2ab-4677-849a-00640108e185" providerId="ADAL" clId="{35C25D61-B944-4CAE-B0C4-53EBC52D3EF3}" dt="2021-09-20T16:51:23.420" v="2478" actId="113"/>
        <pc:sldMkLst>
          <pc:docMk/>
          <pc:sldMk cId="3427109185" sldId="2349"/>
        </pc:sldMkLst>
      </pc:sldChg>
      <pc:sldChg chg="del">
        <pc:chgData name="Jennifer RUMBACH" userId="7c02c2d9-a2ab-4677-849a-00640108e185" providerId="ADAL" clId="{35C25D61-B944-4CAE-B0C4-53EBC52D3EF3}" dt="2021-09-20T16:40:55.607" v="1887" actId="47"/>
        <pc:sldMkLst>
          <pc:docMk/>
          <pc:sldMk cId="1576738504" sldId="2351"/>
        </pc:sldMkLst>
      </pc:sldChg>
      <pc:sldChg chg="del">
        <pc:chgData name="Jennifer RUMBACH" userId="7c02c2d9-a2ab-4677-849a-00640108e185" providerId="ADAL" clId="{35C25D61-B944-4CAE-B0C4-53EBC52D3EF3}" dt="2021-09-20T16:40:55.607" v="1887" actId="47"/>
        <pc:sldMkLst>
          <pc:docMk/>
          <pc:sldMk cId="4207335815" sldId="2353"/>
        </pc:sldMkLst>
      </pc:sldChg>
      <pc:sldChg chg="del">
        <pc:chgData name="Jennifer RUMBACH" userId="7c02c2d9-a2ab-4677-849a-00640108e185" providerId="ADAL" clId="{35C25D61-B944-4CAE-B0C4-53EBC52D3EF3}" dt="2021-09-20T16:40:55.607" v="1887" actId="47"/>
        <pc:sldMkLst>
          <pc:docMk/>
          <pc:sldMk cId="2325109050" sldId="2354"/>
        </pc:sldMkLst>
      </pc:sldChg>
      <pc:sldChg chg="del">
        <pc:chgData name="Jennifer RUMBACH" userId="7c02c2d9-a2ab-4677-849a-00640108e185" providerId="ADAL" clId="{35C25D61-B944-4CAE-B0C4-53EBC52D3EF3}" dt="2021-09-20T16:40:55.607" v="1887" actId="47"/>
        <pc:sldMkLst>
          <pc:docMk/>
          <pc:sldMk cId="1249576049" sldId="2355"/>
        </pc:sldMkLst>
      </pc:sldChg>
      <pc:sldChg chg="del">
        <pc:chgData name="Jennifer RUMBACH" userId="7c02c2d9-a2ab-4677-849a-00640108e185" providerId="ADAL" clId="{35C25D61-B944-4CAE-B0C4-53EBC52D3EF3}" dt="2021-09-20T16:40:55.607" v="1887" actId="47"/>
        <pc:sldMkLst>
          <pc:docMk/>
          <pc:sldMk cId="2017444266" sldId="2356"/>
        </pc:sldMkLst>
      </pc:sldChg>
      <pc:sldChg chg="del">
        <pc:chgData name="Jennifer RUMBACH" userId="7c02c2d9-a2ab-4677-849a-00640108e185" providerId="ADAL" clId="{35C25D61-B944-4CAE-B0C4-53EBC52D3EF3}" dt="2021-09-20T16:40:55.607" v="1887" actId="47"/>
        <pc:sldMkLst>
          <pc:docMk/>
          <pc:sldMk cId="765890125" sldId="2357"/>
        </pc:sldMkLst>
      </pc:sldChg>
      <pc:sldChg chg="add del modNotesTx">
        <pc:chgData name="Jennifer RUMBACH" userId="7c02c2d9-a2ab-4677-849a-00640108e185" providerId="ADAL" clId="{35C25D61-B944-4CAE-B0C4-53EBC52D3EF3}" dt="2021-09-20T16:47:33.025" v="2013" actId="20577"/>
        <pc:sldMkLst>
          <pc:docMk/>
          <pc:sldMk cId="696399918" sldId="2358"/>
        </pc:sldMkLst>
      </pc:sldChg>
      <pc:sldChg chg="del">
        <pc:chgData name="Jennifer RUMBACH" userId="7c02c2d9-a2ab-4677-849a-00640108e185" providerId="ADAL" clId="{35C25D61-B944-4CAE-B0C4-53EBC52D3EF3}" dt="2021-09-20T16:41:01.842" v="1889" actId="47"/>
        <pc:sldMkLst>
          <pc:docMk/>
          <pc:sldMk cId="3706347494" sldId="2359"/>
        </pc:sldMkLst>
      </pc:sldChg>
      <pc:sldChg chg="del">
        <pc:chgData name="Jennifer RUMBACH" userId="7c02c2d9-a2ab-4677-849a-00640108e185" providerId="ADAL" clId="{35C25D61-B944-4CAE-B0C4-53EBC52D3EF3}" dt="2021-09-20T16:41:06.901" v="1890" actId="47"/>
        <pc:sldMkLst>
          <pc:docMk/>
          <pc:sldMk cId="3392363925" sldId="2360"/>
        </pc:sldMkLst>
      </pc:sldChg>
      <pc:sldChg chg="del">
        <pc:chgData name="Jennifer RUMBACH" userId="7c02c2d9-a2ab-4677-849a-00640108e185" providerId="ADAL" clId="{35C25D61-B944-4CAE-B0C4-53EBC52D3EF3}" dt="2021-09-20T16:41:09.858" v="1892" actId="47"/>
        <pc:sldMkLst>
          <pc:docMk/>
          <pc:sldMk cId="3709933142" sldId="2361"/>
        </pc:sldMkLst>
      </pc:sldChg>
      <pc:sldChg chg="del">
        <pc:chgData name="Jennifer RUMBACH" userId="7c02c2d9-a2ab-4677-849a-00640108e185" providerId="ADAL" clId="{35C25D61-B944-4CAE-B0C4-53EBC52D3EF3}" dt="2021-09-20T16:41:08.428" v="1891" actId="47"/>
        <pc:sldMkLst>
          <pc:docMk/>
          <pc:sldMk cId="559748829" sldId="2362"/>
        </pc:sldMkLst>
      </pc:sldChg>
      <pc:sldChg chg="modNotesTx">
        <pc:chgData name="Jennifer RUMBACH" userId="7c02c2d9-a2ab-4677-849a-00640108e185" providerId="ADAL" clId="{35C25D61-B944-4CAE-B0C4-53EBC52D3EF3}" dt="2021-09-20T16:56:11.106" v="2685" actId="20577"/>
        <pc:sldMkLst>
          <pc:docMk/>
          <pc:sldMk cId="4264661754" sldId="2364"/>
        </pc:sldMkLst>
      </pc:sldChg>
      <pc:sldChg chg="modNotesTx">
        <pc:chgData name="Jennifer RUMBACH" userId="7c02c2d9-a2ab-4677-849a-00640108e185" providerId="ADAL" clId="{35C25D61-B944-4CAE-B0C4-53EBC52D3EF3}" dt="2021-09-20T16:56:19.795" v="2709" actId="20577"/>
        <pc:sldMkLst>
          <pc:docMk/>
          <pc:sldMk cId="3476828742" sldId="2365"/>
        </pc:sldMkLst>
      </pc:sldChg>
      <pc:sldChg chg="modSp modNotesTx">
        <pc:chgData name="Jennifer RUMBACH" userId="7c02c2d9-a2ab-4677-849a-00640108e185" providerId="ADAL" clId="{35C25D61-B944-4CAE-B0C4-53EBC52D3EF3}" dt="2021-09-20T16:56:30.618" v="2721" actId="255"/>
        <pc:sldMkLst>
          <pc:docMk/>
          <pc:sldMk cId="3787861336" sldId="2367"/>
        </pc:sldMkLst>
        <pc:spChg chg="mod">
          <ac:chgData name="Jennifer RUMBACH" userId="7c02c2d9-a2ab-4677-849a-00640108e185" providerId="ADAL" clId="{35C25D61-B944-4CAE-B0C4-53EBC52D3EF3}" dt="2021-09-20T16:56:30.618" v="2721" actId="255"/>
          <ac:spMkLst>
            <pc:docMk/>
            <pc:sldMk cId="3787861336" sldId="2367"/>
            <ac:spMk id="39" creationId="{5515A595-19A1-C242-8B9B-9CAE55E2F20B}"/>
          </ac:spMkLst>
        </pc:spChg>
      </pc:sldChg>
      <pc:sldChg chg="delSp mod modNotesTx">
        <pc:chgData name="Jennifer RUMBACH" userId="7c02c2d9-a2ab-4677-849a-00640108e185" providerId="ADAL" clId="{35C25D61-B944-4CAE-B0C4-53EBC52D3EF3}" dt="2021-09-20T16:53:09.915" v="2548" actId="20577"/>
        <pc:sldMkLst>
          <pc:docMk/>
          <pc:sldMk cId="3941971487" sldId="2368"/>
        </pc:sldMkLst>
        <pc:spChg chg="del">
          <ac:chgData name="Jennifer RUMBACH" userId="7c02c2d9-a2ab-4677-849a-00640108e185" providerId="ADAL" clId="{35C25D61-B944-4CAE-B0C4-53EBC52D3EF3}" dt="2021-09-20T16:52:41.413" v="2482" actId="478"/>
          <ac:spMkLst>
            <pc:docMk/>
            <pc:sldMk cId="3941971487" sldId="2368"/>
            <ac:spMk id="9" creationId="{EEF069EE-F2A4-0749-AD2F-038EFE9FE754}"/>
          </ac:spMkLst>
        </pc:spChg>
      </pc:sldChg>
      <pc:sldChg chg="modNotesTx">
        <pc:chgData name="Jennifer RUMBACH" userId="7c02c2d9-a2ab-4677-849a-00640108e185" providerId="ADAL" clId="{35C25D61-B944-4CAE-B0C4-53EBC52D3EF3}" dt="2021-09-20T17:02:23.657" v="2892" actId="20577"/>
        <pc:sldMkLst>
          <pc:docMk/>
          <pc:sldMk cId="2950792123" sldId="2370"/>
        </pc:sldMkLst>
      </pc:sldChg>
      <pc:sldChg chg="modNotesTx">
        <pc:chgData name="Jennifer RUMBACH" userId="7c02c2d9-a2ab-4677-849a-00640108e185" providerId="ADAL" clId="{35C25D61-B944-4CAE-B0C4-53EBC52D3EF3}" dt="2021-09-20T17:03:32.066" v="2905" actId="20577"/>
        <pc:sldMkLst>
          <pc:docMk/>
          <pc:sldMk cId="3920077365" sldId="2371"/>
        </pc:sldMkLst>
      </pc:sldChg>
      <pc:sldChg chg="del">
        <pc:chgData name="Jennifer RUMBACH" userId="7c02c2d9-a2ab-4677-849a-00640108e185" providerId="ADAL" clId="{35C25D61-B944-4CAE-B0C4-53EBC52D3EF3}" dt="2021-09-20T17:00:56.614" v="2825" actId="47"/>
        <pc:sldMkLst>
          <pc:docMk/>
          <pc:sldMk cId="1283480643" sldId="2372"/>
        </pc:sldMkLst>
      </pc:sldChg>
      <pc:sldChg chg="del">
        <pc:chgData name="Jennifer RUMBACH" userId="7c02c2d9-a2ab-4677-849a-00640108e185" providerId="ADAL" clId="{35C25D61-B944-4CAE-B0C4-53EBC52D3EF3}" dt="2021-09-20T16:57:56.773" v="2748" actId="47"/>
        <pc:sldMkLst>
          <pc:docMk/>
          <pc:sldMk cId="2156153144" sldId="2373"/>
        </pc:sldMkLst>
      </pc:sldChg>
      <pc:sldChg chg="add del">
        <pc:chgData name="Jennifer RUMBACH" userId="7c02c2d9-a2ab-4677-849a-00640108e185" providerId="ADAL" clId="{35C25D61-B944-4CAE-B0C4-53EBC52D3EF3}" dt="2021-09-20T17:01:42.381" v="2858" actId="47"/>
        <pc:sldMkLst>
          <pc:docMk/>
          <pc:sldMk cId="3473287578" sldId="2374"/>
        </pc:sldMkLst>
      </pc:sldChg>
      <pc:sldChg chg="modNotesTx">
        <pc:chgData name="Jennifer RUMBACH" userId="7c02c2d9-a2ab-4677-849a-00640108e185" providerId="ADAL" clId="{35C25D61-B944-4CAE-B0C4-53EBC52D3EF3}" dt="2021-09-20T17:01:38.841" v="2857" actId="20577"/>
        <pc:sldMkLst>
          <pc:docMk/>
          <pc:sldMk cId="597643027" sldId="2375"/>
        </pc:sldMkLst>
      </pc:sldChg>
      <pc:sldChg chg="del">
        <pc:chgData name="Jennifer RUMBACH" userId="7c02c2d9-a2ab-4677-849a-00640108e185" providerId="ADAL" clId="{35C25D61-B944-4CAE-B0C4-53EBC52D3EF3}" dt="2021-09-20T17:00:36.717" v="2824" actId="47"/>
        <pc:sldMkLst>
          <pc:docMk/>
          <pc:sldMk cId="949344297" sldId="2377"/>
        </pc:sldMkLst>
      </pc:sldChg>
      <pc:sldChg chg="del">
        <pc:chgData name="Jennifer RUMBACH" userId="7c02c2d9-a2ab-4677-849a-00640108e185" providerId="ADAL" clId="{35C25D61-B944-4CAE-B0C4-53EBC52D3EF3}" dt="2021-09-20T17:00:36.717" v="2824" actId="47"/>
        <pc:sldMkLst>
          <pc:docMk/>
          <pc:sldMk cId="395899672" sldId="2378"/>
        </pc:sldMkLst>
      </pc:sldChg>
      <pc:sldChg chg="del">
        <pc:chgData name="Jennifer RUMBACH" userId="7c02c2d9-a2ab-4677-849a-00640108e185" providerId="ADAL" clId="{35C25D61-B944-4CAE-B0C4-53EBC52D3EF3}" dt="2021-09-20T17:00:36.717" v="2824" actId="47"/>
        <pc:sldMkLst>
          <pc:docMk/>
          <pc:sldMk cId="578346046" sldId="2379"/>
        </pc:sldMkLst>
      </pc:sldChg>
      <pc:sldChg chg="modNotesTx">
        <pc:chgData name="Jennifer RUMBACH" userId="7c02c2d9-a2ab-4677-849a-00640108e185" providerId="ADAL" clId="{35C25D61-B944-4CAE-B0C4-53EBC52D3EF3}" dt="2021-09-20T17:04:34.787" v="2961" actId="20577"/>
        <pc:sldMkLst>
          <pc:docMk/>
          <pc:sldMk cId="1385660046" sldId="2380"/>
        </pc:sldMkLst>
      </pc:sldChg>
      <pc:sldChg chg="del modNotesTx">
        <pc:chgData name="Jennifer RUMBACH" userId="7c02c2d9-a2ab-4677-849a-00640108e185" providerId="ADAL" clId="{35C25D61-B944-4CAE-B0C4-53EBC52D3EF3}" dt="2021-09-20T17:00:02.582" v="2776" actId="47"/>
        <pc:sldMkLst>
          <pc:docMk/>
          <pc:sldMk cId="1283520342" sldId="2381"/>
        </pc:sldMkLst>
      </pc:sldChg>
      <pc:sldChg chg="modNotesTx">
        <pc:chgData name="Jennifer RUMBACH" userId="7c02c2d9-a2ab-4677-849a-00640108e185" providerId="ADAL" clId="{35C25D61-B944-4CAE-B0C4-53EBC52D3EF3}" dt="2021-09-20T17:00:20.736" v="2823" actId="20577"/>
        <pc:sldMkLst>
          <pc:docMk/>
          <pc:sldMk cId="1810490577" sldId="2382"/>
        </pc:sldMkLst>
      </pc:sldChg>
      <pc:sldChg chg="del">
        <pc:chgData name="Jennifer RUMBACH" userId="7c02c2d9-a2ab-4677-849a-00640108e185" providerId="ADAL" clId="{35C25D61-B944-4CAE-B0C4-53EBC52D3EF3}" dt="2021-09-20T16:32:58.813" v="1403" actId="47"/>
        <pc:sldMkLst>
          <pc:docMk/>
          <pc:sldMk cId="3478891503" sldId="2383"/>
        </pc:sldMkLst>
      </pc:sldChg>
      <pc:sldChg chg="del">
        <pc:chgData name="Jennifer RUMBACH" userId="7c02c2d9-a2ab-4677-849a-00640108e185" providerId="ADAL" clId="{35C25D61-B944-4CAE-B0C4-53EBC52D3EF3}" dt="2021-09-20T16:54:22.007" v="2609" actId="47"/>
        <pc:sldMkLst>
          <pc:docMk/>
          <pc:sldMk cId="2158058962" sldId="2384"/>
        </pc:sldMkLst>
      </pc:sldChg>
      <pc:sldChg chg="del">
        <pc:chgData name="Jennifer RUMBACH" userId="7c02c2d9-a2ab-4677-849a-00640108e185" providerId="ADAL" clId="{35C25D61-B944-4CAE-B0C4-53EBC52D3EF3}" dt="2021-09-20T16:54:22.007" v="2609" actId="47"/>
        <pc:sldMkLst>
          <pc:docMk/>
          <pc:sldMk cId="1919113714" sldId="2385"/>
        </pc:sldMkLst>
      </pc:sldChg>
      <pc:sldChg chg="del">
        <pc:chgData name="Jennifer RUMBACH" userId="7c02c2d9-a2ab-4677-849a-00640108e185" providerId="ADAL" clId="{35C25D61-B944-4CAE-B0C4-53EBC52D3EF3}" dt="2021-09-20T16:54:22.007" v="2609" actId="47"/>
        <pc:sldMkLst>
          <pc:docMk/>
          <pc:sldMk cId="4124408930" sldId="2386"/>
        </pc:sldMkLst>
      </pc:sldChg>
      <pc:sldChg chg="del">
        <pc:chgData name="Jennifer RUMBACH" userId="7c02c2d9-a2ab-4677-849a-00640108e185" providerId="ADAL" clId="{35C25D61-B944-4CAE-B0C4-53EBC52D3EF3}" dt="2021-09-20T16:54:22.007" v="2609" actId="47"/>
        <pc:sldMkLst>
          <pc:docMk/>
          <pc:sldMk cId="3190474804" sldId="2387"/>
        </pc:sldMkLst>
      </pc:sldChg>
      <pc:sldChg chg="del">
        <pc:chgData name="Jennifer RUMBACH" userId="7c02c2d9-a2ab-4677-849a-00640108e185" providerId="ADAL" clId="{35C25D61-B944-4CAE-B0C4-53EBC52D3EF3}" dt="2021-09-20T16:54:22.007" v="2609" actId="47"/>
        <pc:sldMkLst>
          <pc:docMk/>
          <pc:sldMk cId="943398816" sldId="2388"/>
        </pc:sldMkLst>
      </pc:sldChg>
      <pc:sldChg chg="del">
        <pc:chgData name="Jennifer RUMBACH" userId="7c02c2d9-a2ab-4677-849a-00640108e185" providerId="ADAL" clId="{35C25D61-B944-4CAE-B0C4-53EBC52D3EF3}" dt="2021-09-20T16:54:22.007" v="2609" actId="47"/>
        <pc:sldMkLst>
          <pc:docMk/>
          <pc:sldMk cId="3025220891" sldId="2389"/>
        </pc:sldMkLst>
      </pc:sldChg>
      <pc:sldChg chg="del">
        <pc:chgData name="Jennifer RUMBACH" userId="7c02c2d9-a2ab-4677-849a-00640108e185" providerId="ADAL" clId="{35C25D61-B944-4CAE-B0C4-53EBC52D3EF3}" dt="2021-09-20T16:54:22.007" v="2609" actId="47"/>
        <pc:sldMkLst>
          <pc:docMk/>
          <pc:sldMk cId="3154274950" sldId="2390"/>
        </pc:sldMkLst>
      </pc:sldChg>
      <pc:sldChg chg="del">
        <pc:chgData name="Jennifer RUMBACH" userId="7c02c2d9-a2ab-4677-849a-00640108e185" providerId="ADAL" clId="{35C25D61-B944-4CAE-B0C4-53EBC52D3EF3}" dt="2021-09-20T16:54:22.007" v="2609" actId="47"/>
        <pc:sldMkLst>
          <pc:docMk/>
          <pc:sldMk cId="2078634167" sldId="2391"/>
        </pc:sldMkLst>
      </pc:sldChg>
      <pc:sldChg chg="del">
        <pc:chgData name="Jennifer RUMBACH" userId="7c02c2d9-a2ab-4677-849a-00640108e185" providerId="ADAL" clId="{35C25D61-B944-4CAE-B0C4-53EBC52D3EF3}" dt="2021-09-20T16:54:22.007" v="2609" actId="47"/>
        <pc:sldMkLst>
          <pc:docMk/>
          <pc:sldMk cId="2139635532" sldId="2392"/>
        </pc:sldMkLst>
      </pc:sldChg>
      <pc:sldChg chg="del">
        <pc:chgData name="Jennifer RUMBACH" userId="7c02c2d9-a2ab-4677-849a-00640108e185" providerId="ADAL" clId="{35C25D61-B944-4CAE-B0C4-53EBC52D3EF3}" dt="2021-09-20T16:54:22.007" v="2609" actId="47"/>
        <pc:sldMkLst>
          <pc:docMk/>
          <pc:sldMk cId="607762038" sldId="2393"/>
        </pc:sldMkLst>
      </pc:sldChg>
      <pc:sldChg chg="del">
        <pc:chgData name="Jennifer RUMBACH" userId="7c02c2d9-a2ab-4677-849a-00640108e185" providerId="ADAL" clId="{35C25D61-B944-4CAE-B0C4-53EBC52D3EF3}" dt="2021-09-20T16:54:22.007" v="2609" actId="47"/>
        <pc:sldMkLst>
          <pc:docMk/>
          <pc:sldMk cId="1457087002" sldId="2394"/>
        </pc:sldMkLst>
      </pc:sldChg>
      <pc:sldChg chg="del modNotesTx">
        <pc:chgData name="Jennifer RUMBACH" userId="7c02c2d9-a2ab-4677-849a-00640108e185" providerId="ADAL" clId="{35C25D61-B944-4CAE-B0C4-53EBC52D3EF3}" dt="2021-09-20T16:54:22.007" v="2609" actId="47"/>
        <pc:sldMkLst>
          <pc:docMk/>
          <pc:sldMk cId="3378798649" sldId="2395"/>
        </pc:sldMkLst>
      </pc:sldChg>
      <pc:sldChg chg="del">
        <pc:chgData name="Jennifer RUMBACH" userId="7c02c2d9-a2ab-4677-849a-00640108e185" providerId="ADAL" clId="{35C25D61-B944-4CAE-B0C4-53EBC52D3EF3}" dt="2021-09-20T16:54:22.007" v="2609" actId="47"/>
        <pc:sldMkLst>
          <pc:docMk/>
          <pc:sldMk cId="1411845154" sldId="2396"/>
        </pc:sldMkLst>
      </pc:sldChg>
      <pc:sldChg chg="del">
        <pc:chgData name="Jennifer RUMBACH" userId="7c02c2d9-a2ab-4677-849a-00640108e185" providerId="ADAL" clId="{35C25D61-B944-4CAE-B0C4-53EBC52D3EF3}" dt="2021-09-20T16:54:22.007" v="2609" actId="47"/>
        <pc:sldMkLst>
          <pc:docMk/>
          <pc:sldMk cId="2153764849" sldId="2397"/>
        </pc:sldMkLst>
      </pc:sldChg>
      <pc:sldChg chg="del">
        <pc:chgData name="Jennifer RUMBACH" userId="7c02c2d9-a2ab-4677-849a-00640108e185" providerId="ADAL" clId="{35C25D61-B944-4CAE-B0C4-53EBC52D3EF3}" dt="2021-09-20T16:54:22.007" v="2609" actId="47"/>
        <pc:sldMkLst>
          <pc:docMk/>
          <pc:sldMk cId="2433324603" sldId="2398"/>
        </pc:sldMkLst>
      </pc:sldChg>
      <pc:sldChg chg="del">
        <pc:chgData name="Jennifer RUMBACH" userId="7c02c2d9-a2ab-4677-849a-00640108e185" providerId="ADAL" clId="{35C25D61-B944-4CAE-B0C4-53EBC52D3EF3}" dt="2021-09-20T16:54:22.007" v="2609" actId="47"/>
        <pc:sldMkLst>
          <pc:docMk/>
          <pc:sldMk cId="3080995588" sldId="2399"/>
        </pc:sldMkLst>
      </pc:sldChg>
      <pc:sldChg chg="del">
        <pc:chgData name="Jennifer RUMBACH" userId="7c02c2d9-a2ab-4677-849a-00640108e185" providerId="ADAL" clId="{35C25D61-B944-4CAE-B0C4-53EBC52D3EF3}" dt="2021-09-20T16:54:22.007" v="2609" actId="47"/>
        <pc:sldMkLst>
          <pc:docMk/>
          <pc:sldMk cId="408716459" sldId="2400"/>
        </pc:sldMkLst>
      </pc:sldChg>
      <pc:sldChg chg="del">
        <pc:chgData name="Jennifer RUMBACH" userId="7c02c2d9-a2ab-4677-849a-00640108e185" providerId="ADAL" clId="{35C25D61-B944-4CAE-B0C4-53EBC52D3EF3}" dt="2021-09-20T16:54:22.007" v="2609" actId="47"/>
        <pc:sldMkLst>
          <pc:docMk/>
          <pc:sldMk cId="1947154247" sldId="2401"/>
        </pc:sldMkLst>
      </pc:sldChg>
      <pc:sldChg chg="del">
        <pc:chgData name="Jennifer RUMBACH" userId="7c02c2d9-a2ab-4677-849a-00640108e185" providerId="ADAL" clId="{35C25D61-B944-4CAE-B0C4-53EBC52D3EF3}" dt="2021-09-20T16:54:22.007" v="2609" actId="47"/>
        <pc:sldMkLst>
          <pc:docMk/>
          <pc:sldMk cId="2909642070" sldId="2402"/>
        </pc:sldMkLst>
      </pc:sldChg>
      <pc:sldChg chg="del">
        <pc:chgData name="Jennifer RUMBACH" userId="7c02c2d9-a2ab-4677-849a-00640108e185" providerId="ADAL" clId="{35C25D61-B944-4CAE-B0C4-53EBC52D3EF3}" dt="2021-09-20T16:54:22.007" v="2609" actId="47"/>
        <pc:sldMkLst>
          <pc:docMk/>
          <pc:sldMk cId="1756561440" sldId="2404"/>
        </pc:sldMkLst>
      </pc:sldChg>
      <pc:sldChg chg="del">
        <pc:chgData name="Jennifer RUMBACH" userId="7c02c2d9-a2ab-4677-849a-00640108e185" providerId="ADAL" clId="{35C25D61-B944-4CAE-B0C4-53EBC52D3EF3}" dt="2021-09-20T16:54:22.007" v="2609" actId="47"/>
        <pc:sldMkLst>
          <pc:docMk/>
          <pc:sldMk cId="4167149695" sldId="2405"/>
        </pc:sldMkLst>
      </pc:sldChg>
      <pc:sldChg chg="del">
        <pc:chgData name="Jennifer RUMBACH" userId="7c02c2d9-a2ab-4677-849a-00640108e185" providerId="ADAL" clId="{35C25D61-B944-4CAE-B0C4-53EBC52D3EF3}" dt="2021-09-20T16:54:22.007" v="2609" actId="47"/>
        <pc:sldMkLst>
          <pc:docMk/>
          <pc:sldMk cId="2582580065" sldId="2406"/>
        </pc:sldMkLst>
      </pc:sldChg>
      <pc:sldChg chg="del">
        <pc:chgData name="Jennifer RUMBACH" userId="7c02c2d9-a2ab-4677-849a-00640108e185" providerId="ADAL" clId="{35C25D61-B944-4CAE-B0C4-53EBC52D3EF3}" dt="2021-09-20T16:54:22.007" v="2609" actId="47"/>
        <pc:sldMkLst>
          <pc:docMk/>
          <pc:sldMk cId="2552701787" sldId="2407"/>
        </pc:sldMkLst>
      </pc:sldChg>
      <pc:sldChg chg="del">
        <pc:chgData name="Jennifer RUMBACH" userId="7c02c2d9-a2ab-4677-849a-00640108e185" providerId="ADAL" clId="{35C25D61-B944-4CAE-B0C4-53EBC52D3EF3}" dt="2021-09-20T16:54:22.007" v="2609" actId="47"/>
        <pc:sldMkLst>
          <pc:docMk/>
          <pc:sldMk cId="1872588308" sldId="2408"/>
        </pc:sldMkLst>
      </pc:sldChg>
      <pc:sldChg chg="del">
        <pc:chgData name="Jennifer RUMBACH" userId="7c02c2d9-a2ab-4677-849a-00640108e185" providerId="ADAL" clId="{35C25D61-B944-4CAE-B0C4-53EBC52D3EF3}" dt="2021-09-20T16:54:22.007" v="2609" actId="47"/>
        <pc:sldMkLst>
          <pc:docMk/>
          <pc:sldMk cId="4174720462" sldId="2409"/>
        </pc:sldMkLst>
      </pc:sldChg>
      <pc:sldChg chg="del">
        <pc:chgData name="Jennifer RUMBACH" userId="7c02c2d9-a2ab-4677-849a-00640108e185" providerId="ADAL" clId="{35C25D61-B944-4CAE-B0C4-53EBC52D3EF3}" dt="2021-09-20T16:54:22.007" v="2609" actId="47"/>
        <pc:sldMkLst>
          <pc:docMk/>
          <pc:sldMk cId="1906740394" sldId="2410"/>
        </pc:sldMkLst>
      </pc:sldChg>
      <pc:sldChg chg="del">
        <pc:chgData name="Jennifer RUMBACH" userId="7c02c2d9-a2ab-4677-849a-00640108e185" providerId="ADAL" clId="{35C25D61-B944-4CAE-B0C4-53EBC52D3EF3}" dt="2021-09-20T16:54:22.007" v="2609" actId="47"/>
        <pc:sldMkLst>
          <pc:docMk/>
          <pc:sldMk cId="2735433015" sldId="2411"/>
        </pc:sldMkLst>
      </pc:sldChg>
      <pc:sldChg chg="del">
        <pc:chgData name="Jennifer RUMBACH" userId="7c02c2d9-a2ab-4677-849a-00640108e185" providerId="ADAL" clId="{35C25D61-B944-4CAE-B0C4-53EBC52D3EF3}" dt="2021-09-20T16:54:22.007" v="2609" actId="47"/>
        <pc:sldMkLst>
          <pc:docMk/>
          <pc:sldMk cId="2647233699" sldId="2412"/>
        </pc:sldMkLst>
      </pc:sldChg>
      <pc:sldChg chg="del">
        <pc:chgData name="Jennifer RUMBACH" userId="7c02c2d9-a2ab-4677-849a-00640108e185" providerId="ADAL" clId="{35C25D61-B944-4CAE-B0C4-53EBC52D3EF3}" dt="2021-09-20T16:54:22.007" v="2609" actId="47"/>
        <pc:sldMkLst>
          <pc:docMk/>
          <pc:sldMk cId="2355310847" sldId="2413"/>
        </pc:sldMkLst>
      </pc:sldChg>
      <pc:sldChg chg="del">
        <pc:chgData name="Jennifer RUMBACH" userId="7c02c2d9-a2ab-4677-849a-00640108e185" providerId="ADAL" clId="{35C25D61-B944-4CAE-B0C4-53EBC52D3EF3}" dt="2021-09-20T16:54:22.007" v="2609" actId="47"/>
        <pc:sldMkLst>
          <pc:docMk/>
          <pc:sldMk cId="1122157480" sldId="2414"/>
        </pc:sldMkLst>
      </pc:sldChg>
      <pc:sldChg chg="del">
        <pc:chgData name="Jennifer RUMBACH" userId="7c02c2d9-a2ab-4677-849a-00640108e185" providerId="ADAL" clId="{35C25D61-B944-4CAE-B0C4-53EBC52D3EF3}" dt="2021-09-20T16:54:22.007" v="2609" actId="47"/>
        <pc:sldMkLst>
          <pc:docMk/>
          <pc:sldMk cId="4253400641" sldId="2415"/>
        </pc:sldMkLst>
      </pc:sldChg>
      <pc:sldChg chg="del">
        <pc:chgData name="Jennifer RUMBACH" userId="7c02c2d9-a2ab-4677-849a-00640108e185" providerId="ADAL" clId="{35C25D61-B944-4CAE-B0C4-53EBC52D3EF3}" dt="2021-09-20T16:54:22.007" v="2609" actId="47"/>
        <pc:sldMkLst>
          <pc:docMk/>
          <pc:sldMk cId="194168290" sldId="2416"/>
        </pc:sldMkLst>
      </pc:sldChg>
      <pc:sldChg chg="del">
        <pc:chgData name="Jennifer RUMBACH" userId="7c02c2d9-a2ab-4677-849a-00640108e185" providerId="ADAL" clId="{35C25D61-B944-4CAE-B0C4-53EBC52D3EF3}" dt="2021-09-20T16:54:22.007" v="2609" actId="47"/>
        <pc:sldMkLst>
          <pc:docMk/>
          <pc:sldMk cId="524788063" sldId="2417"/>
        </pc:sldMkLst>
      </pc:sldChg>
      <pc:sldChg chg="del">
        <pc:chgData name="Jennifer RUMBACH" userId="7c02c2d9-a2ab-4677-849a-00640108e185" providerId="ADAL" clId="{35C25D61-B944-4CAE-B0C4-53EBC52D3EF3}" dt="2021-09-20T16:54:22.007" v="2609" actId="47"/>
        <pc:sldMkLst>
          <pc:docMk/>
          <pc:sldMk cId="3986585587" sldId="2418"/>
        </pc:sldMkLst>
      </pc:sldChg>
      <pc:sldChg chg="del">
        <pc:chgData name="Jennifer RUMBACH" userId="7c02c2d9-a2ab-4677-849a-00640108e185" providerId="ADAL" clId="{35C25D61-B944-4CAE-B0C4-53EBC52D3EF3}" dt="2021-09-20T16:54:22.007" v="2609" actId="47"/>
        <pc:sldMkLst>
          <pc:docMk/>
          <pc:sldMk cId="3778400135" sldId="2419"/>
        </pc:sldMkLst>
      </pc:sldChg>
      <pc:sldChg chg="del">
        <pc:chgData name="Jennifer RUMBACH" userId="7c02c2d9-a2ab-4677-849a-00640108e185" providerId="ADAL" clId="{35C25D61-B944-4CAE-B0C4-53EBC52D3EF3}" dt="2021-09-20T16:54:22.007" v="2609" actId="47"/>
        <pc:sldMkLst>
          <pc:docMk/>
          <pc:sldMk cId="1116113761" sldId="2420"/>
        </pc:sldMkLst>
      </pc:sldChg>
      <pc:sldChg chg="del">
        <pc:chgData name="Jennifer RUMBACH" userId="7c02c2d9-a2ab-4677-849a-00640108e185" providerId="ADAL" clId="{35C25D61-B944-4CAE-B0C4-53EBC52D3EF3}" dt="2021-09-20T16:54:22.007" v="2609" actId="47"/>
        <pc:sldMkLst>
          <pc:docMk/>
          <pc:sldMk cId="2056999368" sldId="2421"/>
        </pc:sldMkLst>
      </pc:sldChg>
      <pc:sldChg chg="del">
        <pc:chgData name="Jennifer RUMBACH" userId="7c02c2d9-a2ab-4677-849a-00640108e185" providerId="ADAL" clId="{35C25D61-B944-4CAE-B0C4-53EBC52D3EF3}" dt="2021-09-20T16:54:22.007" v="2609" actId="47"/>
        <pc:sldMkLst>
          <pc:docMk/>
          <pc:sldMk cId="2590936081" sldId="2424"/>
        </pc:sldMkLst>
      </pc:sldChg>
      <pc:sldChg chg="del">
        <pc:chgData name="Jennifer RUMBACH" userId="7c02c2d9-a2ab-4677-849a-00640108e185" providerId="ADAL" clId="{35C25D61-B944-4CAE-B0C4-53EBC52D3EF3}" dt="2021-09-20T16:54:22.007" v="2609" actId="47"/>
        <pc:sldMkLst>
          <pc:docMk/>
          <pc:sldMk cId="2766448806" sldId="2425"/>
        </pc:sldMkLst>
      </pc:sldChg>
      <pc:sldChg chg="del">
        <pc:chgData name="Jennifer RUMBACH" userId="7c02c2d9-a2ab-4677-849a-00640108e185" providerId="ADAL" clId="{35C25D61-B944-4CAE-B0C4-53EBC52D3EF3}" dt="2021-09-20T16:54:22.007" v="2609" actId="47"/>
        <pc:sldMkLst>
          <pc:docMk/>
          <pc:sldMk cId="687339182" sldId="2426"/>
        </pc:sldMkLst>
      </pc:sldChg>
      <pc:sldChg chg="del">
        <pc:chgData name="Jennifer RUMBACH" userId="7c02c2d9-a2ab-4677-849a-00640108e185" providerId="ADAL" clId="{35C25D61-B944-4CAE-B0C4-53EBC52D3EF3}" dt="2021-09-20T16:54:22.007" v="2609" actId="47"/>
        <pc:sldMkLst>
          <pc:docMk/>
          <pc:sldMk cId="1387362866" sldId="2427"/>
        </pc:sldMkLst>
      </pc:sldChg>
      <pc:sldChg chg="modNotesTx">
        <pc:chgData name="Jennifer RUMBACH" userId="7c02c2d9-a2ab-4677-849a-00640108e185" providerId="ADAL" clId="{35C25D61-B944-4CAE-B0C4-53EBC52D3EF3}" dt="2021-09-20T16:54:49.488" v="2612" actId="20577"/>
        <pc:sldMkLst>
          <pc:docMk/>
          <pc:sldMk cId="2262496365" sldId="2428"/>
        </pc:sldMkLst>
      </pc:sldChg>
      <pc:sldChg chg="del">
        <pc:chgData name="Jennifer RUMBACH" userId="7c02c2d9-a2ab-4677-849a-00640108e185" providerId="ADAL" clId="{35C25D61-B944-4CAE-B0C4-53EBC52D3EF3}" dt="2021-09-20T15:52:07.661" v="457" actId="47"/>
        <pc:sldMkLst>
          <pc:docMk/>
          <pc:sldMk cId="632167511" sldId="2429"/>
        </pc:sldMkLst>
      </pc:sldChg>
      <pc:sldChg chg="del">
        <pc:chgData name="Jennifer RUMBACH" userId="7c02c2d9-a2ab-4677-849a-00640108e185" providerId="ADAL" clId="{35C25D61-B944-4CAE-B0C4-53EBC52D3EF3}" dt="2021-09-20T16:54:22.007" v="2609" actId="47"/>
        <pc:sldMkLst>
          <pc:docMk/>
          <pc:sldMk cId="2601249964" sldId="2430"/>
        </pc:sldMkLst>
      </pc:sldChg>
      <pc:sldChg chg="modNotesTx">
        <pc:chgData name="Jennifer RUMBACH" userId="7c02c2d9-a2ab-4677-849a-00640108e185" providerId="ADAL" clId="{35C25D61-B944-4CAE-B0C4-53EBC52D3EF3}" dt="2021-09-20T16:13:58.907" v="754" actId="20577"/>
        <pc:sldMkLst>
          <pc:docMk/>
          <pc:sldMk cId="1857467112" sldId="2431"/>
        </pc:sldMkLst>
      </pc:sldChg>
      <pc:sldChg chg="modNotesTx">
        <pc:chgData name="Jennifer RUMBACH" userId="7c02c2d9-a2ab-4677-849a-00640108e185" providerId="ADAL" clId="{35C25D61-B944-4CAE-B0C4-53EBC52D3EF3}" dt="2021-09-20T17:05:47.427" v="3161" actId="113"/>
        <pc:sldMkLst>
          <pc:docMk/>
          <pc:sldMk cId="4180267179" sldId="2433"/>
        </pc:sldMkLst>
      </pc:sldChg>
      <pc:sldChg chg="add del">
        <pc:chgData name="Jennifer RUMBACH" userId="7c02c2d9-a2ab-4677-849a-00640108e185" providerId="ADAL" clId="{35C25D61-B944-4CAE-B0C4-53EBC52D3EF3}" dt="2021-09-20T16:13:13.834" v="691" actId="47"/>
        <pc:sldMkLst>
          <pc:docMk/>
          <pc:sldMk cId="813304532" sldId="2436"/>
        </pc:sldMkLst>
      </pc:sldChg>
      <pc:sldChg chg="del">
        <pc:chgData name="Jennifer RUMBACH" userId="7c02c2d9-a2ab-4677-849a-00640108e185" providerId="ADAL" clId="{35C25D61-B944-4CAE-B0C4-53EBC52D3EF3}" dt="2021-09-20T15:47:30.222" v="288" actId="47"/>
        <pc:sldMkLst>
          <pc:docMk/>
          <pc:sldMk cId="1094636681" sldId="2437"/>
        </pc:sldMkLst>
      </pc:sldChg>
      <pc:sldChg chg="del">
        <pc:chgData name="Jennifer RUMBACH" userId="7c02c2d9-a2ab-4677-849a-00640108e185" providerId="ADAL" clId="{35C25D61-B944-4CAE-B0C4-53EBC52D3EF3}" dt="2021-09-20T17:05:00.725" v="2962" actId="47"/>
        <pc:sldMkLst>
          <pc:docMk/>
          <pc:sldMk cId="2480409561" sldId="243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D4098-FDC5-B942-8E02-79F72B9A75AA}" type="datetimeFigureOut">
              <a:rPr lang="en-US" smtClean="0"/>
              <a:t>9/20/2021</a:t>
            </a:fld>
            <a:endParaRPr lang="en-US"/>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fld id="{2C873F72-DA29-354F-A51F-086B2A85F759}" type="slidenum">
              <a:rPr lang="en-US" smtClean="0"/>
              <a:t>‹#›</a:t>
            </a:fld>
            <a:endParaRPr lang="en-US"/>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a:r>
              <a:rPr lang="en-US" dirty="0"/>
              <a:t>Edit Master text styles</a:t>
            </a:r>
          </a:p>
          <a:p>
            <a:pPr lvl="1"/>
            <a:r>
              <a:rPr lang="en-US" dirty="0"/>
              <a:t>Second level</a:t>
            </a:r>
          </a:p>
          <a:p>
            <a:pPr lvl="1"/>
            <a:r>
              <a:rPr lang="en-US" dirty="0"/>
              <a:t>Third level</a:t>
            </a:r>
          </a:p>
          <a:p>
            <a:pPr lvl="5"/>
            <a:r>
              <a:rPr lang="en-US" dirty="0"/>
              <a:t>Fourth level</a:t>
            </a:r>
          </a:p>
          <a:p>
            <a:pPr lvl="4"/>
            <a:r>
              <a:rPr lang="en-US" dirty="0"/>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0"/>
      </a:spcBef>
      <a:spcAft>
        <a:spcPts val="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600"/>
      </a:spcBef>
      <a:spcAft>
        <a:spcPts val="6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600"/>
      </a:spcBef>
      <a:spcAft>
        <a:spcPts val="6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ur02.safelinks.protection.outlook.com/?url=https://www.youtube.com/watch?v%3DF6COkYChXO4&amp;data=04|01|jrumbach@iom.int|001832e9f65044a97bc808d8b0924c44|1588262d23fb43b4bd6ebce49c8e6186|1|0|637453490917396853|Unknown|TWFpbGZsb3d8eyJWIjoiMC4wLjAwMDAiLCJQIjoiV2luMzIiLCJBTiI6Ik1haWwiLCJXVCI6Mn0%3D|1000&amp;sdata=E8Hquk2bfq0%2BRESll5gXASoeD7OYtJumlUNBrtE/j/g%3D&amp;reserved=0" TargetMode="External"/><Relationship Id="rId3" Type="http://schemas.openxmlformats.org/officeDocument/2006/relationships/hyperlink" Target="NULL" TargetMode="External"/><Relationship Id="rId7" Type="http://schemas.openxmlformats.org/officeDocument/2006/relationships/hyperlink" Target="https://eur02.safelinks.protection.outlook.com/?url=https://www.youtube.com/watch?v%3DCpY0jmfZnfU&amp;data=04|01|jrumbach@iom.int|001832e9f65044a97bc808d8b0924c44|1588262d23fb43b4bd6ebce49c8e6186|1|0|637453490917376935|Unknown|TWFpbGZsb3d8eyJWIjoiMC4wLjAwMDAiLCJQIjoiV2luMzIiLCJBTiI6Ik1haWwiLCJXVCI6Mn0%3D|1000&amp;sdata=4SUF1F3RX0aOQI4I81lo5r2x0Y3CKQlzvzqu2jy19VA%3D&amp;reserved=0" TargetMode="External"/><Relationship Id="rId12" Type="http://schemas.openxmlformats.org/officeDocument/2006/relationships/hyperlink" Target="https://eur02.safelinks.protection.outlook.com/?url=https://www.youtube.com/watch?v%3Dae-dtvOANn0&amp;data=04|01|jrumbach@iom.int|001832e9f65044a97bc808d8b0924c44|1588262d23fb43b4bd6ebce49c8e6186|1|0|637453490917386902|Unknown|TWFpbGZsb3d8eyJWIjoiMC4wLjAwMDAiLCJQIjoiV2luMzIiLCJBTiI6Ik1haWwiLCJXVCI6Mn0%3D|1000&amp;sdata=yEHtSMeGYigDGmLPQ9tz8eb121Ameaz3nGch7w9vBcI%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youtube.com/watch?v=UrK_OiSciZo" TargetMode="External"/><Relationship Id="rId11" Type="http://schemas.openxmlformats.org/officeDocument/2006/relationships/hyperlink" Target="https://eur02.safelinks.protection.outlook.com/?url=https://www.youtube.com/watch?v%3Db-etHzPvToY%26feature%3Dyoutu.be&amp;data=04|01|jrumbach@iom.int|001832e9f65044a97bc808d8b0924c44|1588262d23fb43b4bd6ebce49c8e6186|1|0|637453490917366979|Unknown|TWFpbGZsb3d8eyJWIjoiMC4wLjAwMDAiLCJQIjoiV2luMzIiLCJBTiI6Ik1haWwiLCJXVCI6Mn0%3D|1000&amp;sdata=OxO2lOyULctg3AC0mwqqSlZnrwsorhWxZZ0e09KMJzM%3D&amp;reserved=0" TargetMode="External"/><Relationship Id="rId5" Type="http://schemas.openxmlformats.org/officeDocument/2006/relationships/hyperlink" Target="https://www.youtube.com/watch?v=mZJ_X9ysHSo" TargetMode="External"/><Relationship Id="rId10" Type="http://schemas.openxmlformats.org/officeDocument/2006/relationships/hyperlink" Target="https://eur02.safelinks.protection.outlook.com/?url=https://www.youtube.com/watch?v%3DUGYKTGRWlBg&amp;data=04|01|jrumbach@iom.int|001832e9f65044a97bc808d8b0924c44|1588262d23fb43b4bd6ebce49c8e6186|1|0|637453490917337111|Unknown|TWFpbGZsb3d8eyJWIjoiMC4wLjAwMDAiLCJQIjoiV2luMzIiLCJBTiI6Ik1haWwiLCJXVCI6Mn0%3D|1000&amp;sdata=oDKgsz3bru5WWNYEEW2zIIX1E1VO0/5YtkRUBVIu8OU%3D&amp;reserved=0" TargetMode="External"/><Relationship Id="rId4" Type="http://schemas.openxmlformats.org/officeDocument/2006/relationships/hyperlink" Target="https://www.youtube.com/watch?v=6AkVxI8xbQs" TargetMode="External"/><Relationship Id="rId9" Type="http://schemas.openxmlformats.org/officeDocument/2006/relationships/hyperlink" Target="https://www.youtube.com/watch?v=phxMD2hDdK4"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NULL"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a:lstStyle/>
          <a:p>
            <a:pPr marL="0" marR="0" indent="0" algn="l" defTabSz="914400" rtl="0" eaLnBrk="0" fontAlgn="base" latinLnBrk="0" hangingPunct="0">
              <a:spcAft>
                <a:spcPts val="0"/>
              </a:spcAft>
              <a:buClrTx/>
              <a:buSzTx/>
              <a:buFontTx/>
              <a:buNone/>
              <a:tabLst/>
              <a:defRPr/>
            </a:pPr>
            <a:r>
              <a:rPr lang="en-US" altLang="en-US" b="1" i="0" u="sng" dirty="0">
                <a:ea typeface="MS PGothic" charset="-128"/>
              </a:rPr>
              <a:t>Important!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n-US" altLang="en-US" b="1" i="0" dirty="0">
                <a:ea typeface="MS PGothic" charset="-128"/>
              </a:rPr>
              <a:t>This Presentation Has Notes</a:t>
            </a:r>
          </a:p>
          <a:p>
            <a:pPr eaLnBrk="1" hangingPunct="1"/>
            <a:r>
              <a:rPr lang="en-US" altLang="en-US" dirty="0"/>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endParaRPr lang="en-US" altLang="en-US" dirty="0"/>
          </a:p>
          <a:p>
            <a:pPr eaLnBrk="1" hangingPunct="1"/>
            <a:r>
              <a:rPr lang="en-US" altLang="en-US" dirty="0"/>
              <a:t>The notes should appear in the dock below the image of the slide when View is set to Normal. If you do not see the notes, hold your cursor on the thin gray bar at the bottom of the window and drag the bar upwards. The notes section will appear. </a:t>
            </a:r>
          </a:p>
          <a:p>
            <a:pPr eaLnBrk="1" hangingPunct="1">
              <a:spcAft>
                <a:spcPts val="0"/>
              </a:spcAft>
            </a:pPr>
            <a:endParaRPr lang="en-US" altLang="en-US" dirty="0"/>
          </a:p>
          <a:p>
            <a:pPr eaLnBrk="1" hangingPunct="1">
              <a:spcAft>
                <a:spcPts val="0"/>
              </a:spcAft>
            </a:pPr>
            <a:r>
              <a:rPr lang="en-US" altLang="en-US" dirty="0"/>
              <a:t>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endParaRPr lang="en-US" altLang="en-US" b="1" dirty="0">
              <a:ea typeface="MS PGothic" charset="-128"/>
            </a:endParaRPr>
          </a:p>
          <a:p>
            <a:pPr eaLnBrk="1" hangingPunct="1">
              <a:spcAft>
                <a:spcPts val="0"/>
              </a:spcAft>
            </a:pPr>
            <a:endParaRPr lang="en-US" altLang="en-US" b="1" i="0" dirty="0">
              <a:ea typeface="MS PGothic" charset="-128"/>
            </a:endParaRPr>
          </a:p>
          <a:p>
            <a:pPr eaLnBrk="1" hangingPunct="1">
              <a:spcAft>
                <a:spcPts val="0"/>
              </a:spcAft>
            </a:pPr>
            <a:r>
              <a:rPr lang="en-US" altLang="en-US" b="1" i="0" dirty="0">
                <a:ea typeface="MS PGothic" charset="-128"/>
              </a:rPr>
              <a:t>Tip on Hiding Slides</a:t>
            </a:r>
            <a:br>
              <a:rPr lang="en-US" altLang="en-US" i="0" baseline="0" dirty="0">
                <a:ea typeface="MS PGothic" charset="-128"/>
              </a:rPr>
            </a:br>
            <a:r>
              <a:rPr lang="en-US" altLang="en-US" i="0" baseline="0" dirty="0">
                <a:ea typeface="MS PGothic" charset="-128"/>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endParaRPr lang="en-US" altLang="en-US" i="0" dirty="0">
              <a:ea typeface="MS PGothic" charset="-128"/>
            </a:endParaRPr>
          </a:p>
          <a:p>
            <a:endParaRPr lang="en-US" dirty="0"/>
          </a:p>
        </p:txBody>
      </p:sp>
      <p:sp>
        <p:nvSpPr>
          <p:cNvPr id="4" name="Slide Number Placeholder 3"/>
          <p:cNvSpPr>
            <a:spLocks noGrp="1"/>
          </p:cNvSpPr>
          <p:nvPr>
            <p:ph type="sldNum" sz="quarter" idx="10"/>
          </p:nvPr>
        </p:nvSpPr>
        <p:spPr/>
        <p:txBody>
          <a:bodyPr/>
          <a:lstStyle/>
          <a:p>
            <a:pPr>
              <a:defRPr/>
            </a:pPr>
            <a:fld id="{51432553-FC77-1C41-9E8E-CF8CC94AB64D}" type="slidenum">
              <a:rPr lang="en-US" altLang="en-US" smtClean="0"/>
              <a:pPr>
                <a:defRPr/>
              </a:pPr>
              <a:t>1</a:t>
            </a:fld>
            <a:endParaRPr lang="en-US" altLang="en-US"/>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Terminology</a:t>
            </a:r>
          </a:p>
          <a:p>
            <a:endParaRPr lang="en-US" altLang="en-US" sz="1200" dirty="0">
              <a:ea typeface="MS PGothic" charset="-128"/>
            </a:endParaRPr>
          </a:p>
          <a:p>
            <a:r>
              <a:rPr lang="en-US" altLang="en-US" sz="1200" dirty="0">
                <a:ea typeface="MS PGothic" charset="-128"/>
              </a:rPr>
              <a:t>The first section today is </a:t>
            </a:r>
            <a:r>
              <a:rPr lang="en-US" altLang="en-US" sz="1200" b="1" dirty="0">
                <a:ea typeface="MS PGothic" charset="-128"/>
              </a:rPr>
              <a:t>Terminology</a:t>
            </a:r>
            <a:r>
              <a:rPr lang="en-US" altLang="en-US" sz="1200" dirty="0">
                <a:ea typeface="MS PGothic" charset="-128"/>
              </a:rPr>
              <a:t>. This is the cornerstone of the training because it is important that we are all using </a:t>
            </a:r>
            <a:r>
              <a:rPr lang="en-US" altLang="en-US" sz="1200" b="0" dirty="0">
                <a:ea typeface="MS PGothic" charset="-128"/>
              </a:rPr>
              <a:t>commonly understood </a:t>
            </a:r>
            <a:r>
              <a:rPr lang="en-US" altLang="en-US" sz="1200" b="1" dirty="0">
                <a:ea typeface="MS PGothic" charset="-128"/>
              </a:rPr>
              <a:t>language</a:t>
            </a:r>
            <a:r>
              <a:rPr lang="en-US" altLang="en-US" sz="1200" dirty="0">
                <a:ea typeface="MS PGothic" charset="-128"/>
              </a:rPr>
              <a:t> to discuss SOGIESC issues.</a:t>
            </a:r>
          </a:p>
          <a:p>
            <a:endParaRPr lang="en-US" altLang="en-US" sz="1200" dirty="0">
              <a:ea typeface="MS PGothic" charset="-128"/>
            </a:endParaRPr>
          </a:p>
          <a:p>
            <a:r>
              <a:rPr lang="en-US" altLang="en-US" sz="1200" dirty="0">
                <a:ea typeface="MS PGothic" charset="-128"/>
              </a:rPr>
              <a:t>----</a:t>
            </a:r>
          </a:p>
          <a:p>
            <a:r>
              <a:rPr lang="en-US" altLang="en-US" sz="1200" dirty="0">
                <a:ea typeface="MS PGothic" charset="-128"/>
              </a:rPr>
              <a:t> </a:t>
            </a:r>
            <a:endParaRPr lang="en-US" altLang="en-US" sz="1200" b="1" i="1" dirty="0">
              <a:ea typeface="MS PGothic" charset="-128"/>
            </a:endParaRPr>
          </a:p>
          <a:p>
            <a:r>
              <a:rPr lang="en-US" altLang="en-US" sz="1200" b="1" i="1" dirty="0">
                <a:ea typeface="MS PGothic" charset="-128"/>
              </a:rPr>
              <a:t>Time: </a:t>
            </a:r>
            <a:r>
              <a:rPr lang="en-US" altLang="en-US" sz="1200" b="0" i="1" dirty="0">
                <a:ea typeface="MS PGothic" charset="-128"/>
              </a:rPr>
              <a:t>One hour and 30 minutes</a:t>
            </a:r>
            <a:r>
              <a:rPr lang="en-US" altLang="en-US" sz="1200" i="1" dirty="0">
                <a:ea typeface="MS PGothic" charset="-128"/>
              </a:rPr>
              <a:t>.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10</a:t>
            </a:fld>
            <a:endParaRPr lang="en-US" altLang="en-US" sz="1200" dirty="0">
              <a:latin typeface="Calibri Regular"/>
            </a:endParaRPr>
          </a:p>
        </p:txBody>
      </p:sp>
    </p:spTree>
    <p:extLst>
      <p:ext uri="{BB962C8B-B14F-4D97-AF65-F5344CB8AC3E}">
        <p14:creationId xmlns:p14="http://schemas.microsoft.com/office/powerpoint/2010/main" val="2987574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200" b="1" u="sng" dirty="0">
                <a:ea typeface="MS PGothic" charset="-128"/>
              </a:rPr>
              <a:t>Objectives</a:t>
            </a:r>
          </a:p>
          <a:p>
            <a:endParaRPr lang="en-US" altLang="en-US" sz="1200" dirty="0">
              <a:ea typeface="MS PGothic" charset="-128"/>
            </a:endParaRPr>
          </a:p>
          <a:p>
            <a:r>
              <a:rPr lang="en-US" altLang="en-US" sz="1200" dirty="0">
                <a:ea typeface="MS PGothic" charset="-128"/>
              </a:rPr>
              <a:t>Let’s review our objectives for Terminology. By</a:t>
            </a:r>
            <a:r>
              <a:rPr lang="en-US" altLang="en-US" sz="1200" baseline="0" dirty="0">
                <a:ea typeface="MS PGothic" charset="-128"/>
              </a:rPr>
              <a:t> the end of this section, you should be able to</a:t>
            </a:r>
            <a:r>
              <a:rPr lang="en-US" altLang="en-US" sz="1200" dirty="0">
                <a:ea typeface="MS PGothic" charset="-128"/>
              </a:rPr>
              <a:t>: </a:t>
            </a:r>
          </a:p>
          <a:p>
            <a:endParaRPr lang="en-US" altLang="en-US" sz="1200" i="0" dirty="0">
              <a:ea typeface="MS PGothic" charset="-128"/>
            </a:endParaRPr>
          </a:p>
          <a:p>
            <a:pPr marL="350838" lvl="1" indent="-171450">
              <a:buFont typeface="Arial" panose="020B0604020202020204" pitchFamily="34" charset="0"/>
              <a:buChar char="•"/>
            </a:pPr>
            <a:r>
              <a:rPr lang="en-US" altLang="en-US" sz="1200" i="0" dirty="0"/>
              <a:t>Define the </a:t>
            </a:r>
            <a:r>
              <a:rPr lang="en-US" altLang="en-US" sz="1200" b="1" i="0" dirty="0"/>
              <a:t>common terms </a:t>
            </a:r>
            <a:r>
              <a:rPr lang="en-US" altLang="en-US" sz="1200" i="0" dirty="0"/>
              <a:t>used in both the international and local context to discuss sexual orientation, gender identity, gender expression and sex characteristics. </a:t>
            </a:r>
          </a:p>
          <a:p>
            <a:pPr marL="350838" lvl="1" indent="-171450">
              <a:buFont typeface="Arial" panose="020B0604020202020204" pitchFamily="34" charset="0"/>
              <a:buChar char="•"/>
            </a:pPr>
            <a:r>
              <a:rPr lang="en-US" altLang="en-US" sz="1200" i="0" dirty="0"/>
              <a:t>Explain the </a:t>
            </a:r>
            <a:r>
              <a:rPr lang="en-US" altLang="en-US" sz="1200" b="1" i="0" dirty="0"/>
              <a:t>core concepts </a:t>
            </a:r>
            <a:r>
              <a:rPr lang="en-US" altLang="en-US" sz="1200" i="0" dirty="0"/>
              <a:t>of sexual orientation, gender identity, gender expression and sex characteristics and the differences between them. </a:t>
            </a:r>
          </a:p>
          <a:p>
            <a:pPr marL="350838" lvl="1" indent="-171450">
              <a:buFont typeface="Arial" panose="020B0604020202020204" pitchFamily="34" charset="0"/>
              <a:buChar char="•"/>
            </a:pPr>
            <a:r>
              <a:rPr lang="en-US" altLang="en-US" sz="1200" i="0" dirty="0"/>
              <a:t>Detail </a:t>
            </a:r>
            <a:r>
              <a:rPr lang="en-US" altLang="en-US" sz="1200" b="1" i="0" dirty="0"/>
              <a:t>words we should avoid </a:t>
            </a:r>
            <a:r>
              <a:rPr lang="en-US" altLang="en-US" sz="1200" i="0" dirty="0"/>
              <a:t>when speaking to or about people with diverse SOGIESC, both in the international context and in your own context.</a:t>
            </a:r>
          </a:p>
          <a:p>
            <a:pPr marL="350838" lvl="1" indent="-171450">
              <a:buFont typeface="Arial" panose="020B0604020202020204" pitchFamily="34" charset="0"/>
              <a:buChar char="•"/>
            </a:pPr>
            <a:endParaRPr lang="en-US" altLang="en-US" sz="1200" dirty="0"/>
          </a:p>
          <a:p>
            <a:r>
              <a:rPr lang="en-US" altLang="en-US" sz="1200" dirty="0"/>
              <a:t>----</a:t>
            </a:r>
          </a:p>
          <a:p>
            <a:endParaRPr lang="en-US" altLang="en-US" sz="1200" dirty="0"/>
          </a:p>
          <a:p>
            <a:r>
              <a:rPr lang="en-US" altLang="en-US" sz="1200" b="1" i="1" dirty="0"/>
              <a:t>Time: </a:t>
            </a:r>
            <a:r>
              <a:rPr lang="en-US" altLang="en-US" sz="1200" b="0" i="1" dirty="0"/>
              <a:t>1</a:t>
            </a:r>
            <a:r>
              <a:rPr lang="en-US" altLang="en-US" sz="1200" i="1" dirty="0"/>
              <a:t>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11</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108417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a:lstStyle/>
          <a:p>
            <a:r>
              <a:rPr lang="en-US" b="1" i="0" u="sng" dirty="0"/>
              <a:t>A Note on Language: The Importance of Words</a:t>
            </a:r>
          </a:p>
          <a:p>
            <a:endParaRPr lang="en-US" i="0" dirty="0"/>
          </a:p>
          <a:p>
            <a:r>
              <a:rPr lang="en-US" i="0" baseline="0" dirty="0"/>
              <a:t>Language </a:t>
            </a:r>
            <a:r>
              <a:rPr lang="en-US" b="1" i="0" baseline="0" dirty="0"/>
              <a:t>shapes</a:t>
            </a:r>
            <a:r>
              <a:rPr lang="en-US" i="0" baseline="0" dirty="0"/>
              <a:t> the way we see the world. </a:t>
            </a:r>
          </a:p>
          <a:p>
            <a:r>
              <a:rPr lang="en-US" i="0" baseline="0" dirty="0"/>
              <a:t>The words we </a:t>
            </a:r>
            <a:r>
              <a:rPr lang="en-US" b="1" i="0" baseline="0" dirty="0"/>
              <a:t>use</a:t>
            </a:r>
            <a:r>
              <a:rPr lang="en-US" i="0" baseline="0" dirty="0"/>
              <a:t> and the meanings we attach to them influence our feelings, attitudes and beliefs. These words we use can make others feel good, or they can also cause harm.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Many of the unconscious </a:t>
            </a:r>
            <a:r>
              <a:rPr lang="en-US" b="1" i="0" dirty="0"/>
              <a:t>biases</a:t>
            </a:r>
            <a:r>
              <a:rPr lang="en-US" i="0" dirty="0"/>
              <a:t> that we have about our world are developed through the language we hear and use about the people and things around us. We can change some of these biases if we change our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a:t>
            </a:r>
            <a:r>
              <a:rPr lang="en-US" b="1" i="0" dirty="0"/>
              <a:t>learn</a:t>
            </a:r>
            <a:r>
              <a:rPr lang="en-US" i="0" dirty="0"/>
              <a:t> the words we use from the moment we start to hear our families talk to us in our language. As children, we use those words often without thinking, but as adults, we can begin to make more deliberate choices in the words we use to describe ourselves and others.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These language choices have a powerful effect on how we </a:t>
            </a:r>
            <a:r>
              <a:rPr lang="en-US" b="1" i="0" dirty="0"/>
              <a:t>interact </a:t>
            </a:r>
            <a:r>
              <a:rPr lang="en-US" i="0" dirty="0"/>
              <a:t>with one another. It’s important in this training environment that we’re mindful of the language we choose to use, what those words mean, and how others feel about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Time: </a:t>
            </a:r>
            <a:r>
              <a:rPr lang="en-US" b="0" i="1" dirty="0">
                <a:ea typeface="MS PGothic" charset="-128"/>
              </a:rPr>
              <a:t>6</a:t>
            </a:r>
            <a:r>
              <a:rPr lang="en-US" altLang="en-US" i="1" dirty="0">
                <a:ea typeface="MS PGothic" charset="-128"/>
              </a:rPr>
              <a:t> minutes for A Note on Language (approximately 2 minutes for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a typeface="MS PGothic"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chemeClr val="tx1"/>
                </a:solidFill>
                <a:ea typeface="MS PGothic" charset="-128"/>
              </a:rPr>
              <a:t>[Image description: Two people look at each other while engaging in communication. One smiles while the other nods their head as if they understand the turn of phrase.]</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i="0" dirty="0"/>
          </a:p>
        </p:txBody>
      </p:sp>
      <p:sp>
        <p:nvSpPr>
          <p:cNvPr id="4" name="Slide Number Placeholder 3"/>
          <p:cNvSpPr>
            <a:spLocks noGrp="1"/>
          </p:cNvSpPr>
          <p:nvPr>
            <p:ph type="sldNum" sz="quarter" idx="10"/>
          </p:nvPr>
        </p:nvSpPr>
        <p:spPr/>
        <p:txBody>
          <a:bodyPr/>
          <a:lstStyle/>
          <a:p>
            <a:fld id="{D4F8946C-7958-45E7-AA5A-9EAC386C7358}" type="slidenum">
              <a:rPr lang="en-US" smtClean="0"/>
              <a:t>12</a:t>
            </a:fld>
            <a:endParaRPr lang="en-US"/>
          </a:p>
        </p:txBody>
      </p:sp>
    </p:spTree>
    <p:extLst>
      <p:ext uri="{BB962C8B-B14F-4D97-AF65-F5344CB8AC3E}">
        <p14:creationId xmlns:p14="http://schemas.microsoft.com/office/powerpoint/2010/main" val="1782815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08013"/>
            <a:ext cx="4111625" cy="3086100"/>
          </a:xfrm>
        </p:spPr>
      </p:sp>
      <p:sp>
        <p:nvSpPr>
          <p:cNvPr id="3" name="Notes Placeholder 2"/>
          <p:cNvSpPr>
            <a:spLocks noGrp="1"/>
          </p:cNvSpPr>
          <p:nvPr>
            <p:ph type="body" idx="1"/>
          </p:nvPr>
        </p:nvSpPr>
        <p:spPr>
          <a:xfrm>
            <a:off x="685800" y="4035971"/>
            <a:ext cx="5486400" cy="4649241"/>
          </a:xfrm>
          <a:prstGeom prst="rect">
            <a:avLst/>
          </a:prstGeom>
        </p:spPr>
        <p:txBody>
          <a:bodyPr/>
          <a:lstStyle/>
          <a:p>
            <a:r>
              <a:rPr lang="en-US" b="1" i="0" u="sng" dirty="0"/>
              <a:t>A Note on Language: The Importance of Words</a:t>
            </a:r>
          </a:p>
          <a:p>
            <a:endParaRPr lang="en-US" i="0" dirty="0"/>
          </a:p>
          <a:p>
            <a:r>
              <a:rPr lang="en-US" i="0" baseline="0" dirty="0"/>
              <a:t>Language </a:t>
            </a:r>
            <a:r>
              <a:rPr lang="en-US" b="1" i="0" baseline="0" dirty="0"/>
              <a:t>shapes</a:t>
            </a:r>
            <a:r>
              <a:rPr lang="en-US" i="0" baseline="0" dirty="0"/>
              <a:t> the way we see the world. </a:t>
            </a:r>
          </a:p>
          <a:p>
            <a:endParaRPr lang="en-US" i="0" baseline="0" dirty="0"/>
          </a:p>
          <a:p>
            <a:r>
              <a:rPr lang="en-US" i="0" baseline="0" dirty="0"/>
              <a:t>The words we </a:t>
            </a:r>
            <a:r>
              <a:rPr lang="en-US" b="1" i="0" baseline="0" dirty="0"/>
              <a:t>use</a:t>
            </a:r>
            <a:r>
              <a:rPr lang="en-US" i="0" baseline="0" dirty="0"/>
              <a:t> and the meanings we attach to them influence our feelings, attitudes and beliefs. These words we use can make others feel good, or they can also cause harm.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Many of the unconscious </a:t>
            </a:r>
            <a:r>
              <a:rPr lang="en-US" b="1" i="0" dirty="0"/>
              <a:t>biases</a:t>
            </a:r>
            <a:r>
              <a:rPr lang="en-US" i="0" dirty="0"/>
              <a:t> that we have about our world are developed through the language we hear and use about the people and things around us. We can change some of these biases if we change our language.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We </a:t>
            </a:r>
            <a:r>
              <a:rPr lang="en-US" b="1" i="0" dirty="0"/>
              <a:t>learn</a:t>
            </a:r>
            <a:r>
              <a:rPr lang="en-US" i="0" dirty="0"/>
              <a:t> the words we use from the moment we start to hear our families talk to us in our language. As children, we use those words often without thinking, but as adults, we can begin to make more deliberate choices in the words we use to describe ourselves and others.</a:t>
            </a:r>
            <a:r>
              <a:rPr lang="en-US" i="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These language choices have a powerful effect on how we </a:t>
            </a:r>
            <a:r>
              <a:rPr lang="en-US" b="1" i="0" dirty="0"/>
              <a:t>interact </a:t>
            </a:r>
            <a:r>
              <a:rPr lang="en-US" i="0" dirty="0"/>
              <a:t>with one another. It’s important in this training environment that we’re mindful of the language we choose to use, what those words mean, and how others feel about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Time: </a:t>
            </a:r>
            <a:r>
              <a:rPr lang="en-US" b="0" i="1" dirty="0">
                <a:ea typeface="MS PGothic" charset="-128"/>
              </a:rPr>
              <a:t>6</a:t>
            </a:r>
            <a:r>
              <a:rPr lang="en-US" altLang="en-US" i="1" dirty="0">
                <a:ea typeface="MS PGothic" charset="-128"/>
              </a:rPr>
              <a:t> minutes for A Note on Language (approximately 2 minutes for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solidFill>
                  <a:schemeClr val="tx1"/>
                </a:solidFill>
                <a:ea typeface="MS PGothic" charset="-128"/>
              </a:rPr>
              <a:t>[Image description: a notebook opened with script-like writing inside and a modern calligraphy pen placed carefully on the page.]</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i="1" dirty="0">
              <a:ea typeface="MS PGothic"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endParaRPr lang="en-US" i="0" dirty="0"/>
          </a:p>
        </p:txBody>
      </p:sp>
      <p:sp>
        <p:nvSpPr>
          <p:cNvPr id="4" name="Slide Number Placeholder 3"/>
          <p:cNvSpPr>
            <a:spLocks noGrp="1"/>
          </p:cNvSpPr>
          <p:nvPr>
            <p:ph type="sldNum" sz="quarter" idx="10"/>
          </p:nvPr>
        </p:nvSpPr>
        <p:spPr/>
        <p:txBody>
          <a:bodyPr/>
          <a:lstStyle/>
          <a:p>
            <a:fld id="{D4F8946C-7958-45E7-AA5A-9EAC386C7358}" type="slidenum">
              <a:rPr lang="en-US" smtClean="0"/>
              <a:t>13</a:t>
            </a:fld>
            <a:endParaRPr lang="en-US"/>
          </a:p>
        </p:txBody>
      </p:sp>
    </p:spTree>
    <p:extLst>
      <p:ext uri="{BB962C8B-B14F-4D97-AF65-F5344CB8AC3E}">
        <p14:creationId xmlns:p14="http://schemas.microsoft.com/office/powerpoint/2010/main" val="2224788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ea typeface="MS PGothic" charset="-128"/>
              </a:rPr>
              <a:t>Exercise: Terminology Board Game</a:t>
            </a:r>
          </a:p>
          <a:p>
            <a:endParaRPr lang="en-US" altLang="en-US" dirty="0">
              <a:ea typeface="MS PGothic" charset="-128"/>
            </a:endParaRPr>
          </a:p>
          <a:p>
            <a:pPr lvl="0"/>
            <a:r>
              <a:rPr lang="en-US" sz="1200" kern="1200" dirty="0">
                <a:solidFill>
                  <a:schemeClr val="tx1"/>
                </a:solidFill>
                <a:effectLst/>
                <a:latin typeface="+mn-lt"/>
                <a:ea typeface="MS PGothic" pitchFamily="34" charset="-128"/>
                <a:cs typeface="MS PGothic" charset="0"/>
              </a:rPr>
              <a:t>We’ll learn about terminology by doing the </a:t>
            </a:r>
            <a:r>
              <a:rPr lang="en-US" sz="1200" b="1" kern="1200" dirty="0">
                <a:solidFill>
                  <a:schemeClr val="tx1"/>
                </a:solidFill>
                <a:effectLst/>
                <a:latin typeface="+mn-lt"/>
                <a:ea typeface="MS PGothic" pitchFamily="34" charset="-128"/>
                <a:cs typeface="MS PGothic" charset="0"/>
              </a:rPr>
              <a:t>Terminology Board Game</a:t>
            </a:r>
            <a:r>
              <a:rPr lang="en-US" sz="1200" kern="1200" dirty="0">
                <a:solidFill>
                  <a:schemeClr val="tx1"/>
                </a:solidFill>
                <a:effectLst/>
                <a:latin typeface="+mn-lt"/>
                <a:ea typeface="MS PGothic" pitchFamily="34" charset="-128"/>
                <a:cs typeface="MS PGothic" charset="0"/>
              </a:rPr>
              <a:t>. Please split into teams of three or four people each. You can join the people sitting nearest to you. Each team should have a </a:t>
            </a:r>
            <a:r>
              <a:rPr lang="en-US" sz="1200" b="0" kern="1200" dirty="0">
                <a:solidFill>
                  <a:schemeClr val="tx1"/>
                </a:solidFill>
                <a:effectLst/>
                <a:latin typeface="+mn-lt"/>
                <a:ea typeface="MS PGothic" pitchFamily="34" charset="-128"/>
                <a:cs typeface="MS PGothic" charset="0"/>
              </a:rPr>
              <a:t>Terminology Board Game </a:t>
            </a:r>
            <a:r>
              <a:rPr lang="en-US" sz="1200" kern="1200" dirty="0">
                <a:solidFill>
                  <a:schemeClr val="tx1"/>
                </a:solidFill>
                <a:effectLst/>
                <a:latin typeface="+mn-lt"/>
                <a:ea typeface="MS PGothic" pitchFamily="34" charset="-128"/>
                <a:cs typeface="MS PGothic" charset="0"/>
              </a:rPr>
              <a:t>on the table near them. </a:t>
            </a:r>
          </a:p>
          <a:p>
            <a:pPr lvl="0"/>
            <a:endParaRPr lang="en-US" sz="1200" kern="1200" dirty="0">
              <a:solidFill>
                <a:schemeClr val="tx1"/>
              </a:solidFill>
              <a:effectLst/>
              <a:latin typeface="+mn-lt"/>
              <a:ea typeface="MS PGothic" pitchFamily="34" charset="-128"/>
              <a:cs typeface="MS PGothic" charset="0"/>
            </a:endParaRPr>
          </a:p>
          <a:p>
            <a:pPr lvl="0"/>
            <a:r>
              <a:rPr lang="en-US" sz="1200" kern="1200" dirty="0">
                <a:solidFill>
                  <a:schemeClr val="tx1"/>
                </a:solidFill>
                <a:effectLst/>
                <a:latin typeface="+mn-lt"/>
                <a:ea typeface="MS PGothic" pitchFamily="34" charset="-128"/>
                <a:cs typeface="MS PGothic" charset="0"/>
              </a:rPr>
              <a:t>The game consists of a </a:t>
            </a:r>
            <a:r>
              <a:rPr lang="en-US" sz="1200" b="1" kern="1200" dirty="0">
                <a:solidFill>
                  <a:schemeClr val="tx1"/>
                </a:solidFill>
                <a:effectLst/>
                <a:latin typeface="+mn-lt"/>
                <a:ea typeface="MS PGothic" pitchFamily="34" charset="-128"/>
                <a:cs typeface="MS PGothic" charset="0"/>
              </a:rPr>
              <a:t>game board</a:t>
            </a:r>
            <a:r>
              <a:rPr lang="en-US" sz="1200" kern="1200" dirty="0">
                <a:solidFill>
                  <a:schemeClr val="tx1"/>
                </a:solidFill>
                <a:effectLst/>
                <a:latin typeface="+mn-lt"/>
                <a:ea typeface="MS PGothic" pitchFamily="34" charset="-128"/>
                <a:cs typeface="MS PGothic" charset="0"/>
              </a:rPr>
              <a:t> and a pack of cards. This </a:t>
            </a:r>
            <a:r>
              <a:rPr lang="en-US" sz="1200" b="0" kern="1200" dirty="0">
                <a:solidFill>
                  <a:schemeClr val="tx1"/>
                </a:solidFill>
                <a:effectLst/>
                <a:latin typeface="+mn-lt"/>
                <a:ea typeface="MS PGothic" pitchFamily="34" charset="-128"/>
                <a:cs typeface="MS PGothic" charset="0"/>
              </a:rPr>
              <a:t>game is simple</a:t>
            </a:r>
            <a:r>
              <a:rPr lang="en-US" sz="1200" kern="1200" dirty="0">
                <a:solidFill>
                  <a:schemeClr val="tx1"/>
                </a:solidFill>
                <a:effectLst/>
                <a:latin typeface="+mn-lt"/>
                <a:ea typeface="MS PGothic" pitchFamily="34" charset="-128"/>
                <a:cs typeface="MS PGothic" charset="0"/>
              </a:rPr>
              <a:t>. The board has the definitions on it. The cards have the words on them. You must match the correct word with the correct definition. </a:t>
            </a:r>
            <a:r>
              <a:rPr lang="en-US" sz="1200" b="0" kern="1200" dirty="0">
                <a:solidFill>
                  <a:schemeClr val="tx1"/>
                </a:solidFill>
                <a:effectLst/>
                <a:latin typeface="+mn-lt"/>
                <a:ea typeface="MS PGothic" pitchFamily="34" charset="-128"/>
                <a:cs typeface="MS PGothic" charset="0"/>
              </a:rPr>
              <a:t>This isn’t a speed test, so please take your time when deciding where to place the cards. I'll come and assist you during the game. After everyone is finished, we'll go through them together. </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While the teams work on completing their boards, </a:t>
            </a:r>
            <a:r>
              <a:rPr lang="en-US" sz="1200" b="1" i="1" kern="1200" dirty="0">
                <a:solidFill>
                  <a:schemeClr val="tx1"/>
                </a:solidFill>
                <a:effectLst/>
                <a:latin typeface="+mn-lt"/>
                <a:ea typeface="MS PGothic" pitchFamily="34" charset="-128"/>
                <a:cs typeface="MS PGothic" charset="0"/>
              </a:rPr>
              <a:t>assist </a:t>
            </a:r>
            <a:r>
              <a:rPr lang="en-US" sz="1200" b="0" i="1" kern="1200" dirty="0">
                <a:solidFill>
                  <a:schemeClr val="tx1"/>
                </a:solidFill>
                <a:effectLst/>
                <a:latin typeface="+mn-lt"/>
                <a:ea typeface="MS PGothic" pitchFamily="34" charset="-128"/>
                <a:cs typeface="MS PGothic" charset="0"/>
              </a:rPr>
              <a:t>them </a:t>
            </a:r>
            <a:r>
              <a:rPr lang="en-US" sz="1200" i="1" kern="1200" dirty="0">
                <a:solidFill>
                  <a:schemeClr val="tx1"/>
                </a:solidFill>
                <a:effectLst/>
                <a:latin typeface="+mn-lt"/>
                <a:ea typeface="MS PGothic" pitchFamily="34" charset="-128"/>
                <a:cs typeface="MS PGothic" charset="0"/>
              </a:rPr>
              <a:t>by noting which cards are not in the correct places or giving them hints as to where they might place cards. Teams that finish should be instructed to work on the bonus exercises in their Workbooks until the other teams finish. </a:t>
            </a:r>
          </a:p>
          <a:p>
            <a:pPr lvl="0"/>
            <a:endParaRPr lang="en-US" sz="1200" i="1"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Once all teams have completed their boards- </a:t>
            </a:r>
            <a:r>
              <a:rPr lang="en-US" sz="1200" kern="1200" dirty="0">
                <a:solidFill>
                  <a:schemeClr val="tx1"/>
                </a:solidFill>
                <a:effectLst/>
                <a:latin typeface="+mn-lt"/>
                <a:ea typeface="MS PGothic" pitchFamily="34" charset="-128"/>
                <a:cs typeface="MS PGothic" charset="0"/>
              </a:rPr>
              <a:t>Now that everyone has </a:t>
            </a:r>
            <a:r>
              <a:rPr lang="en-US" sz="1200" b="1" kern="1200" dirty="0">
                <a:solidFill>
                  <a:schemeClr val="tx1"/>
                </a:solidFill>
                <a:effectLst/>
                <a:latin typeface="+mn-lt"/>
                <a:ea typeface="MS PGothic" pitchFamily="34" charset="-128"/>
                <a:cs typeface="MS PGothic" charset="0"/>
              </a:rPr>
              <a:t>completed </a:t>
            </a:r>
            <a:r>
              <a:rPr lang="en-US" sz="1200" b="0" kern="1200" dirty="0">
                <a:solidFill>
                  <a:schemeClr val="tx1"/>
                </a:solidFill>
                <a:effectLst/>
                <a:latin typeface="+mn-lt"/>
                <a:ea typeface="MS PGothic" pitchFamily="34" charset="-128"/>
                <a:cs typeface="MS PGothic" charset="0"/>
              </a:rPr>
              <a:t>their board</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let’s go through them together.</a:t>
            </a:r>
            <a:r>
              <a:rPr lang="en-US" sz="1200" b="1" kern="1200" dirty="0">
                <a:solidFill>
                  <a:schemeClr val="tx1"/>
                </a:solidFill>
                <a:effectLst/>
                <a:latin typeface="+mn-lt"/>
                <a:ea typeface="MS PGothic" pitchFamily="34" charset="-128"/>
                <a:cs typeface="MS PGothic" charset="0"/>
              </a:rPr>
              <a:t> </a:t>
            </a:r>
            <a:r>
              <a:rPr lang="en-US" sz="1200" kern="1200" dirty="0">
                <a:solidFill>
                  <a:schemeClr val="tx1"/>
                </a:solidFill>
                <a:effectLst/>
                <a:latin typeface="+mn-lt"/>
                <a:ea typeface="MS PGothic" pitchFamily="34" charset="-128"/>
                <a:cs typeface="MS PGothic" charset="0"/>
              </a:rPr>
              <a:t>We’ll start with the square on the top left, which reads “Each person’s capacity for profound romantic....” Which card did you put on this game board spot? Why did you choose that word for this definition?</a:t>
            </a:r>
          </a:p>
          <a:p>
            <a:pPr lvl="0"/>
            <a:endParaRPr lang="en-US" sz="1200"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Go through the board </a:t>
            </a:r>
            <a:r>
              <a:rPr lang="en-US" sz="1200" b="1" i="1" kern="1200" dirty="0">
                <a:solidFill>
                  <a:schemeClr val="tx1"/>
                </a:solidFill>
                <a:effectLst/>
                <a:latin typeface="+mn-lt"/>
                <a:ea typeface="MS PGothic" pitchFamily="34" charset="-128"/>
                <a:cs typeface="MS PGothic" charset="0"/>
              </a:rPr>
              <a:t>term by term</a:t>
            </a:r>
            <a:r>
              <a:rPr lang="en-US" sz="1200" i="1" kern="1200" dirty="0">
                <a:solidFill>
                  <a:schemeClr val="tx1"/>
                </a:solidFill>
                <a:effectLst/>
                <a:latin typeface="+mn-lt"/>
                <a:ea typeface="MS PGothic" pitchFamily="34" charset="-128"/>
                <a:cs typeface="MS PGothic" charset="0"/>
              </a:rPr>
              <a:t>, starting at the top left, working across the row and then going to the next row. Using the Facilitator’s Key in the Facilitation Guide, ask the questions about each term and use the answers that follow to supplement the answers the learners provide. You may then wish to give the answers for the bonus exercises for the learners who completed them. </a:t>
            </a:r>
            <a:endParaRPr lang="en-US" sz="1200" kern="1200" dirty="0">
              <a:solidFill>
                <a:schemeClr val="tx1"/>
              </a:solidFill>
              <a:effectLst/>
              <a:latin typeface="+mn-lt"/>
              <a:ea typeface="MS PGothic" pitchFamily="34" charset="-128"/>
              <a:cs typeface="MS PGothic" charset="0"/>
            </a:endParaRPr>
          </a:p>
          <a:p>
            <a:pPr lvl="0"/>
            <a:endParaRPr lang="en-US" sz="1200" i="1" kern="1200" dirty="0">
              <a:solidFill>
                <a:schemeClr val="tx1"/>
              </a:solidFill>
              <a:effectLst/>
              <a:latin typeface="+mn-lt"/>
              <a:ea typeface="MS PGothic" pitchFamily="34" charset="-128"/>
              <a:cs typeface="MS PGothic" charset="0"/>
            </a:endParaRPr>
          </a:p>
          <a:p>
            <a:pPr lvl="0"/>
            <a:r>
              <a:rPr lang="en-US" sz="1200" i="1" kern="1200" dirty="0">
                <a:solidFill>
                  <a:schemeClr val="tx1"/>
                </a:solidFill>
                <a:effectLst/>
                <a:latin typeface="+mn-lt"/>
                <a:ea typeface="MS PGothic" pitchFamily="34" charset="-128"/>
                <a:cs typeface="MS PGothic" charset="0"/>
              </a:rPr>
              <a:t>----</a:t>
            </a:r>
            <a:endParaRPr lang="en-US" sz="1200" kern="1200" dirty="0">
              <a:solidFill>
                <a:schemeClr val="tx1"/>
              </a:solidFill>
              <a:effectLst/>
              <a:latin typeface="+mn-lt"/>
              <a:ea typeface="MS PGothic" pitchFamily="34" charset="-128"/>
              <a:cs typeface="MS PGothic" charset="0"/>
            </a:endParaRPr>
          </a:p>
          <a:p>
            <a:endParaRPr lang="en-US" altLang="en-US"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i="1" dirty="0">
                <a:ea typeface="MS PGothic" charset="-128"/>
              </a:rPr>
              <a:t>Facilitation Note: </a:t>
            </a:r>
            <a:r>
              <a:rPr lang="en-US" altLang="en-US" i="1" dirty="0">
                <a:ea typeface="MS PGothic" charset="-128"/>
              </a:rPr>
              <a:t>See the Facilitation Guide </a:t>
            </a:r>
            <a:r>
              <a:rPr lang="en-US" altLang="en-US" b="1" i="1" dirty="0">
                <a:ea typeface="MS PGothic" charset="-128"/>
              </a:rPr>
              <a:t>page 56 </a:t>
            </a:r>
            <a:r>
              <a:rPr lang="en-US" altLang="en-US" i="1" dirty="0">
                <a:ea typeface="MS PGothic" charset="-128"/>
              </a:rPr>
              <a:t>for information about this exercise, alternative facilitation ideas, the printable Board Games, Facilitator’s Key and bonus exercise answers. </a:t>
            </a:r>
          </a:p>
          <a:p>
            <a:endParaRPr lang="en-US" altLang="en-US" b="1" i="1" dirty="0">
              <a:ea typeface="MS PGothic" charset="-128"/>
            </a:endParaRPr>
          </a:p>
          <a:p>
            <a:r>
              <a:rPr lang="en-US" altLang="en-US" b="1" i="1" dirty="0">
                <a:ea typeface="MS PGothic" charset="-128"/>
              </a:rPr>
              <a:t>Time: </a:t>
            </a:r>
            <a:r>
              <a:rPr lang="en-US" altLang="en-US" b="0" i="1" dirty="0">
                <a:ea typeface="MS PGothic" charset="-128"/>
              </a:rPr>
              <a:t>60</a:t>
            </a:r>
            <a:r>
              <a:rPr lang="en-US" altLang="en-US" i="1" dirty="0">
                <a:ea typeface="MS PGothic" charset="-128"/>
              </a:rPr>
              <a:t> minutes. 20 minutes for the introduction and activity; 40 minutes for the debrief.</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14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1571029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u="sng" kern="1200" dirty="0">
                <a:solidFill>
                  <a:schemeClr val="tx1"/>
                </a:solidFill>
                <a:latin typeface="+mn-lt"/>
                <a:ea typeface="MS PGothic" pitchFamily="34" charset="-128"/>
                <a:cs typeface="MS PGothic" charset="0"/>
              </a:rPr>
              <a:t>Group Discussion: Terminology in Your Context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ea typeface="MS PGothic" charset="-128"/>
            </a:endParaRPr>
          </a:p>
          <a:p>
            <a:r>
              <a:rPr lang="en-US" altLang="en-US" dirty="0">
                <a:ea typeface="MS PGothic" charset="-128"/>
              </a:rPr>
              <a:t>We've now learned some of the terminology used within the </a:t>
            </a:r>
            <a:r>
              <a:rPr lang="en-US" altLang="en-US" b="1" dirty="0">
                <a:ea typeface="MS PGothic" charset="-128"/>
              </a:rPr>
              <a:t>international </a:t>
            </a:r>
            <a:r>
              <a:rPr lang="en-US" altLang="en-US" b="0" dirty="0">
                <a:ea typeface="MS PGothic" charset="-128"/>
              </a:rPr>
              <a:t>context</a:t>
            </a:r>
            <a:r>
              <a:rPr lang="en-US" altLang="en-US" dirty="0">
                <a:ea typeface="MS PGothic" charset="-128"/>
              </a:rPr>
              <a:t>. Let’s discuss terminology in your context. </a:t>
            </a:r>
          </a:p>
          <a:p>
            <a:endParaRPr lang="en-US" altLang="en-US" dirty="0">
              <a:ea typeface="MS PGothic" charset="-128"/>
            </a:endParaRPr>
          </a:p>
          <a:p>
            <a:pPr marL="350838" lvl="1" indent="-171450">
              <a:buFont typeface="Arial" panose="020B0604020202020204" pitchFamily="34" charset="0"/>
              <a:buChar char="•"/>
            </a:pPr>
            <a:r>
              <a:rPr lang="en-US" altLang="en-US" dirty="0">
                <a:ea typeface="MS PGothic" charset="-128"/>
              </a:rPr>
              <a:t>What </a:t>
            </a:r>
            <a:r>
              <a:rPr lang="en-US" altLang="en-US" b="1" dirty="0">
                <a:ea typeface="MS PGothic" charset="-128"/>
              </a:rPr>
              <a:t>terminology</a:t>
            </a:r>
            <a:r>
              <a:rPr lang="en-US" altLang="en-US" dirty="0">
                <a:ea typeface="MS PGothic" charset="-128"/>
              </a:rPr>
              <a:t> </a:t>
            </a:r>
            <a:r>
              <a:rPr lang="en-US" altLang="en-US" b="0" dirty="0">
                <a:ea typeface="MS PGothic" charset="-128"/>
              </a:rPr>
              <a:t>is used </a:t>
            </a:r>
            <a:r>
              <a:rPr lang="en-US" altLang="en-US" dirty="0">
                <a:ea typeface="MS PGothic" charset="-128"/>
              </a:rPr>
              <a:t>to describe sexual orientation, gender identity, gender expression and sex characteristics in the languages spoken here? </a:t>
            </a:r>
          </a:p>
          <a:p>
            <a:pPr marL="350838" lvl="1" indent="-171450">
              <a:buFont typeface="Arial" panose="020B0604020202020204" pitchFamily="34" charset="0"/>
              <a:buChar char="•"/>
            </a:pPr>
            <a:r>
              <a:rPr lang="en-US" altLang="en-US" dirty="0">
                <a:ea typeface="MS PGothic" charset="-128"/>
              </a:rPr>
              <a:t>How do the terms </a:t>
            </a:r>
            <a:r>
              <a:rPr lang="en-US" altLang="en-US" b="1" dirty="0">
                <a:ea typeface="MS PGothic" charset="-128"/>
              </a:rPr>
              <a:t>differ </a:t>
            </a:r>
            <a:r>
              <a:rPr lang="en-US" altLang="en-US" b="0" dirty="0">
                <a:ea typeface="MS PGothic" charset="-128"/>
              </a:rPr>
              <a:t>between regions and</a:t>
            </a:r>
            <a:r>
              <a:rPr lang="en-US" altLang="en-US" dirty="0">
                <a:ea typeface="MS PGothic" charset="-128"/>
              </a:rPr>
              <a:t> communities, and between different socio-economic and age groups? Are the words surrounding people with diverse SOGIESC </a:t>
            </a:r>
            <a:r>
              <a:rPr lang="en-US" altLang="en-US" b="0" dirty="0">
                <a:ea typeface="MS PGothic" charset="-128"/>
              </a:rPr>
              <a:t>positive or negative?</a:t>
            </a:r>
            <a:r>
              <a:rPr lang="en-US" altLang="en-US" b="1" dirty="0">
                <a:ea typeface="MS PGothic" charset="-128"/>
              </a:rPr>
              <a:t> </a:t>
            </a:r>
          </a:p>
          <a:p>
            <a:pPr marL="350838"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kern="1200" dirty="0">
                <a:solidFill>
                  <a:schemeClr val="tx1"/>
                </a:solidFill>
                <a:effectLst/>
                <a:latin typeface="+mn-lt"/>
                <a:ea typeface="MS PGothic" pitchFamily="34" charset="-128"/>
              </a:rPr>
              <a:t>What terms do </a:t>
            </a:r>
            <a:r>
              <a:rPr lang="en-US" altLang="en-US" sz="1200" b="1" kern="1200" dirty="0">
                <a:solidFill>
                  <a:schemeClr val="tx1"/>
                </a:solidFill>
                <a:effectLst/>
                <a:latin typeface="+mn-lt"/>
                <a:ea typeface="MS PGothic" pitchFamily="34" charset="-128"/>
              </a:rPr>
              <a:t>people</a:t>
            </a:r>
            <a:r>
              <a:rPr lang="en-US" altLang="en-US" sz="1200" kern="1200" dirty="0">
                <a:solidFill>
                  <a:schemeClr val="tx1"/>
                </a:solidFill>
                <a:effectLst/>
                <a:latin typeface="+mn-lt"/>
                <a:ea typeface="MS PGothic" pitchFamily="34" charset="-128"/>
              </a:rPr>
              <a:t> with diverse SOGIESC use in your context to describe themselves? How do they explain SOGIESC concepts?</a:t>
            </a:r>
          </a:p>
          <a:p>
            <a:pPr marL="350838" lvl="1" indent="-171450">
              <a:buFont typeface="Arial" panose="020B0604020202020204" pitchFamily="34" charset="0"/>
              <a:buChar char="•"/>
            </a:pPr>
            <a:r>
              <a:rPr lang="en-US" altLang="en-US" sz="1200" kern="1200" dirty="0">
                <a:solidFill>
                  <a:schemeClr val="tx1"/>
                </a:solidFill>
                <a:effectLst/>
                <a:latin typeface="+mn-lt"/>
                <a:ea typeface="MS PGothic" pitchFamily="34" charset="-128"/>
              </a:rPr>
              <a:t>Is there anything </a:t>
            </a:r>
            <a:r>
              <a:rPr lang="en-US" altLang="en-US" sz="1200" b="1" kern="1200" dirty="0">
                <a:solidFill>
                  <a:schemeClr val="tx1"/>
                </a:solidFill>
                <a:effectLst/>
                <a:latin typeface="+mn-lt"/>
                <a:ea typeface="MS PGothic" pitchFamily="34" charset="-128"/>
              </a:rPr>
              <a:t>different </a:t>
            </a:r>
            <a:r>
              <a:rPr lang="en-US" altLang="en-US" sz="1200" kern="1200" dirty="0">
                <a:solidFill>
                  <a:schemeClr val="tx1"/>
                </a:solidFill>
                <a:effectLst/>
                <a:latin typeface="+mn-lt"/>
                <a:ea typeface="MS PGothic" pitchFamily="34" charset="-128"/>
              </a:rPr>
              <a:t>about the way SOGIESC is conceptualized in your context, compared to the international context?</a:t>
            </a:r>
          </a:p>
          <a:p>
            <a:pPr marL="350838" lvl="1" indent="-171450">
              <a:buFont typeface="Arial" panose="020B0604020202020204" pitchFamily="34" charset="0"/>
              <a:buChar char="•"/>
            </a:pPr>
            <a:r>
              <a:rPr lang="en-US" altLang="en-US" sz="1200" kern="1200" dirty="0">
                <a:solidFill>
                  <a:schemeClr val="tx1"/>
                </a:solidFill>
                <a:effectLst/>
                <a:latin typeface="+mn-lt"/>
                <a:ea typeface="MS PGothic" pitchFamily="34" charset="-128"/>
              </a:rPr>
              <a:t>Is the way SOGIESC is </a:t>
            </a:r>
            <a:r>
              <a:rPr lang="en-US" altLang="en-US" sz="1200" b="1" kern="1200" dirty="0">
                <a:solidFill>
                  <a:schemeClr val="tx1"/>
                </a:solidFill>
                <a:effectLst/>
                <a:latin typeface="+mn-lt"/>
                <a:ea typeface="MS PGothic" pitchFamily="34" charset="-128"/>
              </a:rPr>
              <a:t>conceptualized</a:t>
            </a:r>
            <a:r>
              <a:rPr lang="en-US" altLang="en-US" sz="1200" kern="1200" dirty="0">
                <a:solidFill>
                  <a:schemeClr val="tx1"/>
                </a:solidFill>
                <a:effectLst/>
                <a:latin typeface="+mn-lt"/>
                <a:ea typeface="MS PGothic" pitchFamily="34" charset="-128"/>
              </a:rPr>
              <a:t> within your larger society and the mainstream media different than the way people with diverse SOGIESC themselves conceptualize it?  </a:t>
            </a:r>
          </a:p>
          <a:p>
            <a:pPr marL="350838" lvl="1" indent="-171450">
              <a:buFont typeface="Arial" panose="020B0604020202020204" pitchFamily="34" charset="0"/>
              <a:buChar char="•"/>
            </a:pPr>
            <a:r>
              <a:rPr lang="en-US" altLang="en-US" dirty="0">
                <a:ea typeface="MS PGothic" charset="-128"/>
              </a:rPr>
              <a:t>Is everyone aware of the </a:t>
            </a:r>
            <a:r>
              <a:rPr lang="en-US" altLang="en-US" b="1" dirty="0">
                <a:ea typeface="MS PGothic" charset="-128"/>
              </a:rPr>
              <a:t>derogatory</a:t>
            </a:r>
            <a:r>
              <a:rPr lang="en-US" altLang="en-US" dirty="0">
                <a:ea typeface="MS PGothic" charset="-128"/>
              </a:rPr>
              <a:t> terms in your languages? </a:t>
            </a:r>
          </a:p>
          <a:p>
            <a:pPr marL="350838" lvl="1" indent="-171450">
              <a:buFont typeface="Arial" panose="020B0604020202020204" pitchFamily="34" charset="0"/>
              <a:buChar char="•"/>
            </a:pPr>
            <a:r>
              <a:rPr lang="en-US" sz="1200" kern="1200" dirty="0">
                <a:solidFill>
                  <a:schemeClr val="tx1"/>
                </a:solidFill>
                <a:effectLst/>
                <a:latin typeface="+mn-lt"/>
                <a:ea typeface="MS PGothic" pitchFamily="34" charset="-128"/>
                <a:cs typeface="MS PGothic" charset="0"/>
              </a:rPr>
              <a:t>What terms do you use to refer to the LGBTIQ+ individuals you are </a:t>
            </a:r>
            <a:r>
              <a:rPr lang="en-US" sz="1200" b="1" kern="1200" dirty="0">
                <a:solidFill>
                  <a:schemeClr val="tx1"/>
                </a:solidFill>
                <a:effectLst/>
                <a:latin typeface="+mn-lt"/>
                <a:ea typeface="MS PGothic" pitchFamily="34" charset="-128"/>
                <a:cs typeface="MS PGothic" charset="0"/>
              </a:rPr>
              <a:t>assisting</a:t>
            </a:r>
            <a:r>
              <a:rPr lang="en-US" sz="1200" kern="1200" dirty="0">
                <a:solidFill>
                  <a:schemeClr val="tx1"/>
                </a:solidFill>
                <a:effectLst/>
                <a:latin typeface="+mn-lt"/>
                <a:ea typeface="MS PGothic" pitchFamily="34" charset="-128"/>
                <a:cs typeface="MS PGothic" charset="0"/>
              </a:rPr>
              <a:t> in the office? Are the terms appropriate and respectful? If you use specific terms to refer to people with diverse SOGIESC, are you also using specific terms to refer to other vulnerable populations?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r>
              <a:rPr lang="en-US" altLang="en-US" b="1" i="1" dirty="0">
                <a:ea typeface="MS PGothic" charset="-128"/>
              </a:rPr>
              <a:t>Facilitation Note: </a:t>
            </a:r>
            <a:r>
              <a:rPr lang="en-US" altLang="en-US" i="1" dirty="0">
                <a:ea typeface="MS PGothic" charset="-128"/>
              </a:rPr>
              <a:t>See </a:t>
            </a:r>
            <a:r>
              <a:rPr lang="en-US" altLang="en-US" b="1" i="1" dirty="0">
                <a:ea typeface="MS PGothic" charset="-128"/>
              </a:rPr>
              <a:t>page 73 </a:t>
            </a:r>
            <a:r>
              <a:rPr lang="en-US" altLang="en-US" i="1" dirty="0">
                <a:ea typeface="MS PGothic" charset="-128"/>
              </a:rPr>
              <a:t>of the Facilitation Guide for tips on discussing SOGIESC terminology in your context.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lvl="0"/>
            <a:r>
              <a:rPr lang="en-US" altLang="en-US" b="1" i="1" dirty="0">
                <a:ea typeface="MS PGothic" charset="-128"/>
              </a:rPr>
              <a:t>Additional Information: </a:t>
            </a:r>
            <a:r>
              <a:rPr lang="en-US" altLang="en-US" i="1" dirty="0">
                <a:ea typeface="MS PGothic" charset="-128"/>
              </a:rPr>
              <a:t>The question “what terms do you use to refer to LGBTIQ+ individuals you are assisting in the office?” stems from situations in which staff of IOM and UNHCR offices used derogatory slurs to discuss LGBTIQ+ individuals. For instance, in one office, all LGBTIQ+ individuals who approached the office were termed “</a:t>
            </a:r>
            <a:r>
              <a:rPr lang="en-US" altLang="en-US" i="1" dirty="0" err="1">
                <a:ea typeface="MS PGothic" charset="-128"/>
              </a:rPr>
              <a:t>shoga</a:t>
            </a:r>
            <a:r>
              <a:rPr lang="en-US" altLang="en-US" i="1" dirty="0">
                <a:ea typeface="MS PGothic" charset="-128"/>
              </a:rPr>
              <a:t>” cases, a slur in Kenyan Swahili for gay. In another office, personnel used “LQ” as shorthand to refer to LGBTIQ+ individuals. In both offices, nicknames were not used by personnel to describe other vulnerable groups, such as people with disabilities or survivors of gender-based violence. It is thus important to ask whether offices are using particular terms for individuals with diverse SOGIESC and to highlight the unconscious bias behind this practice and offence it could cause. Drawing parallels to other marginalized and vulnerable groups could be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lang="en-US" altLang="en-US" b="1" i="1" dirty="0">
                <a:ea typeface="MS PGothic" charset="-128"/>
              </a:rPr>
              <a:t>Time:</a:t>
            </a:r>
            <a:r>
              <a:rPr lang="en-US" altLang="en-US" i="1" dirty="0">
                <a:ea typeface="MS PGothic" charset="-128"/>
              </a:rPr>
              <a:t> 15 minutes.</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15</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614223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We’ll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wrap up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Terminology by learning more about the lived experiences of people with diverse SOGIESC. This video features people from across the Middle East and North Africa.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3" invalidUrl="https:///">
                  <a:extLst>
                    <a:ext uri="{A12FA001-AC4F-418D-AE19-62706E023703}">
                      <ahyp:hlinkClr xmlns:ahyp="http://schemas.microsoft.com/office/drawing/2018/hyperlinkcolor" val="tx"/>
                    </a:ext>
                  </a:extLst>
                </a:hlinkClick>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WfsypgPeMpw&amp;feature</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emb_logo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(Arabic with English subtitles; Arabic with French subtitles is available at: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4">
                  <a:extLst>
                    <a:ext uri="{A12FA001-AC4F-418D-AE19-62706E023703}">
                      <ahyp:hlinkClr xmlns:ahyp="http://schemas.microsoft.com/office/drawing/2018/hyperlinkcolor" val="tx"/>
                    </a:ext>
                  </a:extLst>
                </a:hlinkClick>
              </a:rPr>
              <a:t>https://www.youtube.com/watch?v=6AkVxI8xbQs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7 minutes.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following are alternate videos that may be used in lieu of the suggested video. Note that this list will be updated as new videos become available.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in English or with English Subtitles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Sogi’s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Story: LGBTI in Africa (Australian Human Rights Commission, English, 2:40) </a:t>
            </a:r>
            <a:r>
              <a:rPr kumimoji="0" lang="es-MX"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5">
                  <a:extLst>
                    <a:ext uri="{A12FA001-AC4F-418D-AE19-62706E023703}">
                      <ahyp:hlinkClr xmlns:ahyp="http://schemas.microsoft.com/office/drawing/2018/hyperlinkcolor" val="tx"/>
                    </a:ext>
                  </a:extLst>
                </a:hlinkClick>
              </a:rPr>
              <a:t>https://www.youtube.com/watch?v=mZJ_X9ysHSo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 Look at the LGBT+ Rights Ghana Group (LGBT Rights Ghana, English, 3:50)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=XCb2nkjJEIk</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 Am Who I Say I Am – Welcome to Germany (University of Sussex, English, 4:27)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=50urPcZ0fY8&amp;feature=</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emb_logo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Bringing out the voices of LGBTI youth in Kinshasa, DRC (Children’s Radio Foundation, French with English subtitles, 3:12)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6">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LGTB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Attrapados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Lesbos :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Entrevista</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con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Ovil</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2018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Comision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Española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Ayuda</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al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English with Spanish subtitles, 5:17) </a:t>
            </a:r>
            <a:r>
              <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7">
                  <a:extLst>
                    <a:ext uri="{A12FA001-AC4F-418D-AE19-62706E023703}">
                      <ahyp:hlinkClr xmlns:ahyp="http://schemas.microsoft.com/office/drawing/2018/hyperlinkcolor" val="tx"/>
                    </a:ext>
                  </a:extLst>
                </a:hlinkClick>
              </a:rPr>
              <a:t>https://www.youtube.com/watch?v=CpY0jmfZnfU</a:t>
            </a:r>
            <a:endPar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Lebanon: LGBTI (Trans) Refugees Tell Their Story, 2016 (UNHCR and MOSAIC, Arabic with English subtitles, 1:11)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8">
                  <a:extLst>
                    <a:ext uri="{A12FA001-AC4F-418D-AE19-62706E023703}">
                      <ahyp:hlinkClr xmlns:ahyp="http://schemas.microsoft.com/office/drawing/2018/hyperlinkcolor" val="tx"/>
                    </a:ext>
                  </a:extLst>
                </a:hlinkClick>
              </a:rPr>
              <a:t>https://www.youtube.com/watch?v=F6COkYChXO4</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in French</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Bringing out the voices of LGBTI youth in Kinshasa, DRC (Children’s Radio Foundation, French with English subtitles, 3:12)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6">
                  <a:extLst>
                    <a:ext uri="{A12FA001-AC4F-418D-AE19-62706E023703}">
                      <ahyp:hlinkClr xmlns:ahyp="http://schemas.microsoft.com/office/drawing/2018/hyperlinkcolor" val="tx"/>
                    </a:ext>
                  </a:extLst>
                </a:hlinkClick>
              </a:rPr>
              <a:t>https://www.youtube.com/watch?v=UrK_OiSciZo</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Trans-identité et non-binarité : Vers un image positive de soi | Dans la tête d’un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trans</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2020 (Radio Télévision Suisse (RTS), French, 3:25) </a:t>
            </a:r>
            <a:r>
              <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9" tooltip="https://www.youtube.com/watch?v=phxMD2hDdK4">
                  <a:extLst>
                    <a:ext uri="{A12FA001-AC4F-418D-AE19-62706E023703}">
                      <ahyp:hlinkClr xmlns:ahyp="http://schemas.microsoft.com/office/drawing/2018/hyperlinkcolor" val="tx"/>
                    </a:ext>
                  </a:extLst>
                </a:hlinkClick>
              </a:rPr>
              <a:t>https://www.youtube.com/watch?v=phxMD2hDdK4</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Africains et Homosexuels, l’exil pour seul horizon – un document à découvrir sur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InfoMigrants</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2018 (France 24, French, 8:50) </a:t>
            </a:r>
            <a:r>
              <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10">
                  <a:extLst>
                    <a:ext uri="{A12FA001-AC4F-418D-AE19-62706E023703}">
                      <ahyp:hlinkClr xmlns:ahyp="http://schemas.microsoft.com/office/drawing/2018/hyperlinkcolor" val="tx"/>
                    </a:ext>
                  </a:extLst>
                </a:hlinkClick>
              </a:rPr>
              <a:t>https://www.youtube.com/watch?v=UGYKTGRWlBg</a:t>
            </a:r>
            <a:endPar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in Spanish or with Spanish Subtitles</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Historias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de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LGBTI, 2018 (ACNUR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Comité</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español</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Spanish, 1:00) </a:t>
            </a:r>
            <a:r>
              <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11">
                  <a:extLst>
                    <a:ext uri="{A12FA001-AC4F-418D-AE19-62706E023703}">
                      <ahyp:hlinkClr xmlns:ahyp="http://schemas.microsoft.com/office/drawing/2018/hyperlinkcolor" val="tx"/>
                    </a:ext>
                  </a:extLst>
                </a:hlinkClick>
              </a:rPr>
              <a:t>https://www.youtube.com/watch?v=b-etHzPvToY&amp;feature=youtu.be</a:t>
            </a:r>
            <a:endPar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LGTB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Attrapados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Lesbos :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Entrevista</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con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Ovil</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2018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Comision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Española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Ayuda</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al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English with Spanish subtitles, 5:17) </a:t>
            </a:r>
            <a:r>
              <a:rPr kumimoji="0" lang="en-GB"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7">
                  <a:extLst>
                    <a:ext uri="{A12FA001-AC4F-418D-AE19-62706E023703}">
                      <ahyp:hlinkClr xmlns:ahyp="http://schemas.microsoft.com/office/drawing/2018/hyperlinkcolor" val="tx"/>
                    </a:ext>
                  </a:extLst>
                </a:hlinkClick>
              </a:rPr>
              <a:t>https://www.youtube.com/watch?v=CpY0jmfZnfU</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in Portuguese</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Lara Lopes : « Brasil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não</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tem mais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estabilidade</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para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refugiados</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LGBT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como</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antes » |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ellora</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e </a:t>
            </a:r>
            <a:r>
              <a:rPr kumimoji="0" lang="fr-FR"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ela</a:t>
            </a:r>
            <a:r>
              <a:rPr kumimoji="0" lang="fr-FR"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2019 (Carta Capital, 18:47)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12">
                  <a:extLst>
                    <a:ext uri="{A12FA001-AC4F-418D-AE19-62706E023703}">
                      <ahyp:hlinkClr xmlns:ahyp="http://schemas.microsoft.com/office/drawing/2018/hyperlinkcolor" val="tx"/>
                    </a:ext>
                  </a:extLst>
                </a:hlinkClick>
              </a:rPr>
              <a:t>https://www.youtube.com/watch?v=ae-dtvOANn0</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Alternate Videos in Arabic</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Lebanon: LGBTI (Trans) Refugees Tell Their Story, 2016 (UNHCR and MOSAIC, Arabic with English subtitles, 1:11)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8">
                  <a:extLst>
                    <a:ext uri="{A12FA001-AC4F-418D-AE19-62706E023703}">
                      <ahyp:hlinkClr xmlns:ahyp="http://schemas.microsoft.com/office/drawing/2018/hyperlinkcolor" val="tx"/>
                    </a:ext>
                  </a:extLst>
                </a:hlinkClick>
              </a:rPr>
              <a:t>https://www.youtube.com/watch?v=F6COkYChXO4</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0ED8A9B0-80EF-A34D-B345-E2DEC5501E01}" type="slidenum">
              <a:rPr lang="en-US" smtClean="0"/>
              <a:t>16</a:t>
            </a:fld>
            <a:endParaRPr lang="en-US"/>
          </a:p>
        </p:txBody>
      </p:sp>
    </p:spTree>
    <p:extLst>
      <p:ext uri="{BB962C8B-B14F-4D97-AF65-F5344CB8AC3E}">
        <p14:creationId xmlns:p14="http://schemas.microsoft.com/office/powerpoint/2010/main" val="268671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review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Key Learning Points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from Terminology.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Sexual orientation, gender identity, gender expression and sex characteristics are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separate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components of the SOGIESC acronym, and we cannot make assumptions about individuals based on our knowledge of some of the components.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You cannot know someone is LGBTIQ+ based on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appearance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or through assumptions. They have to tell you.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How people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self-identify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will depend on local terms and on culturally determined understandings of SOGIESC.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This training takes the human dignity approach to SOGIESC. Regardless of how they are formed, SOGIESC characteristics are so fundamental to human dignity that violating one’s right to express them can trigger international protection. </a:t>
            </a:r>
          </a:p>
          <a:p>
            <a:pPr marL="0" marR="0" lvl="0" indent="0" algn="l" defTabSz="914400" rtl="0" eaLnBrk="0" fontAlgn="base" latinLnBrk="0" hangingPunct="0">
              <a:lnSpc>
                <a:spcPct val="100000"/>
              </a:lnSpc>
              <a:spcBef>
                <a:spcPts val="0"/>
              </a:spcBef>
              <a:spcAft>
                <a:spcPts val="0"/>
              </a:spcAft>
              <a:buClrTx/>
              <a:buSzTx/>
              <a:buFont typeface="Arial" panose="020B0604020202020204" pitchFamily="34" charset="0"/>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80000"/>
              </a:lnSpc>
              <a:spcBef>
                <a:spcPts val="2400"/>
              </a:spcBef>
              <a:spcAft>
                <a:spcPts val="0"/>
              </a:spcAft>
              <a:buClr>
                <a:srgbClr val="AF1D38"/>
              </a:buClr>
              <a:buSzTx/>
              <a:buFont typeface="Arial" charset="0"/>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80000"/>
              </a:lnSpc>
              <a:spcBef>
                <a:spcPts val="2400"/>
              </a:spcBef>
              <a:spcAft>
                <a:spcPts val="0"/>
              </a:spcAft>
              <a:buClr>
                <a:srgbClr val="AF1D38"/>
              </a:buClr>
              <a:buSzTx/>
              <a:buFont typeface="Arial" charset="0"/>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80000"/>
              </a:lnSpc>
              <a:spcBef>
                <a:spcPts val="2400"/>
              </a:spcBef>
              <a:spcAft>
                <a:spcPts val="0"/>
              </a:spcAft>
              <a:buClr>
                <a:srgbClr val="AF1D38"/>
              </a:buClr>
              <a:buSzTx/>
              <a:buFont typeface="Arial" charset="0"/>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1 minute.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17</a:t>
            </a:fld>
            <a:endParaRPr lang="en-US" altLang="en-US" sz="1200" dirty="0">
              <a:latin typeface="Calibri Regular"/>
            </a:endParaRPr>
          </a:p>
        </p:txBody>
      </p:sp>
    </p:spTree>
    <p:extLst>
      <p:ext uri="{BB962C8B-B14F-4D97-AF65-F5344CB8AC3E}">
        <p14:creationId xmlns:p14="http://schemas.microsoft.com/office/powerpoint/2010/main" val="177696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second section today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Global Overview</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This section will help us gain a global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perspective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on issues affecting people with diverse SOGIESC around the world, including people assisted by IOM, UNHCR and other humanitarian organizations.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hour.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18</a:t>
            </a:fld>
            <a:endParaRPr lang="en-US" altLang="en-US" sz="1200" dirty="0">
              <a:latin typeface="Calibri Regular"/>
            </a:endParaRPr>
          </a:p>
        </p:txBody>
      </p:sp>
    </p:spTree>
    <p:extLst>
      <p:ext uri="{BB962C8B-B14F-4D97-AF65-F5344CB8AC3E}">
        <p14:creationId xmlns:p14="http://schemas.microsoft.com/office/powerpoint/2010/main" val="3814370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Objectives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review 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objectives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for this section.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By the end of this section, you should be able to:</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Describe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issues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people with diverse SOGIESC face in a variety of countries around the world.</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Identify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actors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discriminate against and persecute people with diverse SOGIESC, including both state and non-state actors.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Contextualize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people with diverse SOGIESC within the populations we assist.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learn about global issues by taking a short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quiz</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then discussing the answers as a group.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19</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495907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0"/>
              </a:spcAft>
            </a:pPr>
            <a:r>
              <a:rPr lang="en-US" altLang="en-US" b="1" u="sng" dirty="0">
                <a:ea typeface="MS PGothic" charset="-128"/>
              </a:rPr>
              <a:t>Introduction</a:t>
            </a:r>
            <a:endParaRPr lang="en-US" altLang="en-US" u="sng" dirty="0">
              <a:ea typeface="MS PGothic" charset="-128"/>
            </a:endParaRPr>
          </a:p>
          <a:p>
            <a:pPr eaLnBrk="1" hangingPunct="1">
              <a:spcBef>
                <a:spcPct val="0"/>
              </a:spcBef>
            </a:pPr>
            <a:endParaRPr lang="en-US" altLang="en-US" b="0" u="sng" dirty="0">
              <a:ea typeface="MS PGothic" charset="-128"/>
            </a:endParaRPr>
          </a:p>
          <a:p>
            <a:pPr eaLnBrk="1" hangingPunct="1">
              <a:spcBef>
                <a:spcPct val="0"/>
              </a:spcBef>
              <a:spcAft>
                <a:spcPts val="0"/>
              </a:spcAft>
            </a:pPr>
            <a:r>
              <a:rPr lang="en-US" altLang="en-US" b="0" dirty="0">
                <a:ea typeface="MS PGothic" charset="-128"/>
              </a:rPr>
              <a:t>Welcome</a:t>
            </a:r>
            <a:r>
              <a:rPr lang="en-US" altLang="en-US" dirty="0">
                <a:ea typeface="MS PGothic" charset="-128"/>
              </a:rPr>
              <a:t> to the Briefing Session version of </a:t>
            </a:r>
            <a:r>
              <a:rPr lang="en-US" altLang="en-US" i="1" dirty="0">
                <a:ea typeface="MS PGothic" charset="-128"/>
              </a:rPr>
              <a:t>Sexual Orientation, Gender Identity, Gender Expression and Sex Characteristics in Forced Displacement and Migration</a:t>
            </a:r>
            <a:r>
              <a:rPr lang="en-US" altLang="en-US" dirty="0">
                <a:ea typeface="MS PGothic" charset="-128"/>
              </a:rPr>
              <a:t>. It's </a:t>
            </a:r>
            <a:r>
              <a:rPr lang="en-US" altLang="en-US" b="0" dirty="0">
                <a:ea typeface="MS PGothic" charset="-128"/>
              </a:rPr>
              <a:t>great </a:t>
            </a:r>
            <a:r>
              <a:rPr lang="en-US" altLang="en-US" dirty="0">
                <a:ea typeface="MS PGothic" charset="-128"/>
              </a:rPr>
              <a:t>to have all of you here with us today.</a:t>
            </a:r>
            <a:br>
              <a:rPr lang="en-US" dirty="0"/>
            </a:br>
            <a:endParaRPr lang="en-US" altLang="en-US" dirty="0">
              <a:ea typeface="MS PGothic" charset="-128"/>
            </a:endParaRPr>
          </a:p>
          <a:p>
            <a:pPr eaLnBrk="1" hangingPunct="1">
              <a:spcBef>
                <a:spcPct val="0"/>
              </a:spcBef>
            </a:pPr>
            <a:r>
              <a:rPr lang="en-US" altLang="en-US" dirty="0">
                <a:ea typeface="MS PGothic" charset="-128"/>
              </a:rPr>
              <a:t>----</a:t>
            </a:r>
          </a:p>
          <a:p>
            <a:pPr eaLnBrk="1" hangingPunct="1">
              <a:spcBef>
                <a:spcPct val="0"/>
              </a:spcBef>
            </a:pPr>
            <a:endParaRPr lang="en-US" altLang="en-US" b="1" i="1" dirty="0">
              <a:ea typeface="MS PGothic" charset="-128"/>
            </a:endParaRPr>
          </a:p>
          <a:p>
            <a:pPr eaLnBrk="1" hangingPunct="1">
              <a:spcBef>
                <a:spcPct val="0"/>
              </a:spcBef>
            </a:pPr>
            <a:r>
              <a:rPr lang="en-US" altLang="en-US" b="1" i="1" dirty="0">
                <a:ea typeface="MS PGothic" charset="-128"/>
              </a:rPr>
              <a:t>Facilitation Note: </a:t>
            </a:r>
            <a:r>
              <a:rPr lang="en-US" altLang="en-US" b="0" i="1" dirty="0">
                <a:ea typeface="MS PGothic" charset="-128"/>
              </a:rPr>
              <a:t>The Module 1-7 Workbook and Facilitation Guide should be used when presenting the Briefing Session </a:t>
            </a:r>
            <a:r>
              <a:rPr lang="en-US" altLang="en-US" b="0" i="1">
                <a:ea typeface="MS PGothic" charset="-128"/>
              </a:rPr>
              <a:t>version of the training. </a:t>
            </a:r>
            <a:endParaRPr lang="en-US" altLang="en-US" b="1" i="1" dirty="0">
              <a:ea typeface="MS PGothic" charset="-128"/>
            </a:endParaRPr>
          </a:p>
          <a:p>
            <a:pPr eaLnBrk="1" hangingPunct="1">
              <a:spcBef>
                <a:spcPct val="0"/>
              </a:spcBef>
            </a:pPr>
            <a:endParaRPr lang="en-US" altLang="en-US" b="1" i="1" dirty="0">
              <a:ea typeface="MS PGothic" charset="-128"/>
            </a:endParaRPr>
          </a:p>
          <a:p>
            <a:pPr eaLnBrk="1" hangingPunct="1">
              <a:spcBef>
                <a:spcPct val="0"/>
              </a:spcBef>
            </a:pPr>
            <a:r>
              <a:rPr lang="en-US" altLang="en-US" b="1" i="1" dirty="0">
                <a:ea typeface="MS PGothic" charset="-128"/>
              </a:rPr>
              <a:t>Introduction Time: </a:t>
            </a:r>
            <a:r>
              <a:rPr lang="en-US" altLang="en-US" b="0" i="1" dirty="0">
                <a:ea typeface="MS PGothic" charset="-128"/>
              </a:rPr>
              <a:t>15</a:t>
            </a:r>
            <a:r>
              <a:rPr lang="en-US" altLang="en-US" i="1" dirty="0">
                <a:ea typeface="MS PGothic" charset="-128"/>
              </a:rPr>
              <a:t> minutes.</a:t>
            </a:r>
          </a:p>
          <a:p>
            <a:pPr eaLnBrk="1" hangingPunct="1">
              <a:spcBef>
                <a:spcPct val="0"/>
              </a:spcBef>
            </a:pPr>
            <a:endParaRPr lang="en-US" altLang="en-US" i="1" dirty="0">
              <a:ea typeface="MS PGothic" charset="-128"/>
            </a:endParaRPr>
          </a:p>
          <a:p>
            <a:pPr eaLnBrk="1" hangingPunct="1">
              <a:spcBef>
                <a:spcPct val="0"/>
              </a:spcBef>
            </a:pPr>
            <a:r>
              <a:rPr lang="en-US" altLang="en-US" b="1" i="1" dirty="0">
                <a:ea typeface="MS PGothic" charset="-128"/>
              </a:rPr>
              <a:t>Total Briefing Session Time: </a:t>
            </a:r>
            <a:r>
              <a:rPr lang="en-US" altLang="en-US" i="1" dirty="0">
                <a:ea typeface="MS PGothic" charset="-128"/>
              </a:rPr>
              <a:t>4 hours (15 minutes Introduction; 90 minutes Terminology; 60 minutes Global Overview; 45 minutes Inclusive Communication; 30 minutes Safe Spaces)</a:t>
            </a:r>
          </a:p>
          <a:p>
            <a:pPr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Image description: a person sitting in a chair smiling at the camera; a yellow curtain to the right filters in sunlight.]</a:t>
            </a:r>
            <a:endParaRPr lang="en-US" sz="1200" b="0" i="0" kern="1200" dirty="0">
              <a:solidFill>
                <a:schemeClr val="tx1"/>
              </a:solidFill>
              <a:effectLst/>
              <a:latin typeface="+mn-lt"/>
              <a:ea typeface="+mn-ea"/>
              <a:cs typeface="+mn-cs"/>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eaLnBrk="1" hangingPunct="1">
              <a:spcBef>
                <a:spcPct val="0"/>
              </a:spcBef>
            </a:pPr>
            <a:endParaRPr lang="en-US" altLang="en-US" i="1"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Before we start our exercise for this section, let's watch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 video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about the UN’s stance on LGBT rights. Note that this video was produced in 2013, before many UN agencies, including IOM, expanding our acronym to LGBTIQ+. Pay close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attention, because some of the answers to the quiz we’ll take are in video.</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altLang="en-US" sz="1200" b="0" i="1" u="sng" strike="noStrike" kern="1200" cap="none" spc="0" normalizeH="0" baseline="0" noProof="0" dirty="0">
                <a:ln>
                  <a:noFill/>
                </a:ln>
                <a:solidFill>
                  <a:prstClr val="black"/>
                </a:solidFill>
                <a:effectLst/>
                <a:uLnTx/>
                <a:uFillTx/>
                <a:latin typeface="+mn-lt"/>
                <a:ea typeface="MS PGothic" charset="-128"/>
              </a:rPr>
              <a:t>https://</a:t>
            </a:r>
            <a:r>
              <a:rPr kumimoji="0" lang="en-US" altLang="en-US" sz="1200" b="0" i="1" u="sng" strike="noStrike" kern="1200" cap="none" spc="0" normalizeH="0" baseline="0" noProof="0" dirty="0" err="1">
                <a:ln>
                  <a:noFill/>
                </a:ln>
                <a:solidFill>
                  <a:prstClr val="black"/>
                </a:solidFill>
                <a:effectLst/>
                <a:uLnTx/>
                <a:uFillTx/>
                <a:latin typeface="+mn-lt"/>
                <a:ea typeface="MS PGothic" charset="-128"/>
              </a:rPr>
              <a:t>www.youtube.com</a:t>
            </a:r>
            <a:r>
              <a:rPr kumimoji="0" lang="en-US" altLang="en-US" sz="1200" b="0" i="1" u="sng" strike="noStrike" kern="1200" cap="none" spc="0" normalizeH="0" baseline="0" noProof="0" dirty="0">
                <a:ln>
                  <a:noFill/>
                </a:ln>
                <a:solidFill>
                  <a:prstClr val="black"/>
                </a:solidFill>
                <a:effectLst/>
                <a:uLnTx/>
                <a:uFillTx/>
                <a:latin typeface="+mn-lt"/>
                <a:ea typeface="MS PGothic" charset="-128"/>
              </a:rPr>
              <a:t>/</a:t>
            </a:r>
            <a:r>
              <a:rPr kumimoji="0" lang="en-US" altLang="en-US" sz="1200" b="0" i="1" u="sng" strike="noStrike" kern="1200" cap="none" spc="0" normalizeH="0" baseline="0" noProof="0" dirty="0" err="1">
                <a:ln>
                  <a:noFill/>
                </a:ln>
                <a:solidFill>
                  <a:prstClr val="black"/>
                </a:solidFill>
                <a:effectLst/>
                <a:uLnTx/>
                <a:uFillTx/>
                <a:latin typeface="+mn-lt"/>
                <a:ea typeface="MS PGothic" charset="-128"/>
              </a:rPr>
              <a:t>watch?v</a:t>
            </a:r>
            <a:r>
              <a:rPr kumimoji="0" lang="en-US" altLang="en-US" sz="1200" b="0" i="1" u="sng" strike="noStrike" kern="1200" cap="none" spc="0" normalizeH="0" baseline="0" noProof="0" dirty="0">
                <a:ln>
                  <a:noFill/>
                </a:ln>
                <a:solidFill>
                  <a:prstClr val="black"/>
                </a:solidFill>
                <a:effectLst/>
                <a:uLnTx/>
                <a:uFillTx/>
                <a:latin typeface="+mn-lt"/>
                <a:ea typeface="MS PGothic" charset="-128"/>
              </a:rPr>
              <a:t>=sYFNfW1-sM8</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3 minutes.</a:t>
            </a:r>
          </a:p>
        </p:txBody>
      </p:sp>
      <p:sp>
        <p:nvSpPr>
          <p:cNvPr id="4" name="Slide Number Placeholder 3"/>
          <p:cNvSpPr>
            <a:spLocks noGrp="1"/>
          </p:cNvSpPr>
          <p:nvPr>
            <p:ph type="sldNum" sz="quarter" idx="10"/>
          </p:nvPr>
        </p:nvSpPr>
        <p:spPr/>
        <p:txBody>
          <a:bodyPr/>
          <a:lstStyle/>
          <a:p>
            <a:fld id="{0ED8A9B0-80EF-A34D-B345-E2DEC5501E01}" type="slidenum">
              <a:rPr lang="en-US" smtClean="0"/>
              <a:t>20</a:t>
            </a:fld>
            <a:endParaRPr lang="en-US"/>
          </a:p>
        </p:txBody>
      </p:sp>
    </p:spTree>
    <p:extLst>
      <p:ext uri="{BB962C8B-B14F-4D97-AF65-F5344CB8AC3E}">
        <p14:creationId xmlns:p14="http://schemas.microsoft.com/office/powerpoint/2010/main" val="1290562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Please turn to the page in your Workbook that is on the screen. This exercise can be done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individually</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or in pairs with your neighbor, and you have 15 minutes to complete it. Please circle the answers you think are appropriate for each question. For many of the questions, you can circle as many answers as you wish.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If you’d like to reference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guidance</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it might help you complete the quiz. Please also recall the information you just learned from our video. If you finish your quiz before the others have completed theirs, please turn to the bonus quiz. Once everyone has completed their quiz, we’ll go through them together.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After learners have completed the quiz-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Now that you have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completed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your quizzes, let’s go through your answers and see how you did.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82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15 minutes.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21</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192394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1</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first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altLang="en-US" sz="1200" b="0" i="1" u="none" strike="noStrike" kern="1200" cap="none" spc="0" normalizeH="0" baseline="0" noProof="0" dirty="0">
                <a:ln>
                  <a:noFill/>
                </a:ln>
                <a:solidFill>
                  <a:prstClr val="black"/>
                </a:solidFill>
                <a:effectLst/>
                <a:uLnTx/>
                <a:uFillTx/>
                <a:latin typeface="+mn-lt"/>
                <a:ea typeface="MS PGothic" pitchFamily="34" charset="-128"/>
              </a:rPr>
              <a:t>Where do p</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eople with diverse SOGIESC exist?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Advance one slide for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 </a:t>
            </a:r>
          </a:p>
          <a:p>
            <a:endParaRPr lang="en-US" sz="1200" dirty="0"/>
          </a:p>
          <a:p>
            <a:endParaRPr lang="en-US" dirty="0"/>
          </a:p>
        </p:txBody>
      </p:sp>
      <p:sp>
        <p:nvSpPr>
          <p:cNvPr id="4" name="Slide Number Placeholder 3"/>
          <p:cNvSpPr>
            <a:spLocks noGrp="1"/>
          </p:cNvSpPr>
          <p:nvPr>
            <p:ph type="sldNum" sz="quarter" idx="5"/>
          </p:nvPr>
        </p:nvSpPr>
        <p:spPr/>
        <p:txBody>
          <a:bodyPr/>
          <a:lstStyle/>
          <a:p>
            <a:fld id="{2C873F72-DA29-354F-A51F-086B2A85F759}" type="slidenum">
              <a:rPr lang="en-US" smtClean="0"/>
              <a:t>22</a:t>
            </a:fld>
            <a:endParaRPr lang="en-US"/>
          </a:p>
        </p:txBody>
      </p:sp>
    </p:spTree>
    <p:extLst>
      <p:ext uri="{BB962C8B-B14F-4D97-AF65-F5344CB8AC3E}">
        <p14:creationId xmlns:p14="http://schemas.microsoft.com/office/powerpoint/2010/main" val="98099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1</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b) Across the world in every country, state, city, town, community and in every population we serve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People with diverse SOGIESC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exist</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 in every community of every country of the world. Some of you may be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surprised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to learn this. You may think that you have never met or assisted</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people with diverse SOGIESC.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This is because we may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believe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that people with diverse SOGIESC look, act, dress or speak in a particular way. For this reason, we often do not realize</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we are assisting them. This is why, in the context of our work, you may hear them referred to as invisible. They are within</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the populations we assist, and we work with them every day, but we cannot necessarily “see” them.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Diversity in sexual orientation, gender identity, gender expression and sex characteristics is not limited to one region of the world or to the contemporary time period. There is evidence of people with diverse SOGIESC in every region of the world throughout recorded history. The earliest recorded mention is from India around 5,000 BC. The visibility today of people with diverse SOGIESC within communities may vary. Gay and bisexual women and transgender individuals may be less visible than gay men. This is often because men lead more public lives and may have more economic independence and mobility. Women may be more likely to be married to different-gender partners – often with pressure from families or societies – and less likely to share their SOGIESC.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minute. </a:t>
            </a:r>
          </a:p>
          <a:p>
            <a:endParaRPr lang="en-US" dirty="0"/>
          </a:p>
        </p:txBody>
      </p:sp>
      <p:sp>
        <p:nvSpPr>
          <p:cNvPr id="4" name="Slide Number Placeholder 3"/>
          <p:cNvSpPr>
            <a:spLocks noGrp="1"/>
          </p:cNvSpPr>
          <p:nvPr>
            <p:ph type="sldNum" sz="quarter" idx="5"/>
          </p:nvPr>
        </p:nvSpPr>
        <p:spPr/>
        <p:txBody>
          <a:bodyPr/>
          <a:lstStyle/>
          <a:p>
            <a:fld id="{2C873F72-DA29-354F-A51F-086B2A85F759}" type="slidenum">
              <a:rPr lang="en-US" smtClean="0"/>
              <a:t>23</a:t>
            </a:fld>
            <a:endParaRPr lang="en-US"/>
          </a:p>
        </p:txBody>
      </p:sp>
    </p:spTree>
    <p:extLst>
      <p:ext uri="{BB962C8B-B14F-4D97-AF65-F5344CB8AC3E}">
        <p14:creationId xmlns:p14="http://schemas.microsoft.com/office/powerpoint/2010/main" val="65785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2</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The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second</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 question is: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Where do </a:t>
            </a:r>
            <a:r>
              <a:rPr kumimoji="0" lang="en-CA" altLang="en-US" sz="1200" b="0" i="1" u="none" strike="noStrike" kern="1200" cap="none" spc="0" normalizeH="0" baseline="0" noProof="0" dirty="0">
                <a:ln>
                  <a:noFill/>
                </a:ln>
                <a:solidFill>
                  <a:prstClr val="black"/>
                </a:solidFill>
                <a:effectLst/>
                <a:uLnTx/>
                <a:uFillTx/>
                <a:latin typeface="+mn-lt"/>
                <a:ea typeface="MS PGothic" pitchFamily="34" charset="-128"/>
              </a:rPr>
              <a:t>l</a:t>
            </a:r>
            <a:r>
              <a:rPr kumimoji="0" lang="en-CA" sz="1200" b="0" i="1" u="none" strike="noStrike" kern="1200" cap="none" spc="0" normalizeH="0" baseline="0" noProof="0" dirty="0">
                <a:ln>
                  <a:noFill/>
                </a:ln>
                <a:solidFill>
                  <a:prstClr val="black"/>
                </a:solidFill>
                <a:effectLst/>
                <a:uLnTx/>
                <a:uFillTx/>
                <a:latin typeface="+mn-lt"/>
                <a:ea typeface="MS PGothic" pitchFamily="34" charset="-128"/>
              </a:rPr>
              <a:t>aws criminalizing consensual same-gender sexual conduct and/or diverse gender identities exist?</a:t>
            </a:r>
            <a:r>
              <a:rPr kumimoji="0" lang="en-CA" sz="1200" b="0" i="0" u="none" strike="noStrike" kern="1200" cap="none" spc="0" normalizeH="0" baseline="0" noProof="0" dirty="0">
                <a:ln>
                  <a:noFill/>
                </a:ln>
                <a:solidFill>
                  <a:prstClr val="black"/>
                </a:solidFill>
                <a:effectLst/>
                <a:uLnTx/>
                <a:uFillTx/>
                <a:latin typeface="+mn-lt"/>
                <a:ea typeface="MS PGothic" pitchFamily="34" charset="-128"/>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c) In 70 or more countries, with part or all of at least six countries having a maximum penalty of death</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Much of the world is an unsafe place for people with diverse SOGIESC. Here is a map that depicts the more than 70 countries in the world that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criminalize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same-gender sexual relations.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And according to Heartland Alliance, people with diverse SOGIESC experience abuse, trauma, murder and arbitrary arrest without protection from the state in more than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130 countries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 many of these countries, laws of general application – such as public morality, impersonation and imposter laws – may be used disproportionately against people with diverse SOGIESC.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What about countries that have criminal laws, but those laws are not in practice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applied</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 Does that matter?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(Pause for answers.) </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Having criminal laws against same-gender sexual behavior or diverse gender identities, even if they are not applied, can create an atmosphere of impunity within the society.</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According to the ILGA 2020 State Sponsored Homophobia Report, </a:t>
            </a: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In summary then we can conclude that there are currently 67 UN Member States with provisions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criminalising</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consensual same-sex conduct, with two additional UN Member States having de facto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criminalisation</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Additionally, there is one non-independent jurisdiction that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criminalises</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same-sex sexual activity (Cook Islands). Among those countries which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criminalise</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we have full legal certainty that the death penalty is the legally prescribed punishment for consensual same-sex sexual acts in six UN Member States, namely: Brunei, Iran, Mauritania, Nigeria (12 Northern states only), Saudi Arabia and Yemen. There are also five additional UN Member States where certain sources indicate that the death penalty may be imposed for consensual same-sex conduct, but where there is less legal certainty on the matter. These countries are: Afghanistan, Pakistan, Qatar, Somalia (including Somaliland) and the United Arab Emirates.”</a:t>
            </a: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 some countries, laws criminalizing same-gender sexual conduct or diverse gender identities have not been applied for many years. Regardless, the existence of such laws contributes to a cultural of intolerance that can result in abuse and discrimination, including mistreatment and </a:t>
            </a:r>
            <a:r>
              <a:rPr kumimoji="0" lang="en-CA"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refoulement</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of refugees. It also creates a permissive environment in which communities, non-state actors and state actors can harass, discriminate against or commit acts of violence against people with diverse SOGIESC with impunity. Issues like blackmail and extortion may occur unabated because the environment is such that the victim feels they cannot report the crime. </a:t>
            </a: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2 minutes.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p:txBody>
          <a:bodyPr/>
          <a:lstStyle/>
          <a:p>
            <a:fld id="{2C873F72-DA29-354F-A51F-086B2A85F759}" type="slidenum">
              <a:rPr lang="en-US" smtClean="0"/>
              <a:t>24</a:t>
            </a:fld>
            <a:endParaRPr lang="en-US"/>
          </a:p>
        </p:txBody>
      </p:sp>
    </p:spTree>
    <p:extLst>
      <p:ext uri="{BB962C8B-B14F-4D97-AF65-F5344CB8AC3E}">
        <p14:creationId xmlns:p14="http://schemas.microsoft.com/office/powerpoint/2010/main" val="3308338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3, A-B</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The </a:t>
            </a:r>
            <a:r>
              <a:rPr kumimoji="0" lang="en-US" altLang="en-US" sz="1200" b="1" i="0" u="none" strike="noStrike" kern="1200" cap="none" spc="0" normalizeH="0" baseline="0" noProof="0" dirty="0">
                <a:ln>
                  <a:noFill/>
                </a:ln>
                <a:solidFill>
                  <a:prstClr val="black"/>
                </a:solidFill>
                <a:effectLst/>
                <a:uLnTx/>
                <a:uFillTx/>
                <a:latin typeface="+mn-lt"/>
                <a:ea typeface="MS PGothic" pitchFamily="34" charset="-128"/>
              </a:rPr>
              <a:t>third</a:t>
            </a: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 question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People across all regions of the world are subject to which of the following forms of discrimination and persecution due to their real or perceived sexual orientation, gender identity, gender expression or sex characteristics</a:t>
            </a:r>
            <a:r>
              <a:rPr kumimoji="0" lang="en-CA" sz="1200" b="0" i="1" u="none" strike="noStrike" kern="1200" cap="none" spc="0" normalizeH="0" baseline="0" noProof="0" dirty="0">
                <a:ln>
                  <a:noFill/>
                </a:ln>
                <a:solidFill>
                  <a:prstClr val="black"/>
                </a:solidFill>
                <a:effectLst/>
                <a:uLnTx/>
                <a:uFillTx/>
                <a:latin typeface="+mn-lt"/>
                <a:ea typeface="MS PGothic" pitchFamily="34" charset="-128"/>
              </a:rPr>
              <a:t>?</a:t>
            </a:r>
            <a:r>
              <a:rPr kumimoji="0" lang="en-CA" sz="1200" b="0" i="0" u="none" strike="noStrike" kern="1200" cap="none" spc="0" normalizeH="0" baseline="0" noProof="0" dirty="0">
                <a:ln>
                  <a:noFill/>
                </a:ln>
                <a:solidFill>
                  <a:prstClr val="black"/>
                </a:solidFill>
                <a:effectLst/>
                <a:uLnTx/>
                <a:uFillTx/>
                <a:latin typeface="+mn-lt"/>
                <a:ea typeface="MS PGothic" pitchFamily="34" charset="-128"/>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all of them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2011, the UN released 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report</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Discriminatory laws and practices and acts of violence against individuals based on their sexual orientation and gender identity.”</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This report, its follow-up in 2015, and the 2018 report of the UN Independent Expert on protection against violence and discrimination based on sexual orientation and gender identity, increased</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focus of the UN and Governments on human rights issues related to people with diverse SOGIESC. Its findings were significant, and the severity</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and reach of those findings striking: the report determined every single thing on this list happens to people with diverse SOGIESC in every region of the world.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We’re going to look at just a few of these more closely. </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The first, A., is Murder.</a:t>
            </a: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the 2015 UN report, murder was reported in all regions and many countries in the world. In some cases, it was in the form of the death penalty for consensual, adult, same-gender conduct, but in most cases, it was in the form of bias-motivated killings by both state and non-state actors, including family and community members.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As an example, on the screen is a graphic made by the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Trans Murder Monitoring project, which tracks globally reported murders of transgender and gender non-conforming people. This graphic shows that the project tracked 3,314 murders globally from 2008 to 2019. If we compare the map in this graphic to the previous map we saw on criminalization, we can see that positive laws surrounding same-gender relationship, or a lack of criminal laws, does not correlate with safety for transgender people. In fact, murder rates of transgender and gender diverse people are highest in Brazil, which has broad protections against discrimination.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rPr>
              <a:t>A. Murder: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Murder statistics of people with diverse SOGIESC are likely much higher than</a:t>
            </a:r>
            <a:r>
              <a:rPr kumimoji="0" lang="en-US" sz="1200" b="1" i="1" u="none" strike="noStrike" kern="1200" cap="none" spc="0" normalizeH="0" baseline="0" noProof="0" dirty="0">
                <a:ln>
                  <a:noFill/>
                </a:ln>
                <a:solidFill>
                  <a:prstClr val="black"/>
                </a:solidFill>
                <a:effectLst/>
                <a:uLnTx/>
                <a:uFillTx/>
                <a:latin typeface="+mn-lt"/>
                <a:ea typeface="MS PGothic" pitchFamily="34" charset="-128"/>
              </a:rPr>
              <a: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reported. For instance, family members may intervene after a transgender person’s death to ensure only their birth name is recorded, thus effectively erasing their transgender identity. In many places, reporting mechanisms do not exist. In 2020, 350 transgender people were killed globally according to the Transgender Day of Remembrance Report. The average age of those killed was 31, with the youngest just 15. 22 percent were killed inside their own homes. The majority of deaths (287) occurred in Central and South America, with Brazil accounting for 43 percent (152 people).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B. Public shaming and stigma, negative stereotypes, harassment, public outing, abuse and/or hate crimes: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Public shaming, negative stereotypes and harassment are endemic throughout the world. Public outing and threats of public outing in families, communities and schools are also widespread. Abuse and hate crimes were reported in every region of the world.</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4 minutes. </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p:txBody>
          <a:bodyPr/>
          <a:lstStyle/>
          <a:p>
            <a:fld id="{2C873F72-DA29-354F-A51F-086B2A85F759}" type="slidenum">
              <a:rPr lang="en-US" smtClean="0"/>
              <a:t>25</a:t>
            </a:fld>
            <a:endParaRPr lang="en-US"/>
          </a:p>
        </p:txBody>
      </p:sp>
    </p:spTree>
    <p:extLst>
      <p:ext uri="{BB962C8B-B14F-4D97-AF65-F5344CB8AC3E}">
        <p14:creationId xmlns:p14="http://schemas.microsoft.com/office/powerpoint/2010/main" val="864351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3, C</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The next area we’ll look at is C., Torture</a:t>
            </a:r>
            <a:endParaRPr kumimoji="0" lang="en-US" sz="1200" b="0"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2015 UN report found that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people with diverse SOGIESC are more likely to have experienced torture. Rape is considered a form of torture, and some medical practices that are enacted against people with diverse SOGIESC, including “genital normalizing” surgeries, forced sterilization and conversion therapies, are also considered torture or ill treatment. Conversion therapy is especially pervasive throughout the world and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includes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acts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such as teaching individuals to feel shame, guilt and self-disgust for who they are; exorcisms; drugs; and aversive conditioning like electroshock therapy.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You can turn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page 29</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 your Workbook to learn more about conversion therapy.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C. Torture: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To learn more about forced medical treatment, refer to the 01 February 2013 UN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Report of the Special Rapporteur on torture and other cruel, inhuman or degrading treatment or punishment, Juan E. Méndez</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https://</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www.ohchr.org</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/Documents/</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HRBodies</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HRCouncil</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RegularSession</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/Session22/A.HRC.22.53_English.pdf</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To learn more about conversion therapy, see the example of China at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www.hrw.org</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/report/2017/11/15/have-you-considered-your-parents-happiness/conversion-therapy-against-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lgbt</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-people#</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and this overview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byThe</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Trevor Project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www.thetrevorproject.org</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/get-involved/</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trevor</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-advocacy/50-bills-50-states/about-conversion-therapy/</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1 minute. </a:t>
            </a: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p:txBody>
          <a:bodyPr/>
          <a:lstStyle/>
          <a:p>
            <a:fld id="{2C873F72-DA29-354F-A51F-086B2A85F759}" type="slidenum">
              <a:rPr lang="en-US" smtClean="0"/>
              <a:t>26</a:t>
            </a:fld>
            <a:endParaRPr lang="en-US"/>
          </a:p>
        </p:txBody>
      </p:sp>
    </p:spTree>
    <p:extLst>
      <p:ext uri="{BB962C8B-B14F-4D97-AF65-F5344CB8AC3E}">
        <p14:creationId xmlns:p14="http://schemas.microsoft.com/office/powerpoint/2010/main" val="38853103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3, E-L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Let’s now look at:</a:t>
            </a:r>
            <a:b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br>
            <a:r>
              <a:rPr kumimoji="0" lang="en-US"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H. </a:t>
            </a:r>
            <a:r>
              <a:rPr kumimoji="0" lang="en-CA"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Arbitrary arrest and detention, abuse in detention or prison and denial of the right to a fair trial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does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arbitrary</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mean?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 responses.)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Arbitrary means “random” or “unrestrained in the use of authority.” People with diverse SOGIESC may be subjected to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arbitrary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arrest and detention, and it has been well documented that they face higher rates of abuse, including sexual violence, in detention and prison. This is especially true for transgender individuals. On the screen you can see highlighted a quote from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ILGA’s 2020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Trans Legal Mapping Report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“trans people, especially trans women, are disproportionately targeted by institutions of authority in almost every country in the world, and one method of such targeting is the use of laws, arrest and detention.”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E. Criminalization: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This was addressed in quiz question #2. For more information on criminalization, see the ILGA 2019 Report on State Sponsored Homophobia,</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a:t>
            </a:r>
            <a:r>
              <a:rPr kumimoji="0" lang="en-CA"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a:ln>
                  <a:noFill/>
                </a:ln>
                <a:solidFill>
                  <a:prstClr val="black"/>
                </a:solidFill>
                <a:effectLst/>
                <a:uLnTx/>
                <a:uFillTx/>
                <a:latin typeface="+mn-lt"/>
                <a:ea typeface="MS PGothic" pitchFamily="34" charset="-128"/>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rPr>
              <a:t>ilga.org</a:t>
            </a:r>
            <a:r>
              <a:rPr kumimoji="0" lang="en-US" sz="1200" b="0" i="1" u="sng" strike="noStrike" kern="1200" cap="none" spc="0" normalizeH="0" baseline="0" noProof="0" dirty="0">
                <a:ln>
                  <a:noFill/>
                </a:ln>
                <a:solidFill>
                  <a:prstClr val="black"/>
                </a:solidFill>
                <a:effectLst/>
                <a:uLnTx/>
                <a:uFillTx/>
                <a:latin typeface="+mn-lt"/>
                <a:ea typeface="MS PGothic" pitchFamily="34" charset="-128"/>
              </a:rPr>
              <a:t>/downloads/ILGA_State_Sponsored_Homophobia_2019_light.pdf</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which has information about laws in individual. For trainings done in 2021 and beyond, search the ILGA website for more up-to-date version of the report, which is released annually.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F. Limited or no access to police protection or assistance: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Due to criminalization and discrimination, people with diverse SOGIESC often have little or no access to police protection or assistance if they are the victim of a crime related to their  SOGIESC.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G. Limited or no access to mechanisms for reporting human rights violations and accessing justice: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People with diverse SOGIESC may have limited or no access to the various mechanisms available to others for reporting human rights violations and accessing justice. </a:t>
            </a:r>
            <a:endParaRPr kumimoji="0" lang="en-US" sz="1200" b="1" i="1" u="sng"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I. Targeting through social media and GPS-enabled applications, including by government security services: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 a number of countries, individuals have been targeted through social media platform or dating apps like Grindr by security services posing as civilians. Typically, a meeting is arranged, and the individual is then attacked or arrested; in other incidents, parties and events have been raided.  </a:t>
            </a:r>
            <a:endPar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rPr>
              <a:t>L. Bullying in school or the workplace</a:t>
            </a:r>
            <a:r>
              <a:rPr kumimoji="0" lang="en-CA" altLang="en-US" sz="1200" b="0" i="1" u="none" strike="noStrike" kern="1200" cap="none" spc="0" normalizeH="0" baseline="0" noProof="0" dirty="0">
                <a:ln>
                  <a:noFill/>
                </a:ln>
                <a:solidFill>
                  <a:prstClr val="black"/>
                </a:solidFill>
                <a:effectLst/>
                <a:uLnTx/>
                <a:uFillTx/>
                <a:latin typeface="+mn-lt"/>
                <a:ea typeface="MS PGothic" pitchFamily="34" charset="-128"/>
              </a:rPr>
              <a:t>: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Bullying of children with real or perceived diverse SOGIESC is endemic throughout the world. Students in a number of countries have reported very high levels of harassment, leading them to drop out of school. Adults may also experience bullying in the workplace. Note that bullying has become endemic on social media platforms, where people with diverse SOGIESC have been outed, harassed and received death threats. The social media companies rarely ban such messages. </a:t>
            </a: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1 minute.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27</a:t>
            </a:fld>
            <a:endParaRPr lang="en-US" dirty="0"/>
          </a:p>
        </p:txBody>
      </p:sp>
    </p:spTree>
    <p:extLst>
      <p:ext uri="{BB962C8B-B14F-4D97-AF65-F5344CB8AC3E}">
        <p14:creationId xmlns:p14="http://schemas.microsoft.com/office/powerpoint/2010/main" val="461546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3, N-T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Finally, let’s now look at N and 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1" i="0" u="sng" strike="noStrike" kern="1200" cap="none" spc="0" normalizeH="0" baseline="0" noProof="0" dirty="0">
                <a:ln>
                  <a:noFill/>
                </a:ln>
                <a:solidFill>
                  <a:prstClr val="black"/>
                </a:solidFill>
                <a:effectLst/>
                <a:uLnTx/>
                <a:uFillTx/>
                <a:latin typeface="+mn-lt"/>
                <a:ea typeface="MS PGothic" pitchFamily="34" charset="-128"/>
              </a:rPr>
              <a:t>N. is </a:t>
            </a:r>
            <a:r>
              <a:rPr kumimoji="0" lang="en-CA"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Family violence, including abuse, forced marriages, honour killings and incest</a:t>
            </a: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Why are families so dangerous for people with diverse SOGIESC?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 input.)</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Families can be one of the most dangerous places for people with diverse SOGIESC. This is one of the reasons many people with diverse SOGIESC live without their family members in countries of asylum or migration.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Even when someone has moved away from their country of origin, their family members may still pose a threat. UNHCR has documented instances in which family members of individuals from Iraq, Mali and Pakistan used diaspora networks to track them across national borders and bring them back for either punishment or so-called conversion therapy.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S. is </a:t>
            </a:r>
            <a:r>
              <a:rPr kumimoji="0" lang="en-CA" sz="1200" b="1" i="0" u="sng" strike="noStrike" kern="1200" cap="none" spc="0" normalizeH="0" baseline="0" noProof="0" dirty="0">
                <a:ln>
                  <a:noFill/>
                </a:ln>
                <a:solidFill>
                  <a:prstClr val="black"/>
                </a:solidFill>
                <a:effectLst/>
                <a:uLnTx/>
                <a:uFillTx/>
                <a:latin typeface="+mn-lt"/>
                <a:ea typeface="MS PGothic" pitchFamily="34" charset="-128"/>
                <a:cs typeface="MS PGothic" charset="0"/>
              </a:rPr>
              <a:t>Denial of the right of same-sex couples to live together, marry and form a family in peace and security</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map on the screen is from the 2019 ILGA World Report. You can see that 26 countries in the world have legalized same-gender marriage, most of them in Europe and the Americas.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many countries, it is difficult for same-gender couples to live together due to cultural norms. In many countries, they are denied the right to marry or form a family. Couples who have been unable to have their relationships validated legally may face challenges when applying for international protection, including asylum and refugee status, because they may be unable to provide documentary evidence of the relationship. Same-gender couples may face issues migrating to new countries, either because they lack the legal documentation to establish their relationship, or because the country they are migrating to does not recognize same-gender couples.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endPar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1" i="1" u="none" strike="noStrike" kern="1200" cap="none" spc="0" normalizeH="0" baseline="0" noProof="0" dirty="0">
                <a:ln>
                  <a:noFill/>
                </a:ln>
                <a:solidFill>
                  <a:prstClr val="black"/>
                </a:solidFill>
                <a:effectLst/>
                <a:uLnTx/>
                <a:uFillTx/>
                <a:latin typeface="+mn-lt"/>
                <a:ea typeface="MS PGothic" pitchFamily="34" charset="-128"/>
              </a:rPr>
              <a:t>P. Blackmail and extortion: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Extortion involves obtaining something by force. Blackmail involves obtaining something by threat. Blackmail and extortion are often committed with impunity. The perpetrator may threaten or use physical harm, threaten to out the victim to family members, the community or the police or say they will make accusations that the victim is spreading HIV/AIDs. This is psychologically, physically and financially traumatizing. Increasingly, social media and online platforms are used to identify and blackmail people with diverse SOGIESC, sometimes in the guise of dating services or social events. People whose diverse SOGIESC is known to the most important people in their lives, like their family members or close friends, are in a better position to confront blackmailers.</a:t>
            </a: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Q. Displacement: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Displacement affects people with diverse SOGIESC in a wide range of ways. Individuals may be displaced, either internally or across an international border, because of their diverse SOGIESC. They may also be displaced for other reasons – for instance, because of a conflict or a natural disaster – but face issues in displacement because of their diverse SOGIESC. Individuals with diverse SOGIESC in countries of asylum and migration may anecdotally face higher rates of deportation because they face higher rates of arrest and detention. In some countries, laws limiting the travel of non-nationals who are HIV+ may affect people with diverse SOGIESC.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R. </a:t>
            </a: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Denial of the right to freely practice one’s religion</a:t>
            </a: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 some instances, people with diverse SOGIESC may be denied access to religious communities, places of worship or religious institutions because of their diverse SOGIESC. Children of parents with diverse SOGIESC may be denied baptism or induction into the religious community.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 </a:t>
            </a:r>
            <a:r>
              <a:rPr kumimoji="0" lang="en-CA"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Limited rights to adoption and surrogacy</a:t>
            </a:r>
            <a:r>
              <a:rPr kumimoji="0" lang="en-US" sz="1200" b="1"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 many countries, people with diverse SOGIESC cannot adopt children or use surrogates to have children. There have also been reports of parents with diverse SOGIESC losing custody of their children. The ILGA 2019 Report on State Sponsored Homophobia, </a:t>
            </a:r>
            <a:r>
              <a:rPr kumimoji="0" lang="en-CA"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https</a:t>
            </a:r>
            <a:r>
              <a:rPr kumimoji="0" lang="en-US" sz="1200" b="0" i="1" u="sng" strike="noStrike" kern="1200" cap="none" spc="0" normalizeH="0" baseline="0" noProof="0" dirty="0">
                <a:ln>
                  <a:noFill/>
                </a:ln>
                <a:solidFill>
                  <a:prstClr val="black"/>
                </a:solidFill>
                <a:effectLst/>
                <a:uLnTx/>
                <a:uFillTx/>
                <a:latin typeface="+mn-lt"/>
                <a:ea typeface="MS PGothic" pitchFamily="34" charset="-128"/>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rPr>
              <a:t>ilga.org</a:t>
            </a:r>
            <a:r>
              <a:rPr kumimoji="0" lang="en-US" sz="1200" b="0" i="1" u="sng" strike="noStrike" kern="1200" cap="none" spc="0" normalizeH="0" baseline="0" noProof="0" dirty="0">
                <a:ln>
                  <a:noFill/>
                </a:ln>
                <a:solidFill>
                  <a:prstClr val="black"/>
                </a:solidFill>
                <a:effectLst/>
                <a:uLnTx/>
                <a:uFillTx/>
                <a:latin typeface="+mn-lt"/>
                <a:ea typeface="MS PGothic" pitchFamily="34" charset="-128"/>
              </a:rPr>
              <a:t>/downloads/ILGA_State_Sponsored_Homophobia_2019_light.pdf</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has information on joint and second parent adoption on pages 289-299.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3 minutes.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28</a:t>
            </a:fld>
            <a:endParaRPr lang="en-US" dirty="0"/>
          </a:p>
        </p:txBody>
      </p:sp>
    </p:spTree>
    <p:extLst>
      <p:ext uri="{BB962C8B-B14F-4D97-AF65-F5344CB8AC3E}">
        <p14:creationId xmlns:p14="http://schemas.microsoft.com/office/powerpoint/2010/main" val="4117000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4</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fourth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 various countries, people with diverse SOGIESC are the targets of organized harm from which entities?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all of them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 UN report found that a wide range of state and non-state actors persecute people with diverse SOGIESC.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These include: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Religious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extremists, extreme nationalists;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Government</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state actors;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Families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communities, which as we’ve discussed can be extremely dangerous places for people with diverse SOGIESC;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Medical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professionals, who may take an active role in persecuting people through medical treatment that is intended to “cure” or “fix” them;</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Media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organizations, who in some countries have been complicit in “outing” individuals.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Paramilitary</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hate groups. The example that is used here is 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Neo-Nazis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but there are many such similar groups that we can cite.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2 minutes.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[Images, clockwise from top left: 1. Two LGBT activists in St. Petersburg, Russia embrace one another after they were attacked while protesting the passage of a 2013 law criminalizing openly discussing diverse SOGIESC issues in front of children; 2. The editor of the Ugandan publication Rolling Stone holds up a November 2010 issue of a newspaper, which published the names and photos of 14 men it identified as gay; 3. The bruised and swollen face of Damian </a:t>
            </a:r>
            <a:r>
              <a:rPr kumimoji="0" lang="en-US" altLang="en-US" sz="1200" b="0" i="1" u="none" strike="noStrike" kern="1200" cap="none" spc="0" normalizeH="0" baseline="0" noProof="0" dirty="0" err="1">
                <a:ln>
                  <a:noFill/>
                </a:ln>
                <a:solidFill>
                  <a:prstClr val="black"/>
                </a:solidFill>
                <a:effectLst/>
                <a:uLnTx/>
                <a:uFillTx/>
                <a:latin typeface="+mn-lt"/>
                <a:ea typeface="MS PGothic" pitchFamily="34" charset="-128"/>
              </a:rPr>
              <a:t>Furtch</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after he was brutally attacked in New York City in 2011 in a SOGIESC-related hate crime; 4. White American protestors hold up signs that read, “Homosexuality it is a violation of the will of God,” “1 Million Ex-Gays Broke It, You Can Too!” and “God Loves YOU But Not Your Sin”; 5. Friends of Honduran gay rights activist Walter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rPr>
              <a:t>Tróchez</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who was killed in a drive-by shooting, stage a candlelight vigil to mark the third anniversary of his death in Tegucigalpa, December 2012</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and 6.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Saif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Ayadi</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an LGBT rights activist and social worker at </a:t>
            </a:r>
            <a:r>
              <a:rPr kumimoji="0" lang="en-US" sz="1200" b="0" i="1" u="none" strike="noStrike" kern="1200" cap="none" spc="0" normalizeH="0" baseline="0" noProof="0" dirty="0" err="1">
                <a:ln>
                  <a:noFill/>
                </a:ln>
                <a:solidFill>
                  <a:prstClr val="black"/>
                </a:solidFill>
                <a:effectLst/>
                <a:uLnTx/>
                <a:uFillTx/>
                <a:latin typeface="+mn-lt"/>
                <a:ea typeface="MS PGothic" pitchFamily="34" charset="-128"/>
                <a:cs typeface="MS PGothic" charset="0"/>
              </a:rPr>
              <a:t>Damj</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Tunis, Tunisia, surrounded by protesters and holding up one hand with his fingers in the peace sign, on October 6, 2020</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a:t>
            </a: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29</a:t>
            </a:fld>
            <a:endParaRPr lang="en-US" dirty="0"/>
          </a:p>
        </p:txBody>
      </p:sp>
    </p:spTree>
    <p:extLst>
      <p:ext uri="{BB962C8B-B14F-4D97-AF65-F5344CB8AC3E}">
        <p14:creationId xmlns:p14="http://schemas.microsoft.com/office/powerpoint/2010/main" val="40563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xfrm>
            <a:off x="685800" y="4035972"/>
            <a:ext cx="5486400" cy="426805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spcAft>
                <a:spcPts val="0"/>
              </a:spcAft>
            </a:pPr>
            <a:r>
              <a:rPr lang="en-US" altLang="en-US" b="1" u="sng" dirty="0">
                <a:ea typeface="MS PGothic" charset="-128"/>
              </a:rPr>
              <a:t>Introductions</a:t>
            </a:r>
          </a:p>
          <a:p>
            <a:pPr eaLnBrk="1" hangingPunct="1">
              <a:spcBef>
                <a:spcPct val="0"/>
              </a:spcBef>
              <a:spcAft>
                <a:spcPts val="0"/>
              </a:spcAft>
            </a:pPr>
            <a:endParaRPr lang="en-US" altLang="en-US" b="1" u="sng" dirty="0">
              <a:ea typeface="MS PGothic" charset="-128"/>
            </a:endParaRPr>
          </a:p>
          <a:p>
            <a:pPr eaLnBrk="1" hangingPunct="1">
              <a:spcBef>
                <a:spcPct val="0"/>
              </a:spcBef>
              <a:spcAft>
                <a:spcPts val="0"/>
              </a:spcAft>
            </a:pPr>
            <a:r>
              <a:rPr lang="en-US" altLang="en-US" dirty="0">
                <a:ea typeface="MS PGothic" charset="-128"/>
              </a:rPr>
              <a:t>Before I provide some </a:t>
            </a:r>
            <a:r>
              <a:rPr lang="en-US" altLang="en-US" b="1" dirty="0">
                <a:ea typeface="MS PGothic" charset="-128"/>
              </a:rPr>
              <a:t>information </a:t>
            </a:r>
            <a:r>
              <a:rPr lang="en-US" altLang="en-US" b="0" dirty="0">
                <a:ea typeface="MS PGothic" charset="-128"/>
              </a:rPr>
              <a:t>about the training </a:t>
            </a:r>
            <a:r>
              <a:rPr lang="en-US" altLang="en-US" dirty="0">
                <a:ea typeface="MS PGothic" charset="-128"/>
              </a:rPr>
              <a:t>and review the agenda, we’d all like to learn more about each other. </a:t>
            </a:r>
          </a:p>
          <a:p>
            <a:pPr eaLnBrk="1" hangingPunct="1">
              <a:spcBef>
                <a:spcPct val="0"/>
              </a:spcBef>
              <a:spcAft>
                <a:spcPts val="0"/>
              </a:spcAft>
            </a:pPr>
            <a:endParaRPr lang="en-US" altLang="en-US" dirty="0">
              <a:ea typeface="MS PGothic" charset="-128"/>
            </a:endParaRPr>
          </a:p>
          <a:p>
            <a:pPr eaLnBrk="1" hangingPunct="1">
              <a:spcBef>
                <a:spcPct val="0"/>
              </a:spcBef>
              <a:spcAft>
                <a:spcPts val="0"/>
              </a:spcAft>
            </a:pPr>
            <a:r>
              <a:rPr lang="en-US" altLang="en-US" dirty="0">
                <a:ea typeface="MS PGothic" charset="-128"/>
              </a:rPr>
              <a:t>Can you please </a:t>
            </a:r>
            <a:r>
              <a:rPr lang="en-US" altLang="en-US" b="0" dirty="0">
                <a:ea typeface="MS PGothic" charset="-128"/>
              </a:rPr>
              <a:t>introduce</a:t>
            </a:r>
            <a:r>
              <a:rPr lang="en-US" altLang="en-US" b="1" dirty="0">
                <a:ea typeface="MS PGothic" charset="-128"/>
              </a:rPr>
              <a:t> </a:t>
            </a:r>
            <a:r>
              <a:rPr lang="en-US" altLang="en-US" b="0" dirty="0">
                <a:ea typeface="MS PGothic" charset="-128"/>
              </a:rPr>
              <a:t>yourselves to your fellow learners at your table </a:t>
            </a:r>
            <a:r>
              <a:rPr lang="en-US" altLang="en-US" dirty="0">
                <a:ea typeface="MS PGothic" charset="-128"/>
              </a:rPr>
              <a:t>with the following information? You can share your name, position, </a:t>
            </a:r>
            <a:r>
              <a:rPr lang="en-US" altLang="en-US" b="0" dirty="0">
                <a:ea typeface="MS PGothic" charset="-128"/>
              </a:rPr>
              <a:t>any prior</a:t>
            </a:r>
            <a:r>
              <a:rPr lang="en-US" altLang="en-US" b="1" dirty="0">
                <a:ea typeface="MS PGothic" charset="-128"/>
              </a:rPr>
              <a:t> experience </a:t>
            </a:r>
            <a:r>
              <a:rPr lang="en-US" altLang="en-US" dirty="0">
                <a:ea typeface="MS PGothic" charset="-128"/>
              </a:rPr>
              <a:t>you have working with LGBTIQ+ people, any </a:t>
            </a:r>
            <a:r>
              <a:rPr lang="en-US" altLang="en-US" b="0" dirty="0">
                <a:ea typeface="MS PGothic" charset="-128"/>
              </a:rPr>
              <a:t>training you've had </a:t>
            </a:r>
            <a:r>
              <a:rPr lang="en-US" altLang="en-US" dirty="0">
                <a:ea typeface="MS PGothic" charset="-128"/>
              </a:rPr>
              <a:t>in the past on this topic, and any </a:t>
            </a:r>
            <a:r>
              <a:rPr lang="en-US" altLang="en-US" b="1" dirty="0">
                <a:ea typeface="MS PGothic" charset="-128"/>
              </a:rPr>
              <a:t>challenges </a:t>
            </a:r>
            <a:r>
              <a:rPr lang="en-US" altLang="en-US" b="0" dirty="0">
                <a:ea typeface="MS PGothic" charset="-128"/>
              </a:rPr>
              <a:t>you see </a:t>
            </a:r>
            <a:r>
              <a:rPr lang="en-US" altLang="en-US" dirty="0">
                <a:ea typeface="MS PGothic" charset="-128"/>
              </a:rPr>
              <a:t>within your own work environment that you'd like to highlight for discussion during the training.</a:t>
            </a:r>
          </a:p>
          <a:p>
            <a:pPr eaLnBrk="1" hangingPunct="1">
              <a:spcBef>
                <a:spcPct val="0"/>
              </a:spcBef>
              <a:spcAft>
                <a:spcPts val="0"/>
              </a:spcAft>
            </a:pPr>
            <a:endParaRPr lang="en-US" altLang="en-US" dirty="0">
              <a:ea typeface="MS PGothic" charset="-128"/>
            </a:endParaRPr>
          </a:p>
          <a:p>
            <a:pPr eaLnBrk="1" hangingPunct="1">
              <a:spcBef>
                <a:spcPct val="0"/>
              </a:spcBef>
            </a:pPr>
            <a:r>
              <a:rPr lang="en-US" altLang="en-US" dirty="0">
                <a:ea typeface="MS PGothic" charset="-128"/>
              </a:rPr>
              <a:t>----</a:t>
            </a:r>
          </a:p>
          <a:p>
            <a:pPr eaLnBrk="1" hangingPunct="1">
              <a:spcBef>
                <a:spcPct val="0"/>
              </a:spcBef>
            </a:pPr>
            <a:endParaRPr lang="en-US" altLang="en-US" dirty="0">
              <a:ea typeface="MS PGothic" charset="-128"/>
            </a:endParaRPr>
          </a:p>
          <a:p>
            <a:pPr eaLnBrk="1" hangingPunct="1">
              <a:spcBef>
                <a:spcPct val="0"/>
              </a:spcBef>
            </a:pPr>
            <a:r>
              <a:rPr lang="en-US" altLang="en-US" b="1" i="1" dirty="0">
                <a:ea typeface="MS PGothic" charset="-128"/>
              </a:rPr>
              <a:t>Facilitation Note: </a:t>
            </a:r>
            <a:r>
              <a:rPr lang="en-US" altLang="en-US" b="0" i="1" dirty="0">
                <a:ea typeface="MS PGothic" charset="-128"/>
              </a:rPr>
              <a:t>See the Facilitation Guide </a:t>
            </a:r>
            <a:r>
              <a:rPr lang="en-US" altLang="en-US" b="1" i="1" dirty="0">
                <a:ea typeface="MS PGothic" charset="-128"/>
              </a:rPr>
              <a:t>page 41 </a:t>
            </a:r>
            <a:r>
              <a:rPr lang="en-US" altLang="en-US" b="0" i="1" dirty="0">
                <a:ea typeface="MS PGothic" charset="-128"/>
              </a:rPr>
              <a:t>for suggestions for opening a training session, including alternate ways to facilitate introductions. </a:t>
            </a:r>
            <a:endParaRPr lang="en-US" altLang="en-US" b="1" i="1" dirty="0">
              <a:ea typeface="MS PGothic" charset="-128"/>
            </a:endParaRPr>
          </a:p>
          <a:p>
            <a:pPr marL="0" indent="0" eaLnBrk="1" hangingPunct="1">
              <a:spcBef>
                <a:spcPct val="0"/>
              </a:spcBef>
              <a:buFont typeface="Arial" panose="020B0604020202020204" pitchFamily="34" charset="0"/>
              <a:buNone/>
            </a:pPr>
            <a:endParaRPr lang="en-US" altLang="en-US" b="1" i="1" dirty="0">
              <a:ea typeface="MS PGothic" charset="-128"/>
            </a:endParaRPr>
          </a:p>
          <a:p>
            <a:pPr marL="0" indent="0" eaLnBrk="1" hangingPunct="1">
              <a:spcBef>
                <a:spcPct val="0"/>
              </a:spcBef>
              <a:buFont typeface="Arial" panose="020B0604020202020204" pitchFamily="34" charset="0"/>
              <a:buNone/>
            </a:pPr>
            <a:r>
              <a:rPr lang="en-US" altLang="en-US" b="1" i="1" dirty="0">
                <a:ea typeface="MS PGothic" charset="-128"/>
              </a:rPr>
              <a:t>Time:</a:t>
            </a:r>
            <a:r>
              <a:rPr lang="en-US" altLang="en-US" b="0" i="1" dirty="0">
                <a:ea typeface="MS PGothic" charset="-128"/>
              </a:rPr>
              <a:t> Approximately 8 minutes for a group of up to 40 learners, depending on table size. </a:t>
            </a:r>
          </a:p>
          <a:p>
            <a:pPr marL="0" indent="0" eaLnBrk="1" hangingPunct="1">
              <a:spcBef>
                <a:spcPct val="0"/>
              </a:spcBef>
              <a:buFont typeface="Arial" panose="020B0604020202020204" pitchFamily="34" charset="0"/>
              <a:buNone/>
            </a:pPr>
            <a:endParaRPr lang="en-US" altLang="en-US" b="0" i="1"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n-US" altLang="en-US" dirty="0">
                <a:ea typeface="MS PGothic" charset="-128"/>
              </a:rPr>
              <a:t>[</a:t>
            </a:r>
            <a:r>
              <a:rPr lang="en-US" altLang="en-US" i="1" dirty="0">
                <a:ea typeface="MS PGothic" charset="-128"/>
              </a:rPr>
              <a:t>Image description: a person appearing to be an educator stands in front of a group of people  sitting in chairs around them interested in the instructions being conveyed.]</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8B1F535-B560-4A94-A458-024CED66385E}"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3</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575378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4</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And finally, let’s look at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humanitarian organizations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We know that humanitarian organizations</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have engaged in harm because we have seen it within our own organizations. How have humanitarian organizations caused harm to people with diverse SOGIESC?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answers.)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violence enacted by humanitarian organizations is not just towards the people we are meant to assist, but also towards our own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personnel.</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 2017 Tufts University report found that there were “troubling levels” of violence within humanitarian organizations against LGBT workers, who are experiencing threats, blackmail, harassment, assaults and corrective rape at the hands of their colleagues and security providers. In many cases this is occurring in countries with restrictive laws, making reporting to authorities impossible.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UN-wide Deloitte Safe Spaces Survey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conducted in 2019 found that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respondents who identified as lesbian, gay, transgender, queer, and gender non-conforming reported the highest rates of sexual harassment. Between 48.4 and 53 percent said they had experienced harassment in the previous two years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a:t>
            </a: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See the Workbook Module 2 Guidance section and </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https://</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www.devex.com</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/news/lgbt-female-aid-workers-at-risk-of-sexual-assault-report-finds-90428</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for more information about violence against LGBTIQ+ staff members of humanitarian organizations.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2 minutes. </a:t>
            </a: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30</a:t>
            </a:fld>
            <a:endParaRPr lang="en-US" dirty="0"/>
          </a:p>
        </p:txBody>
      </p:sp>
    </p:spTree>
    <p:extLst>
      <p:ext uri="{BB962C8B-B14F-4D97-AF65-F5344CB8AC3E}">
        <p14:creationId xmlns:p14="http://schemas.microsoft.com/office/powerpoint/2010/main" val="2545500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4</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harm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caused by humanitarian organizations towards those we are meant to assist can be explicit – such as the intentional exclusion of vulnerable people because of their diversity characteristics – or implicit, entrenched in the structures of the organization and in our staff member through unconscious bias.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Bias in humanitarian organizations causes us to: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Ignore the existence of people with diverse SOGIESC;</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Construct programmes and structures that do not include them; </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Design policies and standard practices that are not inclusive of people with diverse SOGIESC; and</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Fail to train personnel to treat them with dignity and respect or respond to them appropriately.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See the Workbook Module 2 Guidance section and </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https://</a:t>
            </a:r>
            <a:r>
              <a:rPr kumimoji="0" lang="en-US" altLang="en-US" sz="1200" b="0" i="1" u="sng" strike="noStrike" kern="1200" cap="none" spc="0" normalizeH="0" baseline="0" noProof="0" dirty="0" err="1">
                <a:ln>
                  <a:noFill/>
                </a:ln>
                <a:solidFill>
                  <a:prstClr val="black"/>
                </a:solidFill>
                <a:effectLst/>
                <a:uLnTx/>
                <a:uFillTx/>
                <a:latin typeface="+mn-lt"/>
                <a:ea typeface="MS PGothic" pitchFamily="34" charset="-128"/>
              </a:rPr>
              <a:t>www.devex.com</a:t>
            </a:r>
            <a:r>
              <a:rPr kumimoji="0" lang="en-US" altLang="en-US" sz="1200" b="0" i="1" u="sng" strike="noStrike" kern="1200" cap="none" spc="0" normalizeH="0" baseline="0" noProof="0" dirty="0">
                <a:ln>
                  <a:noFill/>
                </a:ln>
                <a:solidFill>
                  <a:prstClr val="black"/>
                </a:solidFill>
                <a:effectLst/>
                <a:uLnTx/>
                <a:uFillTx/>
                <a:latin typeface="+mn-lt"/>
                <a:ea typeface="MS PGothic" pitchFamily="34" charset="-128"/>
              </a:rPr>
              <a:t>/news/lgbt-female-aid-workers-at-risk-of-sexual-assault-report-finds-90428</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for more information about violence against LGBTIQ+ staff members of humanitarian organizations.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 </a:t>
            </a: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31</a:t>
            </a:fld>
            <a:endParaRPr lang="en-US" dirty="0"/>
          </a:p>
        </p:txBody>
      </p:sp>
    </p:spTree>
    <p:extLst>
      <p:ext uri="{BB962C8B-B14F-4D97-AF65-F5344CB8AC3E}">
        <p14:creationId xmlns:p14="http://schemas.microsoft.com/office/powerpoint/2010/main" val="2592143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5</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fifth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According to a report by the Organization for Security and Cooperation in Europe, violent acts against people with diverse SOGIESC tend to be “especially vicious.” Why would violent acts go unreported?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all of them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All three of these reasons are applicable. Growing up in an environment where all you hear is negative messages about your sexual orientation, gender identity or sex characteristics affects you psychologically on a deep level. It can cause intense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feelings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of shame about your identity and any crimes committed against you.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is sometimes called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internalized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phobia,” whether it’s internalized homophobia, biphobia, transphobia or </a:t>
            </a:r>
            <a:r>
              <a:rPr kumimoji="0" lang="en-CA" sz="1200" b="0"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intersexphobia</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You also may feel unable to report crimes because the authorities could persecute you further or could share your SOGIESC with your family or community, leading to additional harm.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2 minutes.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[Image description: a dark silhouette of a Venezuelan migrant with their head resting on their hands.]</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32</a:t>
            </a:fld>
            <a:endParaRPr lang="en-US" dirty="0"/>
          </a:p>
        </p:txBody>
      </p:sp>
    </p:spTree>
    <p:extLst>
      <p:ext uri="{BB962C8B-B14F-4D97-AF65-F5344CB8AC3E}">
        <p14:creationId xmlns:p14="http://schemas.microsoft.com/office/powerpoint/2010/main" val="16490952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6</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sixth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Persecution of people with diverse SOGIESC may occur at the intersection of their SOGIESC and gender. Among other things, this means people may be persecuted for which of the following?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all of them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Violence against people with diverse SOGIESC is a form of gender-based violence (GBV). A central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element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of the harm people with diverse SOGIESC experience is that they don’t conform to societal gender norms and to the expectations attached to their assigned gender roles. Individuals can be gender non-conforming in terms of their appearance, mannerisms, dress and makeup (or lack thereof), but also in relation to their social activities, interests, living arrangements, relationships and employment choices.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People with diverse SOGIESC are at a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high risk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of GBV, which may occur when individuals are perceived as not aligning with norms. GBV includes harassment, discrimination, abuse and violence.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2 minutes. </a:t>
            </a: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33</a:t>
            </a:fld>
            <a:endParaRPr lang="en-US" dirty="0"/>
          </a:p>
        </p:txBody>
      </p:sp>
    </p:spTree>
    <p:extLst>
      <p:ext uri="{BB962C8B-B14F-4D97-AF65-F5344CB8AC3E}">
        <p14:creationId xmlns:p14="http://schemas.microsoft.com/office/powerpoint/2010/main" val="632116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7</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seventh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As of 2020, in which country is it legal to change one’s gender marker on official documents without prohibitive requirements?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 Pakistan</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As of 2020, it is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legal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to change your gender marker on official documents in Pakistan without prohibitive requirements. Pakistan is also one of several countries that has a third gender option on its passports. In Botswana it is technically legal to change one’s gender marker, but in practice it is extremely difficult to do so. As of May 2020, it is no longer legal to change your gender marker in Hungary. </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Additional Information: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According to the ILGA 2019 Trans Legal Mapping Report (https://</a:t>
            </a:r>
            <a:r>
              <a:rPr kumimoji="0" lang="en-US" altLang="en-US" sz="1200" b="0" i="1" u="none" strike="noStrike" kern="1200" cap="none" spc="0" normalizeH="0" baseline="0" noProof="0" dirty="0" err="1">
                <a:ln>
                  <a:noFill/>
                </a:ln>
                <a:solidFill>
                  <a:prstClr val="black"/>
                </a:solidFill>
                <a:effectLst/>
                <a:uLnTx/>
                <a:uFillTx/>
                <a:latin typeface="+mn-lt"/>
                <a:ea typeface="MS PGothic" pitchFamily="34" charset="-128"/>
              </a:rPr>
              <a:t>ilga.org</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/downloads/ILGA_World_Trans_Legal_Mapping_Report_2019_EN.pdf), in Pakistan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“the Transgender Rights Bill under review in 2017 has now passed and … ostensibly allows gender marker change without prohibitive requirements, in the form of the Transgender Persons (Protection of Rights) Act 2018. Civil society reports difficulties for trans masculine people and those with unconventional gender presentations to access gender marker change through a self determination process. However, the advancements achieved by the Act are undeniable.” The third gender option on Pakistani passports is an X.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The ILGA 2019 Trans Legal Mapping Report stated that it is potentially possible to change one’s gender marker in Botswana, but with prohibitive requirements. The report noted, “In 2017, before the High Court of Botswana, in separate cases, a transgender man and a transgender woman successfully challenged the refusal of the Registrar of National Registration to change the gender marker on their identity documents. Both applicants relied on the National Registration Act which provides the framework by which the Registrar can change any particulars of a registered person and to issue that person with a new identity documentation if there has been a material change to their circumstances. These cases have set a precedent for other transgender persons who wish to change the gender marker in their identity documents. Following the court’s decisions, at least 10 transgender persons have been able to change their legal gender markers without having to go to court. However, there is currently no specific governmental policy on legal gender recognition.”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On Hungary, the ILGA Report stated,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In May 2020, the Hungarian Parliament passed a Bill which included an article amending the category of ‘sex’ on civil registry documents. Rather than ‘sex,’ registry documents will now carry the marker of ‘sex assigned at birth.’ This has rendered gender marker change impossible and thereby ended access to legal gender recognition in Hungary. It is yet to be seen what legal challenges will be taken to this decision, but as it contravenes the European Convention on Human Rights (Goodwin &amp; I v United Kingdom, 2002), it is all but certain that it will be challenged.” Prior to the change in law, it was possible to change one’s gender marker if one was unmarried and had the support of a psychiatrist and gynecologist.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[Image description: a Pakistani national wearing a pink headscarf with orange and purple embroidered flowers shows their passport photo page, which has an X under “sex.”]</a:t>
            </a: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34</a:t>
            </a:fld>
            <a:endParaRPr lang="en-US" dirty="0"/>
          </a:p>
        </p:txBody>
      </p:sp>
    </p:spTree>
    <p:extLst>
      <p:ext uri="{BB962C8B-B14F-4D97-AF65-F5344CB8AC3E}">
        <p14:creationId xmlns:p14="http://schemas.microsoft.com/office/powerpoint/2010/main" val="48197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8</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eighth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UN and NGO personnel may encounter people with diverse SOGIESC in which of the following?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all of them</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People with diverse SOGIESC are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everywhere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are involved in every project we undertake. As we’ve discussed, you may not realize you are assisting people with diverse SOGIESC because you assume that they will look or act a particular way. We should approach all our work with people with diverse SOGIESC in mind, just as we already mainstream gender, age and disability.</a:t>
            </a: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1 minute.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[Image description: IOM staff holding paperwork in the field talks to two migrants.]</a:t>
            </a: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35</a:t>
            </a:fld>
            <a:endParaRPr lang="en-US" dirty="0"/>
          </a:p>
        </p:txBody>
      </p:sp>
    </p:spTree>
    <p:extLst>
      <p:ext uri="{BB962C8B-B14F-4D97-AF65-F5344CB8AC3E}">
        <p14:creationId xmlns:p14="http://schemas.microsoft.com/office/powerpoint/2010/main" val="23513502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r>
              <a:rPr lang="en-US" altLang="en-US" sz="1200" b="1" i="0" u="sng" dirty="0">
                <a:ea typeface="MS PGothic" charset="-128"/>
              </a:rPr>
              <a:t>Global Overview Quiz, Question 9</a:t>
            </a:r>
          </a:p>
          <a:p>
            <a:endParaRPr lang="en-US" altLang="en-US" sz="1200" b="1" i="1" dirty="0">
              <a:ea typeface="MS PGothic" charset="-128"/>
            </a:endParaRPr>
          </a:p>
          <a:p>
            <a:r>
              <a:rPr lang="en-US" altLang="en-US" sz="1200" b="0" i="0" dirty="0">
                <a:ea typeface="MS PGothic" charset="-128"/>
              </a:rPr>
              <a:t>The ninth </a:t>
            </a:r>
            <a:r>
              <a:rPr lang="en-US" altLang="en-US" sz="1200" b="1" i="0" dirty="0">
                <a:ea typeface="MS PGothic" charset="-128"/>
              </a:rPr>
              <a:t>question</a:t>
            </a:r>
            <a:r>
              <a:rPr lang="en-US" altLang="en-US" sz="1200" b="0" i="0" dirty="0">
                <a:ea typeface="MS PGothic" charset="-128"/>
              </a:rPr>
              <a:t> is: </a:t>
            </a:r>
            <a:r>
              <a:rPr lang="en-CA" sz="1200" b="0" kern="1200" dirty="0">
                <a:solidFill>
                  <a:schemeClr val="tx1"/>
                </a:solidFill>
                <a:effectLst/>
                <a:latin typeface="+mn-lt"/>
                <a:ea typeface="MS PGothic" pitchFamily="34" charset="-128"/>
                <a:cs typeface="MS PGothic" charset="0"/>
              </a:rPr>
              <a:t>People with diverse SOGIESC…</a:t>
            </a:r>
            <a:r>
              <a:rPr lang="en-CA" sz="1200" b="0" i="1" kern="1200" dirty="0">
                <a:solidFill>
                  <a:schemeClr val="tx1"/>
                </a:solidFill>
                <a:effectLst/>
                <a:latin typeface="+mn-lt"/>
                <a:ea typeface="MS PGothic" pitchFamily="34" charset="-128"/>
                <a:cs typeface="MS PGothic" charset="0"/>
              </a:rPr>
              <a:t>? </a:t>
            </a:r>
            <a:r>
              <a:rPr lang="en-CA" sz="1200" b="0" i="0" kern="1200" dirty="0">
                <a:solidFill>
                  <a:schemeClr val="tx1"/>
                </a:solidFill>
                <a:effectLst/>
                <a:latin typeface="+mn-lt"/>
                <a:ea typeface="MS PGothic" pitchFamily="34" charset="-128"/>
                <a:cs typeface="MS PGothic" charset="0"/>
              </a:rPr>
              <a:t>Which answers did you choose? </a:t>
            </a:r>
          </a:p>
          <a:p>
            <a:endParaRPr lang="en-CA" sz="1200" b="0" i="0" kern="1200" dirty="0">
              <a:solidFill>
                <a:schemeClr val="tx1"/>
              </a:solidFill>
              <a:effectLst/>
              <a:latin typeface="+mn-lt"/>
              <a:ea typeface="MS PGothic" pitchFamily="34" charset="-128"/>
              <a:cs typeface="MS PGothic" charset="0"/>
            </a:endParaRPr>
          </a:p>
          <a:p>
            <a:r>
              <a:rPr lang="en-CA" sz="1200" b="0" i="1" kern="1200" dirty="0">
                <a:solidFill>
                  <a:schemeClr val="tx1"/>
                </a:solidFill>
                <a:effectLst/>
                <a:latin typeface="+mn-lt"/>
                <a:ea typeface="MS PGothic" pitchFamily="34" charset="-128"/>
                <a:cs typeface="MS PGothic" charset="0"/>
              </a:rPr>
              <a:t>Pause for learners to share their answers. </a:t>
            </a:r>
          </a:p>
          <a:p>
            <a:endParaRPr lang="en-CA" sz="1200" b="0" i="1" kern="1200" dirty="0">
              <a:solidFill>
                <a:schemeClr val="tx1"/>
              </a:solidFill>
              <a:effectLst/>
              <a:latin typeface="+mn-lt"/>
              <a:ea typeface="MS PGothic" pitchFamily="34" charset="-128"/>
              <a:cs typeface="MS PGothic" charset="0"/>
            </a:endParaRPr>
          </a:p>
          <a:p>
            <a:r>
              <a:rPr lang="en-CA" sz="1200" b="0" i="0" kern="1200" dirty="0">
                <a:solidFill>
                  <a:schemeClr val="tx1"/>
                </a:solidFill>
                <a:effectLst/>
                <a:latin typeface="+mn-lt"/>
                <a:ea typeface="MS PGothic" pitchFamily="34" charset="-128"/>
                <a:cs typeface="MS PGothic" charset="0"/>
              </a:rPr>
              <a:t>The </a:t>
            </a:r>
            <a:r>
              <a:rPr lang="en-CA" sz="1200" b="1" i="0" kern="1200" dirty="0">
                <a:solidFill>
                  <a:schemeClr val="tx1"/>
                </a:solidFill>
                <a:effectLst/>
                <a:latin typeface="+mn-lt"/>
                <a:ea typeface="MS PGothic" pitchFamily="34" charset="-128"/>
                <a:cs typeface="MS PGothic" charset="0"/>
              </a:rPr>
              <a:t>answers</a:t>
            </a:r>
            <a:r>
              <a:rPr lang="en-CA" sz="1200" b="0" i="0" kern="1200" dirty="0">
                <a:solidFill>
                  <a:schemeClr val="tx1"/>
                </a:solidFill>
                <a:effectLst/>
                <a:latin typeface="+mn-lt"/>
                <a:ea typeface="MS PGothic" pitchFamily="34" charset="-128"/>
                <a:cs typeface="MS PGothic" charset="0"/>
              </a:rPr>
              <a:t> are: </a:t>
            </a:r>
          </a:p>
          <a:p>
            <a:r>
              <a:rPr lang="en-CA" sz="1200" b="0" i="0" u="sng" kern="1200" dirty="0">
                <a:solidFill>
                  <a:schemeClr val="tx1"/>
                </a:solidFill>
                <a:effectLst/>
                <a:latin typeface="+mn-lt"/>
                <a:ea typeface="MS PGothic" pitchFamily="34" charset="-128"/>
                <a:cs typeface="MS PGothic" charset="0"/>
              </a:rPr>
              <a:t>b) </a:t>
            </a:r>
            <a:r>
              <a:rPr lang="en-CA" sz="1200" u="sng" kern="1200" dirty="0">
                <a:solidFill>
                  <a:schemeClr val="tx1"/>
                </a:solidFill>
                <a:effectLst/>
                <a:latin typeface="+mn-lt"/>
                <a:ea typeface="MS PGothic" pitchFamily="34" charset="-128"/>
                <a:cs typeface="MS PGothic" charset="0"/>
              </a:rPr>
              <a:t>May be mistrustful of authority due to police or government targeting, and of assisting organizations; </a:t>
            </a:r>
          </a:p>
          <a:p>
            <a:r>
              <a:rPr lang="en-CA" sz="1200" u="sng" kern="1200" dirty="0">
                <a:solidFill>
                  <a:schemeClr val="tx1"/>
                </a:solidFill>
                <a:effectLst/>
                <a:latin typeface="+mn-lt"/>
                <a:ea typeface="MS PGothic" pitchFamily="34" charset="-128"/>
                <a:cs typeface="MS PGothic" charset="0"/>
              </a:rPr>
              <a:t>c) May be abused or rejected by families and may suffer high rates of physical and sexual assault; </a:t>
            </a:r>
          </a:p>
          <a:p>
            <a:r>
              <a:rPr lang="en-CA" sz="1200" u="sng" kern="1200" dirty="0">
                <a:solidFill>
                  <a:schemeClr val="tx1"/>
                </a:solidFill>
                <a:effectLst/>
                <a:latin typeface="+mn-lt"/>
                <a:ea typeface="MS PGothic" pitchFamily="34" charset="-128"/>
                <a:cs typeface="MS PGothic" charset="0"/>
              </a:rPr>
              <a:t>d) May be more isolated from their families, cultural communities and host communities; and </a:t>
            </a:r>
          </a:p>
          <a:p>
            <a:r>
              <a:rPr lang="en-CA" sz="1200" u="sng" kern="1200" dirty="0">
                <a:solidFill>
                  <a:schemeClr val="tx1"/>
                </a:solidFill>
                <a:effectLst/>
                <a:latin typeface="+mn-lt"/>
                <a:ea typeface="MS PGothic" pitchFamily="34" charset="-128"/>
                <a:cs typeface="MS PGothic" charset="0"/>
              </a:rPr>
              <a:t>e) May believe that sharing their diverse SOGIESC could bar them from assistance.</a:t>
            </a:r>
            <a:endParaRPr lang="en-US" sz="1200" u="sng" kern="1200" dirty="0">
              <a:solidFill>
                <a:schemeClr val="tx1"/>
              </a:solidFill>
              <a:effectLst/>
              <a:latin typeface="+mn-lt"/>
              <a:ea typeface="MS PGothic" pitchFamily="34" charset="-128"/>
              <a:cs typeface="MS PGothic" charset="0"/>
            </a:endParaRPr>
          </a:p>
          <a:p>
            <a:endParaRPr lang="en-US" altLang="en-US" sz="1200" dirty="0">
              <a:ea typeface="MS PGothic" charset="-128"/>
            </a:endParaRPr>
          </a:p>
          <a:p>
            <a:r>
              <a:rPr lang="en-US" altLang="en-US" sz="1200" dirty="0">
                <a:ea typeface="MS PGothic" charset="-128"/>
              </a:rPr>
              <a:t>Typically, it is </a:t>
            </a:r>
            <a:r>
              <a:rPr lang="en-US" altLang="en-US" sz="1200" b="1" dirty="0">
                <a:ea typeface="MS PGothic" charset="-128"/>
              </a:rPr>
              <a:t>difficult </a:t>
            </a:r>
            <a:r>
              <a:rPr lang="en-US" altLang="en-US" sz="1200" dirty="0">
                <a:ea typeface="MS PGothic" charset="-128"/>
              </a:rPr>
              <a:t>for people with diverse SOGIESC to live openly in countries of asylum, migration or resettlement, often because they are still connected with their cultural communities or families and need them for support. They may also feel unsafe being open in a country because of societal attitudes or because they are a foreigner.</a:t>
            </a:r>
          </a:p>
          <a:p>
            <a:endParaRPr lang="en-US" altLang="en-US" sz="1200" dirty="0"/>
          </a:p>
          <a:p>
            <a:r>
              <a:rPr lang="en-US" altLang="en-US" sz="1200" dirty="0"/>
              <a:t>In most contexts, we and our partners are </a:t>
            </a:r>
            <a:r>
              <a:rPr lang="en-US" altLang="en-US" sz="1200" b="1" dirty="0"/>
              <a:t>not giving </a:t>
            </a:r>
            <a:r>
              <a:rPr lang="en-US" altLang="en-US" sz="1200" dirty="0"/>
              <a:t>people with diverse SOGIESC any special resources. This is in part because we lack them in many places and in part because we may only give resources to those who share their diverse SOGIESC with us. This means the vast majority of people with diverse SOGIESC who do not share their status with us will not have access those resources. </a:t>
            </a:r>
          </a:p>
          <a:p>
            <a:endParaRPr lang="en-US" altLang="en-US" sz="1200" dirty="0"/>
          </a:p>
          <a:p>
            <a:r>
              <a:rPr lang="en-US" altLang="en-US" sz="1200" dirty="0"/>
              <a:t>----</a:t>
            </a:r>
          </a:p>
          <a:p>
            <a:endParaRPr lang="en-US" altLang="en-US" sz="1200" i="1" dirty="0"/>
          </a:p>
          <a:p>
            <a:r>
              <a:rPr lang="en-US" altLang="en-US" sz="1200" b="1" i="1" dirty="0"/>
              <a:t>Time: </a:t>
            </a:r>
            <a:r>
              <a:rPr lang="en-US" altLang="en-US" sz="1200" b="0" i="1" dirty="0"/>
              <a:t>2</a:t>
            </a:r>
            <a:r>
              <a:rPr lang="en-US" altLang="en-US" sz="1200" i="1" dirty="0"/>
              <a:t> minutes. </a:t>
            </a:r>
          </a:p>
          <a:p>
            <a:endParaRPr lang="en-US" altLang="en-US" sz="1200" dirty="0"/>
          </a:p>
          <a:p>
            <a:r>
              <a:rPr lang="en-US" sz="1200" b="0" i="1" kern="1200" dirty="0">
                <a:solidFill>
                  <a:schemeClr val="tx1"/>
                </a:solidFill>
                <a:effectLst/>
                <a:latin typeface="+mn-lt"/>
                <a:ea typeface="+mn-ea"/>
                <a:cs typeface="+mn-cs"/>
              </a:rPr>
              <a:t>[Image description: a close-up of an armed law enforcement agent’s uniform and protective gear.]</a:t>
            </a:r>
          </a:p>
          <a:p>
            <a:endParaRPr lang="en-US" altLang="en-US" sz="1200" i="1" dirty="0"/>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36</a:t>
            </a:fld>
            <a:endParaRPr lang="en-US" dirty="0"/>
          </a:p>
        </p:txBody>
      </p:sp>
    </p:spTree>
    <p:extLst>
      <p:ext uri="{BB962C8B-B14F-4D97-AF65-F5344CB8AC3E}">
        <p14:creationId xmlns:p14="http://schemas.microsoft.com/office/powerpoint/2010/main" val="13977426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Global Overview Quiz, Question 10</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tenth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is: </a:t>
            </a:r>
            <a:r>
              <a:rPr kumimoji="0" lang="en-CA" altLang="en-US" sz="1200" b="0" i="1" u="none" strike="noStrike" kern="1200" cap="none" spc="0" normalizeH="0" baseline="0" noProof="0" dirty="0">
                <a:ln>
                  <a:noFill/>
                </a:ln>
                <a:solidFill>
                  <a:prstClr val="black"/>
                </a:solidFill>
                <a:effectLst/>
                <a:uLnTx/>
                <a:uFillTx/>
                <a:latin typeface="+mn-lt"/>
                <a:ea typeface="MS PGothic" pitchFamily="34" charset="-128"/>
              </a:rPr>
              <a:t>What is t</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he position of the United Nations on the rights of people with diverse SOGIESC?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was your answer?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Pause for learners to share their answers.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answer</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is </a:t>
            </a:r>
            <a:r>
              <a:rPr kumimoji="0" lang="en-CA" sz="1200" b="0" i="0" u="sng" strike="noStrike" kern="1200" cap="none" spc="0" normalizeH="0" baseline="0" noProof="0" dirty="0">
                <a:ln>
                  <a:noFill/>
                </a:ln>
                <a:solidFill>
                  <a:prstClr val="black"/>
                </a:solidFill>
                <a:effectLst/>
                <a:uLnTx/>
                <a:uFillTx/>
                <a:latin typeface="+mn-lt"/>
                <a:ea typeface="MS PGothic" pitchFamily="34" charset="-128"/>
                <a:cs typeface="MS PGothic" charset="0"/>
              </a:rPr>
              <a:t>b) People with diverse SOGIESC are entitled to the same human rights as everyone else. States with discriminatory laws or practices should reform them and fully protect all citizens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stance of the UN is that people with diverse SOGIESC are entitled to the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same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human rights protections as all other human beings without distinction based on sexual orientation, gender identity, gender expression or sex characteristics. These rights are enshrined in international human rights legal instruments.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The UN believes that States should protect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all persons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from human rights violations regardless of their SOGIESC, repeal discriminatory laws affecting citizens with diverse SOGIESC and offer protection from non-state agent harm and discrimination. No new or special legal instrument is needed to reinforce these existing rights.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altLang="en-US" sz="1200" dirty="0"/>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2 minutes.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[Image description: photo of the former Secretary-General of the United Nations Ban Ki-moon.]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p:cNvSpPr>
            <a:spLocks noGrp="1"/>
          </p:cNvSpPr>
          <p:nvPr>
            <p:ph type="sldNum" sz="quarter" idx="5"/>
          </p:nvPr>
        </p:nvSpPr>
        <p:spPr>
          <a:xfrm>
            <a:off x="3884613" y="8685213"/>
            <a:ext cx="2971800" cy="458787"/>
          </a:xfrm>
        </p:spPr>
        <p:txBody>
          <a:bodyPr/>
          <a:lstStyle/>
          <a:p>
            <a:fld id="{CD5E0490-8C73-4B2A-94A9-53F8887F703C}" type="slidenum">
              <a:rPr lang="en-US" smtClean="0"/>
              <a:t>37</a:t>
            </a:fld>
            <a:endParaRPr lang="en-US" dirty="0"/>
          </a:p>
        </p:txBody>
      </p:sp>
    </p:spTree>
    <p:extLst>
      <p:ext uri="{BB962C8B-B14F-4D97-AF65-F5344CB8AC3E}">
        <p14:creationId xmlns:p14="http://schemas.microsoft.com/office/powerpoint/2010/main" val="368087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Presentation/Discussion: History of Rights in XXXXX</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defTabSz="914400">
              <a:lnSpc>
                <a:spcPct val="110000"/>
              </a:lnSpc>
            </a:pPr>
            <a:r>
              <a:rPr lang="en-US" altLang="en-US" sz="1200" i="1" kern="0" dirty="0">
                <a:solidFill>
                  <a:schemeClr val="tx1"/>
                </a:solidFill>
                <a:latin typeface="+mn-lt"/>
                <a:ea typeface="MS PGothic" charset="-128"/>
              </a:rPr>
              <a:t>Use this slide to insert information about the history of LGBTIQ+ rights in the location, country or region where you are giving the training. You may use this slide as an opportunity for a presentation, discussion, exercise. </a:t>
            </a:r>
            <a:endPar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This slide is optional depending on the location. If using this slide, un-hide it by moving your arrow to the left navigation pane, right-clicking on this slide and choosing “Hide Slide.” The slide color in the navigation pane will shift from opaque to transparent and the slide will appear when the presentation is in Slide Show mode. If you later wish to hide it again, you can do so by moving your arrow to the left navigation pane, right-clicking on this slide and choosing “Hide Slide.” Do not delete this slide, as the slide numbers in the remainder of the presentation will then be incorrect in reference to the Facilitation Guide Timing Charts.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TBD</a:t>
            </a:r>
            <a:endParaRPr lang="en-US" b="0" dirty="0"/>
          </a:p>
        </p:txBody>
      </p:sp>
      <p:sp>
        <p:nvSpPr>
          <p:cNvPr id="4" name="Slide Number Placeholder 3"/>
          <p:cNvSpPr>
            <a:spLocks noGrp="1"/>
          </p:cNvSpPr>
          <p:nvPr>
            <p:ph type="sldNum" sz="quarter" idx="5"/>
          </p:nvPr>
        </p:nvSpPr>
        <p:spPr/>
        <p:txBody>
          <a:bodyPr/>
          <a:lstStyle/>
          <a:p>
            <a:fld id="{2C873F72-DA29-354F-A51F-086B2A85F759}" type="slidenum">
              <a:rPr lang="en-US" smtClean="0"/>
              <a:t>38</a:t>
            </a:fld>
            <a:endParaRPr lang="en-US"/>
          </a:p>
        </p:txBody>
      </p:sp>
    </p:spTree>
    <p:extLst>
      <p:ext uri="{BB962C8B-B14F-4D97-AF65-F5344CB8AC3E}">
        <p14:creationId xmlns:p14="http://schemas.microsoft.com/office/powerpoint/2010/main" val="4116918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Conducting a Local Analysis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Through the quiz we’ve learned a lot of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general information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about the situation of people with diverse SOGIESC globally. But the reality is that most of us work locally. Take a moment to read the case study on the screen or on page 39 of your Workbook.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85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and alternative facilitation ideas.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10 </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minutes for Conducing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 Local Analysis</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39</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93290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3188" y="630238"/>
            <a:ext cx="4111625" cy="3086100"/>
          </a:xfrm>
        </p:spPr>
      </p:sp>
      <p:sp>
        <p:nvSpPr>
          <p:cNvPr id="3" name="备注占位符 2"/>
          <p:cNvSpPr>
            <a:spLocks noGrp="1"/>
          </p:cNvSpPr>
          <p:nvPr>
            <p:ph type="body" idx="1"/>
          </p:nvPr>
        </p:nvSpPr>
        <p:spPr>
          <a:xfrm>
            <a:off x="685800" y="4035972"/>
            <a:ext cx="5486400" cy="4274908"/>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0" u="sng" strike="noStrike" kern="1200" cap="none" spc="0" normalizeH="0" baseline="0" noProof="0" dirty="0">
                <a:ln>
                  <a:noFill/>
                </a:ln>
                <a:solidFill>
                  <a:schemeClr val="tx1"/>
                </a:solidFill>
                <a:effectLst/>
                <a:uLnTx/>
                <a:uFillTx/>
                <a:latin typeface="+mn-lt"/>
                <a:ea typeface="MS PGothic" charset="-128"/>
              </a:rPr>
              <a:t>Training Objectives</a:t>
            </a:r>
          </a:p>
          <a:p>
            <a:pPr marL="0" marR="0" lvl="0" indent="0" algn="l" defTabSz="914400" rtl="0" eaLnBrk="1" fontAlgn="base" latinLnBrk="0" hangingPunct="1">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1" fontAlgn="base" latinLnBrk="0" hangingPunct="1">
              <a:lnSpc>
                <a:spcPct val="100000"/>
              </a:lnSpc>
              <a:spcAft>
                <a:spcPct val="0"/>
              </a:spcAft>
              <a:buClrTx/>
              <a:buSzTx/>
              <a:buFontTx/>
              <a:buNone/>
              <a:tabLst/>
              <a:defRPr/>
            </a:pPr>
            <a:r>
              <a:rPr kumimoji="0" lang="en-US" altLang="en-US" sz="1200" b="0" i="0" u="none" strike="noStrike" kern="1200" cap="none" spc="0" normalizeH="0" baseline="0" noProof="0" dirty="0">
                <a:ln>
                  <a:noFill/>
                </a:ln>
                <a:solidFill>
                  <a:schemeClr val="tx1"/>
                </a:solidFill>
                <a:effectLst/>
                <a:uLnTx/>
                <a:uFillTx/>
                <a:latin typeface="+mn-lt"/>
                <a:ea typeface="MS PGothic" charset="-128"/>
              </a:rPr>
              <a:t>I'd now like to review our training </a:t>
            </a:r>
            <a:r>
              <a:rPr kumimoji="0" lang="en-US" altLang="en-US" sz="1200" b="1" i="0" u="none" strike="noStrike" kern="1200" cap="none" spc="0" normalizeH="0" baseline="0" noProof="0" dirty="0">
                <a:ln>
                  <a:noFill/>
                </a:ln>
                <a:solidFill>
                  <a:schemeClr val="tx1"/>
                </a:solidFill>
                <a:effectLst/>
                <a:uLnTx/>
                <a:uFillTx/>
                <a:latin typeface="+mn-lt"/>
                <a:ea typeface="MS PGothic" charset="-128"/>
              </a:rPr>
              <a:t>objectives</a:t>
            </a:r>
            <a:r>
              <a:rPr kumimoji="0" lang="en-US" altLang="en-US" sz="1200" b="0" i="0" u="none" strike="noStrike" kern="1200" cap="none" spc="0" normalizeH="0" baseline="0" noProof="0" dirty="0">
                <a:ln>
                  <a:noFill/>
                </a:ln>
                <a:solidFill>
                  <a:schemeClr val="tx1"/>
                </a:solidFill>
                <a:effectLst/>
                <a:uLnTx/>
                <a:uFillTx/>
                <a:latin typeface="+mn-lt"/>
                <a:ea typeface="MS PGothic" charset="-128"/>
              </a:rPr>
              <a:t>. By the end of this training, you should be able to:</a:t>
            </a:r>
          </a:p>
          <a:p>
            <a:pPr marL="0" marR="0" lvl="0" indent="0" algn="l" defTabSz="914400" rtl="0" eaLnBrk="1" fontAlgn="base" latinLnBrk="0" hangingPunct="1">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schemeClr val="tx1"/>
              </a:solidFill>
              <a:effectLst/>
              <a:uLnTx/>
              <a:uFillTx/>
              <a:latin typeface="+mn-lt"/>
              <a:ea typeface="MS PGothic" charset="-128"/>
              <a:sym typeface="Arial Bold" charset="0"/>
            </a:endParaRPr>
          </a:p>
          <a:p>
            <a:pPr marL="287338" lvl="2" indent="-171450" defTabSz="914400" fontAlgn="base">
              <a:spcBef>
                <a:spcPct val="0"/>
              </a:spcBef>
              <a:spcAft>
                <a:spcPct val="0"/>
              </a:spcAft>
              <a:defRPr/>
            </a:pPr>
            <a:r>
              <a:rPr kumimoji="0" lang="en-US" altLang="en-US" b="0" i="0" u="none" strike="noStrike" kern="1200" cap="none" spc="0" normalizeH="0" baseline="0" noProof="0" dirty="0">
                <a:ln>
                  <a:noFill/>
                </a:ln>
                <a:solidFill>
                  <a:schemeClr val="tx1"/>
                </a:solidFill>
                <a:effectLst/>
                <a:uLnTx/>
                <a:uFillTx/>
                <a:latin typeface="+mn-lt"/>
                <a:ea typeface="MS PGothic" charset="-128"/>
              </a:rPr>
              <a:t>Describe respectful </a:t>
            </a:r>
            <a:r>
              <a:rPr kumimoji="0" lang="en-US" altLang="en-US" b="1" i="0" u="none" strike="noStrike" kern="1200" cap="none" spc="0" normalizeH="0" baseline="0" noProof="0" dirty="0">
                <a:ln>
                  <a:noFill/>
                </a:ln>
                <a:solidFill>
                  <a:schemeClr val="tx1"/>
                </a:solidFill>
                <a:effectLst/>
                <a:uLnTx/>
                <a:uFillTx/>
                <a:latin typeface="+mn-lt"/>
                <a:ea typeface="MS PGothic" charset="-128"/>
              </a:rPr>
              <a:t>terminology </a:t>
            </a:r>
            <a:r>
              <a:rPr kumimoji="0" lang="en-US" altLang="en-US" b="0" i="0" u="none" strike="noStrike" kern="1200" cap="none" spc="0" normalizeH="0" baseline="0" noProof="0" dirty="0">
                <a:ln>
                  <a:noFill/>
                </a:ln>
                <a:solidFill>
                  <a:schemeClr val="tx1"/>
                </a:solidFill>
                <a:effectLst/>
                <a:uLnTx/>
                <a:uFillTx/>
                <a:latin typeface="+mn-lt"/>
                <a:ea typeface="MS PGothic" charset="-128"/>
              </a:rPr>
              <a:t>and give examples of problematic assumptions that impact effective assistance</a:t>
            </a:r>
            <a:r>
              <a:rPr kumimoji="0" lang="en-US" altLang="ja-JP" b="0" i="0" u="none" strike="noStrike" kern="1200" cap="none" spc="0" normalizeH="0" baseline="0" noProof="0" dirty="0">
                <a:ln>
                  <a:noFill/>
                </a:ln>
                <a:solidFill>
                  <a:schemeClr val="tx1"/>
                </a:solidFill>
                <a:effectLst/>
                <a:uLnTx/>
                <a:uFillTx/>
                <a:latin typeface="+mn-lt"/>
                <a:ea typeface="MS PGothic" charset="-128"/>
                <a:sym typeface="Arial Bold" charset="0"/>
              </a:rPr>
              <a:t>.</a:t>
            </a:r>
          </a:p>
          <a:p>
            <a:pPr marL="287338" lvl="2" indent="-171450" defTabSz="914400" fontAlgn="base">
              <a:spcBef>
                <a:spcPct val="0"/>
              </a:spcBef>
              <a:spcAft>
                <a:spcPct val="0"/>
              </a:spcAft>
              <a:defRPr/>
            </a:pPr>
            <a:r>
              <a:rPr kumimoji="0" lang="en-US" altLang="en-US" b="0" i="0" u="none" strike="noStrike" kern="1200" cap="none" spc="0" normalizeH="0" baseline="0" noProof="0" dirty="0">
                <a:ln>
                  <a:noFill/>
                </a:ln>
                <a:solidFill>
                  <a:schemeClr val="tx1"/>
                </a:solidFill>
                <a:effectLst/>
                <a:uLnTx/>
                <a:uFillTx/>
                <a:latin typeface="+mn-lt"/>
                <a:ea typeface="MS PGothic" charset="-128"/>
              </a:rPr>
              <a:t>Describe some of the unique protection </a:t>
            </a:r>
            <a:r>
              <a:rPr kumimoji="0" lang="en-US" altLang="en-US" b="1" i="0" u="none" strike="noStrike" kern="1200" cap="none" spc="0" normalizeH="0" baseline="0" noProof="0" dirty="0">
                <a:ln>
                  <a:noFill/>
                </a:ln>
                <a:solidFill>
                  <a:schemeClr val="tx1"/>
                </a:solidFill>
                <a:effectLst/>
                <a:uLnTx/>
                <a:uFillTx/>
                <a:latin typeface="+mn-lt"/>
                <a:ea typeface="MS PGothic" charset="-128"/>
              </a:rPr>
              <a:t>challenges and vulnerabilities </a:t>
            </a:r>
            <a:r>
              <a:rPr kumimoji="0" lang="en-US" altLang="en-US" b="0" i="0" u="none" strike="noStrike" kern="1200" cap="none" spc="0" normalizeH="0" baseline="0" noProof="0" dirty="0">
                <a:ln>
                  <a:noFill/>
                </a:ln>
                <a:solidFill>
                  <a:schemeClr val="tx1"/>
                </a:solidFill>
                <a:effectLst/>
                <a:uLnTx/>
                <a:uFillTx/>
                <a:latin typeface="+mn-lt"/>
                <a:ea typeface="MS PGothic" charset="-128"/>
              </a:rPr>
              <a:t>people with diverse SOGIESC face. </a:t>
            </a:r>
          </a:p>
          <a:p>
            <a:pPr marL="287338" lvl="2" indent="-171450" defTabSz="914400" fontAlgn="base">
              <a:spcBef>
                <a:spcPct val="0"/>
              </a:spcBef>
              <a:spcAft>
                <a:spcPct val="0"/>
              </a:spcAft>
              <a:defRPr/>
            </a:pPr>
            <a:r>
              <a:rPr lang="en-US" altLang="en-US" dirty="0">
                <a:latin typeface="+mn-lt"/>
                <a:ea typeface="MS PGothic" charset="-128"/>
              </a:rPr>
              <a:t>Facilitate </a:t>
            </a:r>
            <a:r>
              <a:rPr lang="en-US" altLang="en-US" b="1" dirty="0">
                <a:latin typeface="+mn-lt"/>
                <a:ea typeface="MS PGothic" charset="-128"/>
              </a:rPr>
              <a:t>effective and respectful </a:t>
            </a:r>
            <a:r>
              <a:rPr lang="en-US" altLang="en-US" dirty="0">
                <a:latin typeface="+mn-lt"/>
                <a:ea typeface="MS PGothic" charset="-128"/>
              </a:rPr>
              <a:t>interactions with people with diverse SOGIESC and elicit information in a way that preserves dignity and humanity</a:t>
            </a:r>
            <a:r>
              <a:rPr lang="en-US" altLang="ja-JP" i="0" dirty="0">
                <a:latin typeface="+mn-lt"/>
                <a:ea typeface="MS PGothic" charset="-128"/>
                <a:sym typeface="Arial Bold"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1"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200" b="0" i="1"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200" b="1" i="1" u="none" strike="noStrike" kern="1200" cap="none" spc="0" normalizeH="0" baseline="0" noProof="0" dirty="0">
                <a:ln>
                  <a:noFill/>
                </a:ln>
                <a:solidFill>
                  <a:schemeClr val="tx1"/>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schemeClr val="tx1"/>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schemeClr val="tx1"/>
                </a:solidFill>
                <a:effectLst/>
                <a:uLnTx/>
                <a:uFillTx/>
                <a:latin typeface="+mn-lt"/>
                <a:ea typeface="MS PGothic" charset="-128"/>
              </a:rPr>
              <a:t>page 43 </a:t>
            </a:r>
            <a:r>
              <a:rPr kumimoji="0" lang="en-US" altLang="en-US" sz="1200" b="0" i="1" u="none" strike="noStrike" kern="1200" cap="none" spc="0" normalizeH="0" baseline="0" noProof="0" dirty="0">
                <a:ln>
                  <a:noFill/>
                </a:ln>
                <a:solidFill>
                  <a:schemeClr val="tx1"/>
                </a:solidFill>
                <a:effectLst/>
                <a:uLnTx/>
                <a:uFillTx/>
                <a:latin typeface="+mn-lt"/>
                <a:ea typeface="MS PGothic" charset="-128"/>
              </a:rPr>
              <a:t>for alternate ways to facilitate objectives.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200" b="1" i="1" u="none" strike="noStrike" kern="1200" cap="none" spc="0" normalizeH="0" baseline="0" noProof="0" dirty="0">
              <a:ln>
                <a:noFill/>
              </a:ln>
              <a:solidFill>
                <a:schemeClr val="tx1"/>
              </a:solidFill>
              <a:effectLst/>
              <a:uLnTx/>
              <a:uFillTx/>
              <a:latin typeface="+mn-lt"/>
              <a:ea typeface="MS PGothic" charset="-128"/>
            </a:endParaRPr>
          </a:p>
          <a:p>
            <a:pPr>
              <a:spcAft>
                <a:spcPts val="0"/>
              </a:spcAft>
            </a:pPr>
            <a:r>
              <a:rPr lang="en-US" altLang="en-US" b="1" i="1" dirty="0">
                <a:ea typeface="MS PGothic" charset="-128"/>
              </a:rPr>
              <a:t>Time: </a:t>
            </a:r>
            <a:r>
              <a:rPr lang="en-US" altLang="en-US" b="0" i="1" dirty="0">
                <a:ea typeface="MS PGothic" charset="-128"/>
              </a:rPr>
              <a:t>1 minute for slide 4. </a:t>
            </a:r>
            <a:endParaRPr lang="en-US" altLang="en-US" b="1" i="1" dirty="0">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0" normalizeH="0" baseline="0" noProof="0" dirty="0">
                <a:ln>
                  <a:noFill/>
                </a:ln>
                <a:solidFill>
                  <a:schemeClr val="tx1"/>
                </a:solidFill>
                <a:effectLst/>
                <a:uLnTx/>
                <a:uFillTx/>
                <a:latin typeface="+mn-lt"/>
                <a:ea typeface="MS PGothic" charset="-128"/>
              </a:rPr>
              <a:t>[Image description: A group of individuals in corporate workwear sitting at a table pointing to a piece of paper.]</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p:txBody>
      </p:sp>
      <p:sp>
        <p:nvSpPr>
          <p:cNvPr id="4" name="灯片编号占位符 3"/>
          <p:cNvSpPr>
            <a:spLocks noGrp="1"/>
          </p:cNvSpPr>
          <p:nvPr>
            <p:ph type="sldNum" sz="quarter" idx="10"/>
          </p:nvPr>
        </p:nvSpPr>
        <p:spPr/>
        <p:txBody>
          <a:bodyPr/>
          <a:lstStyle/>
          <a:p>
            <a:fld id="{BFEC4DAE-4541-43CA-A4FF-DC618A162F89}" type="slidenum">
              <a:rPr lang="zh-CN" altLang="en-US" smtClean="0"/>
              <a:t>4</a:t>
            </a:fld>
            <a:endParaRPr lang="zh-CN" altLang="en-US"/>
          </a:p>
        </p:txBody>
      </p:sp>
    </p:spTree>
    <p:extLst>
      <p:ext uri="{BB962C8B-B14F-4D97-AF65-F5344CB8AC3E}">
        <p14:creationId xmlns:p14="http://schemas.microsoft.com/office/powerpoint/2010/main" val="299639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Conducting a Local Analysis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Conflict erupts in country X, causing several thousand individuals to flee into country Y. They erect temporary settlements outside a large city and the government asks UNHCR and IOM for help. The agencies send response teams who provide necessities and conduct vulnerability assessments to determine who requires more targeted support. The teams include gender experts who coordinate with local organizations to ensure women and girls are taken into consideration at each step. Several weeks into the response, international refugee rights NGOs begins reporting that a number of gay and lesbian refugees from country X have been attacked in the city while seeking shelter and support. Having been overlooked by the UN and the government, these individuals have now turned to journalists for help.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information or knowledge do you think was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lacking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this situation that caused UNHCR and IOM to ignore these vulnerable individuals?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of what information and knowledge was lacking: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General awareness that all refugee flows contain individuals with diverse SOGIESC, although they may appear “invisible” to the aid agencies;</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people with diverse SOGIESC in Country X, which may have led UNHCR and IOM to question whether some individuals with diverse SOGIESC might have settled separately from the primary refugee flow for reasons of safety and security;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people with diverse SOGIESC in Country Y, which may have led UNHCR and IOM to consider the barriers anyone from Country X with a diverse SOGIESC who is living in Country Y might be facing; and</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non-nationals with diverse SOGIESC in the city (what challenges exist? Are there existing populations? Are there any resources?)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this situation,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local analysis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is critical for the organization to assist people with diverse SOGIESC. A local analysis is a summary of issues and history relevant to a particular context. What kind of information should be included in a local analysis?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Answers should include the following. If any are not mentioned by learners, ensure you summarize them.</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Relevant jurisprudence concerning same-sex relations, partnerships, gender identity and hate crimes, and a short history of the application of those laws;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Societal, institutional and governmental attitudes and beliefs related to people with diverse SOGIESC;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Security and access to justice for people with diverse SOGIESC;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Notable recent incidents, such as hate crimes or arrests, and societal and State response;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Access to documentation, housing or shelter, livelihoods, education, healthcare, social services and family building, including marriage, civil unions, fertility services, foster care, adoption and surrogacy;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The support systems in place for people with diverse SOGIESC, including advocacy organizations, legal organizations, community centers, and specialized healthcare services, with information on support systems that are specific to children, older people and people with disabilities; and</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Local and national LGBTIQ+/SOGIESC advocacy organizations.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are some of the ways you should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conduct</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 local analysis</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Answers should include the following. If any are not mentioned by learners, ensure you summarize them.</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Affected populations, through private interviews, focus groups and surveys;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LGBTIQ+ organizations, particularly those that are migrant or refugee-led;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Human rights organizations, including those focusing on gender and health;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IOM, UNHCR, other UN agencies and international organizations in that location, especially their LGBTIQ+ Focal Points, Gender Officers and Human Rights Officers, and UNHCR Country Condition reports;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News articles, media organizations and journalists;</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National jurisprudence and legal analyses;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Embassy political and human rights officers, and embassy reports; and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International and regional organizations, such as ILGA and Human Rights Watch.</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Information should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first and foremost </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be drawn from people with diverse SOGIESC living in the community. It is critical that their lived experiences be represented in the report, rather than the analysis reflecting only the opinions of the cisgender, heterosexual, </a:t>
            </a:r>
            <a:r>
              <a:rPr kumimoji="0" lang="en-CA" sz="1200" b="0"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endosex</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majority. It is also critical that there is a diversity of voices represented, including gay and lesbian women, transgender and non-binary people, and intersex people, and that people with disabilities, older people. children and people from other marginalized groups are heard.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How could a local analysis be useful in </a:t>
            </a:r>
            <a:r>
              <a:rPr kumimoji="0" lang="en-CA" altLang="en-US" sz="1200" b="1" i="0" u="none" strike="noStrike" kern="1200" cap="none" spc="0" normalizeH="0" baseline="0" noProof="0" dirty="0">
                <a:ln>
                  <a:noFill/>
                </a:ln>
                <a:solidFill>
                  <a:prstClr val="black"/>
                </a:solidFill>
                <a:effectLst/>
                <a:uLnTx/>
                <a:uFillTx/>
                <a:latin typeface="+mn-lt"/>
                <a:ea typeface="MS PGothic" pitchFamily="34" charset="-128"/>
              </a:rPr>
              <a:t>your</a:t>
            </a: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 work?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You’re all encouraged to </a:t>
            </a:r>
            <a:r>
              <a:rPr kumimoji="0" lang="en-CA" altLang="en-US" sz="1200" b="1" i="0" u="none" strike="noStrike" kern="1200" cap="none" spc="0" normalizeH="0" baseline="0" noProof="0" dirty="0">
                <a:ln>
                  <a:noFill/>
                </a:ln>
                <a:solidFill>
                  <a:prstClr val="black"/>
                </a:solidFill>
                <a:effectLst/>
                <a:uLnTx/>
                <a:uFillTx/>
                <a:latin typeface="+mn-lt"/>
                <a:ea typeface="MS PGothic" pitchFamily="34" charset="-128"/>
              </a:rPr>
              <a:t>discuss</a:t>
            </a:r>
            <a:r>
              <a:rPr kumimoji="0" lang="en-CA" altLang="en-US" sz="1200" b="0" i="0" u="none" strike="noStrike" kern="1200" cap="none" spc="0" normalizeH="0" baseline="0" noProof="0" dirty="0">
                <a:ln>
                  <a:noFill/>
                </a:ln>
                <a:solidFill>
                  <a:prstClr val="black"/>
                </a:solidFill>
                <a:effectLst/>
                <a:uLnTx/>
                <a:uFillTx/>
                <a:latin typeface="+mn-lt"/>
                <a:ea typeface="MS PGothic" pitchFamily="34" charset="-128"/>
              </a:rPr>
              <a:t> conducting a local analysis with your office, and to using that information to inform your programmes and work going forward. There is more information in your Workbook on page 40 that you can refer to after this training session.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Note that aspects of all three of these scenarios are addressed more fully in Modules 9-10 on Protection. The purposes of this exercise is to recognize what information is missing and what might be gained through a local analysis, not to analyze what should be done to assist these populations in the scenarios.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The case study on the screen is related to refugees. If you are training an audience working with migrants or crisis-affected populations, use one of the following case studies instead by simply copying and pasting it onto the screen. You can also modify the case studies to suit your audience or create a new case study that is suitable for your needs.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Migrants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IOM is assisting </a:t>
            </a:r>
            <a:r>
              <a:rPr kumimoji="0" lang="en-US" altLang="en-US" sz="1200" b="0" i="1" u="none" strike="noStrike" kern="1200" cap="none" spc="0" normalizeH="0" baseline="0" noProof="0" dirty="0" err="1">
                <a:ln>
                  <a:noFill/>
                </a:ln>
                <a:solidFill>
                  <a:prstClr val="black"/>
                </a:solidFill>
                <a:effectLst/>
                <a:uLnTx/>
                <a:uFillTx/>
                <a:latin typeface="+mn-lt"/>
                <a:ea typeface="MS PGothic" pitchFamily="34" charset="-128"/>
              </a:rPr>
              <a:t>labour</a:t>
            </a:r>
            <a:r>
              <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rPr>
              <a:t> migrants return home from a crisis-affected country. Many wait for charter flights in an IOM-hosted transit facility near the border. The staff assisting the migrants are overwhelmed. They gather basic data from the individuals and share minimal information about the circumstances in the country of origin. The assumption is that the situation there is better than the one in the crisis-affected country, and all migrants wishing to leave will want to return home. Several weeks into the response, human rights organizations report that there is a large group of vulnerable LGBTIQ+ migrants stranded near the border who fear remaining there but cannot return home due to criminalization and past persecution. Feeling overlooked by IOM, they have turned to the NGOs for help.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of what information and knowledge was lacking: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General awareness that all migrant flows contain individuals with diverse SOGIESC, although they may appear “invisible” to IOM;</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people with diverse SOGIESC in the country of return, which may have led IOM to question whether some individuals with diverse SOGIESC might need other avenues of protection than return;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people with diverse SOGIESC in the current country, including what resources exist within the confines of the current situation, if any; and</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what other agencies on the ground are doing to assist people with diverse SOGIESC, primarily UNCHR, and knowledge of whether a referral can be made for those who need to seek international protection. If UNHCR is not yet present, what other avenues are there?  </a:t>
            </a: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rPr>
              <a:t>Crisis-affected Populations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An emergency occurs in a location with an IOM office. The emergency team that flies in to coordinate IOM’s response efforts launches comprehensive programming intended to provide necessities to the most vulnerable. The team includes a gender expert who coordinates with local organizations to ensure that women and girls are taken into consideration at each step. Several weeks into the response, the international media begins reporting that makeshift camps erected by transgender people in several locations in the community lack clean water, food, medical care and sanitation, and have been subject to attacks by community members who blame them for the disaster. Having been overlooked by UN agencies and the government, the residents have turned to journalists for help.</a:t>
            </a: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of what information and knowledge was lacking: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General awareness that all crisis-affected communities contain individuals with diverse SOGIESC, although they may appear “invisible” to IOM, and that those individuals face layers of challenges within the emergency context;</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the circumstances for people with diverse SOGIESC in the country, which may have led IOM to question whether some individuals with diverse SOGIESC might be facing additional challenges post-emergency, due to their stigmatization by the community, and need specialized attention;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what local organizations working with LGBTIQ+ individuals are doing to respond within their communities, and whether they themselves have been affected by the emergency and need support; and</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Information about what other agencies on the ground are doing to assist people with diverse SOGIESC.  </a:t>
            </a:r>
            <a:endParaRPr kumimoji="0" lang="en-US" altLang="en-US" sz="1200" b="0" i="1" u="none" strike="noStrike" kern="1200" cap="none" spc="0" normalizeH="0" baseline="0" noProof="0" dirty="0">
              <a:ln>
                <a:noFill/>
              </a:ln>
              <a:solidFill>
                <a:prstClr val="black"/>
              </a:solidFill>
              <a:effectLst/>
              <a:uLnTx/>
              <a:uFillTx/>
              <a:latin typeface="+mn-lt"/>
              <a:ea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2C873F72-DA29-354F-A51F-086B2A85F759}" type="slidenum">
              <a:rPr lang="en-US" smtClean="0"/>
              <a:t>40</a:t>
            </a:fld>
            <a:endParaRPr lang="en-US"/>
          </a:p>
        </p:txBody>
      </p:sp>
    </p:spTree>
    <p:extLst>
      <p:ext uri="{BB962C8B-B14F-4D97-AF65-F5344CB8AC3E}">
        <p14:creationId xmlns:p14="http://schemas.microsoft.com/office/powerpoint/2010/main" val="31122024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review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Key Learning Points from this section.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People with diverse SOGIESC face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myriad forms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discrimination and persecution in both</a:t>
            </a:r>
            <a:r>
              <a:rPr kumimoji="0" lang="en-CA" altLang="en-US" sz="1200" b="0" i="0" u="none" strike="noStrike" kern="0" cap="none" spc="0" normalizeH="0" baseline="0" noProof="0" dirty="0">
                <a:ln>
                  <a:noFill/>
                </a:ln>
                <a:solidFill>
                  <a:prstClr val="black">
                    <a:lumMod val="85000"/>
                    <a:lumOff val="15000"/>
                  </a:prstClr>
                </a:solidFill>
                <a:effectLst/>
                <a:uLnTx/>
                <a:uFillTx/>
                <a:latin typeface="+mn-lt"/>
                <a:ea typeface="MS PGothic" charset="-128"/>
                <a:cs typeface="Calibri" charset="0"/>
              </a:rPr>
              <a:t> displacement and migration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mn-cs"/>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mn-cs"/>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CA" altLang="en-US" sz="1200" b="0" i="0" u="none" strike="noStrike" kern="0" cap="none" spc="0" normalizeH="0" baseline="0" noProof="0" dirty="0">
                <a:ln>
                  <a:noFill/>
                </a:ln>
                <a:solidFill>
                  <a:prstClr val="black">
                    <a:lumMod val="85000"/>
                    <a:lumOff val="15000"/>
                  </a:prstClr>
                </a:solidFill>
                <a:effectLst/>
                <a:uLnTx/>
                <a:uFillTx/>
                <a:latin typeface="+mn-lt"/>
                <a:ea typeface="MS PGothic" charset="-128"/>
                <a:cs typeface="Calibri" charset="0"/>
              </a:rPr>
              <a:t>They </a:t>
            </a:r>
            <a:r>
              <a:rPr kumimoji="0" lang="en-CA" altLang="en-US" sz="1200" b="1" i="0" u="none" strike="noStrike" kern="0" cap="none" spc="0" normalizeH="0" baseline="0" noProof="0" dirty="0">
                <a:ln>
                  <a:noFill/>
                </a:ln>
                <a:solidFill>
                  <a:prstClr val="black">
                    <a:lumMod val="85000"/>
                    <a:lumOff val="15000"/>
                  </a:prstClr>
                </a:solidFill>
                <a:effectLst/>
                <a:uLnTx/>
                <a:uFillTx/>
                <a:latin typeface="+mn-lt"/>
                <a:ea typeface="MS PGothic" charset="-128"/>
                <a:cs typeface="Calibri" charset="0"/>
              </a:rPr>
              <a:t>exist</a:t>
            </a:r>
            <a:r>
              <a:rPr kumimoji="0" lang="en-CA" altLang="en-US" sz="1200" b="0" i="0" u="none" strike="noStrike" kern="0" cap="none" spc="0" normalizeH="0" baseline="0" noProof="0" dirty="0">
                <a:ln>
                  <a:noFill/>
                </a:ln>
                <a:solidFill>
                  <a:prstClr val="black">
                    <a:lumMod val="85000"/>
                    <a:lumOff val="15000"/>
                  </a:prstClr>
                </a:solidFill>
                <a:effectLst/>
                <a:uLnTx/>
                <a:uFillTx/>
                <a:latin typeface="+mn-lt"/>
                <a:ea typeface="MS PGothic" charset="-128"/>
                <a:cs typeface="Calibri" charset="0"/>
              </a:rPr>
              <a:t> and are assisted by IOM, UNHCR and other UN personnel all over the world, including by all of you. </a:t>
            </a:r>
            <a:endPar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Persecution may come at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intersection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of</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SOGIESC and gender. This means that individuals may be persecuted not for their sexual orientation, gender identity or sex characteristics per se, but for the way they visibly express their gender in their society.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panose="020F0502020204030204" pitchFamily="34" charset="0"/>
              </a:rPr>
              <a:t>Personnel of humanitarian organizations typically cause </a:t>
            </a:r>
            <a:r>
              <a:rPr kumimoji="0" lang="en-US" altLang="en-US" sz="1200" b="1" i="0" u="none" strike="noStrike" kern="0" cap="none" spc="0" normalizeH="0" baseline="0" noProof="0" dirty="0">
                <a:ln>
                  <a:noFill/>
                </a:ln>
                <a:solidFill>
                  <a:prstClr val="black"/>
                </a:solidFill>
                <a:effectLst/>
                <a:uLnTx/>
                <a:uFillTx/>
                <a:latin typeface="+mn-lt"/>
                <a:ea typeface="MS PGothic" charset="-128"/>
                <a:cs typeface="Calibri" panose="020F0502020204030204" pitchFamily="34" charset="0"/>
              </a:rPr>
              <a:t>harm </a:t>
            </a:r>
            <a:r>
              <a:rPr kumimoji="0" lang="en-US" altLang="en-US" sz="1200" b="0" i="0" u="none" strike="noStrike" kern="0" cap="none" spc="0" normalizeH="0" baseline="0" noProof="0" dirty="0">
                <a:ln>
                  <a:noFill/>
                </a:ln>
                <a:solidFill>
                  <a:prstClr val="black"/>
                </a:solidFill>
                <a:effectLst/>
                <a:uLnTx/>
                <a:uFillTx/>
                <a:latin typeface="+mn-lt"/>
                <a:ea typeface="MS PGothic" charset="-128"/>
                <a:cs typeface="Calibri" panose="020F0502020204030204" pitchFamily="34" charset="0"/>
              </a:rPr>
              <a:t>because they hold bias, lack training, or both. </a:t>
            </a:r>
            <a:r>
              <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panose="020F0502020204030204" pitchFamily="34" charset="0"/>
              </a:rPr>
              <a:t>One goal of this training is to inform personnel of their obligation to recognize and address their own biases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41</a:t>
            </a:fld>
            <a:endParaRPr lang="en-US" altLang="en-US" sz="1200" dirty="0">
              <a:latin typeface="Calibri Regular"/>
            </a:endParaRPr>
          </a:p>
        </p:txBody>
      </p:sp>
    </p:spTree>
    <p:extLst>
      <p:ext uri="{BB962C8B-B14F-4D97-AF65-F5344CB8AC3E}">
        <p14:creationId xmlns:p14="http://schemas.microsoft.com/office/powerpoint/2010/main" val="311492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Inclusive Communication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third section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Inclusive Communication</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 this section, we will learn basic skills for inclusive communication and examine more closely the role of unconscious bias in our work.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45 minutes.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42</a:t>
            </a:fld>
            <a:endParaRPr lang="en-US" altLang="en-US" sz="1200" dirty="0">
              <a:latin typeface="Calibri Regular"/>
            </a:endParaRPr>
          </a:p>
        </p:txBody>
      </p:sp>
    </p:spTree>
    <p:extLst>
      <p:ext uri="{BB962C8B-B14F-4D97-AF65-F5344CB8AC3E}">
        <p14:creationId xmlns:p14="http://schemas.microsoft.com/office/powerpoint/2010/main" val="216829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Objectives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review 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objectives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for this section.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By the end of this section, you should be able to:</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1" u="none" strike="noStrike" kern="0" cap="none" spc="0" normalizeH="0" baseline="0" noProof="0" dirty="0">
                <a:ln>
                  <a:noFill/>
                </a:ln>
                <a:solidFill>
                  <a:prstClr val="black"/>
                </a:solidFill>
                <a:effectLst/>
                <a:uLnTx/>
                <a:uFillTx/>
                <a:latin typeface="+mn-lt"/>
                <a:ea typeface="MS PGothic" pitchFamily="34" charset="-128"/>
              </a:rPr>
              <a:t>List three actions you can take to have</a:t>
            </a:r>
            <a:r>
              <a:rPr kumimoji="0" lang="en-US" sz="1200" b="1" i="1" u="none" strike="noStrike" kern="0" cap="none" spc="0" normalizeH="0" baseline="0" noProof="0" dirty="0">
                <a:ln>
                  <a:noFill/>
                </a:ln>
                <a:solidFill>
                  <a:srgbClr val="BC1D5A"/>
                </a:solidFill>
                <a:effectLst/>
                <a:uLnTx/>
                <a:uFillTx/>
                <a:latin typeface="+mn-lt"/>
                <a:ea typeface="MS PGothic" pitchFamily="34" charset="-128"/>
              </a:rPr>
              <a:t> positive and respectful </a:t>
            </a:r>
            <a:r>
              <a:rPr kumimoji="0" lang="en-US" sz="1200" b="0" i="1" u="none" strike="noStrike" kern="0" cap="none" spc="0" normalizeH="0" baseline="0" noProof="0" dirty="0">
                <a:ln>
                  <a:noFill/>
                </a:ln>
                <a:solidFill>
                  <a:prstClr val="black"/>
                </a:solidFill>
                <a:effectLst/>
                <a:uLnTx/>
                <a:uFillTx/>
                <a:latin typeface="+mn-lt"/>
                <a:ea typeface="MS PGothic" pitchFamily="34" charset="-128"/>
              </a:rPr>
              <a:t>interactions with people with diverse SOGIESC</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1" u="none" strike="noStrike" kern="0" cap="none" spc="0" normalizeH="0" baseline="0" noProof="0" dirty="0">
                <a:ln>
                  <a:noFill/>
                </a:ln>
                <a:solidFill>
                  <a:prstClr val="black"/>
                </a:solidFill>
                <a:effectLst/>
                <a:uLnTx/>
                <a:uFillTx/>
                <a:latin typeface="+mn-lt"/>
                <a:ea typeface="MS PGothic" charset="-128"/>
              </a:rPr>
              <a:t>Outline the ways in which you can cause </a:t>
            </a:r>
            <a:r>
              <a:rPr kumimoji="0" lang="en-US" altLang="en-US" sz="1200" b="1" i="1" u="none" strike="noStrike" kern="0" cap="none" spc="0" normalizeH="0" baseline="0" noProof="0" dirty="0">
                <a:ln>
                  <a:noFill/>
                </a:ln>
                <a:solidFill>
                  <a:prstClr val="black"/>
                </a:solidFill>
                <a:effectLst/>
                <a:uLnTx/>
                <a:uFillTx/>
                <a:latin typeface="+mn-lt"/>
                <a:ea typeface="MS PGothic" charset="-128"/>
              </a:rPr>
              <a:t>harm</a:t>
            </a:r>
            <a:r>
              <a:rPr kumimoji="0" lang="en-US" altLang="en-US" sz="1200" b="0" i="1" u="none" strike="noStrike" kern="0" cap="none" spc="0" normalizeH="0" baseline="0" noProof="0" dirty="0">
                <a:ln>
                  <a:noFill/>
                </a:ln>
                <a:solidFill>
                  <a:prstClr val="black"/>
                </a:solidFill>
                <a:effectLst/>
                <a:uLnTx/>
                <a:uFillTx/>
                <a:latin typeface="+mn-lt"/>
                <a:ea typeface="MS PGothic" charset="-128"/>
              </a:rPr>
              <a:t> through verbal communication and body language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1" u="none" strike="noStrike" kern="0" cap="none" spc="0" normalizeH="0" baseline="0" noProof="0" dirty="0">
                <a:ln>
                  <a:noFill/>
                </a:ln>
                <a:solidFill>
                  <a:prstClr val="black"/>
                </a:solidFill>
                <a:effectLst/>
                <a:uLnTx/>
                <a:uFillTx/>
                <a:latin typeface="+mn-lt"/>
                <a:ea typeface="MS PGothic" charset="-128"/>
              </a:rPr>
              <a:t>Share examples of </a:t>
            </a:r>
            <a:r>
              <a:rPr kumimoji="0" lang="en-US" altLang="en-US" sz="1200" b="1" i="1" u="none" strike="noStrike" kern="0" cap="none" spc="0" normalizeH="0" baseline="0" noProof="0" dirty="0">
                <a:ln>
                  <a:noFill/>
                </a:ln>
                <a:solidFill>
                  <a:prstClr val="black"/>
                </a:solidFill>
                <a:effectLst/>
                <a:uLnTx/>
                <a:uFillTx/>
                <a:latin typeface="+mn-lt"/>
                <a:ea typeface="MS PGothic" charset="-128"/>
              </a:rPr>
              <a:t>simple and respectful questions </a:t>
            </a:r>
            <a:r>
              <a:rPr kumimoji="0" lang="en-US" altLang="en-US" sz="1200" b="0" i="1" u="none" strike="noStrike" kern="0" cap="none" spc="0" normalizeH="0" baseline="0" noProof="0" dirty="0">
                <a:ln>
                  <a:noFill/>
                </a:ln>
                <a:solidFill>
                  <a:prstClr val="black"/>
                </a:solidFill>
                <a:effectLst/>
                <a:uLnTx/>
                <a:uFillTx/>
                <a:latin typeface="+mn-lt"/>
                <a:ea typeface="MS PGothic" charset="-128"/>
              </a:rPr>
              <a:t>you can ask to gather necessary information during an interaction.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1200" b="0" i="1" u="none" strike="noStrike" kern="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rPr>
              <a:t>Some of us may be unfamiliar with the term “inclusive.” On </a:t>
            </a:r>
            <a:r>
              <a:rPr kumimoji="0" lang="en-US" altLang="en-US" sz="1200" b="1" i="0" u="none" strike="noStrike" kern="0" cap="none" spc="0" normalizeH="0" baseline="0" noProof="0" dirty="0">
                <a:ln>
                  <a:noFill/>
                </a:ln>
                <a:solidFill>
                  <a:prstClr val="black"/>
                </a:solidFill>
                <a:effectLst/>
                <a:uLnTx/>
                <a:uFillTx/>
                <a:latin typeface="+mn-lt"/>
                <a:ea typeface="MS PGothic" charset="-128"/>
              </a:rPr>
              <a:t>page 49 </a:t>
            </a:r>
            <a:r>
              <a:rPr kumimoji="0" lang="en-US" altLang="en-US" sz="1200" b="0" i="0" u="none" strike="noStrike" kern="0" cap="none" spc="0" normalizeH="0" baseline="0" noProof="0" dirty="0">
                <a:ln>
                  <a:noFill/>
                </a:ln>
                <a:solidFill>
                  <a:prstClr val="black"/>
                </a:solidFill>
                <a:effectLst/>
                <a:uLnTx/>
                <a:uFillTx/>
                <a:latin typeface="+mn-lt"/>
                <a:ea typeface="MS PGothic" charset="-128"/>
              </a:rPr>
              <a:t>of your Workbook you’ll find a definition and some points on inclusive communication. Take a moment to look it over while we prepare for our next exercise, if this is a newer concept to you.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43</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5475163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Mock Script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Now we’ll turn to 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exercise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 Mock Script. Open your workbook to the page on the screen. I’ll need two volunteers – one to read the staff member and one to read the individual who is visiting our office.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Once learners have volunteered-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Please come to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front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of the room and sit facing one another. I’ll read the introduction to the script, and then you can start.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While they are reading the script,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mark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things the staff member says that you think are inappropriate or could have been phrased better. We’ll discuss them when they’re done reading.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After the volunteers have read, thank them and have them to return to their seats.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Let’s now go through what the staff member said line by line and decide whether the staff member’s statement is appropriate, inappropriate or could use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improvement</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why.</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Debrief the exercise following the Facilitator’s Key in the Facilitation Guide.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104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alternative facilitation ideas and the Facilitator’s Key.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25 minutes for script reading and debrief.</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1568380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Bias and Microaggressions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Let’s look more closely now at the staff member’s words and actions. What are some of the ways this staff member caused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harm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to Neel through their body language and words?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Example answers: dismissing Neel when he wanted to talk in private; interrupting Neel while he was speaking; laughing at Neel and asking him if he dresses like a man; calling Neel the wrong name.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How do you think this made Neel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feel</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Example answers: Upset, angry, ashamed, embarrassed, dismissed, ignored, hopeless.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On the screen you will see the terms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unconscious bias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and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microaggression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A microaggression is body language or words that communicate stereotypes or antagonistic messages about people; it is an outcome of bias. Microaggressions are harmful because they send clear messages of exclusion, stigma and unsupportive attitudes to the people we assist.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What are some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examples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of microaggressions in the script we just read?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Example answers: The body language the staff member used; their facial expressions and words of nervousness or laughter; their dismissive tone and language.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As we can see from this script,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bias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in our work:</a:t>
            </a:r>
          </a:p>
          <a:p>
            <a:pPr marL="457200" marR="0" lvl="0" indent="-4572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Manifests in microaggressions</a:t>
            </a:r>
          </a:p>
          <a:p>
            <a:pPr marL="457200" marR="0" lvl="0" indent="-45720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Leads to inequitable care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Undermines our own core obligations, protection principles and safe space messaging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Adds to the negative messages people with diverse SOGIESC are already receiving, which causes them further stress and worsens their situations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ea typeface="MS PGothic" pitchFamily="34"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5 minutes.</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endParaRPr>
          </a:p>
          <a:p>
            <a:endParaRPr lang="en-US" dirty="0"/>
          </a:p>
        </p:txBody>
      </p:sp>
      <p:sp>
        <p:nvSpPr>
          <p:cNvPr id="4" name="Slide Number Placeholder 3"/>
          <p:cNvSpPr>
            <a:spLocks noGrp="1"/>
          </p:cNvSpPr>
          <p:nvPr>
            <p:ph type="sldNum" sz="quarter" idx="5"/>
          </p:nvPr>
        </p:nvSpPr>
        <p:spPr/>
        <p:txBody>
          <a:bodyPr/>
          <a:lstStyle/>
          <a:p>
            <a:fld id="{2C873F72-DA29-354F-A51F-086B2A85F759}" type="slidenum">
              <a:rPr lang="en-US" smtClean="0"/>
              <a:t>45</a:t>
            </a:fld>
            <a:endParaRPr lang="en-US"/>
          </a:p>
        </p:txBody>
      </p:sp>
    </p:spTree>
    <p:extLst>
      <p:ext uri="{BB962C8B-B14F-4D97-AF65-F5344CB8AC3E}">
        <p14:creationId xmlns:p14="http://schemas.microsoft.com/office/powerpoint/2010/main" val="3978685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Transitioning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the script, Neel mentioned that he had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transitioned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to male. Let’s take a few minutes to talk about transitioning and why it is relevant to our work.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Who can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define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term transition for us? What things are included in transitioning?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can recall that transition is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process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of changing one’s external gender presentation to be more in line with one’s gender identity. Transition typically occurs over a long period of time and may include telling one’s family, friends and co-workers, using a different name, pronoun and/or title, dressing differently, changing one’s name and/or sex on legal documents, and undergoing hormone therapy and/or other treatment. Gender confirmation, or gender affirming, treatment refers to medical interventions that may be part of transition. Not all people choose or can afford medical interventions such as hormone therapy or surgery. In some countries, surgery is a requirement for legal gender recognition, which is a violation of UN human rights norms.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Transitioning is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private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matter; everyone determines if and how they will transition, and everyone’s transition looks different.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Unless it is directly relevant to our work, we should not ask someone if they are transitioning or plan to transition.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are some examples of times it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would</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be relevant to the work of our organizations, and to your specific roles?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of answers: An individual who is transitioning may need to update their information with us, receive healthcare or counseling support, require assistance with documentation, require different shelter arrangements, require assistance while traveling or require other forms of assistance. Individuals may transition over a long period of time and their situation may change during the process. Transition is associated with higher levels of visibility, which can result in increased protection concerns.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5 minutes.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46</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8594609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2"/>
            <a:ext cx="5486400" cy="45019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Mock Scripts – Three Actions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now extract some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actions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can take when we’re communicating in the course of our daily work. These three simple actions will help ensure your communication is inclusive: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28600" marR="0" lvl="0" indent="-228600" algn="l" defTabSz="914400" rtl="0" eaLnBrk="0" fontAlgn="base" latinLnBrk="0" hangingPunct="0">
              <a:lnSpc>
                <a:spcPct val="100000"/>
              </a:lnSpc>
              <a:spcBef>
                <a:spcPts val="0"/>
              </a:spcBef>
              <a:spcAft>
                <a:spcPts val="0"/>
              </a:spcAft>
              <a:buClrTx/>
              <a:buSzTx/>
              <a:buFontTx/>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Assume that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anyone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you meet could have a diverse SOGIESC and communicate accordingly.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This means writing and speaking with gender-neutral language, not assuming someone is heterosexual, not assuming someone’s gender identity or pronouns, and ensuring you share inclusive resources with everyone who walks through your door.</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28600" marR="0" lvl="0" indent="-228600" algn="l" defTabSz="914400" rtl="0" eaLnBrk="0" fontAlgn="base" latinLnBrk="0" hangingPunct="0">
              <a:lnSpc>
                <a:spcPct val="100000"/>
              </a:lnSpc>
              <a:spcBef>
                <a:spcPts val="0"/>
              </a:spcBef>
              <a:spcAft>
                <a:spcPts val="0"/>
              </a:spcAft>
              <a:buClrTx/>
              <a:buSzTx/>
              <a:buFontTx/>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When someone shares their diverse SOGIESC with you,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thank them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for sharing the information and ensure your body language and tone are neutral or positive. </a:t>
            </a:r>
          </a:p>
          <a:p>
            <a:pPr marL="228600" marR="0" lvl="0" indent="-228600" algn="l" defTabSz="914400" rtl="0" eaLnBrk="0" fontAlgn="base" latinLnBrk="0" hangingPunct="0">
              <a:lnSpc>
                <a:spcPct val="100000"/>
              </a:lnSpc>
              <a:spcBef>
                <a:spcPts val="0"/>
              </a:spcBef>
              <a:spcAft>
                <a:spcPts val="0"/>
              </a:spcAft>
              <a:buClrTx/>
              <a:buSzTx/>
              <a:buFontTx/>
              <a:buAutoNum type="arabicPeriod"/>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After someone shares their diverse SOGIESC with you, ask simple, respectful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to gather the information that is necessary to take next steps.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are some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examples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of simple, respectful questions you can ask to get basic information?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your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Workbook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you’ll find these actions, along with a list of best practices for communication. You can also review IOM’s Tip-sheet</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on Gender-Inclusive Communication in English, which is a separate handout and gives in-depth guidance on communicating verbally and in writing.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47</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2257033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wrap up Inclusive Communications by answering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eight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key communications questions. I will ask the questions one by one; please call out your answers. </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1.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How do we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know</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someone’s sexual orientation, gender identity, the meaning of their gender expression, or sex characteristics? Should we ask them?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Typically, we will not directly ask someone what their SOGIESC is. This is for many reasons, including needing to ensure confidentiality and not wanting staff who are untrained to solicit information that they are then unsure how to handle. Individuals have to tell us, which is why creating safe spaces is so important.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2.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How should you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respond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when someone says they have a diverse SOGIESC?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It is best to respond, “Thank you for sharing that with me.” If you were not expecting the person to share their SOGIESC with you, this gives you a moment to gather your thoughts.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3.</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How do you ensure you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understand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what someone means when they use SOGIESC terminology? </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You should ask them to describe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the term means to them.</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4.</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How do you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refer</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to a person with diverse gender identity or expression?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refer to them by the name and pronouns they tell us to use.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total. (approximately 1.5 minutes for this slide).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48</a:t>
            </a:fld>
            <a:endParaRPr lang="en-US" altLang="en-US" sz="1200" dirty="0">
              <a:latin typeface="Calibri Regular"/>
            </a:endParaRPr>
          </a:p>
        </p:txBody>
      </p:sp>
    </p:spTree>
    <p:extLst>
      <p:ext uri="{BB962C8B-B14F-4D97-AF65-F5344CB8AC3E}">
        <p14:creationId xmlns:p14="http://schemas.microsoft.com/office/powerpoint/2010/main" val="35368301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 (continued)</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5.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Should we ask what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name and pronouns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someone uses, or wait for them to tell us?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It is useful to ask what name and pronouns someone uses if they have shared that they have a diverse gender identity or expression. The key to asking for this information is that it must be done in a safe and confidential manner, in a way that does not put the individual at risk of exposure or harm.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6.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do you do if you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accidentally</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use the wrong name or pronoun with someone?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You should correct yourself and continue speaking. Continuing to speak as if nothing has happened is not an appropriate response. It could damage the relationship you have established with the individual. Stopping to apologize and explain that you are trying to learn is likewise not an appropriate response. This is because you are placing the burden on the individual to tell you the mistake you made is ok. It is not their responsibility to do so. Remember that using the wrong name and pronouns is something that may happen, especially if you have documents in front of you that list the sex or gender and name associated with the individual's ID cards. It’s okay to make a mistake. Make the best effort you can to use the correct language.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7.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How do we avoid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heterosexist</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cissexist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language? Recall that heterosexist and cissexist reflect the belief that all people are heterosexual or cisgender, or that being heterosexual or cisgender is superior.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can avoid heterosexist or cissexist language by using the term "partner" or “spouse”</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rather than "husband" or "wife“ and by avoiding using gendered language such as he/she. We should not assume the person we are speaking to is heterosexual or cisgender, or that they identify using binary masculine or feminine pronouns.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8. How can we ensure 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forms and systems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inclusive?</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By ensuring there are appropriate gender options, not just male and female, and by adding a question about intersex variations under the sex category. More guidance is available in the Tip-sheet on Gender-Inclusive Communication in English in your Workbook.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If you keep these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eight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key questions and answers in mind when communicating with people of diverse SOGIESC, you’ll be able to do so more confidently and successfully.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 minutes total. (approximately 1.5 minutes for this slide).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49</a:t>
            </a:fld>
            <a:endParaRPr lang="en-US" altLang="en-US" sz="1200" dirty="0">
              <a:latin typeface="Calibri Regular"/>
            </a:endParaRPr>
          </a:p>
        </p:txBody>
      </p:sp>
    </p:spTree>
    <p:extLst>
      <p:ext uri="{BB962C8B-B14F-4D97-AF65-F5344CB8AC3E}">
        <p14:creationId xmlns:p14="http://schemas.microsoft.com/office/powerpoint/2010/main" val="997823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4034" name="Notes Placeholder 2"/>
          <p:cNvSpPr>
            <a:spLocks noGrp="1"/>
          </p:cNvSpPr>
          <p:nvPr>
            <p:ph type="body" idx="1"/>
          </p:nvPr>
        </p:nvSpPr>
        <p:spPr bwMode="auto">
          <a:xfrm>
            <a:off x="685800" y="4035971"/>
            <a:ext cx="5486400" cy="4172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b="1" u="sng" dirty="0">
                <a:solidFill>
                  <a:schemeClr val="tx1"/>
                </a:solidFill>
                <a:ea typeface="MS PGothic" charset="-128"/>
              </a:rPr>
              <a:t>Training Environment</a:t>
            </a:r>
            <a:endParaRPr lang="en-US" altLang="en-US" sz="1200" dirty="0">
              <a:solidFill>
                <a:schemeClr val="tx1"/>
              </a:solidFill>
              <a:ea typeface="MS PGothic" charset="-128"/>
            </a:endParaRPr>
          </a:p>
          <a:p>
            <a:pPr eaLnBrk="1" hangingPunct="1">
              <a:spcBef>
                <a:spcPct val="0"/>
              </a:spcBef>
            </a:pPr>
            <a:endParaRPr lang="en-US" altLang="en-US" sz="1200" dirty="0">
              <a:solidFill>
                <a:schemeClr val="tx1"/>
              </a:solidFill>
              <a:ea typeface="MS PGothic" charset="-128"/>
            </a:endParaRPr>
          </a:p>
          <a:p>
            <a:pPr eaLnBrk="1" hangingPunct="1">
              <a:spcBef>
                <a:spcPct val="0"/>
              </a:spcBef>
            </a:pPr>
            <a:r>
              <a:rPr lang="en-US" altLang="en-US" sz="1200" dirty="0">
                <a:solidFill>
                  <a:schemeClr val="tx1"/>
                </a:solidFill>
                <a:ea typeface="MS PGothic" charset="-128"/>
              </a:rPr>
              <a:t>Let’s now discuss </a:t>
            </a:r>
            <a:r>
              <a:rPr lang="en-US" altLang="en-US" sz="1200" b="0" dirty="0">
                <a:solidFill>
                  <a:schemeClr val="tx1"/>
                </a:solidFill>
                <a:ea typeface="MS PGothic" charset="-128"/>
              </a:rPr>
              <a:t>the training </a:t>
            </a:r>
            <a:r>
              <a:rPr lang="en-US" altLang="en-US" sz="1200" b="1" dirty="0">
                <a:solidFill>
                  <a:schemeClr val="tx1"/>
                </a:solidFill>
                <a:ea typeface="MS PGothic" charset="-128"/>
              </a:rPr>
              <a:t>environment</a:t>
            </a:r>
            <a:r>
              <a:rPr lang="en-US" altLang="en-US" sz="1200" dirty="0">
                <a:solidFill>
                  <a:schemeClr val="tx1"/>
                </a:solidFill>
                <a:ea typeface="MS PGothic" charset="-128"/>
              </a:rPr>
              <a:t>. </a:t>
            </a:r>
          </a:p>
          <a:p>
            <a:pPr eaLnBrk="1" hangingPunct="1">
              <a:spcBef>
                <a:spcPct val="0"/>
              </a:spcBef>
            </a:pPr>
            <a:endParaRPr lang="en-US" altLang="en-US" sz="1200" dirty="0">
              <a:solidFill>
                <a:schemeClr val="tx1"/>
              </a:solidFill>
              <a:ea typeface="MS PGothic" charset="-128"/>
            </a:endParaRPr>
          </a:p>
          <a:p>
            <a:pPr eaLnBrk="1" hangingPunct="1">
              <a:spcBef>
                <a:spcPct val="0"/>
              </a:spcBef>
            </a:pPr>
            <a:r>
              <a:rPr lang="en-US" altLang="en-US" sz="1200" dirty="0">
                <a:solidFill>
                  <a:schemeClr val="tx1"/>
                </a:solidFill>
                <a:ea typeface="MS PGothic" charset="-128"/>
              </a:rPr>
              <a:t>When we talk about assisting people with diverse SOGIESC, we often talk about </a:t>
            </a:r>
            <a:r>
              <a:rPr lang="en-US" altLang="en-US" sz="1200" b="1" dirty="0">
                <a:solidFill>
                  <a:schemeClr val="tx1"/>
                </a:solidFill>
                <a:ea typeface="MS PGothic" charset="-128"/>
              </a:rPr>
              <a:t>creating </a:t>
            </a:r>
            <a:r>
              <a:rPr lang="en-US" altLang="en-US" sz="1200" b="0" dirty="0">
                <a:solidFill>
                  <a:schemeClr val="tx1"/>
                </a:solidFill>
                <a:ea typeface="MS PGothic" charset="-128"/>
              </a:rPr>
              <a:t>safe spaces</a:t>
            </a:r>
            <a:r>
              <a:rPr lang="en-US" altLang="en-US" sz="1200" dirty="0">
                <a:solidFill>
                  <a:schemeClr val="tx1"/>
                </a:solidFill>
                <a:ea typeface="MS PGothic" charset="-128"/>
              </a:rPr>
              <a:t>. That means </a:t>
            </a:r>
            <a:r>
              <a:rPr lang="en-US" altLang="en-US" sz="1200" b="0" dirty="0">
                <a:solidFill>
                  <a:schemeClr val="tx1"/>
                </a:solidFill>
                <a:ea typeface="MS PGothic" charset="-128"/>
              </a:rPr>
              <a:t>creating an environment </a:t>
            </a:r>
            <a:r>
              <a:rPr lang="en-US" altLang="en-US" sz="1200" dirty="0">
                <a:solidFill>
                  <a:schemeClr val="tx1"/>
                </a:solidFill>
                <a:ea typeface="MS PGothic" charset="-128"/>
              </a:rPr>
              <a:t>in which people feel comfortable sharing information with us, knowing we'll keep it </a:t>
            </a:r>
            <a:r>
              <a:rPr lang="en-US" altLang="en-US" sz="1200" b="0" dirty="0">
                <a:solidFill>
                  <a:schemeClr val="tx1"/>
                </a:solidFill>
                <a:ea typeface="MS PGothic" charset="-128"/>
              </a:rPr>
              <a:t>confidential and respect </a:t>
            </a:r>
            <a:r>
              <a:rPr lang="en-US" altLang="en-US" sz="1200" dirty="0">
                <a:solidFill>
                  <a:schemeClr val="tx1"/>
                </a:solidFill>
                <a:ea typeface="MS PGothic" charset="-128"/>
              </a:rPr>
              <a:t>what they share. </a:t>
            </a:r>
          </a:p>
          <a:p>
            <a:pPr eaLnBrk="1" hangingPunct="1">
              <a:spcBef>
                <a:spcPct val="0"/>
              </a:spcBef>
            </a:pPr>
            <a:endParaRPr lang="en-US" altLang="en-US" sz="1200" dirty="0">
              <a:solidFill>
                <a:schemeClr val="tx1"/>
              </a:solidFill>
              <a:ea typeface="MS PGothic" charset="-128"/>
            </a:endParaRPr>
          </a:p>
          <a:p>
            <a:pPr eaLnBrk="1" hangingPunct="1">
              <a:spcBef>
                <a:spcPct val="0"/>
              </a:spcBef>
            </a:pPr>
            <a:r>
              <a:rPr lang="en-US" altLang="en-US" sz="1200" dirty="0">
                <a:solidFill>
                  <a:schemeClr val="tx1"/>
                </a:solidFill>
                <a:ea typeface="MS PGothic" charset="-128"/>
              </a:rPr>
              <a:t>We also like to call </a:t>
            </a:r>
            <a:r>
              <a:rPr lang="en-US" altLang="en-US" sz="1200" b="0" dirty="0">
                <a:solidFill>
                  <a:schemeClr val="tx1"/>
                </a:solidFill>
                <a:ea typeface="MS PGothic" charset="-128"/>
              </a:rPr>
              <a:t>this training a </a:t>
            </a:r>
            <a:r>
              <a:rPr lang="en-US" altLang="en-US" sz="1200" b="1" dirty="0">
                <a:solidFill>
                  <a:schemeClr val="tx1"/>
                </a:solidFill>
                <a:ea typeface="MS PGothic" charset="-128"/>
              </a:rPr>
              <a:t>safe space</a:t>
            </a:r>
            <a:r>
              <a:rPr lang="en-US" altLang="en-US" sz="1200" b="0" dirty="0">
                <a:solidFill>
                  <a:schemeClr val="tx1"/>
                </a:solidFill>
                <a:ea typeface="MS PGothic" charset="-128"/>
              </a:rPr>
              <a:t>. This means you should feel comfortable sharing any opinions you have, and asking any questions you have, knowing we'll respect what you say. </a:t>
            </a:r>
            <a:r>
              <a:rPr lang="en-US" altLang="en-US" sz="1200" dirty="0">
                <a:solidFill>
                  <a:schemeClr val="tx1"/>
                </a:solidFill>
                <a:ea typeface="MS PGothic" charset="-128"/>
              </a:rPr>
              <a:t>This is your </a:t>
            </a:r>
            <a:r>
              <a:rPr lang="en-US" altLang="en-US" sz="1200" b="0" dirty="0">
                <a:solidFill>
                  <a:schemeClr val="tx1"/>
                </a:solidFill>
                <a:ea typeface="MS PGothic" charset="-128"/>
              </a:rPr>
              <a:t>opportunity to ask </a:t>
            </a:r>
            <a:r>
              <a:rPr lang="en-US" altLang="en-US" sz="1200" dirty="0">
                <a:solidFill>
                  <a:schemeClr val="tx1"/>
                </a:solidFill>
                <a:ea typeface="MS PGothic" charset="-128"/>
              </a:rPr>
              <a:t>anything you've ever wanted to know related to this subject. </a:t>
            </a:r>
          </a:p>
          <a:p>
            <a:pPr eaLnBrk="1" hangingPunct="1">
              <a:spcBef>
                <a:spcPct val="0"/>
              </a:spcBef>
            </a:pPr>
            <a:endParaRPr lang="en-US" altLang="en-US" sz="1200" b="0" i="1" dirty="0">
              <a:solidFill>
                <a:schemeClr val="tx1"/>
              </a:solidFill>
              <a:ea typeface="MS PGothic" charset="-128"/>
            </a:endParaRPr>
          </a:p>
          <a:p>
            <a:pPr eaLnBrk="1" hangingPunct="1">
              <a:spcBef>
                <a:spcPct val="0"/>
              </a:spcBef>
            </a:pPr>
            <a:r>
              <a:rPr lang="en-US" altLang="en-US" sz="1200" b="0" i="1" dirty="0">
                <a:solidFill>
                  <a:schemeClr val="tx1"/>
                </a:solidFill>
                <a:ea typeface="MS PGothic" charset="-128"/>
              </a:rPr>
              <a:t>----</a:t>
            </a:r>
          </a:p>
          <a:p>
            <a:pPr eaLnBrk="1" hangingPunct="1">
              <a:spcBef>
                <a:spcPct val="0"/>
              </a:spcBef>
            </a:pPr>
            <a:endParaRPr lang="en-US" altLang="en-US" sz="1200" b="0" i="1" dirty="0">
              <a:solidFill>
                <a:schemeClr val="tx1"/>
              </a:solidFill>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200" b="1" i="1" dirty="0">
                <a:solidFill>
                  <a:schemeClr val="tx1"/>
                </a:solidFill>
                <a:ea typeface="MS PGothic" charset="-128"/>
              </a:rPr>
              <a:t>Facilitation Note: </a:t>
            </a:r>
            <a:r>
              <a:rPr lang="en-US" altLang="en-US" sz="1200" b="0" i="1" dirty="0">
                <a:solidFill>
                  <a:schemeClr val="tx1"/>
                </a:solidFill>
                <a:ea typeface="MS PGothic" charset="-128"/>
              </a:rPr>
              <a:t>See the Facilitation Guide </a:t>
            </a:r>
            <a:r>
              <a:rPr kumimoji="0" lang="en-US" altLang="en-US" sz="1200" b="1" i="1" u="none" strike="noStrike" kern="1200" cap="none" spc="0" normalizeH="0" baseline="0" noProof="0" dirty="0">
                <a:ln>
                  <a:noFill/>
                </a:ln>
                <a:solidFill>
                  <a:schemeClr val="tx1"/>
                </a:solidFill>
                <a:effectLst/>
                <a:uLnTx/>
                <a:uFillTx/>
                <a:latin typeface="+mn-lt"/>
                <a:ea typeface="MS PGothic" charset="-128"/>
              </a:rPr>
              <a:t>page 44 </a:t>
            </a:r>
            <a:r>
              <a:rPr lang="en-US" altLang="en-US" sz="1200" b="0" i="1" dirty="0">
                <a:solidFill>
                  <a:schemeClr val="tx1"/>
                </a:solidFill>
                <a:ea typeface="MS PGothic" charset="-128"/>
              </a:rPr>
              <a:t>for more information on the Training Environment section. </a:t>
            </a:r>
          </a:p>
          <a:p>
            <a:pPr marL="0" indent="0" eaLnBrk="1" hangingPunct="1">
              <a:spcBef>
                <a:spcPct val="0"/>
              </a:spcBef>
              <a:buFont typeface="Arial" panose="020B0604020202020204" pitchFamily="34" charset="0"/>
              <a:buNone/>
            </a:pPr>
            <a:endParaRPr lang="en-US" altLang="en-US" sz="1200" b="1" i="1" dirty="0">
              <a:solidFill>
                <a:schemeClr val="tx1"/>
              </a:solidFill>
              <a:ea typeface="MS PGothic" charset="-128"/>
            </a:endParaRPr>
          </a:p>
          <a:p>
            <a:pPr>
              <a:spcAft>
                <a:spcPts val="0"/>
              </a:spcAft>
            </a:pPr>
            <a:r>
              <a:rPr lang="en-US" altLang="en-US" b="1" i="1" dirty="0">
                <a:ea typeface="MS PGothic" charset="-128"/>
              </a:rPr>
              <a:t>Time: </a:t>
            </a:r>
            <a:r>
              <a:rPr lang="en-US" altLang="en-US" b="0" i="1" dirty="0">
                <a:ea typeface="MS PGothic" charset="-128"/>
              </a:rPr>
              <a:t>6 minutes for slides 5-9.</a:t>
            </a:r>
            <a:endParaRPr lang="en-US" altLang="en-US" b="1" i="1" dirty="0">
              <a:ea typeface="MS PGothic" charset="-128"/>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0267DDFF-EE44-BD4A-AD24-338D5EF39F9B}" type="slidenum">
              <a:rPr lang="en-US" altLang="en-US" sz="1200">
                <a:latin typeface="Calibri Regular"/>
              </a:rPr>
              <a:pPr/>
              <a:t>5</a:t>
            </a:fld>
            <a:endParaRPr lang="en-US" altLang="en-US" sz="1200" dirty="0">
              <a:latin typeface="Calibri Regular"/>
            </a:endParaRPr>
          </a:p>
        </p:txBody>
      </p:sp>
    </p:spTree>
    <p:extLst>
      <p:ext uri="{BB962C8B-B14F-4D97-AF65-F5344CB8AC3E}">
        <p14:creationId xmlns:p14="http://schemas.microsoft.com/office/powerpoint/2010/main" val="372816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Before we conclude this section, we’ll take a few minutes to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rPr>
              <a:t>learn</a:t>
            </a:r>
            <a:r>
              <a:rPr kumimoji="0" lang="en-US" sz="1200" b="0" i="0" u="none" strike="noStrike" kern="1200" cap="none" spc="0" normalizeH="0" baseline="0" noProof="0" dirty="0">
                <a:ln>
                  <a:noFill/>
                </a:ln>
                <a:solidFill>
                  <a:prstClr val="black"/>
                </a:solidFill>
                <a:effectLst/>
                <a:uLnTx/>
                <a:uFillTx/>
                <a:latin typeface="+mn-lt"/>
                <a:ea typeface="MS PGothic" pitchFamily="34" charset="-128"/>
              </a:rPr>
              <a:t> more about the lived experiences of people with diverse SOGIESC. This video is about Dennis, a migrant from Honduras living in Costa Rica.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Video Link: </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hlinkClick r:id="rId3" invalidUrl="https:///">
                  <a:extLst>
                    <a:ext uri="{A12FA001-AC4F-418D-AE19-62706E023703}">
                      <ahyp:hlinkClr xmlns:ahyp="http://schemas.microsoft.com/office/drawing/2018/hyperlinkcolor" val="tx"/>
                    </a:ext>
                  </a:extLst>
                </a:hlinkClick>
              </a:rPr>
              <a:t>https://</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www.youtube.com</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US" sz="1200" b="0" i="1" u="sng" strike="noStrike" kern="1200" cap="none" spc="0" normalizeH="0" baseline="0" noProof="0" dirty="0" err="1">
                <a:ln>
                  <a:noFill/>
                </a:ln>
                <a:solidFill>
                  <a:prstClr val="black"/>
                </a:solidFill>
                <a:effectLst/>
                <a:uLnTx/>
                <a:uFillTx/>
                <a:latin typeface="+mn-lt"/>
                <a:ea typeface="MS PGothic" pitchFamily="34" charset="-128"/>
                <a:cs typeface="MS PGothic" charset="0"/>
              </a:rPr>
              <a:t>watch?v</a:t>
            </a:r>
            <a:r>
              <a:rPr kumimoji="0" lang="en-US" sz="1200" b="0" i="1" u="sng" strike="noStrike" kern="1200" cap="none" spc="0" normalizeH="0" baseline="0" noProof="0" dirty="0">
                <a:ln>
                  <a:noFill/>
                </a:ln>
                <a:solidFill>
                  <a:prstClr val="black"/>
                </a:solidFill>
                <a:effectLst/>
                <a:uLnTx/>
                <a:uFillTx/>
                <a:latin typeface="+mn-lt"/>
                <a:ea typeface="MS PGothic" pitchFamily="34" charset="-128"/>
                <a:cs typeface="MS PGothic" charset="0"/>
              </a:rPr>
              <a:t>=s3bbqg9_4SA</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3 minutes.</a:t>
            </a:r>
          </a:p>
        </p:txBody>
      </p:sp>
      <p:sp>
        <p:nvSpPr>
          <p:cNvPr id="4" name="Slide Number Placeholder 3"/>
          <p:cNvSpPr>
            <a:spLocks noGrp="1"/>
          </p:cNvSpPr>
          <p:nvPr>
            <p:ph type="sldNum" sz="quarter" idx="10"/>
          </p:nvPr>
        </p:nvSpPr>
        <p:spPr/>
        <p:txBody>
          <a:bodyPr/>
          <a:lstStyle/>
          <a:p>
            <a:fld id="{0ED8A9B0-80EF-A34D-B345-E2DEC5501E01}" type="slidenum">
              <a:rPr lang="en-US" smtClean="0"/>
              <a:t>50</a:t>
            </a:fld>
            <a:endParaRPr lang="en-US"/>
          </a:p>
        </p:txBody>
      </p:sp>
    </p:spTree>
    <p:extLst>
      <p:ext uri="{BB962C8B-B14F-4D97-AF65-F5344CB8AC3E}">
        <p14:creationId xmlns:p14="http://schemas.microsoft.com/office/powerpoint/2010/main" val="13419035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 continued</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Finally, here are several other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key learning points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keep in mind: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core obligations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empathize, establish trust, listen, do better, counteract and act</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should serve as the basis of all our communication.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Bias in our work manifests in </a:t>
            </a:r>
            <a:r>
              <a:rPr kumimoji="0" lang="en-US" altLang="en-US" sz="1200" b="1" i="0" u="none" strike="noStrike" kern="1200" cap="none" spc="0" normalizeH="0" baseline="0" noProof="0" dirty="0">
                <a:ln>
                  <a:noFill/>
                </a:ln>
                <a:solidFill>
                  <a:prstClr val="white"/>
                </a:solidFill>
                <a:effectLst/>
                <a:uLnTx/>
                <a:uFillTx/>
                <a:latin typeface="+mn-lt"/>
                <a:ea typeface="MS PGothic" charset="-128"/>
                <a:cs typeface="Calibri" charset="0"/>
              </a:rPr>
              <a:t>microaggressions,</a:t>
            </a: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 leads to inequitable care and undermines our core obligations.</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Remember the </a:t>
            </a:r>
            <a:r>
              <a:rPr kumimoji="0" lang="en-US" altLang="en-US" sz="1200" b="1" i="0" u="none" strike="noStrike" kern="1200" cap="none" spc="0" normalizeH="0" baseline="0" noProof="0" dirty="0">
                <a:ln>
                  <a:noFill/>
                </a:ln>
                <a:solidFill>
                  <a:prstClr val="white"/>
                </a:solidFill>
                <a:effectLst/>
                <a:uLnTx/>
                <a:uFillTx/>
                <a:latin typeface="+mn-lt"/>
                <a:ea typeface="MS PGothic" charset="-128"/>
                <a:cs typeface="Calibri" charset="0"/>
              </a:rPr>
              <a:t>three actions</a:t>
            </a: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 assume anyone could have a diverse SOGIESC; acknowledge disclosure; and ask simple, respectful questions.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Ensure your body language is </a:t>
            </a:r>
            <a:r>
              <a:rPr kumimoji="0" lang="en-US" altLang="en-US" sz="1200" b="1" i="0" u="none" strike="noStrike" kern="1200" cap="none" spc="0" normalizeH="0" baseline="0" noProof="0" dirty="0">
                <a:ln>
                  <a:noFill/>
                </a:ln>
                <a:solidFill>
                  <a:prstClr val="white"/>
                </a:solidFill>
                <a:effectLst/>
                <a:uLnTx/>
                <a:uFillTx/>
                <a:latin typeface="+mn-lt"/>
                <a:ea typeface="MS PGothic" charset="-128"/>
                <a:cs typeface="Calibri" charset="0"/>
              </a:rPr>
              <a:t>positive</a:t>
            </a: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 or neutral when communicating with others.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white"/>
                </a:solidFill>
                <a:effectLst/>
                <a:uLnTx/>
                <a:uFillTx/>
                <a:latin typeface="+mn-lt"/>
                <a:ea typeface="MS PGothic" charset="-128"/>
                <a:cs typeface="Calibri" charset="0"/>
              </a:rPr>
              <a:t>If you make a mistake, simply </a:t>
            </a:r>
            <a:r>
              <a:rPr kumimoji="0" lang="en-US" sz="1200" b="1" i="0" u="none" strike="noStrike" kern="1200" cap="none" spc="0" normalizeH="0" baseline="0" noProof="0" dirty="0">
                <a:ln>
                  <a:noFill/>
                </a:ln>
                <a:solidFill>
                  <a:prstClr val="white"/>
                </a:solidFill>
                <a:effectLst/>
                <a:uLnTx/>
                <a:uFillTx/>
                <a:latin typeface="+mn-lt"/>
                <a:ea typeface="MS PGothic" pitchFamily="34" charset="-128"/>
                <a:cs typeface="Calibri" charset="0"/>
              </a:rPr>
              <a:t>correct </a:t>
            </a:r>
            <a:r>
              <a:rPr kumimoji="0" lang="en-US" sz="1200" b="0" i="0" u="none" strike="noStrike" kern="1200" cap="none" spc="0" normalizeH="0" baseline="0" noProof="0" dirty="0">
                <a:ln>
                  <a:noFill/>
                </a:ln>
                <a:solidFill>
                  <a:prstClr val="white"/>
                </a:solidFill>
                <a:effectLst/>
                <a:uLnTx/>
                <a:uFillTx/>
                <a:latin typeface="+mn-lt"/>
                <a:ea typeface="MS PGothic" pitchFamily="34" charset="-128"/>
                <a:cs typeface="Calibri" charset="0"/>
              </a:rPr>
              <a:t>yourself, move on, and try to do better next time.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 </a:t>
            </a: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51</a:t>
            </a:fld>
            <a:endParaRPr lang="en-US" altLang="en-US" sz="1200" dirty="0">
              <a:latin typeface="Calibri Regular"/>
            </a:endParaRPr>
          </a:p>
        </p:txBody>
      </p:sp>
    </p:spTree>
    <p:extLst>
      <p:ext uri="{BB962C8B-B14F-4D97-AF65-F5344CB8AC3E}">
        <p14:creationId xmlns:p14="http://schemas.microsoft.com/office/powerpoint/2010/main" val="35778459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Safe Spaces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The last section is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 Spaces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In this section, we’ll learn about making our spaces safes for people with diverse SOGIESC.</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30 minutes.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4A31E5A-B7FC-E945-B897-86AFF9DB5541}" type="slidenum">
              <a:rPr lang="en-US" altLang="en-US" sz="1200">
                <a:latin typeface="Calibri Regular"/>
              </a:rPr>
              <a:pPr/>
              <a:t>52</a:t>
            </a:fld>
            <a:endParaRPr lang="en-US" altLang="en-US" sz="1200" dirty="0">
              <a:latin typeface="Calibri Regular"/>
            </a:endParaRPr>
          </a:p>
        </p:txBody>
      </p:sp>
    </p:spTree>
    <p:extLst>
      <p:ext uri="{BB962C8B-B14F-4D97-AF65-F5344CB8AC3E}">
        <p14:creationId xmlns:p14="http://schemas.microsoft.com/office/powerpoint/2010/main" val="2910958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Objectives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Let’s review 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objectives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for this section.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By the end of this section, you should be able to:</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Describe what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barriers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and how they are related to inclusion and accessibility in safe spaces.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Identify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barriers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for people with diverse SOGIESC in your office and </a:t>
            </a:r>
            <a:r>
              <a:rPr kumimoji="0" lang="en-US" altLang="en-US" sz="1200" b="0" i="0" u="none" strike="noStrike" kern="1200" cap="none" spc="0" normalizeH="0" baseline="0" noProof="0" dirty="0" err="1">
                <a:ln>
                  <a:noFill/>
                </a:ln>
                <a:solidFill>
                  <a:prstClr val="black"/>
                </a:solidFill>
                <a:effectLst/>
                <a:uLnTx/>
                <a:uFillTx/>
                <a:latin typeface="+mn-lt"/>
                <a:ea typeface="MS PGothic" charset="-128"/>
              </a:rPr>
              <a:t>programmes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0" cap="none" spc="0" normalizeH="0" baseline="0" noProof="0" dirty="0">
                <a:ln>
                  <a:noFill/>
                </a:ln>
                <a:solidFill>
                  <a:prstClr val="black"/>
                </a:solidFill>
                <a:effectLst/>
                <a:uLnTx/>
                <a:uFillTx/>
                <a:latin typeface="+mn-lt"/>
                <a:ea typeface="MS PGothic" charset="-128"/>
              </a:rPr>
              <a:t>Utilize </a:t>
            </a:r>
            <a:r>
              <a:rPr kumimoji="0" lang="en-US" altLang="en-US" sz="1200" b="1" i="0" u="none" strike="noStrike" kern="0" cap="none" spc="0" normalizeH="0" baseline="0" noProof="0" dirty="0">
                <a:ln>
                  <a:noFill/>
                </a:ln>
                <a:solidFill>
                  <a:prstClr val="black"/>
                </a:solidFill>
                <a:effectLst/>
                <a:uLnTx/>
                <a:uFillTx/>
                <a:latin typeface="+mn-lt"/>
                <a:ea typeface="MS PGothic" charset="-128"/>
              </a:rPr>
              <a:t>tools </a:t>
            </a:r>
            <a:r>
              <a:rPr kumimoji="0" lang="en-US" altLang="en-US" sz="1200" b="0" i="0" u="none" strike="noStrike" kern="0" cap="none" spc="0" normalizeH="0" baseline="0" noProof="0" dirty="0">
                <a:ln>
                  <a:noFill/>
                </a:ln>
                <a:solidFill>
                  <a:prstClr val="black"/>
                </a:solidFill>
                <a:effectLst/>
                <a:uLnTx/>
                <a:uFillTx/>
                <a:latin typeface="+mn-lt"/>
                <a:ea typeface="MS PGothic" charset="-128"/>
              </a:rPr>
              <a:t>such as signage, buttons, handouts and language to make people with diverse SOGIESC feel more at ease in accessing services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53</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783091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Questions to Consider; Safe Spaces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open with a short discussion about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safe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spaces.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What is a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safe space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 answers: A “safe space” is any space – including an online forum, virtual space, community, network, family (biological or chosen), relationship, conversation or physically defined place – which individuals can easily and safely access and where they can be themselves without facing judgment or reprisal. In the context of our office, a safe space is accessible and inclusive, informed, confidential, offers resources, has trained personnel, has a culture with a zero-tolerance policy for discrimination, openly discusses bias and microaggressions, displays diversity and inclusion messages, has mechanisms for both personnel and the individuals they assist to report issues and make anonymous complaints, and is supportive of personnel with diverse SOGIESC.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Why do we want individuals to feel comfortable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disclosing</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their SOGIESC?</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 answers: An individual’s SOGIESC may be relevant for many reasons. It may be a reason they migrated from or fled their country of origin. It may be related to family or protection concerns they have in their current country. It may be a factor in the assistance they are seeking. Knowing about it can help us make informed referrals and identify the best next steps for assistance. It can also be important in helping the individual identify long-term solutions to their challenges.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Why might individuals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share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this information? Why might they not?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 answers: Individuals typically share their SOGIESC when they have an urgent concern, such as protection issues, healthcare needs, possible removal from the country, detention or concerns about family. They may also share it when they feel reassured the information will be treated confidentially and that personnel will act in their best interest. They may not share it if the office has a reputation for being unwelcoming, if they perceive the risk of sharing to outweigh any potential benefit or if they are using an interpreter. </a:t>
            </a:r>
            <a:endPar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Why is it important to have an inclusive </a:t>
            </a:r>
            <a:r>
              <a:rPr kumimoji="0" lang="en-CA"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workplace</a:t>
            </a:r>
            <a:r>
              <a:rPr kumimoji="0" lang="en-CA"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CA"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Example answers: An organization that promotes inclusion of people with diverse SOGISC must also support staff with diverse SOGIESC. An inclusive workplace is one in which personnel with diverse SOGIESC can share the information, either confidentially or openly, without fear of outing, reprisal, bullying, discrimination or violence, and in which there are inclusive and supportive policies, practices and communication from leadership. In the UN, we have many challenges related to workplace inclusion, including microaggressions, bullying, harassment, discrimination in hiring, outing by HR personnel, and personnel with diverse SOGIESC being reported to security services. All of these issues make our workplace hostile for people with diverse SOGIESC and undermine our ability to treat the individuals we assist with dignity and respect.</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8 minutes.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64C1039D-B706-C542-98DC-5EF33BE88D20}" type="slidenum">
              <a:rPr lang="en-US" altLang="en-US" sz="1200">
                <a:latin typeface="Calibri Regular"/>
              </a:rPr>
              <a:pPr/>
              <a:t>54</a:t>
            </a:fld>
            <a:endParaRPr lang="en-US" altLang="en-US" sz="1200" dirty="0">
              <a:latin typeface="Calibri Regular"/>
            </a:endParaRPr>
          </a:p>
        </p:txBody>
      </p:sp>
    </p:spTree>
    <p:extLst>
      <p:ext uri="{BB962C8B-B14F-4D97-AF65-F5344CB8AC3E}">
        <p14:creationId xmlns:p14="http://schemas.microsoft.com/office/powerpoint/2010/main" val="241173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Inclusivity, Accessibility and Barriers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Ultimately, everyone has the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same </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needs in life, including access to shelter, food, water, clothing, education, livelihoods, safety, security, a sense of belonging to a community and a connection to others.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In relation to our </a:t>
            </a:r>
            <a:r>
              <a:rPr kumimoji="0" lang="en-US" sz="1200" b="1" i="0" u="none" strike="noStrike" kern="1200" cap="none" spc="0" normalizeH="0" baseline="0" noProof="0" dirty="0">
                <a:ln>
                  <a:noFill/>
                </a:ln>
                <a:solidFill>
                  <a:prstClr val="black"/>
                </a:solidFill>
                <a:effectLst/>
                <a:uLnTx/>
                <a:uFillTx/>
                <a:latin typeface="+mn-lt"/>
                <a:ea typeface="MS PGothic" pitchFamily="34" charset="-128"/>
                <a:cs typeface="MS PGothic" charset="0"/>
              </a:rPr>
              <a:t>work</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individuals need to be respected, have their information protected and be able to access the full range of our </a:t>
            </a:r>
            <a:r>
              <a:rPr kumimoji="0" lang="en-US" sz="1200" b="0" i="0" u="none" strike="noStrike" kern="1200" cap="none" spc="0" normalizeH="0" baseline="0" noProof="0" dirty="0" err="1">
                <a:ln>
                  <a:noFill/>
                </a:ln>
                <a:solidFill>
                  <a:prstClr val="black"/>
                </a:solidFill>
                <a:effectLst/>
                <a:uLnTx/>
                <a:uFillTx/>
                <a:latin typeface="+mn-lt"/>
                <a:ea typeface="MS PGothic" pitchFamily="34" charset="-128"/>
                <a:cs typeface="MS PGothic" charset="0"/>
              </a:rPr>
              <a:t>programmes</a:t>
            </a:r>
            <a:r>
              <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rPr>
              <a:t> and services, which are inclusive of their circumstances. This applies to everyone we assist. Whether or not an individual’s needs can be met has to do with what barriers are present.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ＭＳ Ｐゴシック" charset="0"/>
                <a:cs typeface="MS PGothic" charset="0"/>
              </a:rPr>
              <a:t>Thus, when we talk about safe spaces for people with diverse SOGIESC, we talk about </a:t>
            </a:r>
            <a:r>
              <a:rPr kumimoji="0" lang="en-US" sz="1200" b="1" i="0" u="none" strike="noStrike" kern="1200" cap="none" spc="0" normalizeH="0" baseline="0" noProof="0" dirty="0">
                <a:ln>
                  <a:noFill/>
                </a:ln>
                <a:solidFill>
                  <a:prstClr val="black"/>
                </a:solidFill>
                <a:effectLst/>
                <a:uLnTx/>
                <a:uFillTx/>
                <a:latin typeface="+mn-lt"/>
                <a:ea typeface="ＭＳ Ｐゴシック" charset="0"/>
                <a:cs typeface="MS PGothic" charset="0"/>
              </a:rPr>
              <a:t>accessibility, inclusion and barriers.</a:t>
            </a:r>
            <a:endParaRPr kumimoji="0" lang="en-US" sz="1200" b="0" i="0" u="none" strike="noStrike" kern="1200" cap="none" spc="0" normalizeH="0" baseline="0" noProof="0" dirty="0">
              <a:ln>
                <a:noFill/>
              </a:ln>
              <a:solidFill>
                <a:prstClr val="black"/>
              </a:solidFill>
              <a:effectLst/>
              <a:uLnTx/>
              <a:uFillTx/>
              <a:latin typeface="+mn-lt"/>
              <a:ea typeface="ＭＳ Ｐゴシック" charset="0"/>
              <a:cs typeface="MS PGothic" charset="0"/>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ＭＳ Ｐゴシック" charset="0"/>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does the term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accessible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mean?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Answer: Accessible means capable of being reached, entered and understood.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does the term</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 inclusive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mean?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Answer: An inclusive space is one that provides equal opportunities, resources and access to individuals who are marginalized, and treats them fairly and with respect.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What are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barriers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Answer: Drawing on the disability inclusion model, we know that barriers are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cs typeface="MS PGothic" charset="0"/>
              </a:rPr>
              <a:t>conditions, policies, or attitudes that prevent or make difficult the use and enjoyment of our services and information. They can be attitudinal, institutional or environmental.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4 minutes.</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64C1039D-B706-C542-98DC-5EF33BE88D20}" type="slidenum">
              <a:rPr lang="en-US" altLang="en-US" sz="1200">
                <a:latin typeface="Calibri Regular"/>
              </a:rPr>
              <a:pPr/>
              <a:t>55</a:t>
            </a:fld>
            <a:endParaRPr lang="en-US" altLang="en-US" sz="1200" dirty="0">
              <a:latin typeface="Calibri Regular"/>
            </a:endParaRPr>
          </a:p>
        </p:txBody>
      </p:sp>
    </p:spTree>
    <p:extLst>
      <p:ext uri="{BB962C8B-B14F-4D97-AF65-F5344CB8AC3E}">
        <p14:creationId xmlns:p14="http://schemas.microsoft.com/office/powerpoint/2010/main" val="10605742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Inclusivity, Accessibility and Barriers, continued</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ts val="0"/>
              </a:spcBef>
              <a:spcAft>
                <a:spcPts val="0"/>
              </a:spcAft>
              <a:buClr>
                <a:srgbClr val="2F6CC2"/>
              </a:buClr>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Attitudinal</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barriers include stigma and stereotypes that result in discriminatory actions. What are some examples of attitudinal barriers?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include personnel laughing at people with diverse SOGIESC or refusing to assist them.</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ts val="0"/>
              </a:spcBef>
              <a:spcAft>
                <a:spcPts val="0"/>
              </a:spcAft>
              <a:buClr>
                <a:srgbClr val="2F6CC2"/>
              </a:buClr>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Institutional</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barriers include discriminatory policies, strategies or practices. </a:t>
            </a:r>
            <a:br>
              <a:rPr kumimoji="0" lang="en-US" altLang="en-US" sz="1200" b="0" i="0" u="none" strike="noStrike" kern="1200" cap="none" spc="0" normalizeH="0" baseline="0" noProof="0" dirty="0">
                <a:ln>
                  <a:noFill/>
                </a:ln>
                <a:solidFill>
                  <a:prstClr val="black"/>
                </a:solidFill>
                <a:effectLst/>
                <a:uLnTx/>
                <a:uFillTx/>
                <a:latin typeface="+mn-lt"/>
                <a:ea typeface="MS PGothic" charset="-128"/>
              </a:rPr>
            </a:b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are security policies that all individuals visiting an office must have an ID that matches their gender expression and that all individuals must be searched by someone of the same gender as listed on their ID.</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ts val="0"/>
              </a:spcBef>
              <a:spcAft>
                <a:spcPts val="0"/>
              </a:spcAft>
              <a:buClr>
                <a:srgbClr val="2F6CC2"/>
              </a:buClr>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black"/>
                </a:solidFill>
                <a:effectLst/>
                <a:uLnTx/>
                <a:uFillTx/>
                <a:latin typeface="+mn-lt"/>
                <a:ea typeface="MS PGothic" charset="-128"/>
              </a:rPr>
              <a:t>Environmental</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barriers are aspects of the physical environment that prevent usage. </a:t>
            </a:r>
            <a:br>
              <a:rPr kumimoji="0" lang="en-US" altLang="en-US" sz="1200" b="0" i="0" u="none" strike="noStrike" kern="1200" cap="none" spc="0" normalizeH="0" baseline="0" noProof="0" dirty="0">
                <a:ln>
                  <a:noFill/>
                </a:ln>
                <a:solidFill>
                  <a:prstClr val="black"/>
                </a:solidFill>
                <a:effectLst/>
                <a:uLnTx/>
                <a:uFillTx/>
                <a:latin typeface="+mn-lt"/>
                <a:ea typeface="MS PGothic" charset="-128"/>
              </a:rPr>
            </a:b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Examples include a lack of gender-neutral toilets, a lack of a personal computer to access information about office policies or an office located in an area that is unsafe for people with diverse SOGIESC</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In sum, people with diverse SOGIESC don’t have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special needs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they have the same needs as everyone else but face different barriers. In order to meet their needs, it is our responsibility to make sure that our spaces are accessible, inclusive and free of barriers. </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When we’re thinking about safe spaces, we should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ask: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are people with diverse SOGIESC being invited into our spaces? Are they able to get to them? Can they get into them? Are their basic needs met while they’re there? Are they in a trusting and confidential environment? </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
                <a:srgbClr val="2F6CC2"/>
              </a:buClr>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2 minutes. </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64C1039D-B706-C542-98DC-5EF33BE88D20}" type="slidenum">
              <a:rPr lang="en-US" altLang="en-US" sz="1200">
                <a:latin typeface="Calibri Regular"/>
              </a:rPr>
              <a:pPr/>
              <a:t>56</a:t>
            </a:fld>
            <a:endParaRPr lang="en-US" altLang="en-US" sz="1200" dirty="0">
              <a:latin typeface="Calibri Regular"/>
            </a:endParaRPr>
          </a:p>
        </p:txBody>
      </p:sp>
    </p:spTree>
    <p:extLst>
      <p:ext uri="{BB962C8B-B14F-4D97-AF65-F5344CB8AC3E}">
        <p14:creationId xmlns:p14="http://schemas.microsoft.com/office/powerpoint/2010/main" val="2444942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u="sng" dirty="0">
                <a:ea typeface="MS PGothic" charset="-128"/>
              </a:rPr>
              <a:t>Safe Space Materials (continued)</a:t>
            </a:r>
          </a:p>
          <a:p>
            <a:endParaRPr lang="en-US" altLang="en-US" dirty="0">
              <a:ea typeface="MS PGothic" charset="-128"/>
            </a:endParaRPr>
          </a:p>
          <a:p>
            <a:r>
              <a:rPr lang="en-US" altLang="en-US" dirty="0">
                <a:ea typeface="MS PGothic" charset="-128"/>
              </a:rPr>
              <a:t>One way to share safe space messages is through </a:t>
            </a:r>
            <a:r>
              <a:rPr lang="en-US" altLang="en-US" b="1" dirty="0">
                <a:ea typeface="MS PGothic" charset="-128"/>
              </a:rPr>
              <a:t>posters, buttons and stickers </a:t>
            </a:r>
            <a:r>
              <a:rPr lang="en-US" altLang="en-US" dirty="0">
                <a:ea typeface="MS PGothic" charset="-128"/>
              </a:rPr>
              <a:t>like those shown on the screen. These are part of a wide range of IOM visual materials that can be access on the intranet </a:t>
            </a:r>
            <a:r>
              <a:rPr lang="en-US" altLang="en-US" sz="1200" i="0" u="none" dirty="0">
                <a:solidFill>
                  <a:schemeClr val="tx1"/>
                </a:solidFill>
                <a:latin typeface="Calibri" charset="0"/>
                <a:ea typeface="MS PGothic" charset="-128"/>
                <a:cs typeface="Calibri" charset="0"/>
              </a:rPr>
              <a:t>under “About Us” and “Diversity and Inclusion in IOM Programming”</a:t>
            </a:r>
            <a:r>
              <a:rPr lang="en-US" altLang="en-US" dirty="0">
                <a:ea typeface="MS PGothic" charset="-128"/>
              </a:rPr>
              <a:t>. They are available in French, English and Spanish and are formatted to print on our office printers or at a professional printer. </a:t>
            </a:r>
          </a:p>
          <a:p>
            <a:endParaRPr lang="en-US" altLang="en-US" dirty="0">
              <a:ea typeface="MS PGothic" charset="-128"/>
            </a:endParaRPr>
          </a:p>
          <a:p>
            <a:r>
              <a:rPr lang="en-US" altLang="en-US" sz="1200" i="0" dirty="0">
                <a:solidFill>
                  <a:schemeClr val="tx1"/>
                </a:solidFill>
                <a:latin typeface="Calibri" charset="0"/>
                <a:ea typeface="MS PGothic" charset="-128"/>
                <a:cs typeface="Calibri" charset="0"/>
              </a:rPr>
              <a:t>Keep in mind when creating safe space materials that many </a:t>
            </a:r>
            <a:r>
              <a:rPr lang="en-US" altLang="en-US" sz="1200" b="1" i="0" dirty="0">
                <a:solidFill>
                  <a:schemeClr val="tx1"/>
                </a:solidFill>
                <a:latin typeface="Calibri" charset="0"/>
                <a:ea typeface="MS PGothic" charset="-128"/>
                <a:cs typeface="Calibri" charset="0"/>
              </a:rPr>
              <a:t>cultures</a:t>
            </a:r>
            <a:r>
              <a:rPr lang="en-US" altLang="en-US" sz="1200" i="0" dirty="0">
                <a:solidFill>
                  <a:schemeClr val="tx1"/>
                </a:solidFill>
                <a:latin typeface="Calibri" charset="0"/>
                <a:ea typeface="MS PGothic" charset="-128"/>
                <a:cs typeface="Calibri" charset="0"/>
              </a:rPr>
              <a:t> do not recognize a rainbow flag as a symbol of diverse SOGIESC, and that you also want to be inclusive of individuals who do not read or who read in a language that is not represented by your materials. For that reason, it’s important to diversify your messaging by also using verbal messaging such as videos, announcements and introductions to interviews and meetings.  </a:t>
            </a:r>
          </a:p>
          <a:p>
            <a:endParaRPr lang="en-US" altLang="en-US" sz="1200" i="0" dirty="0">
              <a:solidFill>
                <a:schemeClr val="tx1"/>
              </a:solidFill>
              <a:latin typeface="Calibri" charset="0"/>
              <a:ea typeface="MS PGothic" charset="-128"/>
              <a:cs typeface="Calibri" charset="0"/>
            </a:endParaRPr>
          </a:p>
          <a:p>
            <a:r>
              <a:rPr lang="en-US" altLang="en-US" sz="1200" i="0" dirty="0">
                <a:solidFill>
                  <a:schemeClr val="tx1"/>
                </a:solidFill>
                <a:latin typeface="Calibri" charset="0"/>
                <a:ea typeface="MS PGothic" charset="-128"/>
                <a:cs typeface="Calibri" charset="0"/>
              </a:rPr>
              <a:t>In locations where the topic is </a:t>
            </a:r>
            <a:r>
              <a:rPr lang="en-US" altLang="en-US" sz="1200" b="1" i="0" dirty="0">
                <a:solidFill>
                  <a:schemeClr val="tx1"/>
                </a:solidFill>
                <a:latin typeface="Calibri" charset="0"/>
                <a:ea typeface="MS PGothic" charset="-128"/>
                <a:cs typeface="Calibri" charset="0"/>
              </a:rPr>
              <a:t>very sensitive </a:t>
            </a:r>
            <a:r>
              <a:rPr lang="en-US" altLang="en-US" sz="1200" i="0" dirty="0">
                <a:solidFill>
                  <a:schemeClr val="tx1"/>
                </a:solidFill>
                <a:latin typeface="Calibri" charset="0"/>
                <a:ea typeface="MS PGothic" charset="-128"/>
                <a:cs typeface="Calibri" charset="0"/>
              </a:rPr>
              <a:t>and it would put the IOM office at risk to display safe space materials, you can still share the message orally during conversations with colleagues and migrants by saying that you are inclusive of all types of people, including people of different genders, identities, religions, political backgrounds, belief systems and people with different types of families. You can emphasize that your staff are trained to work with everyone and that the information that is shared will be kept confidential. </a:t>
            </a:r>
            <a:endParaRPr lang="en-US" altLang="en-US" sz="1200" i="0" baseline="0" dirty="0">
              <a:solidFill>
                <a:schemeClr val="tx1"/>
              </a:solidFill>
              <a:latin typeface="Calibri" panose="020F0502020204030204" pitchFamily="34"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sz="1200" i="0" baseline="0" dirty="0">
              <a:solidFill>
                <a:schemeClr val="tx1"/>
              </a:solidFill>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i="0" baseline="0" dirty="0">
                <a:solidFill>
                  <a:schemeClr val="tx1"/>
                </a:solidFill>
                <a:latin typeface="Calibri" panose="020F050202020403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sz="1200" i="0" baseline="0" dirty="0">
              <a:solidFill>
                <a:schemeClr val="tx1"/>
              </a:solidFill>
              <a:latin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altLang="en-US" sz="1200" b="1" i="1" baseline="0" dirty="0">
                <a:solidFill>
                  <a:schemeClr val="tx1"/>
                </a:solidFill>
                <a:latin typeface="Calibri" panose="020F0502020204030204" pitchFamily="34" charset="0"/>
              </a:rPr>
              <a:t>Time: </a:t>
            </a:r>
            <a:r>
              <a:rPr lang="en-US" altLang="en-US" sz="1200" b="0" i="1" baseline="0" dirty="0">
                <a:solidFill>
                  <a:schemeClr val="tx1"/>
                </a:solidFill>
                <a:latin typeface="Calibri" panose="020F0502020204030204" pitchFamily="34" charset="0"/>
                <a:ea typeface="MS PGothic" charset="-128"/>
              </a:rPr>
              <a:t>2</a:t>
            </a:r>
            <a:r>
              <a:rPr lang="en-US" altLang="en-US" i="1" dirty="0">
                <a:ea typeface="MS PGothic" charset="-128"/>
              </a:rPr>
              <a:t> minutes.</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endParaRPr lang="en-US" altLang="en-US" sz="1200" i="0" baseline="0" dirty="0">
              <a:solidFill>
                <a:schemeClr val="tx1"/>
              </a:solidFill>
              <a:latin typeface="Calibri" charset="0"/>
              <a:ea typeface="MS PGothic" charset="-128"/>
              <a:cs typeface="Calibri" charset="0"/>
            </a:endParaRPr>
          </a:p>
          <a:p>
            <a:pPr marL="0" marR="0" lvl="0" indent="0" algn="l" defTabSz="109243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1" kern="1200" dirty="0">
                <a:solidFill>
                  <a:schemeClr val="tx1"/>
                </a:solidFill>
                <a:effectLst/>
                <a:latin typeface="+mn-lt"/>
                <a:ea typeface="+mn-ea"/>
                <a:cs typeface="+mn-cs"/>
              </a:rPr>
              <a:t>[Image description: IOM safe space messages on the wall behind an IOM  employee who is smiling at their desk and speaking to a migrant.]</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64C1039D-B706-C542-98DC-5EF33BE88D20}" type="slidenum">
              <a:rPr lang="en-US" altLang="en-US" sz="1200">
                <a:latin typeface="Calibri Regular"/>
              </a:rPr>
              <a:pPr/>
              <a:t>57</a:t>
            </a:fld>
            <a:endParaRPr lang="en-US" altLang="en-US" sz="1200" dirty="0">
              <a:latin typeface="Calibri Regular"/>
            </a:endParaRPr>
          </a:p>
        </p:txBody>
      </p:sp>
    </p:spTree>
    <p:extLst>
      <p:ext uri="{BB962C8B-B14F-4D97-AF65-F5344CB8AC3E}">
        <p14:creationId xmlns:p14="http://schemas.microsoft.com/office/powerpoint/2010/main" val="19564377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082" name="Notes Placeholder 2"/>
          <p:cNvSpPr>
            <a:spLocks noGrp="1"/>
          </p:cNvSpPr>
          <p:nvPr>
            <p:ph type="body" idx="1"/>
          </p:nvPr>
        </p:nvSpPr>
        <p:spPr bwMode="auto">
          <a:xfrm>
            <a:off x="685800" y="4035971"/>
            <a:ext cx="5486400" cy="44334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Exercise: Action Plan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We’ll conclude our section on Safe Spaces today with a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rapid action plan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exercise.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 will do this exercise using the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Stop, Start, Continue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method. The object of this exercise is to examine your current work and develop next steps by looking at what to start doing, what to stop doing and what to continue doing.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Split into teams based on your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area of work</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Please join others who are in your same </a:t>
            </a:r>
            <a:r>
              <a:rPr kumimoji="0" lang="en-US" altLang="en-US" sz="1200" b="0" i="0" u="none" strike="noStrike" kern="1200" cap="none" spc="0" normalizeH="0" baseline="0" noProof="0" dirty="0" err="1">
                <a:ln>
                  <a:noFill/>
                </a:ln>
                <a:solidFill>
                  <a:prstClr val="black"/>
                </a:solidFill>
                <a:effectLst/>
                <a:uLnTx/>
                <a:uFillTx/>
                <a:latin typeface="+mn-lt"/>
                <a:ea typeface="MS PGothic" charset="-128"/>
              </a:rPr>
              <a:t>programme</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activity, sub-office. You’ll be working together to plan actionable and concrete steps that you can take after the training session. If you are the only representative of your area of work, please come to me so I can join you up with others in the same situation. You can then work on your action steps independently and then share with the group for feedback.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black"/>
                </a:solidFill>
                <a:effectLst/>
                <a:uLnTx/>
                <a:uFillTx/>
                <a:latin typeface="+mn-lt"/>
                <a:ea typeface="MS PGothic" charset="-128"/>
              </a:rPr>
              <a:t>Once everyone has formed a team-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You all have a large piece of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flip chart paper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and markers on your table. You’ll now think about the three questions that are in your Workbook and share your suggestions in round-robin format. Each person should mention one suggestion under any of the three categories, and then move to the following person. You can keep going around in a circle until all of your ideas have been collected. You can then review them and see if there is anything you want to add, remove or change. You have ten minutes for the exercise.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 See the Facilitation Guide </a:t>
            </a:r>
            <a:r>
              <a:rPr kumimoji="0" lang="en-US" altLang="en-US" sz="1200" b="1" i="1" u="none" strike="noStrike" kern="1200" cap="none" spc="0" normalizeH="0" baseline="0" noProof="0" dirty="0">
                <a:ln>
                  <a:noFill/>
                </a:ln>
                <a:solidFill>
                  <a:prstClr val="black"/>
                </a:solidFill>
                <a:effectLst/>
                <a:uLnTx/>
                <a:uFillTx/>
                <a:latin typeface="+mn-lt"/>
                <a:ea typeface="MS PGothic" charset="-128"/>
              </a:rPr>
              <a:t>page 122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for more information about this exercise, alternative facilitation ideas and the Facilitator’s Key.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12 minutes. 2 minutes for instructions; 10 minutes for teams to undertake exercise.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58</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3767670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Key Learning Points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Here are several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key learning points </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to keep in mind from this section: </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A </a:t>
            </a:r>
            <a:r>
              <a:rPr kumimoji="0" lang="en-US" altLang="en-US" sz="1200" b="1" i="0" u="none" strike="noStrike" kern="1200" cap="none" spc="0" normalizeH="0" baseline="0" noProof="0" dirty="0">
                <a:ln>
                  <a:noFill/>
                </a:ln>
                <a:solidFill>
                  <a:prstClr val="white"/>
                </a:solidFill>
                <a:effectLst/>
                <a:uLnTx/>
                <a:uFillTx/>
                <a:latin typeface="+mn-lt"/>
                <a:ea typeface="MS PGothic" charset="-128"/>
                <a:cs typeface="Calibri" charset="0"/>
              </a:rPr>
              <a:t>safe space </a:t>
            </a: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is any place – whether a physical location, family (biological or chosen) or online forum – that is accessible and inclusive for individuals with diverse SOGIESC</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t>
            </a:r>
          </a:p>
          <a:p>
            <a:pPr marL="285750" marR="0" lvl="0"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Safe spaces ensure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confidentiality</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 and respect. </a:t>
            </a:r>
          </a:p>
          <a:p>
            <a:pPr marL="285750" marR="0" lvl="0" indent="-28575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Char char="•"/>
              <a:tabLst/>
              <a:defRPr/>
            </a:pPr>
            <a:r>
              <a:rPr kumimoji="0" lang="en-US" altLang="en-US" sz="1200" b="1" i="0" u="none" strike="noStrike" kern="1200" cap="none" spc="0" normalizeH="0" baseline="0" noProof="0" dirty="0">
                <a:ln>
                  <a:noFill/>
                </a:ln>
                <a:solidFill>
                  <a:prstClr val="white"/>
                </a:solidFill>
                <a:effectLst/>
                <a:uLnTx/>
                <a:uFillTx/>
                <a:latin typeface="+mn-lt"/>
                <a:ea typeface="MS PGothic" charset="-128"/>
                <a:cs typeface="Calibri" charset="0"/>
              </a:rPr>
              <a:t>Barriers </a:t>
            </a:r>
            <a:r>
              <a:rPr kumimoji="0" lang="en-US" altLang="en-US" sz="1200" b="0" i="0" u="none" strike="noStrike" kern="1200" cap="none" spc="0" normalizeH="0" baseline="0" noProof="0" dirty="0">
                <a:ln>
                  <a:noFill/>
                </a:ln>
                <a:solidFill>
                  <a:prstClr val="white"/>
                </a:solidFill>
                <a:effectLst/>
                <a:uLnTx/>
                <a:uFillTx/>
                <a:latin typeface="+mn-lt"/>
                <a:ea typeface="MS PGothic" charset="-128"/>
                <a:cs typeface="Calibri" charset="0"/>
              </a:rPr>
              <a:t>to safe spaces may include attitudes, institutional policies and practices, and environmental factors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285750" marR="0" lvl="0" indent="-28575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Char char="•"/>
              <a:tabLst/>
              <a:defRPr/>
            </a:pPr>
            <a:r>
              <a:rPr kumimoji="0" lang="en-US" altLang="en-US" sz="1200" b="0" i="0" u="none" strike="noStrike" kern="1200" cap="none" spc="0" normalizeH="0" baseline="0" noProof="0" dirty="0">
                <a:ln>
                  <a:noFill/>
                </a:ln>
                <a:solidFill>
                  <a:prstClr val="white"/>
                </a:solidFill>
                <a:effectLst/>
                <a:uLnTx/>
                <a:uFillTx/>
                <a:latin typeface="+mn-lt"/>
                <a:ea typeface="MS PGothic" pitchFamily="34" charset="-128"/>
              </a:rPr>
              <a:t>It is equally important to ensure you have a welcoming and inclusive </a:t>
            </a:r>
            <a:r>
              <a:rPr kumimoji="0" lang="en-US" altLang="en-US" sz="1200" b="1" i="0" u="none" strike="noStrike" kern="1200" cap="none" spc="0" normalizeH="0" baseline="0" noProof="0" dirty="0">
                <a:ln>
                  <a:noFill/>
                </a:ln>
                <a:solidFill>
                  <a:prstClr val="white"/>
                </a:solidFill>
                <a:effectLst/>
                <a:uLnTx/>
                <a:uFillTx/>
                <a:latin typeface="+mn-lt"/>
                <a:ea typeface="MS PGothic" pitchFamily="34" charset="-128"/>
              </a:rPr>
              <a:t>workplace</a:t>
            </a:r>
            <a:r>
              <a:rPr kumimoji="0" lang="en-US" altLang="en-US" sz="1200" b="0" i="0" u="none" strike="noStrike" kern="1200" cap="none" spc="0" normalizeH="0" baseline="0" noProof="0" dirty="0">
                <a:ln>
                  <a:noFill/>
                </a:ln>
                <a:solidFill>
                  <a:prstClr val="white"/>
                </a:solidFill>
                <a:effectLst/>
                <a:uLnTx/>
                <a:uFillTx/>
                <a:latin typeface="+mn-lt"/>
                <a:ea typeface="MS PGothic" pitchFamily="34" charset="-128"/>
              </a:rPr>
              <a:t> for colleagues with diverse SOGIESC.</a:t>
            </a:r>
          </a:p>
          <a:p>
            <a:pPr marL="0" marR="0" lvl="0" indent="0" algn="l" defTabSz="914400" rtl="0" eaLnBrk="0" fontAlgn="base" latinLnBrk="0" hangingPunct="0">
              <a:lnSpc>
                <a:spcPct val="100000"/>
              </a:lnSpc>
              <a:spcBef>
                <a:spcPct val="30000"/>
              </a:spcBef>
              <a:spcAft>
                <a:spcPct val="0"/>
              </a:spcAft>
              <a:buClr>
                <a:srgbClr val="AF1D38"/>
              </a:buClr>
              <a:buSzTx/>
              <a:buFont typeface="Arial" panose="020B0604020202020204" pitchFamily="34" charset="0"/>
              <a:buNone/>
              <a:tabLst/>
              <a:defRPr/>
            </a:pPr>
            <a:endParaRPr kumimoji="0" lang="en-US" altLang="en-US" sz="1200" b="0"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Time: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1 minute. </a:t>
            </a:r>
          </a:p>
          <a:p>
            <a:pPr marL="0" marR="0" lvl="0" indent="0" algn="l" defTabSz="914400" rtl="0" eaLnBrk="0" fontAlgn="base" latinLnBrk="0" hangingPunct="0">
              <a:lnSpc>
                <a:spcPct val="100000"/>
              </a:lnSpc>
              <a:spcBef>
                <a:spcPts val="0"/>
              </a:spcBef>
              <a:spcAft>
                <a:spcPts val="0"/>
              </a:spcAft>
              <a:buClr>
                <a:srgbClr val="AF1D38"/>
              </a:buClr>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710162DD-07BE-5646-97EA-012889A97BA4}" type="slidenum">
              <a:rPr lang="en-US" altLang="en-US" sz="1200">
                <a:latin typeface="Calibri Regular"/>
              </a:rPr>
              <a:pPr/>
              <a:t>59</a:t>
            </a:fld>
            <a:endParaRPr lang="en-US" altLang="en-US" sz="1200" dirty="0">
              <a:latin typeface="Calibri Regular"/>
            </a:endParaRPr>
          </a:p>
        </p:txBody>
      </p:sp>
    </p:spTree>
    <p:extLst>
      <p:ext uri="{BB962C8B-B14F-4D97-AF65-F5344CB8AC3E}">
        <p14:creationId xmlns:p14="http://schemas.microsoft.com/office/powerpoint/2010/main" val="73976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b="1" u="sng" dirty="0">
                <a:ea typeface="MS PGothic" charset="-128"/>
              </a:rPr>
              <a:t>Training Environment, continued</a:t>
            </a:r>
            <a:endParaRPr lang="en-US" altLang="en-US" sz="1200" dirty="0">
              <a:ea typeface="MS PGothic" charset="-128"/>
            </a:endParaRPr>
          </a:p>
          <a:p>
            <a:pPr eaLnBrk="1" hangingPunct="1">
              <a:spcBef>
                <a:spcPct val="0"/>
              </a:spcBef>
            </a:pPr>
            <a:endParaRPr lang="en-US" altLang="en-US" sz="1200" dirty="0"/>
          </a:p>
          <a:p>
            <a:pPr eaLnBrk="1" hangingPunct="1">
              <a:spcBef>
                <a:spcPct val="0"/>
              </a:spcBef>
            </a:pPr>
            <a:r>
              <a:rPr lang="en-US" altLang="en-US" sz="1200" dirty="0"/>
              <a:t>That said, let’s agree to keep our questions and comments </a:t>
            </a:r>
            <a:r>
              <a:rPr lang="en-US" altLang="en-US" sz="1200" b="1" dirty="0"/>
              <a:t>within </a:t>
            </a:r>
            <a:r>
              <a:rPr lang="en-US" altLang="en-US" sz="1200" b="0" dirty="0"/>
              <a:t>this training room</a:t>
            </a:r>
            <a:r>
              <a:rPr lang="en-US" altLang="en-US" sz="1200" dirty="0"/>
              <a:t>. </a:t>
            </a:r>
          </a:p>
          <a:p>
            <a:pPr eaLnBrk="1" hangingPunct="1">
              <a:spcBef>
                <a:spcPct val="0"/>
              </a:spcBef>
            </a:pPr>
            <a:endParaRPr lang="en-US" altLang="en-US" sz="1200" dirty="0"/>
          </a:p>
          <a:p>
            <a:pPr eaLnBrk="1" hangingPunct="1">
              <a:spcBef>
                <a:spcPct val="0"/>
              </a:spcBef>
            </a:pPr>
            <a:r>
              <a:rPr lang="en-US" altLang="en-US" sz="1200" dirty="0"/>
              <a:t>While I'd love for you to </a:t>
            </a:r>
            <a:r>
              <a:rPr lang="en-US" altLang="en-US" sz="1200" b="1" dirty="0"/>
              <a:t>share</a:t>
            </a:r>
            <a:r>
              <a:rPr lang="en-US" altLang="en-US" sz="1200" b="0" dirty="0"/>
              <a:t> the information </a:t>
            </a:r>
            <a:r>
              <a:rPr lang="en-US" altLang="en-US" sz="1200" dirty="0"/>
              <a:t>you learn in this training with others, let's refrain from talking about what </a:t>
            </a:r>
            <a:r>
              <a:rPr lang="en-US" altLang="en-US" sz="1200" b="0" dirty="0"/>
              <a:t>specific people said </a:t>
            </a:r>
            <a:r>
              <a:rPr lang="en-US" altLang="en-US" sz="1200" dirty="0"/>
              <a:t>or asked during the training. </a:t>
            </a:r>
          </a:p>
          <a:p>
            <a:pPr eaLnBrk="1" hangingPunct="1">
              <a:spcBef>
                <a:spcPct val="0"/>
              </a:spcBef>
            </a:pPr>
            <a:endParaRPr lang="en-US" altLang="en-US" sz="1200" dirty="0"/>
          </a:p>
          <a:p>
            <a:pPr eaLnBrk="1" hangingPunct="1">
              <a:spcBef>
                <a:spcPct val="0"/>
              </a:spcBef>
            </a:pPr>
            <a:r>
              <a:rPr lang="en-US" altLang="en-US" sz="1200" dirty="0"/>
              <a:t>That way we can all </a:t>
            </a:r>
            <a:r>
              <a:rPr lang="en-US" altLang="en-US" sz="1200" b="0" dirty="0"/>
              <a:t>feel </a:t>
            </a:r>
            <a:r>
              <a:rPr lang="en-US" altLang="en-US" sz="1200" b="1" dirty="0"/>
              <a:t>confident </a:t>
            </a:r>
            <a:r>
              <a:rPr lang="en-US" altLang="en-US" sz="1200" dirty="0"/>
              <a:t>using this training session as a forum for discussion and questions. </a:t>
            </a:r>
          </a:p>
          <a:p>
            <a:pPr eaLnBrk="1" hangingPunct="1">
              <a:spcBef>
                <a:spcPct val="0"/>
              </a:spcBef>
            </a:pPr>
            <a:endParaRPr lang="en-US" altLang="en-US" sz="1200" b="0" i="1" dirty="0">
              <a:ea typeface="MS PGothic" charset="-128"/>
            </a:endParaRPr>
          </a:p>
          <a:p>
            <a:pPr eaLnBrk="1" hangingPunct="1">
              <a:spcBef>
                <a:spcPct val="0"/>
              </a:spcBef>
            </a:pPr>
            <a:r>
              <a:rPr lang="en-US" altLang="en-US" sz="1200" b="0" i="1" dirty="0">
                <a:ea typeface="MS PGothic" charset="-128"/>
              </a:rPr>
              <a:t>----</a:t>
            </a:r>
          </a:p>
          <a:p>
            <a:pPr eaLnBrk="1" hangingPunct="1">
              <a:spcBef>
                <a:spcPct val="0"/>
              </a:spcBef>
            </a:pPr>
            <a:endParaRPr lang="en-US" altLang="en-US" sz="1200" b="0" i="1" dirty="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200" b="1" i="1" dirty="0">
                <a:ea typeface="MS PGothic" charset="-128"/>
              </a:rPr>
              <a:t>Facilitation Note: </a:t>
            </a:r>
            <a:r>
              <a:rPr lang="en-US" altLang="en-US" sz="1200" b="0" i="1" dirty="0">
                <a:ea typeface="MS PGothic" charset="-128"/>
              </a:rPr>
              <a:t>See the Facilitation Guide </a:t>
            </a:r>
            <a:r>
              <a:rPr kumimoji="0" lang="en-US" altLang="en-US" sz="1200" b="1" i="1" u="none" strike="noStrike" kern="1200" cap="none" spc="0" normalizeH="0" baseline="0" noProof="0" dirty="0">
                <a:ln>
                  <a:noFill/>
                </a:ln>
                <a:solidFill>
                  <a:schemeClr val="tx1"/>
                </a:solidFill>
                <a:effectLst/>
                <a:uLnTx/>
                <a:uFillTx/>
                <a:latin typeface="+mn-lt"/>
                <a:ea typeface="MS PGothic" charset="-128"/>
              </a:rPr>
              <a:t>page 44 </a:t>
            </a:r>
            <a:r>
              <a:rPr lang="en-US" altLang="en-US" sz="1200" b="0" i="1" dirty="0">
                <a:ea typeface="MS PGothic" charset="-128"/>
              </a:rPr>
              <a:t>for more information on the Training Environment section. </a:t>
            </a:r>
          </a:p>
          <a:p>
            <a:pPr marL="0" indent="0" eaLnBrk="1" hangingPunct="1">
              <a:spcBef>
                <a:spcPct val="0"/>
              </a:spcBef>
              <a:buFont typeface="Arial" panose="020B0604020202020204" pitchFamily="34" charset="0"/>
              <a:buNone/>
            </a:pPr>
            <a:endParaRPr lang="en-US" altLang="en-US" sz="1200" b="1" i="1" dirty="0">
              <a:ea typeface="MS PGothic" charset="-128"/>
            </a:endParaRPr>
          </a:p>
          <a:p>
            <a:pPr>
              <a:spcAft>
                <a:spcPts val="0"/>
              </a:spcAft>
            </a:pPr>
            <a:r>
              <a:rPr lang="en-US" altLang="en-US" b="1" i="1" dirty="0">
                <a:ea typeface="MS PGothic" charset="-128"/>
              </a:rPr>
              <a:t>Time: </a:t>
            </a:r>
            <a:r>
              <a:rPr lang="en-US" altLang="en-US" b="0" i="1" dirty="0">
                <a:ea typeface="MS PGothic" charset="-128"/>
              </a:rPr>
              <a:t>6 minutes for slides 5-9.</a:t>
            </a:r>
            <a:endParaRPr lang="en-US" altLang="en-US" b="1" i="1" dirty="0">
              <a:ea typeface="MS PGothic" charset="-128"/>
            </a:endParaRPr>
          </a:p>
          <a:p>
            <a:pPr eaLnBrk="1" hangingPunct="1">
              <a:spcBef>
                <a:spcPct val="0"/>
              </a:spcBef>
            </a:pPr>
            <a:endParaRPr lang="en-US" altLang="en-US" sz="1200" dirty="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9DB9FC64-530E-1B43-8937-B13DEA6022FC}" type="slidenum">
              <a:rPr lang="en-US" altLang="en-US" sz="1200">
                <a:latin typeface="Calibri Regular"/>
              </a:rPr>
              <a:pPr/>
              <a:t>6</a:t>
            </a:fld>
            <a:endParaRPr lang="en-US" altLang="en-US" sz="1200" dirty="0">
              <a:latin typeface="Calibri Regular"/>
            </a:endParaRPr>
          </a:p>
        </p:txBody>
      </p:sp>
    </p:spTree>
    <p:extLst>
      <p:ext uri="{BB962C8B-B14F-4D97-AF65-F5344CB8AC3E}">
        <p14:creationId xmlns:p14="http://schemas.microsoft.com/office/powerpoint/2010/main" val="20593680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0" u="sng" strike="noStrike" kern="1200" cap="none" spc="0" normalizeH="0" baseline="0" noProof="0" dirty="0">
                <a:ln>
                  <a:noFill/>
                </a:ln>
                <a:solidFill>
                  <a:prstClr val="black"/>
                </a:solidFill>
                <a:effectLst/>
                <a:uLnTx/>
                <a:uFillTx/>
                <a:latin typeface="+mn-lt"/>
                <a:ea typeface="MS PGothic" charset="-128"/>
              </a:rPr>
              <a:t>Wrap-Up</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We’ve now reached the end of Foundation Topics. Does anyone have any </a:t>
            </a:r>
            <a:r>
              <a:rPr kumimoji="0" lang="en-US" altLang="en-US" sz="1200" b="1" i="0" u="none" strike="noStrike" kern="1200" cap="none" spc="0" normalizeH="0" baseline="0" noProof="0" dirty="0">
                <a:ln>
                  <a:noFill/>
                </a:ln>
                <a:solidFill>
                  <a:prstClr val="black"/>
                </a:solidFill>
                <a:effectLst/>
                <a:uLnTx/>
                <a:uFillTx/>
                <a:latin typeface="+mn-lt"/>
                <a:ea typeface="MS PGothic" charset="-128"/>
              </a:rPr>
              <a:t>questions</a:t>
            </a: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altLang="en-US" sz="1200" b="1" i="1" u="none" strike="noStrike" kern="1200" cap="none" spc="0" normalizeH="0" baseline="0" noProof="0" dirty="0">
                <a:ln>
                  <a:noFill/>
                </a:ln>
                <a:solidFill>
                  <a:prstClr val="black"/>
                </a:solidFill>
                <a:effectLst/>
                <a:uLnTx/>
                <a:uFillTx/>
                <a:latin typeface="+mn-lt"/>
                <a:ea typeface="MS PGothic" charset="-128"/>
              </a:rPr>
              <a:t>Facilitation Note: </a:t>
            </a:r>
            <a:r>
              <a:rPr kumimoji="0" lang="en-US" altLang="en-US" sz="1200" b="0" i="1" u="none" strike="noStrike" kern="1200" cap="none" spc="0" normalizeH="0" baseline="0" noProof="0" dirty="0">
                <a:ln>
                  <a:noFill/>
                </a:ln>
                <a:solidFill>
                  <a:prstClr val="black"/>
                </a:solidFill>
                <a:effectLst/>
                <a:uLnTx/>
                <a:uFillTx/>
                <a:latin typeface="+mn-lt"/>
                <a:ea typeface="MS PGothic" charset="-128"/>
              </a:rPr>
              <a:t>If you gathered questions at the beginning of the training session, this is a good time to review them and determine which questions have been answered by the content and which questions may need further attention at this time. See the “Frequently Asked Questions” and “Answering Difficult or Unexpected Questions” sections of the Facilitation Guide for more guidance.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a:lstStyle/>
          <a:p>
            <a:fld id="{CD5E0490-8C73-4B2A-94A9-53F8887F703C}" type="slidenum">
              <a:rPr lang="en-US" smtClean="0"/>
              <a:t>60</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i="1" dirty="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200" b="1" i="1" dirty="0">
                <a:solidFill>
                  <a:schemeClr val="bg1"/>
                </a:solidFill>
                <a:latin typeface="Calibri" panose="020F0502020204030204" pitchFamily="34" charset="0"/>
              </a:rPr>
              <a:t>Bureau of Population, Refugees and Migration (PRM) of the United States Department of State</a:t>
            </a:r>
            <a:r>
              <a:rPr lang="en-US" altLang="en-US" sz="1200" i="1" dirty="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a:p>
            <a:endParaRPr lang="en-US" sz="1200" i="1"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61</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26D885-7919-44C5-94B5-85A254E81640}" type="slidenum">
              <a:rPr lang="en-US" altLang="en-US" smtClean="0"/>
              <a:pPr>
                <a:defRPr/>
              </a:pPr>
              <a:t>62</a:t>
            </a:fld>
            <a:endParaRPr lang="en-US" altLang="en-US"/>
          </a:p>
        </p:txBody>
      </p:sp>
    </p:spTree>
    <p:extLst>
      <p:ext uri="{BB962C8B-B14F-4D97-AF65-F5344CB8AC3E}">
        <p14:creationId xmlns:p14="http://schemas.microsoft.com/office/powerpoint/2010/main" val="3005810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0"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b="1" u="sng" dirty="0">
                <a:ea typeface="MS PGothic" charset="-128"/>
              </a:rPr>
              <a:t>Training Environment, continued</a:t>
            </a:r>
            <a:endParaRPr lang="en-US" altLang="en-US" sz="1200" dirty="0">
              <a:ea typeface="MS PGothic" charset="-128"/>
            </a:endParaRPr>
          </a:p>
          <a:p>
            <a:pPr eaLnBrk="1" hangingPunct="1">
              <a:spcBef>
                <a:spcPct val="0"/>
              </a:spcBef>
            </a:pPr>
            <a:endParaRPr lang="en-US" altLang="en-US" sz="1200" dirty="0"/>
          </a:p>
          <a:p>
            <a:pPr eaLnBrk="1" hangingPunct="1">
              <a:spcBef>
                <a:spcPct val="0"/>
              </a:spcBef>
            </a:pPr>
            <a:r>
              <a:rPr lang="en-US" altLang="en-US" sz="1200" dirty="0"/>
              <a:t>I'd also ask that, when others are speaking, you</a:t>
            </a:r>
            <a:r>
              <a:rPr lang="en-US" altLang="en-US" sz="1200" b="0" dirty="0"/>
              <a:t> </a:t>
            </a:r>
            <a:r>
              <a:rPr lang="en-US" altLang="en-US" sz="1200" b="1" dirty="0"/>
              <a:t>respond</a:t>
            </a:r>
            <a:r>
              <a:rPr lang="en-US" altLang="en-US" sz="1200" b="0" dirty="0"/>
              <a:t> to them with respect. </a:t>
            </a:r>
          </a:p>
          <a:p>
            <a:pPr eaLnBrk="1" hangingPunct="1">
              <a:spcBef>
                <a:spcPct val="0"/>
              </a:spcBef>
            </a:pPr>
            <a:endParaRPr lang="en-US" altLang="en-US" sz="1200" b="0" dirty="0"/>
          </a:p>
          <a:p>
            <a:pPr eaLnBrk="1" hangingPunct="1">
              <a:spcBef>
                <a:spcPct val="0"/>
              </a:spcBef>
            </a:pPr>
            <a:r>
              <a:rPr lang="en-US" altLang="en-US" sz="1200" b="0" dirty="0"/>
              <a:t>This can be a difficult or </a:t>
            </a:r>
            <a:r>
              <a:rPr lang="en-US" altLang="en-US" sz="1200" b="1" dirty="0"/>
              <a:t>new</a:t>
            </a:r>
            <a:r>
              <a:rPr lang="en-US" altLang="en-US" sz="1200" b="0" dirty="0"/>
              <a:t> topic for many of us. We may not be used to discussing sexual orientation, gender identity, gender expression and sex characteristics in the office. </a:t>
            </a:r>
          </a:p>
          <a:p>
            <a:pPr eaLnBrk="1" hangingPunct="1">
              <a:spcBef>
                <a:spcPct val="0"/>
              </a:spcBef>
            </a:pPr>
            <a:endParaRPr lang="en-US" altLang="en-US" sz="1200" b="0" dirty="0"/>
          </a:p>
          <a:p>
            <a:pPr eaLnBrk="1" hangingPunct="1">
              <a:spcBef>
                <a:spcPct val="0"/>
              </a:spcBef>
            </a:pPr>
            <a:r>
              <a:rPr lang="en-US" altLang="en-US" sz="1200" b="0" dirty="0"/>
              <a:t>Within this room, there are many diverse </a:t>
            </a:r>
            <a:r>
              <a:rPr lang="en-US" altLang="en-US" sz="1200" b="1" dirty="0"/>
              <a:t>opinions</a:t>
            </a:r>
            <a:r>
              <a:rPr lang="en-US" altLang="en-US" sz="1200" b="0" dirty="0"/>
              <a:t> and feelings about this subject, because we come from diverse cultural, religious and social backgrounds. </a:t>
            </a:r>
          </a:p>
          <a:p>
            <a:pPr eaLnBrk="1" hangingPunct="1">
              <a:spcBef>
                <a:spcPct val="0"/>
              </a:spcBef>
            </a:pPr>
            <a:endParaRPr lang="en-US" altLang="en-US" sz="1200" b="0" dirty="0"/>
          </a:p>
          <a:p>
            <a:pPr eaLnBrk="1" hangingPunct="1">
              <a:spcBef>
                <a:spcPct val="0"/>
              </a:spcBef>
            </a:pPr>
            <a:r>
              <a:rPr lang="en-US" altLang="en-US" sz="1200" b="0" dirty="0"/>
              <a:t>I would ask you to please respect and </a:t>
            </a:r>
            <a:r>
              <a:rPr lang="en-US" altLang="en-US" sz="1200" b="1" dirty="0"/>
              <a:t>support </a:t>
            </a:r>
            <a:r>
              <a:rPr lang="en-US" altLang="en-US" sz="1200" b="0" dirty="0"/>
              <a:t>one another </a:t>
            </a:r>
            <a:r>
              <a:rPr lang="en-US" altLang="en-US" sz="1200" dirty="0"/>
              <a:t>as we express these opinions and feelings during the training session.</a:t>
            </a:r>
          </a:p>
          <a:p>
            <a:pPr eaLnBrk="1" hangingPunct="1">
              <a:spcBef>
                <a:spcPct val="0"/>
              </a:spcBef>
            </a:pPr>
            <a:endParaRPr lang="en-US" altLang="en-US" sz="1200" b="0" i="1" dirty="0">
              <a:ea typeface="MS PGothic" charset="-128"/>
            </a:endParaRPr>
          </a:p>
          <a:p>
            <a:pPr eaLnBrk="1" hangingPunct="1">
              <a:spcBef>
                <a:spcPct val="0"/>
              </a:spcBef>
            </a:pPr>
            <a:r>
              <a:rPr lang="en-US" altLang="en-US" sz="1200" b="0" i="1" dirty="0">
                <a:ea typeface="MS PGothic" charset="-128"/>
              </a:rPr>
              <a:t>----</a:t>
            </a:r>
          </a:p>
          <a:p>
            <a:pPr eaLnBrk="1" hangingPunct="1">
              <a:spcBef>
                <a:spcPct val="0"/>
              </a:spcBef>
            </a:pPr>
            <a:endParaRPr lang="en-US" altLang="en-US" sz="1200" b="0" i="1" dirty="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200" b="1" i="1" dirty="0">
                <a:ea typeface="MS PGothic" charset="-128"/>
              </a:rPr>
              <a:t>Facilitation Note: </a:t>
            </a:r>
            <a:r>
              <a:rPr lang="en-US" altLang="en-US" sz="1200" b="0" i="1" dirty="0">
                <a:ea typeface="MS PGothic" charset="-128"/>
              </a:rPr>
              <a:t>See the Facilitation Guide </a:t>
            </a:r>
            <a:r>
              <a:rPr kumimoji="0" lang="en-US" altLang="en-US" sz="1200" b="1" i="1" u="none" strike="noStrike" kern="1200" cap="none" spc="0" normalizeH="0" baseline="0" noProof="0" dirty="0">
                <a:ln>
                  <a:noFill/>
                </a:ln>
                <a:solidFill>
                  <a:schemeClr val="tx1"/>
                </a:solidFill>
                <a:effectLst/>
                <a:uLnTx/>
                <a:uFillTx/>
                <a:latin typeface="+mn-lt"/>
                <a:ea typeface="MS PGothic" charset="-128"/>
              </a:rPr>
              <a:t>page 44 </a:t>
            </a:r>
            <a:r>
              <a:rPr lang="en-US" altLang="en-US" sz="1200" b="0" i="1" dirty="0">
                <a:ea typeface="MS PGothic" charset="-128"/>
              </a:rPr>
              <a:t>for more information on the Training Environment section. </a:t>
            </a:r>
          </a:p>
          <a:p>
            <a:pPr marL="0" indent="0" eaLnBrk="1" hangingPunct="1">
              <a:spcBef>
                <a:spcPct val="0"/>
              </a:spcBef>
              <a:buFont typeface="Arial" panose="020B0604020202020204" pitchFamily="34" charset="0"/>
              <a:buNone/>
            </a:pPr>
            <a:endParaRPr lang="en-US" altLang="en-US" sz="1200" b="1" i="1" dirty="0">
              <a:ea typeface="MS PGothic" charset="-128"/>
            </a:endParaRPr>
          </a:p>
          <a:p>
            <a:pPr>
              <a:spcAft>
                <a:spcPts val="0"/>
              </a:spcAft>
            </a:pPr>
            <a:r>
              <a:rPr lang="en-US" altLang="en-US" b="1" i="1" dirty="0">
                <a:ea typeface="MS PGothic" charset="-128"/>
              </a:rPr>
              <a:t>Time: </a:t>
            </a:r>
            <a:r>
              <a:rPr lang="en-US" altLang="en-US" b="0" i="1" dirty="0">
                <a:ea typeface="MS PGothic" charset="-128"/>
              </a:rPr>
              <a:t>6 minutes for slides 5-9.</a:t>
            </a:r>
            <a:endParaRPr lang="en-US" altLang="en-US" b="1" i="1" dirty="0">
              <a:ea typeface="MS PGothic" charset="-128"/>
            </a:endParaRPr>
          </a:p>
          <a:p>
            <a:pPr eaLnBrk="1" hangingPunct="1">
              <a:spcBef>
                <a:spcPct val="0"/>
              </a:spcBef>
            </a:pPr>
            <a:endParaRPr lang="en-US" altLang="en-US" sz="1200" dirty="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88B7A118-42DD-DA42-B20A-9DAA46A2242F}" type="slidenum">
              <a:rPr lang="en-US" altLang="en-US" sz="1200">
                <a:latin typeface="Calibri Regular"/>
              </a:rPr>
              <a:pPr/>
              <a:t>7</a:t>
            </a:fld>
            <a:endParaRPr lang="en-US" altLang="en-US" sz="1200" dirty="0">
              <a:latin typeface="Calibri Regular"/>
            </a:endParaRPr>
          </a:p>
        </p:txBody>
      </p:sp>
    </p:spTree>
    <p:extLst>
      <p:ext uri="{BB962C8B-B14F-4D97-AF65-F5344CB8AC3E}">
        <p14:creationId xmlns:p14="http://schemas.microsoft.com/office/powerpoint/2010/main" val="329518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b="1" u="sng" dirty="0">
                <a:ea typeface="MS PGothic" charset="-128"/>
              </a:rPr>
              <a:t>Training Environment, continued</a:t>
            </a:r>
            <a:endParaRPr lang="en-US" altLang="en-US" sz="1200" dirty="0">
              <a:ea typeface="MS PGothic" charset="-128"/>
            </a:endParaRPr>
          </a:p>
          <a:p>
            <a:pPr eaLnBrk="1" hangingPunct="1">
              <a:spcBef>
                <a:spcPct val="0"/>
              </a:spcBef>
            </a:pPr>
            <a:endParaRPr lang="en-US" altLang="en-US" sz="1200" dirty="0"/>
          </a:p>
          <a:p>
            <a:pPr eaLnBrk="1" hangingPunct="1">
              <a:spcBef>
                <a:spcPct val="0"/>
              </a:spcBef>
            </a:pPr>
            <a:r>
              <a:rPr lang="en-US" altLang="en-US" sz="1200" dirty="0"/>
              <a:t>Finally, I’d like us to </a:t>
            </a:r>
            <a:r>
              <a:rPr lang="en-US" altLang="en-US" sz="1200" b="1" dirty="0"/>
              <a:t>recognize </a:t>
            </a:r>
            <a:r>
              <a:rPr lang="en-US" altLang="en-US" sz="1200" dirty="0"/>
              <a:t>that it can be difficult to reconcile personal beliefs with professional obligations, and to recognize </a:t>
            </a:r>
            <a:r>
              <a:rPr lang="en-US" altLang="en-US" sz="1200" b="0" dirty="0"/>
              <a:t>our own biases </a:t>
            </a:r>
            <a:r>
              <a:rPr lang="en-US" altLang="en-US" sz="1200" dirty="0"/>
              <a:t>while we carry out those professional obligations. </a:t>
            </a:r>
            <a:endParaRPr lang="en-US" altLang="en-US" sz="1200" b="1" dirty="0"/>
          </a:p>
          <a:p>
            <a:pPr eaLnBrk="1" hangingPunct="1">
              <a:spcBef>
                <a:spcPct val="0"/>
              </a:spcBef>
            </a:pPr>
            <a:endParaRPr lang="en-US" altLang="en-US" sz="1200" b="0" dirty="0"/>
          </a:p>
          <a:p>
            <a:pPr eaLnBrk="1" hangingPunct="1">
              <a:spcBef>
                <a:spcPct val="0"/>
              </a:spcBef>
            </a:pPr>
            <a:r>
              <a:rPr lang="en-US" altLang="en-US" sz="1200" b="0" dirty="0"/>
              <a:t>Reconciling </a:t>
            </a:r>
            <a:r>
              <a:rPr lang="en-US" altLang="en-US" sz="1200" dirty="0"/>
              <a:t>our personal, cultural, religious and societal </a:t>
            </a:r>
            <a:r>
              <a:rPr lang="en-US" altLang="en-US" sz="1200" b="0" dirty="0"/>
              <a:t>beliefs with our professional</a:t>
            </a:r>
            <a:r>
              <a:rPr lang="en-US" altLang="en-US" sz="1200" b="1" dirty="0"/>
              <a:t> obligations </a:t>
            </a:r>
            <a:r>
              <a:rPr lang="en-US" altLang="en-US" sz="1200" dirty="0"/>
              <a:t>is something we do on a regular basis, and this topic is no exception. Again, depending on where we come from, thinking about </a:t>
            </a:r>
            <a:r>
              <a:rPr lang="en-US" altLang="en-US" sz="1200" b="0" dirty="0"/>
              <a:t>sexual orientation, gender identity, gender expression and sex characteristics </a:t>
            </a:r>
            <a:r>
              <a:rPr lang="en-US" altLang="en-US" sz="1200" dirty="0"/>
              <a:t>in a </a:t>
            </a:r>
            <a:r>
              <a:rPr lang="en-US" altLang="en-US" sz="1200" b="0" dirty="0"/>
              <a:t>professional context </a:t>
            </a:r>
            <a:r>
              <a:rPr lang="en-US" altLang="en-US" sz="1200" dirty="0"/>
              <a:t>can be new and challenging. </a:t>
            </a:r>
          </a:p>
          <a:p>
            <a:pPr eaLnBrk="1" hangingPunct="1">
              <a:spcBef>
                <a:spcPct val="0"/>
              </a:spcBef>
            </a:pPr>
            <a:endParaRPr lang="en-US" altLang="en-US" sz="1200" dirty="0"/>
          </a:p>
          <a:p>
            <a:pPr eaLnBrk="1" hangingPunct="1">
              <a:spcBef>
                <a:spcPct val="0"/>
              </a:spcBef>
            </a:pPr>
            <a:r>
              <a:rPr lang="en-US" altLang="en-US" sz="1200" dirty="0"/>
              <a:t>This training is meant to </a:t>
            </a:r>
            <a:r>
              <a:rPr lang="en-US" altLang="en-US" sz="1200" b="0" dirty="0"/>
              <a:t>support you in that </a:t>
            </a:r>
            <a:r>
              <a:rPr lang="en-US" altLang="en-US" sz="1200" b="1" dirty="0"/>
              <a:t>challenge </a:t>
            </a:r>
            <a:r>
              <a:rPr lang="en-US" altLang="en-US" sz="1200" dirty="0"/>
              <a:t>and help you understand the topic from a human rights perspective. It’s also meant to provide you with the </a:t>
            </a:r>
            <a:r>
              <a:rPr lang="en-US" altLang="en-US" sz="1200" b="0" dirty="0"/>
              <a:t>tools you need</a:t>
            </a:r>
            <a:r>
              <a:rPr lang="en-US" altLang="en-US" sz="1200" b="1" dirty="0"/>
              <a:t> </a:t>
            </a:r>
            <a:r>
              <a:rPr lang="en-US" altLang="en-US" sz="1200" dirty="0"/>
              <a:t>to do your job to the best of your professional ability.</a:t>
            </a:r>
          </a:p>
          <a:p>
            <a:pPr eaLnBrk="1" hangingPunct="1">
              <a:spcBef>
                <a:spcPct val="0"/>
              </a:spcBef>
            </a:pPr>
            <a:endParaRPr lang="en-US" altLang="en-US" sz="1200" b="0" i="1" dirty="0">
              <a:ea typeface="MS PGothic" charset="-128"/>
            </a:endParaRPr>
          </a:p>
          <a:p>
            <a:pPr eaLnBrk="1" hangingPunct="1">
              <a:spcBef>
                <a:spcPct val="0"/>
              </a:spcBef>
            </a:pPr>
            <a:r>
              <a:rPr lang="en-US" altLang="en-US" sz="1200" b="0" i="1" dirty="0">
                <a:ea typeface="MS PGothic" charset="-128"/>
              </a:rPr>
              <a:t>----</a:t>
            </a:r>
          </a:p>
          <a:p>
            <a:pPr eaLnBrk="1" hangingPunct="1">
              <a:spcBef>
                <a:spcPct val="0"/>
              </a:spcBef>
            </a:pPr>
            <a:endParaRPr lang="en-US" altLang="en-US" sz="1200" b="0" i="1" dirty="0">
              <a:ea typeface="MS PGothic" charset="-128"/>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US" sz="1200" b="1" i="1" dirty="0">
                <a:ea typeface="MS PGothic" charset="-128"/>
              </a:rPr>
              <a:t>Facilitation Note: </a:t>
            </a:r>
            <a:r>
              <a:rPr lang="en-US" altLang="en-US" sz="1200" b="0" i="1" dirty="0">
                <a:ea typeface="MS PGothic" charset="-128"/>
              </a:rPr>
              <a:t>See the Facilitation Guide </a:t>
            </a:r>
            <a:r>
              <a:rPr kumimoji="0" lang="en-US" altLang="en-US" sz="1200" b="1" i="1" u="none" strike="noStrike" kern="1200" cap="none" spc="0" normalizeH="0" baseline="0" noProof="0" dirty="0">
                <a:ln>
                  <a:noFill/>
                </a:ln>
                <a:solidFill>
                  <a:schemeClr val="tx1"/>
                </a:solidFill>
                <a:effectLst/>
                <a:uLnTx/>
                <a:uFillTx/>
                <a:latin typeface="+mn-lt"/>
                <a:ea typeface="MS PGothic" charset="-128"/>
              </a:rPr>
              <a:t>page 44 </a:t>
            </a:r>
            <a:r>
              <a:rPr lang="en-US" altLang="en-US" sz="1200" b="0" i="1" dirty="0">
                <a:ea typeface="MS PGothic" charset="-128"/>
              </a:rPr>
              <a:t>for more information on the Training Environment section. </a:t>
            </a:r>
          </a:p>
          <a:p>
            <a:pPr marL="0" indent="0" eaLnBrk="1" hangingPunct="1">
              <a:spcBef>
                <a:spcPct val="0"/>
              </a:spcBef>
              <a:buFont typeface="Arial" panose="020B0604020202020204" pitchFamily="34" charset="0"/>
              <a:buNone/>
            </a:pPr>
            <a:endParaRPr lang="en-US" altLang="en-US" sz="1200" b="0" i="1" dirty="0">
              <a:ea typeface="MS PGothic" charset="-128"/>
            </a:endParaRPr>
          </a:p>
          <a:p>
            <a:pPr>
              <a:spcAft>
                <a:spcPts val="0"/>
              </a:spcAft>
            </a:pPr>
            <a:r>
              <a:rPr lang="en-US" altLang="en-US" b="1" i="1" dirty="0">
                <a:ea typeface="MS PGothic" charset="-128"/>
              </a:rPr>
              <a:t>Time: </a:t>
            </a:r>
            <a:r>
              <a:rPr lang="en-US" altLang="en-US" b="0" i="1" dirty="0">
                <a:ea typeface="MS PGothic" charset="-128"/>
              </a:rPr>
              <a:t>6 minutes for slides 5-9.</a:t>
            </a:r>
            <a:endParaRPr lang="en-US" altLang="en-US" b="1" i="1" dirty="0">
              <a:ea typeface="MS PGothic" charset="-128"/>
            </a:endParaRPr>
          </a:p>
          <a:p>
            <a:pPr eaLnBrk="1" hangingPunct="1">
              <a:spcBef>
                <a:spcPct val="0"/>
              </a:spcBef>
            </a:pPr>
            <a:endParaRPr lang="en-US" altLang="en-US" sz="1200"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D407F81B-36B5-444D-AEE1-F4A3ED434F53}" type="slidenum">
              <a:rPr lang="en-US" altLang="en-US" sz="1200">
                <a:latin typeface="Calibri Regular"/>
              </a:rPr>
              <a:pPr/>
              <a:t>8</a:t>
            </a:fld>
            <a:endParaRPr lang="en-US" altLang="en-US" sz="1200" dirty="0">
              <a:latin typeface="Calibri Regular"/>
            </a:endParaRPr>
          </a:p>
        </p:txBody>
      </p:sp>
    </p:spTree>
    <p:extLst>
      <p:ext uri="{BB962C8B-B14F-4D97-AF65-F5344CB8AC3E}">
        <p14:creationId xmlns:p14="http://schemas.microsoft.com/office/powerpoint/2010/main" val="206388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200" b="1" u="sng" dirty="0">
                <a:ea typeface="MS PGothic" charset="-128"/>
              </a:rPr>
              <a:t>Our Core Obligations</a:t>
            </a:r>
            <a:endParaRPr lang="en-US" altLang="en-US" sz="1200" dirty="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MS PGothic" charset="-128"/>
              </a:rPr>
              <a:t>When </a:t>
            </a:r>
            <a:r>
              <a:rPr lang="en-US" altLang="en-US" sz="1200" b="1" dirty="0">
                <a:ea typeface="MS PGothic" charset="-128"/>
              </a:rPr>
              <a:t>reconciling </a:t>
            </a:r>
            <a:r>
              <a:rPr lang="en-US" altLang="en-US" sz="1200" b="0" dirty="0">
                <a:ea typeface="MS PGothic" charset="-128"/>
              </a:rPr>
              <a:t>our personal, cultural, religious and societal beliefs </a:t>
            </a:r>
            <a:r>
              <a:rPr lang="en-US" altLang="en-US" sz="1200" dirty="0">
                <a:ea typeface="MS PGothic" charset="-128"/>
              </a:rPr>
              <a:t>with our professional obligations, it is helpful to keep in mind that we have a set of </a:t>
            </a:r>
            <a:r>
              <a:rPr lang="en-US" altLang="en-US" sz="1200" b="0" dirty="0">
                <a:ea typeface="MS PGothic" charset="-128"/>
              </a:rPr>
              <a:t>core obligations to all individuals who walk through our doors and ask us to assist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MS PGothic"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These core obligations are the </a:t>
            </a:r>
            <a:r>
              <a:rPr lang="en-US" sz="1200" b="1" dirty="0"/>
              <a:t>basic tenets </a:t>
            </a:r>
            <a:r>
              <a:rPr lang="en-US" sz="1200" dirty="0"/>
              <a:t>upon which our work rests and should guide all of our interactions with others, and it should inform our actions, attitudes and </a:t>
            </a:r>
            <a:r>
              <a:rPr lang="en-US" sz="1200" dirty="0" err="1"/>
              <a:t>behaviours</a:t>
            </a:r>
            <a:r>
              <a:rPr lang="en-US" sz="1200" dirty="0"/>
              <a:t>. . </a:t>
            </a:r>
            <a:endParaRPr lang="en-US" altLang="en-US" sz="1200" b="0" dirty="0">
              <a:ea typeface="MS PGothic" charset="-128"/>
            </a:endParaRPr>
          </a:p>
          <a:p>
            <a:pPr eaLnBrk="1" hangingPunct="1">
              <a:spcBef>
                <a:spcPct val="0"/>
              </a:spcBef>
            </a:pPr>
            <a:endParaRPr lang="en-US" altLang="en-US" sz="1200" dirty="0">
              <a:ea typeface="MS PGothic" charset="-128"/>
            </a:endParaRPr>
          </a:p>
          <a:p>
            <a:pPr marL="0" indent="0" eaLnBrk="1" fontAlgn="auto" hangingPunct="1">
              <a:lnSpc>
                <a:spcPct val="100000"/>
              </a:lnSpc>
              <a:spcBef>
                <a:spcPts val="0"/>
              </a:spcBef>
              <a:spcAft>
                <a:spcPts val="0"/>
              </a:spcAft>
              <a:defRPr/>
            </a:pPr>
            <a:r>
              <a:rPr lang="en-US" sz="1200" dirty="0"/>
              <a:t>In our work, we </a:t>
            </a:r>
            <a:r>
              <a:rPr lang="en-US" sz="1200" b="0" dirty="0"/>
              <a:t>strive</a:t>
            </a:r>
            <a:r>
              <a:rPr lang="en-US" sz="1200" dirty="0"/>
              <a:t> to: </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Empathize: </a:t>
            </a:r>
            <a:r>
              <a:rPr lang="en-US" sz="1200" dirty="0"/>
              <a:t>Enter each interaction with empathy, understanding and an open mind. </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Establish Trust: </a:t>
            </a:r>
            <a:r>
              <a:rPr lang="en-US" sz="1200" dirty="0"/>
              <a:t>Establish trusting relationships with individuals.</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Listen: </a:t>
            </a:r>
            <a:r>
              <a:rPr lang="en-US" sz="1200" dirty="0"/>
              <a:t>Listen openly, without criticism or judgment.</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Do Better: </a:t>
            </a:r>
            <a:r>
              <a:rPr lang="en-US" sz="1200" dirty="0"/>
              <a:t>Avoid replicating the negative and unsupportive attitudes and </a:t>
            </a:r>
            <a:r>
              <a:rPr lang="en-US" sz="1200" dirty="0" err="1"/>
              <a:t>behaviours</a:t>
            </a:r>
            <a:r>
              <a:rPr lang="en-US" sz="1200" dirty="0"/>
              <a:t> individuals may have experienced elsewhere.</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Counteract: </a:t>
            </a:r>
            <a:r>
              <a:rPr lang="en-US" sz="1200" dirty="0"/>
              <a:t>Counteract the exclusion, discrimination and stigma that is prevalent in society or other assisting organizations.</a:t>
            </a:r>
          </a:p>
          <a:p>
            <a:pPr marL="344487" lvl="0" indent="-171450" eaLnBrk="1" fontAlgn="auto" hangingPunct="1">
              <a:lnSpc>
                <a:spcPct val="100000"/>
              </a:lnSpc>
              <a:spcBef>
                <a:spcPts val="0"/>
              </a:spcBef>
              <a:spcAft>
                <a:spcPts val="0"/>
              </a:spcAft>
              <a:buFont typeface="Arial" panose="020B0604020202020204" pitchFamily="34" charset="0"/>
              <a:buChar char="•"/>
              <a:defRPr/>
            </a:pPr>
            <a:r>
              <a:rPr lang="en-US" sz="1200" b="1" dirty="0"/>
              <a:t>Act: </a:t>
            </a:r>
            <a:r>
              <a:rPr lang="en-US" sz="1200" dirty="0"/>
              <a:t>Offer timely responses and concrete assistance.</a:t>
            </a:r>
          </a:p>
          <a:p>
            <a:pPr eaLnBrk="1" hangingPunct="1">
              <a:spcBef>
                <a:spcPct val="0"/>
              </a:spcBef>
            </a:pPr>
            <a:endParaRPr lang="en-US" altLang="en-US" sz="1200" i="1" dirty="0">
              <a:ea typeface="MS PGothic" charset="-128"/>
            </a:endParaRPr>
          </a:p>
          <a:p>
            <a:pPr eaLnBrk="1" hangingPunct="1">
              <a:spcBef>
                <a:spcPct val="0"/>
              </a:spcBef>
            </a:pPr>
            <a:r>
              <a:rPr lang="en-US" altLang="en-US" sz="1200" i="0" dirty="0">
                <a:ea typeface="MS PGothic" charset="-128"/>
              </a:rPr>
              <a:t>Would anyone like to </a:t>
            </a:r>
            <a:r>
              <a:rPr lang="en-US" altLang="en-US" sz="1200" b="0" i="0" dirty="0">
                <a:ea typeface="MS PGothic" charset="-128"/>
              </a:rPr>
              <a:t>add</a:t>
            </a:r>
            <a:r>
              <a:rPr lang="en-US" altLang="en-US" sz="1200" b="1" i="0" dirty="0">
                <a:ea typeface="MS PGothic" charset="-128"/>
              </a:rPr>
              <a:t> </a:t>
            </a:r>
            <a:r>
              <a:rPr lang="en-US" altLang="en-US" sz="1200" i="0" dirty="0">
                <a:ea typeface="MS PGothic" charset="-128"/>
              </a:rPr>
              <a:t>any additional obligations, or </a:t>
            </a:r>
            <a:r>
              <a:rPr lang="en-US" altLang="en-US" sz="1200" b="1" i="0" dirty="0">
                <a:ea typeface="MS PGothic" charset="-128"/>
              </a:rPr>
              <a:t>comment </a:t>
            </a:r>
            <a:r>
              <a:rPr lang="en-US" altLang="en-US" sz="1200" i="0" dirty="0">
                <a:ea typeface="MS PGothic" charset="-128"/>
              </a:rPr>
              <a:t>on these obligations?</a:t>
            </a:r>
          </a:p>
          <a:p>
            <a:pPr eaLnBrk="1" hangingPunct="1">
              <a:spcBef>
                <a:spcPct val="0"/>
              </a:spcBef>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a:t>
            </a:r>
          </a:p>
          <a:p>
            <a:pPr eaLnBrk="1" hangingPunct="1">
              <a:spcBef>
                <a:spcPct val="0"/>
              </a:spcBef>
            </a:pPr>
            <a:endParaRPr lang="en-US" altLang="en-US" sz="1200" i="0" dirty="0">
              <a:ea typeface="MS PGothic" charset="-128"/>
            </a:endParaRPr>
          </a:p>
          <a:p>
            <a:pPr>
              <a:spcAft>
                <a:spcPts val="0"/>
              </a:spcAft>
            </a:pPr>
            <a:r>
              <a:rPr lang="en-US" altLang="en-US" b="1" i="1" dirty="0">
                <a:ea typeface="MS PGothic" charset="-128"/>
              </a:rPr>
              <a:t>Time: </a:t>
            </a:r>
            <a:r>
              <a:rPr lang="en-US" altLang="en-US" b="0" i="1" dirty="0">
                <a:ea typeface="MS PGothic" charset="-128"/>
              </a:rPr>
              <a:t>6 minutes for slides 5-9.</a:t>
            </a:r>
            <a:endParaRPr lang="en-US" altLang="en-US" b="1" i="1" dirty="0">
              <a:ea typeface="MS PGothic" charset="-128"/>
            </a:endParaRPr>
          </a:p>
          <a:p>
            <a:pPr eaLnBrk="1" hangingPunct="1">
              <a:spcBef>
                <a:spcPct val="0"/>
              </a:spcBef>
            </a:pPr>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fld id="{B2CE5007-08C9-2A4C-9E49-194023C8FB34}" type="slidenum">
              <a:rPr lang="en-US" altLang="en-US" sz="1200">
                <a:latin typeface="Calibri Regular"/>
              </a:rPr>
              <a:pPr/>
              <a:t>9</a:t>
            </a:fld>
            <a:endParaRPr lang="en-US" altLang="en-US" sz="1200" dirty="0">
              <a:latin typeface="Calibri Regular"/>
            </a:endParaRPr>
          </a:p>
        </p:txBody>
      </p:sp>
    </p:spTree>
    <p:extLst>
      <p:ext uri="{BB962C8B-B14F-4D97-AF65-F5344CB8AC3E}">
        <p14:creationId xmlns:p14="http://schemas.microsoft.com/office/powerpoint/2010/main" val="254940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bal quiz">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84F64E8-321C-3F47-835F-5B5AB118AAAE}"/>
              </a:ext>
            </a:extLst>
          </p:cNvPr>
          <p:cNvSpPr/>
          <p:nvPr userDrawn="1"/>
        </p:nvSpPr>
        <p:spPr bwMode="auto">
          <a:xfrm>
            <a:off x="2237589" y="0"/>
            <a:ext cx="1880533" cy="137160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2" name="Title 1"/>
          <p:cNvSpPr>
            <a:spLocks noGrp="1"/>
          </p:cNvSpPr>
          <p:nvPr userDrawn="1">
            <p:ph type="title"/>
          </p:nvPr>
        </p:nvSpPr>
        <p:spPr>
          <a:xfrm>
            <a:off x="4428685" y="489169"/>
            <a:ext cx="8011948" cy="627187"/>
          </a:xfrm>
          <a:prstGeom prst="rect">
            <a:avLst/>
          </a:prstGeom>
        </p:spPr>
        <p:txBody>
          <a:bodyPr anchor="t">
            <a:normAutofit/>
          </a:bodyPr>
          <a:lstStyle>
            <a:lvl1pPr algn="l">
              <a:lnSpc>
                <a:spcPct val="80000"/>
              </a:lnSpc>
              <a:defRPr sz="40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6" name="Rectangle 15">
            <a:extLst>
              <a:ext uri="{FF2B5EF4-FFF2-40B4-BE49-F238E27FC236}">
                <a16:creationId xmlns:a16="http://schemas.microsoft.com/office/drawing/2014/main" id="{D54DB0C8-17E1-234C-9517-53AD809F0940}"/>
              </a:ext>
            </a:extLst>
          </p:cNvPr>
          <p:cNvSpPr/>
          <p:nvPr userDrawn="1"/>
        </p:nvSpPr>
        <p:spPr bwMode="auto">
          <a:xfrm>
            <a:off x="0" y="0"/>
            <a:ext cx="2317897" cy="1371600"/>
          </a:xfrm>
          <a:prstGeom prst="rect">
            <a:avLst/>
          </a:prstGeom>
          <a:solidFill>
            <a:schemeClr val="bg1">
              <a:lumMod val="8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9" name="Group 18">
            <a:extLst>
              <a:ext uri="{FF2B5EF4-FFF2-40B4-BE49-F238E27FC236}">
                <a16:creationId xmlns:a16="http://schemas.microsoft.com/office/drawing/2014/main" id="{8AE26B44-803C-234E-918F-7DE21A40ED99}"/>
              </a:ext>
            </a:extLst>
          </p:cNvPr>
          <p:cNvGrpSpPr/>
          <p:nvPr userDrawn="1"/>
        </p:nvGrpSpPr>
        <p:grpSpPr>
          <a:xfrm>
            <a:off x="1800226" y="206999"/>
            <a:ext cx="1030261" cy="1030260"/>
            <a:chOff x="6074504" y="5568057"/>
            <a:chExt cx="933399" cy="933398"/>
          </a:xfrm>
        </p:grpSpPr>
        <p:sp>
          <p:nvSpPr>
            <p:cNvPr id="20" name="Shape 7274">
              <a:extLst>
                <a:ext uri="{FF2B5EF4-FFF2-40B4-BE49-F238E27FC236}">
                  <a16:creationId xmlns:a16="http://schemas.microsoft.com/office/drawing/2014/main" id="{584240CB-6DA0-744B-82C0-5C5AE3F26D2B}"/>
                </a:ext>
              </a:extLst>
            </p:cNvPr>
            <p:cNvSpPr/>
            <p:nvPr/>
          </p:nvSpPr>
          <p:spPr>
            <a:xfrm>
              <a:off x="6074504" y="5568057"/>
              <a:ext cx="933399" cy="933398"/>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1" name="Group 20">
              <a:extLst>
                <a:ext uri="{FF2B5EF4-FFF2-40B4-BE49-F238E27FC236}">
                  <a16:creationId xmlns:a16="http://schemas.microsoft.com/office/drawing/2014/main" id="{81FFF4BF-D681-C445-A706-1E69112A6EEB}"/>
                </a:ext>
              </a:extLst>
            </p:cNvPr>
            <p:cNvGrpSpPr/>
            <p:nvPr/>
          </p:nvGrpSpPr>
          <p:grpSpPr>
            <a:xfrm>
              <a:off x="6267353" y="5738459"/>
              <a:ext cx="550305" cy="550305"/>
              <a:chOff x="3882593" y="2338848"/>
              <a:chExt cx="572348" cy="572348"/>
            </a:xfrm>
            <a:solidFill>
              <a:schemeClr val="bg1"/>
            </a:solidFill>
          </p:grpSpPr>
          <p:sp>
            <p:nvSpPr>
              <p:cNvPr id="22" name="Freeform 1292">
                <a:extLst>
                  <a:ext uri="{FF2B5EF4-FFF2-40B4-BE49-F238E27FC236}">
                    <a16:creationId xmlns:a16="http://schemas.microsoft.com/office/drawing/2014/main" id="{7C03AAF3-E8BC-0648-8FD4-C77237762E13}"/>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337">
                <a:extLst>
                  <a:ext uri="{FF2B5EF4-FFF2-40B4-BE49-F238E27FC236}">
                    <a16:creationId xmlns:a16="http://schemas.microsoft.com/office/drawing/2014/main" id="{8D221F5F-F21D-F944-A32E-505957079ADC}"/>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25" name="Slide Number Placeholder 5">
            <a:extLst>
              <a:ext uri="{FF2B5EF4-FFF2-40B4-BE49-F238E27FC236}">
                <a16:creationId xmlns:a16="http://schemas.microsoft.com/office/drawing/2014/main" id="{D810C847-14DF-254E-B8DB-5956E636E3A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27" name="Group 26">
            <a:extLst>
              <a:ext uri="{FF2B5EF4-FFF2-40B4-BE49-F238E27FC236}">
                <a16:creationId xmlns:a16="http://schemas.microsoft.com/office/drawing/2014/main" id="{F25CE98C-A0E8-F349-B414-58A75CB1F894}"/>
              </a:ext>
            </a:extLst>
          </p:cNvPr>
          <p:cNvGrpSpPr/>
          <p:nvPr userDrawn="1"/>
        </p:nvGrpSpPr>
        <p:grpSpPr>
          <a:xfrm>
            <a:off x="5509581" y="8936492"/>
            <a:ext cx="2041918" cy="473126"/>
            <a:chOff x="5582387" y="8894626"/>
            <a:chExt cx="2041918" cy="473126"/>
          </a:xfrm>
        </p:grpSpPr>
        <p:pic>
          <p:nvPicPr>
            <p:cNvPr id="29" name="Picture 28">
              <a:extLst>
                <a:ext uri="{FF2B5EF4-FFF2-40B4-BE49-F238E27FC236}">
                  <a16:creationId xmlns:a16="http://schemas.microsoft.com/office/drawing/2014/main" id="{A5E5F3DC-2A75-CF4D-92E5-2884BE2F794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0" name="Straight Connector 29">
              <a:extLst>
                <a:ext uri="{FF2B5EF4-FFF2-40B4-BE49-F238E27FC236}">
                  <a16:creationId xmlns:a16="http://schemas.microsoft.com/office/drawing/2014/main" id="{3E0CF5DD-91D6-5144-9E7B-696C94C39C8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39EC48B-5BF7-2542-9D5C-CF21D9C1D749}"/>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517649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lobal quiz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84F64E8-321C-3F47-835F-5B5AB118AAAE}"/>
              </a:ext>
            </a:extLst>
          </p:cNvPr>
          <p:cNvSpPr/>
          <p:nvPr userDrawn="1"/>
        </p:nvSpPr>
        <p:spPr bwMode="auto">
          <a:xfrm>
            <a:off x="2237589" y="0"/>
            <a:ext cx="1880533" cy="137160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2" name="Title 1"/>
          <p:cNvSpPr>
            <a:spLocks noGrp="1"/>
          </p:cNvSpPr>
          <p:nvPr userDrawn="1">
            <p:ph type="title"/>
          </p:nvPr>
        </p:nvSpPr>
        <p:spPr>
          <a:xfrm>
            <a:off x="4428685" y="489169"/>
            <a:ext cx="8011948" cy="627187"/>
          </a:xfrm>
          <a:prstGeom prst="rect">
            <a:avLst/>
          </a:prstGeom>
        </p:spPr>
        <p:txBody>
          <a:bodyPr anchor="t">
            <a:normAutofit/>
          </a:bodyPr>
          <a:lstStyle>
            <a:lvl1pPr algn="l">
              <a:lnSpc>
                <a:spcPct val="80000"/>
              </a:lnSpc>
              <a:defRPr sz="40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6" name="Rectangle 15">
            <a:extLst>
              <a:ext uri="{FF2B5EF4-FFF2-40B4-BE49-F238E27FC236}">
                <a16:creationId xmlns:a16="http://schemas.microsoft.com/office/drawing/2014/main" id="{D54DB0C8-17E1-234C-9517-53AD809F0940}"/>
              </a:ext>
            </a:extLst>
          </p:cNvPr>
          <p:cNvSpPr/>
          <p:nvPr userDrawn="1"/>
        </p:nvSpPr>
        <p:spPr bwMode="auto">
          <a:xfrm>
            <a:off x="0" y="0"/>
            <a:ext cx="2317897" cy="1371600"/>
          </a:xfrm>
          <a:prstGeom prst="rect">
            <a:avLst/>
          </a:prstGeom>
          <a:solidFill>
            <a:schemeClr val="bg1">
              <a:lumMod val="8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9" name="Group 18">
            <a:extLst>
              <a:ext uri="{FF2B5EF4-FFF2-40B4-BE49-F238E27FC236}">
                <a16:creationId xmlns:a16="http://schemas.microsoft.com/office/drawing/2014/main" id="{8AE26B44-803C-234E-918F-7DE21A40ED99}"/>
              </a:ext>
            </a:extLst>
          </p:cNvPr>
          <p:cNvGrpSpPr/>
          <p:nvPr userDrawn="1"/>
        </p:nvGrpSpPr>
        <p:grpSpPr>
          <a:xfrm>
            <a:off x="1800226" y="206999"/>
            <a:ext cx="1030261" cy="1030260"/>
            <a:chOff x="6074504" y="5568057"/>
            <a:chExt cx="933399" cy="933398"/>
          </a:xfrm>
        </p:grpSpPr>
        <p:sp>
          <p:nvSpPr>
            <p:cNvPr id="20" name="Shape 7274">
              <a:extLst>
                <a:ext uri="{FF2B5EF4-FFF2-40B4-BE49-F238E27FC236}">
                  <a16:creationId xmlns:a16="http://schemas.microsoft.com/office/drawing/2014/main" id="{584240CB-6DA0-744B-82C0-5C5AE3F26D2B}"/>
                </a:ext>
              </a:extLst>
            </p:cNvPr>
            <p:cNvSpPr/>
            <p:nvPr/>
          </p:nvSpPr>
          <p:spPr>
            <a:xfrm>
              <a:off x="6074504" y="5568057"/>
              <a:ext cx="933399" cy="933398"/>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1" name="Group 20">
              <a:extLst>
                <a:ext uri="{FF2B5EF4-FFF2-40B4-BE49-F238E27FC236}">
                  <a16:creationId xmlns:a16="http://schemas.microsoft.com/office/drawing/2014/main" id="{81FFF4BF-D681-C445-A706-1E69112A6EEB}"/>
                </a:ext>
              </a:extLst>
            </p:cNvPr>
            <p:cNvGrpSpPr/>
            <p:nvPr/>
          </p:nvGrpSpPr>
          <p:grpSpPr>
            <a:xfrm>
              <a:off x="6267353" y="5738459"/>
              <a:ext cx="550305" cy="550305"/>
              <a:chOff x="3882593" y="2338848"/>
              <a:chExt cx="572348" cy="572348"/>
            </a:xfrm>
            <a:solidFill>
              <a:schemeClr val="bg1"/>
            </a:solidFill>
          </p:grpSpPr>
          <p:sp>
            <p:nvSpPr>
              <p:cNvPr id="22" name="Freeform 1292">
                <a:extLst>
                  <a:ext uri="{FF2B5EF4-FFF2-40B4-BE49-F238E27FC236}">
                    <a16:creationId xmlns:a16="http://schemas.microsoft.com/office/drawing/2014/main" id="{7C03AAF3-E8BC-0648-8FD4-C77237762E13}"/>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337">
                <a:extLst>
                  <a:ext uri="{FF2B5EF4-FFF2-40B4-BE49-F238E27FC236}">
                    <a16:creationId xmlns:a16="http://schemas.microsoft.com/office/drawing/2014/main" id="{8D221F5F-F21D-F944-A32E-505957079ADC}"/>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 name="Text Placeholder 2">
            <a:extLst>
              <a:ext uri="{FF2B5EF4-FFF2-40B4-BE49-F238E27FC236}">
                <a16:creationId xmlns:a16="http://schemas.microsoft.com/office/drawing/2014/main" id="{9E36D227-D440-0343-93B8-3A8E9F9E7BEF}"/>
              </a:ext>
            </a:extLst>
          </p:cNvPr>
          <p:cNvSpPr>
            <a:spLocks noGrp="1"/>
          </p:cNvSpPr>
          <p:nvPr>
            <p:ph type="body" sz="quarter" idx="10"/>
          </p:nvPr>
        </p:nvSpPr>
        <p:spPr>
          <a:xfrm>
            <a:off x="2012950" y="2999875"/>
            <a:ext cx="9088438" cy="4427620"/>
          </a:xfrm>
        </p:spPr>
        <p:txBody>
          <a:bodyPr anchor="ctr">
            <a:normAutofit/>
          </a:bodyPr>
          <a:lstStyle>
            <a:lvl1pPr algn="ctr">
              <a:defRPr sz="3600">
                <a:solidFill>
                  <a:schemeClr val="tx1"/>
                </a:solidFill>
                <a:latin typeface="+mj-lt"/>
              </a:defRPr>
            </a:lvl1pPr>
          </a:lstStyle>
          <a:p>
            <a:pPr lvl="0"/>
            <a:r>
              <a:rPr lang="en-US" dirty="0"/>
              <a:t>Edit Master text styles</a:t>
            </a:r>
          </a:p>
        </p:txBody>
      </p:sp>
      <p:sp>
        <p:nvSpPr>
          <p:cNvPr id="25" name="Slide Number Placeholder 5">
            <a:extLst>
              <a:ext uri="{FF2B5EF4-FFF2-40B4-BE49-F238E27FC236}">
                <a16:creationId xmlns:a16="http://schemas.microsoft.com/office/drawing/2014/main" id="{6D0913F0-8AF3-3B46-88B1-9CB40472868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27" name="Group 26">
            <a:extLst>
              <a:ext uri="{FF2B5EF4-FFF2-40B4-BE49-F238E27FC236}">
                <a16:creationId xmlns:a16="http://schemas.microsoft.com/office/drawing/2014/main" id="{91557076-7FBE-E044-A834-E5E7460F3681}"/>
              </a:ext>
            </a:extLst>
          </p:cNvPr>
          <p:cNvGrpSpPr/>
          <p:nvPr userDrawn="1"/>
        </p:nvGrpSpPr>
        <p:grpSpPr>
          <a:xfrm>
            <a:off x="5509581" y="8936492"/>
            <a:ext cx="2041918" cy="473126"/>
            <a:chOff x="5582387" y="8894626"/>
            <a:chExt cx="2041918" cy="473126"/>
          </a:xfrm>
        </p:grpSpPr>
        <p:pic>
          <p:nvPicPr>
            <p:cNvPr id="29" name="Picture 28">
              <a:extLst>
                <a:ext uri="{FF2B5EF4-FFF2-40B4-BE49-F238E27FC236}">
                  <a16:creationId xmlns:a16="http://schemas.microsoft.com/office/drawing/2014/main" id="{CAA1EDE4-C4A6-2546-8C37-674DEFD799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0" name="Straight Connector 29">
              <a:extLst>
                <a:ext uri="{FF2B5EF4-FFF2-40B4-BE49-F238E27FC236}">
                  <a16:creationId xmlns:a16="http://schemas.microsoft.com/office/drawing/2014/main" id="{B72F1323-EA1B-B848-B1EF-069ADFA91E3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97EB5F92-223A-B74E-A390-5069F17022FD}"/>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6530137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a:normAutofit/>
          </a:bodyPr>
          <a:lstStyle>
            <a:lvl1pPr algn="ctr">
              <a:lnSpc>
                <a:spcPct val="100000"/>
              </a:lnSpc>
              <a:defRPr sz="4800">
                <a:solidFill>
                  <a:schemeClr val="bg1"/>
                </a:solidFill>
              </a:defRPr>
            </a:lvl1pPr>
          </a:lstStyle>
          <a:p>
            <a:pPr lvl="0"/>
            <a:r>
              <a:rPr lang="en-US" dirty="0"/>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4233C35F-C6D5-7A41-89D8-15341319EA3B}"/>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BD2151E7-43C0-F349-901F-8B45B9BA186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BDD9EF12-D00C-B148-B966-3173C1EF02A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BE2B0599-FB6F-814E-AEE1-622DA43ADAD1}"/>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0" y="1117600"/>
            <a:ext cx="7975600" cy="7112000"/>
          </a:xfrm>
          <a:prstGeom prst="rect">
            <a:avLst/>
          </a:prstGeom>
        </p:spPr>
        <p:txBody>
          <a:bodyPr/>
          <a:lstStyle/>
          <a:p>
            <a:r>
              <a:rPr lang="en-U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8280947" y="1117600"/>
            <a:ext cx="4144926" cy="1921869"/>
          </a:xfrm>
          <a:prstGeom prst="rect">
            <a:avLst/>
          </a:prstGeom>
        </p:spPr>
        <p:txBody>
          <a:bodyPr>
            <a:normAutofit/>
          </a:bodyPr>
          <a:lstStyle>
            <a:lvl1pPr marL="0" indent="0" algn="l">
              <a:lnSpc>
                <a:spcPct val="100000"/>
              </a:lnSpc>
              <a:tabLst/>
              <a:defRPr sz="4000">
                <a:solidFill>
                  <a:schemeClr val="tx1"/>
                </a:solidFill>
              </a:defRPr>
            </a:lvl1pPr>
          </a:lstStyle>
          <a:p>
            <a:pPr lvl="0"/>
            <a:r>
              <a:rPr lang="en-US" dirty="0"/>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41" name="Slide Number Placeholder 5">
            <a:extLst>
              <a:ext uri="{FF2B5EF4-FFF2-40B4-BE49-F238E27FC236}">
                <a16:creationId xmlns:a16="http://schemas.microsoft.com/office/drawing/2014/main" id="{E554A90C-7F22-C544-BC09-AA63F7AA61A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18F0B9BB-9BF3-F041-A812-3B1BC4CDACA5}"/>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4B620940-64F9-FC4A-A833-F90AACA8676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C32DCAC0-0FF3-1B4A-8A1D-A2310EC857E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30C40C0D-76DC-7741-8CE4-257ECA7999B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4436649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2" y="0"/>
            <a:ext cx="6727750" cy="9756775"/>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solidFill>
              <a:schemeClr val="bg1">
                <a:lumMod val="85000"/>
              </a:schemeClr>
            </a:solidFill>
          </a:ln>
        </p:spPr>
        <p:txBody>
          <a:bodyPr wrap="square">
            <a:noAutofit/>
          </a:bodyPr>
          <a:lstStyle/>
          <a:p>
            <a:r>
              <a:rPr lang="en-US" altLang="zh-CN"/>
              <a:t>Click icon to add picture</a:t>
            </a:r>
            <a:endParaRPr lang="zh-CN" altLang="en-US" dirty="0"/>
          </a:p>
        </p:txBody>
      </p:sp>
      <p:sp>
        <p:nvSpPr>
          <p:cNvPr id="7" name="Title 1"/>
          <p:cNvSpPr>
            <a:spLocks noGrp="1"/>
          </p:cNvSpPr>
          <p:nvPr>
            <p:ph type="title"/>
          </p:nvPr>
        </p:nvSpPr>
        <p:spPr>
          <a:xfrm>
            <a:off x="2" y="3132839"/>
            <a:ext cx="6727750" cy="1359345"/>
          </a:xfrm>
          <a:prstGeom prst="rect">
            <a:avLst/>
          </a:prstGeom>
        </p:spPr>
        <p:txBody>
          <a:bodyPr/>
          <a:lstStyle>
            <a:lvl1pPr algn="ctr">
              <a:defRPr lang="en-US" sz="2560" b="0" i="0" dirty="0" smtClean="0">
                <a:solidFill>
                  <a:schemeClr val="bg1"/>
                </a:solidFill>
                <a:latin typeface="+mj-lt"/>
                <a:ea typeface="+mj-ea"/>
                <a:cs typeface="Gotham Bold"/>
                <a:sym typeface="Gotham Book" charset="0"/>
              </a:defRPr>
            </a:lvl1pPr>
          </a:lstStyle>
          <a:p>
            <a:r>
              <a:rPr lang="en-US" dirty="0"/>
              <a:t>Click to edit Master title style</a:t>
            </a:r>
          </a:p>
        </p:txBody>
      </p:sp>
      <p:sp>
        <p:nvSpPr>
          <p:cNvPr id="10" name="Text Placeholder 4"/>
          <p:cNvSpPr>
            <a:spLocks noGrp="1"/>
          </p:cNvSpPr>
          <p:nvPr>
            <p:ph type="body" sz="quarter" idx="11" hasCustomPrompt="1"/>
          </p:nvPr>
        </p:nvSpPr>
        <p:spPr>
          <a:xfrm>
            <a:off x="2" y="4105977"/>
            <a:ext cx="6727750" cy="1219598"/>
          </a:xfrm>
          <a:prstGeom prst="rect">
            <a:avLst/>
          </a:prstGeom>
        </p:spPr>
        <p:txBody>
          <a:bodyPr anchor="ctr">
            <a:noAutofit/>
          </a:bodyPr>
          <a:lstStyle>
            <a:lvl1pPr algn="ctr">
              <a:defRPr sz="4800" b="1" i="0" cap="all" baseline="0">
                <a:solidFill>
                  <a:schemeClr val="bg1"/>
                </a:solidFill>
                <a:latin typeface="+mn-lt"/>
                <a:ea typeface="Gotham" charset="0"/>
                <a:cs typeface="Gotham" charset="0"/>
              </a:defRPr>
            </a:lvl1pPr>
          </a:lstStyle>
          <a:p>
            <a:pPr lvl="0"/>
            <a:r>
              <a:rPr lang="en-US" dirty="0"/>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986954" y="2532185"/>
            <a:ext cx="5752131" cy="6236677"/>
          </a:xfrm>
          <a:prstGeom prst="rect">
            <a:avLst/>
          </a:prstGeom>
        </p:spPr>
        <p:txBody>
          <a:bodyPr/>
          <a:lstStyle>
            <a:lvl1pPr>
              <a:defRPr sz="4000" b="0" cap="all" baseline="0">
                <a:solidFill>
                  <a:schemeClr val="accent2"/>
                </a:solidFill>
              </a:defRPr>
            </a:lvl1pPr>
            <a:lvl2pPr>
              <a:spcBef>
                <a:spcPts val="3698"/>
              </a:spcBef>
              <a:defRPr sz="2702"/>
            </a:lvl2pPr>
            <a:lvl3pPr marL="230188" indent="-230188">
              <a:spcBef>
                <a:spcPts val="2418"/>
              </a:spcBef>
              <a:spcAft>
                <a:spcPts val="427"/>
              </a:spcAft>
              <a:buClr>
                <a:schemeClr val="accent2"/>
              </a:buClr>
              <a:buFont typeface="Arial" panose="020B0604020202020204" pitchFamily="34" charset="0"/>
              <a:buChar char="•"/>
              <a:tabLst/>
              <a:defRPr sz="2276"/>
            </a:lvl3pPr>
            <a:lvl4pPr>
              <a:buClr>
                <a:schemeClr val="accent1"/>
              </a:buClr>
              <a:buSzPct val="120000"/>
              <a:defRPr lang="en-US" sz="2276" kern="1200" dirty="0" smtClean="0">
                <a:solidFill>
                  <a:schemeClr val="tx2"/>
                </a:solidFill>
                <a:latin typeface="+mn-lt"/>
                <a:ea typeface="+mn-ea"/>
                <a:cs typeface="+mn-cs"/>
              </a:defRPr>
            </a:lvl4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dirty="0"/>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a:p>
        </p:txBody>
      </p:sp>
      <p:sp>
        <p:nvSpPr>
          <p:cNvPr id="3" name="Content Placeholder 2"/>
          <p:cNvSpPr>
            <a:spLocks noGrp="1"/>
          </p:cNvSpPr>
          <p:nvPr>
            <p:ph idx="1"/>
          </p:nvPr>
        </p:nvSpPr>
        <p:spPr>
          <a:xfrm>
            <a:off x="780215" y="3137528"/>
            <a:ext cx="10565111" cy="1365750"/>
          </a:xfrm>
          <a:prstGeom prst="rect">
            <a:avLst/>
          </a:prstGeom>
        </p:spPr>
        <p:txBody>
          <a:bodyPr/>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a:r>
              <a:rPr lang="en-U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bwMode="auto">
          <a:xfrm>
            <a:off x="0" y="1"/>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sp>
        <p:nvSpPr>
          <p:cNvPr id="2" name="Title 1"/>
          <p:cNvSpPr>
            <a:spLocks noGrp="1"/>
          </p:cNvSpPr>
          <p:nvPr>
            <p:ph type="title"/>
          </p:nvPr>
        </p:nvSpPr>
        <p:spPr>
          <a:xfrm>
            <a:off x="350795" y="1719823"/>
            <a:ext cx="5934938" cy="938517"/>
          </a:xfrm>
          <a:prstGeom prst="rect">
            <a:avLst/>
          </a:prstGeom>
        </p:spPr>
        <p:txBody>
          <a:bodyPr/>
          <a:lstStyle>
            <a:lvl1pPr>
              <a:defRPr sz="5399">
                <a:solidFill>
                  <a:schemeClr val="bg1"/>
                </a:solidFill>
              </a:defRPr>
            </a:lvl1pPr>
          </a:lstStyle>
          <a:p>
            <a:r>
              <a:rPr lang="en-US"/>
              <a:t>Click to edit Master title style</a:t>
            </a:r>
            <a:endParaRPr lang="en-US" dirty="0"/>
          </a:p>
        </p:txBody>
      </p:sp>
      <p:sp>
        <p:nvSpPr>
          <p:cNvPr id="9" name="Text Placeholder 8"/>
          <p:cNvSpPr>
            <a:spLocks noGrp="1"/>
          </p:cNvSpPr>
          <p:nvPr>
            <p:ph type="body" sz="quarter" idx="12"/>
          </p:nvPr>
        </p:nvSpPr>
        <p:spPr>
          <a:xfrm>
            <a:off x="379367" y="1343462"/>
            <a:ext cx="2820643" cy="662203"/>
          </a:xfrm>
          <a:prstGeom prst="rect">
            <a:avLst/>
          </a:prstGeom>
        </p:spPr>
        <p:txBody>
          <a:bodyPr/>
          <a:lstStyle>
            <a:lvl1pPr>
              <a:defRPr b="1">
                <a:solidFill>
                  <a:schemeClr val="bg1"/>
                </a:solidFill>
              </a:defRPr>
            </a:lvl1pPr>
          </a:lstStyle>
          <a:p>
            <a:pPr lvl="0"/>
            <a:r>
              <a:rPr lang="en-US"/>
              <a:t>Edit Master text styles</a:t>
            </a:r>
          </a:p>
        </p:txBody>
      </p:sp>
      <p:sp>
        <p:nvSpPr>
          <p:cNvPr id="6" name="Text Placeholder 5"/>
          <p:cNvSpPr>
            <a:spLocks noGrp="1"/>
          </p:cNvSpPr>
          <p:nvPr>
            <p:ph type="body" sz="quarter" idx="13"/>
          </p:nvPr>
        </p:nvSpPr>
        <p:spPr>
          <a:xfrm>
            <a:off x="379368" y="3349127"/>
            <a:ext cx="12350341" cy="5883603"/>
          </a:xfrm>
          <a:prstGeom prst="rect">
            <a:avLst/>
          </a:prstGeom>
        </p:spPr>
        <p:txBody>
          <a:bodyPr/>
          <a:lstStyle>
            <a:lvl1pPr>
              <a:defRPr sz="2800" b="1">
                <a:solidFill>
                  <a:schemeClr val="bg1"/>
                </a:solidFill>
              </a:defRPr>
            </a:lvl1pPr>
            <a:lvl2pPr marL="22223" indent="-22223">
              <a:spcBef>
                <a:spcPts val="1200"/>
              </a:spcBef>
              <a:tabLst/>
              <a:defRPr sz="2400">
                <a:solidFill>
                  <a:schemeClr val="bg1"/>
                </a:solidFill>
              </a:defRPr>
            </a:lvl2pPr>
            <a:lvl3pPr marL="22223" indent="-22223">
              <a:tabLst/>
              <a:defRPr sz="2400">
                <a:solidFill>
                  <a:schemeClr val="bg1"/>
                </a:solidFill>
              </a:defRPr>
            </a:lvl3pPr>
            <a:lvl4pPr>
              <a:defRPr sz="2000"/>
            </a:lvl4pPr>
            <a:lvl5pPr>
              <a:defRPr sz="1800"/>
            </a:lvl5pPr>
          </a:lstStyle>
          <a:p>
            <a:pPr lvl="0"/>
            <a:r>
              <a:rPr lang="en-US"/>
              <a:t>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E94E20BE-F1A1-5344-9FBE-AD354FB9779C}"/>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400497303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9_标题和内容">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6704783"/>
            <a:ext cx="13003213" cy="3051992"/>
          </a:xfrm>
          <a:custGeom>
            <a:avLst/>
            <a:gdLst>
              <a:gd name="connsiteX0" fmla="*/ 0 w 6096000"/>
              <a:gd name="connsiteY0" fmla="*/ 0 h 3217851"/>
              <a:gd name="connsiteX1" fmla="*/ 6096000 w 6096000"/>
              <a:gd name="connsiteY1" fmla="*/ 0 h 3217851"/>
              <a:gd name="connsiteX2" fmla="*/ 6096000 w 6096000"/>
              <a:gd name="connsiteY2" fmla="*/ 3217851 h 3217851"/>
              <a:gd name="connsiteX3" fmla="*/ 0 w 6096000"/>
              <a:gd name="connsiteY3" fmla="*/ 3217851 h 3217851"/>
            </a:gdLst>
            <a:ahLst/>
            <a:cxnLst>
              <a:cxn ang="0">
                <a:pos x="connsiteX0" y="connsiteY0"/>
              </a:cxn>
              <a:cxn ang="0">
                <a:pos x="connsiteX1" y="connsiteY1"/>
              </a:cxn>
              <a:cxn ang="0">
                <a:pos x="connsiteX2" y="connsiteY2"/>
              </a:cxn>
              <a:cxn ang="0">
                <a:pos x="connsiteX3" y="connsiteY3"/>
              </a:cxn>
            </a:cxnLst>
            <a:rect l="l" t="t" r="r" b="b"/>
            <a:pathLst>
              <a:path w="6096000" h="3217851">
                <a:moveTo>
                  <a:pt x="0" y="0"/>
                </a:moveTo>
                <a:lnTo>
                  <a:pt x="6096000" y="0"/>
                </a:lnTo>
                <a:lnTo>
                  <a:pt x="6096000" y="3217851"/>
                </a:lnTo>
                <a:lnTo>
                  <a:pt x="0" y="3217851"/>
                </a:lnTo>
                <a:close/>
              </a:path>
            </a:pathLst>
          </a:custGeom>
          <a:solidFill>
            <a:schemeClr val="bg1">
              <a:lumMod val="75000"/>
            </a:schemeClr>
          </a:solidFill>
        </p:spPr>
        <p:txBody>
          <a:bodyPr wrap="square">
            <a:noAutofit/>
          </a:bodyPr>
          <a:lstStyle/>
          <a:p>
            <a:r>
              <a:rPr lang="en-US" altLang="zh-CN"/>
              <a:t>Click icon to add picture</a:t>
            </a:r>
            <a:endParaRPr lang="zh-CN" altLang="en-US"/>
          </a:p>
        </p:txBody>
      </p:sp>
      <p:sp>
        <p:nvSpPr>
          <p:cNvPr id="7" name="Text Placeholder 4"/>
          <p:cNvSpPr>
            <a:spLocks noGrp="1"/>
          </p:cNvSpPr>
          <p:nvPr>
            <p:ph type="body" sz="quarter" idx="11" hasCustomPrompt="1"/>
          </p:nvPr>
        </p:nvSpPr>
        <p:spPr>
          <a:xfrm>
            <a:off x="0" y="1117965"/>
            <a:ext cx="13003213" cy="824710"/>
          </a:xfrm>
          <a:prstGeom prst="rect">
            <a:avLst/>
          </a:prstGeom>
        </p:spPr>
        <p:txBody>
          <a:bodyPr anchor="ctr">
            <a:normAutofit/>
          </a:bodyPr>
          <a:lstStyle>
            <a:lvl1pPr algn="ctr">
              <a:defRPr sz="2800">
                <a:solidFill>
                  <a:schemeClr val="bg1">
                    <a:lumMod val="50000"/>
                  </a:schemeClr>
                </a:solidFill>
              </a:defRPr>
            </a:lvl1pPr>
          </a:lstStyle>
          <a:p>
            <a:pPr lvl="0"/>
            <a:r>
              <a:rPr lang="en-US" dirty="0"/>
              <a:t>Click to edit Master text styles</a:t>
            </a:r>
          </a:p>
        </p:txBody>
      </p:sp>
      <p:sp>
        <p:nvSpPr>
          <p:cNvPr id="9" name="Title 1"/>
          <p:cNvSpPr>
            <a:spLocks noGrp="1"/>
          </p:cNvSpPr>
          <p:nvPr>
            <p:ph type="title"/>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accent1">
                    <a:lumMod val="50000"/>
                  </a:schemeClr>
                </a:solidFill>
                <a:latin typeface="Calibri Light" panose="020F0302020204030204" pitchFamily="34" charset="0"/>
                <a:ea typeface="Calibri" charset="0"/>
                <a:cs typeface="Calibri" charset="0"/>
                <a:sym typeface="Gill Sans" pitchFamily="2" charset="0"/>
              </a:defRPr>
            </a:lvl1pPr>
          </a:lstStyle>
          <a:p>
            <a:r>
              <a:rPr lang="en-US" dirty="0"/>
              <a:t>Click to edit Master title style</a:t>
            </a:r>
          </a:p>
        </p:txBody>
      </p:sp>
      <p:sp>
        <p:nvSpPr>
          <p:cNvPr id="8" name="Slide Number Placeholder 5">
            <a:extLst>
              <a:ext uri="{FF2B5EF4-FFF2-40B4-BE49-F238E27FC236}">
                <a16:creationId xmlns:a16="http://schemas.microsoft.com/office/drawing/2014/main" id="{9AEE50F8-602D-7944-96AF-20BEBB34C3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3861068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a:r>
              <a:rPr lang="en-US" dirty="0"/>
              <a:t>Click to edit </a:t>
            </a:r>
            <a:br>
              <a:rPr lang="en-US" dirty="0"/>
            </a:br>
            <a:r>
              <a:rPr lang="en-US" dirty="0"/>
              <a:t>Master text styles</a:t>
            </a:r>
          </a:p>
        </p:txBody>
      </p:sp>
      <p:sp>
        <p:nvSpPr>
          <p:cNvPr id="39" name="Title 1"/>
          <p:cNvSpPr>
            <a:spLocks noGrp="1"/>
          </p:cNvSpPr>
          <p:nvPr>
            <p:ph type="title"/>
          </p:nvPr>
        </p:nvSpPr>
        <p:spPr>
          <a:xfrm>
            <a:off x="4197129" y="1"/>
            <a:ext cx="4645661" cy="820860"/>
          </a:xfrm>
          <a:prstGeom prst="rect">
            <a:avLst/>
          </a:prstGeom>
        </p:spPr>
        <p:txBody>
          <a:bodyPr anchor="ctr">
            <a:noAutofit/>
          </a:bodyPr>
          <a:lstStyle>
            <a:lvl1pPr algn="ctr">
              <a:defRPr sz="3200" b="0" i="0" cap="all" spc="100" baseline="0">
                <a:solidFill>
                  <a:schemeClr val="bg1">
                    <a:lumMod val="95000"/>
                  </a:schemeClr>
                </a:solidFill>
                <a:latin typeface="Calibri"/>
                <a:cs typeface="Calibri"/>
              </a:defRPr>
            </a:lvl1pPr>
          </a:lstStyle>
          <a:p>
            <a:r>
              <a:rPr lang="en-US" dirty="0"/>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85185B9D-B183-414D-8E5A-F24E65094901}"/>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C1D48327-DF44-3643-9FFF-9BD379014D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5CE83FD1-50CF-6B4D-BD73-3732FAAB353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B01B72D8-1149-294F-8BED-90ACDB703CE2}"/>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2676EE-D0E5-DF4A-8954-539AE079C55F}"/>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A68B8238-A02D-0243-8DFB-F20505549CAE}"/>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313A6C55-770D-DA4D-83D4-F317325FE851}"/>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9A6E3601-58AF-5C42-B37E-3C05D453D817}"/>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11C0D36F-E159-544C-ABC0-026A367DD98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04825A8C-32C6-3C49-846D-C0CED9FE3071}"/>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2662EBDA-EEB1-9D46-ABBD-FFE3D7DE1F6D}"/>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65911265-8C64-D447-B557-4C7DBD5C20A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13" name="Content Placeholder 2"/>
          <p:cNvSpPr>
            <a:spLocks noGrp="1"/>
          </p:cNvSpPr>
          <p:nvPr>
            <p:ph idx="1"/>
          </p:nvPr>
        </p:nvSpPr>
        <p:spPr>
          <a:xfrm>
            <a:off x="1295242" y="3962103"/>
            <a:ext cx="10565111" cy="4649712"/>
          </a:xfrm>
          <a:prstGeom prst="rect">
            <a:avLst/>
          </a:prstGeom>
        </p:spPr>
        <p:txBody>
          <a:bodyPr/>
          <a:lstStyle>
            <a:lvl1pPr marL="457154" indent="-457154">
              <a:spcBef>
                <a:spcPts val="2400"/>
              </a:spcBef>
              <a:buClr>
                <a:srgbClr val="1A6108"/>
              </a:buClr>
              <a:buFont typeface="Arial"/>
              <a:buChar char="•"/>
              <a:defRPr sz="3200" b="0">
                <a:solidFill>
                  <a:srgbClr val="595959"/>
                </a:solidFill>
                <a:latin typeface="Calibri"/>
                <a:cs typeface="Calibri"/>
              </a:defRPr>
            </a:lvl1pPr>
            <a:lvl2pPr marL="457154" indent="-457154">
              <a:spcBef>
                <a:spcPts val="2400"/>
              </a:spcBef>
              <a:buClr>
                <a:srgbClr val="1A6108"/>
              </a:buClr>
              <a:buFont typeface="Arial"/>
              <a:buChar char="•"/>
              <a:defRPr sz="2800">
                <a:solidFill>
                  <a:srgbClr val="5B5B5B"/>
                </a:solidFill>
                <a:latin typeface="Calibri"/>
                <a:cs typeface="Calibri"/>
              </a:defRPr>
            </a:lvl2pPr>
            <a:lvl3pPr marL="406359" indent="-406359">
              <a:spcBef>
                <a:spcPts val="2400"/>
              </a:spcBef>
              <a:buClr>
                <a:srgbClr val="1A6108"/>
              </a:buClr>
              <a:buFont typeface="Arial"/>
              <a:buChar char="•"/>
              <a:defRPr sz="2400">
                <a:solidFill>
                  <a:srgbClr val="5B5B5B"/>
                </a:solidFill>
                <a:latin typeface="Calibri"/>
                <a:cs typeface="Calibri"/>
              </a:defRPr>
            </a:lvl3pPr>
            <a:lvl4pPr marL="406359" indent="-406359">
              <a:spcBef>
                <a:spcPts val="2400"/>
              </a:spcBef>
              <a:buClr>
                <a:srgbClr val="1A6108"/>
              </a:buClr>
              <a:buFont typeface="Arial"/>
              <a:buChar char="•"/>
              <a:tabLst/>
              <a:defRPr sz="2000">
                <a:solidFill>
                  <a:srgbClr val="5B5B5B"/>
                </a:solidFill>
                <a:latin typeface="Calibri"/>
                <a:cs typeface="Calibri"/>
              </a:defRPr>
            </a:lvl4pPr>
            <a:lvl5pPr marL="500013" indent="-226990">
              <a:spcBef>
                <a:spcPts val="2400"/>
              </a:spcBef>
              <a:buClr>
                <a:srgbClr val="1A6108"/>
              </a:buClr>
              <a:buFont typeface="Lucida Grande"/>
              <a:buChar char="-"/>
              <a:defRPr sz="2800">
                <a:solidFill>
                  <a:srgbClr val="5B5B5B"/>
                </a:solidFill>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BD6D9693-3EE5-454F-82AF-EB634966E8B2}"/>
              </a:ext>
            </a:extLst>
          </p:cNvPr>
          <p:cNvGrpSpPr/>
          <p:nvPr/>
        </p:nvGrpSpPr>
        <p:grpSpPr>
          <a:xfrm>
            <a:off x="1" y="9409620"/>
            <a:ext cx="13003213" cy="432065"/>
            <a:chOff x="1" y="9426435"/>
            <a:chExt cx="13004800" cy="472939"/>
          </a:xfrm>
        </p:grpSpPr>
        <p:sp>
          <p:nvSpPr>
            <p:cNvPr id="16" name="Shape 606">
              <a:extLst>
                <a:ext uri="{FF2B5EF4-FFF2-40B4-BE49-F238E27FC236}">
                  <a16:creationId xmlns:a16="http://schemas.microsoft.com/office/drawing/2014/main" id="{D58204DD-4FFF-8747-B6CC-4528754BC071}"/>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7" name="Shape 607">
              <a:extLst>
                <a:ext uri="{FF2B5EF4-FFF2-40B4-BE49-F238E27FC236}">
                  <a16:creationId xmlns:a16="http://schemas.microsoft.com/office/drawing/2014/main" id="{5F9310D7-AFA3-CB40-83AC-4A3AA78FB5E4}"/>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9" name="Shape 608">
              <a:extLst>
                <a:ext uri="{FF2B5EF4-FFF2-40B4-BE49-F238E27FC236}">
                  <a16:creationId xmlns:a16="http://schemas.microsoft.com/office/drawing/2014/main" id="{7B1C448A-B7AC-B54F-899F-3946EC5DEFB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23" name="Shape 609">
              <a:extLst>
                <a:ext uri="{FF2B5EF4-FFF2-40B4-BE49-F238E27FC236}">
                  <a16:creationId xmlns:a16="http://schemas.microsoft.com/office/drawing/2014/main" id="{3CF00C9C-77E1-7247-8657-2712745A8EEE}"/>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4" name="Shape 610">
              <a:extLst>
                <a:ext uri="{FF2B5EF4-FFF2-40B4-BE49-F238E27FC236}">
                  <a16:creationId xmlns:a16="http://schemas.microsoft.com/office/drawing/2014/main" id="{7C3F9CFE-FA4C-BC4F-B625-BE3312E735B9}"/>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5" name="Shape 610">
              <a:extLst>
                <a:ext uri="{FF2B5EF4-FFF2-40B4-BE49-F238E27FC236}">
                  <a16:creationId xmlns:a16="http://schemas.microsoft.com/office/drawing/2014/main" id="{1F53FB4F-DEF5-5A43-9886-E804E3CB3862}"/>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6" name="Shape 610">
              <a:extLst>
                <a:ext uri="{FF2B5EF4-FFF2-40B4-BE49-F238E27FC236}">
                  <a16:creationId xmlns:a16="http://schemas.microsoft.com/office/drawing/2014/main" id="{92E11E5D-8167-2346-A6F9-6DE6576D047E}"/>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6" name="Slide Number Placeholder 5">
            <a:extLst>
              <a:ext uri="{FF2B5EF4-FFF2-40B4-BE49-F238E27FC236}">
                <a16:creationId xmlns:a16="http://schemas.microsoft.com/office/drawing/2014/main" id="{E848626C-26EA-B145-9F90-95848B0C9F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7" name="Group 36">
            <a:extLst>
              <a:ext uri="{FF2B5EF4-FFF2-40B4-BE49-F238E27FC236}">
                <a16:creationId xmlns:a16="http://schemas.microsoft.com/office/drawing/2014/main" id="{53FA9ADD-ECAD-9B4E-809C-E630B879BDAB}"/>
              </a:ext>
            </a:extLst>
          </p:cNvPr>
          <p:cNvGrpSpPr/>
          <p:nvPr userDrawn="1"/>
        </p:nvGrpSpPr>
        <p:grpSpPr>
          <a:xfrm>
            <a:off x="5509581" y="8936492"/>
            <a:ext cx="2041918" cy="473126"/>
            <a:chOff x="5582387" y="8894626"/>
            <a:chExt cx="2041918" cy="473126"/>
          </a:xfrm>
        </p:grpSpPr>
        <p:pic>
          <p:nvPicPr>
            <p:cNvPr id="38" name="Picture 37">
              <a:extLst>
                <a:ext uri="{FF2B5EF4-FFF2-40B4-BE49-F238E27FC236}">
                  <a16:creationId xmlns:a16="http://schemas.microsoft.com/office/drawing/2014/main" id="{AC8FBC91-7FFE-FD41-9EE8-B64C73FB7BB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9" name="Straight Connector 38">
              <a:extLst>
                <a:ext uri="{FF2B5EF4-FFF2-40B4-BE49-F238E27FC236}">
                  <a16:creationId xmlns:a16="http://schemas.microsoft.com/office/drawing/2014/main" id="{CEC9AFAF-A2E5-DA43-80BC-CDF24E95B011}"/>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6D06A43-5C6E-3048-91A3-B4F9AD549549}"/>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63625094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anchor="ctr"/>
          <a:lstStyle>
            <a:lvl1pPr algn="ctr">
              <a:defRPr sz="5399" b="1" cap="all" spc="550" baseline="0">
                <a:solidFill>
                  <a:schemeClr val="bg1"/>
                </a:solidFill>
                <a:latin typeface="Calibri" charset="0"/>
                <a:ea typeface="Calibri" charset="0"/>
                <a:cs typeface="Calibri" charset="0"/>
              </a:defRPr>
            </a:lvl1pPr>
          </a:lstStyle>
          <a:p>
            <a:r>
              <a:rPr lang="en-U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xcercize debrief discussion">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6635159"/>
            <a:ext cx="13003213" cy="3097796"/>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lvl="0" algn="ctr" eaLnBrk="1" hangingPunct="1"/>
            <a:endParaRPr lang="en-US" sz="2150" dirty="0"/>
          </a:p>
        </p:txBody>
      </p:sp>
      <p:grpSp>
        <p:nvGrpSpPr>
          <p:cNvPr id="7" name="Group 6">
            <a:extLst>
              <a:ext uri="{FF2B5EF4-FFF2-40B4-BE49-F238E27FC236}">
                <a16:creationId xmlns:a16="http://schemas.microsoft.com/office/drawing/2014/main" id="{4E31ECD8-0A59-5843-BC23-C85ACB5A7933}"/>
              </a:ext>
            </a:extLst>
          </p:cNvPr>
          <p:cNvGrpSpPr/>
          <p:nvPr userDrawn="1"/>
        </p:nvGrpSpPr>
        <p:grpSpPr>
          <a:xfrm>
            <a:off x="1" y="9409620"/>
            <a:ext cx="13003213" cy="432065"/>
            <a:chOff x="1" y="9426435"/>
            <a:chExt cx="13004800" cy="472939"/>
          </a:xfrm>
        </p:grpSpPr>
        <p:sp>
          <p:nvSpPr>
            <p:cNvPr id="8" name="Shape 606">
              <a:extLst>
                <a:ext uri="{FF2B5EF4-FFF2-40B4-BE49-F238E27FC236}">
                  <a16:creationId xmlns:a16="http://schemas.microsoft.com/office/drawing/2014/main" id="{8E3E4A7F-75F1-2144-988C-18F2A9C35C69}"/>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1" name="Shape 607">
              <a:extLst>
                <a:ext uri="{FF2B5EF4-FFF2-40B4-BE49-F238E27FC236}">
                  <a16:creationId xmlns:a16="http://schemas.microsoft.com/office/drawing/2014/main" id="{43FBFEEB-83D0-404B-A17D-8FD10A9144CA}"/>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2" name="Shape 608">
              <a:extLst>
                <a:ext uri="{FF2B5EF4-FFF2-40B4-BE49-F238E27FC236}">
                  <a16:creationId xmlns:a16="http://schemas.microsoft.com/office/drawing/2014/main" id="{6810F554-F082-684A-AA64-DCE51BEDA9B6}"/>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3" name="Shape 609">
              <a:extLst>
                <a:ext uri="{FF2B5EF4-FFF2-40B4-BE49-F238E27FC236}">
                  <a16:creationId xmlns:a16="http://schemas.microsoft.com/office/drawing/2014/main" id="{F5113B0E-2C2D-D44B-81B3-709EAD1E5C7D}"/>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14" name="Shape 610">
              <a:extLst>
                <a:ext uri="{FF2B5EF4-FFF2-40B4-BE49-F238E27FC236}">
                  <a16:creationId xmlns:a16="http://schemas.microsoft.com/office/drawing/2014/main" id="{CC1F15CE-AF05-C34C-B25D-A81C80C8471D}"/>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15" name="Shape 610">
              <a:extLst>
                <a:ext uri="{FF2B5EF4-FFF2-40B4-BE49-F238E27FC236}">
                  <a16:creationId xmlns:a16="http://schemas.microsoft.com/office/drawing/2014/main" id="{2543BBE3-1B48-6749-A5D3-A7E2FE0A7731}"/>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16" name="Shape 610">
              <a:extLst>
                <a:ext uri="{FF2B5EF4-FFF2-40B4-BE49-F238E27FC236}">
                  <a16:creationId xmlns:a16="http://schemas.microsoft.com/office/drawing/2014/main" id="{8468E2C1-EAA6-594C-98BB-D4691FC41077}"/>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9" name="Title 1"/>
          <p:cNvSpPr>
            <a:spLocks noGrp="1"/>
          </p:cNvSpPr>
          <p:nvPr>
            <p:ph type="ctrTitle"/>
          </p:nvPr>
        </p:nvSpPr>
        <p:spPr>
          <a:xfrm>
            <a:off x="1827059" y="283199"/>
            <a:ext cx="10860241" cy="1030260"/>
          </a:xfrm>
          <a:prstGeom prst="rect">
            <a:avLst/>
          </a:prstGeom>
        </p:spPr>
        <p:txBody>
          <a:bodyPr anchor="ctr">
            <a:normAutofit/>
          </a:bodyPr>
          <a:lstStyle>
            <a:lvl1pPr algn="l">
              <a:defRPr sz="4400" b="0" cap="all" spc="0" baseline="0">
                <a:solidFill>
                  <a:schemeClr val="tx1"/>
                </a:solidFill>
                <a:latin typeface="Calibri" charset="0"/>
                <a:ea typeface="Calibri" charset="0"/>
                <a:cs typeface="Calibri" charset="0"/>
              </a:defRPr>
            </a:lvl1pPr>
          </a:lstStyle>
          <a:p>
            <a:r>
              <a:rPr lang="en-US" dirty="0"/>
              <a:t>Click to edit Master title style</a:t>
            </a:r>
          </a:p>
        </p:txBody>
      </p:sp>
      <p:sp>
        <p:nvSpPr>
          <p:cNvPr id="10" name="Subtitle 2"/>
          <p:cNvSpPr>
            <a:spLocks noGrp="1"/>
          </p:cNvSpPr>
          <p:nvPr>
            <p:ph type="subTitle" idx="1"/>
          </p:nvPr>
        </p:nvSpPr>
        <p:spPr>
          <a:xfrm>
            <a:off x="1020763" y="1836878"/>
            <a:ext cx="4274251" cy="863793"/>
          </a:xfrm>
          <a:prstGeom prst="rect">
            <a:avLst/>
          </a:prstGeom>
        </p:spPr>
        <p:txBody>
          <a:bodyPr anchor="ctr">
            <a:noAutofit/>
          </a:bodyPr>
          <a:lstStyle>
            <a:lvl1pPr marL="0" indent="0" algn="l">
              <a:buNone/>
              <a:defRPr lang="en-US" sz="3600" b="1" kern="1200" cap="all" spc="300" baseline="0" smtClean="0">
                <a:solidFill>
                  <a:schemeClr val="bg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r>
              <a:rPr lang="en-US" dirty="0"/>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Text Placeholder 2">
            <a:extLst>
              <a:ext uri="{FF2B5EF4-FFF2-40B4-BE49-F238E27FC236}">
                <a16:creationId xmlns:a16="http://schemas.microsoft.com/office/drawing/2014/main" id="{408B736A-F023-B345-B076-9AD2E128F1D6}"/>
              </a:ext>
            </a:extLst>
          </p:cNvPr>
          <p:cNvSpPr>
            <a:spLocks noGrp="1"/>
          </p:cNvSpPr>
          <p:nvPr>
            <p:ph type="body" sz="quarter" idx="10"/>
          </p:nvPr>
        </p:nvSpPr>
        <p:spPr>
          <a:xfrm>
            <a:off x="1020763" y="2871530"/>
            <a:ext cx="11271250" cy="3422650"/>
          </a:xfrm>
        </p:spPr>
        <p:txBody>
          <a:bodyPr/>
          <a:lstStyle>
            <a:lvl2pPr marL="20638" indent="-20638">
              <a:tabLst/>
              <a:defRPr sz="3000"/>
            </a:lvl2pPr>
            <a:lvl3pPr marL="20638" indent="-20638">
              <a:tabLst/>
              <a:defRPr/>
            </a:lvl3pPr>
          </a:lstStyle>
          <a:p>
            <a:pPr lvl="0"/>
            <a:r>
              <a:rPr lang="en-US" dirty="0"/>
              <a:t>Edit Master text styles</a:t>
            </a:r>
          </a:p>
          <a:p>
            <a:pPr lvl="1"/>
            <a:r>
              <a:rPr lang="en-US" dirty="0"/>
              <a:t>Second </a:t>
            </a:r>
            <a:br>
              <a:rPr lang="en-US" dirty="0"/>
            </a:br>
            <a:r>
              <a:rPr lang="en-US" dirty="0"/>
              <a:t>level</a:t>
            </a:r>
          </a:p>
          <a:p>
            <a:pPr lvl="2"/>
            <a:r>
              <a:rPr lang="en-US" dirty="0"/>
              <a:t>Third </a:t>
            </a:r>
            <a:br>
              <a:rPr lang="en-US" dirty="0"/>
            </a:br>
            <a:r>
              <a:rPr lang="en-US" dirty="0"/>
              <a:t>level</a:t>
            </a:r>
          </a:p>
          <a:p>
            <a:pPr lvl="3"/>
            <a:r>
              <a:rPr lang="en-US" dirty="0"/>
              <a:t>Fourth level</a:t>
            </a:r>
          </a:p>
          <a:p>
            <a:pPr lvl="4"/>
            <a:r>
              <a:rPr lang="en-US" dirty="0"/>
              <a:t>Fifth level</a:t>
            </a:r>
          </a:p>
        </p:txBody>
      </p:sp>
      <p:grpSp>
        <p:nvGrpSpPr>
          <p:cNvPr id="4" name="Group 3">
            <a:extLst>
              <a:ext uri="{FF2B5EF4-FFF2-40B4-BE49-F238E27FC236}">
                <a16:creationId xmlns:a16="http://schemas.microsoft.com/office/drawing/2014/main" id="{B53C4437-E325-294B-8469-287AAA33FEDE}"/>
              </a:ext>
            </a:extLst>
          </p:cNvPr>
          <p:cNvGrpSpPr/>
          <p:nvPr userDrawn="1"/>
        </p:nvGrpSpPr>
        <p:grpSpPr>
          <a:xfrm>
            <a:off x="692763" y="333999"/>
            <a:ext cx="942974" cy="942973"/>
            <a:chOff x="1800226" y="206999"/>
            <a:chExt cx="1030261" cy="1030260"/>
          </a:xfrm>
        </p:grpSpPr>
        <p:sp>
          <p:nvSpPr>
            <p:cNvPr id="20" name="Shape 7274">
              <a:extLst>
                <a:ext uri="{FF2B5EF4-FFF2-40B4-BE49-F238E27FC236}">
                  <a16:creationId xmlns:a16="http://schemas.microsoft.com/office/drawing/2014/main" id="{AB9FE2BF-8446-7140-84DE-F0B107D5C8ED}"/>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26" name="Picture 25">
              <a:extLst>
                <a:ext uri="{FF2B5EF4-FFF2-40B4-BE49-F238E27FC236}">
                  <a16:creationId xmlns:a16="http://schemas.microsoft.com/office/drawing/2014/main" id="{2AC8761B-AD68-8847-B2AA-3826B323397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90854" y="261449"/>
              <a:ext cx="875837" cy="869712"/>
            </a:xfrm>
            <a:prstGeom prst="rect">
              <a:avLst/>
            </a:prstGeom>
          </p:spPr>
        </p:pic>
      </p:grpSp>
      <p:sp>
        <p:nvSpPr>
          <p:cNvPr id="2" name="TextBox 1">
            <a:extLst>
              <a:ext uri="{FF2B5EF4-FFF2-40B4-BE49-F238E27FC236}">
                <a16:creationId xmlns:a16="http://schemas.microsoft.com/office/drawing/2014/main" id="{33CF5889-E497-D94E-8CF5-3C1BD6B57D73}"/>
              </a:ext>
            </a:extLst>
          </p:cNvPr>
          <p:cNvSpPr txBox="1"/>
          <p:nvPr userDrawn="1"/>
        </p:nvSpPr>
        <p:spPr>
          <a:xfrm>
            <a:off x="1092200" y="-6858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82163322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a:noAutofit/>
          </a:bodyPr>
          <a:lstStyle/>
          <a:p>
            <a:r>
              <a:rPr lang="en-U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A340977C-1109-BB41-A89D-4C41C3D123FE}"/>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B74E2DA4-8CE1-C74F-87A9-18F94FADACC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91ACEF9D-BCAA-004E-A1F7-9B1761FB884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3728F63-1FB1-4949-8ACD-F924A90D8132}"/>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8B0DC2FC-BA62-2547-959E-665C2A508095}"/>
              </a:ext>
            </a:extLst>
          </p:cNvPr>
          <p:cNvSpPr>
            <a:spLocks noGrp="1"/>
          </p:cNvSpPr>
          <p:nvPr>
            <p:ph type="body" sz="quarter" idx="10" hasCustomPrompt="1"/>
          </p:nvPr>
        </p:nvSpPr>
        <p:spPr>
          <a:xfrm>
            <a:off x="1078524" y="2743200"/>
            <a:ext cx="10761052" cy="5767388"/>
          </a:xfrm>
        </p:spPr>
        <p:txBody>
          <a:bodyPr>
            <a:normAutofit/>
          </a:bodyPr>
          <a:lstStyle>
            <a:lvl1pPr marL="22225" indent="-22225">
              <a:tabLst/>
              <a:defRPr sz="3200"/>
            </a:lvl1pPr>
            <a:lvl2pPr marL="0" indent="0">
              <a:buClr>
                <a:schemeClr val="accent2"/>
              </a:buClr>
              <a:buFont typeface="Arial" panose="020B0604020202020204" pitchFamily="34" charset="0"/>
              <a:buNone/>
              <a:tabLst/>
              <a:defRPr sz="3200"/>
            </a:lvl2pPr>
            <a:lvl3pPr>
              <a:defRPr sz="2800"/>
            </a:lvl3pPr>
            <a:lvl4pPr>
              <a:defRPr sz="2400"/>
            </a:lvl4pPr>
            <a:lvl5pPr>
              <a:defRPr sz="2000"/>
            </a:lvl5p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Slide Number Placeholder 5">
            <a:extLst>
              <a:ext uri="{FF2B5EF4-FFF2-40B4-BE49-F238E27FC236}">
                <a16:creationId xmlns:a16="http://schemas.microsoft.com/office/drawing/2014/main" id="{9266F73A-7224-BE4B-9604-AC3A1C789771}"/>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D8956442-B0EE-9349-804C-74D966E61814}"/>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11D70501-2E30-4446-B01F-EDD5D6A191C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481F0A8E-5B21-CD41-93D3-952C2F958CFC}"/>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8EEFA44A-E7B9-CB45-8370-8386D7484FE2}"/>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732472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F07BAC9F-C7B3-B740-A27F-B44FAFC6C15C}"/>
              </a:ext>
            </a:extLst>
          </p:cNvPr>
          <p:cNvSpPr>
            <a:spLocks noGrp="1"/>
          </p:cNvSpPr>
          <p:nvPr>
            <p:ph type="body" sz="quarter" idx="10"/>
          </p:nvPr>
        </p:nvSpPr>
        <p:spPr>
          <a:xfrm>
            <a:off x="1827060" y="1987826"/>
            <a:ext cx="9444538" cy="5685183"/>
          </a:xfrm>
        </p:spPr>
        <p:txBody>
          <a:bodyPr anchor="ctr">
            <a:normAutofit/>
          </a:bodyPr>
          <a:lstStyle>
            <a:lvl1pPr algn="ctr">
              <a:defRPr sz="4800">
                <a:solidFill>
                  <a:schemeClr val="tx1"/>
                </a:solidFill>
                <a:latin typeface="+mj-lt"/>
              </a:defRPr>
            </a:lvl1pPr>
          </a:lstStyle>
          <a:p>
            <a:pPr lvl="0"/>
            <a:r>
              <a:rPr lang="en-US" dirty="0"/>
              <a:t>Edit Master text styles</a:t>
            </a:r>
          </a:p>
        </p:txBody>
      </p:sp>
      <p:sp>
        <p:nvSpPr>
          <p:cNvPr id="36" name="Slide Number Placeholder 5">
            <a:extLst>
              <a:ext uri="{FF2B5EF4-FFF2-40B4-BE49-F238E27FC236}">
                <a16:creationId xmlns:a16="http://schemas.microsoft.com/office/drawing/2014/main" id="{44C5EA00-1203-4745-9A13-E089005CE84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C1A68E6E-871F-BC48-BB7E-A7C06094663C}"/>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CFDE2B96-46E2-3547-97F2-7ACAC4A7562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3201938B-3CFF-4046-B654-3CF72716C55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F2760B16-6833-CC49-879A-15165B6B910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3774752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cersis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76AEC30C-AFEE-F941-B266-CEA22570B521}"/>
              </a:ext>
            </a:extLst>
          </p:cNvPr>
          <p:cNvSpPr>
            <a:spLocks noGrp="1"/>
          </p:cNvSpPr>
          <p:nvPr>
            <p:ph type="body" sz="quarter" idx="10"/>
          </p:nvPr>
        </p:nvSpPr>
        <p:spPr>
          <a:xfrm>
            <a:off x="1348346" y="435041"/>
            <a:ext cx="11271363" cy="656799"/>
          </a:xfrm>
        </p:spPr>
        <p:txBody>
          <a:bodyPr anchor="ctr">
            <a:normAutofit/>
          </a:bodyPr>
          <a:lstStyle>
            <a:lvl1pPr algn="l">
              <a:defRPr sz="4000" b="0" i="0" cap="all" baseline="0">
                <a:solidFill>
                  <a:schemeClr val="tx1"/>
                </a:solidFill>
                <a:latin typeface="+mj-lt"/>
              </a:defRPr>
            </a:lvl1pPr>
          </a:lstStyle>
          <a:p>
            <a:pPr lvl="0"/>
            <a:r>
              <a:rPr lang="en-US" dirty="0"/>
              <a:t>Edit Master text styles</a:t>
            </a:r>
          </a:p>
        </p:txBody>
      </p:sp>
      <p:sp>
        <p:nvSpPr>
          <p:cNvPr id="53" name="Slide Number Placeholder 5">
            <a:extLst>
              <a:ext uri="{FF2B5EF4-FFF2-40B4-BE49-F238E27FC236}">
                <a16:creationId xmlns:a16="http://schemas.microsoft.com/office/drawing/2014/main" id="{496ECA9F-ED15-6B47-9888-54CF546CD62B}"/>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54" name="Group 53">
            <a:extLst>
              <a:ext uri="{FF2B5EF4-FFF2-40B4-BE49-F238E27FC236}">
                <a16:creationId xmlns:a16="http://schemas.microsoft.com/office/drawing/2014/main" id="{62D67A20-6D6A-E24F-A2CB-BE220EC06D03}"/>
              </a:ext>
            </a:extLst>
          </p:cNvPr>
          <p:cNvGrpSpPr/>
          <p:nvPr userDrawn="1"/>
        </p:nvGrpSpPr>
        <p:grpSpPr>
          <a:xfrm>
            <a:off x="481059" y="353304"/>
            <a:ext cx="792043" cy="792042"/>
            <a:chOff x="4482547" y="-161527"/>
            <a:chExt cx="656376" cy="656375"/>
          </a:xfrm>
        </p:grpSpPr>
        <p:sp>
          <p:nvSpPr>
            <p:cNvPr id="55" name="Shape 7274">
              <a:extLst>
                <a:ext uri="{FF2B5EF4-FFF2-40B4-BE49-F238E27FC236}">
                  <a16:creationId xmlns:a16="http://schemas.microsoft.com/office/drawing/2014/main" id="{E867FA94-61E2-4343-BD94-E620BFBD55A1}"/>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6" name="Group 55">
              <a:extLst>
                <a:ext uri="{FF2B5EF4-FFF2-40B4-BE49-F238E27FC236}">
                  <a16:creationId xmlns:a16="http://schemas.microsoft.com/office/drawing/2014/main" id="{BA42BD46-A7D9-514D-9FF6-0EE022B438C2}"/>
                </a:ext>
              </a:extLst>
            </p:cNvPr>
            <p:cNvGrpSpPr/>
            <p:nvPr/>
          </p:nvGrpSpPr>
          <p:grpSpPr>
            <a:xfrm flipH="1">
              <a:off x="4629664" y="-59711"/>
              <a:ext cx="367521" cy="403735"/>
              <a:chOff x="9064625" y="4037013"/>
              <a:chExt cx="434976" cy="477838"/>
            </a:xfrm>
            <a:solidFill>
              <a:schemeClr val="bg1"/>
            </a:solidFill>
          </p:grpSpPr>
          <p:sp>
            <p:nvSpPr>
              <p:cNvPr id="57" name="Freeform 242">
                <a:extLst>
                  <a:ext uri="{FF2B5EF4-FFF2-40B4-BE49-F238E27FC236}">
                    <a16:creationId xmlns:a16="http://schemas.microsoft.com/office/drawing/2014/main" id="{96450724-B8B2-A744-9E99-24BD4BC5E0C0}"/>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8" name="Freeform 243">
                <a:extLst>
                  <a:ext uri="{FF2B5EF4-FFF2-40B4-BE49-F238E27FC236}">
                    <a16:creationId xmlns:a16="http://schemas.microsoft.com/office/drawing/2014/main" id="{B2740205-CDB5-DB43-B45C-6B34AFB07289}"/>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4">
                <a:extLst>
                  <a:ext uri="{FF2B5EF4-FFF2-40B4-BE49-F238E27FC236}">
                    <a16:creationId xmlns:a16="http://schemas.microsoft.com/office/drawing/2014/main" id="{1B4F796A-5454-314B-A14E-F46DCE3C1FC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5">
                <a:extLst>
                  <a:ext uri="{FF2B5EF4-FFF2-40B4-BE49-F238E27FC236}">
                    <a16:creationId xmlns:a16="http://schemas.microsoft.com/office/drawing/2014/main" id="{4DD7DE83-D62F-E540-A1B7-963BD94B13A5}"/>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6">
                <a:extLst>
                  <a:ext uri="{FF2B5EF4-FFF2-40B4-BE49-F238E27FC236}">
                    <a16:creationId xmlns:a16="http://schemas.microsoft.com/office/drawing/2014/main" id="{66E59349-5399-F348-B19A-10380B011D4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7">
                <a:extLst>
                  <a:ext uri="{FF2B5EF4-FFF2-40B4-BE49-F238E27FC236}">
                    <a16:creationId xmlns:a16="http://schemas.microsoft.com/office/drawing/2014/main" id="{207C8804-18FD-5C40-9542-C2965E00936E}"/>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8">
                <a:extLst>
                  <a:ext uri="{FF2B5EF4-FFF2-40B4-BE49-F238E27FC236}">
                    <a16:creationId xmlns:a16="http://schemas.microsoft.com/office/drawing/2014/main" id="{BC54066C-DB57-B14F-A07B-0611DC70988E}"/>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9">
                <a:extLst>
                  <a:ext uri="{FF2B5EF4-FFF2-40B4-BE49-F238E27FC236}">
                    <a16:creationId xmlns:a16="http://schemas.microsoft.com/office/drawing/2014/main" id="{DA7D9806-80D6-C049-923D-A32E321E38A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50">
                <a:extLst>
                  <a:ext uri="{FF2B5EF4-FFF2-40B4-BE49-F238E27FC236}">
                    <a16:creationId xmlns:a16="http://schemas.microsoft.com/office/drawing/2014/main" id="{848215C3-6422-4D4D-A1C5-06C298D67FA5}"/>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1">
                <a:extLst>
                  <a:ext uri="{FF2B5EF4-FFF2-40B4-BE49-F238E27FC236}">
                    <a16:creationId xmlns:a16="http://schemas.microsoft.com/office/drawing/2014/main" id="{AEDC6A6B-66E6-5D4D-B6B1-3E4D4DF0E864}"/>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2">
                <a:extLst>
                  <a:ext uri="{FF2B5EF4-FFF2-40B4-BE49-F238E27FC236}">
                    <a16:creationId xmlns:a16="http://schemas.microsoft.com/office/drawing/2014/main" id="{0CCD3897-0B4A-9742-B7E9-D8226E97D59A}"/>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3">
                <a:extLst>
                  <a:ext uri="{FF2B5EF4-FFF2-40B4-BE49-F238E27FC236}">
                    <a16:creationId xmlns:a16="http://schemas.microsoft.com/office/drawing/2014/main" id="{FFD5C691-2A66-6C48-AFA9-8D7A2050C060}"/>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grpSp>
        <p:nvGrpSpPr>
          <p:cNvPr id="45" name="Group 44">
            <a:extLst>
              <a:ext uri="{FF2B5EF4-FFF2-40B4-BE49-F238E27FC236}">
                <a16:creationId xmlns:a16="http://schemas.microsoft.com/office/drawing/2014/main" id="{4D6C58CE-75BE-6243-B8BB-BD4088682F25}"/>
              </a:ext>
            </a:extLst>
          </p:cNvPr>
          <p:cNvGrpSpPr/>
          <p:nvPr userDrawn="1"/>
        </p:nvGrpSpPr>
        <p:grpSpPr>
          <a:xfrm>
            <a:off x="5509581" y="8936492"/>
            <a:ext cx="2041918" cy="473126"/>
            <a:chOff x="5582387" y="8894626"/>
            <a:chExt cx="2041918" cy="473126"/>
          </a:xfrm>
        </p:grpSpPr>
        <p:pic>
          <p:nvPicPr>
            <p:cNvPr id="46" name="Picture 45">
              <a:extLst>
                <a:ext uri="{FF2B5EF4-FFF2-40B4-BE49-F238E27FC236}">
                  <a16:creationId xmlns:a16="http://schemas.microsoft.com/office/drawing/2014/main" id="{F0F7EAD2-01F9-3849-8C71-13898A4CC36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7" name="Straight Connector 46">
              <a:extLst>
                <a:ext uri="{FF2B5EF4-FFF2-40B4-BE49-F238E27FC236}">
                  <a16:creationId xmlns:a16="http://schemas.microsoft.com/office/drawing/2014/main" id="{ECB0F1D3-CD56-B247-8CB1-5FF14C5036B7}"/>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B7F50BA5-8563-2F4E-A5F5-EADF4CCCB2B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23737211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anchor="ctr">
              <a:noAutofit/>
            </a:bodyPr>
            <a:lstStyle/>
            <a:p>
              <a:pPr defTabSz="428317">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1E91F4DC-741E-9849-887A-C4E2AA704FB2}"/>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2186BAEF-F088-B143-A99C-E9F8FD51709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190C7CD6-6264-BA4D-A434-91C40448BAF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F0987E66-705E-5D43-87D7-609A530C9E2E}"/>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gal/mock scripts">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83611" y="312946"/>
            <a:ext cx="10907527" cy="873823"/>
          </a:xfrm>
          <a:prstGeom prst="rect">
            <a:avLst/>
          </a:prstGeom>
        </p:spPr>
        <p:txBody>
          <a:bodyPr anchor="ctr"/>
          <a:lstStyle>
            <a:lvl1pPr algn="l">
              <a:lnSpc>
                <a:spcPct val="80000"/>
              </a:lnSpc>
              <a:defRPr sz="4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2" name="Group 1">
            <a:extLst>
              <a:ext uri="{FF2B5EF4-FFF2-40B4-BE49-F238E27FC236}">
                <a16:creationId xmlns:a16="http://schemas.microsoft.com/office/drawing/2014/main" id="{1BBEA524-8A25-6B4D-91B3-D3AF72FF9BEC}"/>
              </a:ext>
            </a:extLst>
          </p:cNvPr>
          <p:cNvGrpSpPr/>
          <p:nvPr userDrawn="1"/>
        </p:nvGrpSpPr>
        <p:grpSpPr>
          <a:xfrm>
            <a:off x="393974" y="280862"/>
            <a:ext cx="921480" cy="922046"/>
            <a:chOff x="1865827" y="178540"/>
            <a:chExt cx="1060972" cy="1061623"/>
          </a:xfrm>
        </p:grpSpPr>
        <p:sp>
          <p:nvSpPr>
            <p:cNvPr id="22" name="Oval 21">
              <a:extLst>
                <a:ext uri="{FF2B5EF4-FFF2-40B4-BE49-F238E27FC236}">
                  <a16:creationId xmlns:a16="http://schemas.microsoft.com/office/drawing/2014/main" id="{655D9D40-3997-9548-9C82-72747DC0343A}"/>
                </a:ext>
              </a:extLst>
            </p:cNvPr>
            <p:cNvSpPr/>
            <p:nvPr userDrawn="1"/>
          </p:nvSpPr>
          <p:spPr>
            <a:xfrm>
              <a:off x="1865827" y="178540"/>
              <a:ext cx="1060972" cy="1061623"/>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lvl="0"/>
              <a:endParaRPr lang="en-US" sz="2400">
                <a:solidFill>
                  <a:srgbClr val="FFFFFF"/>
                </a:solidFill>
                <a:latin typeface="Calibri Regular"/>
              </a:endParaRPr>
            </a:p>
          </p:txBody>
        </p:sp>
        <p:sp>
          <p:nvSpPr>
            <p:cNvPr id="23" name="Freeform 444">
              <a:extLst>
                <a:ext uri="{FF2B5EF4-FFF2-40B4-BE49-F238E27FC236}">
                  <a16:creationId xmlns:a16="http://schemas.microsoft.com/office/drawing/2014/main" id="{09D14EFB-2461-674E-A878-2B26D149FF87}"/>
                </a:ext>
              </a:extLst>
            </p:cNvPr>
            <p:cNvSpPr>
              <a:spLocks noEditPoints="1"/>
            </p:cNvSpPr>
            <p:nvPr userDrawn="1"/>
          </p:nvSpPr>
          <p:spPr bwMode="auto">
            <a:xfrm>
              <a:off x="2070962" y="391619"/>
              <a:ext cx="647597" cy="555096"/>
            </a:xfrm>
            <a:custGeom>
              <a:avLst/>
              <a:gdLst>
                <a:gd name="T0" fmla="*/ 1823 w 4066"/>
                <a:gd name="T1" fmla="*/ 3202 h 3459"/>
                <a:gd name="T2" fmla="*/ 2034 w 4066"/>
                <a:gd name="T3" fmla="*/ 3083 h 3459"/>
                <a:gd name="T4" fmla="*/ 3217 w 4066"/>
                <a:gd name="T5" fmla="*/ 2347 h 3459"/>
                <a:gd name="T6" fmla="*/ 3529 w 4066"/>
                <a:gd name="T7" fmla="*/ 2385 h 3459"/>
                <a:gd name="T8" fmla="*/ 3780 w 4066"/>
                <a:gd name="T9" fmla="*/ 2164 h 3459"/>
                <a:gd name="T10" fmla="*/ 368 w 4066"/>
                <a:gd name="T11" fmla="*/ 2287 h 3459"/>
                <a:gd name="T12" fmla="*/ 656 w 4066"/>
                <a:gd name="T13" fmla="*/ 2399 h 3459"/>
                <a:gd name="T14" fmla="*/ 959 w 4066"/>
                <a:gd name="T15" fmla="*/ 2249 h 3459"/>
                <a:gd name="T16" fmla="*/ 3729 w 4066"/>
                <a:gd name="T17" fmla="*/ 1859 h 3459"/>
                <a:gd name="T18" fmla="*/ 2063 w 4066"/>
                <a:gd name="T19" fmla="*/ 4 h 3459"/>
                <a:gd name="T20" fmla="*/ 2162 w 4066"/>
                <a:gd name="T21" fmla="*/ 459 h 3459"/>
                <a:gd name="T22" fmla="*/ 2597 w 4066"/>
                <a:gd name="T23" fmla="*/ 269 h 3459"/>
                <a:gd name="T24" fmla="*/ 3041 w 4066"/>
                <a:gd name="T25" fmla="*/ 363 h 3459"/>
                <a:gd name="T26" fmla="*/ 3344 w 4066"/>
                <a:gd name="T27" fmla="*/ 594 h 3459"/>
                <a:gd name="T28" fmla="*/ 3595 w 4066"/>
                <a:gd name="T29" fmla="*/ 557 h 3459"/>
                <a:gd name="T30" fmla="*/ 3761 w 4066"/>
                <a:gd name="T31" fmla="*/ 505 h 3459"/>
                <a:gd name="T32" fmla="*/ 3839 w 4066"/>
                <a:gd name="T33" fmla="*/ 648 h 3459"/>
                <a:gd name="T34" fmla="*/ 3637 w 4066"/>
                <a:gd name="T35" fmla="*/ 826 h 3459"/>
                <a:gd name="T36" fmla="*/ 4018 w 4066"/>
                <a:gd name="T37" fmla="*/ 1888 h 3459"/>
                <a:gd name="T38" fmla="*/ 4052 w 4066"/>
                <a:gd name="T39" fmla="*/ 2154 h 3459"/>
                <a:gd name="T40" fmla="*/ 3805 w 4066"/>
                <a:gd name="T41" fmla="*/ 2534 h 3459"/>
                <a:gd name="T42" fmla="*/ 3411 w 4066"/>
                <a:gd name="T43" fmla="*/ 2657 h 3459"/>
                <a:gd name="T44" fmla="*/ 2982 w 4066"/>
                <a:gd name="T45" fmla="*/ 2492 h 3459"/>
                <a:gd name="T46" fmla="*/ 2775 w 4066"/>
                <a:gd name="T47" fmla="*/ 2086 h 3459"/>
                <a:gd name="T48" fmla="*/ 2843 w 4066"/>
                <a:gd name="T49" fmla="*/ 1873 h 3459"/>
                <a:gd name="T50" fmla="*/ 3164 w 4066"/>
                <a:gd name="T51" fmla="*/ 792 h 3459"/>
                <a:gd name="T52" fmla="*/ 2878 w 4066"/>
                <a:gd name="T53" fmla="*/ 568 h 3459"/>
                <a:gd name="T54" fmla="*/ 2498 w 4066"/>
                <a:gd name="T55" fmla="*/ 553 h 3459"/>
                <a:gd name="T56" fmla="*/ 2214 w 4066"/>
                <a:gd name="T57" fmla="*/ 808 h 3459"/>
                <a:gd name="T58" fmla="*/ 2272 w 4066"/>
                <a:gd name="T59" fmla="*/ 2887 h 3459"/>
                <a:gd name="T60" fmla="*/ 2520 w 4066"/>
                <a:gd name="T61" fmla="*/ 3202 h 3459"/>
                <a:gd name="T62" fmla="*/ 2794 w 4066"/>
                <a:gd name="T63" fmla="*/ 3301 h 3459"/>
                <a:gd name="T64" fmla="*/ 2699 w 4066"/>
                <a:gd name="T65" fmla="*/ 3455 h 3459"/>
                <a:gd name="T66" fmla="*/ 1282 w 4066"/>
                <a:gd name="T67" fmla="*/ 3387 h 3459"/>
                <a:gd name="T68" fmla="*/ 1341 w 4066"/>
                <a:gd name="T69" fmla="*/ 3214 h 3459"/>
                <a:gd name="T70" fmla="*/ 1657 w 4066"/>
                <a:gd name="T71" fmla="*/ 2996 h 3459"/>
                <a:gd name="T72" fmla="*/ 1902 w 4066"/>
                <a:gd name="T73" fmla="*/ 972 h 3459"/>
                <a:gd name="T74" fmla="*/ 1714 w 4066"/>
                <a:gd name="T75" fmla="*/ 635 h 3459"/>
                <a:gd name="T76" fmla="*/ 1344 w 4066"/>
                <a:gd name="T77" fmla="*/ 526 h 3459"/>
                <a:gd name="T78" fmla="*/ 1016 w 4066"/>
                <a:gd name="T79" fmla="*/ 695 h 3459"/>
                <a:gd name="T80" fmla="*/ 1141 w 4066"/>
                <a:gd name="T81" fmla="*/ 1859 h 3459"/>
                <a:gd name="T82" fmla="*/ 1292 w 4066"/>
                <a:gd name="T83" fmla="*/ 1958 h 3459"/>
                <a:gd name="T84" fmla="*/ 1208 w 4066"/>
                <a:gd name="T85" fmla="*/ 2340 h 3459"/>
                <a:gd name="T86" fmla="*/ 858 w 4066"/>
                <a:gd name="T87" fmla="*/ 2624 h 3459"/>
                <a:gd name="T88" fmla="*/ 437 w 4066"/>
                <a:gd name="T89" fmla="*/ 2624 h 3459"/>
                <a:gd name="T90" fmla="*/ 88 w 4066"/>
                <a:gd name="T91" fmla="*/ 2340 h 3459"/>
                <a:gd name="T92" fmla="*/ 4 w 4066"/>
                <a:gd name="T93" fmla="*/ 1958 h 3459"/>
                <a:gd name="T94" fmla="*/ 154 w 4066"/>
                <a:gd name="T95" fmla="*/ 1859 h 3459"/>
                <a:gd name="T96" fmla="*/ 263 w 4066"/>
                <a:gd name="T97" fmla="*/ 715 h 3459"/>
                <a:gd name="T98" fmla="*/ 246 w 4066"/>
                <a:gd name="T99" fmla="*/ 553 h 3459"/>
                <a:gd name="T100" fmla="*/ 403 w 4066"/>
                <a:gd name="T101" fmla="*/ 505 h 3459"/>
                <a:gd name="T102" fmla="*/ 604 w 4066"/>
                <a:gd name="T103" fmla="*/ 609 h 3459"/>
                <a:gd name="T104" fmla="*/ 869 w 4066"/>
                <a:gd name="T105" fmla="*/ 478 h 3459"/>
                <a:gd name="T106" fmla="*/ 1267 w 4066"/>
                <a:gd name="T107" fmla="*/ 278 h 3459"/>
                <a:gd name="T108" fmla="*/ 1736 w 4066"/>
                <a:gd name="T109" fmla="*/ 346 h 3459"/>
                <a:gd name="T110" fmla="*/ 1933 w 4066"/>
                <a:gd name="T111" fmla="*/ 48 h 3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66" h="3459">
                  <a:moveTo>
                    <a:pt x="2034" y="3083"/>
                  </a:moveTo>
                  <a:lnTo>
                    <a:pt x="1989" y="3087"/>
                  </a:lnTo>
                  <a:lnTo>
                    <a:pt x="1949" y="3098"/>
                  </a:lnTo>
                  <a:lnTo>
                    <a:pt x="1912" y="3117"/>
                  </a:lnTo>
                  <a:lnTo>
                    <a:pt x="1877" y="3140"/>
                  </a:lnTo>
                  <a:lnTo>
                    <a:pt x="1847" y="3169"/>
                  </a:lnTo>
                  <a:lnTo>
                    <a:pt x="1823" y="3202"/>
                  </a:lnTo>
                  <a:lnTo>
                    <a:pt x="2244" y="3202"/>
                  </a:lnTo>
                  <a:lnTo>
                    <a:pt x="2219" y="3169"/>
                  </a:lnTo>
                  <a:lnTo>
                    <a:pt x="2189" y="3140"/>
                  </a:lnTo>
                  <a:lnTo>
                    <a:pt x="2155" y="3117"/>
                  </a:lnTo>
                  <a:lnTo>
                    <a:pt x="2118" y="3098"/>
                  </a:lnTo>
                  <a:lnTo>
                    <a:pt x="2077" y="3087"/>
                  </a:lnTo>
                  <a:lnTo>
                    <a:pt x="2034" y="3083"/>
                  </a:lnTo>
                  <a:close/>
                  <a:moveTo>
                    <a:pt x="3041" y="2116"/>
                  </a:moveTo>
                  <a:lnTo>
                    <a:pt x="3057" y="2164"/>
                  </a:lnTo>
                  <a:lnTo>
                    <a:pt x="3080" y="2209"/>
                  </a:lnTo>
                  <a:lnTo>
                    <a:pt x="3107" y="2249"/>
                  </a:lnTo>
                  <a:lnTo>
                    <a:pt x="3140" y="2287"/>
                  </a:lnTo>
                  <a:lnTo>
                    <a:pt x="3176" y="2319"/>
                  </a:lnTo>
                  <a:lnTo>
                    <a:pt x="3217" y="2347"/>
                  </a:lnTo>
                  <a:lnTo>
                    <a:pt x="3261" y="2369"/>
                  </a:lnTo>
                  <a:lnTo>
                    <a:pt x="3309" y="2385"/>
                  </a:lnTo>
                  <a:lnTo>
                    <a:pt x="3359" y="2396"/>
                  </a:lnTo>
                  <a:lnTo>
                    <a:pt x="3411" y="2399"/>
                  </a:lnTo>
                  <a:lnTo>
                    <a:pt x="3427" y="2399"/>
                  </a:lnTo>
                  <a:lnTo>
                    <a:pt x="3479" y="2396"/>
                  </a:lnTo>
                  <a:lnTo>
                    <a:pt x="3529" y="2385"/>
                  </a:lnTo>
                  <a:lnTo>
                    <a:pt x="3576" y="2369"/>
                  </a:lnTo>
                  <a:lnTo>
                    <a:pt x="3621" y="2347"/>
                  </a:lnTo>
                  <a:lnTo>
                    <a:pt x="3661" y="2319"/>
                  </a:lnTo>
                  <a:lnTo>
                    <a:pt x="3698" y="2287"/>
                  </a:lnTo>
                  <a:lnTo>
                    <a:pt x="3730" y="2249"/>
                  </a:lnTo>
                  <a:lnTo>
                    <a:pt x="3758" y="2209"/>
                  </a:lnTo>
                  <a:lnTo>
                    <a:pt x="3780" y="2164"/>
                  </a:lnTo>
                  <a:lnTo>
                    <a:pt x="3796" y="2116"/>
                  </a:lnTo>
                  <a:lnTo>
                    <a:pt x="3041" y="2116"/>
                  </a:lnTo>
                  <a:close/>
                  <a:moveTo>
                    <a:pt x="270" y="2116"/>
                  </a:moveTo>
                  <a:lnTo>
                    <a:pt x="286" y="2164"/>
                  </a:lnTo>
                  <a:lnTo>
                    <a:pt x="309" y="2209"/>
                  </a:lnTo>
                  <a:lnTo>
                    <a:pt x="336" y="2249"/>
                  </a:lnTo>
                  <a:lnTo>
                    <a:pt x="368" y="2287"/>
                  </a:lnTo>
                  <a:lnTo>
                    <a:pt x="405" y="2319"/>
                  </a:lnTo>
                  <a:lnTo>
                    <a:pt x="446" y="2347"/>
                  </a:lnTo>
                  <a:lnTo>
                    <a:pt x="490" y="2369"/>
                  </a:lnTo>
                  <a:lnTo>
                    <a:pt x="537" y="2385"/>
                  </a:lnTo>
                  <a:lnTo>
                    <a:pt x="588" y="2396"/>
                  </a:lnTo>
                  <a:lnTo>
                    <a:pt x="640" y="2399"/>
                  </a:lnTo>
                  <a:lnTo>
                    <a:pt x="656" y="2399"/>
                  </a:lnTo>
                  <a:lnTo>
                    <a:pt x="708" y="2396"/>
                  </a:lnTo>
                  <a:lnTo>
                    <a:pt x="758" y="2385"/>
                  </a:lnTo>
                  <a:lnTo>
                    <a:pt x="805" y="2369"/>
                  </a:lnTo>
                  <a:lnTo>
                    <a:pt x="850" y="2347"/>
                  </a:lnTo>
                  <a:lnTo>
                    <a:pt x="890" y="2319"/>
                  </a:lnTo>
                  <a:lnTo>
                    <a:pt x="927" y="2287"/>
                  </a:lnTo>
                  <a:lnTo>
                    <a:pt x="959" y="2249"/>
                  </a:lnTo>
                  <a:lnTo>
                    <a:pt x="987" y="2209"/>
                  </a:lnTo>
                  <a:lnTo>
                    <a:pt x="1009" y="2164"/>
                  </a:lnTo>
                  <a:lnTo>
                    <a:pt x="1025" y="2116"/>
                  </a:lnTo>
                  <a:lnTo>
                    <a:pt x="270" y="2116"/>
                  </a:lnTo>
                  <a:close/>
                  <a:moveTo>
                    <a:pt x="3419" y="1020"/>
                  </a:moveTo>
                  <a:lnTo>
                    <a:pt x="3108" y="1859"/>
                  </a:lnTo>
                  <a:lnTo>
                    <a:pt x="3729" y="1859"/>
                  </a:lnTo>
                  <a:lnTo>
                    <a:pt x="3419" y="1020"/>
                  </a:lnTo>
                  <a:close/>
                  <a:moveTo>
                    <a:pt x="648" y="1020"/>
                  </a:moveTo>
                  <a:lnTo>
                    <a:pt x="337" y="1859"/>
                  </a:lnTo>
                  <a:lnTo>
                    <a:pt x="958" y="1859"/>
                  </a:lnTo>
                  <a:lnTo>
                    <a:pt x="648" y="1020"/>
                  </a:lnTo>
                  <a:close/>
                  <a:moveTo>
                    <a:pt x="2034" y="0"/>
                  </a:moveTo>
                  <a:lnTo>
                    <a:pt x="2063" y="4"/>
                  </a:lnTo>
                  <a:lnTo>
                    <a:pt x="2089" y="14"/>
                  </a:lnTo>
                  <a:lnTo>
                    <a:pt x="2114" y="28"/>
                  </a:lnTo>
                  <a:lnTo>
                    <a:pt x="2134" y="48"/>
                  </a:lnTo>
                  <a:lnTo>
                    <a:pt x="2149" y="73"/>
                  </a:lnTo>
                  <a:lnTo>
                    <a:pt x="2159" y="100"/>
                  </a:lnTo>
                  <a:lnTo>
                    <a:pt x="2162" y="128"/>
                  </a:lnTo>
                  <a:lnTo>
                    <a:pt x="2162" y="459"/>
                  </a:lnTo>
                  <a:lnTo>
                    <a:pt x="2214" y="416"/>
                  </a:lnTo>
                  <a:lnTo>
                    <a:pt x="2271" y="379"/>
                  </a:lnTo>
                  <a:lnTo>
                    <a:pt x="2330" y="346"/>
                  </a:lnTo>
                  <a:lnTo>
                    <a:pt x="2393" y="317"/>
                  </a:lnTo>
                  <a:lnTo>
                    <a:pt x="2459" y="295"/>
                  </a:lnTo>
                  <a:lnTo>
                    <a:pt x="2527" y="279"/>
                  </a:lnTo>
                  <a:lnTo>
                    <a:pt x="2597" y="269"/>
                  </a:lnTo>
                  <a:lnTo>
                    <a:pt x="2670" y="267"/>
                  </a:lnTo>
                  <a:lnTo>
                    <a:pt x="2735" y="269"/>
                  </a:lnTo>
                  <a:lnTo>
                    <a:pt x="2799" y="278"/>
                  </a:lnTo>
                  <a:lnTo>
                    <a:pt x="2862" y="291"/>
                  </a:lnTo>
                  <a:lnTo>
                    <a:pt x="2924" y="310"/>
                  </a:lnTo>
                  <a:lnTo>
                    <a:pt x="2983" y="333"/>
                  </a:lnTo>
                  <a:lnTo>
                    <a:pt x="3041" y="363"/>
                  </a:lnTo>
                  <a:lnTo>
                    <a:pt x="3097" y="396"/>
                  </a:lnTo>
                  <a:lnTo>
                    <a:pt x="3149" y="435"/>
                  </a:lnTo>
                  <a:lnTo>
                    <a:pt x="3197" y="478"/>
                  </a:lnTo>
                  <a:lnTo>
                    <a:pt x="3243" y="525"/>
                  </a:lnTo>
                  <a:lnTo>
                    <a:pt x="3274" y="555"/>
                  </a:lnTo>
                  <a:lnTo>
                    <a:pt x="3307" y="577"/>
                  </a:lnTo>
                  <a:lnTo>
                    <a:pt x="3344" y="594"/>
                  </a:lnTo>
                  <a:lnTo>
                    <a:pt x="3383" y="606"/>
                  </a:lnTo>
                  <a:lnTo>
                    <a:pt x="3425" y="610"/>
                  </a:lnTo>
                  <a:lnTo>
                    <a:pt x="3463" y="609"/>
                  </a:lnTo>
                  <a:lnTo>
                    <a:pt x="3498" y="603"/>
                  </a:lnTo>
                  <a:lnTo>
                    <a:pt x="3532" y="592"/>
                  </a:lnTo>
                  <a:lnTo>
                    <a:pt x="3565" y="577"/>
                  </a:lnTo>
                  <a:lnTo>
                    <a:pt x="3595" y="557"/>
                  </a:lnTo>
                  <a:lnTo>
                    <a:pt x="3622" y="532"/>
                  </a:lnTo>
                  <a:lnTo>
                    <a:pt x="3642" y="516"/>
                  </a:lnTo>
                  <a:lnTo>
                    <a:pt x="3665" y="505"/>
                  </a:lnTo>
                  <a:lnTo>
                    <a:pt x="3688" y="498"/>
                  </a:lnTo>
                  <a:lnTo>
                    <a:pt x="3713" y="495"/>
                  </a:lnTo>
                  <a:lnTo>
                    <a:pt x="3738" y="498"/>
                  </a:lnTo>
                  <a:lnTo>
                    <a:pt x="3761" y="505"/>
                  </a:lnTo>
                  <a:lnTo>
                    <a:pt x="3784" y="516"/>
                  </a:lnTo>
                  <a:lnTo>
                    <a:pt x="3805" y="532"/>
                  </a:lnTo>
                  <a:lnTo>
                    <a:pt x="3821" y="553"/>
                  </a:lnTo>
                  <a:lnTo>
                    <a:pt x="3832" y="576"/>
                  </a:lnTo>
                  <a:lnTo>
                    <a:pt x="3839" y="599"/>
                  </a:lnTo>
                  <a:lnTo>
                    <a:pt x="3842" y="624"/>
                  </a:lnTo>
                  <a:lnTo>
                    <a:pt x="3839" y="648"/>
                  </a:lnTo>
                  <a:lnTo>
                    <a:pt x="3832" y="672"/>
                  </a:lnTo>
                  <a:lnTo>
                    <a:pt x="3821" y="694"/>
                  </a:lnTo>
                  <a:lnTo>
                    <a:pt x="3805" y="715"/>
                  </a:lnTo>
                  <a:lnTo>
                    <a:pt x="3766" y="749"/>
                  </a:lnTo>
                  <a:lnTo>
                    <a:pt x="3726" y="779"/>
                  </a:lnTo>
                  <a:lnTo>
                    <a:pt x="3682" y="805"/>
                  </a:lnTo>
                  <a:lnTo>
                    <a:pt x="3637" y="826"/>
                  </a:lnTo>
                  <a:lnTo>
                    <a:pt x="3590" y="844"/>
                  </a:lnTo>
                  <a:lnTo>
                    <a:pt x="3542" y="857"/>
                  </a:lnTo>
                  <a:lnTo>
                    <a:pt x="3912" y="1859"/>
                  </a:lnTo>
                  <a:lnTo>
                    <a:pt x="3938" y="1859"/>
                  </a:lnTo>
                  <a:lnTo>
                    <a:pt x="3968" y="1863"/>
                  </a:lnTo>
                  <a:lnTo>
                    <a:pt x="3995" y="1873"/>
                  </a:lnTo>
                  <a:lnTo>
                    <a:pt x="4018" y="1888"/>
                  </a:lnTo>
                  <a:lnTo>
                    <a:pt x="4038" y="1907"/>
                  </a:lnTo>
                  <a:lnTo>
                    <a:pt x="4054" y="1931"/>
                  </a:lnTo>
                  <a:lnTo>
                    <a:pt x="4063" y="1958"/>
                  </a:lnTo>
                  <a:lnTo>
                    <a:pt x="4066" y="1988"/>
                  </a:lnTo>
                  <a:lnTo>
                    <a:pt x="4066" y="2017"/>
                  </a:lnTo>
                  <a:lnTo>
                    <a:pt x="4063" y="2086"/>
                  </a:lnTo>
                  <a:lnTo>
                    <a:pt x="4052" y="2154"/>
                  </a:lnTo>
                  <a:lnTo>
                    <a:pt x="4034" y="2219"/>
                  </a:lnTo>
                  <a:lnTo>
                    <a:pt x="4010" y="2282"/>
                  </a:lnTo>
                  <a:lnTo>
                    <a:pt x="3979" y="2340"/>
                  </a:lnTo>
                  <a:lnTo>
                    <a:pt x="3943" y="2395"/>
                  </a:lnTo>
                  <a:lnTo>
                    <a:pt x="3902" y="2446"/>
                  </a:lnTo>
                  <a:lnTo>
                    <a:pt x="3855" y="2492"/>
                  </a:lnTo>
                  <a:lnTo>
                    <a:pt x="3805" y="2534"/>
                  </a:lnTo>
                  <a:lnTo>
                    <a:pt x="3749" y="2569"/>
                  </a:lnTo>
                  <a:lnTo>
                    <a:pt x="3691" y="2600"/>
                  </a:lnTo>
                  <a:lnTo>
                    <a:pt x="3629" y="2624"/>
                  </a:lnTo>
                  <a:lnTo>
                    <a:pt x="3564" y="2642"/>
                  </a:lnTo>
                  <a:lnTo>
                    <a:pt x="3497" y="2653"/>
                  </a:lnTo>
                  <a:lnTo>
                    <a:pt x="3427" y="2657"/>
                  </a:lnTo>
                  <a:lnTo>
                    <a:pt x="3411" y="2657"/>
                  </a:lnTo>
                  <a:lnTo>
                    <a:pt x="3342" y="2653"/>
                  </a:lnTo>
                  <a:lnTo>
                    <a:pt x="3274" y="2642"/>
                  </a:lnTo>
                  <a:lnTo>
                    <a:pt x="3209" y="2624"/>
                  </a:lnTo>
                  <a:lnTo>
                    <a:pt x="3146" y="2600"/>
                  </a:lnTo>
                  <a:lnTo>
                    <a:pt x="3088" y="2569"/>
                  </a:lnTo>
                  <a:lnTo>
                    <a:pt x="3033" y="2534"/>
                  </a:lnTo>
                  <a:lnTo>
                    <a:pt x="2982" y="2492"/>
                  </a:lnTo>
                  <a:lnTo>
                    <a:pt x="2936" y="2446"/>
                  </a:lnTo>
                  <a:lnTo>
                    <a:pt x="2894" y="2395"/>
                  </a:lnTo>
                  <a:lnTo>
                    <a:pt x="2859" y="2340"/>
                  </a:lnTo>
                  <a:lnTo>
                    <a:pt x="2828" y="2282"/>
                  </a:lnTo>
                  <a:lnTo>
                    <a:pt x="2804" y="2219"/>
                  </a:lnTo>
                  <a:lnTo>
                    <a:pt x="2786" y="2154"/>
                  </a:lnTo>
                  <a:lnTo>
                    <a:pt x="2775" y="2086"/>
                  </a:lnTo>
                  <a:lnTo>
                    <a:pt x="2771" y="2017"/>
                  </a:lnTo>
                  <a:lnTo>
                    <a:pt x="2771" y="1988"/>
                  </a:lnTo>
                  <a:lnTo>
                    <a:pt x="2775" y="1958"/>
                  </a:lnTo>
                  <a:lnTo>
                    <a:pt x="2785" y="1931"/>
                  </a:lnTo>
                  <a:lnTo>
                    <a:pt x="2799" y="1907"/>
                  </a:lnTo>
                  <a:lnTo>
                    <a:pt x="2819" y="1888"/>
                  </a:lnTo>
                  <a:lnTo>
                    <a:pt x="2843" y="1873"/>
                  </a:lnTo>
                  <a:lnTo>
                    <a:pt x="2870" y="1863"/>
                  </a:lnTo>
                  <a:lnTo>
                    <a:pt x="2899" y="1859"/>
                  </a:lnTo>
                  <a:lnTo>
                    <a:pt x="2925" y="1859"/>
                  </a:lnTo>
                  <a:lnTo>
                    <a:pt x="3300" y="850"/>
                  </a:lnTo>
                  <a:lnTo>
                    <a:pt x="3251" y="835"/>
                  </a:lnTo>
                  <a:lnTo>
                    <a:pt x="3207" y="815"/>
                  </a:lnTo>
                  <a:lnTo>
                    <a:pt x="3164" y="792"/>
                  </a:lnTo>
                  <a:lnTo>
                    <a:pt x="3123" y="763"/>
                  </a:lnTo>
                  <a:lnTo>
                    <a:pt x="3085" y="731"/>
                  </a:lnTo>
                  <a:lnTo>
                    <a:pt x="3050" y="695"/>
                  </a:lnTo>
                  <a:lnTo>
                    <a:pt x="3012" y="657"/>
                  </a:lnTo>
                  <a:lnTo>
                    <a:pt x="2970" y="623"/>
                  </a:lnTo>
                  <a:lnTo>
                    <a:pt x="2925" y="593"/>
                  </a:lnTo>
                  <a:lnTo>
                    <a:pt x="2878" y="568"/>
                  </a:lnTo>
                  <a:lnTo>
                    <a:pt x="2828" y="550"/>
                  </a:lnTo>
                  <a:lnTo>
                    <a:pt x="2777" y="535"/>
                  </a:lnTo>
                  <a:lnTo>
                    <a:pt x="2724" y="526"/>
                  </a:lnTo>
                  <a:lnTo>
                    <a:pt x="2670" y="524"/>
                  </a:lnTo>
                  <a:lnTo>
                    <a:pt x="2610" y="527"/>
                  </a:lnTo>
                  <a:lnTo>
                    <a:pt x="2554" y="537"/>
                  </a:lnTo>
                  <a:lnTo>
                    <a:pt x="2498" y="553"/>
                  </a:lnTo>
                  <a:lnTo>
                    <a:pt x="2446" y="576"/>
                  </a:lnTo>
                  <a:lnTo>
                    <a:pt x="2398" y="603"/>
                  </a:lnTo>
                  <a:lnTo>
                    <a:pt x="2352" y="635"/>
                  </a:lnTo>
                  <a:lnTo>
                    <a:pt x="2310" y="673"/>
                  </a:lnTo>
                  <a:lnTo>
                    <a:pt x="2273" y="714"/>
                  </a:lnTo>
                  <a:lnTo>
                    <a:pt x="2241" y="760"/>
                  </a:lnTo>
                  <a:lnTo>
                    <a:pt x="2214" y="808"/>
                  </a:lnTo>
                  <a:lnTo>
                    <a:pt x="2192" y="861"/>
                  </a:lnTo>
                  <a:lnTo>
                    <a:pt x="2176" y="915"/>
                  </a:lnTo>
                  <a:lnTo>
                    <a:pt x="2166" y="972"/>
                  </a:lnTo>
                  <a:lnTo>
                    <a:pt x="2162" y="1031"/>
                  </a:lnTo>
                  <a:lnTo>
                    <a:pt x="2162" y="2842"/>
                  </a:lnTo>
                  <a:lnTo>
                    <a:pt x="2219" y="2862"/>
                  </a:lnTo>
                  <a:lnTo>
                    <a:pt x="2272" y="2887"/>
                  </a:lnTo>
                  <a:lnTo>
                    <a:pt x="2323" y="2918"/>
                  </a:lnTo>
                  <a:lnTo>
                    <a:pt x="2368" y="2954"/>
                  </a:lnTo>
                  <a:lnTo>
                    <a:pt x="2409" y="2996"/>
                  </a:lnTo>
                  <a:lnTo>
                    <a:pt x="2446" y="3041"/>
                  </a:lnTo>
                  <a:lnTo>
                    <a:pt x="2477" y="3091"/>
                  </a:lnTo>
                  <a:lnTo>
                    <a:pt x="2502" y="3145"/>
                  </a:lnTo>
                  <a:lnTo>
                    <a:pt x="2520" y="3202"/>
                  </a:lnTo>
                  <a:lnTo>
                    <a:pt x="2670" y="3202"/>
                  </a:lnTo>
                  <a:lnTo>
                    <a:pt x="2699" y="3204"/>
                  </a:lnTo>
                  <a:lnTo>
                    <a:pt x="2727" y="3214"/>
                  </a:lnTo>
                  <a:lnTo>
                    <a:pt x="2750" y="3230"/>
                  </a:lnTo>
                  <a:lnTo>
                    <a:pt x="2770" y="3250"/>
                  </a:lnTo>
                  <a:lnTo>
                    <a:pt x="2785" y="3274"/>
                  </a:lnTo>
                  <a:lnTo>
                    <a:pt x="2794" y="3301"/>
                  </a:lnTo>
                  <a:lnTo>
                    <a:pt x="2798" y="3330"/>
                  </a:lnTo>
                  <a:lnTo>
                    <a:pt x="2794" y="3360"/>
                  </a:lnTo>
                  <a:lnTo>
                    <a:pt x="2785" y="3387"/>
                  </a:lnTo>
                  <a:lnTo>
                    <a:pt x="2770" y="3411"/>
                  </a:lnTo>
                  <a:lnTo>
                    <a:pt x="2750" y="3430"/>
                  </a:lnTo>
                  <a:lnTo>
                    <a:pt x="2727" y="3447"/>
                  </a:lnTo>
                  <a:lnTo>
                    <a:pt x="2699" y="3455"/>
                  </a:lnTo>
                  <a:lnTo>
                    <a:pt x="2670" y="3459"/>
                  </a:lnTo>
                  <a:lnTo>
                    <a:pt x="1397" y="3459"/>
                  </a:lnTo>
                  <a:lnTo>
                    <a:pt x="1368" y="3455"/>
                  </a:lnTo>
                  <a:lnTo>
                    <a:pt x="1341" y="3447"/>
                  </a:lnTo>
                  <a:lnTo>
                    <a:pt x="1316" y="3430"/>
                  </a:lnTo>
                  <a:lnTo>
                    <a:pt x="1297" y="3411"/>
                  </a:lnTo>
                  <a:lnTo>
                    <a:pt x="1282" y="3387"/>
                  </a:lnTo>
                  <a:lnTo>
                    <a:pt x="1272" y="3360"/>
                  </a:lnTo>
                  <a:lnTo>
                    <a:pt x="1268" y="3330"/>
                  </a:lnTo>
                  <a:lnTo>
                    <a:pt x="1272" y="3301"/>
                  </a:lnTo>
                  <a:lnTo>
                    <a:pt x="1282" y="3274"/>
                  </a:lnTo>
                  <a:lnTo>
                    <a:pt x="1297" y="3250"/>
                  </a:lnTo>
                  <a:lnTo>
                    <a:pt x="1316" y="3230"/>
                  </a:lnTo>
                  <a:lnTo>
                    <a:pt x="1341" y="3214"/>
                  </a:lnTo>
                  <a:lnTo>
                    <a:pt x="1368" y="3204"/>
                  </a:lnTo>
                  <a:lnTo>
                    <a:pt x="1397" y="3202"/>
                  </a:lnTo>
                  <a:lnTo>
                    <a:pt x="1546" y="3202"/>
                  </a:lnTo>
                  <a:lnTo>
                    <a:pt x="1565" y="3145"/>
                  </a:lnTo>
                  <a:lnTo>
                    <a:pt x="1590" y="3091"/>
                  </a:lnTo>
                  <a:lnTo>
                    <a:pt x="1621" y="3041"/>
                  </a:lnTo>
                  <a:lnTo>
                    <a:pt x="1657" y="2996"/>
                  </a:lnTo>
                  <a:lnTo>
                    <a:pt x="1698" y="2954"/>
                  </a:lnTo>
                  <a:lnTo>
                    <a:pt x="1745" y="2918"/>
                  </a:lnTo>
                  <a:lnTo>
                    <a:pt x="1794" y="2887"/>
                  </a:lnTo>
                  <a:lnTo>
                    <a:pt x="1847" y="2862"/>
                  </a:lnTo>
                  <a:lnTo>
                    <a:pt x="1904" y="2842"/>
                  </a:lnTo>
                  <a:lnTo>
                    <a:pt x="1904" y="1031"/>
                  </a:lnTo>
                  <a:lnTo>
                    <a:pt x="1902" y="972"/>
                  </a:lnTo>
                  <a:lnTo>
                    <a:pt x="1892" y="915"/>
                  </a:lnTo>
                  <a:lnTo>
                    <a:pt x="1875" y="861"/>
                  </a:lnTo>
                  <a:lnTo>
                    <a:pt x="1854" y="808"/>
                  </a:lnTo>
                  <a:lnTo>
                    <a:pt x="1825" y="760"/>
                  </a:lnTo>
                  <a:lnTo>
                    <a:pt x="1793" y="714"/>
                  </a:lnTo>
                  <a:lnTo>
                    <a:pt x="1756" y="673"/>
                  </a:lnTo>
                  <a:lnTo>
                    <a:pt x="1714" y="635"/>
                  </a:lnTo>
                  <a:lnTo>
                    <a:pt x="1670" y="603"/>
                  </a:lnTo>
                  <a:lnTo>
                    <a:pt x="1620" y="576"/>
                  </a:lnTo>
                  <a:lnTo>
                    <a:pt x="1568" y="553"/>
                  </a:lnTo>
                  <a:lnTo>
                    <a:pt x="1514" y="537"/>
                  </a:lnTo>
                  <a:lnTo>
                    <a:pt x="1456" y="527"/>
                  </a:lnTo>
                  <a:lnTo>
                    <a:pt x="1397" y="524"/>
                  </a:lnTo>
                  <a:lnTo>
                    <a:pt x="1344" y="526"/>
                  </a:lnTo>
                  <a:lnTo>
                    <a:pt x="1290" y="535"/>
                  </a:lnTo>
                  <a:lnTo>
                    <a:pt x="1239" y="550"/>
                  </a:lnTo>
                  <a:lnTo>
                    <a:pt x="1188" y="568"/>
                  </a:lnTo>
                  <a:lnTo>
                    <a:pt x="1141" y="593"/>
                  </a:lnTo>
                  <a:lnTo>
                    <a:pt x="1097" y="623"/>
                  </a:lnTo>
                  <a:lnTo>
                    <a:pt x="1055" y="657"/>
                  </a:lnTo>
                  <a:lnTo>
                    <a:pt x="1016" y="695"/>
                  </a:lnTo>
                  <a:lnTo>
                    <a:pt x="982" y="731"/>
                  </a:lnTo>
                  <a:lnTo>
                    <a:pt x="943" y="763"/>
                  </a:lnTo>
                  <a:lnTo>
                    <a:pt x="903" y="792"/>
                  </a:lnTo>
                  <a:lnTo>
                    <a:pt x="859" y="815"/>
                  </a:lnTo>
                  <a:lnTo>
                    <a:pt x="815" y="835"/>
                  </a:lnTo>
                  <a:lnTo>
                    <a:pt x="768" y="850"/>
                  </a:lnTo>
                  <a:lnTo>
                    <a:pt x="1141" y="1859"/>
                  </a:lnTo>
                  <a:lnTo>
                    <a:pt x="1167" y="1859"/>
                  </a:lnTo>
                  <a:lnTo>
                    <a:pt x="1197" y="1863"/>
                  </a:lnTo>
                  <a:lnTo>
                    <a:pt x="1224" y="1873"/>
                  </a:lnTo>
                  <a:lnTo>
                    <a:pt x="1247" y="1888"/>
                  </a:lnTo>
                  <a:lnTo>
                    <a:pt x="1267" y="1907"/>
                  </a:lnTo>
                  <a:lnTo>
                    <a:pt x="1283" y="1931"/>
                  </a:lnTo>
                  <a:lnTo>
                    <a:pt x="1292" y="1958"/>
                  </a:lnTo>
                  <a:lnTo>
                    <a:pt x="1295" y="1988"/>
                  </a:lnTo>
                  <a:lnTo>
                    <a:pt x="1295" y="2017"/>
                  </a:lnTo>
                  <a:lnTo>
                    <a:pt x="1292" y="2086"/>
                  </a:lnTo>
                  <a:lnTo>
                    <a:pt x="1281" y="2154"/>
                  </a:lnTo>
                  <a:lnTo>
                    <a:pt x="1263" y="2219"/>
                  </a:lnTo>
                  <a:lnTo>
                    <a:pt x="1239" y="2282"/>
                  </a:lnTo>
                  <a:lnTo>
                    <a:pt x="1208" y="2340"/>
                  </a:lnTo>
                  <a:lnTo>
                    <a:pt x="1172" y="2395"/>
                  </a:lnTo>
                  <a:lnTo>
                    <a:pt x="1130" y="2446"/>
                  </a:lnTo>
                  <a:lnTo>
                    <a:pt x="1084" y="2492"/>
                  </a:lnTo>
                  <a:lnTo>
                    <a:pt x="1034" y="2534"/>
                  </a:lnTo>
                  <a:lnTo>
                    <a:pt x="978" y="2569"/>
                  </a:lnTo>
                  <a:lnTo>
                    <a:pt x="920" y="2600"/>
                  </a:lnTo>
                  <a:lnTo>
                    <a:pt x="858" y="2624"/>
                  </a:lnTo>
                  <a:lnTo>
                    <a:pt x="793" y="2642"/>
                  </a:lnTo>
                  <a:lnTo>
                    <a:pt x="725" y="2653"/>
                  </a:lnTo>
                  <a:lnTo>
                    <a:pt x="656" y="2657"/>
                  </a:lnTo>
                  <a:lnTo>
                    <a:pt x="640" y="2657"/>
                  </a:lnTo>
                  <a:lnTo>
                    <a:pt x="571" y="2653"/>
                  </a:lnTo>
                  <a:lnTo>
                    <a:pt x="503" y="2642"/>
                  </a:lnTo>
                  <a:lnTo>
                    <a:pt x="437" y="2624"/>
                  </a:lnTo>
                  <a:lnTo>
                    <a:pt x="375" y="2600"/>
                  </a:lnTo>
                  <a:lnTo>
                    <a:pt x="317" y="2569"/>
                  </a:lnTo>
                  <a:lnTo>
                    <a:pt x="262" y="2534"/>
                  </a:lnTo>
                  <a:lnTo>
                    <a:pt x="211" y="2492"/>
                  </a:lnTo>
                  <a:lnTo>
                    <a:pt x="165" y="2446"/>
                  </a:lnTo>
                  <a:lnTo>
                    <a:pt x="123" y="2395"/>
                  </a:lnTo>
                  <a:lnTo>
                    <a:pt x="88" y="2340"/>
                  </a:lnTo>
                  <a:lnTo>
                    <a:pt x="57" y="2282"/>
                  </a:lnTo>
                  <a:lnTo>
                    <a:pt x="32" y="2219"/>
                  </a:lnTo>
                  <a:lnTo>
                    <a:pt x="15" y="2154"/>
                  </a:lnTo>
                  <a:lnTo>
                    <a:pt x="4" y="2086"/>
                  </a:lnTo>
                  <a:lnTo>
                    <a:pt x="0" y="2017"/>
                  </a:lnTo>
                  <a:lnTo>
                    <a:pt x="0" y="1988"/>
                  </a:lnTo>
                  <a:lnTo>
                    <a:pt x="4" y="1958"/>
                  </a:lnTo>
                  <a:lnTo>
                    <a:pt x="14" y="1931"/>
                  </a:lnTo>
                  <a:lnTo>
                    <a:pt x="28" y="1907"/>
                  </a:lnTo>
                  <a:lnTo>
                    <a:pt x="48" y="1888"/>
                  </a:lnTo>
                  <a:lnTo>
                    <a:pt x="72" y="1873"/>
                  </a:lnTo>
                  <a:lnTo>
                    <a:pt x="99" y="1863"/>
                  </a:lnTo>
                  <a:lnTo>
                    <a:pt x="128" y="1859"/>
                  </a:lnTo>
                  <a:lnTo>
                    <a:pt x="154" y="1859"/>
                  </a:lnTo>
                  <a:lnTo>
                    <a:pt x="525" y="857"/>
                  </a:lnTo>
                  <a:lnTo>
                    <a:pt x="477" y="844"/>
                  </a:lnTo>
                  <a:lnTo>
                    <a:pt x="430" y="826"/>
                  </a:lnTo>
                  <a:lnTo>
                    <a:pt x="384" y="805"/>
                  </a:lnTo>
                  <a:lnTo>
                    <a:pt x="341" y="779"/>
                  </a:lnTo>
                  <a:lnTo>
                    <a:pt x="300" y="749"/>
                  </a:lnTo>
                  <a:lnTo>
                    <a:pt x="263" y="715"/>
                  </a:lnTo>
                  <a:lnTo>
                    <a:pt x="246" y="694"/>
                  </a:lnTo>
                  <a:lnTo>
                    <a:pt x="235" y="672"/>
                  </a:lnTo>
                  <a:lnTo>
                    <a:pt x="227" y="648"/>
                  </a:lnTo>
                  <a:lnTo>
                    <a:pt x="225" y="624"/>
                  </a:lnTo>
                  <a:lnTo>
                    <a:pt x="227" y="599"/>
                  </a:lnTo>
                  <a:lnTo>
                    <a:pt x="235" y="576"/>
                  </a:lnTo>
                  <a:lnTo>
                    <a:pt x="246" y="553"/>
                  </a:lnTo>
                  <a:lnTo>
                    <a:pt x="263" y="532"/>
                  </a:lnTo>
                  <a:lnTo>
                    <a:pt x="283" y="516"/>
                  </a:lnTo>
                  <a:lnTo>
                    <a:pt x="305" y="505"/>
                  </a:lnTo>
                  <a:lnTo>
                    <a:pt x="328" y="498"/>
                  </a:lnTo>
                  <a:lnTo>
                    <a:pt x="353" y="495"/>
                  </a:lnTo>
                  <a:lnTo>
                    <a:pt x="378" y="498"/>
                  </a:lnTo>
                  <a:lnTo>
                    <a:pt x="403" y="505"/>
                  </a:lnTo>
                  <a:lnTo>
                    <a:pt x="425" y="516"/>
                  </a:lnTo>
                  <a:lnTo>
                    <a:pt x="445" y="532"/>
                  </a:lnTo>
                  <a:lnTo>
                    <a:pt x="472" y="557"/>
                  </a:lnTo>
                  <a:lnTo>
                    <a:pt x="503" y="577"/>
                  </a:lnTo>
                  <a:lnTo>
                    <a:pt x="535" y="592"/>
                  </a:lnTo>
                  <a:lnTo>
                    <a:pt x="569" y="603"/>
                  </a:lnTo>
                  <a:lnTo>
                    <a:pt x="604" y="609"/>
                  </a:lnTo>
                  <a:lnTo>
                    <a:pt x="641" y="610"/>
                  </a:lnTo>
                  <a:lnTo>
                    <a:pt x="683" y="605"/>
                  </a:lnTo>
                  <a:lnTo>
                    <a:pt x="722" y="594"/>
                  </a:lnTo>
                  <a:lnTo>
                    <a:pt x="759" y="577"/>
                  </a:lnTo>
                  <a:lnTo>
                    <a:pt x="794" y="555"/>
                  </a:lnTo>
                  <a:lnTo>
                    <a:pt x="824" y="525"/>
                  </a:lnTo>
                  <a:lnTo>
                    <a:pt x="869" y="478"/>
                  </a:lnTo>
                  <a:lnTo>
                    <a:pt x="917" y="435"/>
                  </a:lnTo>
                  <a:lnTo>
                    <a:pt x="971" y="396"/>
                  </a:lnTo>
                  <a:lnTo>
                    <a:pt x="1025" y="363"/>
                  </a:lnTo>
                  <a:lnTo>
                    <a:pt x="1083" y="333"/>
                  </a:lnTo>
                  <a:lnTo>
                    <a:pt x="1142" y="310"/>
                  </a:lnTo>
                  <a:lnTo>
                    <a:pt x="1204" y="291"/>
                  </a:lnTo>
                  <a:lnTo>
                    <a:pt x="1267" y="278"/>
                  </a:lnTo>
                  <a:lnTo>
                    <a:pt x="1331" y="269"/>
                  </a:lnTo>
                  <a:lnTo>
                    <a:pt x="1397" y="267"/>
                  </a:lnTo>
                  <a:lnTo>
                    <a:pt x="1469" y="269"/>
                  </a:lnTo>
                  <a:lnTo>
                    <a:pt x="1540" y="279"/>
                  </a:lnTo>
                  <a:lnTo>
                    <a:pt x="1608" y="295"/>
                  </a:lnTo>
                  <a:lnTo>
                    <a:pt x="1673" y="317"/>
                  </a:lnTo>
                  <a:lnTo>
                    <a:pt x="1736" y="346"/>
                  </a:lnTo>
                  <a:lnTo>
                    <a:pt x="1795" y="379"/>
                  </a:lnTo>
                  <a:lnTo>
                    <a:pt x="1852" y="416"/>
                  </a:lnTo>
                  <a:lnTo>
                    <a:pt x="1904" y="459"/>
                  </a:lnTo>
                  <a:lnTo>
                    <a:pt x="1904" y="128"/>
                  </a:lnTo>
                  <a:lnTo>
                    <a:pt x="1908" y="100"/>
                  </a:lnTo>
                  <a:lnTo>
                    <a:pt x="1918" y="73"/>
                  </a:lnTo>
                  <a:lnTo>
                    <a:pt x="1933" y="48"/>
                  </a:lnTo>
                  <a:lnTo>
                    <a:pt x="1952" y="28"/>
                  </a:lnTo>
                  <a:lnTo>
                    <a:pt x="1977" y="14"/>
                  </a:lnTo>
                  <a:lnTo>
                    <a:pt x="2004" y="4"/>
                  </a:lnTo>
                  <a:lnTo>
                    <a:pt x="2034"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4" name="Slide Number Placeholder 5">
            <a:extLst>
              <a:ext uri="{FF2B5EF4-FFF2-40B4-BE49-F238E27FC236}">
                <a16:creationId xmlns:a16="http://schemas.microsoft.com/office/drawing/2014/main" id="{01CC08A4-4C6D-6547-B3C4-D4D150DD476C}"/>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19" name="Group 18">
            <a:extLst>
              <a:ext uri="{FF2B5EF4-FFF2-40B4-BE49-F238E27FC236}">
                <a16:creationId xmlns:a16="http://schemas.microsoft.com/office/drawing/2014/main" id="{3CD82583-4E9A-8C4A-9BAF-5B361CCB9759}"/>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3AE1A027-948F-3A45-803B-E492F888282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33470237-7644-5B4E-B6E7-904F98B0790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6EAF7ED-E28A-C049-8A9B-6533E53196DF}"/>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472245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1138170"/>
          </a:xfrm>
          <a:prstGeom prst="rect">
            <a:avLst/>
          </a:prstGeom>
        </p:spPr>
        <p:txBody>
          <a:bodyPr anchor="t">
            <a:normAutofit/>
          </a:bodyPr>
          <a:lstStyle>
            <a:lvl1pPr algn="l">
              <a:lnSpc>
                <a:spcPct val="80000"/>
              </a:lnSpc>
              <a:defRPr sz="3400">
                <a:solidFill>
                  <a:schemeClr val="tx1">
                    <a:lumMod val="85000"/>
                    <a:lumOff val="15000"/>
                  </a:schemeClr>
                </a:solidFill>
                <a:latin typeface="Calibri"/>
                <a:cs typeface="Calibri"/>
              </a:defRPr>
            </a:lvl1pPr>
          </a:lstStyle>
          <a:p>
            <a:r>
              <a:rPr lang="en-US" dirty="0"/>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857EFCD6-AAE9-8743-9240-AFD68A3E2823}"/>
              </a:ext>
            </a:extLst>
          </p:cNvPr>
          <p:cNvSpPr>
            <a:spLocks noGrp="1"/>
          </p:cNvSpPr>
          <p:nvPr>
            <p:ph type="pic" sz="quarter" idx="10"/>
          </p:nvPr>
        </p:nvSpPr>
        <p:spPr>
          <a:xfrm>
            <a:off x="0" y="1802602"/>
            <a:ext cx="5732463" cy="6671087"/>
          </a:xfrm>
        </p:spPr>
        <p:txBody>
          <a:bodyPr/>
          <a:lstStyle/>
          <a:p>
            <a:endParaRPr lang="en-US" dirty="0"/>
          </a:p>
        </p:txBody>
      </p:sp>
      <p:sp>
        <p:nvSpPr>
          <p:cNvPr id="5" name="Text Placeholder 4">
            <a:extLst>
              <a:ext uri="{FF2B5EF4-FFF2-40B4-BE49-F238E27FC236}">
                <a16:creationId xmlns:a16="http://schemas.microsoft.com/office/drawing/2014/main" id="{842C1702-0848-874B-89BC-77421EEEA4C6}"/>
              </a:ext>
            </a:extLst>
          </p:cNvPr>
          <p:cNvSpPr>
            <a:spLocks noGrp="1"/>
          </p:cNvSpPr>
          <p:nvPr>
            <p:ph type="body" sz="quarter" idx="11"/>
          </p:nvPr>
        </p:nvSpPr>
        <p:spPr>
          <a:xfrm>
            <a:off x="1374642" y="844124"/>
            <a:ext cx="11090782" cy="647350"/>
          </a:xfrm>
        </p:spPr>
        <p:txBody>
          <a:bodyPr>
            <a:normAutofit/>
          </a:bodyPr>
          <a:lstStyle>
            <a:lvl1pPr>
              <a:defRPr sz="2800"/>
            </a:lvl1pPr>
          </a:lstStyle>
          <a:p>
            <a:pPr lvl="0"/>
            <a:r>
              <a:rPr lang="en-US" dirty="0"/>
              <a:t>Edit Master text styles</a:t>
            </a:r>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6318326" y="1802602"/>
            <a:ext cx="6397549" cy="66714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35330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grpSp>
        <p:nvGrpSpPr>
          <p:cNvPr id="34" name="Group 33">
            <a:extLst>
              <a:ext uri="{FF2B5EF4-FFF2-40B4-BE49-F238E27FC236}">
                <a16:creationId xmlns:a16="http://schemas.microsoft.com/office/drawing/2014/main" id="{3C0A5445-E0EA-3846-9431-8C38B78ACB97}"/>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36393FE0-C5C0-C747-A991-5038385B9A2C}"/>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6" name="Straight Connector 35">
              <a:extLst>
                <a:ext uri="{FF2B5EF4-FFF2-40B4-BE49-F238E27FC236}">
                  <a16:creationId xmlns:a16="http://schemas.microsoft.com/office/drawing/2014/main" id="{C494F7C7-5C7A-8945-BF73-0EE640623C5B}"/>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F8FF610F-C98D-5C47-AD3A-60C3B808F909}"/>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1212531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r>
              <a:rPr lang="en-US" dirty="0"/>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a:r>
              <a:rPr lang="en-US" dirty="0"/>
              <a:t>Edit Master </a:t>
            </a:r>
            <a:br>
              <a:rPr lang="en-US" dirty="0"/>
            </a:br>
            <a:r>
              <a:rPr lang="en-US" dirty="0"/>
              <a:t>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4" r:id="rId4"/>
    <p:sldLayoutId id="2147483722" r:id="rId5"/>
    <p:sldLayoutId id="2147483717" r:id="rId6"/>
    <p:sldLayoutId id="2147483713" r:id="rId7"/>
    <p:sldLayoutId id="2147483725" r:id="rId8"/>
    <p:sldLayoutId id="2147483727" r:id="rId9"/>
    <p:sldLayoutId id="2147483720" r:id="rId10"/>
    <p:sldLayoutId id="2147483723" r:id="rId11"/>
    <p:sldLayoutId id="2147483695" r:id="rId12"/>
    <p:sldLayoutId id="2147483718" r:id="rId13"/>
    <p:sldLayoutId id="2147483714" r:id="rId14"/>
    <p:sldLayoutId id="2147483690" r:id="rId15"/>
    <p:sldLayoutId id="2147483691" r:id="rId16"/>
    <p:sldLayoutId id="2147483692" r:id="rId17"/>
    <p:sldLayoutId id="2147483693" r:id="rId18"/>
    <p:sldLayoutId id="2147483697" r:id="rId19"/>
    <p:sldLayoutId id="2147483699" r:id="rId20"/>
    <p:sldLayoutId id="2147483726" r:id="rId21"/>
    <p:sldLayoutId id="2147483700" r:id="rId22"/>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1.xml"/><Relationship Id="rId5" Type="http://schemas.openxmlformats.org/officeDocument/2006/relationships/image" Target="../media/image17.pn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5.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jpeg"/><Relationship Id="rId7" Type="http://schemas.openxmlformats.org/officeDocument/2006/relationships/image" Target="../media/image47.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46.tiff"/><Relationship Id="rId11" Type="http://schemas.openxmlformats.org/officeDocument/2006/relationships/image" Target="../media/image51.jp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tiff"/></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g"/></Relationships>
</file>

<file path=ppt/slides/_rels/slide5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8.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6.xml"/><Relationship Id="rId5" Type="http://schemas.openxmlformats.org/officeDocument/2006/relationships/image" Target="../media/image2.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20.xml"/><Relationship Id="rId6" Type="http://schemas.openxmlformats.org/officeDocument/2006/relationships/hyperlink" Target="mailto:hqts00@unhcr.org" TargetMode="External"/><Relationship Id="rId5" Type="http://schemas.openxmlformats.org/officeDocument/2006/relationships/hyperlink" Target="mailto:LGBTIFocalPoint@iom.int"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a:lstStyle/>
          <a:p>
            <a:pPr algn="ctr"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2" name="TextBox 11"/>
          <p:cNvSpPr txBox="1"/>
          <p:nvPr/>
        </p:nvSpPr>
        <p:spPr>
          <a:xfrm>
            <a:off x="1016901" y="827675"/>
            <a:ext cx="7932042" cy="769347"/>
          </a:xfrm>
          <a:prstGeom prst="rect">
            <a:avLst/>
          </a:prstGeom>
          <a:noFill/>
        </p:spPr>
        <p:txBody>
          <a:bodyPr wrap="square" rtlCol="0">
            <a:spAutoFit/>
          </a:bodyPr>
          <a:lstStyle/>
          <a:p>
            <a:r>
              <a:rPr lang="en-US" sz="4400" b="1">
                <a:solidFill>
                  <a:schemeClr val="bg1"/>
                </a:solidFill>
                <a:latin typeface="Calibri" charset="0"/>
                <a:ea typeface="Calibri" charset="0"/>
                <a:cs typeface="Calibri" charset="0"/>
              </a:rPr>
              <a:t>THIS PRESENTATION HAS NOTES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r>
              <a:rPr lang="en-US" sz="11499" b="1" spc="600" dirty="0">
                <a:solidFill>
                  <a:schemeClr val="bg1"/>
                </a:solidFill>
                <a:latin typeface="Calibri" charset="0"/>
                <a:ea typeface="Calibri" charset="0"/>
                <a:cs typeface="Calibri" charset="0"/>
              </a:rPr>
              <a:t>IMPORTANT!</a:t>
            </a:r>
          </a:p>
        </p:txBody>
      </p:sp>
      <p:sp>
        <p:nvSpPr>
          <p:cNvPr id="29" name="TextBox 28"/>
          <p:cNvSpPr txBox="1"/>
          <p:nvPr/>
        </p:nvSpPr>
        <p:spPr>
          <a:xfrm>
            <a:off x="1016902" y="1677821"/>
            <a:ext cx="8846330" cy="4743925"/>
          </a:xfrm>
          <a:prstGeom prst="rect">
            <a:avLst/>
          </a:prstGeom>
          <a:noFill/>
        </p:spPr>
        <p:txBody>
          <a:bodyPr wrap="square" rtlCol="0">
            <a:spAutoFit/>
          </a:bodyPr>
          <a:lstStyle/>
          <a:p>
            <a:pPr eaLnBrk="1" hangingPunct="1">
              <a:lnSpc>
                <a:spcPct val="130000"/>
              </a:lnSpc>
            </a:pPr>
            <a:r>
              <a:rPr lang="en-US" altLang="en-US" sz="1800" dirty="0">
                <a:solidFill>
                  <a:schemeClr val="bg1"/>
                </a:solidFill>
                <a:latin typeface="Calibri" panose="020F0502020204030204" pitchFamily="34" charset="0"/>
              </a:rPr>
              <a:t>The text the Facilitator speaks during this training session is contained in the notes section of the presentation slides. The slide notes also contain critical facilitation information, including timings and references to the corresponding page numbers in the Facilitation Guide. It is important to review the slide notes in full before facilitating this training package, and to print them as a reference tool for your session. </a:t>
            </a:r>
          </a:p>
          <a:p>
            <a:pPr eaLnBrk="1" hangingPunct="1">
              <a:lnSpc>
                <a:spcPct val="130000"/>
              </a:lnSpc>
            </a:pPr>
            <a:r>
              <a:rPr lang="en-US" altLang="en-US" sz="1800" dirty="0">
                <a:solidFill>
                  <a:schemeClr val="bg1"/>
                </a:solidFill>
                <a:latin typeface="Calibri" panose="020F0502020204030204" pitchFamily="34" charset="0"/>
              </a:rPr>
              <a:t> </a:t>
            </a:r>
          </a:p>
          <a:p>
            <a:pPr eaLnBrk="1" hangingPunct="1">
              <a:lnSpc>
                <a:spcPct val="130000"/>
              </a:lnSpc>
            </a:pPr>
            <a:r>
              <a:rPr lang="en-US" altLang="en-US" sz="1800" dirty="0">
                <a:solidFill>
                  <a:schemeClr val="bg1"/>
                </a:solidFill>
                <a:latin typeface="Calibri" panose="020F0502020204030204" pitchFamily="34" charset="0"/>
              </a:rPr>
              <a:t>The notes should appear in the dock below the image of the slide when View is set to Normal. If you do not see the notes, hold your cursor on the thin gray bar at the bottom of the window and drag the bar upwards. The notes section will appear. To view the slides with the notes in large text below them, move your cursor to the top of the window and click View, then Notes Page. To print the slide notes with images of the slides (handy for facilitating for the first time, especially for lengthy teaching segments), click Print, then under Print Layout, choose Notes Pages.</a:t>
            </a:r>
          </a:p>
        </p:txBody>
      </p:sp>
      <p:sp>
        <p:nvSpPr>
          <p:cNvPr id="8" name="TextBox 7">
            <a:extLst>
              <a:ext uri="{FF2B5EF4-FFF2-40B4-BE49-F238E27FC236}">
                <a16:creationId xmlns:a16="http://schemas.microsoft.com/office/drawing/2014/main" id="{197140AB-198A-4BD6-8141-7A766E0D8629}"/>
              </a:ext>
            </a:extLst>
          </p:cNvPr>
          <p:cNvSpPr txBox="1"/>
          <p:nvPr/>
        </p:nvSpPr>
        <p:spPr>
          <a:xfrm>
            <a:off x="1016898" y="6562742"/>
            <a:ext cx="7932042" cy="769347"/>
          </a:xfrm>
          <a:prstGeom prst="rect">
            <a:avLst/>
          </a:prstGeom>
          <a:noFill/>
        </p:spPr>
        <p:txBody>
          <a:bodyPr wrap="square" rtlCol="0">
            <a:spAutoFit/>
          </a:bodyPr>
          <a:lstStyle/>
          <a:p>
            <a:r>
              <a:rPr lang="en-US" sz="4400" b="1" dirty="0">
                <a:solidFill>
                  <a:schemeClr val="bg1"/>
                </a:solidFill>
                <a:latin typeface="Calibri" charset="0"/>
                <a:ea typeface="Calibri" charset="0"/>
                <a:cs typeface="Calibri" charset="0"/>
              </a:rPr>
              <a:t>TIP ON HIDING SLIDES</a:t>
            </a:r>
          </a:p>
        </p:txBody>
      </p:sp>
      <p:sp>
        <p:nvSpPr>
          <p:cNvPr id="9" name="TextBox 8">
            <a:extLst>
              <a:ext uri="{FF2B5EF4-FFF2-40B4-BE49-F238E27FC236}">
                <a16:creationId xmlns:a16="http://schemas.microsoft.com/office/drawing/2014/main" id="{AD0B382F-9F52-446A-8C57-737A52FC2F5E}"/>
              </a:ext>
            </a:extLst>
          </p:cNvPr>
          <p:cNvSpPr txBox="1"/>
          <p:nvPr/>
        </p:nvSpPr>
        <p:spPr>
          <a:xfrm>
            <a:off x="1016899" y="7412888"/>
            <a:ext cx="8846330" cy="1863487"/>
          </a:xfrm>
          <a:prstGeom prst="rect">
            <a:avLst/>
          </a:prstGeom>
          <a:noFill/>
        </p:spPr>
        <p:txBody>
          <a:bodyPr wrap="square" rtlCol="0">
            <a:spAutoFit/>
          </a:bodyPr>
          <a:lstStyle/>
          <a:p>
            <a:pPr>
              <a:lnSpc>
                <a:spcPct val="130000"/>
              </a:lnSpc>
              <a:spcBef>
                <a:spcPct val="30000"/>
              </a:spcBef>
              <a:defRPr/>
            </a:pPr>
            <a:r>
              <a:rPr lang="en-US" altLang="en-US" sz="1800">
                <a:solidFill>
                  <a:schemeClr val="bg1"/>
                </a:solidFill>
                <a:latin typeface="Calibri" panose="020F0502020204030204" pitchFamily="34" charset="0"/>
                <a:ea typeface="MS PGothic" charset="-128"/>
                <a:cs typeface="Calibri" panose="020F0502020204030204" pitchFamily="34" charset="0"/>
              </a:rPr>
              <a:t>If you decide to remove slides from this presentation – for instance, because you are not doing a particular exercise – it is better practice to hide the slide rather than deleting it. This ensures that the Timing Chart in the Facilitation Guide will still reflect the correct slide numbers. To hide a slide, click on the slide. Then, under the tab Slide Show, click on the icon “Hide Slide.” This means the slide will not be shown on the screen during your slide show. </a:t>
            </a:r>
          </a:p>
        </p:txBody>
      </p:sp>
    </p:spTree>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CBFF5FB-3B7A-D64D-B74C-EA8ACBC44BE9}"/>
              </a:ext>
            </a:extLst>
          </p:cNvPr>
          <p:cNvSpPr txBox="1">
            <a:spLocks/>
          </p:cNvSpPr>
          <p:nvPr/>
        </p:nvSpPr>
        <p:spPr>
          <a:xfrm>
            <a:off x="941456" y="4195389"/>
            <a:ext cx="11164403"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r>
              <a:rPr lang="en-US" sz="9599" dirty="0">
                <a:solidFill>
                  <a:schemeClr val="bg1"/>
                </a:solidFill>
              </a:rPr>
              <a:t>TERMINOLOGY</a:t>
            </a:r>
          </a:p>
        </p:txBody>
      </p:sp>
      <p:grpSp>
        <p:nvGrpSpPr>
          <p:cNvPr id="16" name="Group 15">
            <a:extLst>
              <a:ext uri="{FF2B5EF4-FFF2-40B4-BE49-F238E27FC236}">
                <a16:creationId xmlns:a16="http://schemas.microsoft.com/office/drawing/2014/main" id="{EF759284-A454-F843-8877-05F1408AEFB0}"/>
              </a:ext>
            </a:extLst>
          </p:cNvPr>
          <p:cNvGrpSpPr/>
          <p:nvPr/>
        </p:nvGrpSpPr>
        <p:grpSpPr>
          <a:xfrm>
            <a:off x="0" y="9407592"/>
            <a:ext cx="13003213" cy="431871"/>
            <a:chOff x="1" y="9426435"/>
            <a:chExt cx="13004800" cy="472939"/>
          </a:xfrm>
        </p:grpSpPr>
        <p:sp>
          <p:nvSpPr>
            <p:cNvPr id="17" name="Shape 606">
              <a:extLst>
                <a:ext uri="{FF2B5EF4-FFF2-40B4-BE49-F238E27FC236}">
                  <a16:creationId xmlns:a16="http://schemas.microsoft.com/office/drawing/2014/main" id="{C44DF619-5578-E745-BA6F-3899FE659A58}"/>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07">
              <a:extLst>
                <a:ext uri="{FF2B5EF4-FFF2-40B4-BE49-F238E27FC236}">
                  <a16:creationId xmlns:a16="http://schemas.microsoft.com/office/drawing/2014/main" id="{E9063912-FE8E-B64A-B7BB-9C8544E7D505}"/>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08">
              <a:extLst>
                <a:ext uri="{FF2B5EF4-FFF2-40B4-BE49-F238E27FC236}">
                  <a16:creationId xmlns:a16="http://schemas.microsoft.com/office/drawing/2014/main" id="{816072E8-9626-4E46-AFD5-77BC0F016663}"/>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09">
              <a:extLst>
                <a:ext uri="{FF2B5EF4-FFF2-40B4-BE49-F238E27FC236}">
                  <a16:creationId xmlns:a16="http://schemas.microsoft.com/office/drawing/2014/main" id="{4A36D512-87C8-D046-AB6F-979846DCEFBE}"/>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1" name="Shape 610">
              <a:extLst>
                <a:ext uri="{FF2B5EF4-FFF2-40B4-BE49-F238E27FC236}">
                  <a16:creationId xmlns:a16="http://schemas.microsoft.com/office/drawing/2014/main" id="{6DCBB36B-626D-FE4A-91B3-B47CDFE4C6A6}"/>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2" name="Shape 610">
              <a:extLst>
                <a:ext uri="{FF2B5EF4-FFF2-40B4-BE49-F238E27FC236}">
                  <a16:creationId xmlns:a16="http://schemas.microsoft.com/office/drawing/2014/main" id="{BCEAD975-BC6A-834C-8CD2-5065AFFEE85F}"/>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3" name="Shape 610">
              <a:extLst>
                <a:ext uri="{FF2B5EF4-FFF2-40B4-BE49-F238E27FC236}">
                  <a16:creationId xmlns:a16="http://schemas.microsoft.com/office/drawing/2014/main" id="{981473C2-63A8-8C48-ABCF-CCF278BF3068}"/>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6" name="Slide Number Placeholder 5">
            <a:extLst>
              <a:ext uri="{FF2B5EF4-FFF2-40B4-BE49-F238E27FC236}">
                <a16:creationId xmlns:a16="http://schemas.microsoft.com/office/drawing/2014/main" id="{A02C7E05-7E76-1941-98B3-EC9C0D4B3B1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pic>
        <p:nvPicPr>
          <p:cNvPr id="3" name="Picture 2">
            <a:extLst>
              <a:ext uri="{FF2B5EF4-FFF2-40B4-BE49-F238E27FC236}">
                <a16:creationId xmlns:a16="http://schemas.microsoft.com/office/drawing/2014/main" id="{EAF01AAA-11A3-3141-8986-B6893C207D00}"/>
              </a:ext>
            </a:extLst>
          </p:cNvPr>
          <p:cNvPicPr>
            <a:picLocks noChangeAspect="1"/>
          </p:cNvPicPr>
          <p:nvPr/>
        </p:nvPicPr>
        <p:blipFill>
          <a:blip r:embed="rId3"/>
          <a:stretch>
            <a:fillRect/>
          </a:stretch>
        </p:blipFill>
        <p:spPr>
          <a:xfrm>
            <a:off x="9630061" y="5023372"/>
            <a:ext cx="3373153" cy="4570724"/>
          </a:xfrm>
          <a:prstGeom prst="rect">
            <a:avLst/>
          </a:prstGeom>
        </p:spPr>
      </p:pic>
      <p:grpSp>
        <p:nvGrpSpPr>
          <p:cNvPr id="24" name="Group 23">
            <a:extLst>
              <a:ext uri="{FF2B5EF4-FFF2-40B4-BE49-F238E27FC236}">
                <a16:creationId xmlns:a16="http://schemas.microsoft.com/office/drawing/2014/main" id="{56CC7B6B-1D2F-5B42-AE12-4A22C65A5DB5}"/>
              </a:ext>
            </a:extLst>
          </p:cNvPr>
          <p:cNvGrpSpPr/>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504B9CB2-F16C-F34D-ACC2-005148015C75}"/>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7" name="Straight Connector 26">
              <a:extLst>
                <a:ext uri="{FF2B5EF4-FFF2-40B4-BE49-F238E27FC236}">
                  <a16:creationId xmlns:a16="http://schemas.microsoft.com/office/drawing/2014/main" id="{DC74627D-8990-314C-B9A5-566C7B1104C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73C07D7-8990-014D-A89F-069E17E36D00}"/>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8326337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53" name="Straight Connector 52">
            <a:extLst>
              <a:ext uri="{FF2B5EF4-FFF2-40B4-BE49-F238E27FC236}">
                <a16:creationId xmlns:a16="http://schemas.microsoft.com/office/drawing/2014/main" id="{1651B200-29C8-3F4D-8F9E-ED522C5D6023}"/>
              </a:ext>
            </a:extLst>
          </p:cNvPr>
          <p:cNvCxnSpPr>
            <a:cxnSpLocks/>
          </p:cNvCxnSpPr>
          <p:nvPr/>
        </p:nvCxnSpPr>
        <p:spPr bwMode="auto">
          <a:xfrm>
            <a:off x="4398913" y="3796188"/>
            <a:ext cx="0" cy="4833661"/>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5C8E86D5-E570-F649-9C97-6E77B71F822D}"/>
              </a:ext>
            </a:extLst>
          </p:cNvPr>
          <p:cNvCxnSpPr>
            <a:cxnSpLocks/>
          </p:cNvCxnSpPr>
          <p:nvPr/>
        </p:nvCxnSpPr>
        <p:spPr bwMode="auto">
          <a:xfrm>
            <a:off x="8738101" y="3761580"/>
            <a:ext cx="0" cy="4868268"/>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5BFC9B9-469E-DF47-8341-8B5B5777B5AA}"/>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56" name="Text Placeholder 11">
            <a:extLst>
              <a:ext uri="{FF2B5EF4-FFF2-40B4-BE49-F238E27FC236}">
                <a16:creationId xmlns:a16="http://schemas.microsoft.com/office/drawing/2014/main" id="{0E269F79-B469-9240-9D28-49A72D60D509}"/>
              </a:ext>
            </a:extLst>
          </p:cNvPr>
          <p:cNvSpPr txBox="1">
            <a:spLocks/>
          </p:cNvSpPr>
          <p:nvPr/>
        </p:nvSpPr>
        <p:spPr>
          <a:xfrm>
            <a:off x="269965" y="5576802"/>
            <a:ext cx="3949260" cy="1905769"/>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1">
              <a:lnSpc>
                <a:spcPct val="120000"/>
              </a:lnSpc>
            </a:pPr>
            <a:r>
              <a:rPr lang="en-US" sz="2200" dirty="0"/>
              <a:t>Define</a:t>
            </a:r>
            <a:r>
              <a:rPr lang="en-US" sz="2200" b="1" dirty="0">
                <a:solidFill>
                  <a:schemeClr val="bg2">
                    <a:lumMod val="50000"/>
                  </a:schemeClr>
                </a:solidFill>
              </a:rPr>
              <a:t> </a:t>
            </a:r>
            <a:r>
              <a:rPr lang="en-US" sz="2200" dirty="0"/>
              <a:t>the</a:t>
            </a:r>
            <a:r>
              <a:rPr lang="en-US" sz="2200" b="1" dirty="0">
                <a:solidFill>
                  <a:schemeClr val="bg2">
                    <a:lumMod val="50000"/>
                  </a:schemeClr>
                </a:solidFill>
              </a:rPr>
              <a:t> </a:t>
            </a:r>
            <a:r>
              <a:rPr lang="en-US" sz="2200" b="1" dirty="0">
                <a:solidFill>
                  <a:schemeClr val="accent1"/>
                </a:solidFill>
              </a:rPr>
              <a:t>common terms </a:t>
            </a:r>
            <a:br>
              <a:rPr lang="en-US" sz="2200" b="1" dirty="0">
                <a:solidFill>
                  <a:schemeClr val="accent1"/>
                </a:solidFill>
              </a:rPr>
            </a:br>
            <a:r>
              <a:rPr lang="en-US" sz="2200" dirty="0"/>
              <a:t>used to discuss sexual orientation, gender identity, gender expression and </a:t>
            </a:r>
            <a:br>
              <a:rPr lang="en-US" sz="2200" dirty="0"/>
            </a:br>
            <a:r>
              <a:rPr lang="en-US" sz="2200" dirty="0"/>
              <a:t>sex characteristics. </a:t>
            </a:r>
          </a:p>
          <a:p>
            <a:pPr>
              <a:lnSpc>
                <a:spcPct val="120000"/>
              </a:lnSpc>
            </a:pPr>
            <a:endParaRPr lang="en-US" sz="2200" dirty="0"/>
          </a:p>
        </p:txBody>
      </p:sp>
      <p:sp>
        <p:nvSpPr>
          <p:cNvPr id="58" name="Text Placeholder 17">
            <a:extLst>
              <a:ext uri="{FF2B5EF4-FFF2-40B4-BE49-F238E27FC236}">
                <a16:creationId xmlns:a16="http://schemas.microsoft.com/office/drawing/2014/main" id="{1BCC12D3-318D-744D-B4AC-38ADB81A065D}"/>
              </a:ext>
            </a:extLst>
          </p:cNvPr>
          <p:cNvSpPr txBox="1">
            <a:spLocks/>
          </p:cNvSpPr>
          <p:nvPr/>
        </p:nvSpPr>
        <p:spPr>
          <a:xfrm>
            <a:off x="8943199" y="5611820"/>
            <a:ext cx="3724562" cy="2667970"/>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dirty="0"/>
              <a:t>Detail </a:t>
            </a:r>
            <a:r>
              <a:rPr lang="en-US" sz="2200" b="1" dirty="0">
                <a:solidFill>
                  <a:schemeClr val="accent3"/>
                </a:solidFill>
              </a:rPr>
              <a:t>words we should avoid </a:t>
            </a:r>
            <a:r>
              <a:rPr lang="en-US" sz="2200" dirty="0"/>
              <a:t>when speaking to or about people with diverse SOGIESC.</a:t>
            </a:r>
          </a:p>
          <a:p>
            <a:pPr algn="ctr">
              <a:lnSpc>
                <a:spcPct val="120000"/>
              </a:lnSpc>
            </a:pPr>
            <a:endParaRPr lang="en-US" sz="2200" dirty="0"/>
          </a:p>
        </p:txBody>
      </p:sp>
      <p:sp>
        <p:nvSpPr>
          <p:cNvPr id="59" name="Text Placeholder 4">
            <a:extLst>
              <a:ext uri="{FF2B5EF4-FFF2-40B4-BE49-F238E27FC236}">
                <a16:creationId xmlns:a16="http://schemas.microsoft.com/office/drawing/2014/main" id="{CBB48AD3-006D-A24D-9094-FF53832A0A16}"/>
              </a:ext>
            </a:extLst>
          </p:cNvPr>
          <p:cNvSpPr txBox="1">
            <a:spLocks/>
          </p:cNvSpPr>
          <p:nvPr/>
        </p:nvSpPr>
        <p:spPr>
          <a:xfrm>
            <a:off x="4527823" y="5595247"/>
            <a:ext cx="3989568" cy="1699224"/>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dirty="0"/>
              <a:t>Explain the </a:t>
            </a:r>
            <a:r>
              <a:rPr lang="en-US" sz="2200" b="1" dirty="0">
                <a:solidFill>
                  <a:schemeClr val="accent2"/>
                </a:solidFill>
              </a:rPr>
              <a:t>core concepts</a:t>
            </a:r>
            <a:r>
              <a:rPr lang="en-US" sz="2200" b="1" dirty="0">
                <a:solidFill>
                  <a:srgbClr val="BC1D5A"/>
                </a:solidFill>
              </a:rPr>
              <a:t> </a:t>
            </a:r>
            <a:r>
              <a:rPr lang="en-US" sz="2200" dirty="0"/>
              <a:t>of sexual orientation, gender identity, gender expression and sex characteristics.</a:t>
            </a:r>
          </a:p>
          <a:p>
            <a:pPr algn="ctr">
              <a:lnSpc>
                <a:spcPct val="120000"/>
              </a:lnSpc>
            </a:pPr>
            <a:endParaRPr lang="en-US" sz="2200" dirty="0"/>
          </a:p>
        </p:txBody>
      </p:sp>
      <p:cxnSp>
        <p:nvCxnSpPr>
          <p:cNvPr id="60" name="Straight Connector 59">
            <a:extLst>
              <a:ext uri="{FF2B5EF4-FFF2-40B4-BE49-F238E27FC236}">
                <a16:creationId xmlns:a16="http://schemas.microsoft.com/office/drawing/2014/main" id="{CE772526-F32B-2747-AA7C-541D937C6E57}"/>
              </a:ext>
            </a:extLst>
          </p:cNvPr>
          <p:cNvCxnSpPr/>
          <p:nvPr/>
        </p:nvCxnSpPr>
        <p:spPr bwMode="auto">
          <a:xfrm flipV="1">
            <a:off x="-1" y="8629848"/>
            <a:ext cx="13003213" cy="1273"/>
          </a:xfrm>
          <a:prstGeom prst="line">
            <a:avLst/>
          </a:prstGeom>
          <a:noFill/>
          <a:ln w="76200" cap="flat" cmpd="sng" algn="ctr">
            <a:solidFill>
              <a:srgbClr val="FFFFFF">
                <a:lumMod val="65000"/>
              </a:srgbClr>
            </a:solidFill>
            <a:prstDash val="solid"/>
            <a:round/>
            <a:headEnd type="none" w="med" len="med"/>
            <a:tailEnd type="none" w="med" len="med"/>
          </a:ln>
          <a:effectLst/>
        </p:spPr>
      </p:cxnSp>
      <p:grpSp>
        <p:nvGrpSpPr>
          <p:cNvPr id="61" name="Group 230">
            <a:extLst>
              <a:ext uri="{FF2B5EF4-FFF2-40B4-BE49-F238E27FC236}">
                <a16:creationId xmlns:a16="http://schemas.microsoft.com/office/drawing/2014/main" id="{7C44ABBC-EC95-A246-A058-8CCF36478AE9}"/>
              </a:ext>
            </a:extLst>
          </p:cNvPr>
          <p:cNvGrpSpPr>
            <a:grpSpLocks noChangeAspect="1"/>
          </p:cNvGrpSpPr>
          <p:nvPr/>
        </p:nvGrpSpPr>
        <p:grpSpPr>
          <a:xfrm>
            <a:off x="1664911" y="3009742"/>
            <a:ext cx="1540128" cy="1550466"/>
            <a:chOff x="0" y="0"/>
            <a:chExt cx="1455740" cy="1465510"/>
          </a:xfrm>
          <a:solidFill>
            <a:srgbClr val="FCC448"/>
          </a:solidFill>
        </p:grpSpPr>
        <p:sp>
          <p:nvSpPr>
            <p:cNvPr id="62" name="Shape 227">
              <a:extLst>
                <a:ext uri="{FF2B5EF4-FFF2-40B4-BE49-F238E27FC236}">
                  <a16:creationId xmlns:a16="http://schemas.microsoft.com/office/drawing/2014/main" id="{D17D3064-DFC3-8A48-BCDF-86CC8C00FC5A}"/>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63" name="Shape 228">
              <a:extLst>
                <a:ext uri="{FF2B5EF4-FFF2-40B4-BE49-F238E27FC236}">
                  <a16:creationId xmlns:a16="http://schemas.microsoft.com/office/drawing/2014/main" id="{CA9BA121-6EE2-EB43-BCB5-E4397F5A1406}"/>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4" name="Shape 229">
              <a:extLst>
                <a:ext uri="{FF2B5EF4-FFF2-40B4-BE49-F238E27FC236}">
                  <a16:creationId xmlns:a16="http://schemas.microsoft.com/office/drawing/2014/main" id="{BD617461-6445-1A44-98E8-679C72AC06E4}"/>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65" name="Title 3">
            <a:extLst>
              <a:ext uri="{FF2B5EF4-FFF2-40B4-BE49-F238E27FC236}">
                <a16:creationId xmlns:a16="http://schemas.microsoft.com/office/drawing/2014/main" id="{D697220E-4BE8-8943-AAD2-0F760C3EEA5A}"/>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66" name="Group 230">
            <a:extLst>
              <a:ext uri="{FF2B5EF4-FFF2-40B4-BE49-F238E27FC236}">
                <a16:creationId xmlns:a16="http://schemas.microsoft.com/office/drawing/2014/main" id="{208E1921-DE12-A744-A603-F710BCB40EB2}"/>
              </a:ext>
            </a:extLst>
          </p:cNvPr>
          <p:cNvGrpSpPr>
            <a:grpSpLocks noChangeAspect="1"/>
          </p:cNvGrpSpPr>
          <p:nvPr/>
        </p:nvGrpSpPr>
        <p:grpSpPr>
          <a:xfrm>
            <a:off x="5806157" y="2944044"/>
            <a:ext cx="1540128" cy="1550466"/>
            <a:chOff x="0" y="0"/>
            <a:chExt cx="1455740" cy="1465510"/>
          </a:xfrm>
          <a:solidFill>
            <a:srgbClr val="FCC448"/>
          </a:solidFill>
        </p:grpSpPr>
        <p:sp>
          <p:nvSpPr>
            <p:cNvPr id="67" name="Shape 227">
              <a:extLst>
                <a:ext uri="{FF2B5EF4-FFF2-40B4-BE49-F238E27FC236}">
                  <a16:creationId xmlns:a16="http://schemas.microsoft.com/office/drawing/2014/main" id="{F152FE0D-4FE9-6844-BED1-5DDB066C2AAF}"/>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68" name="Shape 228">
              <a:extLst>
                <a:ext uri="{FF2B5EF4-FFF2-40B4-BE49-F238E27FC236}">
                  <a16:creationId xmlns:a16="http://schemas.microsoft.com/office/drawing/2014/main" id="{A623BA09-F5C1-6E4F-9BF2-22434FEC9397}"/>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9" name="Shape 229">
              <a:extLst>
                <a:ext uri="{FF2B5EF4-FFF2-40B4-BE49-F238E27FC236}">
                  <a16:creationId xmlns:a16="http://schemas.microsoft.com/office/drawing/2014/main" id="{9FC67DCA-70C4-A94C-9A03-35B641C7588B}"/>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70" name="Group 230">
            <a:extLst>
              <a:ext uri="{FF2B5EF4-FFF2-40B4-BE49-F238E27FC236}">
                <a16:creationId xmlns:a16="http://schemas.microsoft.com/office/drawing/2014/main" id="{7A8C6623-D79A-1E46-8EA8-740A5F1DD467}"/>
              </a:ext>
            </a:extLst>
          </p:cNvPr>
          <p:cNvGrpSpPr>
            <a:grpSpLocks noChangeAspect="1"/>
          </p:cNvGrpSpPr>
          <p:nvPr/>
        </p:nvGrpSpPr>
        <p:grpSpPr>
          <a:xfrm>
            <a:off x="10116413" y="2951730"/>
            <a:ext cx="1540128" cy="1550466"/>
            <a:chOff x="0" y="0"/>
            <a:chExt cx="1455740" cy="1465510"/>
          </a:xfrm>
          <a:solidFill>
            <a:srgbClr val="FCC448"/>
          </a:solidFill>
        </p:grpSpPr>
        <p:sp>
          <p:nvSpPr>
            <p:cNvPr id="71" name="Shape 227">
              <a:extLst>
                <a:ext uri="{FF2B5EF4-FFF2-40B4-BE49-F238E27FC236}">
                  <a16:creationId xmlns:a16="http://schemas.microsoft.com/office/drawing/2014/main" id="{AFBC558C-CC5F-7D42-9B01-0875075506F4}"/>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72" name="Shape 228">
              <a:extLst>
                <a:ext uri="{FF2B5EF4-FFF2-40B4-BE49-F238E27FC236}">
                  <a16:creationId xmlns:a16="http://schemas.microsoft.com/office/drawing/2014/main" id="{3F6C9B7A-B244-6349-BEF6-D198FD36E24E}"/>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73" name="Shape 229">
              <a:extLst>
                <a:ext uri="{FF2B5EF4-FFF2-40B4-BE49-F238E27FC236}">
                  <a16:creationId xmlns:a16="http://schemas.microsoft.com/office/drawing/2014/main" id="{70FCC3A6-00BD-A440-9F5E-32E342219B1E}"/>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E00F18A-4CA1-9947-A399-128EC542ADC6}"/>
              </a:ext>
            </a:extLst>
          </p:cNvPr>
          <p:cNvSpPr/>
          <p:nvPr/>
        </p:nvSpPr>
        <p:spPr>
          <a:xfrm>
            <a:off x="268254" y="4724913"/>
            <a:ext cx="3950971" cy="737850"/>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mn-lt"/>
              </a:rPr>
              <a:t>COMMON TERMS</a:t>
            </a:r>
            <a:endParaRPr lang="en-US" sz="2800" b="1" dirty="0">
              <a:solidFill>
                <a:schemeClr val="bg1"/>
              </a:solidFill>
              <a:latin typeface="+mn-lt"/>
              <a:ea typeface="Calibri" charset="0"/>
              <a:cs typeface="Calibri" charset="0"/>
            </a:endParaRPr>
          </a:p>
        </p:txBody>
      </p:sp>
      <p:sp>
        <p:nvSpPr>
          <p:cNvPr id="2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292F711C-6406-4B46-9CE5-5A8AAFE20FE9}"/>
              </a:ext>
            </a:extLst>
          </p:cNvPr>
          <p:cNvSpPr/>
          <p:nvPr/>
        </p:nvSpPr>
        <p:spPr>
          <a:xfrm>
            <a:off x="4560321" y="4724913"/>
            <a:ext cx="3950971" cy="737850"/>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mn-lt"/>
              </a:rPr>
              <a:t>CORE CONCEPTS</a:t>
            </a:r>
            <a:endParaRPr lang="en-US" sz="2800" b="1" dirty="0">
              <a:solidFill>
                <a:schemeClr val="bg1"/>
              </a:solidFill>
              <a:latin typeface="+mn-lt"/>
              <a:ea typeface="Calibri" charset="0"/>
              <a:cs typeface="Calibri" charset="0"/>
            </a:endParaRPr>
          </a:p>
        </p:txBody>
      </p:sp>
      <p:sp>
        <p:nvSpPr>
          <p:cNvPr id="28"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F13182F9-1D7E-224E-BBB5-B9E502E63E2A}"/>
              </a:ext>
            </a:extLst>
          </p:cNvPr>
          <p:cNvSpPr/>
          <p:nvPr/>
        </p:nvSpPr>
        <p:spPr>
          <a:xfrm>
            <a:off x="8928597" y="4724913"/>
            <a:ext cx="3950971" cy="737850"/>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WORDS TO AVOID</a:t>
            </a:r>
            <a:endParaRPr lang="en-US" sz="2800" b="1" dirty="0">
              <a:solidFill>
                <a:schemeClr val="bg1"/>
              </a:solidFill>
              <a:latin typeface="Calibri" charset="0"/>
              <a:ea typeface="Calibri" charset="0"/>
              <a:cs typeface="Calibri" charset="0"/>
            </a:endParaRPr>
          </a:p>
        </p:txBody>
      </p:sp>
      <p:sp>
        <p:nvSpPr>
          <p:cNvPr id="39" name="Title 3">
            <a:extLst>
              <a:ext uri="{FF2B5EF4-FFF2-40B4-BE49-F238E27FC236}">
                <a16:creationId xmlns:a16="http://schemas.microsoft.com/office/drawing/2014/main" id="{5515A595-19A1-C242-8B9B-9CAE55E2F20B}"/>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2600" b="0" kern="0" spc="330" dirty="0">
                <a:solidFill>
                  <a:schemeClr val="bg1"/>
                </a:solidFill>
              </a:rPr>
              <a:t>TERMINOLOGY</a:t>
            </a:r>
            <a:endParaRPr lang="en-US" altLang="en-US" sz="2600" kern="0" spc="330" dirty="0">
              <a:solidFill>
                <a:schemeClr val="bg1"/>
              </a:solidFill>
            </a:endParaRPr>
          </a:p>
        </p:txBody>
      </p:sp>
      <p:sp>
        <p:nvSpPr>
          <p:cNvPr id="30" name="Slide Number Placeholder 5">
            <a:extLst>
              <a:ext uri="{FF2B5EF4-FFF2-40B4-BE49-F238E27FC236}">
                <a16:creationId xmlns:a16="http://schemas.microsoft.com/office/drawing/2014/main" id="{5C59C06D-1D8A-A94D-A744-DEA53F8294E7}"/>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Tree>
    <p:extLst>
      <p:ext uri="{BB962C8B-B14F-4D97-AF65-F5344CB8AC3E}">
        <p14:creationId xmlns:p14="http://schemas.microsoft.com/office/powerpoint/2010/main" val="369525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fade">
                                      <p:cBhvr>
                                        <p:cTn id="27" dur="500"/>
                                        <p:tgtEl>
                                          <p:spTgt spid="56">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9">
                                            <p:txEl>
                                              <p:pRg st="0" end="0"/>
                                            </p:txEl>
                                          </p:spTgt>
                                        </p:tgtEl>
                                        <p:attrNameLst>
                                          <p:attrName>style.visibility</p:attrName>
                                        </p:attrNameLst>
                                      </p:cBhvr>
                                      <p:to>
                                        <p:strVal val="visible"/>
                                      </p:to>
                                    </p:set>
                                    <p:animEffect transition="in" filter="fade">
                                      <p:cBhvr>
                                        <p:cTn id="44" dur="500"/>
                                        <p:tgtEl>
                                          <p:spTgt spid="59">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up)">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Effect transition="in" filter="fade">
                                      <p:cBhvr>
                                        <p:cTn id="61" dur="500"/>
                                        <p:tgtEl>
                                          <p:spTgt spid="58">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58" grpId="0" build="p"/>
      <p:bldP spid="59" grpId="0" build="p"/>
      <p:bldP spid="65" grpId="0"/>
      <p:bldP spid="26" grpId="0" animBg="1"/>
      <p:bldP spid="27" grpId="0" animBg="1"/>
      <p:bldP spid="2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F24D155-30E7-F24C-81FF-F2A453CFE5E3}"/>
              </a:ext>
            </a:extLst>
          </p:cNvPr>
          <p:cNvPicPr>
            <a:picLocks noChangeAspect="1"/>
          </p:cNvPicPr>
          <p:nvPr/>
        </p:nvPicPr>
        <p:blipFill rotWithShape="1">
          <a:blip r:embed="rId3"/>
          <a:srcRect l="2632" t="4525" r="10174" b="-4525"/>
          <a:stretch/>
        </p:blipFill>
        <p:spPr>
          <a:xfrm>
            <a:off x="-7073" y="0"/>
            <a:ext cx="13028638" cy="9962760"/>
          </a:xfrm>
          <a:prstGeom prst="rect">
            <a:avLst/>
          </a:prstGeom>
        </p:spPr>
      </p:pic>
      <p:sp>
        <p:nvSpPr>
          <p:cNvPr id="28" name="Rectangle 27">
            <a:extLst>
              <a:ext uri="{FF2B5EF4-FFF2-40B4-BE49-F238E27FC236}">
                <a16:creationId xmlns:a16="http://schemas.microsoft.com/office/drawing/2014/main" id="{857C7F0F-B01C-FB40-B062-A9153406CF05}"/>
              </a:ext>
            </a:extLst>
          </p:cNvPr>
          <p:cNvSpPr/>
          <p:nvPr/>
        </p:nvSpPr>
        <p:spPr bwMode="auto">
          <a:xfrm>
            <a:off x="0" y="1"/>
            <a:ext cx="13060704" cy="9388730"/>
          </a:xfrm>
          <a:prstGeom prst="rect">
            <a:avLst/>
          </a:prstGeom>
          <a:gradFill flip="none" rotWithShape="1">
            <a:gsLst>
              <a:gs pos="31000">
                <a:schemeClr val="tx2">
                  <a:alpha val="47000"/>
                </a:schemeClr>
              </a:gs>
              <a:gs pos="95000">
                <a:schemeClr val="tx2">
                  <a:lumMod val="95000"/>
                  <a:lumOff val="5000"/>
                  <a:alpha val="0"/>
                </a:schemeClr>
              </a:gs>
              <a:gs pos="0">
                <a:schemeClr val="tx2">
                  <a:lumMod val="95000"/>
                  <a:lumOff val="5000"/>
                  <a:alpha val="0"/>
                </a:schemeClr>
              </a:gs>
            </a:gsLst>
            <a:lin ang="72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ea typeface="ヒラギノ角ゴ ProN W3" charset="0"/>
              <a:sym typeface="Lucida Grande" charset="0"/>
            </a:endParaRPr>
          </a:p>
        </p:txBody>
      </p:sp>
      <p:sp>
        <p:nvSpPr>
          <p:cNvPr id="30" name="Title 2">
            <a:extLst>
              <a:ext uri="{FF2B5EF4-FFF2-40B4-BE49-F238E27FC236}">
                <a16:creationId xmlns:a16="http://schemas.microsoft.com/office/drawing/2014/main" id="{5B49FAC9-D4BC-4A40-8185-ED930D946733}"/>
              </a:ext>
            </a:extLst>
          </p:cNvPr>
          <p:cNvSpPr txBox="1">
            <a:spLocks/>
          </p:cNvSpPr>
          <p:nvPr/>
        </p:nvSpPr>
        <p:spPr>
          <a:xfrm>
            <a:off x="18351" y="747640"/>
            <a:ext cx="13003213" cy="820493"/>
          </a:xfrm>
          <a:prstGeom prst="rect">
            <a:avLst/>
          </a:prstGeom>
        </p:spPr>
        <p:txBody>
          <a:bodyPr anchor="t"/>
          <a:lstStyle>
            <a:lvl1pPr algn="ctr" rtl="0" eaLnBrk="0" fontAlgn="base" hangingPunct="0">
              <a:spcBef>
                <a:spcPct val="0"/>
              </a:spcBef>
              <a:spcAft>
                <a:spcPct val="0"/>
              </a:spcAft>
              <a:defRPr sz="4400" b="1" i="0">
                <a:solidFill>
                  <a:schemeClr val="bg1">
                    <a:lumMod val="50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b="0" kern="0" dirty="0">
                <a:solidFill>
                  <a:schemeClr val="bg1"/>
                </a:solidFill>
                <a:latin typeface="Calibri" charset="0"/>
                <a:ea typeface="MS PGothic" charset="-128"/>
                <a:cs typeface="Calibri" charset="0"/>
              </a:rPr>
              <a:t>A NOTE ON </a:t>
            </a:r>
            <a:r>
              <a:rPr lang="en-US" altLang="en-US" kern="0" dirty="0">
                <a:solidFill>
                  <a:schemeClr val="bg1"/>
                </a:solidFill>
                <a:latin typeface="Calibri" charset="0"/>
                <a:ea typeface="MS PGothic" charset="-128"/>
                <a:cs typeface="Calibri" charset="0"/>
              </a:rPr>
              <a:t>LANGUAGE</a:t>
            </a:r>
            <a:endParaRPr lang="en-US" kern="0" dirty="0">
              <a:solidFill>
                <a:schemeClr val="bg1"/>
              </a:solidFill>
            </a:endParaRPr>
          </a:p>
        </p:txBody>
      </p:sp>
      <p:sp>
        <p:nvSpPr>
          <p:cNvPr id="33" name="Rectangle 32">
            <a:extLst>
              <a:ext uri="{FF2B5EF4-FFF2-40B4-BE49-F238E27FC236}">
                <a16:creationId xmlns:a16="http://schemas.microsoft.com/office/drawing/2014/main" id="{2C56743D-A477-DC4F-B88E-1D6D99583BDE}"/>
              </a:ext>
            </a:extLst>
          </p:cNvPr>
          <p:cNvSpPr/>
          <p:nvPr/>
        </p:nvSpPr>
        <p:spPr>
          <a:xfrm>
            <a:off x="4013199" y="6118968"/>
            <a:ext cx="5047427" cy="1323439"/>
          </a:xfrm>
          <a:prstGeom prst="rect">
            <a:avLst/>
          </a:prstGeom>
        </p:spPr>
        <p:txBody>
          <a:bodyPr wrap="square">
            <a:spAutoFit/>
          </a:bodyPr>
          <a:lstStyle/>
          <a:p>
            <a:pPr marL="15873" indent="-15873" algn="ctr"/>
            <a:r>
              <a:rPr lang="en-US" sz="4000" kern="0" dirty="0">
                <a:solidFill>
                  <a:schemeClr val="bg1"/>
                </a:solidFill>
              </a:rPr>
              <a:t>Language shapes </a:t>
            </a:r>
            <a:br>
              <a:rPr lang="en-US" sz="4000" kern="0" dirty="0">
                <a:solidFill>
                  <a:schemeClr val="bg1"/>
                </a:solidFill>
              </a:rPr>
            </a:br>
            <a:r>
              <a:rPr lang="en-US" sz="4000" kern="0" dirty="0">
                <a:solidFill>
                  <a:schemeClr val="bg1"/>
                </a:solidFill>
              </a:rPr>
              <a:t>how we see the world</a:t>
            </a:r>
          </a:p>
        </p:txBody>
      </p:sp>
      <p:grpSp>
        <p:nvGrpSpPr>
          <p:cNvPr id="58" name="Group 57">
            <a:extLst>
              <a:ext uri="{FF2B5EF4-FFF2-40B4-BE49-F238E27FC236}">
                <a16:creationId xmlns:a16="http://schemas.microsoft.com/office/drawing/2014/main" id="{EBCAC47A-CF67-A14E-AFA0-C20DB623C08F}"/>
              </a:ext>
            </a:extLst>
          </p:cNvPr>
          <p:cNvGrpSpPr/>
          <p:nvPr/>
        </p:nvGrpSpPr>
        <p:grpSpPr>
          <a:xfrm>
            <a:off x="0" y="9407592"/>
            <a:ext cx="13003213" cy="431871"/>
            <a:chOff x="1" y="9426435"/>
            <a:chExt cx="13004800" cy="472939"/>
          </a:xfrm>
        </p:grpSpPr>
        <p:sp>
          <p:nvSpPr>
            <p:cNvPr id="59" name="Shape 606">
              <a:extLst>
                <a:ext uri="{FF2B5EF4-FFF2-40B4-BE49-F238E27FC236}">
                  <a16:creationId xmlns:a16="http://schemas.microsoft.com/office/drawing/2014/main" id="{311A9324-45DA-BE40-A72B-FF8E0EF06B95}"/>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0" name="Shape 607">
              <a:extLst>
                <a:ext uri="{FF2B5EF4-FFF2-40B4-BE49-F238E27FC236}">
                  <a16:creationId xmlns:a16="http://schemas.microsoft.com/office/drawing/2014/main" id="{778812FE-F7D6-AB42-82FC-A3BE645D6358}"/>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1" name="Shape 608">
              <a:extLst>
                <a:ext uri="{FF2B5EF4-FFF2-40B4-BE49-F238E27FC236}">
                  <a16:creationId xmlns:a16="http://schemas.microsoft.com/office/drawing/2014/main" id="{2AF3E561-4DA2-6948-912B-25E1AE23B9C2}"/>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09">
              <a:extLst>
                <a:ext uri="{FF2B5EF4-FFF2-40B4-BE49-F238E27FC236}">
                  <a16:creationId xmlns:a16="http://schemas.microsoft.com/office/drawing/2014/main" id="{6E273080-FD94-7A4C-8977-048E222BB99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3" name="Shape 610">
              <a:extLst>
                <a:ext uri="{FF2B5EF4-FFF2-40B4-BE49-F238E27FC236}">
                  <a16:creationId xmlns:a16="http://schemas.microsoft.com/office/drawing/2014/main" id="{04733817-010E-F946-BE21-7482CF533B5D}"/>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4" name="Shape 610">
              <a:extLst>
                <a:ext uri="{FF2B5EF4-FFF2-40B4-BE49-F238E27FC236}">
                  <a16:creationId xmlns:a16="http://schemas.microsoft.com/office/drawing/2014/main" id="{F50C929C-E43A-4744-B5D1-DABAA61D0A9D}"/>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DF95B4D5-5814-D44E-B4E0-1E9A3E203C8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67" name="Rectangle 66">
            <a:extLst>
              <a:ext uri="{FF2B5EF4-FFF2-40B4-BE49-F238E27FC236}">
                <a16:creationId xmlns:a16="http://schemas.microsoft.com/office/drawing/2014/main" id="{9249504C-5935-4B44-9F0C-43CC05E491CD}"/>
              </a:ext>
            </a:extLst>
          </p:cNvPr>
          <p:cNvSpPr/>
          <p:nvPr/>
        </p:nvSpPr>
        <p:spPr>
          <a:xfrm>
            <a:off x="5362271" y="4567799"/>
            <a:ext cx="2296078" cy="384721"/>
          </a:xfrm>
          <a:prstGeom prst="rect">
            <a:avLst/>
          </a:prstGeom>
        </p:spPr>
        <p:txBody>
          <a:bodyPr wrap="none">
            <a:spAutoFit/>
          </a:bodyPr>
          <a:lstStyle/>
          <a:p>
            <a:r>
              <a:rPr lang="en-US" altLang="en-US" sz="1900" spc="110" dirty="0">
                <a:solidFill>
                  <a:schemeClr val="bg1"/>
                </a:solidFill>
                <a:latin typeface="Calibri Light" panose="020F0302020204030204" pitchFamily="34" charset="0"/>
                <a:ea typeface="MS PGothic" charset="-128"/>
                <a:cs typeface="Calibri Light" panose="020F0302020204030204" pitchFamily="34" charset="0"/>
              </a:rPr>
              <a:t>The Importance of </a:t>
            </a:r>
            <a:endParaRPr lang="en-US" sz="1900" spc="110" dirty="0">
              <a:latin typeface="Calibri Light" panose="020F0302020204030204" pitchFamily="34" charset="0"/>
              <a:cs typeface="Calibri Light" panose="020F0302020204030204" pitchFamily="34" charset="0"/>
            </a:endParaRPr>
          </a:p>
        </p:txBody>
      </p:sp>
      <p:sp>
        <p:nvSpPr>
          <p:cNvPr id="68" name="Rectangle 67">
            <a:extLst>
              <a:ext uri="{FF2B5EF4-FFF2-40B4-BE49-F238E27FC236}">
                <a16:creationId xmlns:a16="http://schemas.microsoft.com/office/drawing/2014/main" id="{161C72FD-2E65-A14C-B93B-FE8CD6A61B9A}"/>
              </a:ext>
            </a:extLst>
          </p:cNvPr>
          <p:cNvSpPr/>
          <p:nvPr/>
        </p:nvSpPr>
        <p:spPr bwMode="auto">
          <a:xfrm>
            <a:off x="3829391" y="5915684"/>
            <a:ext cx="5406509" cy="1754573"/>
          </a:xfrm>
          <a:prstGeom prst="rect">
            <a:avLst/>
          </a:prstGeom>
          <a:noFill/>
          <a:ln w="25400"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9" name="Rectangle 68">
            <a:extLst>
              <a:ext uri="{FF2B5EF4-FFF2-40B4-BE49-F238E27FC236}">
                <a16:creationId xmlns:a16="http://schemas.microsoft.com/office/drawing/2014/main" id="{0FE18566-12A1-294E-BCBF-30C44EA3EC45}"/>
              </a:ext>
            </a:extLst>
          </p:cNvPr>
          <p:cNvSpPr/>
          <p:nvPr/>
        </p:nvSpPr>
        <p:spPr>
          <a:xfrm>
            <a:off x="5421784" y="4995384"/>
            <a:ext cx="2084137" cy="689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spc="300" dirty="0">
                <a:solidFill>
                  <a:srgbClr val="FFFFFF"/>
                </a:solidFill>
                <a:latin typeface="Calibri" charset="0"/>
                <a:ea typeface="MS PGothic" charset="-128"/>
                <a:cs typeface="Calibri" charset="0"/>
              </a:rPr>
              <a:t>WORDS</a:t>
            </a:r>
            <a:endParaRPr lang="zh-CN" altLang="en-US" sz="2000" spc="300" dirty="0"/>
          </a:p>
        </p:txBody>
      </p:sp>
      <p:sp>
        <p:nvSpPr>
          <p:cNvPr id="70" name="TextBox 69">
            <a:extLst>
              <a:ext uri="{FF2B5EF4-FFF2-40B4-BE49-F238E27FC236}">
                <a16:creationId xmlns:a16="http://schemas.microsoft.com/office/drawing/2014/main" id="{71C875EF-6292-EC48-8B27-8393CAF3AC52}"/>
              </a:ext>
            </a:extLst>
          </p:cNvPr>
          <p:cNvSpPr txBox="1"/>
          <p:nvPr/>
        </p:nvSpPr>
        <p:spPr>
          <a:xfrm>
            <a:off x="-1244600" y="51816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2" name="Slide Number Placeholder 5">
            <a:extLst>
              <a:ext uri="{FF2B5EF4-FFF2-40B4-BE49-F238E27FC236}">
                <a16:creationId xmlns:a16="http://schemas.microsoft.com/office/drawing/2014/main" id="{1E936465-ECE8-694F-A828-B7132FF8811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grpSp>
        <p:nvGrpSpPr>
          <p:cNvPr id="23" name="Group 22">
            <a:extLst>
              <a:ext uri="{FF2B5EF4-FFF2-40B4-BE49-F238E27FC236}">
                <a16:creationId xmlns:a16="http://schemas.microsoft.com/office/drawing/2014/main" id="{2F219966-D5F3-6844-9990-9C34F1F60097}"/>
              </a:ext>
            </a:extLst>
          </p:cNvPr>
          <p:cNvGrpSpPr/>
          <p:nvPr/>
        </p:nvGrpSpPr>
        <p:grpSpPr>
          <a:xfrm>
            <a:off x="5509581" y="8936492"/>
            <a:ext cx="2041918" cy="473126"/>
            <a:chOff x="5582387" y="8894626"/>
            <a:chExt cx="2041918" cy="473126"/>
          </a:xfrm>
        </p:grpSpPr>
        <p:pic>
          <p:nvPicPr>
            <p:cNvPr id="24" name="Picture 23">
              <a:extLst>
                <a:ext uri="{FF2B5EF4-FFF2-40B4-BE49-F238E27FC236}">
                  <a16:creationId xmlns:a16="http://schemas.microsoft.com/office/drawing/2014/main" id="{72A29B32-80EF-9B41-814D-E38E5A5CCD8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5" name="Straight Connector 24">
              <a:extLst>
                <a:ext uri="{FF2B5EF4-FFF2-40B4-BE49-F238E27FC236}">
                  <a16:creationId xmlns:a16="http://schemas.microsoft.com/office/drawing/2014/main" id="{FDE9C493-93E8-EA4D-AA69-9EDAB3A962E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089CFA5E-25FB-344F-B528-F046352F880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02167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a:extLst>
              <a:ext uri="{FF2B5EF4-FFF2-40B4-BE49-F238E27FC236}">
                <a16:creationId xmlns:a16="http://schemas.microsoft.com/office/drawing/2014/main" id="{71C875EF-6292-EC48-8B27-8393CAF3AC52}"/>
              </a:ext>
            </a:extLst>
          </p:cNvPr>
          <p:cNvSpPr txBox="1"/>
          <p:nvPr/>
        </p:nvSpPr>
        <p:spPr>
          <a:xfrm>
            <a:off x="-1244600" y="51816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pic>
        <p:nvPicPr>
          <p:cNvPr id="32" name="Picture 31">
            <a:extLst>
              <a:ext uri="{FF2B5EF4-FFF2-40B4-BE49-F238E27FC236}">
                <a16:creationId xmlns:a16="http://schemas.microsoft.com/office/drawing/2014/main" id="{3D2A048B-4CFC-3347-9E93-30A3EAFC296D}"/>
              </a:ext>
            </a:extLst>
          </p:cNvPr>
          <p:cNvPicPr>
            <a:picLocks noChangeAspect="1"/>
          </p:cNvPicPr>
          <p:nvPr/>
        </p:nvPicPr>
        <p:blipFill>
          <a:blip r:embed="rId3"/>
          <a:stretch>
            <a:fillRect/>
          </a:stretch>
        </p:blipFill>
        <p:spPr>
          <a:xfrm>
            <a:off x="-1" y="2182"/>
            <a:ext cx="13003213" cy="9904791"/>
          </a:xfrm>
          <a:prstGeom prst="rect">
            <a:avLst/>
          </a:prstGeom>
        </p:spPr>
      </p:pic>
      <p:sp>
        <p:nvSpPr>
          <p:cNvPr id="36" name="Rectangle 35">
            <a:extLst>
              <a:ext uri="{FF2B5EF4-FFF2-40B4-BE49-F238E27FC236}">
                <a16:creationId xmlns:a16="http://schemas.microsoft.com/office/drawing/2014/main" id="{1ACC800A-A0A5-E341-87E8-10B479B595FB}"/>
              </a:ext>
            </a:extLst>
          </p:cNvPr>
          <p:cNvSpPr/>
          <p:nvPr/>
        </p:nvSpPr>
        <p:spPr bwMode="auto">
          <a:xfrm>
            <a:off x="-7074" y="2183"/>
            <a:ext cx="13010286" cy="9837279"/>
          </a:xfrm>
          <a:prstGeom prst="rect">
            <a:avLst/>
          </a:prstGeom>
          <a:gradFill flip="none" rotWithShape="1">
            <a:gsLst>
              <a:gs pos="0">
                <a:schemeClr val="accent1">
                  <a:lumMod val="0"/>
                  <a:lumOff val="100000"/>
                  <a:alpha val="6000"/>
                </a:schemeClr>
              </a:gs>
              <a:gs pos="77000">
                <a:schemeClr val="tx2">
                  <a:lumMod val="95000"/>
                  <a:lumOff val="5000"/>
                  <a:alpha val="74000"/>
                </a:schemeClr>
              </a:gs>
              <a:gs pos="29000">
                <a:schemeClr val="tx2">
                  <a:lumMod val="95000"/>
                  <a:lumOff val="5000"/>
                  <a:alpha val="51000"/>
                </a:schemeClr>
              </a:gs>
            </a:gsLst>
            <a:lin ang="72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a:endParaRPr lang="en-US" sz="4267" dirty="0">
              <a:latin typeface="Lucida Grande" charset="0"/>
              <a:ea typeface="ヒラギノ角ゴ ProN W3" charset="0"/>
              <a:sym typeface="Lucida Grande" charset="0"/>
            </a:endParaRPr>
          </a:p>
        </p:txBody>
      </p:sp>
      <p:grpSp>
        <p:nvGrpSpPr>
          <p:cNvPr id="41" name="Group 40">
            <a:extLst>
              <a:ext uri="{FF2B5EF4-FFF2-40B4-BE49-F238E27FC236}">
                <a16:creationId xmlns:a16="http://schemas.microsoft.com/office/drawing/2014/main" id="{0D2185C2-03BD-E14B-926B-80260211D7C2}"/>
              </a:ext>
            </a:extLst>
          </p:cNvPr>
          <p:cNvGrpSpPr/>
          <p:nvPr/>
        </p:nvGrpSpPr>
        <p:grpSpPr>
          <a:xfrm>
            <a:off x="0" y="9407592"/>
            <a:ext cx="13003213" cy="431871"/>
            <a:chOff x="1" y="9426435"/>
            <a:chExt cx="13004800" cy="472939"/>
          </a:xfrm>
        </p:grpSpPr>
        <p:sp>
          <p:nvSpPr>
            <p:cNvPr id="42" name="Shape 606">
              <a:extLst>
                <a:ext uri="{FF2B5EF4-FFF2-40B4-BE49-F238E27FC236}">
                  <a16:creationId xmlns:a16="http://schemas.microsoft.com/office/drawing/2014/main" id="{3BA49111-FFE3-6D4F-87F0-350795D964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3" name="Shape 607">
              <a:extLst>
                <a:ext uri="{FF2B5EF4-FFF2-40B4-BE49-F238E27FC236}">
                  <a16:creationId xmlns:a16="http://schemas.microsoft.com/office/drawing/2014/main" id="{308BE174-F771-0B4F-8269-39595EDB9370}"/>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4" name="Shape 608">
              <a:extLst>
                <a:ext uri="{FF2B5EF4-FFF2-40B4-BE49-F238E27FC236}">
                  <a16:creationId xmlns:a16="http://schemas.microsoft.com/office/drawing/2014/main" id="{D26CF535-5005-8C4A-AEAB-8C45C563658D}"/>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5" name="Shape 609">
              <a:extLst>
                <a:ext uri="{FF2B5EF4-FFF2-40B4-BE49-F238E27FC236}">
                  <a16:creationId xmlns:a16="http://schemas.microsoft.com/office/drawing/2014/main" id="{E6146F56-FBA6-8043-A886-FFA895FB059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6" name="Shape 610">
              <a:extLst>
                <a:ext uri="{FF2B5EF4-FFF2-40B4-BE49-F238E27FC236}">
                  <a16:creationId xmlns:a16="http://schemas.microsoft.com/office/drawing/2014/main" id="{47308025-D9EA-0D43-9B90-DC2D1F71CDD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1EF886D4-B8A0-F445-B14A-196AED172645}"/>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95F176F7-FC87-E441-9733-2F443535B928}"/>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50" name="Rectangle 49">
            <a:extLst>
              <a:ext uri="{FF2B5EF4-FFF2-40B4-BE49-F238E27FC236}">
                <a16:creationId xmlns:a16="http://schemas.microsoft.com/office/drawing/2014/main" id="{772A251A-A957-E341-9DEB-73F8BB7A21E4}"/>
              </a:ext>
            </a:extLst>
          </p:cNvPr>
          <p:cNvSpPr/>
          <p:nvPr/>
        </p:nvSpPr>
        <p:spPr>
          <a:xfrm>
            <a:off x="3654116" y="829784"/>
            <a:ext cx="6081450" cy="689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4000" b="1" spc="300" dirty="0">
                <a:solidFill>
                  <a:srgbClr val="FFFFFF"/>
                </a:solidFill>
                <a:latin typeface="Calibri" charset="0"/>
                <a:ea typeface="MS PGothic" charset="-128"/>
                <a:cs typeface="Calibri" charset="0"/>
              </a:rPr>
              <a:t>USE OF THE TERMS:</a:t>
            </a:r>
          </a:p>
        </p:txBody>
      </p:sp>
      <p:grpSp>
        <p:nvGrpSpPr>
          <p:cNvPr id="51" name="Group 1149">
            <a:extLst>
              <a:ext uri="{FF2B5EF4-FFF2-40B4-BE49-F238E27FC236}">
                <a16:creationId xmlns:a16="http://schemas.microsoft.com/office/drawing/2014/main" id="{60BF6136-C2E2-2943-AF88-04FE8F426375}"/>
              </a:ext>
            </a:extLst>
          </p:cNvPr>
          <p:cNvGrpSpPr/>
          <p:nvPr/>
        </p:nvGrpSpPr>
        <p:grpSpPr>
          <a:xfrm>
            <a:off x="3654117" y="2239636"/>
            <a:ext cx="7116626" cy="2592652"/>
            <a:chOff x="-617329" y="-746762"/>
            <a:chExt cx="22238147" cy="3646354"/>
          </a:xfrm>
        </p:grpSpPr>
        <p:sp>
          <p:nvSpPr>
            <p:cNvPr id="52" name="Shape 1147">
              <a:extLst>
                <a:ext uri="{FF2B5EF4-FFF2-40B4-BE49-F238E27FC236}">
                  <a16:creationId xmlns:a16="http://schemas.microsoft.com/office/drawing/2014/main" id="{8CA18329-971F-2A4C-8704-01AB544158ED}"/>
                </a:ext>
              </a:extLst>
            </p:cNvPr>
            <p:cNvSpPr/>
            <p:nvPr/>
          </p:nvSpPr>
          <p:spPr>
            <a:xfrm>
              <a:off x="-617329" y="-746762"/>
              <a:ext cx="19003410" cy="3646354"/>
            </a:xfrm>
            <a:prstGeom prst="rect">
              <a:avLst/>
            </a:prstGeom>
            <a:noFill/>
            <a:ln w="19050" cap="flat">
              <a:solidFill>
                <a:schemeClr val="bg1">
                  <a:lumMod val="7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53" name="Shape 1148">
              <a:extLst>
                <a:ext uri="{FF2B5EF4-FFF2-40B4-BE49-F238E27FC236}">
                  <a16:creationId xmlns:a16="http://schemas.microsoft.com/office/drawing/2014/main" id="{B43A1ACD-B063-2143-879A-6AF16068BCDC}"/>
                </a:ext>
              </a:extLst>
            </p:cNvPr>
            <p:cNvSpPr/>
            <p:nvPr/>
          </p:nvSpPr>
          <p:spPr>
            <a:xfrm>
              <a:off x="1458205" y="524696"/>
              <a:ext cx="20162613" cy="178028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pPr lvl="0"/>
              <a:r>
                <a:rPr lang="en-US" sz="2600" dirty="0">
                  <a:solidFill>
                    <a:schemeClr val="bg1"/>
                  </a:solidFill>
                </a:rPr>
                <a:t>Sexual Orientation, Gender Identity, </a:t>
              </a:r>
              <a:br>
                <a:rPr lang="en-US" sz="2600" dirty="0">
                  <a:solidFill>
                    <a:schemeClr val="bg1"/>
                  </a:solidFill>
                </a:rPr>
              </a:br>
              <a:r>
                <a:rPr lang="en-US" sz="2600" dirty="0">
                  <a:solidFill>
                    <a:schemeClr val="bg1"/>
                  </a:solidFill>
                </a:rPr>
                <a:t>Gender Expression, </a:t>
              </a:r>
              <a:br>
                <a:rPr lang="en-US" sz="2600" dirty="0">
                  <a:solidFill>
                    <a:schemeClr val="bg1"/>
                  </a:solidFill>
                </a:rPr>
              </a:br>
              <a:r>
                <a:rPr lang="en-US" sz="2600" dirty="0">
                  <a:solidFill>
                    <a:schemeClr val="bg1"/>
                  </a:solidFill>
                </a:rPr>
                <a:t>and Sex Characteristics</a:t>
              </a:r>
            </a:p>
          </p:txBody>
        </p:sp>
      </p:grpSp>
      <p:grpSp>
        <p:nvGrpSpPr>
          <p:cNvPr id="54" name="Group 1149">
            <a:extLst>
              <a:ext uri="{FF2B5EF4-FFF2-40B4-BE49-F238E27FC236}">
                <a16:creationId xmlns:a16="http://schemas.microsoft.com/office/drawing/2014/main" id="{C7A125AE-48E6-554F-84A9-31475FC5BB6A}"/>
              </a:ext>
            </a:extLst>
          </p:cNvPr>
          <p:cNvGrpSpPr/>
          <p:nvPr/>
        </p:nvGrpSpPr>
        <p:grpSpPr>
          <a:xfrm>
            <a:off x="3654116" y="5264710"/>
            <a:ext cx="6081451" cy="2443420"/>
            <a:chOff x="-617329" y="-746761"/>
            <a:chExt cx="19003410" cy="3436469"/>
          </a:xfrm>
        </p:grpSpPr>
        <p:sp>
          <p:nvSpPr>
            <p:cNvPr id="55" name="Shape 1147">
              <a:extLst>
                <a:ext uri="{FF2B5EF4-FFF2-40B4-BE49-F238E27FC236}">
                  <a16:creationId xmlns:a16="http://schemas.microsoft.com/office/drawing/2014/main" id="{EC46ED36-4DCB-7646-8955-957A9D885EBA}"/>
                </a:ext>
              </a:extLst>
            </p:cNvPr>
            <p:cNvSpPr/>
            <p:nvPr/>
          </p:nvSpPr>
          <p:spPr>
            <a:xfrm>
              <a:off x="-617329" y="-746761"/>
              <a:ext cx="19003410" cy="3436469"/>
            </a:xfrm>
            <a:prstGeom prst="rect">
              <a:avLst/>
            </a:prstGeom>
            <a:noFill/>
            <a:ln w="19050" cap="flat">
              <a:solidFill>
                <a:schemeClr val="bg1">
                  <a:lumMod val="75000"/>
                </a:schemeClr>
              </a:solidFill>
              <a:miter lim="400000"/>
            </a:ln>
            <a:effectLst/>
          </p:spPr>
          <p:txBody>
            <a:bodyPr wrap="square" lIns="32507" tIns="32507" rIns="32507" bIns="32507" numCol="1" anchor="ctr">
              <a:noAutofit/>
            </a:bodyPr>
            <a:lstStyle/>
            <a:p>
              <a:pPr algn="ctr">
                <a:defRPr sz="3500">
                  <a:solidFill>
                    <a:srgbClr val="888B88"/>
                  </a:solidFill>
                </a:defRPr>
              </a:pPr>
              <a:endParaRPr sz="2489" dirty="0"/>
            </a:p>
          </p:txBody>
        </p:sp>
        <p:sp>
          <p:nvSpPr>
            <p:cNvPr id="72" name="Shape 1148">
              <a:extLst>
                <a:ext uri="{FF2B5EF4-FFF2-40B4-BE49-F238E27FC236}">
                  <a16:creationId xmlns:a16="http://schemas.microsoft.com/office/drawing/2014/main" id="{778FE278-5FF9-F148-9748-3C1895469C5F}"/>
                </a:ext>
              </a:extLst>
            </p:cNvPr>
            <p:cNvSpPr/>
            <p:nvPr/>
          </p:nvSpPr>
          <p:spPr>
            <a:xfrm>
              <a:off x="1501284" y="939504"/>
              <a:ext cx="16470525" cy="12176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2507" tIns="32507" rIns="32507" bIns="32507" numCol="1" anchor="t">
              <a:spAutoFit/>
            </a:bodyPr>
            <a:lstStyle/>
            <a:p>
              <a:pPr lvl="0"/>
              <a:r>
                <a:rPr lang="en-US" sz="2600" dirty="0">
                  <a:solidFill>
                    <a:schemeClr val="bg1"/>
                  </a:solidFill>
                </a:rPr>
                <a:t>Lesbian, Gay, Bisexual, Transgender, Intersex and Queer</a:t>
              </a:r>
            </a:p>
          </p:txBody>
        </p:sp>
      </p:grpSp>
      <p:sp>
        <p:nvSpPr>
          <p:cNvPr id="73" name="Shape 1150">
            <a:extLst>
              <a:ext uri="{FF2B5EF4-FFF2-40B4-BE49-F238E27FC236}">
                <a16:creationId xmlns:a16="http://schemas.microsoft.com/office/drawing/2014/main" id="{2CF12722-9962-2044-88C1-27A3CC7ECCAC}"/>
              </a:ext>
            </a:extLst>
          </p:cNvPr>
          <p:cNvSpPr/>
          <p:nvPr/>
        </p:nvSpPr>
        <p:spPr>
          <a:xfrm rot="5400000">
            <a:off x="3493410" y="6310774"/>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sp>
        <p:nvSpPr>
          <p:cNvPr id="74" name="Shape 1150">
            <a:extLst>
              <a:ext uri="{FF2B5EF4-FFF2-40B4-BE49-F238E27FC236}">
                <a16:creationId xmlns:a16="http://schemas.microsoft.com/office/drawing/2014/main" id="{EEFF6033-DB8D-1A4C-AD70-A2F94A24CDB6}"/>
              </a:ext>
            </a:extLst>
          </p:cNvPr>
          <p:cNvSpPr/>
          <p:nvPr/>
        </p:nvSpPr>
        <p:spPr>
          <a:xfrm rot="5400000">
            <a:off x="3487063" y="3299920"/>
            <a:ext cx="730239" cy="311816"/>
          </a:xfrm>
          <a:prstGeom prst="triangle">
            <a:avLst/>
          </a:prstGeom>
          <a:solidFill>
            <a:schemeClr val="accent2"/>
          </a:solidFill>
          <a:ln w="12700" cap="flat">
            <a:noFill/>
            <a:miter lim="400000"/>
          </a:ln>
          <a:effectLst/>
        </p:spPr>
        <p:txBody>
          <a:bodyPr wrap="square" lIns="32507" tIns="32507" rIns="32507" bIns="32507" numCol="1" anchor="ctr">
            <a:noAutofit/>
          </a:bodyPr>
          <a:lstStyle/>
          <a:p>
            <a:pPr algn="ctr">
              <a:defRPr sz="3500">
                <a:solidFill>
                  <a:srgbClr val="FFFFFF"/>
                </a:solidFill>
              </a:defRPr>
            </a:pPr>
            <a:endParaRPr sz="2489" dirty="0"/>
          </a:p>
        </p:txBody>
      </p:sp>
      <p:sp>
        <p:nvSpPr>
          <p:cNvPr id="75" name="TextBox 74">
            <a:extLst>
              <a:ext uri="{FF2B5EF4-FFF2-40B4-BE49-F238E27FC236}">
                <a16:creationId xmlns:a16="http://schemas.microsoft.com/office/drawing/2014/main" id="{9BDB7861-270C-2549-A767-A9E12776B0BC}"/>
              </a:ext>
            </a:extLst>
          </p:cNvPr>
          <p:cNvSpPr txBox="1"/>
          <p:nvPr/>
        </p:nvSpPr>
        <p:spPr>
          <a:xfrm>
            <a:off x="4271440" y="2310175"/>
            <a:ext cx="2484989" cy="914288"/>
          </a:xfrm>
          <a:prstGeom prst="rect">
            <a:avLst/>
          </a:prstGeom>
        </p:spPr>
        <p:txBody>
          <a:bodyPr wrap="none" rtlCol="0">
            <a:noAutofit/>
          </a:bodyPr>
          <a:lstStyle/>
          <a:p>
            <a:r>
              <a:rPr lang="en-US" sz="5399" b="1" kern="0" dirty="0">
                <a:solidFill>
                  <a:schemeClr val="bg1"/>
                </a:solidFill>
              </a:rPr>
              <a:t>SOGIESC</a:t>
            </a:r>
          </a:p>
        </p:txBody>
      </p:sp>
      <p:sp>
        <p:nvSpPr>
          <p:cNvPr id="76" name="TextBox 75">
            <a:extLst>
              <a:ext uri="{FF2B5EF4-FFF2-40B4-BE49-F238E27FC236}">
                <a16:creationId xmlns:a16="http://schemas.microsoft.com/office/drawing/2014/main" id="{B2501182-6A1B-844F-8A85-3D27BF4902BC}"/>
              </a:ext>
            </a:extLst>
          </p:cNvPr>
          <p:cNvSpPr txBox="1"/>
          <p:nvPr/>
        </p:nvSpPr>
        <p:spPr>
          <a:xfrm>
            <a:off x="4271440" y="5667051"/>
            <a:ext cx="2484989" cy="914288"/>
          </a:xfrm>
          <a:prstGeom prst="rect">
            <a:avLst/>
          </a:prstGeom>
        </p:spPr>
        <p:txBody>
          <a:bodyPr wrap="none" rtlCol="0">
            <a:noAutofit/>
          </a:bodyPr>
          <a:lstStyle/>
          <a:p>
            <a:r>
              <a:rPr lang="en-US" sz="5399" b="1" kern="0" dirty="0">
                <a:solidFill>
                  <a:schemeClr val="bg1"/>
                </a:solidFill>
              </a:rPr>
              <a:t>LGBTIQ+</a:t>
            </a:r>
          </a:p>
        </p:txBody>
      </p:sp>
      <p:sp>
        <p:nvSpPr>
          <p:cNvPr id="34" name="Slide Number Placeholder 5">
            <a:extLst>
              <a:ext uri="{FF2B5EF4-FFF2-40B4-BE49-F238E27FC236}">
                <a16:creationId xmlns:a16="http://schemas.microsoft.com/office/drawing/2014/main" id="{519F7699-408D-A545-9177-09DB4A07804B}"/>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grpSp>
        <p:nvGrpSpPr>
          <p:cNvPr id="33" name="Group 32">
            <a:extLst>
              <a:ext uri="{FF2B5EF4-FFF2-40B4-BE49-F238E27FC236}">
                <a16:creationId xmlns:a16="http://schemas.microsoft.com/office/drawing/2014/main" id="{19A90BFA-C5CD-1A4B-B7B1-5EC5EE629233}"/>
              </a:ext>
            </a:extLst>
          </p:cNvPr>
          <p:cNvGrpSpPr/>
          <p:nvPr/>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DFB28C05-6290-AB40-B8D6-5055E91B8B0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9" name="Straight Connector 48">
              <a:extLst>
                <a:ext uri="{FF2B5EF4-FFF2-40B4-BE49-F238E27FC236}">
                  <a16:creationId xmlns:a16="http://schemas.microsoft.com/office/drawing/2014/main" id="{E06FF219-5945-1B4C-83A1-D47D0E20009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F7B3CAAE-25AE-F140-A4E4-50E126777C4D}"/>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4201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altLang="en-US" dirty="0"/>
              <a:t>Terminology </a:t>
            </a:r>
            <a:br>
              <a:rPr lang="en-US" altLang="en-US" dirty="0"/>
            </a:br>
            <a:r>
              <a:rPr lang="en-US" altLang="en-US" dirty="0"/>
              <a:t>BOARD GAME</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a:lstStyle/>
          <a:p>
            <a:r>
              <a:rPr lang="en-US" sz="3600" dirty="0">
                <a:solidFill>
                  <a:schemeClr val="tx2"/>
                </a:solidFill>
              </a:rPr>
              <a:t>GROUP</a:t>
            </a:r>
            <a:br>
              <a:rPr lang="en-US" sz="3600" dirty="0">
                <a:solidFill>
                  <a:schemeClr val="tx2"/>
                </a:solidFill>
              </a:rPr>
            </a:br>
            <a:r>
              <a:rPr lang="en-US" sz="3600"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4083544" y="6604376"/>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BONUS EXERCISE - PAGE </a:t>
            </a:r>
            <a:r>
              <a:rPr lang="en-US" sz="3600" b="1" dirty="0">
                <a:solidFill>
                  <a:schemeClr val="tx2"/>
                </a:solidFill>
              </a:rPr>
              <a:t>13</a:t>
            </a:r>
            <a:endParaRPr lang="en-US" b="1" dirty="0">
              <a:solidFill>
                <a:schemeClr val="tx2"/>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nvSpPr>
        <p:spPr>
          <a:xfrm>
            <a:off x="4082762" y="7546987"/>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fontScale="92500"/>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ADVANCED BONUS - PAGE </a:t>
            </a:r>
            <a:r>
              <a:rPr lang="en-US" sz="3900" b="1" dirty="0">
                <a:solidFill>
                  <a:schemeClr val="tx2"/>
                </a:solidFill>
              </a:rPr>
              <a:t>14</a:t>
            </a:r>
            <a:endParaRPr lang="en-US" b="1" dirty="0">
              <a:solidFill>
                <a:schemeClr val="tx2"/>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nvSpPr>
        <p:spPr>
          <a:xfrm>
            <a:off x="4089446" y="8509838"/>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a:t>
            </a:r>
            <a:r>
              <a:rPr lang="en-US" dirty="0"/>
              <a:t>lossary</a:t>
            </a:r>
            <a:r>
              <a:rPr lang="en-US" dirty="0">
                <a:solidFill>
                  <a:schemeClr val="tx2"/>
                </a:solidFill>
              </a:rPr>
              <a:t> - </a:t>
            </a:r>
            <a:r>
              <a:rPr lang="en-US" b="1" dirty="0">
                <a:solidFill>
                  <a:schemeClr val="tx2"/>
                </a:solidFill>
              </a:rPr>
              <a:t>HANDOUT</a:t>
            </a: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Tree>
    <p:extLst>
      <p:ext uri="{BB962C8B-B14F-4D97-AF65-F5344CB8AC3E}">
        <p14:creationId xmlns:p14="http://schemas.microsoft.com/office/powerpoint/2010/main" val="7779982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dirty="0"/>
              <a:t>Terminology IN </a:t>
            </a:r>
            <a:br>
              <a:rPr lang="en-US" dirty="0"/>
            </a:br>
            <a:r>
              <a:rPr lang="en-US" dirty="0"/>
              <a:t>YOUR CONTEXT</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r>
              <a:rPr lang="en-US" sz="3600" dirty="0">
                <a:solidFill>
                  <a:schemeClr val="tx2"/>
                </a:solidFill>
              </a:rPr>
              <a:t>GROUP</a:t>
            </a:r>
            <a:br>
              <a:rPr lang="en-US" sz="3600" dirty="0">
                <a:solidFill>
                  <a:schemeClr val="tx2"/>
                </a:solidFill>
              </a:rPr>
            </a:br>
            <a:r>
              <a:rPr lang="en-US" altLang="en-US" sz="3600" spc="150" dirty="0">
                <a:solidFill>
                  <a:schemeClr val="tx2"/>
                </a:solidFill>
                <a:ea typeface="MS PGothic" charset="-128"/>
              </a:rPr>
              <a:t>Discussion</a:t>
            </a:r>
            <a:endParaRPr lang="en-US" sz="3600" spc="150" dirty="0">
              <a:solidFill>
                <a:schemeClr val="tx2"/>
              </a:solidFill>
            </a:endParaRPr>
          </a:p>
        </p:txBody>
      </p:sp>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pic>
        <p:nvPicPr>
          <p:cNvPr id="57" name="Picture 56">
            <a:extLst>
              <a:ext uri="{FF2B5EF4-FFF2-40B4-BE49-F238E27FC236}">
                <a16:creationId xmlns:a16="http://schemas.microsoft.com/office/drawing/2014/main" id="{8FF85929-2179-BB4E-8D0F-11180D8188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98664" y="5659552"/>
            <a:ext cx="695336" cy="690473"/>
          </a:xfrm>
          <a:prstGeom prst="rect">
            <a:avLst/>
          </a:prstGeom>
        </p:spPr>
      </p:pic>
      <p:pic>
        <p:nvPicPr>
          <p:cNvPr id="58" name="Picture 8">
            <a:extLst>
              <a:ext uri="{FF2B5EF4-FFF2-40B4-BE49-F238E27FC236}">
                <a16:creationId xmlns:a16="http://schemas.microsoft.com/office/drawing/2014/main" id="{4544B08C-280C-A243-9D8A-601F736E22B3}"/>
              </a:ext>
            </a:extLst>
          </p:cNvPr>
          <p:cNvPicPr>
            <a:picLocks noChangeAspect="1"/>
          </p:cNvPicPr>
          <p:nvPr/>
        </p:nvPicPr>
        <p:blipFill rotWithShape="1">
          <a:blip r:embed="rId4"/>
          <a:srcRect l="20653" r="43197" b="39823"/>
          <a:stretch/>
        </p:blipFill>
        <p:spPr>
          <a:xfrm>
            <a:off x="9259278" y="6501455"/>
            <a:ext cx="1993264" cy="3318171"/>
          </a:xfrm>
          <a:prstGeom prst="rect">
            <a:avLst/>
          </a:prstGeom>
        </p:spPr>
      </p:pic>
      <p:pic>
        <p:nvPicPr>
          <p:cNvPr id="59" name="Picture 8">
            <a:extLst>
              <a:ext uri="{FF2B5EF4-FFF2-40B4-BE49-F238E27FC236}">
                <a16:creationId xmlns:a16="http://schemas.microsoft.com/office/drawing/2014/main" id="{27D1AB58-B405-234C-B6C5-46BC07E03BB6}"/>
              </a:ext>
            </a:extLst>
          </p:cNvPr>
          <p:cNvPicPr>
            <a:picLocks noChangeAspect="1"/>
          </p:cNvPicPr>
          <p:nvPr/>
        </p:nvPicPr>
        <p:blipFill>
          <a:blip r:embed="rId5"/>
          <a:stretch>
            <a:fillRect/>
          </a:stretch>
        </p:blipFill>
        <p:spPr>
          <a:xfrm>
            <a:off x="2588067" y="6613127"/>
            <a:ext cx="7064017" cy="3532009"/>
          </a:xfrm>
          <a:prstGeom prst="rect">
            <a:avLst/>
          </a:prstGeom>
        </p:spPr>
      </p:pic>
      <p:sp>
        <p:nvSpPr>
          <p:cNvPr id="12" name="Slide Number Placeholder 5">
            <a:extLst>
              <a:ext uri="{FF2B5EF4-FFF2-40B4-BE49-F238E27FC236}">
                <a16:creationId xmlns:a16="http://schemas.microsoft.com/office/drawing/2014/main" id="{1BEBACCE-1317-AF4C-A1D9-F597CFA973E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pic>
        <p:nvPicPr>
          <p:cNvPr id="5" name="Picture 4">
            <a:extLst>
              <a:ext uri="{FF2B5EF4-FFF2-40B4-BE49-F238E27FC236}">
                <a16:creationId xmlns:a16="http://schemas.microsoft.com/office/drawing/2014/main" id="{13B47CDD-C578-4F46-BF3E-F92C22C10E53}"/>
              </a:ext>
            </a:extLst>
          </p:cNvPr>
          <p:cNvPicPr>
            <a:picLocks noChangeAspect="1"/>
          </p:cNvPicPr>
          <p:nvPr/>
        </p:nvPicPr>
        <p:blipFill rotWithShape="1">
          <a:blip r:embed="rId6"/>
          <a:srcRect l="11926" t="9816" r="56636" b="48055"/>
          <a:stretch/>
        </p:blipFill>
        <p:spPr>
          <a:xfrm>
            <a:off x="1312054" y="6781898"/>
            <a:ext cx="2219999" cy="2974878"/>
          </a:xfrm>
          <a:prstGeom prst="rect">
            <a:avLst/>
          </a:prstGeom>
        </p:spPr>
      </p:pic>
    </p:spTree>
    <p:extLst>
      <p:ext uri="{BB962C8B-B14F-4D97-AF65-F5344CB8AC3E}">
        <p14:creationId xmlns:p14="http://schemas.microsoft.com/office/powerpoint/2010/main" val="1506689285"/>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8" name="Picture Placeholder 17">
            <a:extLst>
              <a:ext uri="{FF2B5EF4-FFF2-40B4-BE49-F238E27FC236}">
                <a16:creationId xmlns:a16="http://schemas.microsoft.com/office/drawing/2014/main" id="{E2062FA3-A814-4E49-BE24-50678E183938}"/>
              </a:ext>
            </a:extLst>
          </p:cNvPr>
          <p:cNvPicPr>
            <a:picLocks noGrp="1" noChangeAspect="1"/>
          </p:cNvPicPr>
          <p:nvPr>
            <p:ph type="pic" sz="quarter" idx="10"/>
          </p:nvPr>
        </p:nvPicPr>
        <p:blipFill rotWithShape="1">
          <a:blip r:embed="rId4"/>
          <a:srcRect l="5822" r="5822"/>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p:txBody>
          <a:bodyPr>
            <a:normAutofit/>
          </a:bodyPr>
          <a:lstStyle/>
          <a:p>
            <a:r>
              <a:rPr lang="en-US" altLang="en-US" dirty="0"/>
              <a:t>No Longer Alone</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337091"/>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544408"/>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sz="2400" dirty="0">
                <a:solidFill>
                  <a:schemeClr val="bg1"/>
                </a:solidFill>
                <a:latin typeface="Calibri" panose="020F0502020204030204" pitchFamily="34" charset="0"/>
                <a:cs typeface="Calibri" panose="020F0502020204030204" pitchFamily="34" charset="0"/>
              </a:rPr>
              <a:t>Human Rights Watch and </a:t>
            </a:r>
            <a:br>
              <a:rPr lang="en-US" sz="2400" dirty="0">
                <a:solidFill>
                  <a:schemeClr val="bg1"/>
                </a:solidFill>
                <a:latin typeface="Calibri" panose="020F0502020204030204" pitchFamily="34" charset="0"/>
                <a:cs typeface="Calibri" panose="020F0502020204030204" pitchFamily="34" charset="0"/>
              </a:rPr>
            </a:br>
            <a:r>
              <a:rPr lang="en-US" sz="2400" dirty="0">
                <a:solidFill>
                  <a:schemeClr val="bg1"/>
                </a:solidFill>
                <a:latin typeface="Calibri" panose="020F0502020204030204" pitchFamily="34" charset="0"/>
                <a:cs typeface="Calibri" panose="020F0502020204030204" pitchFamily="34" charset="0"/>
              </a:rPr>
              <a:t>Arab Foundation for Freedoms and Equality </a:t>
            </a:r>
            <a:r>
              <a:rPr lang="en-US" altLang="en-US" sz="2400" kern="0" dirty="0">
                <a:solidFill>
                  <a:schemeClr val="bg1"/>
                </a:solidFill>
                <a:latin typeface="Calibri" panose="020F0502020204030204" pitchFamily="34" charset="0"/>
                <a:cs typeface="Calibri" panose="020F0502020204030204" pitchFamily="34" charset="0"/>
              </a:rPr>
              <a:t>(6:37)</a:t>
            </a:r>
          </a:p>
        </p:txBody>
      </p:sp>
      <p:sp>
        <p:nvSpPr>
          <p:cNvPr id="13" name="Slide Number Placeholder 5">
            <a:extLst>
              <a:ext uri="{FF2B5EF4-FFF2-40B4-BE49-F238E27FC236}">
                <a16:creationId xmlns:a16="http://schemas.microsoft.com/office/drawing/2014/main" id="{92E228E3-6C95-C141-BF0F-0BF16EF5650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Tree>
    <p:extLst>
      <p:ext uri="{BB962C8B-B14F-4D97-AF65-F5344CB8AC3E}">
        <p14:creationId xmlns:p14="http://schemas.microsoft.com/office/powerpoint/2010/main" val="158916355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0" y="24210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The separate components</a:t>
                </a:r>
              </a:p>
              <a:p>
                <a:pPr algn="ctr"/>
                <a:r>
                  <a:rPr lang="en-US" sz="2800" b="1" dirty="0">
                    <a:solidFill>
                      <a:schemeClr val="bg1"/>
                    </a:solidFill>
                    <a:latin typeface="Calibri" panose="020F0502020204030204" pitchFamily="34" charset="0"/>
                    <a:cs typeface="Calibri" panose="020F0502020204030204" pitchFamily="34" charset="0"/>
                  </a:rPr>
                  <a:t>of SOGIESC</a:t>
                </a:r>
                <a:endParaRPr lang="en-US" sz="28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3195164" y="24210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LGBTIQ+ and assumptions</a:t>
                </a:r>
                <a:endParaRPr lang="en-US" sz="2400"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6415728" y="24210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Self-identity and culture within SOGIESC</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37AB5E80-18F9-2D43-8EF0-C5F7600C3B45}"/>
              </a:ext>
            </a:extLst>
          </p:cNvPr>
          <p:cNvGrpSpPr/>
          <p:nvPr/>
        </p:nvGrpSpPr>
        <p:grpSpPr>
          <a:xfrm>
            <a:off x="9586326" y="24210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Human dignity approach</a:t>
                </a:r>
                <a:endParaRPr lang="en-US" sz="2400" dirty="0">
                  <a:solidFill>
                    <a:schemeClr val="bg1"/>
                  </a:solidFill>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spTree>
    <p:extLst>
      <p:ext uri="{BB962C8B-B14F-4D97-AF65-F5344CB8AC3E}">
        <p14:creationId xmlns:p14="http://schemas.microsoft.com/office/powerpoint/2010/main" val="18715641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CBFF5FB-3B7A-D64D-B74C-EA8ACBC44BE9}"/>
              </a:ext>
            </a:extLst>
          </p:cNvPr>
          <p:cNvSpPr txBox="1">
            <a:spLocks/>
          </p:cNvSpPr>
          <p:nvPr/>
        </p:nvSpPr>
        <p:spPr>
          <a:xfrm>
            <a:off x="3790054" y="3465459"/>
            <a:ext cx="5421517"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global</a:t>
            </a:r>
          </a:p>
        </p:txBody>
      </p:sp>
      <p:grpSp>
        <p:nvGrpSpPr>
          <p:cNvPr id="16" name="Group 15">
            <a:extLst>
              <a:ext uri="{FF2B5EF4-FFF2-40B4-BE49-F238E27FC236}">
                <a16:creationId xmlns:a16="http://schemas.microsoft.com/office/drawing/2014/main" id="{EF759284-A454-F843-8877-05F1408AEFB0}"/>
              </a:ext>
            </a:extLst>
          </p:cNvPr>
          <p:cNvGrpSpPr/>
          <p:nvPr/>
        </p:nvGrpSpPr>
        <p:grpSpPr>
          <a:xfrm>
            <a:off x="0" y="9407592"/>
            <a:ext cx="13003213" cy="431871"/>
            <a:chOff x="1" y="9426435"/>
            <a:chExt cx="13004800" cy="472939"/>
          </a:xfrm>
        </p:grpSpPr>
        <p:sp>
          <p:nvSpPr>
            <p:cNvPr id="17" name="Shape 606">
              <a:extLst>
                <a:ext uri="{FF2B5EF4-FFF2-40B4-BE49-F238E27FC236}">
                  <a16:creationId xmlns:a16="http://schemas.microsoft.com/office/drawing/2014/main" id="{C44DF619-5578-E745-BA6F-3899FE659A58}"/>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07">
              <a:extLst>
                <a:ext uri="{FF2B5EF4-FFF2-40B4-BE49-F238E27FC236}">
                  <a16:creationId xmlns:a16="http://schemas.microsoft.com/office/drawing/2014/main" id="{E9063912-FE8E-B64A-B7BB-9C8544E7D505}"/>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08">
              <a:extLst>
                <a:ext uri="{FF2B5EF4-FFF2-40B4-BE49-F238E27FC236}">
                  <a16:creationId xmlns:a16="http://schemas.microsoft.com/office/drawing/2014/main" id="{816072E8-9626-4E46-AFD5-77BC0F016663}"/>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09">
              <a:extLst>
                <a:ext uri="{FF2B5EF4-FFF2-40B4-BE49-F238E27FC236}">
                  <a16:creationId xmlns:a16="http://schemas.microsoft.com/office/drawing/2014/main" id="{4A36D512-87C8-D046-AB6F-979846DCEFBE}"/>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1" name="Shape 610">
              <a:extLst>
                <a:ext uri="{FF2B5EF4-FFF2-40B4-BE49-F238E27FC236}">
                  <a16:creationId xmlns:a16="http://schemas.microsoft.com/office/drawing/2014/main" id="{6DCBB36B-626D-FE4A-91B3-B47CDFE4C6A6}"/>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2" name="Shape 610">
              <a:extLst>
                <a:ext uri="{FF2B5EF4-FFF2-40B4-BE49-F238E27FC236}">
                  <a16:creationId xmlns:a16="http://schemas.microsoft.com/office/drawing/2014/main" id="{BCEAD975-BC6A-834C-8CD2-5065AFFEE85F}"/>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3" name="Shape 610">
              <a:extLst>
                <a:ext uri="{FF2B5EF4-FFF2-40B4-BE49-F238E27FC236}">
                  <a16:creationId xmlns:a16="http://schemas.microsoft.com/office/drawing/2014/main" id="{981473C2-63A8-8C48-ABCF-CCF278BF3068}"/>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4" name="Slide Number Placeholder 5">
            <a:extLst>
              <a:ext uri="{FF2B5EF4-FFF2-40B4-BE49-F238E27FC236}">
                <a16:creationId xmlns:a16="http://schemas.microsoft.com/office/drawing/2014/main" id="{13678AFE-5C27-9644-A090-75DAEA2C1CD3}"/>
              </a:ext>
            </a:extLst>
          </p:cNvPr>
          <p:cNvSpPr txBox="1">
            <a:spLocks/>
          </p:cNvSpPr>
          <p:nvPr/>
        </p:nvSpPr>
        <p:spPr>
          <a:xfrm>
            <a:off x="12455305" y="9427468"/>
            <a:ext cx="374708" cy="298725"/>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a:pPr>
                <a:defRPr/>
              </a:pPr>
              <a:t>18</a:t>
            </a:fld>
            <a:endParaRPr lang="en-US" altLang="en-US" dirty="0"/>
          </a:p>
        </p:txBody>
      </p:sp>
      <p:sp>
        <p:nvSpPr>
          <p:cNvPr id="26" name="Text Placeholder 5">
            <a:extLst>
              <a:ext uri="{FF2B5EF4-FFF2-40B4-BE49-F238E27FC236}">
                <a16:creationId xmlns:a16="http://schemas.microsoft.com/office/drawing/2014/main" id="{43DB0B40-A3CD-F340-A09A-7B803B2DBE74}"/>
              </a:ext>
            </a:extLst>
          </p:cNvPr>
          <p:cNvSpPr txBox="1">
            <a:spLocks/>
          </p:cNvSpPr>
          <p:nvPr/>
        </p:nvSpPr>
        <p:spPr>
          <a:xfrm>
            <a:off x="3156127" y="5353895"/>
            <a:ext cx="6689372"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overview</a:t>
            </a:r>
          </a:p>
        </p:txBody>
      </p:sp>
      <p:sp>
        <p:nvSpPr>
          <p:cNvPr id="27" name="Slide Number Placeholder 5">
            <a:extLst>
              <a:ext uri="{FF2B5EF4-FFF2-40B4-BE49-F238E27FC236}">
                <a16:creationId xmlns:a16="http://schemas.microsoft.com/office/drawing/2014/main" id="{7D9E0C37-A9BE-5A4E-B9C9-5278CEFF0B6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pic>
        <p:nvPicPr>
          <p:cNvPr id="3" name="Picture 2">
            <a:extLst>
              <a:ext uri="{FF2B5EF4-FFF2-40B4-BE49-F238E27FC236}">
                <a16:creationId xmlns:a16="http://schemas.microsoft.com/office/drawing/2014/main" id="{2E9E093E-2855-DF49-A973-273F33A39612}"/>
              </a:ext>
            </a:extLst>
          </p:cNvPr>
          <p:cNvPicPr>
            <a:picLocks noChangeAspect="1"/>
          </p:cNvPicPr>
          <p:nvPr/>
        </p:nvPicPr>
        <p:blipFill>
          <a:blip r:embed="rId3"/>
          <a:stretch>
            <a:fillRect/>
          </a:stretch>
        </p:blipFill>
        <p:spPr>
          <a:xfrm>
            <a:off x="8404919" y="4459169"/>
            <a:ext cx="5055541" cy="4932833"/>
          </a:xfrm>
          <a:prstGeom prst="rect">
            <a:avLst/>
          </a:prstGeom>
        </p:spPr>
      </p:pic>
      <p:grpSp>
        <p:nvGrpSpPr>
          <p:cNvPr id="25" name="Group 24">
            <a:extLst>
              <a:ext uri="{FF2B5EF4-FFF2-40B4-BE49-F238E27FC236}">
                <a16:creationId xmlns:a16="http://schemas.microsoft.com/office/drawing/2014/main" id="{6B518344-F9FC-AF4E-B1CB-2E8C612F9C5B}"/>
              </a:ext>
            </a:extLst>
          </p:cNvPr>
          <p:cNvGrpSpPr/>
          <p:nvPr/>
        </p:nvGrpSpPr>
        <p:grpSpPr>
          <a:xfrm>
            <a:off x="5509581" y="8936492"/>
            <a:ext cx="2041918" cy="473126"/>
            <a:chOff x="5582387" y="8894626"/>
            <a:chExt cx="2041918" cy="473126"/>
          </a:xfrm>
        </p:grpSpPr>
        <p:pic>
          <p:nvPicPr>
            <p:cNvPr id="28" name="Picture 27">
              <a:extLst>
                <a:ext uri="{FF2B5EF4-FFF2-40B4-BE49-F238E27FC236}">
                  <a16:creationId xmlns:a16="http://schemas.microsoft.com/office/drawing/2014/main" id="{87BBCCB2-D968-4744-8C25-22A6198CD772}"/>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9" name="Straight Connector 28">
              <a:extLst>
                <a:ext uri="{FF2B5EF4-FFF2-40B4-BE49-F238E27FC236}">
                  <a16:creationId xmlns:a16="http://schemas.microsoft.com/office/drawing/2014/main" id="{02859584-02DC-714F-8BCE-493FFCDC880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8360747-63A7-C946-8015-BE3CF7C275BF}"/>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79415468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53" name="Straight Connector 52">
            <a:extLst>
              <a:ext uri="{FF2B5EF4-FFF2-40B4-BE49-F238E27FC236}">
                <a16:creationId xmlns:a16="http://schemas.microsoft.com/office/drawing/2014/main" id="{1651B200-29C8-3F4D-8F9E-ED522C5D6023}"/>
              </a:ext>
            </a:extLst>
          </p:cNvPr>
          <p:cNvCxnSpPr>
            <a:cxnSpLocks/>
          </p:cNvCxnSpPr>
          <p:nvPr/>
        </p:nvCxnSpPr>
        <p:spPr bwMode="auto">
          <a:xfrm>
            <a:off x="4449713" y="3796188"/>
            <a:ext cx="0" cy="4833661"/>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5C8E86D5-E570-F649-9C97-6E77B71F822D}"/>
              </a:ext>
            </a:extLst>
          </p:cNvPr>
          <p:cNvCxnSpPr>
            <a:cxnSpLocks/>
          </p:cNvCxnSpPr>
          <p:nvPr/>
        </p:nvCxnSpPr>
        <p:spPr bwMode="auto">
          <a:xfrm>
            <a:off x="8763501" y="3761580"/>
            <a:ext cx="0" cy="4868268"/>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5BFC9B9-469E-DF47-8341-8B5B5777B5AA}"/>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56" name="Text Placeholder 11">
            <a:extLst>
              <a:ext uri="{FF2B5EF4-FFF2-40B4-BE49-F238E27FC236}">
                <a16:creationId xmlns:a16="http://schemas.microsoft.com/office/drawing/2014/main" id="{0E269F79-B469-9240-9D28-49A72D60D509}"/>
              </a:ext>
            </a:extLst>
          </p:cNvPr>
          <p:cNvSpPr txBox="1">
            <a:spLocks/>
          </p:cNvSpPr>
          <p:nvPr/>
        </p:nvSpPr>
        <p:spPr>
          <a:xfrm>
            <a:off x="269965" y="5932402"/>
            <a:ext cx="3949260" cy="1905769"/>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1">
              <a:lnSpc>
                <a:spcPct val="120000"/>
              </a:lnSpc>
            </a:pPr>
            <a:r>
              <a:rPr lang="en-US" sz="2200" b="1" dirty="0">
                <a:solidFill>
                  <a:schemeClr val="accent1"/>
                </a:solidFill>
              </a:rPr>
              <a:t>Describe the issues </a:t>
            </a:r>
            <a:br>
              <a:rPr lang="en-US" sz="2200" dirty="0"/>
            </a:br>
            <a:r>
              <a:rPr lang="en-US" sz="2200" dirty="0"/>
              <a:t>people with diverse SOGIESC face in a variety of countries around the world</a:t>
            </a:r>
          </a:p>
        </p:txBody>
      </p:sp>
      <p:sp>
        <p:nvSpPr>
          <p:cNvPr id="58" name="Text Placeholder 17">
            <a:extLst>
              <a:ext uri="{FF2B5EF4-FFF2-40B4-BE49-F238E27FC236}">
                <a16:creationId xmlns:a16="http://schemas.microsoft.com/office/drawing/2014/main" id="{1BCC12D3-318D-744D-B4AC-38ADB81A065D}"/>
              </a:ext>
            </a:extLst>
          </p:cNvPr>
          <p:cNvSpPr txBox="1">
            <a:spLocks/>
          </p:cNvSpPr>
          <p:nvPr/>
        </p:nvSpPr>
        <p:spPr>
          <a:xfrm>
            <a:off x="8943199" y="5967420"/>
            <a:ext cx="3724562" cy="2667970"/>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b="1" dirty="0">
                <a:solidFill>
                  <a:schemeClr val="accent3"/>
                </a:solidFill>
              </a:rPr>
              <a:t>Contextualize </a:t>
            </a:r>
            <a:br>
              <a:rPr lang="en-US" sz="2200" dirty="0"/>
            </a:br>
            <a:r>
              <a:rPr lang="en-US" sz="2200" dirty="0"/>
              <a:t>people with diverse </a:t>
            </a:r>
            <a:br>
              <a:rPr lang="en-US" sz="2200" dirty="0"/>
            </a:br>
            <a:r>
              <a:rPr lang="en-US" sz="2200" dirty="0"/>
              <a:t>SOGIESC within the populations we assist.</a:t>
            </a:r>
          </a:p>
        </p:txBody>
      </p:sp>
      <p:sp>
        <p:nvSpPr>
          <p:cNvPr id="59" name="Text Placeholder 4">
            <a:extLst>
              <a:ext uri="{FF2B5EF4-FFF2-40B4-BE49-F238E27FC236}">
                <a16:creationId xmlns:a16="http://schemas.microsoft.com/office/drawing/2014/main" id="{CBB48AD3-006D-A24D-9094-FF53832A0A16}"/>
              </a:ext>
            </a:extLst>
          </p:cNvPr>
          <p:cNvSpPr txBox="1">
            <a:spLocks/>
          </p:cNvSpPr>
          <p:nvPr/>
        </p:nvSpPr>
        <p:spPr>
          <a:xfrm>
            <a:off x="4604023" y="5950846"/>
            <a:ext cx="3989568" cy="2407341"/>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b="1" dirty="0">
                <a:solidFill>
                  <a:schemeClr val="accent2"/>
                </a:solidFill>
              </a:rPr>
              <a:t>Identify actors </a:t>
            </a:r>
            <a:br>
              <a:rPr lang="en-US" sz="2200" dirty="0"/>
            </a:br>
            <a:r>
              <a:rPr lang="en-US" sz="2200" dirty="0"/>
              <a:t>who discriminate against and persecute people with diverse SOGIESC, including both state and non-state actors.</a:t>
            </a:r>
          </a:p>
        </p:txBody>
      </p:sp>
      <p:cxnSp>
        <p:nvCxnSpPr>
          <p:cNvPr id="60" name="Straight Connector 59">
            <a:extLst>
              <a:ext uri="{FF2B5EF4-FFF2-40B4-BE49-F238E27FC236}">
                <a16:creationId xmlns:a16="http://schemas.microsoft.com/office/drawing/2014/main" id="{CE772526-F32B-2747-AA7C-541D937C6E57}"/>
              </a:ext>
            </a:extLst>
          </p:cNvPr>
          <p:cNvCxnSpPr/>
          <p:nvPr/>
        </p:nvCxnSpPr>
        <p:spPr bwMode="auto">
          <a:xfrm flipV="1">
            <a:off x="-1" y="8629848"/>
            <a:ext cx="13003213" cy="1273"/>
          </a:xfrm>
          <a:prstGeom prst="line">
            <a:avLst/>
          </a:prstGeom>
          <a:noFill/>
          <a:ln w="76200" cap="flat" cmpd="sng" algn="ctr">
            <a:solidFill>
              <a:srgbClr val="FFFFFF">
                <a:lumMod val="65000"/>
              </a:srgbClr>
            </a:solidFill>
            <a:prstDash val="solid"/>
            <a:round/>
            <a:headEnd type="none" w="med" len="med"/>
            <a:tailEnd type="none" w="med" len="med"/>
          </a:ln>
          <a:effectLst/>
        </p:spPr>
      </p:cxnSp>
      <p:grpSp>
        <p:nvGrpSpPr>
          <p:cNvPr id="61" name="Group 230">
            <a:extLst>
              <a:ext uri="{FF2B5EF4-FFF2-40B4-BE49-F238E27FC236}">
                <a16:creationId xmlns:a16="http://schemas.microsoft.com/office/drawing/2014/main" id="{7C44ABBC-EC95-A246-A058-8CCF36478AE9}"/>
              </a:ext>
            </a:extLst>
          </p:cNvPr>
          <p:cNvGrpSpPr>
            <a:grpSpLocks noChangeAspect="1"/>
          </p:cNvGrpSpPr>
          <p:nvPr/>
        </p:nvGrpSpPr>
        <p:grpSpPr>
          <a:xfrm>
            <a:off x="1664911" y="3009742"/>
            <a:ext cx="1540128" cy="1550466"/>
            <a:chOff x="0" y="0"/>
            <a:chExt cx="1455740" cy="1465510"/>
          </a:xfrm>
          <a:solidFill>
            <a:srgbClr val="FCC448"/>
          </a:solidFill>
        </p:grpSpPr>
        <p:sp>
          <p:nvSpPr>
            <p:cNvPr id="62" name="Shape 227">
              <a:extLst>
                <a:ext uri="{FF2B5EF4-FFF2-40B4-BE49-F238E27FC236}">
                  <a16:creationId xmlns:a16="http://schemas.microsoft.com/office/drawing/2014/main" id="{D17D3064-DFC3-8A48-BCDF-86CC8C00FC5A}"/>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63" name="Shape 228">
              <a:extLst>
                <a:ext uri="{FF2B5EF4-FFF2-40B4-BE49-F238E27FC236}">
                  <a16:creationId xmlns:a16="http://schemas.microsoft.com/office/drawing/2014/main" id="{CA9BA121-6EE2-EB43-BCB5-E4397F5A1406}"/>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4" name="Shape 229">
              <a:extLst>
                <a:ext uri="{FF2B5EF4-FFF2-40B4-BE49-F238E27FC236}">
                  <a16:creationId xmlns:a16="http://schemas.microsoft.com/office/drawing/2014/main" id="{BD617461-6445-1A44-98E8-679C72AC06E4}"/>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65" name="Title 3">
            <a:extLst>
              <a:ext uri="{FF2B5EF4-FFF2-40B4-BE49-F238E27FC236}">
                <a16:creationId xmlns:a16="http://schemas.microsoft.com/office/drawing/2014/main" id="{D697220E-4BE8-8943-AAD2-0F760C3EEA5A}"/>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66" name="Group 230">
            <a:extLst>
              <a:ext uri="{FF2B5EF4-FFF2-40B4-BE49-F238E27FC236}">
                <a16:creationId xmlns:a16="http://schemas.microsoft.com/office/drawing/2014/main" id="{208E1921-DE12-A744-A603-F710BCB40EB2}"/>
              </a:ext>
            </a:extLst>
          </p:cNvPr>
          <p:cNvGrpSpPr>
            <a:grpSpLocks noChangeAspect="1"/>
          </p:cNvGrpSpPr>
          <p:nvPr/>
        </p:nvGrpSpPr>
        <p:grpSpPr>
          <a:xfrm>
            <a:off x="5882357" y="2944044"/>
            <a:ext cx="1540128" cy="1550466"/>
            <a:chOff x="0" y="0"/>
            <a:chExt cx="1455740" cy="1465510"/>
          </a:xfrm>
          <a:solidFill>
            <a:srgbClr val="FCC448"/>
          </a:solidFill>
        </p:grpSpPr>
        <p:sp>
          <p:nvSpPr>
            <p:cNvPr id="67" name="Shape 227">
              <a:extLst>
                <a:ext uri="{FF2B5EF4-FFF2-40B4-BE49-F238E27FC236}">
                  <a16:creationId xmlns:a16="http://schemas.microsoft.com/office/drawing/2014/main" id="{F152FE0D-4FE9-6844-BED1-5DDB066C2AAF}"/>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68" name="Shape 228">
              <a:extLst>
                <a:ext uri="{FF2B5EF4-FFF2-40B4-BE49-F238E27FC236}">
                  <a16:creationId xmlns:a16="http://schemas.microsoft.com/office/drawing/2014/main" id="{A623BA09-F5C1-6E4F-9BF2-22434FEC9397}"/>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9" name="Shape 229">
              <a:extLst>
                <a:ext uri="{FF2B5EF4-FFF2-40B4-BE49-F238E27FC236}">
                  <a16:creationId xmlns:a16="http://schemas.microsoft.com/office/drawing/2014/main" id="{9FC67DCA-70C4-A94C-9A03-35B641C7588B}"/>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70" name="Group 230">
            <a:extLst>
              <a:ext uri="{FF2B5EF4-FFF2-40B4-BE49-F238E27FC236}">
                <a16:creationId xmlns:a16="http://schemas.microsoft.com/office/drawing/2014/main" id="{7A8C6623-D79A-1E46-8EA8-740A5F1DD467}"/>
              </a:ext>
            </a:extLst>
          </p:cNvPr>
          <p:cNvGrpSpPr>
            <a:grpSpLocks noChangeAspect="1"/>
          </p:cNvGrpSpPr>
          <p:nvPr/>
        </p:nvGrpSpPr>
        <p:grpSpPr>
          <a:xfrm>
            <a:off x="10116413" y="2951730"/>
            <a:ext cx="1540128" cy="1550466"/>
            <a:chOff x="0" y="0"/>
            <a:chExt cx="1455740" cy="1465510"/>
          </a:xfrm>
          <a:solidFill>
            <a:srgbClr val="FCC448"/>
          </a:solidFill>
        </p:grpSpPr>
        <p:sp>
          <p:nvSpPr>
            <p:cNvPr id="71" name="Shape 227">
              <a:extLst>
                <a:ext uri="{FF2B5EF4-FFF2-40B4-BE49-F238E27FC236}">
                  <a16:creationId xmlns:a16="http://schemas.microsoft.com/office/drawing/2014/main" id="{AFBC558C-CC5F-7D42-9B01-0875075506F4}"/>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72" name="Shape 228">
              <a:extLst>
                <a:ext uri="{FF2B5EF4-FFF2-40B4-BE49-F238E27FC236}">
                  <a16:creationId xmlns:a16="http://schemas.microsoft.com/office/drawing/2014/main" id="{3F6C9B7A-B244-6349-BEF6-D198FD36E24E}"/>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73" name="Shape 229">
              <a:extLst>
                <a:ext uri="{FF2B5EF4-FFF2-40B4-BE49-F238E27FC236}">
                  <a16:creationId xmlns:a16="http://schemas.microsoft.com/office/drawing/2014/main" id="{70FCC3A6-00BD-A440-9F5E-32E342219B1E}"/>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E00F18A-4CA1-9947-A399-128EC542ADC6}"/>
              </a:ext>
            </a:extLst>
          </p:cNvPr>
          <p:cNvSpPr/>
          <p:nvPr/>
        </p:nvSpPr>
        <p:spPr>
          <a:xfrm>
            <a:off x="268254" y="4724912"/>
            <a:ext cx="3950971" cy="1020419"/>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mn-lt"/>
              </a:rPr>
              <a:t>GLOBAL ISSUES</a:t>
            </a:r>
            <a:endParaRPr lang="en-US" sz="2800" b="1" dirty="0">
              <a:solidFill>
                <a:schemeClr val="bg1"/>
              </a:solidFill>
              <a:latin typeface="+mn-lt"/>
              <a:ea typeface="Calibri" charset="0"/>
              <a:cs typeface="Calibri" charset="0"/>
            </a:endParaRPr>
          </a:p>
        </p:txBody>
      </p:sp>
      <p:sp>
        <p:nvSpPr>
          <p:cNvPr id="2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292F711C-6406-4B46-9CE5-5A8AAFE20FE9}"/>
              </a:ext>
            </a:extLst>
          </p:cNvPr>
          <p:cNvSpPr/>
          <p:nvPr/>
        </p:nvSpPr>
        <p:spPr>
          <a:xfrm>
            <a:off x="4636521" y="4724912"/>
            <a:ext cx="3950971" cy="1020419"/>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dirty="0">
                <a:solidFill>
                  <a:schemeClr val="bg1"/>
                </a:solidFill>
                <a:latin typeface="+mn-lt"/>
              </a:rPr>
              <a:t>ACTORS AND DISCRIMINATION</a:t>
            </a:r>
            <a:endParaRPr lang="en-US" sz="2800" b="1" dirty="0">
              <a:solidFill>
                <a:schemeClr val="bg1"/>
              </a:solidFill>
              <a:latin typeface="+mn-lt"/>
              <a:ea typeface="Calibri" charset="0"/>
              <a:cs typeface="Calibri" charset="0"/>
            </a:endParaRPr>
          </a:p>
        </p:txBody>
      </p:sp>
      <p:sp>
        <p:nvSpPr>
          <p:cNvPr id="28"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F13182F9-1D7E-224E-BBB5-B9E502E63E2A}"/>
              </a:ext>
            </a:extLst>
          </p:cNvPr>
          <p:cNvSpPr/>
          <p:nvPr/>
        </p:nvSpPr>
        <p:spPr>
          <a:xfrm>
            <a:off x="8928597" y="4724912"/>
            <a:ext cx="3950971" cy="1020419"/>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Contextualize within POPULATIONS</a:t>
            </a:r>
            <a:endParaRPr lang="en-US" sz="2800" b="1" cap="all" dirty="0">
              <a:solidFill>
                <a:schemeClr val="bg1"/>
              </a:solidFill>
              <a:latin typeface="Calibri" charset="0"/>
              <a:ea typeface="Calibri" charset="0"/>
              <a:cs typeface="Calibri" charset="0"/>
            </a:endParaRPr>
          </a:p>
        </p:txBody>
      </p:sp>
      <p:sp>
        <p:nvSpPr>
          <p:cNvPr id="39" name="Title 3">
            <a:extLst>
              <a:ext uri="{FF2B5EF4-FFF2-40B4-BE49-F238E27FC236}">
                <a16:creationId xmlns:a16="http://schemas.microsoft.com/office/drawing/2014/main" id="{5515A595-19A1-C242-8B9B-9CAE55E2F20B}"/>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2600" b="0" kern="0" spc="330" dirty="0">
                <a:solidFill>
                  <a:schemeClr val="bg1"/>
                </a:solidFill>
              </a:rPr>
              <a:t>GLOBAL OVERVIEW</a:t>
            </a:r>
            <a:endParaRPr lang="en-US" altLang="en-US" sz="2600" kern="0" spc="330" dirty="0">
              <a:solidFill>
                <a:schemeClr val="bg1"/>
              </a:solidFill>
            </a:endParaRPr>
          </a:p>
        </p:txBody>
      </p:sp>
      <p:sp>
        <p:nvSpPr>
          <p:cNvPr id="30" name="Slide Number Placeholder 5">
            <a:extLst>
              <a:ext uri="{FF2B5EF4-FFF2-40B4-BE49-F238E27FC236}">
                <a16:creationId xmlns:a16="http://schemas.microsoft.com/office/drawing/2014/main" id="{E5C4EEE7-021A-0248-B6CF-A487E2FC8CB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Tree>
    <p:extLst>
      <p:ext uri="{BB962C8B-B14F-4D97-AF65-F5344CB8AC3E}">
        <p14:creationId xmlns:p14="http://schemas.microsoft.com/office/powerpoint/2010/main" val="2957292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fade">
                                      <p:cBhvr>
                                        <p:cTn id="27" dur="500"/>
                                        <p:tgtEl>
                                          <p:spTgt spid="56">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9">
                                            <p:txEl>
                                              <p:pRg st="0" end="0"/>
                                            </p:txEl>
                                          </p:spTgt>
                                        </p:tgtEl>
                                        <p:attrNameLst>
                                          <p:attrName>style.visibility</p:attrName>
                                        </p:attrNameLst>
                                      </p:cBhvr>
                                      <p:to>
                                        <p:strVal val="visible"/>
                                      </p:to>
                                    </p:set>
                                    <p:animEffect transition="in" filter="fade">
                                      <p:cBhvr>
                                        <p:cTn id="44" dur="500"/>
                                        <p:tgtEl>
                                          <p:spTgt spid="59">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up)">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Effect transition="in" filter="fade">
                                      <p:cBhvr>
                                        <p:cTn id="61" dur="500"/>
                                        <p:tgtEl>
                                          <p:spTgt spid="58">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58" grpId="0" build="p"/>
      <p:bldP spid="59" grpId="0" build="p"/>
      <p:bldP spid="65" grpId="0"/>
      <p:bldP spid="26" grpId="0" animBg="1"/>
      <p:bldP spid="27" grpId="0" animBg="1"/>
      <p:bldP spid="2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itting in a chair&#10;&#10;Description automatically generated">
            <a:extLst>
              <a:ext uri="{FF2B5EF4-FFF2-40B4-BE49-F238E27FC236}">
                <a16:creationId xmlns:a16="http://schemas.microsoft.com/office/drawing/2014/main" id="{5C94EFE5-AEC4-46B6-93F6-C5E63965AC92}"/>
              </a:ext>
            </a:extLst>
          </p:cNvPr>
          <p:cNvPicPr>
            <a:picLocks noChangeAspect="1"/>
          </p:cNvPicPr>
          <p:nvPr/>
        </p:nvPicPr>
        <p:blipFill rotWithShape="1">
          <a:blip r:embed="rId3"/>
          <a:srcRect r="11151"/>
          <a:stretch/>
        </p:blipFill>
        <p:spPr>
          <a:xfrm>
            <a:off x="0" y="-1"/>
            <a:ext cx="13003214" cy="9756775"/>
          </a:xfrm>
          <a:prstGeom prst="rect">
            <a:avLst/>
          </a:prstGeom>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006781"/>
            <a:ext cx="10902994" cy="1908215"/>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4000" cap="all" dirty="0">
                <a:solidFill>
                  <a:schemeClr val="bg1"/>
                </a:solidFill>
                <a:latin typeface="+mn-lt"/>
                <a:ea typeface="Montserrat" charset="0"/>
                <a:cs typeface="Montserrat" charset="0"/>
              </a:rPr>
              <a:t>Sexual Orientation, Gender Identity, Gender Expression and Sex Characteristics (SOGIESC) </a:t>
            </a:r>
            <a:br>
              <a:rPr lang="en-US" sz="4000" cap="all" dirty="0">
                <a:solidFill>
                  <a:schemeClr val="bg1"/>
                </a:solidFill>
                <a:latin typeface="+mn-lt"/>
                <a:ea typeface="Montserrat" charset="0"/>
                <a:cs typeface="Montserrat" charset="0"/>
              </a:rPr>
            </a:br>
            <a:r>
              <a:rPr lang="en-US" sz="4400" b="1" cap="all" dirty="0">
                <a:solidFill>
                  <a:schemeClr val="bg1"/>
                </a:solidFill>
                <a:latin typeface="+mn-lt"/>
                <a:ea typeface="Montserrat" charset="0"/>
                <a:cs typeface="Montserrat" charset="0"/>
              </a:rPr>
              <a:t>in Forced Displacement and Migration</a:t>
            </a:r>
            <a:endParaRPr lang="en-US" sz="40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anchor="ctr"/>
          <a:lstStyle/>
          <a:p>
            <a:pPr defTabSz="372391">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4"/>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30000"/>
              </a:lnSpc>
            </a:pPr>
            <a:r>
              <a:rPr lang="en-US" sz="2000" cap="all" dirty="0">
                <a:solidFill>
                  <a:schemeClr val="bg1"/>
                </a:solidFill>
                <a:latin typeface="+mj-lt"/>
                <a:ea typeface="Montserrat" charset="0"/>
                <a:cs typeface="Montserrat" charset="0"/>
              </a:rPr>
              <a:t>DATE   /    TIME   /   OTHER NOTES</a:t>
            </a:r>
          </a:p>
        </p:txBody>
      </p:sp>
      <p:grpSp>
        <p:nvGrpSpPr>
          <p:cNvPr id="11" name="Group 10">
            <a:extLst>
              <a:ext uri="{FF2B5EF4-FFF2-40B4-BE49-F238E27FC236}">
                <a16:creationId xmlns:a16="http://schemas.microsoft.com/office/drawing/2014/main" id="{A870AD14-7C60-154C-B553-75D2116ED8A4}"/>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BF7942AF-F709-9942-9DCC-B2364D4F8BEC}"/>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9B448800-F9C2-6544-8DDA-04E7C8BFECF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DBB86C01-1760-2441-99ED-87A5606305F3}"/>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5" name="Picture Placeholder 14">
            <a:extLst>
              <a:ext uri="{FF2B5EF4-FFF2-40B4-BE49-F238E27FC236}">
                <a16:creationId xmlns:a16="http://schemas.microsoft.com/office/drawing/2014/main" id="{BCAADA0C-E0AE-5049-9CDC-B953D78970B3}"/>
              </a:ext>
            </a:extLst>
          </p:cNvPr>
          <p:cNvPicPr>
            <a:picLocks noGrp="1" noChangeAspect="1"/>
          </p:cNvPicPr>
          <p:nvPr>
            <p:ph type="pic" sz="quarter" idx="10"/>
          </p:nvPr>
        </p:nvPicPr>
        <p:blipFill>
          <a:blip r:embed="rId4"/>
          <a:srcRect l="7901" r="7901"/>
          <a:stretch>
            <a:fillRect/>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p:txBody>
          <a:bodyPr>
            <a:normAutofit/>
          </a:bodyPr>
          <a:lstStyle/>
          <a:p>
            <a:r>
              <a:rPr lang="en-US" altLang="en-US" dirty="0"/>
              <a:t>The Riddle (2013)</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337091"/>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544408"/>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200" kern="0" dirty="0">
                <a:solidFill>
                  <a:schemeClr val="bg1"/>
                </a:solidFill>
              </a:rPr>
              <a:t>Office of the United Nations High Commissioner for Human Rights UN Free and Equal Campaign (2:20)</a:t>
            </a:r>
          </a:p>
        </p:txBody>
      </p:sp>
      <p:sp>
        <p:nvSpPr>
          <p:cNvPr id="13" name="Slide Number Placeholder 5">
            <a:extLst>
              <a:ext uri="{FF2B5EF4-FFF2-40B4-BE49-F238E27FC236}">
                <a16:creationId xmlns:a16="http://schemas.microsoft.com/office/drawing/2014/main" id="{5A0D3273-B257-3D43-86C0-C3BBC13BFB8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Tree>
    <p:extLst>
      <p:ext uri="{BB962C8B-B14F-4D97-AF65-F5344CB8AC3E}">
        <p14:creationId xmlns:p14="http://schemas.microsoft.com/office/powerpoint/2010/main" val="35746336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16899"/>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dirty="0"/>
              <a:t>Global Overview</a:t>
            </a:r>
            <a:br>
              <a:rPr lang="en-US" dirty="0"/>
            </a:br>
            <a:r>
              <a:rPr lang="en-US" b="0" dirty="0"/>
              <a:t>Quiz</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r>
              <a:rPr lang="en-US" sz="3600" dirty="0">
                <a:solidFill>
                  <a:schemeClr val="tx2"/>
                </a:solidFill>
              </a:rPr>
              <a:t>Exercise</a:t>
            </a:r>
          </a:p>
        </p:txBody>
      </p:sp>
      <p:sp>
        <p:nvSpPr>
          <p:cNvPr id="42" name="Title 53">
            <a:extLst>
              <a:ext uri="{FF2B5EF4-FFF2-40B4-BE49-F238E27FC236}">
                <a16:creationId xmlns:a16="http://schemas.microsoft.com/office/drawing/2014/main" id="{9655F65A-2270-8745-B2D9-8C6E6AE45FF6}"/>
              </a:ext>
            </a:extLst>
          </p:cNvPr>
          <p:cNvSpPr txBox="1">
            <a:spLocks/>
          </p:cNvSpPr>
          <p:nvPr/>
        </p:nvSpPr>
        <p:spPr>
          <a:xfrm>
            <a:off x="4083544" y="6604376"/>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4000" b="1" dirty="0">
                <a:solidFill>
                  <a:schemeClr val="tx2"/>
                </a:solidFill>
              </a:rPr>
              <a:t>19</a:t>
            </a:r>
            <a:endParaRPr lang="en-US" b="1" dirty="0">
              <a:solidFill>
                <a:schemeClr val="tx2"/>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nvSpPr>
        <p:spPr>
          <a:xfrm>
            <a:off x="4082762" y="7546987"/>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BONUS QUIZ - PAGE </a:t>
            </a:r>
            <a:r>
              <a:rPr lang="en-US" sz="4000" b="1" dirty="0">
                <a:solidFill>
                  <a:schemeClr val="tx2"/>
                </a:solidFill>
              </a:rPr>
              <a:t>22</a:t>
            </a:r>
            <a:endParaRPr lang="en-US" b="1" dirty="0">
              <a:solidFill>
                <a:schemeClr val="tx2"/>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nvSpPr>
        <p:spPr>
          <a:xfrm>
            <a:off x="4089446" y="8509838"/>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GUIDANCE - PAGE </a:t>
            </a:r>
            <a:r>
              <a:rPr lang="en-US" sz="4000" b="1" dirty="0">
                <a:solidFill>
                  <a:schemeClr val="tx2"/>
                </a:solidFill>
              </a:rPr>
              <a:t>24</a:t>
            </a:r>
            <a:endParaRPr lang="en-US" b="1" dirty="0">
              <a:solidFill>
                <a:schemeClr val="tx2"/>
              </a:solidFill>
            </a:endParaRPr>
          </a:p>
        </p:txBody>
      </p:sp>
      <p:grpSp>
        <p:nvGrpSpPr>
          <p:cNvPr id="2" name="Group 1">
            <a:extLst>
              <a:ext uri="{FF2B5EF4-FFF2-40B4-BE49-F238E27FC236}">
                <a16:creationId xmlns:a16="http://schemas.microsoft.com/office/drawing/2014/main" id="{CAD463C8-0921-114F-BD7E-FFCB03BF5416}"/>
              </a:ext>
            </a:extLst>
          </p:cNvPr>
          <p:cNvGrpSpPr/>
          <p:nvPr/>
        </p:nvGrpSpPr>
        <p:grpSpPr>
          <a:xfrm>
            <a:off x="6074504" y="5568057"/>
            <a:ext cx="933399" cy="933398"/>
            <a:chOff x="6074504" y="5568057"/>
            <a:chExt cx="933399" cy="933398"/>
          </a:xfrm>
        </p:grpSpPr>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41" name="Group 40">
              <a:extLst>
                <a:ext uri="{FF2B5EF4-FFF2-40B4-BE49-F238E27FC236}">
                  <a16:creationId xmlns:a16="http://schemas.microsoft.com/office/drawing/2014/main" id="{A114DC32-01CC-7A4B-8948-50E3021CA097}"/>
                </a:ext>
              </a:extLst>
            </p:cNvPr>
            <p:cNvGrpSpPr/>
            <p:nvPr/>
          </p:nvGrpSpPr>
          <p:grpSpPr>
            <a:xfrm>
              <a:off x="6267353" y="5738459"/>
              <a:ext cx="550305" cy="550305"/>
              <a:chOff x="3882593" y="2338848"/>
              <a:chExt cx="572348" cy="572348"/>
            </a:xfrm>
            <a:solidFill>
              <a:schemeClr val="bg1"/>
            </a:solidFill>
          </p:grpSpPr>
          <p:sp>
            <p:nvSpPr>
              <p:cNvPr id="43" name="Freeform 1292">
                <a:extLst>
                  <a:ext uri="{FF2B5EF4-FFF2-40B4-BE49-F238E27FC236}">
                    <a16:creationId xmlns:a16="http://schemas.microsoft.com/office/drawing/2014/main" id="{E04EE1BA-2ABF-E048-B4F7-5C295FAB5546}"/>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37">
                <a:extLst>
                  <a:ext uri="{FF2B5EF4-FFF2-40B4-BE49-F238E27FC236}">
                    <a16:creationId xmlns:a16="http://schemas.microsoft.com/office/drawing/2014/main" id="{F093C5D3-5EC9-564C-AC24-3B282DDD9F12}"/>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Slide Number Placeholder 5">
            <a:extLst>
              <a:ext uri="{FF2B5EF4-FFF2-40B4-BE49-F238E27FC236}">
                <a16:creationId xmlns:a16="http://schemas.microsoft.com/office/drawing/2014/main" id="{934823EC-9918-B645-ADB9-3FBE8BD46C0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Tree>
    <p:extLst>
      <p:ext uri="{BB962C8B-B14F-4D97-AF65-F5344CB8AC3E}">
        <p14:creationId xmlns:p14="http://schemas.microsoft.com/office/powerpoint/2010/main" val="381194053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Content Placeholder 3">
            <a:extLst>
              <a:ext uri="{FF2B5EF4-FFF2-40B4-BE49-F238E27FC236}">
                <a16:creationId xmlns:a16="http://schemas.microsoft.com/office/drawing/2014/main" id="{9FFFD565-5C77-4C48-8DFD-7648D285088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849" y="2156818"/>
            <a:ext cx="13343366" cy="6405503"/>
          </a:xfrm>
          <a:prstGeom prst="rect">
            <a:avLst/>
          </a:prstGeom>
        </p:spPr>
      </p:pic>
      <p:sp>
        <p:nvSpPr>
          <p:cNvPr id="2" name="Title 1">
            <a:extLst>
              <a:ext uri="{FF2B5EF4-FFF2-40B4-BE49-F238E27FC236}">
                <a16:creationId xmlns:a16="http://schemas.microsoft.com/office/drawing/2014/main" id="{36384136-1F48-5245-AC2E-0AA4D2060DDF}"/>
              </a:ext>
            </a:extLst>
          </p:cNvPr>
          <p:cNvSpPr>
            <a:spLocks noGrp="1"/>
          </p:cNvSpPr>
          <p:nvPr>
            <p:ph type="title"/>
          </p:nvPr>
        </p:nvSpPr>
        <p:spPr/>
        <p:txBody>
          <a:bodyPr/>
          <a:lstStyle/>
          <a:p>
            <a:r>
              <a:rPr lang="en-US"/>
              <a:t>Global overview quiz</a:t>
            </a:r>
            <a:endParaRPr lang="en-US" dirty="0"/>
          </a:p>
        </p:txBody>
      </p:sp>
      <p:sp>
        <p:nvSpPr>
          <p:cNvPr id="9" name="TextBox 8">
            <a:extLst>
              <a:ext uri="{FF2B5EF4-FFF2-40B4-BE49-F238E27FC236}">
                <a16:creationId xmlns:a16="http://schemas.microsoft.com/office/drawing/2014/main" id="{8A299816-57DB-0642-8627-5F1EE700A942}"/>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1</a:t>
            </a:r>
          </a:p>
        </p:txBody>
      </p:sp>
      <p:sp>
        <p:nvSpPr>
          <p:cNvPr id="98" name="Slide Number Placeholder 5">
            <a:extLst>
              <a:ext uri="{FF2B5EF4-FFF2-40B4-BE49-F238E27FC236}">
                <a16:creationId xmlns:a16="http://schemas.microsoft.com/office/drawing/2014/main" id="{6445620A-39D1-9F48-88A2-7F458419A37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Tree>
    <p:extLst>
      <p:ext uri="{BB962C8B-B14F-4D97-AF65-F5344CB8AC3E}">
        <p14:creationId xmlns:p14="http://schemas.microsoft.com/office/powerpoint/2010/main" val="179473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 name="Content Placeholder 3">
            <a:extLst>
              <a:ext uri="{FF2B5EF4-FFF2-40B4-BE49-F238E27FC236}">
                <a16:creationId xmlns:a16="http://schemas.microsoft.com/office/drawing/2014/main" id="{9FFFD565-5C77-4C48-8DFD-7648D2850888}"/>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8849" y="2156818"/>
            <a:ext cx="13343366" cy="6405503"/>
          </a:xfrm>
          <a:prstGeom prst="rect">
            <a:avLst/>
          </a:prstGeom>
        </p:spPr>
      </p:pic>
      <p:sp>
        <p:nvSpPr>
          <p:cNvPr id="157" name="Shape 221">
            <a:extLst>
              <a:ext uri="{FF2B5EF4-FFF2-40B4-BE49-F238E27FC236}">
                <a16:creationId xmlns:a16="http://schemas.microsoft.com/office/drawing/2014/main" id="{87805361-B1BE-9043-9F66-C7531EA6D126}"/>
              </a:ext>
            </a:extLst>
          </p:cNvPr>
          <p:cNvSpPr/>
          <p:nvPr/>
        </p:nvSpPr>
        <p:spPr>
          <a:xfrm>
            <a:off x="5818735" y="484081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60" name="Shape 221">
            <a:extLst>
              <a:ext uri="{FF2B5EF4-FFF2-40B4-BE49-F238E27FC236}">
                <a16:creationId xmlns:a16="http://schemas.microsoft.com/office/drawing/2014/main" id="{EE078D25-DAFC-D347-A7F1-A50D083490B8}"/>
              </a:ext>
            </a:extLst>
          </p:cNvPr>
          <p:cNvSpPr/>
          <p:nvPr/>
        </p:nvSpPr>
        <p:spPr>
          <a:xfrm>
            <a:off x="7255424" y="623955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63" name="Shape 221">
            <a:extLst>
              <a:ext uri="{FF2B5EF4-FFF2-40B4-BE49-F238E27FC236}">
                <a16:creationId xmlns:a16="http://schemas.microsoft.com/office/drawing/2014/main" id="{7184BEA9-64B0-AA48-B7C3-86BC99187058}"/>
              </a:ext>
            </a:extLst>
          </p:cNvPr>
          <p:cNvSpPr/>
          <p:nvPr/>
        </p:nvSpPr>
        <p:spPr>
          <a:xfrm>
            <a:off x="6513095" y="334947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66" name="Shape 221">
            <a:extLst>
              <a:ext uri="{FF2B5EF4-FFF2-40B4-BE49-F238E27FC236}">
                <a16:creationId xmlns:a16="http://schemas.microsoft.com/office/drawing/2014/main" id="{0FEB27F6-2FC5-DD48-98C6-DD6C3ADEDA9E}"/>
              </a:ext>
            </a:extLst>
          </p:cNvPr>
          <p:cNvSpPr/>
          <p:nvPr/>
        </p:nvSpPr>
        <p:spPr>
          <a:xfrm>
            <a:off x="6662595" y="674743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69" name="Shape 221">
            <a:extLst>
              <a:ext uri="{FF2B5EF4-FFF2-40B4-BE49-F238E27FC236}">
                <a16:creationId xmlns:a16="http://schemas.microsoft.com/office/drawing/2014/main" id="{9C25E9BC-A783-1446-B17C-705B349FD5EE}"/>
              </a:ext>
            </a:extLst>
          </p:cNvPr>
          <p:cNvSpPr/>
          <p:nvPr/>
        </p:nvSpPr>
        <p:spPr>
          <a:xfrm>
            <a:off x="7023220" y="472099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72" name="Shape 221">
            <a:extLst>
              <a:ext uri="{FF2B5EF4-FFF2-40B4-BE49-F238E27FC236}">
                <a16:creationId xmlns:a16="http://schemas.microsoft.com/office/drawing/2014/main" id="{33A11093-AB53-334C-97E8-BB3CE70397C4}"/>
              </a:ext>
            </a:extLst>
          </p:cNvPr>
          <p:cNvSpPr/>
          <p:nvPr/>
        </p:nvSpPr>
        <p:spPr>
          <a:xfrm>
            <a:off x="10362768" y="363906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75" name="Shape 221">
            <a:extLst>
              <a:ext uri="{FF2B5EF4-FFF2-40B4-BE49-F238E27FC236}">
                <a16:creationId xmlns:a16="http://schemas.microsoft.com/office/drawing/2014/main" id="{B91DF87F-55F6-2645-9F6A-3424CEC6A0C7}"/>
              </a:ext>
            </a:extLst>
          </p:cNvPr>
          <p:cNvSpPr/>
          <p:nvPr/>
        </p:nvSpPr>
        <p:spPr>
          <a:xfrm>
            <a:off x="1874750" y="350897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78" name="Shape 221">
            <a:extLst>
              <a:ext uri="{FF2B5EF4-FFF2-40B4-BE49-F238E27FC236}">
                <a16:creationId xmlns:a16="http://schemas.microsoft.com/office/drawing/2014/main" id="{F421BF09-87A1-5847-9A96-CC83CFFB93F8}"/>
              </a:ext>
            </a:extLst>
          </p:cNvPr>
          <p:cNvSpPr/>
          <p:nvPr/>
        </p:nvSpPr>
        <p:spPr>
          <a:xfrm>
            <a:off x="2296191" y="4390816"/>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81" name="Shape 221">
            <a:extLst>
              <a:ext uri="{FF2B5EF4-FFF2-40B4-BE49-F238E27FC236}">
                <a16:creationId xmlns:a16="http://schemas.microsoft.com/office/drawing/2014/main" id="{488E7F51-03CE-8349-87E1-4809D10CE71A}"/>
              </a:ext>
            </a:extLst>
          </p:cNvPr>
          <p:cNvSpPr/>
          <p:nvPr/>
        </p:nvSpPr>
        <p:spPr>
          <a:xfrm>
            <a:off x="3483056" y="462008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84" name="Shape 221">
            <a:extLst>
              <a:ext uri="{FF2B5EF4-FFF2-40B4-BE49-F238E27FC236}">
                <a16:creationId xmlns:a16="http://schemas.microsoft.com/office/drawing/2014/main" id="{F348872F-3416-FB46-9D27-8AE3D766E914}"/>
              </a:ext>
            </a:extLst>
          </p:cNvPr>
          <p:cNvSpPr/>
          <p:nvPr/>
        </p:nvSpPr>
        <p:spPr>
          <a:xfrm>
            <a:off x="2929185" y="482258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87" name="Shape 221">
            <a:extLst>
              <a:ext uri="{FF2B5EF4-FFF2-40B4-BE49-F238E27FC236}">
                <a16:creationId xmlns:a16="http://schemas.microsoft.com/office/drawing/2014/main" id="{4D80688B-8ABD-2643-87A7-3EB059C3A223}"/>
              </a:ext>
            </a:extLst>
          </p:cNvPr>
          <p:cNvSpPr/>
          <p:nvPr/>
        </p:nvSpPr>
        <p:spPr>
          <a:xfrm>
            <a:off x="3750966" y="724613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90" name="Shape 221">
            <a:extLst>
              <a:ext uri="{FF2B5EF4-FFF2-40B4-BE49-F238E27FC236}">
                <a16:creationId xmlns:a16="http://schemas.microsoft.com/office/drawing/2014/main" id="{DEFE8EC0-E178-3A42-A30C-4BB34EB94B47}"/>
              </a:ext>
            </a:extLst>
          </p:cNvPr>
          <p:cNvSpPr/>
          <p:nvPr/>
        </p:nvSpPr>
        <p:spPr>
          <a:xfrm>
            <a:off x="11073610" y="701029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93" name="Shape 221">
            <a:extLst>
              <a:ext uri="{FF2B5EF4-FFF2-40B4-BE49-F238E27FC236}">
                <a16:creationId xmlns:a16="http://schemas.microsoft.com/office/drawing/2014/main" id="{0DC34AD6-A8A6-E648-BA85-100EB7142B7A}"/>
              </a:ext>
            </a:extLst>
          </p:cNvPr>
          <p:cNvSpPr/>
          <p:nvPr/>
        </p:nvSpPr>
        <p:spPr>
          <a:xfrm>
            <a:off x="10955597" y="560503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96" name="Shape 221">
            <a:extLst>
              <a:ext uri="{FF2B5EF4-FFF2-40B4-BE49-F238E27FC236}">
                <a16:creationId xmlns:a16="http://schemas.microsoft.com/office/drawing/2014/main" id="{00ED73A9-07ED-CC4C-8509-4D882B694BDA}"/>
              </a:ext>
            </a:extLst>
          </p:cNvPr>
          <p:cNvSpPr/>
          <p:nvPr/>
        </p:nvSpPr>
        <p:spPr>
          <a:xfrm>
            <a:off x="10058449" y="6605088"/>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199" name="Shape 221">
            <a:extLst>
              <a:ext uri="{FF2B5EF4-FFF2-40B4-BE49-F238E27FC236}">
                <a16:creationId xmlns:a16="http://schemas.microsoft.com/office/drawing/2014/main" id="{C8AB5979-2D77-AB43-8E6A-B26E2E516061}"/>
              </a:ext>
            </a:extLst>
          </p:cNvPr>
          <p:cNvSpPr/>
          <p:nvPr/>
        </p:nvSpPr>
        <p:spPr>
          <a:xfrm>
            <a:off x="6519383" y="547915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02" name="Shape 221">
            <a:extLst>
              <a:ext uri="{FF2B5EF4-FFF2-40B4-BE49-F238E27FC236}">
                <a16:creationId xmlns:a16="http://schemas.microsoft.com/office/drawing/2014/main" id="{0CB87DAA-8B6B-934D-9191-3E875FA89562}"/>
              </a:ext>
            </a:extLst>
          </p:cNvPr>
          <p:cNvSpPr/>
          <p:nvPr/>
        </p:nvSpPr>
        <p:spPr>
          <a:xfrm>
            <a:off x="7630492" y="5163630"/>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05" name="Shape 221">
            <a:extLst>
              <a:ext uri="{FF2B5EF4-FFF2-40B4-BE49-F238E27FC236}">
                <a16:creationId xmlns:a16="http://schemas.microsoft.com/office/drawing/2014/main" id="{2274CFA3-8BC2-0A40-AE11-7BB94DDB08C1}"/>
              </a:ext>
            </a:extLst>
          </p:cNvPr>
          <p:cNvSpPr/>
          <p:nvPr/>
        </p:nvSpPr>
        <p:spPr>
          <a:xfrm>
            <a:off x="3755361" y="337464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08" name="Shape 221">
            <a:extLst>
              <a:ext uri="{FF2B5EF4-FFF2-40B4-BE49-F238E27FC236}">
                <a16:creationId xmlns:a16="http://schemas.microsoft.com/office/drawing/2014/main" id="{45C99A03-CDE6-824C-A290-9CDC1AD905E0}"/>
              </a:ext>
            </a:extLst>
          </p:cNvPr>
          <p:cNvSpPr/>
          <p:nvPr/>
        </p:nvSpPr>
        <p:spPr>
          <a:xfrm>
            <a:off x="3320452" y="368908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11" name="Shape 221">
            <a:extLst>
              <a:ext uri="{FF2B5EF4-FFF2-40B4-BE49-F238E27FC236}">
                <a16:creationId xmlns:a16="http://schemas.microsoft.com/office/drawing/2014/main" id="{6F3D4BC8-FEC5-4447-9316-00AD2AFAF87B}"/>
              </a:ext>
            </a:extLst>
          </p:cNvPr>
          <p:cNvSpPr/>
          <p:nvPr/>
        </p:nvSpPr>
        <p:spPr>
          <a:xfrm>
            <a:off x="2681639" y="3403594"/>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14" name="Shape 221">
            <a:extLst>
              <a:ext uri="{FF2B5EF4-FFF2-40B4-BE49-F238E27FC236}">
                <a16:creationId xmlns:a16="http://schemas.microsoft.com/office/drawing/2014/main" id="{65157038-5DFE-914B-9508-E669B292AC10}"/>
              </a:ext>
            </a:extLst>
          </p:cNvPr>
          <p:cNvSpPr/>
          <p:nvPr/>
        </p:nvSpPr>
        <p:spPr>
          <a:xfrm>
            <a:off x="2839321" y="3921768"/>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17" name="Shape 221">
            <a:extLst>
              <a:ext uri="{FF2B5EF4-FFF2-40B4-BE49-F238E27FC236}">
                <a16:creationId xmlns:a16="http://schemas.microsoft.com/office/drawing/2014/main" id="{766ABFF4-7EF0-8B41-9BC6-2D425E436973}"/>
              </a:ext>
            </a:extLst>
          </p:cNvPr>
          <p:cNvSpPr/>
          <p:nvPr/>
        </p:nvSpPr>
        <p:spPr>
          <a:xfrm>
            <a:off x="7071684" y="376738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20" name="Shape 221">
            <a:extLst>
              <a:ext uri="{FF2B5EF4-FFF2-40B4-BE49-F238E27FC236}">
                <a16:creationId xmlns:a16="http://schemas.microsoft.com/office/drawing/2014/main" id="{6153AE55-C54E-DC4C-8B9B-68CDB8692059}"/>
              </a:ext>
            </a:extLst>
          </p:cNvPr>
          <p:cNvSpPr/>
          <p:nvPr/>
        </p:nvSpPr>
        <p:spPr>
          <a:xfrm>
            <a:off x="5954506" y="3648884"/>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23" name="Shape 221">
            <a:extLst>
              <a:ext uri="{FF2B5EF4-FFF2-40B4-BE49-F238E27FC236}">
                <a16:creationId xmlns:a16="http://schemas.microsoft.com/office/drawing/2014/main" id="{82BD7F04-572C-F741-8732-27BD0753F6EB}"/>
              </a:ext>
            </a:extLst>
          </p:cNvPr>
          <p:cNvSpPr/>
          <p:nvPr/>
        </p:nvSpPr>
        <p:spPr>
          <a:xfrm>
            <a:off x="6611533" y="211151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26" name="Shape 221">
            <a:extLst>
              <a:ext uri="{FF2B5EF4-FFF2-40B4-BE49-F238E27FC236}">
                <a16:creationId xmlns:a16="http://schemas.microsoft.com/office/drawing/2014/main" id="{C28D64B2-E6B1-4D4D-8D95-645956A35685}"/>
              </a:ext>
            </a:extLst>
          </p:cNvPr>
          <p:cNvSpPr/>
          <p:nvPr/>
        </p:nvSpPr>
        <p:spPr>
          <a:xfrm>
            <a:off x="6933230" y="298418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29" name="Shape 221">
            <a:extLst>
              <a:ext uri="{FF2B5EF4-FFF2-40B4-BE49-F238E27FC236}">
                <a16:creationId xmlns:a16="http://schemas.microsoft.com/office/drawing/2014/main" id="{3544CF79-4CFC-F747-91FD-C2369B759534}"/>
              </a:ext>
            </a:extLst>
          </p:cNvPr>
          <p:cNvSpPr/>
          <p:nvPr/>
        </p:nvSpPr>
        <p:spPr>
          <a:xfrm>
            <a:off x="3589867" y="6107157"/>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32" name="Shape 221">
            <a:extLst>
              <a:ext uri="{FF2B5EF4-FFF2-40B4-BE49-F238E27FC236}">
                <a16:creationId xmlns:a16="http://schemas.microsoft.com/office/drawing/2014/main" id="{D87B739F-89B6-7348-9CF5-1923FF95B114}"/>
              </a:ext>
            </a:extLst>
          </p:cNvPr>
          <p:cNvSpPr/>
          <p:nvPr/>
        </p:nvSpPr>
        <p:spPr>
          <a:xfrm>
            <a:off x="4722010" y="600468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35" name="Shape 221">
            <a:extLst>
              <a:ext uri="{FF2B5EF4-FFF2-40B4-BE49-F238E27FC236}">
                <a16:creationId xmlns:a16="http://schemas.microsoft.com/office/drawing/2014/main" id="{657367CE-3364-9643-BCD3-F7BC6B1C53DC}"/>
              </a:ext>
            </a:extLst>
          </p:cNvPr>
          <p:cNvSpPr/>
          <p:nvPr/>
        </p:nvSpPr>
        <p:spPr>
          <a:xfrm>
            <a:off x="4254539" y="5467866"/>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38" name="Shape 221">
            <a:extLst>
              <a:ext uri="{FF2B5EF4-FFF2-40B4-BE49-F238E27FC236}">
                <a16:creationId xmlns:a16="http://schemas.microsoft.com/office/drawing/2014/main" id="{7AB986C8-792E-314E-A4E2-4A6BCDDDF1BF}"/>
              </a:ext>
            </a:extLst>
          </p:cNvPr>
          <p:cNvSpPr/>
          <p:nvPr/>
        </p:nvSpPr>
        <p:spPr>
          <a:xfrm>
            <a:off x="3955766" y="5250848"/>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41" name="Shape 221">
            <a:extLst>
              <a:ext uri="{FF2B5EF4-FFF2-40B4-BE49-F238E27FC236}">
                <a16:creationId xmlns:a16="http://schemas.microsoft.com/office/drawing/2014/main" id="{7A4F9D53-090D-D748-808E-431833D7A6B5}"/>
              </a:ext>
            </a:extLst>
          </p:cNvPr>
          <p:cNvSpPr/>
          <p:nvPr/>
        </p:nvSpPr>
        <p:spPr>
          <a:xfrm>
            <a:off x="3299110" y="5133675"/>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44" name="Shape 221">
            <a:extLst>
              <a:ext uri="{FF2B5EF4-FFF2-40B4-BE49-F238E27FC236}">
                <a16:creationId xmlns:a16="http://schemas.microsoft.com/office/drawing/2014/main" id="{F8546C2F-3D18-4944-BA12-8512F26BD989}"/>
              </a:ext>
            </a:extLst>
          </p:cNvPr>
          <p:cNvSpPr/>
          <p:nvPr/>
        </p:nvSpPr>
        <p:spPr>
          <a:xfrm>
            <a:off x="8782047" y="5137076"/>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47" name="Shape 221">
            <a:extLst>
              <a:ext uri="{FF2B5EF4-FFF2-40B4-BE49-F238E27FC236}">
                <a16:creationId xmlns:a16="http://schemas.microsoft.com/office/drawing/2014/main" id="{DAD0E332-EEE4-5849-8432-C36216B393A3}"/>
              </a:ext>
            </a:extLst>
          </p:cNvPr>
          <p:cNvSpPr/>
          <p:nvPr/>
        </p:nvSpPr>
        <p:spPr>
          <a:xfrm>
            <a:off x="8515795" y="4540466"/>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50" name="Shape 221">
            <a:extLst>
              <a:ext uri="{FF2B5EF4-FFF2-40B4-BE49-F238E27FC236}">
                <a16:creationId xmlns:a16="http://schemas.microsoft.com/office/drawing/2014/main" id="{3E7FA4A9-3C3B-FB41-943A-9B3ADCD51BB3}"/>
              </a:ext>
            </a:extLst>
          </p:cNvPr>
          <p:cNvSpPr/>
          <p:nvPr/>
        </p:nvSpPr>
        <p:spPr>
          <a:xfrm>
            <a:off x="9074012" y="4440832"/>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53" name="Shape 221">
            <a:extLst>
              <a:ext uri="{FF2B5EF4-FFF2-40B4-BE49-F238E27FC236}">
                <a16:creationId xmlns:a16="http://schemas.microsoft.com/office/drawing/2014/main" id="{D80E64AA-68F1-8944-8255-0C2F2AD69339}"/>
              </a:ext>
            </a:extLst>
          </p:cNvPr>
          <p:cNvSpPr/>
          <p:nvPr/>
        </p:nvSpPr>
        <p:spPr>
          <a:xfrm>
            <a:off x="7604779" y="396230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56" name="Shape 221">
            <a:extLst>
              <a:ext uri="{FF2B5EF4-FFF2-40B4-BE49-F238E27FC236}">
                <a16:creationId xmlns:a16="http://schemas.microsoft.com/office/drawing/2014/main" id="{D11A89F1-FA8A-CA45-88B8-8FD561651FDE}"/>
              </a:ext>
            </a:extLst>
          </p:cNvPr>
          <p:cNvSpPr/>
          <p:nvPr/>
        </p:nvSpPr>
        <p:spPr>
          <a:xfrm>
            <a:off x="7900401" y="3080337"/>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59" name="Shape 221">
            <a:extLst>
              <a:ext uri="{FF2B5EF4-FFF2-40B4-BE49-F238E27FC236}">
                <a16:creationId xmlns:a16="http://schemas.microsoft.com/office/drawing/2014/main" id="{39691493-C6BF-FA4C-8043-6BF5082AE278}"/>
              </a:ext>
            </a:extLst>
          </p:cNvPr>
          <p:cNvSpPr/>
          <p:nvPr/>
        </p:nvSpPr>
        <p:spPr>
          <a:xfrm>
            <a:off x="8813553" y="3216590"/>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62" name="Shape 221">
            <a:extLst>
              <a:ext uri="{FF2B5EF4-FFF2-40B4-BE49-F238E27FC236}">
                <a16:creationId xmlns:a16="http://schemas.microsoft.com/office/drawing/2014/main" id="{386B9F86-EDA4-764B-AE2E-D9151794ACF1}"/>
              </a:ext>
            </a:extLst>
          </p:cNvPr>
          <p:cNvSpPr/>
          <p:nvPr/>
        </p:nvSpPr>
        <p:spPr>
          <a:xfrm>
            <a:off x="9732154" y="279858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65" name="Shape 221">
            <a:extLst>
              <a:ext uri="{FF2B5EF4-FFF2-40B4-BE49-F238E27FC236}">
                <a16:creationId xmlns:a16="http://schemas.microsoft.com/office/drawing/2014/main" id="{72DD99DF-0049-814A-8E6D-41215F1AF84B}"/>
              </a:ext>
            </a:extLst>
          </p:cNvPr>
          <p:cNvSpPr/>
          <p:nvPr/>
        </p:nvSpPr>
        <p:spPr>
          <a:xfrm>
            <a:off x="10840315" y="3044458"/>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68" name="Shape 221">
            <a:extLst>
              <a:ext uri="{FF2B5EF4-FFF2-40B4-BE49-F238E27FC236}">
                <a16:creationId xmlns:a16="http://schemas.microsoft.com/office/drawing/2014/main" id="{9B3DEC85-EAC2-1F42-BC16-4361A1CEC02F}"/>
              </a:ext>
            </a:extLst>
          </p:cNvPr>
          <p:cNvSpPr/>
          <p:nvPr/>
        </p:nvSpPr>
        <p:spPr>
          <a:xfrm>
            <a:off x="10244543" y="4856823"/>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71" name="Shape 221">
            <a:extLst>
              <a:ext uri="{FF2B5EF4-FFF2-40B4-BE49-F238E27FC236}">
                <a16:creationId xmlns:a16="http://schemas.microsoft.com/office/drawing/2014/main" id="{16726D46-9CD9-F44F-B46D-0D829F2769D9}"/>
              </a:ext>
            </a:extLst>
          </p:cNvPr>
          <p:cNvSpPr/>
          <p:nvPr/>
        </p:nvSpPr>
        <p:spPr>
          <a:xfrm>
            <a:off x="9751043" y="4022921"/>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74" name="Shape 221">
            <a:extLst>
              <a:ext uri="{FF2B5EF4-FFF2-40B4-BE49-F238E27FC236}">
                <a16:creationId xmlns:a16="http://schemas.microsoft.com/office/drawing/2014/main" id="{3F5DEE4B-E9B6-A041-A8B6-05FB24C25D69}"/>
              </a:ext>
            </a:extLst>
          </p:cNvPr>
          <p:cNvSpPr/>
          <p:nvPr/>
        </p:nvSpPr>
        <p:spPr>
          <a:xfrm>
            <a:off x="9330594" y="3731572"/>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77" name="Shape 221">
            <a:extLst>
              <a:ext uri="{FF2B5EF4-FFF2-40B4-BE49-F238E27FC236}">
                <a16:creationId xmlns:a16="http://schemas.microsoft.com/office/drawing/2014/main" id="{814EDCD5-2ACB-994A-A7D2-6C5367B23AF0}"/>
              </a:ext>
            </a:extLst>
          </p:cNvPr>
          <p:cNvSpPr/>
          <p:nvPr/>
        </p:nvSpPr>
        <p:spPr>
          <a:xfrm>
            <a:off x="8257243" y="3695976"/>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80" name="Shape 221">
            <a:extLst>
              <a:ext uri="{FF2B5EF4-FFF2-40B4-BE49-F238E27FC236}">
                <a16:creationId xmlns:a16="http://schemas.microsoft.com/office/drawing/2014/main" id="{39093192-24EC-594A-8DBB-662B66EDC9EA}"/>
              </a:ext>
            </a:extLst>
          </p:cNvPr>
          <p:cNvSpPr/>
          <p:nvPr/>
        </p:nvSpPr>
        <p:spPr>
          <a:xfrm>
            <a:off x="10651278" y="6164172"/>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83" name="Shape 221">
            <a:extLst>
              <a:ext uri="{FF2B5EF4-FFF2-40B4-BE49-F238E27FC236}">
                <a16:creationId xmlns:a16="http://schemas.microsoft.com/office/drawing/2014/main" id="{401D98A7-A969-D74F-A88A-EFDEB55712DE}"/>
              </a:ext>
            </a:extLst>
          </p:cNvPr>
          <p:cNvSpPr/>
          <p:nvPr/>
        </p:nvSpPr>
        <p:spPr>
          <a:xfrm>
            <a:off x="4045730" y="634713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86" name="Shape 221">
            <a:extLst>
              <a:ext uri="{FF2B5EF4-FFF2-40B4-BE49-F238E27FC236}">
                <a16:creationId xmlns:a16="http://schemas.microsoft.com/office/drawing/2014/main" id="{4FA0490A-9AC0-9946-BE96-D6762674F715}"/>
              </a:ext>
            </a:extLst>
          </p:cNvPr>
          <p:cNvSpPr/>
          <p:nvPr/>
        </p:nvSpPr>
        <p:spPr>
          <a:xfrm>
            <a:off x="4466464" y="2786630"/>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89" name="Shape 221">
            <a:extLst>
              <a:ext uri="{FF2B5EF4-FFF2-40B4-BE49-F238E27FC236}">
                <a16:creationId xmlns:a16="http://schemas.microsoft.com/office/drawing/2014/main" id="{1E172A4A-45CC-D24F-B0AA-117A9A9EBB93}"/>
              </a:ext>
            </a:extLst>
          </p:cNvPr>
          <p:cNvSpPr/>
          <p:nvPr/>
        </p:nvSpPr>
        <p:spPr>
          <a:xfrm>
            <a:off x="11886131" y="2724047"/>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sp>
        <p:nvSpPr>
          <p:cNvPr id="292" name="Shape 221">
            <a:extLst>
              <a:ext uri="{FF2B5EF4-FFF2-40B4-BE49-F238E27FC236}">
                <a16:creationId xmlns:a16="http://schemas.microsoft.com/office/drawing/2014/main" id="{EAC53C78-D061-1348-882B-8363124F7500}"/>
              </a:ext>
            </a:extLst>
          </p:cNvPr>
          <p:cNvSpPr/>
          <p:nvPr/>
        </p:nvSpPr>
        <p:spPr>
          <a:xfrm>
            <a:off x="634328" y="2772549"/>
            <a:ext cx="533068" cy="532683"/>
          </a:xfrm>
          <a:prstGeom prst="ellipse">
            <a:avLst/>
          </a:prstGeom>
          <a:solidFill>
            <a:schemeClr val="accent2"/>
          </a:solidFill>
          <a:ln w="12700" cap="flat">
            <a:noFill/>
            <a:miter lim="400000"/>
          </a:ln>
          <a:effectLst/>
        </p:spPr>
        <p:txBody>
          <a:bodyPr wrap="square" lIns="50800" tIns="50800" rIns="50800" bIns="50800" numCol="1" anchor="ctr">
            <a:noAutofit/>
          </a:bodyPr>
          <a:lstStyle/>
          <a:p>
            <a:pPr>
              <a:defRPr sz="3200">
                <a:solidFill>
                  <a:srgbClr val="FFFFFF"/>
                </a:solidFill>
              </a:defRPr>
            </a:pPr>
            <a:endParaRPr/>
          </a:p>
        </p:txBody>
      </p:sp>
      <p:pic>
        <p:nvPicPr>
          <p:cNvPr id="251" name="droppedImage.pdf">
            <a:extLst>
              <a:ext uri="{FF2B5EF4-FFF2-40B4-BE49-F238E27FC236}">
                <a16:creationId xmlns:a16="http://schemas.microsoft.com/office/drawing/2014/main" id="{C66983CD-9CE3-7147-8447-B07564510029}"/>
              </a:ext>
            </a:extLst>
          </p:cNvPr>
          <p:cNvPicPr>
            <a:picLocks noChangeAspect="1"/>
          </p:cNvPicPr>
          <p:nvPr/>
        </p:nvPicPr>
        <p:blipFill>
          <a:blip r:embed="rId4">
            <a:duotone>
              <a:prstClr val="black"/>
              <a:schemeClr val="accent1">
                <a:tint val="45000"/>
                <a:satMod val="400000"/>
              </a:schemeClr>
            </a:duotone>
          </a:blip>
          <a:stretch>
            <a:fillRect/>
          </a:stretch>
        </p:blipFill>
        <p:spPr>
          <a:xfrm>
            <a:off x="9014251" y="4390816"/>
            <a:ext cx="630614" cy="760398"/>
          </a:xfrm>
          <a:prstGeom prst="rect">
            <a:avLst/>
          </a:prstGeom>
          <a:ln w="12700" cap="flat">
            <a:noFill/>
            <a:miter lim="400000"/>
          </a:ln>
          <a:effectLst/>
        </p:spPr>
      </p:pic>
      <p:pic>
        <p:nvPicPr>
          <p:cNvPr id="158" name="droppedImage.pdf">
            <a:extLst>
              <a:ext uri="{FF2B5EF4-FFF2-40B4-BE49-F238E27FC236}">
                <a16:creationId xmlns:a16="http://schemas.microsoft.com/office/drawing/2014/main" id="{C2D93929-578C-264E-AC2E-0A24D659CA56}"/>
              </a:ext>
            </a:extLst>
          </p:cNvPr>
          <p:cNvPicPr>
            <a:picLocks noChangeAspect="1"/>
          </p:cNvPicPr>
          <p:nvPr/>
        </p:nvPicPr>
        <p:blipFill>
          <a:blip r:embed="rId4">
            <a:duotone>
              <a:prstClr val="black"/>
              <a:schemeClr val="accent1">
                <a:tint val="45000"/>
                <a:satMod val="400000"/>
              </a:schemeClr>
            </a:duotone>
          </a:blip>
          <a:stretch>
            <a:fillRect/>
          </a:stretch>
        </p:blipFill>
        <p:spPr>
          <a:xfrm>
            <a:off x="5758974" y="4790799"/>
            <a:ext cx="630614" cy="760398"/>
          </a:xfrm>
          <a:prstGeom prst="rect">
            <a:avLst/>
          </a:prstGeom>
          <a:ln w="12700" cap="flat">
            <a:noFill/>
            <a:miter lim="400000"/>
          </a:ln>
          <a:effectLst/>
        </p:spPr>
      </p:pic>
      <p:pic>
        <p:nvPicPr>
          <p:cNvPr id="161" name="droppedImage.pdf">
            <a:extLst>
              <a:ext uri="{FF2B5EF4-FFF2-40B4-BE49-F238E27FC236}">
                <a16:creationId xmlns:a16="http://schemas.microsoft.com/office/drawing/2014/main" id="{891DDC70-DB3D-BB4A-90CC-5446D4371EA0}"/>
              </a:ext>
            </a:extLst>
          </p:cNvPr>
          <p:cNvPicPr>
            <a:picLocks noChangeAspect="1"/>
          </p:cNvPicPr>
          <p:nvPr/>
        </p:nvPicPr>
        <p:blipFill>
          <a:blip r:embed="rId4">
            <a:duotone>
              <a:prstClr val="black"/>
              <a:schemeClr val="accent1">
                <a:tint val="45000"/>
                <a:satMod val="400000"/>
              </a:schemeClr>
            </a:duotone>
          </a:blip>
          <a:stretch>
            <a:fillRect/>
          </a:stretch>
        </p:blipFill>
        <p:spPr>
          <a:xfrm>
            <a:off x="7195663" y="6189535"/>
            <a:ext cx="630614" cy="760398"/>
          </a:xfrm>
          <a:prstGeom prst="rect">
            <a:avLst/>
          </a:prstGeom>
          <a:ln w="12700" cap="flat">
            <a:noFill/>
            <a:miter lim="400000"/>
          </a:ln>
          <a:effectLst/>
        </p:spPr>
      </p:pic>
      <p:pic>
        <p:nvPicPr>
          <p:cNvPr id="164" name="droppedImage.pdf">
            <a:extLst>
              <a:ext uri="{FF2B5EF4-FFF2-40B4-BE49-F238E27FC236}">
                <a16:creationId xmlns:a16="http://schemas.microsoft.com/office/drawing/2014/main" id="{6A498659-568F-C145-9EDA-6E682E8234FE}"/>
              </a:ext>
            </a:extLst>
          </p:cNvPr>
          <p:cNvPicPr>
            <a:picLocks noChangeAspect="1"/>
          </p:cNvPicPr>
          <p:nvPr/>
        </p:nvPicPr>
        <p:blipFill>
          <a:blip r:embed="rId4">
            <a:duotone>
              <a:prstClr val="black"/>
              <a:schemeClr val="accent1">
                <a:tint val="45000"/>
                <a:satMod val="400000"/>
              </a:schemeClr>
            </a:duotone>
          </a:blip>
          <a:stretch>
            <a:fillRect/>
          </a:stretch>
        </p:blipFill>
        <p:spPr>
          <a:xfrm>
            <a:off x="6453334" y="3299459"/>
            <a:ext cx="630614" cy="760398"/>
          </a:xfrm>
          <a:prstGeom prst="rect">
            <a:avLst/>
          </a:prstGeom>
          <a:ln w="12700" cap="flat">
            <a:noFill/>
            <a:miter lim="400000"/>
          </a:ln>
          <a:effectLst/>
        </p:spPr>
      </p:pic>
      <p:pic>
        <p:nvPicPr>
          <p:cNvPr id="167" name="droppedImage.pdf">
            <a:extLst>
              <a:ext uri="{FF2B5EF4-FFF2-40B4-BE49-F238E27FC236}">
                <a16:creationId xmlns:a16="http://schemas.microsoft.com/office/drawing/2014/main" id="{AA3FE55B-90D1-1C44-B6CC-7A0176DB457A}"/>
              </a:ext>
            </a:extLst>
          </p:cNvPr>
          <p:cNvPicPr>
            <a:picLocks noChangeAspect="1"/>
          </p:cNvPicPr>
          <p:nvPr/>
        </p:nvPicPr>
        <p:blipFill>
          <a:blip r:embed="rId4">
            <a:duotone>
              <a:prstClr val="black"/>
              <a:schemeClr val="accent1">
                <a:tint val="45000"/>
                <a:satMod val="400000"/>
              </a:schemeClr>
            </a:duotone>
          </a:blip>
          <a:stretch>
            <a:fillRect/>
          </a:stretch>
        </p:blipFill>
        <p:spPr>
          <a:xfrm>
            <a:off x="6602834" y="6697417"/>
            <a:ext cx="630614" cy="760398"/>
          </a:xfrm>
          <a:prstGeom prst="rect">
            <a:avLst/>
          </a:prstGeom>
          <a:ln w="12700" cap="flat">
            <a:noFill/>
            <a:miter lim="400000"/>
          </a:ln>
          <a:effectLst/>
        </p:spPr>
      </p:pic>
      <p:pic>
        <p:nvPicPr>
          <p:cNvPr id="170" name="droppedImage.pdf">
            <a:extLst>
              <a:ext uri="{FF2B5EF4-FFF2-40B4-BE49-F238E27FC236}">
                <a16:creationId xmlns:a16="http://schemas.microsoft.com/office/drawing/2014/main" id="{4593F86E-6C15-FD44-8B88-1F89C5DD81CE}"/>
              </a:ext>
            </a:extLst>
          </p:cNvPr>
          <p:cNvPicPr>
            <a:picLocks noChangeAspect="1"/>
          </p:cNvPicPr>
          <p:nvPr/>
        </p:nvPicPr>
        <p:blipFill>
          <a:blip r:embed="rId4">
            <a:duotone>
              <a:prstClr val="black"/>
              <a:schemeClr val="accent1">
                <a:tint val="45000"/>
                <a:satMod val="400000"/>
              </a:schemeClr>
            </a:duotone>
          </a:blip>
          <a:stretch>
            <a:fillRect/>
          </a:stretch>
        </p:blipFill>
        <p:spPr>
          <a:xfrm>
            <a:off x="6963459" y="4670983"/>
            <a:ext cx="630614" cy="760398"/>
          </a:xfrm>
          <a:prstGeom prst="rect">
            <a:avLst/>
          </a:prstGeom>
          <a:ln w="12700" cap="flat">
            <a:noFill/>
            <a:miter lim="400000"/>
          </a:ln>
          <a:effectLst/>
        </p:spPr>
      </p:pic>
      <p:pic>
        <p:nvPicPr>
          <p:cNvPr id="173" name="droppedImage.pdf">
            <a:extLst>
              <a:ext uri="{FF2B5EF4-FFF2-40B4-BE49-F238E27FC236}">
                <a16:creationId xmlns:a16="http://schemas.microsoft.com/office/drawing/2014/main" id="{41E5798E-915D-F54E-8F9B-65B680A5093B}"/>
              </a:ext>
            </a:extLst>
          </p:cNvPr>
          <p:cNvPicPr>
            <a:picLocks noChangeAspect="1"/>
          </p:cNvPicPr>
          <p:nvPr/>
        </p:nvPicPr>
        <p:blipFill>
          <a:blip r:embed="rId4">
            <a:duotone>
              <a:prstClr val="black"/>
              <a:schemeClr val="accent1">
                <a:tint val="45000"/>
                <a:satMod val="400000"/>
              </a:schemeClr>
            </a:duotone>
          </a:blip>
          <a:stretch>
            <a:fillRect/>
          </a:stretch>
        </p:blipFill>
        <p:spPr>
          <a:xfrm>
            <a:off x="10303007" y="3589053"/>
            <a:ext cx="630614" cy="760398"/>
          </a:xfrm>
          <a:prstGeom prst="rect">
            <a:avLst/>
          </a:prstGeom>
          <a:ln w="12700" cap="flat">
            <a:noFill/>
            <a:miter lim="400000"/>
          </a:ln>
          <a:effectLst/>
        </p:spPr>
      </p:pic>
      <p:pic>
        <p:nvPicPr>
          <p:cNvPr id="176" name="droppedImage.pdf">
            <a:extLst>
              <a:ext uri="{FF2B5EF4-FFF2-40B4-BE49-F238E27FC236}">
                <a16:creationId xmlns:a16="http://schemas.microsoft.com/office/drawing/2014/main" id="{E9062B35-2B1B-F042-9560-953FFEDDA2A4}"/>
              </a:ext>
            </a:extLst>
          </p:cNvPr>
          <p:cNvPicPr>
            <a:picLocks noChangeAspect="1"/>
          </p:cNvPicPr>
          <p:nvPr/>
        </p:nvPicPr>
        <p:blipFill>
          <a:blip r:embed="rId4">
            <a:duotone>
              <a:prstClr val="black"/>
              <a:schemeClr val="accent1">
                <a:tint val="45000"/>
                <a:satMod val="400000"/>
              </a:schemeClr>
            </a:duotone>
          </a:blip>
          <a:stretch>
            <a:fillRect/>
          </a:stretch>
        </p:blipFill>
        <p:spPr>
          <a:xfrm>
            <a:off x="1814989" y="3458955"/>
            <a:ext cx="630614" cy="760398"/>
          </a:xfrm>
          <a:prstGeom prst="rect">
            <a:avLst/>
          </a:prstGeom>
          <a:ln w="12700" cap="flat">
            <a:noFill/>
            <a:miter lim="400000"/>
          </a:ln>
          <a:effectLst/>
        </p:spPr>
      </p:pic>
      <p:pic>
        <p:nvPicPr>
          <p:cNvPr id="179" name="droppedImage.pdf">
            <a:extLst>
              <a:ext uri="{FF2B5EF4-FFF2-40B4-BE49-F238E27FC236}">
                <a16:creationId xmlns:a16="http://schemas.microsoft.com/office/drawing/2014/main" id="{5C2C2DCE-2828-C144-ABEB-B662531FA5DE}"/>
              </a:ext>
            </a:extLst>
          </p:cNvPr>
          <p:cNvPicPr>
            <a:picLocks noChangeAspect="1"/>
          </p:cNvPicPr>
          <p:nvPr/>
        </p:nvPicPr>
        <p:blipFill>
          <a:blip r:embed="rId4">
            <a:duotone>
              <a:prstClr val="black"/>
              <a:schemeClr val="accent1">
                <a:tint val="45000"/>
                <a:satMod val="400000"/>
              </a:schemeClr>
            </a:duotone>
          </a:blip>
          <a:stretch>
            <a:fillRect/>
          </a:stretch>
        </p:blipFill>
        <p:spPr>
          <a:xfrm>
            <a:off x="2236430" y="4340800"/>
            <a:ext cx="630614" cy="760398"/>
          </a:xfrm>
          <a:prstGeom prst="rect">
            <a:avLst/>
          </a:prstGeom>
          <a:ln w="12700" cap="flat">
            <a:noFill/>
            <a:miter lim="400000"/>
          </a:ln>
          <a:effectLst/>
        </p:spPr>
      </p:pic>
      <p:pic>
        <p:nvPicPr>
          <p:cNvPr id="182" name="droppedImage.pdf">
            <a:extLst>
              <a:ext uri="{FF2B5EF4-FFF2-40B4-BE49-F238E27FC236}">
                <a16:creationId xmlns:a16="http://schemas.microsoft.com/office/drawing/2014/main" id="{24403E33-6BC3-1346-ABD9-AAFD8B954320}"/>
              </a:ext>
            </a:extLst>
          </p:cNvPr>
          <p:cNvPicPr>
            <a:picLocks noChangeAspect="1"/>
          </p:cNvPicPr>
          <p:nvPr/>
        </p:nvPicPr>
        <p:blipFill>
          <a:blip r:embed="rId4">
            <a:duotone>
              <a:prstClr val="black"/>
              <a:schemeClr val="accent1">
                <a:tint val="45000"/>
                <a:satMod val="400000"/>
              </a:schemeClr>
            </a:duotone>
          </a:blip>
          <a:stretch>
            <a:fillRect/>
          </a:stretch>
        </p:blipFill>
        <p:spPr>
          <a:xfrm>
            <a:off x="3423295" y="4570067"/>
            <a:ext cx="630614" cy="760398"/>
          </a:xfrm>
          <a:prstGeom prst="rect">
            <a:avLst/>
          </a:prstGeom>
          <a:ln w="12700" cap="flat">
            <a:noFill/>
            <a:miter lim="400000"/>
          </a:ln>
          <a:effectLst/>
        </p:spPr>
      </p:pic>
      <p:pic>
        <p:nvPicPr>
          <p:cNvPr id="185" name="droppedImage.pdf">
            <a:extLst>
              <a:ext uri="{FF2B5EF4-FFF2-40B4-BE49-F238E27FC236}">
                <a16:creationId xmlns:a16="http://schemas.microsoft.com/office/drawing/2014/main" id="{AEA951E0-436B-924E-A0D1-0B182C1905AB}"/>
              </a:ext>
            </a:extLst>
          </p:cNvPr>
          <p:cNvPicPr>
            <a:picLocks noChangeAspect="1"/>
          </p:cNvPicPr>
          <p:nvPr/>
        </p:nvPicPr>
        <p:blipFill>
          <a:blip r:embed="rId4">
            <a:duotone>
              <a:prstClr val="black"/>
              <a:schemeClr val="accent1">
                <a:tint val="45000"/>
                <a:satMod val="400000"/>
              </a:schemeClr>
            </a:duotone>
          </a:blip>
          <a:stretch>
            <a:fillRect/>
          </a:stretch>
        </p:blipFill>
        <p:spPr>
          <a:xfrm>
            <a:off x="2869424" y="4772567"/>
            <a:ext cx="630614" cy="760398"/>
          </a:xfrm>
          <a:prstGeom prst="rect">
            <a:avLst/>
          </a:prstGeom>
          <a:ln w="12700" cap="flat">
            <a:noFill/>
            <a:miter lim="400000"/>
          </a:ln>
          <a:effectLst/>
        </p:spPr>
      </p:pic>
      <p:pic>
        <p:nvPicPr>
          <p:cNvPr id="188" name="droppedImage.pdf">
            <a:extLst>
              <a:ext uri="{FF2B5EF4-FFF2-40B4-BE49-F238E27FC236}">
                <a16:creationId xmlns:a16="http://schemas.microsoft.com/office/drawing/2014/main" id="{069AE41F-BD12-A940-8F93-7AF18A37F7B3}"/>
              </a:ext>
            </a:extLst>
          </p:cNvPr>
          <p:cNvPicPr>
            <a:picLocks noChangeAspect="1"/>
          </p:cNvPicPr>
          <p:nvPr/>
        </p:nvPicPr>
        <p:blipFill>
          <a:blip r:embed="rId4">
            <a:duotone>
              <a:prstClr val="black"/>
              <a:schemeClr val="accent1">
                <a:tint val="45000"/>
                <a:satMod val="400000"/>
              </a:schemeClr>
            </a:duotone>
          </a:blip>
          <a:stretch>
            <a:fillRect/>
          </a:stretch>
        </p:blipFill>
        <p:spPr>
          <a:xfrm>
            <a:off x="3691205" y="7196123"/>
            <a:ext cx="630614" cy="760398"/>
          </a:xfrm>
          <a:prstGeom prst="rect">
            <a:avLst/>
          </a:prstGeom>
          <a:ln w="12700" cap="flat">
            <a:noFill/>
            <a:miter lim="400000"/>
          </a:ln>
          <a:effectLst/>
        </p:spPr>
      </p:pic>
      <p:pic>
        <p:nvPicPr>
          <p:cNvPr id="191" name="droppedImage.pdf">
            <a:extLst>
              <a:ext uri="{FF2B5EF4-FFF2-40B4-BE49-F238E27FC236}">
                <a16:creationId xmlns:a16="http://schemas.microsoft.com/office/drawing/2014/main" id="{9F4F0C2C-0075-9844-8C1E-10ADA072E61B}"/>
              </a:ext>
            </a:extLst>
          </p:cNvPr>
          <p:cNvPicPr>
            <a:picLocks noChangeAspect="1"/>
          </p:cNvPicPr>
          <p:nvPr/>
        </p:nvPicPr>
        <p:blipFill>
          <a:blip r:embed="rId4">
            <a:duotone>
              <a:prstClr val="black"/>
              <a:schemeClr val="accent1">
                <a:tint val="45000"/>
                <a:satMod val="400000"/>
              </a:schemeClr>
            </a:duotone>
          </a:blip>
          <a:stretch>
            <a:fillRect/>
          </a:stretch>
        </p:blipFill>
        <p:spPr>
          <a:xfrm>
            <a:off x="11013849" y="6960279"/>
            <a:ext cx="630614" cy="760398"/>
          </a:xfrm>
          <a:prstGeom prst="rect">
            <a:avLst/>
          </a:prstGeom>
          <a:ln w="12700" cap="flat">
            <a:noFill/>
            <a:miter lim="400000"/>
          </a:ln>
          <a:effectLst/>
        </p:spPr>
      </p:pic>
      <p:pic>
        <p:nvPicPr>
          <p:cNvPr id="194" name="droppedImage.pdf">
            <a:extLst>
              <a:ext uri="{FF2B5EF4-FFF2-40B4-BE49-F238E27FC236}">
                <a16:creationId xmlns:a16="http://schemas.microsoft.com/office/drawing/2014/main" id="{BC0841BE-AA75-1A49-9A42-07CFB6AB8ED9}"/>
              </a:ext>
            </a:extLst>
          </p:cNvPr>
          <p:cNvPicPr>
            <a:picLocks noChangeAspect="1"/>
          </p:cNvPicPr>
          <p:nvPr/>
        </p:nvPicPr>
        <p:blipFill>
          <a:blip r:embed="rId4">
            <a:duotone>
              <a:prstClr val="black"/>
              <a:schemeClr val="accent1">
                <a:tint val="45000"/>
                <a:satMod val="400000"/>
              </a:schemeClr>
            </a:duotone>
          </a:blip>
          <a:stretch>
            <a:fillRect/>
          </a:stretch>
        </p:blipFill>
        <p:spPr>
          <a:xfrm>
            <a:off x="10895836" y="5555023"/>
            <a:ext cx="630614" cy="760398"/>
          </a:xfrm>
          <a:prstGeom prst="rect">
            <a:avLst/>
          </a:prstGeom>
          <a:ln w="12700" cap="flat">
            <a:noFill/>
            <a:miter lim="400000"/>
          </a:ln>
          <a:effectLst/>
        </p:spPr>
      </p:pic>
      <p:pic>
        <p:nvPicPr>
          <p:cNvPr id="197" name="droppedImage.pdf">
            <a:extLst>
              <a:ext uri="{FF2B5EF4-FFF2-40B4-BE49-F238E27FC236}">
                <a16:creationId xmlns:a16="http://schemas.microsoft.com/office/drawing/2014/main" id="{389E19F7-D0F0-D343-BBC3-935E51CD3EE3}"/>
              </a:ext>
            </a:extLst>
          </p:cNvPr>
          <p:cNvPicPr>
            <a:picLocks noChangeAspect="1"/>
          </p:cNvPicPr>
          <p:nvPr/>
        </p:nvPicPr>
        <p:blipFill>
          <a:blip r:embed="rId4">
            <a:duotone>
              <a:prstClr val="black"/>
              <a:schemeClr val="accent1">
                <a:tint val="45000"/>
                <a:satMod val="400000"/>
              </a:schemeClr>
            </a:duotone>
          </a:blip>
          <a:stretch>
            <a:fillRect/>
          </a:stretch>
        </p:blipFill>
        <p:spPr>
          <a:xfrm>
            <a:off x="9998688" y="6555072"/>
            <a:ext cx="630614" cy="760398"/>
          </a:xfrm>
          <a:prstGeom prst="rect">
            <a:avLst/>
          </a:prstGeom>
          <a:ln w="12700" cap="flat">
            <a:noFill/>
            <a:miter lim="400000"/>
          </a:ln>
          <a:effectLst/>
        </p:spPr>
      </p:pic>
      <p:pic>
        <p:nvPicPr>
          <p:cNvPr id="200" name="droppedImage.pdf">
            <a:extLst>
              <a:ext uri="{FF2B5EF4-FFF2-40B4-BE49-F238E27FC236}">
                <a16:creationId xmlns:a16="http://schemas.microsoft.com/office/drawing/2014/main" id="{DF878834-04D4-5947-92B4-72606B03B6B0}"/>
              </a:ext>
            </a:extLst>
          </p:cNvPr>
          <p:cNvPicPr>
            <a:picLocks noChangeAspect="1"/>
          </p:cNvPicPr>
          <p:nvPr/>
        </p:nvPicPr>
        <p:blipFill>
          <a:blip r:embed="rId4">
            <a:duotone>
              <a:prstClr val="black"/>
              <a:schemeClr val="accent1">
                <a:tint val="45000"/>
                <a:satMod val="400000"/>
              </a:schemeClr>
            </a:duotone>
          </a:blip>
          <a:stretch>
            <a:fillRect/>
          </a:stretch>
        </p:blipFill>
        <p:spPr>
          <a:xfrm>
            <a:off x="6459622" y="5429137"/>
            <a:ext cx="630614" cy="760398"/>
          </a:xfrm>
          <a:prstGeom prst="rect">
            <a:avLst/>
          </a:prstGeom>
          <a:ln w="12700" cap="flat">
            <a:noFill/>
            <a:miter lim="400000"/>
          </a:ln>
          <a:effectLst/>
        </p:spPr>
      </p:pic>
      <p:pic>
        <p:nvPicPr>
          <p:cNvPr id="203" name="droppedImage.pdf">
            <a:extLst>
              <a:ext uri="{FF2B5EF4-FFF2-40B4-BE49-F238E27FC236}">
                <a16:creationId xmlns:a16="http://schemas.microsoft.com/office/drawing/2014/main" id="{45F89B83-0D1D-914D-8647-C9FDA57C204F}"/>
              </a:ext>
            </a:extLst>
          </p:cNvPr>
          <p:cNvPicPr>
            <a:picLocks noChangeAspect="1"/>
          </p:cNvPicPr>
          <p:nvPr/>
        </p:nvPicPr>
        <p:blipFill>
          <a:blip r:embed="rId4">
            <a:duotone>
              <a:prstClr val="black"/>
              <a:schemeClr val="accent1">
                <a:tint val="45000"/>
                <a:satMod val="400000"/>
              </a:schemeClr>
            </a:duotone>
          </a:blip>
          <a:stretch>
            <a:fillRect/>
          </a:stretch>
        </p:blipFill>
        <p:spPr>
          <a:xfrm>
            <a:off x="7570731" y="5113614"/>
            <a:ext cx="630614" cy="760398"/>
          </a:xfrm>
          <a:prstGeom prst="rect">
            <a:avLst/>
          </a:prstGeom>
          <a:ln w="12700" cap="flat">
            <a:noFill/>
            <a:miter lim="400000"/>
          </a:ln>
          <a:effectLst/>
        </p:spPr>
      </p:pic>
      <p:pic>
        <p:nvPicPr>
          <p:cNvPr id="206" name="droppedImage.pdf">
            <a:extLst>
              <a:ext uri="{FF2B5EF4-FFF2-40B4-BE49-F238E27FC236}">
                <a16:creationId xmlns:a16="http://schemas.microsoft.com/office/drawing/2014/main" id="{DC2200DF-654D-2F4A-8B60-68BC40788114}"/>
              </a:ext>
            </a:extLst>
          </p:cNvPr>
          <p:cNvPicPr>
            <a:picLocks noChangeAspect="1"/>
          </p:cNvPicPr>
          <p:nvPr/>
        </p:nvPicPr>
        <p:blipFill>
          <a:blip r:embed="rId4">
            <a:duotone>
              <a:prstClr val="black"/>
              <a:schemeClr val="accent1">
                <a:tint val="45000"/>
                <a:satMod val="400000"/>
              </a:schemeClr>
            </a:duotone>
          </a:blip>
          <a:stretch>
            <a:fillRect/>
          </a:stretch>
        </p:blipFill>
        <p:spPr>
          <a:xfrm>
            <a:off x="3695600" y="3324625"/>
            <a:ext cx="630614" cy="760398"/>
          </a:xfrm>
          <a:prstGeom prst="rect">
            <a:avLst/>
          </a:prstGeom>
          <a:ln w="12700" cap="flat">
            <a:noFill/>
            <a:miter lim="400000"/>
          </a:ln>
          <a:effectLst/>
        </p:spPr>
      </p:pic>
      <p:pic>
        <p:nvPicPr>
          <p:cNvPr id="209" name="droppedImage.pdf">
            <a:extLst>
              <a:ext uri="{FF2B5EF4-FFF2-40B4-BE49-F238E27FC236}">
                <a16:creationId xmlns:a16="http://schemas.microsoft.com/office/drawing/2014/main" id="{E259178C-24F2-1C4D-BBEB-6B71D160A248}"/>
              </a:ext>
            </a:extLst>
          </p:cNvPr>
          <p:cNvPicPr>
            <a:picLocks noChangeAspect="1"/>
          </p:cNvPicPr>
          <p:nvPr/>
        </p:nvPicPr>
        <p:blipFill>
          <a:blip r:embed="rId4">
            <a:duotone>
              <a:prstClr val="black"/>
              <a:schemeClr val="accent1">
                <a:tint val="45000"/>
                <a:satMod val="400000"/>
              </a:schemeClr>
            </a:duotone>
          </a:blip>
          <a:stretch>
            <a:fillRect/>
          </a:stretch>
        </p:blipFill>
        <p:spPr>
          <a:xfrm>
            <a:off x="3260691" y="3639069"/>
            <a:ext cx="630614" cy="760398"/>
          </a:xfrm>
          <a:prstGeom prst="rect">
            <a:avLst/>
          </a:prstGeom>
          <a:ln w="12700" cap="flat">
            <a:noFill/>
            <a:miter lim="400000"/>
          </a:ln>
          <a:effectLst/>
        </p:spPr>
      </p:pic>
      <p:pic>
        <p:nvPicPr>
          <p:cNvPr id="212" name="droppedImage.pdf">
            <a:extLst>
              <a:ext uri="{FF2B5EF4-FFF2-40B4-BE49-F238E27FC236}">
                <a16:creationId xmlns:a16="http://schemas.microsoft.com/office/drawing/2014/main" id="{81FE21F3-AECC-F848-8415-7E9FB50FDEF6}"/>
              </a:ext>
            </a:extLst>
          </p:cNvPr>
          <p:cNvPicPr>
            <a:picLocks noChangeAspect="1"/>
          </p:cNvPicPr>
          <p:nvPr/>
        </p:nvPicPr>
        <p:blipFill>
          <a:blip r:embed="rId4">
            <a:duotone>
              <a:prstClr val="black"/>
              <a:schemeClr val="accent1">
                <a:tint val="45000"/>
                <a:satMod val="400000"/>
              </a:schemeClr>
            </a:duotone>
          </a:blip>
          <a:stretch>
            <a:fillRect/>
          </a:stretch>
        </p:blipFill>
        <p:spPr>
          <a:xfrm>
            <a:off x="2621878" y="3353578"/>
            <a:ext cx="630614" cy="760398"/>
          </a:xfrm>
          <a:prstGeom prst="rect">
            <a:avLst/>
          </a:prstGeom>
          <a:ln w="12700" cap="flat">
            <a:noFill/>
            <a:miter lim="400000"/>
          </a:ln>
          <a:effectLst/>
        </p:spPr>
      </p:pic>
      <p:pic>
        <p:nvPicPr>
          <p:cNvPr id="215" name="droppedImage.pdf">
            <a:extLst>
              <a:ext uri="{FF2B5EF4-FFF2-40B4-BE49-F238E27FC236}">
                <a16:creationId xmlns:a16="http://schemas.microsoft.com/office/drawing/2014/main" id="{10FB7378-9910-F341-86D9-B0397B5E960C}"/>
              </a:ext>
            </a:extLst>
          </p:cNvPr>
          <p:cNvPicPr>
            <a:picLocks noChangeAspect="1"/>
          </p:cNvPicPr>
          <p:nvPr/>
        </p:nvPicPr>
        <p:blipFill>
          <a:blip r:embed="rId4">
            <a:duotone>
              <a:prstClr val="black"/>
              <a:schemeClr val="accent1">
                <a:tint val="45000"/>
                <a:satMod val="400000"/>
              </a:schemeClr>
            </a:duotone>
          </a:blip>
          <a:stretch>
            <a:fillRect/>
          </a:stretch>
        </p:blipFill>
        <p:spPr>
          <a:xfrm>
            <a:off x="2779560" y="3871752"/>
            <a:ext cx="630614" cy="760398"/>
          </a:xfrm>
          <a:prstGeom prst="rect">
            <a:avLst/>
          </a:prstGeom>
          <a:ln w="12700" cap="flat">
            <a:noFill/>
            <a:miter lim="400000"/>
          </a:ln>
          <a:effectLst/>
        </p:spPr>
      </p:pic>
      <p:pic>
        <p:nvPicPr>
          <p:cNvPr id="218" name="droppedImage.pdf">
            <a:extLst>
              <a:ext uri="{FF2B5EF4-FFF2-40B4-BE49-F238E27FC236}">
                <a16:creationId xmlns:a16="http://schemas.microsoft.com/office/drawing/2014/main" id="{A81F767E-A26B-084E-B0C2-A094BEFFBF3D}"/>
              </a:ext>
            </a:extLst>
          </p:cNvPr>
          <p:cNvPicPr>
            <a:picLocks noChangeAspect="1"/>
          </p:cNvPicPr>
          <p:nvPr/>
        </p:nvPicPr>
        <p:blipFill>
          <a:blip r:embed="rId4">
            <a:duotone>
              <a:prstClr val="black"/>
              <a:schemeClr val="accent1">
                <a:tint val="45000"/>
                <a:satMod val="400000"/>
              </a:schemeClr>
            </a:duotone>
          </a:blip>
          <a:stretch>
            <a:fillRect/>
          </a:stretch>
        </p:blipFill>
        <p:spPr>
          <a:xfrm>
            <a:off x="7011923" y="3717369"/>
            <a:ext cx="630614" cy="760398"/>
          </a:xfrm>
          <a:prstGeom prst="rect">
            <a:avLst/>
          </a:prstGeom>
          <a:ln w="12700" cap="flat">
            <a:noFill/>
            <a:miter lim="400000"/>
          </a:ln>
          <a:effectLst/>
        </p:spPr>
      </p:pic>
      <p:pic>
        <p:nvPicPr>
          <p:cNvPr id="221" name="droppedImage.pdf">
            <a:extLst>
              <a:ext uri="{FF2B5EF4-FFF2-40B4-BE49-F238E27FC236}">
                <a16:creationId xmlns:a16="http://schemas.microsoft.com/office/drawing/2014/main" id="{FB58D613-1CB4-0F4F-81D4-59F61B18817E}"/>
              </a:ext>
            </a:extLst>
          </p:cNvPr>
          <p:cNvPicPr>
            <a:picLocks noChangeAspect="1"/>
          </p:cNvPicPr>
          <p:nvPr/>
        </p:nvPicPr>
        <p:blipFill>
          <a:blip r:embed="rId4">
            <a:duotone>
              <a:prstClr val="black"/>
              <a:schemeClr val="accent1">
                <a:tint val="45000"/>
                <a:satMod val="400000"/>
              </a:schemeClr>
            </a:duotone>
          </a:blip>
          <a:stretch>
            <a:fillRect/>
          </a:stretch>
        </p:blipFill>
        <p:spPr>
          <a:xfrm>
            <a:off x="5894745" y="3598868"/>
            <a:ext cx="630614" cy="760398"/>
          </a:xfrm>
          <a:prstGeom prst="rect">
            <a:avLst/>
          </a:prstGeom>
          <a:ln w="12700" cap="flat">
            <a:noFill/>
            <a:miter lim="400000"/>
          </a:ln>
          <a:effectLst/>
        </p:spPr>
      </p:pic>
      <p:pic>
        <p:nvPicPr>
          <p:cNvPr id="224" name="droppedImage.pdf">
            <a:extLst>
              <a:ext uri="{FF2B5EF4-FFF2-40B4-BE49-F238E27FC236}">
                <a16:creationId xmlns:a16="http://schemas.microsoft.com/office/drawing/2014/main" id="{D0261D30-097C-F947-A884-90FB3A8C3E28}"/>
              </a:ext>
            </a:extLst>
          </p:cNvPr>
          <p:cNvPicPr>
            <a:picLocks noChangeAspect="1"/>
          </p:cNvPicPr>
          <p:nvPr/>
        </p:nvPicPr>
        <p:blipFill>
          <a:blip r:embed="rId4">
            <a:duotone>
              <a:prstClr val="black"/>
              <a:schemeClr val="accent1">
                <a:tint val="45000"/>
                <a:satMod val="400000"/>
              </a:schemeClr>
            </a:duotone>
          </a:blip>
          <a:stretch>
            <a:fillRect/>
          </a:stretch>
        </p:blipFill>
        <p:spPr>
          <a:xfrm>
            <a:off x="6551772" y="2061497"/>
            <a:ext cx="630614" cy="760398"/>
          </a:xfrm>
          <a:prstGeom prst="rect">
            <a:avLst/>
          </a:prstGeom>
          <a:ln w="12700" cap="flat">
            <a:noFill/>
            <a:miter lim="400000"/>
          </a:ln>
          <a:effectLst/>
        </p:spPr>
      </p:pic>
      <p:pic>
        <p:nvPicPr>
          <p:cNvPr id="227" name="droppedImage.pdf">
            <a:extLst>
              <a:ext uri="{FF2B5EF4-FFF2-40B4-BE49-F238E27FC236}">
                <a16:creationId xmlns:a16="http://schemas.microsoft.com/office/drawing/2014/main" id="{E1767953-B481-7944-A0B9-D3D71446EEDA}"/>
              </a:ext>
            </a:extLst>
          </p:cNvPr>
          <p:cNvPicPr>
            <a:picLocks noChangeAspect="1"/>
          </p:cNvPicPr>
          <p:nvPr/>
        </p:nvPicPr>
        <p:blipFill>
          <a:blip r:embed="rId4">
            <a:duotone>
              <a:prstClr val="black"/>
              <a:schemeClr val="accent1">
                <a:tint val="45000"/>
                <a:satMod val="400000"/>
              </a:schemeClr>
            </a:duotone>
          </a:blip>
          <a:stretch>
            <a:fillRect/>
          </a:stretch>
        </p:blipFill>
        <p:spPr>
          <a:xfrm>
            <a:off x="6873469" y="2934167"/>
            <a:ext cx="630614" cy="760398"/>
          </a:xfrm>
          <a:prstGeom prst="rect">
            <a:avLst/>
          </a:prstGeom>
          <a:ln w="12700" cap="flat">
            <a:noFill/>
            <a:miter lim="400000"/>
          </a:ln>
          <a:effectLst/>
        </p:spPr>
      </p:pic>
      <p:pic>
        <p:nvPicPr>
          <p:cNvPr id="230" name="droppedImage.pdf">
            <a:extLst>
              <a:ext uri="{FF2B5EF4-FFF2-40B4-BE49-F238E27FC236}">
                <a16:creationId xmlns:a16="http://schemas.microsoft.com/office/drawing/2014/main" id="{29031BBF-FF07-8D49-A28F-482CA2964A00}"/>
              </a:ext>
            </a:extLst>
          </p:cNvPr>
          <p:cNvPicPr>
            <a:picLocks noChangeAspect="1"/>
          </p:cNvPicPr>
          <p:nvPr/>
        </p:nvPicPr>
        <p:blipFill>
          <a:blip r:embed="rId4">
            <a:duotone>
              <a:prstClr val="black"/>
              <a:schemeClr val="accent1">
                <a:tint val="45000"/>
                <a:satMod val="400000"/>
              </a:schemeClr>
            </a:duotone>
          </a:blip>
          <a:stretch>
            <a:fillRect/>
          </a:stretch>
        </p:blipFill>
        <p:spPr>
          <a:xfrm>
            <a:off x="3530106" y="6057141"/>
            <a:ext cx="630614" cy="760398"/>
          </a:xfrm>
          <a:prstGeom prst="rect">
            <a:avLst/>
          </a:prstGeom>
          <a:ln w="12700" cap="flat">
            <a:noFill/>
            <a:miter lim="400000"/>
          </a:ln>
          <a:effectLst/>
        </p:spPr>
      </p:pic>
      <p:pic>
        <p:nvPicPr>
          <p:cNvPr id="233" name="droppedImage.pdf">
            <a:extLst>
              <a:ext uri="{FF2B5EF4-FFF2-40B4-BE49-F238E27FC236}">
                <a16:creationId xmlns:a16="http://schemas.microsoft.com/office/drawing/2014/main" id="{81700F9D-2A24-1347-AC5B-56BF89512E08}"/>
              </a:ext>
            </a:extLst>
          </p:cNvPr>
          <p:cNvPicPr>
            <a:picLocks noChangeAspect="1"/>
          </p:cNvPicPr>
          <p:nvPr/>
        </p:nvPicPr>
        <p:blipFill>
          <a:blip r:embed="rId4">
            <a:duotone>
              <a:prstClr val="black"/>
              <a:schemeClr val="accent1">
                <a:tint val="45000"/>
                <a:satMod val="400000"/>
              </a:schemeClr>
            </a:duotone>
          </a:blip>
          <a:stretch>
            <a:fillRect/>
          </a:stretch>
        </p:blipFill>
        <p:spPr>
          <a:xfrm>
            <a:off x="4662249" y="5954665"/>
            <a:ext cx="630614" cy="760398"/>
          </a:xfrm>
          <a:prstGeom prst="rect">
            <a:avLst/>
          </a:prstGeom>
          <a:ln w="12700" cap="flat">
            <a:noFill/>
            <a:miter lim="400000"/>
          </a:ln>
          <a:effectLst/>
        </p:spPr>
      </p:pic>
      <p:pic>
        <p:nvPicPr>
          <p:cNvPr id="236" name="droppedImage.pdf">
            <a:extLst>
              <a:ext uri="{FF2B5EF4-FFF2-40B4-BE49-F238E27FC236}">
                <a16:creationId xmlns:a16="http://schemas.microsoft.com/office/drawing/2014/main" id="{342775C2-4E20-1E47-87A2-8BECF266A4BA}"/>
              </a:ext>
            </a:extLst>
          </p:cNvPr>
          <p:cNvPicPr>
            <a:picLocks noChangeAspect="1"/>
          </p:cNvPicPr>
          <p:nvPr/>
        </p:nvPicPr>
        <p:blipFill>
          <a:blip r:embed="rId4">
            <a:duotone>
              <a:prstClr val="black"/>
              <a:schemeClr val="accent1">
                <a:tint val="45000"/>
                <a:satMod val="400000"/>
              </a:schemeClr>
            </a:duotone>
          </a:blip>
          <a:stretch>
            <a:fillRect/>
          </a:stretch>
        </p:blipFill>
        <p:spPr>
          <a:xfrm>
            <a:off x="4194778" y="5417850"/>
            <a:ext cx="630614" cy="760398"/>
          </a:xfrm>
          <a:prstGeom prst="rect">
            <a:avLst/>
          </a:prstGeom>
          <a:ln w="12700" cap="flat">
            <a:noFill/>
            <a:miter lim="400000"/>
          </a:ln>
          <a:effectLst/>
        </p:spPr>
      </p:pic>
      <p:pic>
        <p:nvPicPr>
          <p:cNvPr id="239" name="droppedImage.pdf">
            <a:extLst>
              <a:ext uri="{FF2B5EF4-FFF2-40B4-BE49-F238E27FC236}">
                <a16:creationId xmlns:a16="http://schemas.microsoft.com/office/drawing/2014/main" id="{54EE4E0B-9DC4-EF4D-B93F-EF512F678840}"/>
              </a:ext>
            </a:extLst>
          </p:cNvPr>
          <p:cNvPicPr>
            <a:picLocks noChangeAspect="1"/>
          </p:cNvPicPr>
          <p:nvPr/>
        </p:nvPicPr>
        <p:blipFill>
          <a:blip r:embed="rId4">
            <a:duotone>
              <a:prstClr val="black"/>
              <a:schemeClr val="accent1">
                <a:tint val="45000"/>
                <a:satMod val="400000"/>
              </a:schemeClr>
            </a:duotone>
          </a:blip>
          <a:stretch>
            <a:fillRect/>
          </a:stretch>
        </p:blipFill>
        <p:spPr>
          <a:xfrm>
            <a:off x="3896005" y="5200832"/>
            <a:ext cx="630614" cy="760398"/>
          </a:xfrm>
          <a:prstGeom prst="rect">
            <a:avLst/>
          </a:prstGeom>
          <a:ln w="12700" cap="flat">
            <a:noFill/>
            <a:miter lim="400000"/>
          </a:ln>
          <a:effectLst/>
        </p:spPr>
      </p:pic>
      <p:pic>
        <p:nvPicPr>
          <p:cNvPr id="242" name="droppedImage.pdf">
            <a:extLst>
              <a:ext uri="{FF2B5EF4-FFF2-40B4-BE49-F238E27FC236}">
                <a16:creationId xmlns:a16="http://schemas.microsoft.com/office/drawing/2014/main" id="{51BB9FC4-FEB9-7249-97D2-BC5522270097}"/>
              </a:ext>
            </a:extLst>
          </p:cNvPr>
          <p:cNvPicPr>
            <a:picLocks noChangeAspect="1"/>
          </p:cNvPicPr>
          <p:nvPr/>
        </p:nvPicPr>
        <p:blipFill>
          <a:blip r:embed="rId4">
            <a:duotone>
              <a:prstClr val="black"/>
              <a:schemeClr val="accent1">
                <a:tint val="45000"/>
                <a:satMod val="400000"/>
              </a:schemeClr>
            </a:duotone>
          </a:blip>
          <a:stretch>
            <a:fillRect/>
          </a:stretch>
        </p:blipFill>
        <p:spPr>
          <a:xfrm>
            <a:off x="3239349" y="5083659"/>
            <a:ext cx="630614" cy="760398"/>
          </a:xfrm>
          <a:prstGeom prst="rect">
            <a:avLst/>
          </a:prstGeom>
          <a:ln w="12700" cap="flat">
            <a:noFill/>
            <a:miter lim="400000"/>
          </a:ln>
          <a:effectLst/>
        </p:spPr>
      </p:pic>
      <p:pic>
        <p:nvPicPr>
          <p:cNvPr id="245" name="droppedImage.pdf">
            <a:extLst>
              <a:ext uri="{FF2B5EF4-FFF2-40B4-BE49-F238E27FC236}">
                <a16:creationId xmlns:a16="http://schemas.microsoft.com/office/drawing/2014/main" id="{F93979F6-6CDE-1F49-87EE-59AE44F3EFC2}"/>
              </a:ext>
            </a:extLst>
          </p:cNvPr>
          <p:cNvPicPr>
            <a:picLocks noChangeAspect="1"/>
          </p:cNvPicPr>
          <p:nvPr/>
        </p:nvPicPr>
        <p:blipFill>
          <a:blip r:embed="rId4">
            <a:duotone>
              <a:prstClr val="black"/>
              <a:schemeClr val="accent1">
                <a:tint val="45000"/>
                <a:satMod val="400000"/>
              </a:schemeClr>
            </a:duotone>
          </a:blip>
          <a:stretch>
            <a:fillRect/>
          </a:stretch>
        </p:blipFill>
        <p:spPr>
          <a:xfrm>
            <a:off x="8722286" y="5087060"/>
            <a:ext cx="630614" cy="760398"/>
          </a:xfrm>
          <a:prstGeom prst="rect">
            <a:avLst/>
          </a:prstGeom>
          <a:ln w="12700" cap="flat">
            <a:noFill/>
            <a:miter lim="400000"/>
          </a:ln>
          <a:effectLst/>
        </p:spPr>
      </p:pic>
      <p:pic>
        <p:nvPicPr>
          <p:cNvPr id="248" name="droppedImage.pdf">
            <a:extLst>
              <a:ext uri="{FF2B5EF4-FFF2-40B4-BE49-F238E27FC236}">
                <a16:creationId xmlns:a16="http://schemas.microsoft.com/office/drawing/2014/main" id="{399F5599-BF7D-E64A-9F27-ACF987B59971}"/>
              </a:ext>
            </a:extLst>
          </p:cNvPr>
          <p:cNvPicPr>
            <a:picLocks noChangeAspect="1"/>
          </p:cNvPicPr>
          <p:nvPr/>
        </p:nvPicPr>
        <p:blipFill>
          <a:blip r:embed="rId4">
            <a:duotone>
              <a:prstClr val="black"/>
              <a:schemeClr val="accent1">
                <a:tint val="45000"/>
                <a:satMod val="400000"/>
              </a:schemeClr>
            </a:duotone>
          </a:blip>
          <a:stretch>
            <a:fillRect/>
          </a:stretch>
        </p:blipFill>
        <p:spPr>
          <a:xfrm>
            <a:off x="8456034" y="4490450"/>
            <a:ext cx="630614" cy="760398"/>
          </a:xfrm>
          <a:prstGeom prst="rect">
            <a:avLst/>
          </a:prstGeom>
          <a:ln w="12700" cap="flat">
            <a:noFill/>
            <a:miter lim="400000"/>
          </a:ln>
          <a:effectLst/>
        </p:spPr>
      </p:pic>
      <p:pic>
        <p:nvPicPr>
          <p:cNvPr id="254" name="droppedImage.pdf">
            <a:extLst>
              <a:ext uri="{FF2B5EF4-FFF2-40B4-BE49-F238E27FC236}">
                <a16:creationId xmlns:a16="http://schemas.microsoft.com/office/drawing/2014/main" id="{87A474EB-CEF5-0D40-B371-D28C9183A264}"/>
              </a:ext>
            </a:extLst>
          </p:cNvPr>
          <p:cNvPicPr>
            <a:picLocks noChangeAspect="1"/>
          </p:cNvPicPr>
          <p:nvPr/>
        </p:nvPicPr>
        <p:blipFill>
          <a:blip r:embed="rId4">
            <a:duotone>
              <a:prstClr val="black"/>
              <a:schemeClr val="accent1">
                <a:tint val="45000"/>
                <a:satMod val="400000"/>
              </a:schemeClr>
            </a:duotone>
          </a:blip>
          <a:stretch>
            <a:fillRect/>
          </a:stretch>
        </p:blipFill>
        <p:spPr>
          <a:xfrm>
            <a:off x="7545018" y="3912285"/>
            <a:ext cx="630614" cy="760398"/>
          </a:xfrm>
          <a:prstGeom prst="rect">
            <a:avLst/>
          </a:prstGeom>
          <a:ln w="12700" cap="flat">
            <a:noFill/>
            <a:miter lim="400000"/>
          </a:ln>
          <a:effectLst/>
        </p:spPr>
      </p:pic>
      <p:pic>
        <p:nvPicPr>
          <p:cNvPr id="257" name="droppedImage.pdf">
            <a:extLst>
              <a:ext uri="{FF2B5EF4-FFF2-40B4-BE49-F238E27FC236}">
                <a16:creationId xmlns:a16="http://schemas.microsoft.com/office/drawing/2014/main" id="{784C966F-05CF-784F-A71F-F8CD78F40A6E}"/>
              </a:ext>
            </a:extLst>
          </p:cNvPr>
          <p:cNvPicPr>
            <a:picLocks noChangeAspect="1"/>
          </p:cNvPicPr>
          <p:nvPr/>
        </p:nvPicPr>
        <p:blipFill>
          <a:blip r:embed="rId4">
            <a:duotone>
              <a:prstClr val="black"/>
              <a:schemeClr val="accent1">
                <a:tint val="45000"/>
                <a:satMod val="400000"/>
              </a:schemeClr>
            </a:duotone>
          </a:blip>
          <a:stretch>
            <a:fillRect/>
          </a:stretch>
        </p:blipFill>
        <p:spPr>
          <a:xfrm>
            <a:off x="7840640" y="3030321"/>
            <a:ext cx="630614" cy="760398"/>
          </a:xfrm>
          <a:prstGeom prst="rect">
            <a:avLst/>
          </a:prstGeom>
          <a:ln w="12700" cap="flat">
            <a:noFill/>
            <a:miter lim="400000"/>
          </a:ln>
          <a:effectLst/>
        </p:spPr>
      </p:pic>
      <p:pic>
        <p:nvPicPr>
          <p:cNvPr id="260" name="droppedImage.pdf">
            <a:extLst>
              <a:ext uri="{FF2B5EF4-FFF2-40B4-BE49-F238E27FC236}">
                <a16:creationId xmlns:a16="http://schemas.microsoft.com/office/drawing/2014/main" id="{DBD70361-6668-8744-B35D-64C2332C3ABB}"/>
              </a:ext>
            </a:extLst>
          </p:cNvPr>
          <p:cNvPicPr>
            <a:picLocks noChangeAspect="1"/>
          </p:cNvPicPr>
          <p:nvPr/>
        </p:nvPicPr>
        <p:blipFill>
          <a:blip r:embed="rId4">
            <a:duotone>
              <a:prstClr val="black"/>
              <a:schemeClr val="accent1">
                <a:tint val="45000"/>
                <a:satMod val="400000"/>
              </a:schemeClr>
            </a:duotone>
          </a:blip>
          <a:stretch>
            <a:fillRect/>
          </a:stretch>
        </p:blipFill>
        <p:spPr>
          <a:xfrm>
            <a:off x="8753792" y="3166574"/>
            <a:ext cx="630614" cy="760398"/>
          </a:xfrm>
          <a:prstGeom prst="rect">
            <a:avLst/>
          </a:prstGeom>
          <a:ln w="12700" cap="flat">
            <a:noFill/>
            <a:miter lim="400000"/>
          </a:ln>
          <a:effectLst/>
        </p:spPr>
      </p:pic>
      <p:pic>
        <p:nvPicPr>
          <p:cNvPr id="263" name="droppedImage.pdf">
            <a:extLst>
              <a:ext uri="{FF2B5EF4-FFF2-40B4-BE49-F238E27FC236}">
                <a16:creationId xmlns:a16="http://schemas.microsoft.com/office/drawing/2014/main" id="{CB5B1472-21EC-BE43-B03F-672CA3568929}"/>
              </a:ext>
            </a:extLst>
          </p:cNvPr>
          <p:cNvPicPr>
            <a:picLocks noChangeAspect="1"/>
          </p:cNvPicPr>
          <p:nvPr/>
        </p:nvPicPr>
        <p:blipFill>
          <a:blip r:embed="rId4">
            <a:duotone>
              <a:prstClr val="black"/>
              <a:schemeClr val="accent1">
                <a:tint val="45000"/>
                <a:satMod val="400000"/>
              </a:schemeClr>
            </a:duotone>
          </a:blip>
          <a:stretch>
            <a:fillRect/>
          </a:stretch>
        </p:blipFill>
        <p:spPr>
          <a:xfrm>
            <a:off x="9672393" y="2748573"/>
            <a:ext cx="630614" cy="760398"/>
          </a:xfrm>
          <a:prstGeom prst="rect">
            <a:avLst/>
          </a:prstGeom>
          <a:ln w="12700" cap="flat">
            <a:noFill/>
            <a:miter lim="400000"/>
          </a:ln>
          <a:effectLst/>
        </p:spPr>
      </p:pic>
      <p:pic>
        <p:nvPicPr>
          <p:cNvPr id="266" name="droppedImage.pdf">
            <a:extLst>
              <a:ext uri="{FF2B5EF4-FFF2-40B4-BE49-F238E27FC236}">
                <a16:creationId xmlns:a16="http://schemas.microsoft.com/office/drawing/2014/main" id="{2E68AA11-9D47-174E-8899-B03974FE7B93}"/>
              </a:ext>
            </a:extLst>
          </p:cNvPr>
          <p:cNvPicPr>
            <a:picLocks noChangeAspect="1"/>
          </p:cNvPicPr>
          <p:nvPr/>
        </p:nvPicPr>
        <p:blipFill>
          <a:blip r:embed="rId4">
            <a:duotone>
              <a:prstClr val="black"/>
              <a:schemeClr val="accent1">
                <a:tint val="45000"/>
                <a:satMod val="400000"/>
              </a:schemeClr>
            </a:duotone>
          </a:blip>
          <a:stretch>
            <a:fillRect/>
          </a:stretch>
        </p:blipFill>
        <p:spPr>
          <a:xfrm>
            <a:off x="10780554" y="2994442"/>
            <a:ext cx="630614" cy="760398"/>
          </a:xfrm>
          <a:prstGeom prst="rect">
            <a:avLst/>
          </a:prstGeom>
          <a:ln w="12700" cap="flat">
            <a:noFill/>
            <a:miter lim="400000"/>
          </a:ln>
          <a:effectLst/>
        </p:spPr>
      </p:pic>
      <p:pic>
        <p:nvPicPr>
          <p:cNvPr id="269" name="droppedImage.pdf">
            <a:extLst>
              <a:ext uri="{FF2B5EF4-FFF2-40B4-BE49-F238E27FC236}">
                <a16:creationId xmlns:a16="http://schemas.microsoft.com/office/drawing/2014/main" id="{7FC226B2-751A-1146-986F-309C82DEBFBA}"/>
              </a:ext>
            </a:extLst>
          </p:cNvPr>
          <p:cNvPicPr>
            <a:picLocks noChangeAspect="1"/>
          </p:cNvPicPr>
          <p:nvPr/>
        </p:nvPicPr>
        <p:blipFill>
          <a:blip r:embed="rId4">
            <a:duotone>
              <a:prstClr val="black"/>
              <a:schemeClr val="accent1">
                <a:tint val="45000"/>
                <a:satMod val="400000"/>
              </a:schemeClr>
            </a:duotone>
          </a:blip>
          <a:stretch>
            <a:fillRect/>
          </a:stretch>
        </p:blipFill>
        <p:spPr>
          <a:xfrm>
            <a:off x="10184782" y="4806807"/>
            <a:ext cx="630614" cy="760398"/>
          </a:xfrm>
          <a:prstGeom prst="rect">
            <a:avLst/>
          </a:prstGeom>
          <a:ln w="12700" cap="flat">
            <a:noFill/>
            <a:miter lim="400000"/>
          </a:ln>
          <a:effectLst/>
        </p:spPr>
      </p:pic>
      <p:pic>
        <p:nvPicPr>
          <p:cNvPr id="272" name="droppedImage.pdf">
            <a:extLst>
              <a:ext uri="{FF2B5EF4-FFF2-40B4-BE49-F238E27FC236}">
                <a16:creationId xmlns:a16="http://schemas.microsoft.com/office/drawing/2014/main" id="{300C500D-E4EC-304F-895A-7C4BF9B5036C}"/>
              </a:ext>
            </a:extLst>
          </p:cNvPr>
          <p:cNvPicPr>
            <a:picLocks noChangeAspect="1"/>
          </p:cNvPicPr>
          <p:nvPr/>
        </p:nvPicPr>
        <p:blipFill>
          <a:blip r:embed="rId4">
            <a:duotone>
              <a:prstClr val="black"/>
              <a:schemeClr val="accent1">
                <a:tint val="45000"/>
                <a:satMod val="400000"/>
              </a:schemeClr>
            </a:duotone>
          </a:blip>
          <a:stretch>
            <a:fillRect/>
          </a:stretch>
        </p:blipFill>
        <p:spPr>
          <a:xfrm>
            <a:off x="9691282" y="3972905"/>
            <a:ext cx="630614" cy="760398"/>
          </a:xfrm>
          <a:prstGeom prst="rect">
            <a:avLst/>
          </a:prstGeom>
          <a:ln w="12700" cap="flat">
            <a:noFill/>
            <a:miter lim="400000"/>
          </a:ln>
          <a:effectLst/>
        </p:spPr>
      </p:pic>
      <p:pic>
        <p:nvPicPr>
          <p:cNvPr id="275" name="droppedImage.pdf">
            <a:extLst>
              <a:ext uri="{FF2B5EF4-FFF2-40B4-BE49-F238E27FC236}">
                <a16:creationId xmlns:a16="http://schemas.microsoft.com/office/drawing/2014/main" id="{0E0E1EA0-1100-A54E-A4B0-784911F70A07}"/>
              </a:ext>
            </a:extLst>
          </p:cNvPr>
          <p:cNvPicPr>
            <a:picLocks noChangeAspect="1"/>
          </p:cNvPicPr>
          <p:nvPr/>
        </p:nvPicPr>
        <p:blipFill>
          <a:blip r:embed="rId4">
            <a:duotone>
              <a:prstClr val="black"/>
              <a:schemeClr val="accent1">
                <a:tint val="45000"/>
                <a:satMod val="400000"/>
              </a:schemeClr>
            </a:duotone>
          </a:blip>
          <a:stretch>
            <a:fillRect/>
          </a:stretch>
        </p:blipFill>
        <p:spPr>
          <a:xfrm>
            <a:off x="9270833" y="3681556"/>
            <a:ext cx="630614" cy="760398"/>
          </a:xfrm>
          <a:prstGeom prst="rect">
            <a:avLst/>
          </a:prstGeom>
          <a:ln w="12700" cap="flat">
            <a:noFill/>
            <a:miter lim="400000"/>
          </a:ln>
          <a:effectLst/>
        </p:spPr>
      </p:pic>
      <p:pic>
        <p:nvPicPr>
          <p:cNvPr id="278" name="droppedImage.pdf">
            <a:extLst>
              <a:ext uri="{FF2B5EF4-FFF2-40B4-BE49-F238E27FC236}">
                <a16:creationId xmlns:a16="http://schemas.microsoft.com/office/drawing/2014/main" id="{AFA15211-1533-104C-882F-7BFF42E97752}"/>
              </a:ext>
            </a:extLst>
          </p:cNvPr>
          <p:cNvPicPr>
            <a:picLocks noChangeAspect="1"/>
          </p:cNvPicPr>
          <p:nvPr/>
        </p:nvPicPr>
        <p:blipFill>
          <a:blip r:embed="rId4">
            <a:duotone>
              <a:prstClr val="black"/>
              <a:schemeClr val="accent1">
                <a:tint val="45000"/>
                <a:satMod val="400000"/>
              </a:schemeClr>
            </a:duotone>
          </a:blip>
          <a:stretch>
            <a:fillRect/>
          </a:stretch>
        </p:blipFill>
        <p:spPr>
          <a:xfrm>
            <a:off x="8197482" y="3645960"/>
            <a:ext cx="630614" cy="760398"/>
          </a:xfrm>
          <a:prstGeom prst="rect">
            <a:avLst/>
          </a:prstGeom>
          <a:ln w="12700" cap="flat">
            <a:noFill/>
            <a:miter lim="400000"/>
          </a:ln>
          <a:effectLst/>
        </p:spPr>
      </p:pic>
      <p:pic>
        <p:nvPicPr>
          <p:cNvPr id="281" name="droppedImage.pdf">
            <a:extLst>
              <a:ext uri="{FF2B5EF4-FFF2-40B4-BE49-F238E27FC236}">
                <a16:creationId xmlns:a16="http://schemas.microsoft.com/office/drawing/2014/main" id="{B4CD05A4-3D99-D54E-8C2B-98C7089C71A3}"/>
              </a:ext>
            </a:extLst>
          </p:cNvPr>
          <p:cNvPicPr>
            <a:picLocks noChangeAspect="1"/>
          </p:cNvPicPr>
          <p:nvPr/>
        </p:nvPicPr>
        <p:blipFill>
          <a:blip r:embed="rId4">
            <a:duotone>
              <a:prstClr val="black"/>
              <a:schemeClr val="accent1">
                <a:tint val="45000"/>
                <a:satMod val="400000"/>
              </a:schemeClr>
            </a:duotone>
          </a:blip>
          <a:stretch>
            <a:fillRect/>
          </a:stretch>
        </p:blipFill>
        <p:spPr>
          <a:xfrm>
            <a:off x="10591517" y="6114156"/>
            <a:ext cx="630614" cy="760398"/>
          </a:xfrm>
          <a:prstGeom prst="rect">
            <a:avLst/>
          </a:prstGeom>
          <a:ln w="12700" cap="flat">
            <a:noFill/>
            <a:miter lim="400000"/>
          </a:ln>
          <a:effectLst/>
        </p:spPr>
      </p:pic>
      <p:pic>
        <p:nvPicPr>
          <p:cNvPr id="284" name="droppedImage.pdf">
            <a:extLst>
              <a:ext uri="{FF2B5EF4-FFF2-40B4-BE49-F238E27FC236}">
                <a16:creationId xmlns:a16="http://schemas.microsoft.com/office/drawing/2014/main" id="{CB66A2A2-B1BC-6A4F-B5D7-C570D75EFD69}"/>
              </a:ext>
            </a:extLst>
          </p:cNvPr>
          <p:cNvPicPr>
            <a:picLocks noChangeAspect="1"/>
          </p:cNvPicPr>
          <p:nvPr/>
        </p:nvPicPr>
        <p:blipFill>
          <a:blip r:embed="rId4">
            <a:duotone>
              <a:prstClr val="black"/>
              <a:schemeClr val="accent1">
                <a:tint val="45000"/>
                <a:satMod val="400000"/>
              </a:schemeClr>
            </a:duotone>
          </a:blip>
          <a:stretch>
            <a:fillRect/>
          </a:stretch>
        </p:blipFill>
        <p:spPr>
          <a:xfrm>
            <a:off x="3985969" y="6297123"/>
            <a:ext cx="630614" cy="760398"/>
          </a:xfrm>
          <a:prstGeom prst="rect">
            <a:avLst/>
          </a:prstGeom>
          <a:ln w="12700" cap="flat">
            <a:noFill/>
            <a:miter lim="400000"/>
          </a:ln>
          <a:effectLst/>
        </p:spPr>
      </p:pic>
      <p:pic>
        <p:nvPicPr>
          <p:cNvPr id="287" name="droppedImage.pdf">
            <a:extLst>
              <a:ext uri="{FF2B5EF4-FFF2-40B4-BE49-F238E27FC236}">
                <a16:creationId xmlns:a16="http://schemas.microsoft.com/office/drawing/2014/main" id="{1059CBBA-C72C-6D48-A680-07768A651568}"/>
              </a:ext>
            </a:extLst>
          </p:cNvPr>
          <p:cNvPicPr>
            <a:picLocks noChangeAspect="1"/>
          </p:cNvPicPr>
          <p:nvPr/>
        </p:nvPicPr>
        <p:blipFill>
          <a:blip r:embed="rId4">
            <a:duotone>
              <a:prstClr val="black"/>
              <a:schemeClr val="accent1">
                <a:tint val="45000"/>
                <a:satMod val="400000"/>
              </a:schemeClr>
            </a:duotone>
          </a:blip>
          <a:stretch>
            <a:fillRect/>
          </a:stretch>
        </p:blipFill>
        <p:spPr>
          <a:xfrm>
            <a:off x="4406703" y="2736614"/>
            <a:ext cx="630614" cy="760398"/>
          </a:xfrm>
          <a:prstGeom prst="rect">
            <a:avLst/>
          </a:prstGeom>
          <a:ln w="12700" cap="flat">
            <a:noFill/>
            <a:miter lim="400000"/>
          </a:ln>
          <a:effectLst/>
        </p:spPr>
      </p:pic>
      <p:pic>
        <p:nvPicPr>
          <p:cNvPr id="290" name="droppedImage.pdf">
            <a:extLst>
              <a:ext uri="{FF2B5EF4-FFF2-40B4-BE49-F238E27FC236}">
                <a16:creationId xmlns:a16="http://schemas.microsoft.com/office/drawing/2014/main" id="{8EEB99B1-9E13-6B47-9EBF-CD22D9FC6730}"/>
              </a:ext>
            </a:extLst>
          </p:cNvPr>
          <p:cNvPicPr>
            <a:picLocks noChangeAspect="1"/>
          </p:cNvPicPr>
          <p:nvPr/>
        </p:nvPicPr>
        <p:blipFill>
          <a:blip r:embed="rId4">
            <a:duotone>
              <a:prstClr val="black"/>
              <a:schemeClr val="accent1">
                <a:tint val="45000"/>
                <a:satMod val="400000"/>
              </a:schemeClr>
            </a:duotone>
          </a:blip>
          <a:stretch>
            <a:fillRect/>
          </a:stretch>
        </p:blipFill>
        <p:spPr>
          <a:xfrm>
            <a:off x="11826370" y="2674031"/>
            <a:ext cx="630614" cy="760398"/>
          </a:xfrm>
          <a:prstGeom prst="rect">
            <a:avLst/>
          </a:prstGeom>
          <a:ln w="12700" cap="flat">
            <a:noFill/>
            <a:miter lim="400000"/>
          </a:ln>
          <a:effectLst/>
        </p:spPr>
      </p:pic>
      <p:pic>
        <p:nvPicPr>
          <p:cNvPr id="293" name="droppedImage.pdf">
            <a:extLst>
              <a:ext uri="{FF2B5EF4-FFF2-40B4-BE49-F238E27FC236}">
                <a16:creationId xmlns:a16="http://schemas.microsoft.com/office/drawing/2014/main" id="{3D4DC99D-D137-1541-A277-95F3F1E0A741}"/>
              </a:ext>
            </a:extLst>
          </p:cNvPr>
          <p:cNvPicPr>
            <a:picLocks noChangeAspect="1"/>
          </p:cNvPicPr>
          <p:nvPr/>
        </p:nvPicPr>
        <p:blipFill>
          <a:blip r:embed="rId4">
            <a:duotone>
              <a:prstClr val="black"/>
              <a:schemeClr val="accent1">
                <a:tint val="45000"/>
                <a:satMod val="400000"/>
              </a:schemeClr>
            </a:duotone>
          </a:blip>
          <a:stretch>
            <a:fillRect/>
          </a:stretch>
        </p:blipFill>
        <p:spPr>
          <a:xfrm>
            <a:off x="574567" y="2722533"/>
            <a:ext cx="630614" cy="760398"/>
          </a:xfrm>
          <a:prstGeom prst="rect">
            <a:avLst/>
          </a:prstGeom>
          <a:ln w="12700" cap="flat">
            <a:noFill/>
            <a:miter lim="400000"/>
          </a:ln>
          <a:effectLst/>
        </p:spPr>
      </p:pic>
      <p:sp>
        <p:nvSpPr>
          <p:cNvPr id="2" name="Title 1">
            <a:extLst>
              <a:ext uri="{FF2B5EF4-FFF2-40B4-BE49-F238E27FC236}">
                <a16:creationId xmlns:a16="http://schemas.microsoft.com/office/drawing/2014/main" id="{36384136-1F48-5245-AC2E-0AA4D2060DDF}"/>
              </a:ext>
            </a:extLst>
          </p:cNvPr>
          <p:cNvSpPr>
            <a:spLocks noGrp="1"/>
          </p:cNvSpPr>
          <p:nvPr>
            <p:ph type="title"/>
          </p:nvPr>
        </p:nvSpPr>
        <p:spPr/>
        <p:txBody>
          <a:bodyPr/>
          <a:lstStyle/>
          <a:p>
            <a:r>
              <a:rPr lang="en-US"/>
              <a:t>Global overview quiz</a:t>
            </a:r>
            <a:endParaRPr lang="en-US" dirty="0"/>
          </a:p>
        </p:txBody>
      </p:sp>
      <p:sp>
        <p:nvSpPr>
          <p:cNvPr id="9" name="TextBox 8">
            <a:extLst>
              <a:ext uri="{FF2B5EF4-FFF2-40B4-BE49-F238E27FC236}">
                <a16:creationId xmlns:a16="http://schemas.microsoft.com/office/drawing/2014/main" id="{8A299816-57DB-0642-8627-5F1EE700A942}"/>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1</a:t>
            </a:r>
          </a:p>
        </p:txBody>
      </p:sp>
      <p:sp>
        <p:nvSpPr>
          <p:cNvPr id="98" name="Slide Number Placeholder 5">
            <a:extLst>
              <a:ext uri="{FF2B5EF4-FFF2-40B4-BE49-F238E27FC236}">
                <a16:creationId xmlns:a16="http://schemas.microsoft.com/office/drawing/2014/main" id="{6445620A-39D1-9F48-88A2-7F458419A37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Tree>
    <p:extLst>
      <p:ext uri="{BB962C8B-B14F-4D97-AF65-F5344CB8AC3E}">
        <p14:creationId xmlns:p14="http://schemas.microsoft.com/office/powerpoint/2010/main" val="185746711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4136-1F48-5245-AC2E-0AA4D2060DDF}"/>
              </a:ext>
            </a:extLst>
          </p:cNvPr>
          <p:cNvSpPr>
            <a:spLocks noGrp="1"/>
          </p:cNvSpPr>
          <p:nvPr>
            <p:ph type="title"/>
          </p:nvPr>
        </p:nvSpPr>
        <p:spPr/>
        <p:txBody>
          <a:bodyPr/>
          <a:lstStyle/>
          <a:p>
            <a:r>
              <a:rPr lang="en-US"/>
              <a:t>Global overview quiz</a:t>
            </a:r>
            <a:endParaRPr lang="en-US" dirty="0"/>
          </a:p>
        </p:txBody>
      </p:sp>
      <p:sp>
        <p:nvSpPr>
          <p:cNvPr id="9" name="TextBox 8">
            <a:extLst>
              <a:ext uri="{FF2B5EF4-FFF2-40B4-BE49-F238E27FC236}">
                <a16:creationId xmlns:a16="http://schemas.microsoft.com/office/drawing/2014/main" id="{8A299816-57DB-0642-8627-5F1EE700A942}"/>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2</a:t>
            </a:r>
          </a:p>
        </p:txBody>
      </p:sp>
      <p:sp>
        <p:nvSpPr>
          <p:cNvPr id="11" name="Slide Number Placeholder 5">
            <a:extLst>
              <a:ext uri="{FF2B5EF4-FFF2-40B4-BE49-F238E27FC236}">
                <a16:creationId xmlns:a16="http://schemas.microsoft.com/office/drawing/2014/main" id="{5A481941-BE1F-DF4C-AEF0-14503D14FEB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pic>
        <p:nvPicPr>
          <p:cNvPr id="5" name="Picture 4" descr="Map&#10;&#10;Description automatically generated">
            <a:extLst>
              <a:ext uri="{FF2B5EF4-FFF2-40B4-BE49-F238E27FC236}">
                <a16:creationId xmlns:a16="http://schemas.microsoft.com/office/drawing/2014/main" id="{1AB4FEDB-E1AA-4529-8660-C63019F90475}"/>
              </a:ext>
            </a:extLst>
          </p:cNvPr>
          <p:cNvPicPr>
            <a:picLocks noChangeAspect="1"/>
          </p:cNvPicPr>
          <p:nvPr/>
        </p:nvPicPr>
        <p:blipFill>
          <a:blip r:embed="rId3"/>
          <a:stretch>
            <a:fillRect/>
          </a:stretch>
        </p:blipFill>
        <p:spPr>
          <a:xfrm>
            <a:off x="413663" y="1287806"/>
            <a:ext cx="12192084" cy="8119928"/>
          </a:xfrm>
          <a:prstGeom prst="rect">
            <a:avLst/>
          </a:prstGeom>
        </p:spPr>
      </p:pic>
      <p:sp>
        <p:nvSpPr>
          <p:cNvPr id="13" name="Rectangle 12">
            <a:extLst>
              <a:ext uri="{FF2B5EF4-FFF2-40B4-BE49-F238E27FC236}">
                <a16:creationId xmlns:a16="http://schemas.microsoft.com/office/drawing/2014/main" id="{65E98A75-EEC7-400E-8C6D-4212E3110593}"/>
              </a:ext>
            </a:extLst>
          </p:cNvPr>
          <p:cNvSpPr/>
          <p:nvPr/>
        </p:nvSpPr>
        <p:spPr bwMode="auto">
          <a:xfrm>
            <a:off x="2584283" y="4005580"/>
            <a:ext cx="2816392" cy="880745"/>
          </a:xfrm>
          <a:prstGeom prst="rect">
            <a:avLst/>
          </a:prstGeom>
          <a:solidFill>
            <a:schemeClr val="bg1"/>
          </a:solidFill>
          <a:ln w="25400" cap="flat" cmpd="sng" algn="ctr">
            <a:solidFill>
              <a:srgbClr val="59595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1" dirty="0">
                <a:solidFill>
                  <a:schemeClr val="accent2"/>
                </a:solidFill>
                <a:latin typeface="Calibri" charset="0"/>
                <a:ea typeface="Calibri" charset="0"/>
                <a:cs typeface="Calibri" charset="0"/>
              </a:rPr>
              <a:t>Same-sex marriage </a:t>
            </a:r>
            <a:r>
              <a:rPr lang="en-US" sz="1800" dirty="0">
                <a:latin typeface="Calibri" charset="0"/>
                <a:ea typeface="Calibri" charset="0"/>
                <a:cs typeface="Calibri" charset="0"/>
              </a:rPr>
              <a:t>is recognized in </a:t>
            </a:r>
            <a:r>
              <a:rPr lang="en-US" sz="1800" b="1" dirty="0">
                <a:solidFill>
                  <a:schemeClr val="accent2"/>
                </a:solidFill>
                <a:latin typeface="Calibri" charset="0"/>
                <a:ea typeface="Calibri" charset="0"/>
                <a:cs typeface="Calibri" charset="0"/>
              </a:rPr>
              <a:t>26</a:t>
            </a:r>
            <a:r>
              <a:rPr lang="en-US" sz="1800" dirty="0">
                <a:solidFill>
                  <a:schemeClr val="bg2"/>
                </a:solidFill>
                <a:latin typeface="Calibri" charset="0"/>
                <a:ea typeface="Calibri" charset="0"/>
                <a:cs typeface="Calibri" charset="0"/>
              </a:rPr>
              <a:t> </a:t>
            </a:r>
            <a:r>
              <a:rPr lang="en-US" sz="1800" dirty="0">
                <a:latin typeface="Calibri" charset="0"/>
                <a:ea typeface="Calibri" charset="0"/>
                <a:cs typeface="Calibri" charset="0"/>
              </a:rPr>
              <a:t>states and partnerships in</a:t>
            </a:r>
            <a:r>
              <a:rPr lang="en-US" sz="1800" dirty="0">
                <a:solidFill>
                  <a:schemeClr val="accent2"/>
                </a:solidFill>
                <a:latin typeface="Calibri" charset="0"/>
                <a:ea typeface="Calibri" charset="0"/>
                <a:cs typeface="Calibri" charset="0"/>
              </a:rPr>
              <a:t> </a:t>
            </a:r>
            <a:r>
              <a:rPr lang="en-US" sz="1800" b="1" dirty="0">
                <a:solidFill>
                  <a:schemeClr val="accent2"/>
                </a:solidFill>
                <a:latin typeface="Calibri" charset="0"/>
                <a:ea typeface="Calibri" charset="0"/>
                <a:cs typeface="Calibri" charset="0"/>
              </a:rPr>
              <a:t>27</a:t>
            </a:r>
            <a:r>
              <a:rPr lang="en-US" sz="1800" dirty="0">
                <a:solidFill>
                  <a:schemeClr val="accent2"/>
                </a:solidFill>
                <a:latin typeface="Calibri" charset="0"/>
                <a:ea typeface="Calibri" charset="0"/>
                <a:cs typeface="Calibri" charset="0"/>
              </a:rPr>
              <a:t> </a:t>
            </a:r>
            <a:r>
              <a:rPr lang="en-US" sz="1800" dirty="0">
                <a:latin typeface="Calibri" charset="0"/>
                <a:ea typeface="Calibri" charset="0"/>
                <a:cs typeface="Calibri" charset="0"/>
              </a:rPr>
              <a:t>states</a:t>
            </a:r>
          </a:p>
        </p:txBody>
      </p:sp>
      <p:sp>
        <p:nvSpPr>
          <p:cNvPr id="14" name="Rectangle 13">
            <a:extLst>
              <a:ext uri="{FF2B5EF4-FFF2-40B4-BE49-F238E27FC236}">
                <a16:creationId xmlns:a16="http://schemas.microsoft.com/office/drawing/2014/main" id="{708A5550-58F5-4B05-9EFF-D0485DEE5FE0}"/>
              </a:ext>
            </a:extLst>
          </p:cNvPr>
          <p:cNvSpPr/>
          <p:nvPr/>
        </p:nvSpPr>
        <p:spPr bwMode="auto">
          <a:xfrm>
            <a:off x="6263654" y="2568666"/>
            <a:ext cx="2816392" cy="880745"/>
          </a:xfrm>
          <a:prstGeom prst="rect">
            <a:avLst/>
          </a:prstGeom>
          <a:solidFill>
            <a:schemeClr val="bg1"/>
          </a:solidFill>
          <a:ln w="25400" cap="flat" cmpd="sng" algn="ctr">
            <a:solidFill>
              <a:srgbClr val="59595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1" dirty="0">
                <a:solidFill>
                  <a:schemeClr val="accent2"/>
                </a:solidFill>
                <a:latin typeface="Calibri" charset="0"/>
                <a:ea typeface="Calibri" charset="0"/>
                <a:cs typeface="Calibri" charset="0"/>
              </a:rPr>
              <a:t>Same-sex marriage </a:t>
            </a:r>
            <a:r>
              <a:rPr lang="en-US" sz="1800" dirty="0">
                <a:latin typeface="Calibri" charset="0"/>
                <a:ea typeface="Calibri" charset="0"/>
                <a:cs typeface="Calibri" charset="0"/>
              </a:rPr>
              <a:t>is recognized in </a:t>
            </a:r>
            <a:r>
              <a:rPr lang="en-US" sz="1800" b="1" dirty="0">
                <a:solidFill>
                  <a:schemeClr val="accent2"/>
                </a:solidFill>
                <a:latin typeface="Calibri" charset="0"/>
                <a:ea typeface="Calibri" charset="0"/>
                <a:cs typeface="Calibri" charset="0"/>
              </a:rPr>
              <a:t>26</a:t>
            </a:r>
            <a:r>
              <a:rPr lang="en-US" sz="1800" dirty="0">
                <a:solidFill>
                  <a:schemeClr val="bg2"/>
                </a:solidFill>
                <a:latin typeface="Calibri" charset="0"/>
                <a:ea typeface="Calibri" charset="0"/>
                <a:cs typeface="Calibri" charset="0"/>
              </a:rPr>
              <a:t> </a:t>
            </a:r>
            <a:r>
              <a:rPr lang="en-US" sz="1800" dirty="0">
                <a:latin typeface="Calibri" charset="0"/>
                <a:ea typeface="Calibri" charset="0"/>
                <a:cs typeface="Calibri" charset="0"/>
              </a:rPr>
              <a:t>states and partnerships in</a:t>
            </a:r>
            <a:r>
              <a:rPr lang="en-US" sz="1800" dirty="0">
                <a:solidFill>
                  <a:schemeClr val="accent2"/>
                </a:solidFill>
                <a:latin typeface="Calibri" charset="0"/>
                <a:ea typeface="Calibri" charset="0"/>
                <a:cs typeface="Calibri" charset="0"/>
              </a:rPr>
              <a:t> </a:t>
            </a:r>
            <a:r>
              <a:rPr lang="en-US" sz="1800" b="1" dirty="0">
                <a:solidFill>
                  <a:schemeClr val="accent2"/>
                </a:solidFill>
                <a:latin typeface="Calibri" charset="0"/>
                <a:ea typeface="Calibri" charset="0"/>
                <a:cs typeface="Calibri" charset="0"/>
              </a:rPr>
              <a:t>27</a:t>
            </a:r>
            <a:r>
              <a:rPr lang="en-US" sz="1800" dirty="0">
                <a:solidFill>
                  <a:schemeClr val="accent2"/>
                </a:solidFill>
                <a:latin typeface="Calibri" charset="0"/>
                <a:ea typeface="Calibri" charset="0"/>
                <a:cs typeface="Calibri" charset="0"/>
              </a:rPr>
              <a:t> </a:t>
            </a:r>
            <a:r>
              <a:rPr lang="en-US" sz="1800" dirty="0">
                <a:latin typeface="Calibri" charset="0"/>
                <a:ea typeface="Calibri" charset="0"/>
                <a:cs typeface="Calibri" charset="0"/>
              </a:rPr>
              <a:t>states</a:t>
            </a:r>
          </a:p>
        </p:txBody>
      </p:sp>
      <p:sp>
        <p:nvSpPr>
          <p:cNvPr id="15" name="Rectangle 14">
            <a:extLst>
              <a:ext uri="{FF2B5EF4-FFF2-40B4-BE49-F238E27FC236}">
                <a16:creationId xmlns:a16="http://schemas.microsoft.com/office/drawing/2014/main" id="{99F5260F-2B80-4FEF-B5A3-F736266E9FE6}"/>
              </a:ext>
            </a:extLst>
          </p:cNvPr>
          <p:cNvSpPr/>
          <p:nvPr/>
        </p:nvSpPr>
        <p:spPr bwMode="auto">
          <a:xfrm>
            <a:off x="9263806" y="3990937"/>
            <a:ext cx="2306500" cy="1255436"/>
          </a:xfrm>
          <a:prstGeom prst="rect">
            <a:avLst/>
          </a:prstGeom>
          <a:solidFill>
            <a:schemeClr val="bg1"/>
          </a:solidFill>
          <a:ln w="25400" cap="flat" cmpd="sng" algn="ctr">
            <a:solidFill>
              <a:srgbClr val="59595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en-US" sz="1800" b="1" dirty="0">
                <a:solidFill>
                  <a:schemeClr val="accent2"/>
                </a:solidFill>
                <a:latin typeface="Calibri" charset="0"/>
                <a:ea typeface="Calibri" charset="0"/>
                <a:cs typeface="Calibri" charset="0"/>
              </a:rPr>
              <a:t>31</a:t>
            </a:r>
            <a:r>
              <a:rPr lang="en-US" sz="1800" b="1" dirty="0">
                <a:solidFill>
                  <a:srgbClr val="BC1D5A"/>
                </a:solidFill>
                <a:latin typeface="Calibri" charset="0"/>
                <a:ea typeface="Calibri" charset="0"/>
                <a:cs typeface="Calibri" charset="0"/>
              </a:rPr>
              <a:t> </a:t>
            </a:r>
            <a:r>
              <a:rPr lang="en-US" sz="1800" dirty="0">
                <a:latin typeface="Calibri" charset="0"/>
                <a:ea typeface="Calibri" charset="0"/>
                <a:cs typeface="Calibri" charset="0"/>
              </a:rPr>
              <a:t>states have </a:t>
            </a:r>
            <a:r>
              <a:rPr lang="en-US" sz="1800" b="1" dirty="0">
                <a:solidFill>
                  <a:schemeClr val="accent2"/>
                </a:solidFill>
                <a:latin typeface="Calibri" charset="0"/>
                <a:ea typeface="Calibri" charset="0"/>
                <a:cs typeface="Calibri" charset="0"/>
              </a:rPr>
              <a:t>legal barriers</a:t>
            </a:r>
            <a:r>
              <a:rPr lang="en-US" sz="1800" dirty="0">
                <a:solidFill>
                  <a:schemeClr val="bg2"/>
                </a:solidFill>
                <a:latin typeface="Calibri" charset="0"/>
                <a:ea typeface="Calibri" charset="0"/>
                <a:cs typeface="Calibri" charset="0"/>
              </a:rPr>
              <a:t> </a:t>
            </a:r>
            <a:r>
              <a:rPr lang="en-US" sz="1800" dirty="0">
                <a:latin typeface="Calibri" charset="0"/>
                <a:ea typeface="Calibri" charset="0"/>
                <a:cs typeface="Calibri" charset="0"/>
              </a:rPr>
              <a:t>to freedom </a:t>
            </a:r>
            <a:br>
              <a:rPr lang="en-US" sz="1800" dirty="0">
                <a:latin typeface="Calibri" charset="0"/>
                <a:ea typeface="Calibri" charset="0"/>
                <a:cs typeface="Calibri" charset="0"/>
              </a:rPr>
            </a:br>
            <a:r>
              <a:rPr lang="en-US" sz="1800" dirty="0">
                <a:latin typeface="Calibri" charset="0"/>
                <a:ea typeface="Calibri" charset="0"/>
                <a:cs typeface="Calibri" charset="0"/>
              </a:rPr>
              <a:t>of expression on </a:t>
            </a:r>
            <a:br>
              <a:rPr lang="en-US" sz="1800" dirty="0">
                <a:latin typeface="Calibri" charset="0"/>
                <a:ea typeface="Calibri" charset="0"/>
                <a:cs typeface="Calibri" charset="0"/>
              </a:rPr>
            </a:br>
            <a:r>
              <a:rPr lang="en-US" sz="1800" dirty="0">
                <a:latin typeface="Calibri" charset="0"/>
                <a:ea typeface="Calibri" charset="0"/>
                <a:cs typeface="Calibri" charset="0"/>
              </a:rPr>
              <a:t>SOGIESC issues</a:t>
            </a:r>
          </a:p>
        </p:txBody>
      </p:sp>
      <p:sp>
        <p:nvSpPr>
          <p:cNvPr id="16" name="Rectangle 15">
            <a:extLst>
              <a:ext uri="{FF2B5EF4-FFF2-40B4-BE49-F238E27FC236}">
                <a16:creationId xmlns:a16="http://schemas.microsoft.com/office/drawing/2014/main" id="{6A67823F-12B8-47F4-833D-5C64DDB026C6}"/>
              </a:ext>
            </a:extLst>
          </p:cNvPr>
          <p:cNvSpPr/>
          <p:nvPr/>
        </p:nvSpPr>
        <p:spPr bwMode="auto">
          <a:xfrm>
            <a:off x="6789044" y="7260840"/>
            <a:ext cx="3628012" cy="707205"/>
          </a:xfrm>
          <a:prstGeom prst="rect">
            <a:avLst/>
          </a:prstGeom>
          <a:solidFill>
            <a:schemeClr val="bg1"/>
          </a:solidFill>
          <a:ln w="25400" cap="flat" cmpd="sng" algn="ctr">
            <a:solidFill>
              <a:srgbClr val="595959"/>
            </a:solidFill>
            <a:prstDash val="sysDot"/>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1800" b="1" dirty="0">
                <a:solidFill>
                  <a:schemeClr val="accent2"/>
                </a:solidFill>
                <a:latin typeface="Calibri" charset="0"/>
                <a:ea typeface="Calibri" charset="0"/>
                <a:cs typeface="Calibri" charset="0"/>
              </a:rPr>
              <a:t>73</a:t>
            </a:r>
            <a:r>
              <a:rPr lang="en-US" sz="1800" b="1" dirty="0">
                <a:solidFill>
                  <a:srgbClr val="BC1D5A"/>
                </a:solidFill>
                <a:latin typeface="Calibri" charset="0"/>
                <a:ea typeface="Calibri" charset="0"/>
                <a:cs typeface="Calibri" charset="0"/>
              </a:rPr>
              <a:t> </a:t>
            </a:r>
            <a:r>
              <a:rPr lang="en-US" sz="1800" dirty="0">
                <a:latin typeface="Calibri" charset="0"/>
                <a:ea typeface="Calibri" charset="0"/>
                <a:cs typeface="Calibri" charset="0"/>
              </a:rPr>
              <a:t>states have laws related to LGBTI non-discrimination in </a:t>
            </a:r>
            <a:r>
              <a:rPr lang="en-US" sz="1800" b="1" dirty="0">
                <a:solidFill>
                  <a:schemeClr val="accent2"/>
                </a:solidFill>
                <a:latin typeface="Calibri" charset="0"/>
                <a:ea typeface="Calibri" charset="0"/>
                <a:cs typeface="Calibri" charset="0"/>
              </a:rPr>
              <a:t>employment</a:t>
            </a:r>
          </a:p>
        </p:txBody>
      </p:sp>
    </p:spTree>
    <p:extLst>
      <p:ext uri="{BB962C8B-B14F-4D97-AF65-F5344CB8AC3E}">
        <p14:creationId xmlns:p14="http://schemas.microsoft.com/office/powerpoint/2010/main" val="30407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ECAF339-A150-C34C-B8C0-933EBAB91BF9}"/>
              </a:ext>
            </a:extLst>
          </p:cNvPr>
          <p:cNvSpPr/>
          <p:nvPr/>
        </p:nvSpPr>
        <p:spPr bwMode="auto">
          <a:xfrm>
            <a:off x="206905" y="1906588"/>
            <a:ext cx="12623109" cy="6665912"/>
          </a:xfrm>
          <a:prstGeom prst="rect">
            <a:avLst/>
          </a:prstGeom>
          <a:solidFill>
            <a:srgbClr val="55555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2" name="Title 1">
            <a:extLst>
              <a:ext uri="{FF2B5EF4-FFF2-40B4-BE49-F238E27FC236}">
                <a16:creationId xmlns:a16="http://schemas.microsoft.com/office/drawing/2014/main" id="{36384136-1F48-5245-AC2E-0AA4D2060DDF}"/>
              </a:ext>
            </a:extLst>
          </p:cNvPr>
          <p:cNvSpPr>
            <a:spLocks noGrp="1"/>
          </p:cNvSpPr>
          <p:nvPr>
            <p:ph type="title"/>
          </p:nvPr>
        </p:nvSpPr>
        <p:spPr/>
        <p:txBody>
          <a:bodyPr/>
          <a:lstStyle/>
          <a:p>
            <a:r>
              <a:rPr lang="en-US"/>
              <a:t>Global overview quiz</a:t>
            </a:r>
            <a:endParaRPr lang="en-US" dirty="0"/>
          </a:p>
        </p:txBody>
      </p:sp>
      <p:sp>
        <p:nvSpPr>
          <p:cNvPr id="9" name="TextBox 8">
            <a:extLst>
              <a:ext uri="{FF2B5EF4-FFF2-40B4-BE49-F238E27FC236}">
                <a16:creationId xmlns:a16="http://schemas.microsoft.com/office/drawing/2014/main" id="{8A299816-57DB-0642-8627-5F1EE700A942}"/>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3</a:t>
            </a:r>
          </a:p>
        </p:txBody>
      </p:sp>
      <p:pic>
        <p:nvPicPr>
          <p:cNvPr id="5" name="Picture 4">
            <a:extLst>
              <a:ext uri="{FF2B5EF4-FFF2-40B4-BE49-F238E27FC236}">
                <a16:creationId xmlns:a16="http://schemas.microsoft.com/office/drawing/2014/main" id="{1D5DC705-7608-0C47-8E24-226C4B4A633F}"/>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t="15063" b="73222"/>
          <a:stretch/>
        </p:blipFill>
        <p:spPr>
          <a:xfrm>
            <a:off x="3450775" y="1906588"/>
            <a:ext cx="6078988" cy="1142999"/>
          </a:xfrm>
          <a:prstGeom prst="rect">
            <a:avLst/>
          </a:prstGeom>
        </p:spPr>
      </p:pic>
      <p:pic>
        <p:nvPicPr>
          <p:cNvPr id="16" name="Picture 15">
            <a:extLst>
              <a:ext uri="{FF2B5EF4-FFF2-40B4-BE49-F238E27FC236}">
                <a16:creationId xmlns:a16="http://schemas.microsoft.com/office/drawing/2014/main" id="{D2C50EAB-83DC-E240-9768-3D75B56622EE}"/>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16094" t="28460" r="16217" b="54978"/>
          <a:stretch/>
        </p:blipFill>
        <p:spPr>
          <a:xfrm>
            <a:off x="206905" y="3868198"/>
            <a:ext cx="6230980" cy="2446878"/>
          </a:xfrm>
          <a:prstGeom prst="rect">
            <a:avLst/>
          </a:prstGeom>
        </p:spPr>
      </p:pic>
      <p:pic>
        <p:nvPicPr>
          <p:cNvPr id="17" name="Picture 16">
            <a:extLst>
              <a:ext uri="{FF2B5EF4-FFF2-40B4-BE49-F238E27FC236}">
                <a16:creationId xmlns:a16="http://schemas.microsoft.com/office/drawing/2014/main" id="{738A5E82-63DF-0E44-B262-83AF9430BBC5}"/>
              </a:ext>
            </a:extLst>
          </p:cNvPr>
          <p:cNvPicPr>
            <a:picLocks noChangeAspect="1"/>
          </p:cNvPicPr>
          <p:nvPr/>
        </p:nvPicPr>
        <p:blipFill rotWithShape="1">
          <a:blip r:embed="rId3">
            <a:extLst>
              <a:ext uri="{BEBA8EAE-BF5A-486C-A8C5-ECC9F3942E4B}">
                <a14:imgProps xmlns:a14="http://schemas.microsoft.com/office/drawing/2010/main">
                  <a14:imgLayer>
                    <a14:imgEffect>
                      <a14:saturation sat="0"/>
                    </a14:imgEffect>
                  </a14:imgLayer>
                </a14:imgProps>
              </a:ext>
            </a:extLst>
          </a:blip>
          <a:srcRect l="16094" t="48460" r="16217" b="31113"/>
          <a:stretch/>
        </p:blipFill>
        <p:spPr>
          <a:xfrm>
            <a:off x="6500813" y="3839819"/>
            <a:ext cx="6230980" cy="3018181"/>
          </a:xfrm>
          <a:prstGeom prst="rect">
            <a:avLst/>
          </a:prstGeom>
        </p:spPr>
      </p:pic>
      <p:sp>
        <p:nvSpPr>
          <p:cNvPr id="10" name="Slide Number Placeholder 5">
            <a:extLst>
              <a:ext uri="{FF2B5EF4-FFF2-40B4-BE49-F238E27FC236}">
                <a16:creationId xmlns:a16="http://schemas.microsoft.com/office/drawing/2014/main" id="{8A894EFA-0D00-D349-91EC-CCAED8C9813D}"/>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Tree>
    <p:extLst>
      <p:ext uri="{BB962C8B-B14F-4D97-AF65-F5344CB8AC3E}">
        <p14:creationId xmlns:p14="http://schemas.microsoft.com/office/powerpoint/2010/main" val="290827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4136-1F48-5245-AC2E-0AA4D2060DDF}"/>
              </a:ext>
            </a:extLst>
          </p:cNvPr>
          <p:cNvSpPr>
            <a:spLocks noGrp="1"/>
          </p:cNvSpPr>
          <p:nvPr>
            <p:ph type="title"/>
          </p:nvPr>
        </p:nvSpPr>
        <p:spPr/>
        <p:txBody>
          <a:bodyPr/>
          <a:lstStyle/>
          <a:p>
            <a:r>
              <a:rPr lang="en-US" dirty="0"/>
              <a:t>Global overview quiz</a:t>
            </a:r>
          </a:p>
        </p:txBody>
      </p:sp>
      <p:sp>
        <p:nvSpPr>
          <p:cNvPr id="9" name="TextBox 8">
            <a:extLst>
              <a:ext uri="{FF2B5EF4-FFF2-40B4-BE49-F238E27FC236}">
                <a16:creationId xmlns:a16="http://schemas.microsoft.com/office/drawing/2014/main" id="{8A299816-57DB-0642-8627-5F1EE700A942}"/>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3</a:t>
            </a:r>
          </a:p>
        </p:txBody>
      </p:sp>
      <p:pic>
        <p:nvPicPr>
          <p:cNvPr id="10" name="Picture 9">
            <a:extLst>
              <a:ext uri="{FF2B5EF4-FFF2-40B4-BE49-F238E27FC236}">
                <a16:creationId xmlns:a16="http://schemas.microsoft.com/office/drawing/2014/main" id="{B11A5439-9561-264C-AE50-8FC916336502}"/>
              </a:ext>
            </a:extLst>
          </p:cNvPr>
          <p:cNvPicPr>
            <a:picLocks noChangeAspect="1"/>
          </p:cNvPicPr>
          <p:nvPr/>
        </p:nvPicPr>
        <p:blipFill>
          <a:blip r:embed="rId3"/>
          <a:stretch>
            <a:fillRect/>
          </a:stretch>
        </p:blipFill>
        <p:spPr>
          <a:xfrm>
            <a:off x="2385219" y="3292567"/>
            <a:ext cx="8288338" cy="4503113"/>
          </a:xfrm>
          <a:prstGeom prst="rect">
            <a:avLst/>
          </a:prstGeom>
        </p:spPr>
      </p:pic>
      <p:sp>
        <p:nvSpPr>
          <p:cNvPr id="11" name="TextBox 10">
            <a:extLst>
              <a:ext uri="{FF2B5EF4-FFF2-40B4-BE49-F238E27FC236}">
                <a16:creationId xmlns:a16="http://schemas.microsoft.com/office/drawing/2014/main" id="{B6F79E3A-3570-5548-AC9D-86F39B47AA04}"/>
              </a:ext>
            </a:extLst>
          </p:cNvPr>
          <p:cNvSpPr txBox="1"/>
          <p:nvPr/>
        </p:nvSpPr>
        <p:spPr>
          <a:xfrm>
            <a:off x="-1" y="2160519"/>
            <a:ext cx="13003214" cy="1261884"/>
          </a:xfrm>
          <a:prstGeom prst="rect">
            <a:avLst/>
          </a:prstGeom>
          <a:solidFill>
            <a:schemeClr val="accent5">
              <a:lumMod val="20000"/>
              <a:lumOff val="80000"/>
            </a:schemeClr>
          </a:solidFill>
        </p:spPr>
        <p:txBody>
          <a:bodyPr wrap="square" rtlCol="0">
            <a:spAutoFit/>
          </a:bodyPr>
          <a:lstStyle/>
          <a:p>
            <a:pPr marL="762000"/>
            <a:r>
              <a:rPr lang="en-US" sz="2800" dirty="0"/>
              <a:t>“</a:t>
            </a:r>
            <a:r>
              <a:rPr lang="en-US" sz="2800" i="1" dirty="0"/>
              <a:t>[Conversion therapy] lack[s] medical justification and represent[s] a </a:t>
            </a:r>
            <a:br>
              <a:rPr lang="en-US" sz="2800" i="1" dirty="0"/>
            </a:br>
            <a:r>
              <a:rPr lang="en-US" sz="2800" i="1" dirty="0"/>
              <a:t>serious threat to the health and well-being of affected people</a:t>
            </a:r>
            <a:r>
              <a:rPr lang="en-US" sz="2800" dirty="0"/>
              <a:t>.”</a:t>
            </a:r>
          </a:p>
          <a:p>
            <a:pPr marL="762000"/>
            <a:r>
              <a:rPr lang="en-US" sz="2000" dirty="0"/>
              <a:t>—Pan American Health Organization and WHO</a:t>
            </a:r>
          </a:p>
        </p:txBody>
      </p:sp>
      <p:sp>
        <p:nvSpPr>
          <p:cNvPr id="12" name="Rectangle 11">
            <a:extLst>
              <a:ext uri="{FF2B5EF4-FFF2-40B4-BE49-F238E27FC236}">
                <a16:creationId xmlns:a16="http://schemas.microsoft.com/office/drawing/2014/main" id="{C801FBF3-866B-E14F-8D06-97D9B7293ECE}"/>
              </a:ext>
            </a:extLst>
          </p:cNvPr>
          <p:cNvSpPr/>
          <p:nvPr/>
        </p:nvSpPr>
        <p:spPr>
          <a:xfrm>
            <a:off x="420643" y="6331812"/>
            <a:ext cx="2151870" cy="646331"/>
          </a:xfrm>
          <a:prstGeom prst="rect">
            <a:avLst/>
          </a:prstGeom>
          <a:solidFill>
            <a:schemeClr val="accent2"/>
          </a:solidFill>
        </p:spPr>
        <p:txBody>
          <a:bodyPr wrap="squar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exorcism</a:t>
            </a:r>
          </a:p>
        </p:txBody>
      </p:sp>
      <p:sp>
        <p:nvSpPr>
          <p:cNvPr id="13" name="Rectangle 12">
            <a:extLst>
              <a:ext uri="{FF2B5EF4-FFF2-40B4-BE49-F238E27FC236}">
                <a16:creationId xmlns:a16="http://schemas.microsoft.com/office/drawing/2014/main" id="{733B350C-84ED-5343-9914-A87F42DEA1F5}"/>
              </a:ext>
            </a:extLst>
          </p:cNvPr>
          <p:cNvSpPr/>
          <p:nvPr/>
        </p:nvSpPr>
        <p:spPr>
          <a:xfrm>
            <a:off x="415586" y="7160706"/>
            <a:ext cx="1687193" cy="646331"/>
          </a:xfrm>
          <a:prstGeom prst="rect">
            <a:avLst/>
          </a:prstGeom>
          <a:solidFill>
            <a:schemeClr val="accent3"/>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medical</a:t>
            </a:r>
          </a:p>
        </p:txBody>
      </p:sp>
      <p:sp>
        <p:nvSpPr>
          <p:cNvPr id="15" name="Rectangle 14">
            <a:extLst>
              <a:ext uri="{FF2B5EF4-FFF2-40B4-BE49-F238E27FC236}">
                <a16:creationId xmlns:a16="http://schemas.microsoft.com/office/drawing/2014/main" id="{C093B3B9-2CC2-5946-9366-7558BE75DB3E}"/>
              </a:ext>
            </a:extLst>
          </p:cNvPr>
          <p:cNvSpPr/>
          <p:nvPr/>
        </p:nvSpPr>
        <p:spPr>
          <a:xfrm>
            <a:off x="396742" y="3917439"/>
            <a:ext cx="3553110" cy="584775"/>
          </a:xfrm>
          <a:prstGeom prst="rect">
            <a:avLst/>
          </a:prstGeom>
          <a:solidFill>
            <a:schemeClr val="accent2"/>
          </a:solidFill>
        </p:spPr>
        <p:txBody>
          <a:bodyPr wrap="squar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200" b="1" dirty="0">
                <a:solidFill>
                  <a:schemeClr val="bg1"/>
                </a:solidFill>
              </a:rPr>
              <a:t>psychotherapeutic</a:t>
            </a:r>
          </a:p>
        </p:txBody>
      </p:sp>
      <p:sp>
        <p:nvSpPr>
          <p:cNvPr id="18" name="Rectangle 17">
            <a:extLst>
              <a:ext uri="{FF2B5EF4-FFF2-40B4-BE49-F238E27FC236}">
                <a16:creationId xmlns:a16="http://schemas.microsoft.com/office/drawing/2014/main" id="{3F215DD3-6056-5E44-B088-104E1A83EF70}"/>
              </a:ext>
            </a:extLst>
          </p:cNvPr>
          <p:cNvSpPr/>
          <p:nvPr/>
        </p:nvSpPr>
        <p:spPr>
          <a:xfrm>
            <a:off x="415586" y="5530055"/>
            <a:ext cx="2355709" cy="646331"/>
          </a:xfrm>
          <a:prstGeom prst="rect">
            <a:avLst/>
          </a:prstGeom>
          <a:solidFill>
            <a:schemeClr val="accent4"/>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faith-based</a:t>
            </a:r>
          </a:p>
        </p:txBody>
      </p:sp>
      <p:sp>
        <p:nvSpPr>
          <p:cNvPr id="20" name="Rectangle 19">
            <a:extLst>
              <a:ext uri="{FF2B5EF4-FFF2-40B4-BE49-F238E27FC236}">
                <a16:creationId xmlns:a16="http://schemas.microsoft.com/office/drawing/2014/main" id="{6E5B2699-BE66-8640-8645-498324E270FD}"/>
              </a:ext>
            </a:extLst>
          </p:cNvPr>
          <p:cNvSpPr/>
          <p:nvPr/>
        </p:nvSpPr>
        <p:spPr>
          <a:xfrm>
            <a:off x="5864352" y="7653734"/>
            <a:ext cx="4809205" cy="646331"/>
          </a:xfrm>
          <a:prstGeom prst="rect">
            <a:avLst/>
          </a:prstGeom>
          <a:solidFill>
            <a:schemeClr val="accent2"/>
          </a:solidFill>
        </p:spPr>
        <p:txBody>
          <a:bodyPr wrap="squar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aversive conditioning</a:t>
            </a:r>
          </a:p>
        </p:txBody>
      </p:sp>
      <p:sp>
        <p:nvSpPr>
          <p:cNvPr id="21" name="Rectangle 20">
            <a:extLst>
              <a:ext uri="{FF2B5EF4-FFF2-40B4-BE49-F238E27FC236}">
                <a16:creationId xmlns:a16="http://schemas.microsoft.com/office/drawing/2014/main" id="{F9F2A818-3595-BC45-8702-B3D6AFC6227F}"/>
              </a:ext>
            </a:extLst>
          </p:cNvPr>
          <p:cNvSpPr/>
          <p:nvPr/>
        </p:nvSpPr>
        <p:spPr>
          <a:xfrm>
            <a:off x="9858739" y="5495955"/>
            <a:ext cx="2739661" cy="584775"/>
          </a:xfrm>
          <a:prstGeom prst="rect">
            <a:avLst/>
          </a:prstGeom>
          <a:solidFill>
            <a:schemeClr val="accent1"/>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200" b="1" dirty="0">
                <a:solidFill>
                  <a:schemeClr val="bg1"/>
                </a:solidFill>
              </a:rPr>
              <a:t>corrective rape</a:t>
            </a:r>
          </a:p>
        </p:txBody>
      </p:sp>
      <p:sp>
        <p:nvSpPr>
          <p:cNvPr id="22" name="Rectangle 21">
            <a:extLst>
              <a:ext uri="{FF2B5EF4-FFF2-40B4-BE49-F238E27FC236}">
                <a16:creationId xmlns:a16="http://schemas.microsoft.com/office/drawing/2014/main" id="{4FD7DB2A-E524-B440-A21A-DD6FB6B2823A}"/>
              </a:ext>
            </a:extLst>
          </p:cNvPr>
          <p:cNvSpPr/>
          <p:nvPr/>
        </p:nvSpPr>
        <p:spPr>
          <a:xfrm>
            <a:off x="11161332" y="7153050"/>
            <a:ext cx="1440834" cy="646331"/>
          </a:xfrm>
          <a:prstGeom prst="rect">
            <a:avLst/>
          </a:prstGeom>
          <a:solidFill>
            <a:schemeClr val="accent1"/>
          </a:solidFill>
        </p:spPr>
        <p:txBody>
          <a:bodyPr wrap="squar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drugs</a:t>
            </a:r>
          </a:p>
        </p:txBody>
      </p:sp>
      <p:sp>
        <p:nvSpPr>
          <p:cNvPr id="23" name="Rectangle 22">
            <a:extLst>
              <a:ext uri="{FF2B5EF4-FFF2-40B4-BE49-F238E27FC236}">
                <a16:creationId xmlns:a16="http://schemas.microsoft.com/office/drawing/2014/main" id="{D4083864-89BF-6444-8B00-AA0A08AFD357}"/>
              </a:ext>
            </a:extLst>
          </p:cNvPr>
          <p:cNvSpPr/>
          <p:nvPr/>
        </p:nvSpPr>
        <p:spPr>
          <a:xfrm>
            <a:off x="2386037" y="7653736"/>
            <a:ext cx="3195875" cy="646331"/>
          </a:xfrm>
          <a:prstGeom prst="rect">
            <a:avLst/>
          </a:prstGeom>
          <a:solidFill>
            <a:schemeClr val="accent1"/>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teaching shame</a:t>
            </a:r>
          </a:p>
        </p:txBody>
      </p:sp>
      <p:sp>
        <p:nvSpPr>
          <p:cNvPr id="24" name="Rectangle 23">
            <a:extLst>
              <a:ext uri="{FF2B5EF4-FFF2-40B4-BE49-F238E27FC236}">
                <a16:creationId xmlns:a16="http://schemas.microsoft.com/office/drawing/2014/main" id="{D349F511-0BB7-0142-A2E8-96B39D6D18BC}"/>
              </a:ext>
            </a:extLst>
          </p:cNvPr>
          <p:cNvSpPr/>
          <p:nvPr/>
        </p:nvSpPr>
        <p:spPr>
          <a:xfrm>
            <a:off x="417434" y="4789854"/>
            <a:ext cx="3242105" cy="584775"/>
          </a:xfrm>
          <a:prstGeom prst="rect">
            <a:avLst/>
          </a:prstGeom>
          <a:solidFill>
            <a:srgbClr val="FFB91D"/>
          </a:solidFill>
        </p:spPr>
        <p:txBody>
          <a:bodyPr wrap="squar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200" b="1" dirty="0">
                <a:solidFill>
                  <a:schemeClr val="bg1"/>
                </a:solidFill>
              </a:rPr>
              <a:t>pray away the gay</a:t>
            </a:r>
          </a:p>
        </p:txBody>
      </p:sp>
      <p:sp>
        <p:nvSpPr>
          <p:cNvPr id="25" name="Rectangle 24">
            <a:extLst>
              <a:ext uri="{FF2B5EF4-FFF2-40B4-BE49-F238E27FC236}">
                <a16:creationId xmlns:a16="http://schemas.microsoft.com/office/drawing/2014/main" id="{73EA8AEA-9933-7D4D-BE97-85D349053427}"/>
              </a:ext>
            </a:extLst>
          </p:cNvPr>
          <p:cNvSpPr/>
          <p:nvPr/>
        </p:nvSpPr>
        <p:spPr>
          <a:xfrm>
            <a:off x="9129007" y="3899914"/>
            <a:ext cx="3474156" cy="584775"/>
          </a:xfrm>
          <a:prstGeom prst="rect">
            <a:avLst/>
          </a:prstGeom>
          <a:solidFill>
            <a:schemeClr val="accent5"/>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200" b="1" dirty="0">
                <a:solidFill>
                  <a:schemeClr val="bg1"/>
                </a:solidFill>
              </a:rPr>
              <a:t>chemical castration</a:t>
            </a:r>
          </a:p>
        </p:txBody>
      </p:sp>
      <p:sp>
        <p:nvSpPr>
          <p:cNvPr id="26" name="Rectangle 25">
            <a:extLst>
              <a:ext uri="{FF2B5EF4-FFF2-40B4-BE49-F238E27FC236}">
                <a16:creationId xmlns:a16="http://schemas.microsoft.com/office/drawing/2014/main" id="{326EE61D-38A1-2F46-8A75-845F715135D3}"/>
              </a:ext>
            </a:extLst>
          </p:cNvPr>
          <p:cNvSpPr/>
          <p:nvPr/>
        </p:nvSpPr>
        <p:spPr>
          <a:xfrm>
            <a:off x="9294902" y="4681098"/>
            <a:ext cx="3293980" cy="646331"/>
          </a:xfrm>
          <a:prstGeom prst="rect">
            <a:avLst/>
          </a:prstGeom>
          <a:solidFill>
            <a:schemeClr val="accent3"/>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coercive surgery</a:t>
            </a:r>
          </a:p>
        </p:txBody>
      </p:sp>
      <p:sp>
        <p:nvSpPr>
          <p:cNvPr id="3" name="Rectangle 2">
            <a:extLst>
              <a:ext uri="{FF2B5EF4-FFF2-40B4-BE49-F238E27FC236}">
                <a16:creationId xmlns:a16="http://schemas.microsoft.com/office/drawing/2014/main" id="{E3FA4842-0302-A248-B4FE-2080E271FA6A}"/>
              </a:ext>
            </a:extLst>
          </p:cNvPr>
          <p:cNvSpPr/>
          <p:nvPr/>
        </p:nvSpPr>
        <p:spPr>
          <a:xfrm>
            <a:off x="4456818" y="962770"/>
            <a:ext cx="3881768" cy="553998"/>
          </a:xfrm>
          <a:prstGeom prst="rect">
            <a:avLst/>
          </a:prstGeom>
        </p:spPr>
        <p:txBody>
          <a:bodyPr wrap="none">
            <a:spAutoFit/>
          </a:bodyPr>
          <a:lstStyle/>
          <a:p>
            <a:r>
              <a:rPr lang="en-US" altLang="en-US" sz="3000" b="1" dirty="0">
                <a:solidFill>
                  <a:schemeClr val="accent2"/>
                </a:solidFill>
              </a:rPr>
              <a:t>CONVERSION THERAPY</a:t>
            </a:r>
            <a:endParaRPr lang="en-US" sz="3000" b="1" dirty="0">
              <a:solidFill>
                <a:schemeClr val="accent2"/>
              </a:solidFill>
            </a:endParaRPr>
          </a:p>
        </p:txBody>
      </p:sp>
      <p:cxnSp>
        <p:nvCxnSpPr>
          <p:cNvPr id="27" name="Straight Connector 26">
            <a:extLst>
              <a:ext uri="{FF2B5EF4-FFF2-40B4-BE49-F238E27FC236}">
                <a16:creationId xmlns:a16="http://schemas.microsoft.com/office/drawing/2014/main" id="{5B9D81F9-CA07-8E47-8FCF-F4FE1BFD2AF2}"/>
              </a:ext>
            </a:extLst>
          </p:cNvPr>
          <p:cNvCxnSpPr>
            <a:cxnSpLocks/>
          </p:cNvCxnSpPr>
          <p:nvPr/>
        </p:nvCxnSpPr>
        <p:spPr bwMode="auto">
          <a:xfrm>
            <a:off x="-7859007" y="1735934"/>
            <a:ext cx="5036560" cy="0"/>
          </a:xfrm>
          <a:prstGeom prst="line">
            <a:avLst/>
          </a:prstGeom>
          <a:blipFill dpi="0" rotWithShape="0">
            <a:blip r:embed="rId4"/>
            <a:srcRect/>
            <a:tile tx="0" ty="0" sx="100000" sy="100000" flip="none" algn="tl"/>
          </a:blipFill>
          <a:ln w="254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8" name="Rectangle 27">
            <a:extLst>
              <a:ext uri="{FF2B5EF4-FFF2-40B4-BE49-F238E27FC236}">
                <a16:creationId xmlns:a16="http://schemas.microsoft.com/office/drawing/2014/main" id="{81953356-9ADA-A24F-9763-1E6EC0AC446A}"/>
              </a:ext>
            </a:extLst>
          </p:cNvPr>
          <p:cNvSpPr/>
          <p:nvPr/>
        </p:nvSpPr>
        <p:spPr>
          <a:xfrm>
            <a:off x="10250879" y="6298286"/>
            <a:ext cx="2346220" cy="646331"/>
          </a:xfrm>
          <a:prstGeom prst="rect">
            <a:avLst/>
          </a:prstGeom>
          <a:solidFill>
            <a:schemeClr val="accent6"/>
          </a:solidFill>
        </p:spPr>
        <p:txBody>
          <a:bodyPr wrap="none" anchor="ctr">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gn="ctr"/>
            <a:r>
              <a:rPr lang="en-US" sz="3600" b="1" dirty="0">
                <a:solidFill>
                  <a:schemeClr val="bg1"/>
                </a:solidFill>
              </a:rPr>
              <a:t>self-disgust</a:t>
            </a:r>
          </a:p>
        </p:txBody>
      </p:sp>
      <p:sp>
        <p:nvSpPr>
          <p:cNvPr id="30" name="Slide Number Placeholder 5">
            <a:extLst>
              <a:ext uri="{FF2B5EF4-FFF2-40B4-BE49-F238E27FC236}">
                <a16:creationId xmlns:a16="http://schemas.microsoft.com/office/drawing/2014/main" id="{148DD37B-F8EC-814A-973A-1DF1BA0EF0D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Tree>
    <p:extLst>
      <p:ext uri="{BB962C8B-B14F-4D97-AF65-F5344CB8AC3E}">
        <p14:creationId xmlns:p14="http://schemas.microsoft.com/office/powerpoint/2010/main" val="236716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1000"/>
            <a:ext cx="12192000" cy="6618288"/>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4" name="Text Placeholder 3">
            <a:extLst>
              <a:ext uri="{FF2B5EF4-FFF2-40B4-BE49-F238E27FC236}">
                <a16:creationId xmlns:a16="http://schemas.microsoft.com/office/drawing/2014/main" id="{BC49AA61-AC86-1D44-AFE6-1980E2091C02}"/>
              </a:ext>
            </a:extLst>
          </p:cNvPr>
          <p:cNvSpPr>
            <a:spLocks noGrp="1"/>
          </p:cNvSpPr>
          <p:nvPr>
            <p:ph type="body" sz="quarter" idx="10"/>
          </p:nvPr>
        </p:nvSpPr>
        <p:spPr>
          <a:xfrm>
            <a:off x="1806027" y="3321416"/>
            <a:ext cx="9575800" cy="4427620"/>
          </a:xfrm>
        </p:spPr>
        <p:txBody>
          <a:bodyPr/>
          <a:lstStyle/>
          <a:p>
            <a:pPr marL="101600" indent="-101600" algn="just">
              <a:lnSpc>
                <a:spcPct val="110000"/>
              </a:lnSpc>
            </a:pPr>
            <a:r>
              <a:rPr lang="en-US" dirty="0"/>
              <a:t>We know anecdotally that trans people, especially trans women, are disproportionately targeted </a:t>
            </a:r>
            <a:br>
              <a:rPr lang="en-US" dirty="0"/>
            </a:br>
            <a:r>
              <a:rPr lang="en-US" dirty="0"/>
              <a:t>by institutions of authority in almost every country in the world, and one method of such </a:t>
            </a:r>
            <a:r>
              <a:rPr lang="en-US" spc="10" dirty="0"/>
              <a:t>targeting is the use of laws, arrest and detention. </a:t>
            </a:r>
          </a:p>
        </p:txBody>
      </p:sp>
      <p:sp>
        <p:nvSpPr>
          <p:cNvPr id="22" name="Freeform: Shape 12">
            <a:extLst>
              <a:ext uri="{FF2B5EF4-FFF2-40B4-BE49-F238E27FC236}">
                <a16:creationId xmlns:a16="http://schemas.microsoft.com/office/drawing/2014/main" id="{95454331-C0B2-114F-A122-9B3EDB42C00D}"/>
              </a:ext>
            </a:extLst>
          </p:cNvPr>
          <p:cNvSpPr/>
          <p:nvPr/>
        </p:nvSpPr>
        <p:spPr>
          <a:xfrm>
            <a:off x="1008244" y="3855519"/>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13">
            <a:extLst>
              <a:ext uri="{FF2B5EF4-FFF2-40B4-BE49-F238E27FC236}">
                <a16:creationId xmlns:a16="http://schemas.microsoft.com/office/drawing/2014/main" id="{46EB0A5E-BC97-B24A-842E-173440E3C583}"/>
              </a:ext>
            </a:extLst>
          </p:cNvPr>
          <p:cNvSpPr/>
          <p:nvPr/>
        </p:nvSpPr>
        <p:spPr>
          <a:xfrm rot="10800000">
            <a:off x="11135946" y="6616983"/>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66B43B1C-A62E-4C47-B1BC-2567C4078A12}"/>
              </a:ext>
            </a:extLst>
          </p:cNvPr>
          <p:cNvGrpSpPr/>
          <p:nvPr/>
        </p:nvGrpSpPr>
        <p:grpSpPr>
          <a:xfrm>
            <a:off x="4839549" y="1848165"/>
            <a:ext cx="2983652" cy="2005400"/>
            <a:chOff x="4826000" y="1116356"/>
            <a:chExt cx="3327400" cy="2236444"/>
          </a:xfrm>
        </p:grpSpPr>
        <p:sp>
          <p:nvSpPr>
            <p:cNvPr id="29" name="Rectangle 28">
              <a:extLst>
                <a:ext uri="{FF2B5EF4-FFF2-40B4-BE49-F238E27FC236}">
                  <a16:creationId xmlns:a16="http://schemas.microsoft.com/office/drawing/2014/main" id="{F7A1FA61-CA8D-6C42-AA76-EE459E02726C}"/>
                </a:ext>
              </a:extLst>
            </p:cNvPr>
            <p:cNvSpPr/>
            <p:nvPr/>
          </p:nvSpPr>
          <p:spPr bwMode="auto">
            <a:xfrm>
              <a:off x="4826000" y="1116356"/>
              <a:ext cx="3327400" cy="2236444"/>
            </a:xfrm>
            <a:prstGeom prst="rect">
              <a:avLst/>
            </a:prstGeom>
            <a:solidFill>
              <a:schemeClr val="bg1"/>
            </a:solidFill>
            <a:ln w="254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pic>
          <p:nvPicPr>
            <p:cNvPr id="25" name="Picture 24">
              <a:extLst>
                <a:ext uri="{FF2B5EF4-FFF2-40B4-BE49-F238E27FC236}">
                  <a16:creationId xmlns:a16="http://schemas.microsoft.com/office/drawing/2014/main" id="{2ED36B25-82D3-1943-AB04-BD38515CC981}"/>
                </a:ext>
              </a:extLst>
            </p:cNvPr>
            <p:cNvPicPr>
              <a:picLocks noChangeAspect="1"/>
            </p:cNvPicPr>
            <p:nvPr/>
          </p:nvPicPr>
          <p:blipFill>
            <a:blip r:embed="rId3"/>
            <a:stretch>
              <a:fillRect/>
            </a:stretch>
          </p:blipFill>
          <p:spPr>
            <a:xfrm>
              <a:off x="5028830" y="1248405"/>
              <a:ext cx="2943965" cy="1946011"/>
            </a:xfrm>
            <a:prstGeom prst="rect">
              <a:avLst/>
            </a:prstGeom>
          </p:spPr>
        </p:pic>
      </p:gr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28" name="Rectangle 27">
            <a:extLst>
              <a:ext uri="{FF2B5EF4-FFF2-40B4-BE49-F238E27FC236}">
                <a16:creationId xmlns:a16="http://schemas.microsoft.com/office/drawing/2014/main" id="{93B0A5DB-6C2D-E84F-A077-F5567CCDC01B}"/>
              </a:ext>
            </a:extLst>
          </p:cNvPr>
          <p:cNvSpPr/>
          <p:nvPr/>
        </p:nvSpPr>
        <p:spPr>
          <a:xfrm>
            <a:off x="3754532" y="7386956"/>
            <a:ext cx="7441832" cy="423193"/>
          </a:xfrm>
          <a:prstGeom prst="rect">
            <a:avLst/>
          </a:prstGeom>
        </p:spPr>
        <p:txBody>
          <a:bodyPr wrap="square">
            <a:spAutoFit/>
          </a:bodyPr>
          <a:lstStyle/>
          <a:p>
            <a:pPr algn="r"/>
            <a:r>
              <a:rPr lang="en-US" dirty="0"/>
              <a:t>-Zhan </a:t>
            </a:r>
            <a:r>
              <a:rPr lang="en-US" dirty="0" err="1"/>
              <a:t>Chiam</a:t>
            </a:r>
            <a:r>
              <a:rPr lang="en-US" dirty="0"/>
              <a:t>, </a:t>
            </a:r>
            <a:r>
              <a:rPr lang="en-US" b="1" dirty="0">
                <a:solidFill>
                  <a:schemeClr val="accent2"/>
                </a:solidFill>
              </a:rPr>
              <a:t>ILGA Trans Legal Mapping Report, September 2020</a:t>
            </a: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3</a:t>
            </a:r>
          </a:p>
        </p:txBody>
      </p:sp>
      <p:sp>
        <p:nvSpPr>
          <p:cNvPr id="14" name="Slide Number Placeholder 5">
            <a:extLst>
              <a:ext uri="{FF2B5EF4-FFF2-40B4-BE49-F238E27FC236}">
                <a16:creationId xmlns:a16="http://schemas.microsoft.com/office/drawing/2014/main" id="{AA7294F3-6763-354A-846B-FA5001CD59D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Tree>
    <p:extLst>
      <p:ext uri="{BB962C8B-B14F-4D97-AF65-F5344CB8AC3E}">
        <p14:creationId xmlns:p14="http://schemas.microsoft.com/office/powerpoint/2010/main" val="376418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1000"/>
            <a:ext cx="12192000" cy="6618288"/>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3</a:t>
            </a:r>
          </a:p>
        </p:txBody>
      </p:sp>
      <p:pic>
        <p:nvPicPr>
          <p:cNvPr id="6" name="Picture 5">
            <a:extLst>
              <a:ext uri="{FF2B5EF4-FFF2-40B4-BE49-F238E27FC236}">
                <a16:creationId xmlns:a16="http://schemas.microsoft.com/office/drawing/2014/main" id="{51B8BD26-1A08-584B-B83D-5DA5CD19B9A0}"/>
              </a:ext>
            </a:extLst>
          </p:cNvPr>
          <p:cNvPicPr>
            <a:picLocks noChangeAspect="1"/>
          </p:cNvPicPr>
          <p:nvPr/>
        </p:nvPicPr>
        <p:blipFill>
          <a:blip r:embed="rId3"/>
          <a:stretch>
            <a:fillRect/>
          </a:stretch>
        </p:blipFill>
        <p:spPr>
          <a:xfrm>
            <a:off x="1574828" y="2235996"/>
            <a:ext cx="9513094" cy="5866042"/>
          </a:xfrm>
          <a:prstGeom prst="rect">
            <a:avLst/>
          </a:prstGeom>
        </p:spPr>
      </p:pic>
      <p:pic>
        <p:nvPicPr>
          <p:cNvPr id="10" name="Picture 9">
            <a:extLst>
              <a:ext uri="{FF2B5EF4-FFF2-40B4-BE49-F238E27FC236}">
                <a16:creationId xmlns:a16="http://schemas.microsoft.com/office/drawing/2014/main" id="{1863400F-17C1-324E-8E43-3905562F70FA}"/>
              </a:ext>
            </a:extLst>
          </p:cNvPr>
          <p:cNvPicPr>
            <a:picLocks noChangeAspect="1"/>
          </p:cNvPicPr>
          <p:nvPr/>
        </p:nvPicPr>
        <p:blipFill>
          <a:blip r:embed="rId4"/>
          <a:stretch>
            <a:fillRect/>
          </a:stretch>
        </p:blipFill>
        <p:spPr>
          <a:xfrm>
            <a:off x="2082800" y="1888180"/>
            <a:ext cx="4038600" cy="696310"/>
          </a:xfrm>
          <a:prstGeom prst="rect">
            <a:avLst/>
          </a:prstGeom>
        </p:spPr>
      </p:pic>
      <p:sp>
        <p:nvSpPr>
          <p:cNvPr id="12" name="Slide Number Placeholder 5">
            <a:extLst>
              <a:ext uri="{FF2B5EF4-FFF2-40B4-BE49-F238E27FC236}">
                <a16:creationId xmlns:a16="http://schemas.microsoft.com/office/drawing/2014/main" id="{F9830D51-F58E-8842-8C22-7F5420877E58}"/>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spTree>
    <p:extLst>
      <p:ext uri="{BB962C8B-B14F-4D97-AF65-F5344CB8AC3E}">
        <p14:creationId xmlns:p14="http://schemas.microsoft.com/office/powerpoint/2010/main" val="35041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1000"/>
            <a:ext cx="12192000" cy="6618288"/>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4</a:t>
            </a:r>
          </a:p>
        </p:txBody>
      </p:sp>
      <p:grpSp>
        <p:nvGrpSpPr>
          <p:cNvPr id="11" name="Group 10">
            <a:extLst>
              <a:ext uri="{FF2B5EF4-FFF2-40B4-BE49-F238E27FC236}">
                <a16:creationId xmlns:a16="http://schemas.microsoft.com/office/drawing/2014/main" id="{A47AC2B2-42D6-B146-B39D-C82D8FA49BC8}"/>
              </a:ext>
            </a:extLst>
          </p:cNvPr>
          <p:cNvGrpSpPr/>
          <p:nvPr/>
        </p:nvGrpSpPr>
        <p:grpSpPr>
          <a:xfrm>
            <a:off x="1948899" y="1943213"/>
            <a:ext cx="9103828" cy="6067234"/>
            <a:chOff x="2269485" y="2740094"/>
            <a:chExt cx="8459943" cy="5333740"/>
          </a:xfrm>
        </p:grpSpPr>
        <p:pic>
          <p:nvPicPr>
            <p:cNvPr id="12" name="Picture 11">
              <a:extLst>
                <a:ext uri="{FF2B5EF4-FFF2-40B4-BE49-F238E27FC236}">
                  <a16:creationId xmlns:a16="http://schemas.microsoft.com/office/drawing/2014/main" id="{BE70AD0C-E0F9-6B45-A04E-1133CA2EEF26}"/>
                </a:ext>
              </a:extLst>
            </p:cNvPr>
            <p:cNvPicPr>
              <a:picLocks noChangeAspect="1"/>
            </p:cNvPicPr>
            <p:nvPr/>
          </p:nvPicPr>
          <p:blipFill rotWithShape="1">
            <a:blip r:embed="rId3"/>
            <a:srcRect l="15759" t="-504" r="459" b="504"/>
            <a:stretch/>
          </p:blipFill>
          <p:spPr>
            <a:xfrm>
              <a:off x="2269485" y="2740094"/>
              <a:ext cx="3128954" cy="2720434"/>
            </a:xfrm>
            <a:prstGeom prst="rect">
              <a:avLst/>
            </a:prstGeom>
          </p:spPr>
        </p:pic>
        <p:pic>
          <p:nvPicPr>
            <p:cNvPr id="13" name="Picture 12">
              <a:extLst>
                <a:ext uri="{FF2B5EF4-FFF2-40B4-BE49-F238E27FC236}">
                  <a16:creationId xmlns:a16="http://schemas.microsoft.com/office/drawing/2014/main" id="{AC6E75BA-6BFC-604F-8657-0E46B412E2F6}"/>
                </a:ext>
              </a:extLst>
            </p:cNvPr>
            <p:cNvPicPr>
              <a:picLocks noChangeAspect="1"/>
            </p:cNvPicPr>
            <p:nvPr/>
          </p:nvPicPr>
          <p:blipFill>
            <a:blip r:embed="rId4">
              <a:extLst>
                <a:ext uri="{28A0092B-C50C-407E-A947-70E740481C1C}">
                  <a14:useLocalDpi xmlns:a14="http://schemas.microsoft.com/office/drawing/2010/main" val="0"/>
                </a:ext>
              </a:extLst>
            </a:blip>
            <a:srcRect l="23988" r="16953"/>
            <a:stretch>
              <a:fillRect/>
            </a:stretch>
          </p:blipFill>
          <p:spPr bwMode="auto">
            <a:xfrm>
              <a:off x="7841068" y="2782344"/>
              <a:ext cx="2888360" cy="264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09762772-8252-814C-AEDF-F5D02E299EFC}"/>
                </a:ext>
              </a:extLst>
            </p:cNvPr>
            <p:cNvPicPr>
              <a:picLocks noChangeAspect="1"/>
            </p:cNvPicPr>
            <p:nvPr/>
          </p:nvPicPr>
          <p:blipFill rotWithShape="1">
            <a:blip r:embed="rId5"/>
            <a:srcRect l="14288" r="12550"/>
            <a:stretch/>
          </p:blipFill>
          <p:spPr>
            <a:xfrm>
              <a:off x="5141881" y="2782345"/>
              <a:ext cx="2904628" cy="2644166"/>
            </a:xfrm>
            <a:prstGeom prst="rect">
              <a:avLst/>
            </a:prstGeom>
          </p:spPr>
        </p:pic>
        <p:pic>
          <p:nvPicPr>
            <p:cNvPr id="15" name="Picture 14">
              <a:extLst>
                <a:ext uri="{FF2B5EF4-FFF2-40B4-BE49-F238E27FC236}">
                  <a16:creationId xmlns:a16="http://schemas.microsoft.com/office/drawing/2014/main" id="{5ACB061D-8288-F743-B34F-2498505527B9}"/>
                </a:ext>
              </a:extLst>
            </p:cNvPr>
            <p:cNvPicPr>
              <a:picLocks noChangeAspect="1"/>
            </p:cNvPicPr>
            <p:nvPr/>
          </p:nvPicPr>
          <p:blipFill rotWithShape="1">
            <a:blip r:embed="rId6"/>
            <a:srcRect l="22184"/>
            <a:stretch/>
          </p:blipFill>
          <p:spPr>
            <a:xfrm>
              <a:off x="7939568" y="5400582"/>
              <a:ext cx="2773766" cy="2642910"/>
            </a:xfrm>
            <a:prstGeom prst="rect">
              <a:avLst/>
            </a:prstGeom>
          </p:spPr>
        </p:pic>
        <p:pic>
          <p:nvPicPr>
            <p:cNvPr id="16" name="Picture 15">
              <a:extLst>
                <a:ext uri="{FF2B5EF4-FFF2-40B4-BE49-F238E27FC236}">
                  <a16:creationId xmlns:a16="http://schemas.microsoft.com/office/drawing/2014/main" id="{0E854351-0A47-0B48-B6C0-E2B0B2E792C5}"/>
                </a:ext>
              </a:extLst>
            </p:cNvPr>
            <p:cNvPicPr>
              <a:picLocks noChangeAspect="1"/>
            </p:cNvPicPr>
            <p:nvPr/>
          </p:nvPicPr>
          <p:blipFill rotWithShape="1">
            <a:blip r:embed="rId7"/>
            <a:srcRect l="12777" r="9841"/>
            <a:stretch/>
          </p:blipFill>
          <p:spPr>
            <a:xfrm>
              <a:off x="5105144" y="5429668"/>
              <a:ext cx="2840422" cy="2613824"/>
            </a:xfrm>
            <a:prstGeom prst="rect">
              <a:avLst/>
            </a:prstGeom>
          </p:spPr>
        </p:pic>
        <p:pic>
          <p:nvPicPr>
            <p:cNvPr id="17" name="Picture 16">
              <a:extLst>
                <a:ext uri="{FF2B5EF4-FFF2-40B4-BE49-F238E27FC236}">
                  <a16:creationId xmlns:a16="http://schemas.microsoft.com/office/drawing/2014/main" id="{65A1C540-82C0-C346-BF05-F79F197532C4}"/>
                </a:ext>
              </a:extLst>
            </p:cNvPr>
            <p:cNvPicPr>
              <a:picLocks noChangeAspect="1"/>
            </p:cNvPicPr>
            <p:nvPr/>
          </p:nvPicPr>
          <p:blipFill rotWithShape="1">
            <a:blip r:embed="rId8"/>
            <a:srcRect l="26230" t="2063"/>
            <a:stretch/>
          </p:blipFill>
          <p:spPr>
            <a:xfrm>
              <a:off x="2289497" y="5460011"/>
              <a:ext cx="2910028" cy="2613823"/>
            </a:xfrm>
            <a:prstGeom prst="rect">
              <a:avLst/>
            </a:prstGeom>
          </p:spPr>
        </p:pic>
      </p:grpSp>
      <p:sp>
        <p:nvSpPr>
          <p:cNvPr id="19" name="Slide Number Placeholder 5">
            <a:extLst>
              <a:ext uri="{FF2B5EF4-FFF2-40B4-BE49-F238E27FC236}">
                <a16:creationId xmlns:a16="http://schemas.microsoft.com/office/drawing/2014/main" id="{BE6941BF-8126-C74A-AA2D-9899AF68E83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spTree>
    <p:extLst>
      <p:ext uri="{BB962C8B-B14F-4D97-AF65-F5344CB8AC3E}">
        <p14:creationId xmlns:p14="http://schemas.microsoft.com/office/powerpoint/2010/main" val="348619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F93596-2421-4A41-84DE-681D1EE671D5}"/>
              </a:ext>
            </a:extLst>
          </p:cNvPr>
          <p:cNvPicPr>
            <a:picLocks noChangeAspect="1"/>
          </p:cNvPicPr>
          <p:nvPr/>
        </p:nvPicPr>
        <p:blipFill rotWithShape="1">
          <a:blip r:embed="rId3"/>
          <a:srcRect t="12132" r="6001" b="15056"/>
          <a:stretch/>
        </p:blipFill>
        <p:spPr>
          <a:xfrm>
            <a:off x="-37041" y="-170021"/>
            <a:ext cx="13040255" cy="6669455"/>
          </a:xfrm>
          <a:prstGeom prst="rect">
            <a:avLst/>
          </a:prstGeom>
        </p:spPr>
      </p:pic>
      <p:sp>
        <p:nvSpPr>
          <p:cNvPr id="55" name="Shape 11113">
            <a:extLst>
              <a:ext uri="{FF2B5EF4-FFF2-40B4-BE49-F238E27FC236}">
                <a16:creationId xmlns:a16="http://schemas.microsoft.com/office/drawing/2014/main" id="{F8BF1E22-A6C5-DD48-A017-9744A3306236}"/>
              </a:ext>
            </a:extLst>
          </p:cNvPr>
          <p:cNvSpPr/>
          <p:nvPr/>
        </p:nvSpPr>
        <p:spPr>
          <a:xfrm rot="10800000">
            <a:off x="-80579" y="304999"/>
            <a:ext cx="7639322" cy="1397566"/>
          </a:xfrm>
          <a:custGeom>
            <a:avLst/>
            <a:gdLst>
              <a:gd name="connsiteX0" fmla="*/ 0 w 10465343"/>
              <a:gd name="connsiteY0" fmla="*/ 691536 h 1383072"/>
              <a:gd name="connsiteX1" fmla="*/ 691536 w 10465343"/>
              <a:gd name="connsiteY1" fmla="*/ 0 h 1383072"/>
              <a:gd name="connsiteX2" fmla="*/ 9773807 w 10465343"/>
              <a:gd name="connsiteY2" fmla="*/ 0 h 1383072"/>
              <a:gd name="connsiteX3" fmla="*/ 10465343 w 10465343"/>
              <a:gd name="connsiteY3" fmla="*/ 691536 h 1383072"/>
              <a:gd name="connsiteX4" fmla="*/ 10465343 w 10465343"/>
              <a:gd name="connsiteY4" fmla="*/ 691536 h 1383072"/>
              <a:gd name="connsiteX5" fmla="*/ 9773807 w 10465343"/>
              <a:gd name="connsiteY5" fmla="*/ 1383072 h 1383072"/>
              <a:gd name="connsiteX6" fmla="*/ 691536 w 10465343"/>
              <a:gd name="connsiteY6" fmla="*/ 1383072 h 1383072"/>
              <a:gd name="connsiteX7" fmla="*/ 0 w 10465343"/>
              <a:gd name="connsiteY7" fmla="*/ 691536 h 1383072"/>
              <a:gd name="connsiteX0" fmla="*/ 0 w 10465343"/>
              <a:gd name="connsiteY0" fmla="*/ 691536 h 1383072"/>
              <a:gd name="connsiteX1" fmla="*/ 691536 w 10465343"/>
              <a:gd name="connsiteY1" fmla="*/ 0 h 1383072"/>
              <a:gd name="connsiteX2" fmla="*/ 9773807 w 10465343"/>
              <a:gd name="connsiteY2" fmla="*/ 0 h 1383072"/>
              <a:gd name="connsiteX3" fmla="*/ 10465343 w 10465343"/>
              <a:gd name="connsiteY3" fmla="*/ 691536 h 1383072"/>
              <a:gd name="connsiteX4" fmla="*/ 10465343 w 10465343"/>
              <a:gd name="connsiteY4" fmla="*/ 691536 h 1383072"/>
              <a:gd name="connsiteX5" fmla="*/ 9773807 w 10465343"/>
              <a:gd name="connsiteY5" fmla="*/ 1383072 h 1383072"/>
              <a:gd name="connsiteX6" fmla="*/ 691536 w 10465343"/>
              <a:gd name="connsiteY6" fmla="*/ 1383072 h 1383072"/>
              <a:gd name="connsiteX7" fmla="*/ 0 w 10465343"/>
              <a:gd name="connsiteY7" fmla="*/ 691536 h 1383072"/>
              <a:gd name="connsiteX0" fmla="*/ 0 w 10465343"/>
              <a:gd name="connsiteY0" fmla="*/ 691536 h 1383072"/>
              <a:gd name="connsiteX1" fmla="*/ 691536 w 10465343"/>
              <a:gd name="connsiteY1" fmla="*/ 0 h 1383072"/>
              <a:gd name="connsiteX2" fmla="*/ 9773807 w 10465343"/>
              <a:gd name="connsiteY2" fmla="*/ 0 h 1383072"/>
              <a:gd name="connsiteX3" fmla="*/ 10465343 w 10465343"/>
              <a:gd name="connsiteY3" fmla="*/ 691536 h 1383072"/>
              <a:gd name="connsiteX4" fmla="*/ 9773807 w 10465343"/>
              <a:gd name="connsiteY4" fmla="*/ 1383072 h 1383072"/>
              <a:gd name="connsiteX5" fmla="*/ 691536 w 10465343"/>
              <a:gd name="connsiteY5" fmla="*/ 1383072 h 1383072"/>
              <a:gd name="connsiteX6" fmla="*/ 0 w 10465343"/>
              <a:gd name="connsiteY6" fmla="*/ 691536 h 1383072"/>
              <a:gd name="connsiteX0" fmla="*/ 0 w 10909091"/>
              <a:gd name="connsiteY0" fmla="*/ 691536 h 1383072"/>
              <a:gd name="connsiteX1" fmla="*/ 691536 w 10909091"/>
              <a:gd name="connsiteY1" fmla="*/ 0 h 1383072"/>
              <a:gd name="connsiteX2" fmla="*/ 9773807 w 10909091"/>
              <a:gd name="connsiteY2" fmla="*/ 0 h 1383072"/>
              <a:gd name="connsiteX3" fmla="*/ 9773807 w 10909091"/>
              <a:gd name="connsiteY3" fmla="*/ 1383072 h 1383072"/>
              <a:gd name="connsiteX4" fmla="*/ 691536 w 10909091"/>
              <a:gd name="connsiteY4" fmla="*/ 1383072 h 1383072"/>
              <a:gd name="connsiteX5" fmla="*/ 0 w 10909091"/>
              <a:gd name="connsiteY5" fmla="*/ 691536 h 1383072"/>
              <a:gd name="connsiteX0" fmla="*/ 0 w 10442722"/>
              <a:gd name="connsiteY0" fmla="*/ 691536 h 1383072"/>
              <a:gd name="connsiteX1" fmla="*/ 691536 w 10442722"/>
              <a:gd name="connsiteY1" fmla="*/ 0 h 1383072"/>
              <a:gd name="connsiteX2" fmla="*/ 9773807 w 10442722"/>
              <a:gd name="connsiteY2" fmla="*/ 0 h 1383072"/>
              <a:gd name="connsiteX3" fmla="*/ 9773807 w 10442722"/>
              <a:gd name="connsiteY3" fmla="*/ 1383072 h 1383072"/>
              <a:gd name="connsiteX4" fmla="*/ 691536 w 10442722"/>
              <a:gd name="connsiteY4" fmla="*/ 1383072 h 1383072"/>
              <a:gd name="connsiteX5" fmla="*/ 0 w 10442722"/>
              <a:gd name="connsiteY5" fmla="*/ 691536 h 1383072"/>
              <a:gd name="connsiteX0" fmla="*/ 0 w 9781985"/>
              <a:gd name="connsiteY0" fmla="*/ 691536 h 1383072"/>
              <a:gd name="connsiteX1" fmla="*/ 691536 w 9781985"/>
              <a:gd name="connsiteY1" fmla="*/ 0 h 1383072"/>
              <a:gd name="connsiteX2" fmla="*/ 9773807 w 9781985"/>
              <a:gd name="connsiteY2" fmla="*/ 0 h 1383072"/>
              <a:gd name="connsiteX3" fmla="*/ 9773807 w 9781985"/>
              <a:gd name="connsiteY3" fmla="*/ 1383072 h 1383072"/>
              <a:gd name="connsiteX4" fmla="*/ 691536 w 9781985"/>
              <a:gd name="connsiteY4" fmla="*/ 1383072 h 1383072"/>
              <a:gd name="connsiteX5" fmla="*/ 0 w 9781985"/>
              <a:gd name="connsiteY5" fmla="*/ 691536 h 1383072"/>
              <a:gd name="connsiteX0" fmla="*/ 0 w 9773807"/>
              <a:gd name="connsiteY0" fmla="*/ 691536 h 1383072"/>
              <a:gd name="connsiteX1" fmla="*/ 691536 w 9773807"/>
              <a:gd name="connsiteY1" fmla="*/ 0 h 1383072"/>
              <a:gd name="connsiteX2" fmla="*/ 9773807 w 9773807"/>
              <a:gd name="connsiteY2" fmla="*/ 0 h 1383072"/>
              <a:gd name="connsiteX3" fmla="*/ 9773807 w 9773807"/>
              <a:gd name="connsiteY3" fmla="*/ 1383072 h 1383072"/>
              <a:gd name="connsiteX4" fmla="*/ 691536 w 9773807"/>
              <a:gd name="connsiteY4" fmla="*/ 1383072 h 1383072"/>
              <a:gd name="connsiteX5" fmla="*/ 0 w 9773807"/>
              <a:gd name="connsiteY5" fmla="*/ 691536 h 1383072"/>
              <a:gd name="connsiteX0" fmla="*/ 0 w 9773807"/>
              <a:gd name="connsiteY0" fmla="*/ 691536 h 1383072"/>
              <a:gd name="connsiteX1" fmla="*/ 691536 w 9773807"/>
              <a:gd name="connsiteY1" fmla="*/ 0 h 1383072"/>
              <a:gd name="connsiteX2" fmla="*/ 9773807 w 9773807"/>
              <a:gd name="connsiteY2" fmla="*/ 0 h 1383072"/>
              <a:gd name="connsiteX3" fmla="*/ 9773807 w 9773807"/>
              <a:gd name="connsiteY3" fmla="*/ 1383072 h 1383072"/>
              <a:gd name="connsiteX4" fmla="*/ 691536 w 9773807"/>
              <a:gd name="connsiteY4" fmla="*/ 1383072 h 1383072"/>
              <a:gd name="connsiteX5" fmla="*/ 0 w 9773807"/>
              <a:gd name="connsiteY5" fmla="*/ 691536 h 138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3807" h="1383072">
                <a:moveTo>
                  <a:pt x="0" y="691536"/>
                </a:moveTo>
                <a:cubicBezTo>
                  <a:pt x="0" y="309611"/>
                  <a:pt x="309611" y="0"/>
                  <a:pt x="691536" y="0"/>
                </a:cubicBezTo>
                <a:lnTo>
                  <a:pt x="9773807" y="0"/>
                </a:lnTo>
                <a:cubicBezTo>
                  <a:pt x="9762384" y="935380"/>
                  <a:pt x="9768622" y="599667"/>
                  <a:pt x="9773807" y="1383072"/>
                </a:cubicBezTo>
                <a:lnTo>
                  <a:pt x="691536" y="1383072"/>
                </a:lnTo>
                <a:cubicBezTo>
                  <a:pt x="309611" y="1383072"/>
                  <a:pt x="0" y="1073461"/>
                  <a:pt x="0" y="691536"/>
                </a:cubicBezTo>
                <a:close/>
              </a:path>
            </a:pathLst>
          </a:custGeom>
          <a:solidFill>
            <a:schemeClr val="accent2">
              <a:alpha val="55000"/>
            </a:schemeClr>
          </a:solidFill>
          <a:ln w="12700" cap="flat">
            <a:noFill/>
            <a:miter lim="400000"/>
          </a:ln>
          <a:effectLst/>
        </p:spPr>
        <p:txBody>
          <a:bodyPr wrap="square" lIns="19048" tIns="19048" rIns="19048" bIns="19048" numCol="1" anchor="ctr">
            <a:noAutofit/>
          </a:bodyPr>
          <a:lstStyle/>
          <a:p>
            <a:pPr>
              <a:defRPr sz="3200">
                <a:solidFill>
                  <a:srgbClr val="FFFFFF"/>
                </a:solidFill>
              </a:defRPr>
            </a:pPr>
            <a:endParaRPr sz="1200" dirty="0">
              <a:latin typeface="Calibri Regular"/>
            </a:endParaRPr>
          </a:p>
        </p:txBody>
      </p:sp>
      <p:sp>
        <p:nvSpPr>
          <p:cNvPr id="10" name="Rectangle 9">
            <a:extLst>
              <a:ext uri="{FF2B5EF4-FFF2-40B4-BE49-F238E27FC236}">
                <a16:creationId xmlns:a16="http://schemas.microsoft.com/office/drawing/2014/main" id="{2448A125-EDB0-C745-8405-174C03275A31}"/>
              </a:ext>
            </a:extLst>
          </p:cNvPr>
          <p:cNvSpPr/>
          <p:nvPr/>
        </p:nvSpPr>
        <p:spPr bwMode="auto">
          <a:xfrm>
            <a:off x="-33960" y="5099663"/>
            <a:ext cx="13080711" cy="4523864"/>
          </a:xfrm>
          <a:prstGeom prst="rect">
            <a:avLst/>
          </a:prstGeom>
          <a:solidFill>
            <a:schemeClr val="bg1">
              <a:lumMod val="9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29" tIns="45714" rIns="91429" bIns="45714" numCol="1" spcCol="0" rtlCol="0" fromWordArt="0" anchor="t" anchorCtr="0" forceAA="0" compatLnSpc="1">
            <a:prstTxWarp prst="textNoShape">
              <a:avLst/>
            </a:prstTxWarp>
            <a:noAutofit/>
          </a:bodyPr>
          <a:lstStyle/>
          <a:p>
            <a:pPr algn="ctr" defTabSz="914309" fontAlgn="base">
              <a:spcBef>
                <a:spcPct val="0"/>
              </a:spcBef>
              <a:spcAft>
                <a:spcPct val="0"/>
              </a:spcAft>
            </a:pPr>
            <a:endParaRPr lang="en-US" sz="2800" b="1" dirty="0">
              <a:solidFill>
                <a:schemeClr val="bg1"/>
              </a:solidFill>
              <a:ea typeface="ヒラギノ角ゴ ProN W3" charset="0"/>
              <a:cs typeface="ヒラギノ角ゴ ProN W3" charset="0"/>
              <a:sym typeface="Gill Sans" charset="0"/>
            </a:endParaRPr>
          </a:p>
        </p:txBody>
      </p:sp>
      <p:grpSp>
        <p:nvGrpSpPr>
          <p:cNvPr id="20" name="Group 19">
            <a:extLst>
              <a:ext uri="{FF2B5EF4-FFF2-40B4-BE49-F238E27FC236}">
                <a16:creationId xmlns:a16="http://schemas.microsoft.com/office/drawing/2014/main" id="{4DB058A8-81B1-9540-AD17-A02B5021E6DB}"/>
              </a:ext>
            </a:extLst>
          </p:cNvPr>
          <p:cNvGrpSpPr/>
          <p:nvPr/>
        </p:nvGrpSpPr>
        <p:grpSpPr>
          <a:xfrm>
            <a:off x="0" y="9407592"/>
            <a:ext cx="13003213" cy="431871"/>
            <a:chOff x="1" y="9426435"/>
            <a:chExt cx="13004800" cy="472939"/>
          </a:xfrm>
        </p:grpSpPr>
        <p:sp>
          <p:nvSpPr>
            <p:cNvPr id="21" name="Shape 606">
              <a:extLst>
                <a:ext uri="{FF2B5EF4-FFF2-40B4-BE49-F238E27FC236}">
                  <a16:creationId xmlns:a16="http://schemas.microsoft.com/office/drawing/2014/main" id="{CF0B37F8-0CC6-A548-91A6-0A1761C6DE88}"/>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2" name="Shape 607">
              <a:extLst>
                <a:ext uri="{FF2B5EF4-FFF2-40B4-BE49-F238E27FC236}">
                  <a16:creationId xmlns:a16="http://schemas.microsoft.com/office/drawing/2014/main" id="{2E56F4B7-BF29-2E49-8584-E04EEDAAA34B}"/>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3" name="Shape 608">
              <a:extLst>
                <a:ext uri="{FF2B5EF4-FFF2-40B4-BE49-F238E27FC236}">
                  <a16:creationId xmlns:a16="http://schemas.microsoft.com/office/drawing/2014/main" id="{7152BF96-BD30-5043-A9A3-34E7FF69F1B5}"/>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4" name="Shape 609">
              <a:extLst>
                <a:ext uri="{FF2B5EF4-FFF2-40B4-BE49-F238E27FC236}">
                  <a16:creationId xmlns:a16="http://schemas.microsoft.com/office/drawing/2014/main" id="{1243AE9D-5F6B-0F4B-87F8-CF2C067AF4E4}"/>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5" name="Shape 610">
              <a:extLst>
                <a:ext uri="{FF2B5EF4-FFF2-40B4-BE49-F238E27FC236}">
                  <a16:creationId xmlns:a16="http://schemas.microsoft.com/office/drawing/2014/main" id="{F5AD3701-C677-334A-A9EA-69D68FD86D85}"/>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6" name="Shape 610">
              <a:extLst>
                <a:ext uri="{FF2B5EF4-FFF2-40B4-BE49-F238E27FC236}">
                  <a16:creationId xmlns:a16="http://schemas.microsoft.com/office/drawing/2014/main" id="{606C726D-10F2-FF48-A189-D2439595B327}"/>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7" name="Shape 610">
              <a:extLst>
                <a:ext uri="{FF2B5EF4-FFF2-40B4-BE49-F238E27FC236}">
                  <a16:creationId xmlns:a16="http://schemas.microsoft.com/office/drawing/2014/main" id="{DCE80A34-4FE0-9544-9F9A-3F04E8F7519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3" name="TextBox 2">
            <a:extLst>
              <a:ext uri="{FF2B5EF4-FFF2-40B4-BE49-F238E27FC236}">
                <a16:creationId xmlns:a16="http://schemas.microsoft.com/office/drawing/2014/main" id="{6785EFCE-14BA-E247-9AE7-94ADB9030242}"/>
              </a:ext>
            </a:extLst>
          </p:cNvPr>
          <p:cNvSpPr txBox="1"/>
          <p:nvPr/>
        </p:nvSpPr>
        <p:spPr>
          <a:xfrm>
            <a:off x="16863542" y="281548"/>
            <a:ext cx="0" cy="0"/>
          </a:xfrm>
          <a:prstGeom prst="rect">
            <a:avLst/>
          </a:prstGeom>
        </p:spPr>
        <p:txBody>
          <a:bodyPr wrap="none" rtlCol="0">
            <a:noAutofit/>
          </a:bodyPr>
          <a:lstStyle/>
          <a:p>
            <a:endParaRPr lang="en-US" sz="2800" kern="0" dirty="0">
              <a:solidFill>
                <a:schemeClr val="tx2">
                  <a:lumMod val="85000"/>
                  <a:lumOff val="15000"/>
                </a:schemeClr>
              </a:solidFill>
            </a:endParaRPr>
          </a:p>
        </p:txBody>
      </p:sp>
      <p:sp>
        <p:nvSpPr>
          <p:cNvPr id="3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5196246-CA7B-AB4F-B8A3-9D10CF44035F}"/>
              </a:ext>
            </a:extLst>
          </p:cNvPr>
          <p:cNvSpPr/>
          <p:nvPr/>
        </p:nvSpPr>
        <p:spPr>
          <a:xfrm>
            <a:off x="-39076" y="5099664"/>
            <a:ext cx="3163971" cy="648328"/>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NAME</a:t>
            </a:r>
            <a:endParaRPr lang="en-US" sz="2800" b="1" dirty="0">
              <a:solidFill>
                <a:schemeClr val="bg1"/>
              </a:solidFill>
              <a:latin typeface="Calibri" charset="0"/>
              <a:ea typeface="Calibri" charset="0"/>
              <a:cs typeface="Calibri" charset="0"/>
            </a:endParaRPr>
          </a:p>
        </p:txBody>
      </p:sp>
      <p:sp>
        <p:nvSpPr>
          <p:cNvPr id="32"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5E20707-7E58-2D4A-B998-26E5281EF936}"/>
              </a:ext>
            </a:extLst>
          </p:cNvPr>
          <p:cNvSpPr/>
          <p:nvPr/>
        </p:nvSpPr>
        <p:spPr>
          <a:xfrm>
            <a:off x="3266157" y="5099664"/>
            <a:ext cx="3163971" cy="648328"/>
          </a:xfrm>
          <a:prstGeom prst="rect">
            <a:avLst/>
          </a:prstGeom>
          <a:solidFill>
            <a:srgbClr val="088CCD"/>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POSITION</a:t>
            </a:r>
            <a:endParaRPr lang="en-US" sz="2800" b="1" dirty="0">
              <a:solidFill>
                <a:schemeClr val="bg1"/>
              </a:solidFill>
              <a:latin typeface="Calibri" charset="0"/>
              <a:ea typeface="Calibri" charset="0"/>
              <a:cs typeface="Calibri" charset="0"/>
            </a:endParaRPr>
          </a:p>
        </p:txBody>
      </p:sp>
      <p:sp>
        <p:nvSpPr>
          <p:cNvPr id="33"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0474EF-764F-114C-94BE-2FC2699ACDA5}"/>
              </a:ext>
            </a:extLst>
          </p:cNvPr>
          <p:cNvSpPr/>
          <p:nvPr/>
        </p:nvSpPr>
        <p:spPr>
          <a:xfrm>
            <a:off x="6557273" y="5085001"/>
            <a:ext cx="3163971" cy="648328"/>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TRAINING</a:t>
            </a:r>
            <a:endParaRPr lang="en-US" sz="2800" b="1" dirty="0">
              <a:solidFill>
                <a:schemeClr val="bg1"/>
              </a:solidFill>
              <a:latin typeface="Montserrat" charset="0"/>
              <a:ea typeface="Montserrat" charset="0"/>
              <a:cs typeface="Montserrat" charset="0"/>
            </a:endParaRPr>
          </a:p>
        </p:txBody>
      </p:sp>
      <p:sp>
        <p:nvSpPr>
          <p:cNvPr id="39" name="Who buys your product?…">
            <a:extLst>
              <a:ext uri="{FF2B5EF4-FFF2-40B4-BE49-F238E27FC236}">
                <a16:creationId xmlns:a16="http://schemas.microsoft.com/office/drawing/2014/main" id="{A67F8B20-ED49-8243-AA06-AC9C33A8EC22}"/>
              </a:ext>
            </a:extLst>
          </p:cNvPr>
          <p:cNvSpPr/>
          <p:nvPr/>
        </p:nvSpPr>
        <p:spPr>
          <a:xfrm>
            <a:off x="-77498" y="5989154"/>
            <a:ext cx="2639534" cy="1983964"/>
          </a:xfrm>
          <a:prstGeom prst="rect">
            <a:avLst/>
          </a:prstGeom>
          <a:ln w="12700"/>
          <a:extLst>
            <a:ext uri="{C572A759-6A51-4108-AA02-DFA0A04FC94B}">
              <ma14:wrappingTextBoxFlag xmlns:ma14="http://schemas.microsoft.com/office/mac/drawingml/2011/main" xmlns="" val="1"/>
            </a:ext>
          </a:extLst>
        </p:spPr>
        <p:txBody>
          <a:bodyPr lIns="0" tIns="0" rIns="0" bIns="0"/>
          <a:lstStyle/>
          <a:p>
            <a:pPr algn="ctr" defTabSz="952405">
              <a:lnSpc>
                <a:spcPct val="130000"/>
              </a:lnSpc>
              <a:buClr>
                <a:srgbClr val="E9F6FA"/>
              </a:buClr>
              <a:defRPr sz="3000">
                <a:solidFill>
                  <a:srgbClr val="323C40"/>
                </a:solidFill>
                <a:uFill>
                  <a:solidFill>
                    <a:srgbClr val="323C40"/>
                  </a:solidFill>
                </a:uFill>
                <a:latin typeface="Helvetica Neue"/>
                <a:ea typeface="Helvetica Neue"/>
                <a:cs typeface="Helvetica Neue"/>
                <a:sym typeface="Helvetica Neue"/>
              </a:defRPr>
            </a:pPr>
            <a:endParaRPr sz="1200" dirty="0">
              <a:latin typeface="Montserrat" charset="0"/>
              <a:ea typeface="Montserrat" charset="0"/>
              <a:cs typeface="Montserrat" charset="0"/>
            </a:endParaRPr>
          </a:p>
        </p:txBody>
      </p:sp>
      <p:cxnSp>
        <p:nvCxnSpPr>
          <p:cNvPr id="40" name="Straight Connector 39">
            <a:extLst>
              <a:ext uri="{FF2B5EF4-FFF2-40B4-BE49-F238E27FC236}">
                <a16:creationId xmlns:a16="http://schemas.microsoft.com/office/drawing/2014/main" id="{1E6E9078-953E-5748-881A-2130C738A1D8}"/>
              </a:ext>
            </a:extLst>
          </p:cNvPr>
          <p:cNvCxnSpPr>
            <a:cxnSpLocks/>
          </p:cNvCxnSpPr>
          <p:nvPr/>
        </p:nvCxnSpPr>
        <p:spPr>
          <a:xfrm>
            <a:off x="3185847" y="5099663"/>
            <a:ext cx="0" cy="3588259"/>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5" name="Who buys your product?…">
            <a:extLst>
              <a:ext uri="{FF2B5EF4-FFF2-40B4-BE49-F238E27FC236}">
                <a16:creationId xmlns:a16="http://schemas.microsoft.com/office/drawing/2014/main" id="{B4D4716F-285F-9A43-8DD3-06572F2D16E8}"/>
              </a:ext>
            </a:extLst>
          </p:cNvPr>
          <p:cNvSpPr/>
          <p:nvPr/>
        </p:nvSpPr>
        <p:spPr>
          <a:xfrm>
            <a:off x="6692244" y="6222153"/>
            <a:ext cx="2941586" cy="1983964"/>
          </a:xfrm>
          <a:prstGeom prst="rect">
            <a:avLst/>
          </a:prstGeom>
          <a:ln w="12700"/>
          <a:extLst>
            <a:ext uri="{C572A759-6A51-4108-AA02-DFA0A04FC94B}">
              <ma14:wrappingTextBoxFlag xmlns:ma14="http://schemas.microsoft.com/office/mac/drawingml/2011/main" xmlns="" val="1"/>
            </a:ext>
          </a:extLst>
        </p:spPr>
        <p:txBody>
          <a:bodyPr lIns="0" tIns="0" rIns="0" bIns="0"/>
          <a:lstStyle/>
          <a:p>
            <a:pPr algn="ctr"/>
            <a:r>
              <a:rPr lang="en-US" sz="2400" dirty="0">
                <a:latin typeface="Calibri" charset="0"/>
                <a:ea typeface="Calibri" charset="0"/>
                <a:cs typeface="Calibri" charset="0"/>
              </a:rPr>
              <a:t>Prior training on LGBTIQ+ issues or </a:t>
            </a:r>
            <a:br>
              <a:rPr lang="en-US" sz="2400" dirty="0">
                <a:latin typeface="Calibri" charset="0"/>
                <a:ea typeface="Calibri" charset="0"/>
                <a:cs typeface="Calibri" charset="0"/>
              </a:rPr>
            </a:br>
            <a:r>
              <a:rPr lang="en-US" sz="2400" dirty="0">
                <a:latin typeface="Calibri" charset="0"/>
                <a:ea typeface="Calibri" charset="0"/>
                <a:cs typeface="Calibri" charset="0"/>
              </a:rPr>
              <a:t>work with people with </a:t>
            </a:r>
            <a:r>
              <a:rPr lang="en-US" sz="2400" b="1" dirty="0">
                <a:latin typeface="Calibri" charset="0"/>
                <a:ea typeface="Calibri" charset="0"/>
                <a:cs typeface="Calibri" charset="0"/>
              </a:rPr>
              <a:t>diverse SOGIESC</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772C8E3-401B-C94D-A74A-CF95AEF9282E}"/>
              </a:ext>
            </a:extLst>
          </p:cNvPr>
          <p:cNvSpPr/>
          <p:nvPr/>
        </p:nvSpPr>
        <p:spPr>
          <a:xfrm>
            <a:off x="9843909" y="5085001"/>
            <a:ext cx="3163971" cy="648328"/>
          </a:xfrm>
          <a:prstGeom prst="rect">
            <a:avLst/>
          </a:prstGeom>
          <a:solidFill>
            <a:schemeClr val="accent5"/>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r>
              <a:rPr lang="en-US" sz="3200" b="1" dirty="0">
                <a:solidFill>
                  <a:schemeClr val="bg1"/>
                </a:solidFill>
                <a:latin typeface="Calibri" charset="0"/>
                <a:ea typeface="Calibri" charset="0"/>
                <a:cs typeface="Calibri" charset="0"/>
              </a:rPr>
              <a:t>CHALLENGES</a:t>
            </a:r>
            <a:endParaRPr lang="en-US" sz="2800" b="1" dirty="0">
              <a:solidFill>
                <a:schemeClr val="bg1"/>
              </a:solidFill>
              <a:latin typeface="Montserrat" charset="0"/>
              <a:ea typeface="Montserrat" charset="0"/>
              <a:cs typeface="Montserrat" charset="0"/>
            </a:endParaRPr>
          </a:p>
        </p:txBody>
      </p:sp>
      <p:sp>
        <p:nvSpPr>
          <p:cNvPr id="52" name="Who buys your product?…">
            <a:extLst>
              <a:ext uri="{FF2B5EF4-FFF2-40B4-BE49-F238E27FC236}">
                <a16:creationId xmlns:a16="http://schemas.microsoft.com/office/drawing/2014/main" id="{88AD088E-9343-1846-825C-F3C6023FE708}"/>
              </a:ext>
            </a:extLst>
          </p:cNvPr>
          <p:cNvSpPr/>
          <p:nvPr/>
        </p:nvSpPr>
        <p:spPr>
          <a:xfrm>
            <a:off x="9908253" y="6222153"/>
            <a:ext cx="2941586" cy="1983964"/>
          </a:xfrm>
          <a:prstGeom prst="rect">
            <a:avLst/>
          </a:prstGeom>
          <a:ln w="12700"/>
          <a:extLst>
            <a:ext uri="{C572A759-6A51-4108-AA02-DFA0A04FC94B}">
              <ma14:wrappingTextBoxFlag xmlns:ma14="http://schemas.microsoft.com/office/mac/drawingml/2011/main" xmlns="" val="1"/>
            </a:ext>
          </a:extLst>
        </p:spPr>
        <p:txBody>
          <a:bodyPr lIns="0" tIns="0" rIns="0" bIns="0"/>
          <a:lstStyle/>
          <a:p>
            <a:pPr algn="ctr"/>
            <a:r>
              <a:rPr lang="en-US" sz="2400" b="1" dirty="0">
                <a:latin typeface="Calibri" charset="0"/>
                <a:ea typeface="Calibri" charset="0"/>
                <a:cs typeface="Calibri" charset="0"/>
              </a:rPr>
              <a:t>Challenges </a:t>
            </a:r>
            <a:r>
              <a:rPr lang="en-US" sz="2400" dirty="0">
                <a:latin typeface="Calibri" charset="0"/>
                <a:ea typeface="Calibri" charset="0"/>
                <a:cs typeface="Calibri" charset="0"/>
              </a:rPr>
              <a:t>within </a:t>
            </a:r>
            <a:br>
              <a:rPr lang="en-US" sz="2400" dirty="0">
                <a:latin typeface="Calibri" charset="0"/>
                <a:ea typeface="Calibri" charset="0"/>
                <a:cs typeface="Calibri" charset="0"/>
              </a:rPr>
            </a:br>
            <a:r>
              <a:rPr lang="en-US" sz="2400" dirty="0">
                <a:latin typeface="Calibri" charset="0"/>
                <a:ea typeface="Calibri" charset="0"/>
                <a:cs typeface="Calibri" charset="0"/>
              </a:rPr>
              <a:t>your environment</a:t>
            </a:r>
          </a:p>
        </p:txBody>
      </p:sp>
      <p:sp>
        <p:nvSpPr>
          <p:cNvPr id="53" name="Who buys your product?…">
            <a:extLst>
              <a:ext uri="{FF2B5EF4-FFF2-40B4-BE49-F238E27FC236}">
                <a16:creationId xmlns:a16="http://schemas.microsoft.com/office/drawing/2014/main" id="{DC3890FB-BAFE-504C-97E8-4872CFDFC49F}"/>
              </a:ext>
            </a:extLst>
          </p:cNvPr>
          <p:cNvSpPr/>
          <p:nvPr/>
        </p:nvSpPr>
        <p:spPr>
          <a:xfrm>
            <a:off x="88498" y="6222153"/>
            <a:ext cx="2941586" cy="518443"/>
          </a:xfrm>
          <a:prstGeom prst="rect">
            <a:avLst/>
          </a:prstGeom>
          <a:ln w="12700"/>
          <a:extLst>
            <a:ext uri="{C572A759-6A51-4108-AA02-DFA0A04FC94B}">
              <ma14:wrappingTextBoxFlag xmlns:ma14="http://schemas.microsoft.com/office/mac/drawingml/2011/main" xmlns="" val="1"/>
            </a:ext>
          </a:extLst>
        </p:spPr>
        <p:txBody>
          <a:bodyPr lIns="0" tIns="0" rIns="0" bIns="0"/>
          <a:lstStyle/>
          <a:p>
            <a:pPr algn="ctr"/>
            <a:r>
              <a:rPr lang="en-US" sz="2400" dirty="0">
                <a:latin typeface="Calibri" charset="0"/>
                <a:ea typeface="Calibri" charset="0"/>
                <a:cs typeface="Calibri" charset="0"/>
              </a:rPr>
              <a:t>Tell us your </a:t>
            </a:r>
            <a:r>
              <a:rPr lang="en-US" sz="2400" b="1" dirty="0">
                <a:latin typeface="Calibri" charset="0"/>
                <a:ea typeface="Calibri" charset="0"/>
                <a:cs typeface="Calibri" charset="0"/>
              </a:rPr>
              <a:t>name</a:t>
            </a:r>
            <a:r>
              <a:rPr lang="en-US" sz="2400" dirty="0">
                <a:latin typeface="Calibri" charset="0"/>
                <a:ea typeface="Calibri" charset="0"/>
                <a:cs typeface="Calibri" charset="0"/>
              </a:rPr>
              <a:t> </a:t>
            </a:r>
          </a:p>
        </p:txBody>
      </p:sp>
      <p:sp>
        <p:nvSpPr>
          <p:cNvPr id="54" name="Who buys your product?…">
            <a:extLst>
              <a:ext uri="{FF2B5EF4-FFF2-40B4-BE49-F238E27FC236}">
                <a16:creationId xmlns:a16="http://schemas.microsoft.com/office/drawing/2014/main" id="{D6336C0A-0516-C047-BA25-301DA848474A}"/>
              </a:ext>
            </a:extLst>
          </p:cNvPr>
          <p:cNvSpPr/>
          <p:nvPr/>
        </p:nvSpPr>
        <p:spPr>
          <a:xfrm>
            <a:off x="3361389" y="6222153"/>
            <a:ext cx="2941586" cy="1983964"/>
          </a:xfrm>
          <a:prstGeom prst="rect">
            <a:avLst/>
          </a:prstGeom>
          <a:ln w="12700"/>
          <a:extLst>
            <a:ext uri="{C572A759-6A51-4108-AA02-DFA0A04FC94B}">
              <ma14:wrappingTextBoxFlag xmlns:ma14="http://schemas.microsoft.com/office/mac/drawingml/2011/main" xmlns="" val="1"/>
            </a:ext>
          </a:extLst>
        </p:spPr>
        <p:txBody>
          <a:bodyPr lIns="0" tIns="0" rIns="0" bIns="0"/>
          <a:lstStyle/>
          <a:p>
            <a:pPr algn="ctr"/>
            <a:r>
              <a:rPr lang="en-US" sz="2400" dirty="0">
                <a:latin typeface="Calibri" charset="0"/>
                <a:ea typeface="Calibri" charset="0"/>
                <a:cs typeface="Calibri" charset="0"/>
              </a:rPr>
              <a:t>Your </a:t>
            </a:r>
            <a:r>
              <a:rPr lang="en-US" sz="2400" b="1" dirty="0">
                <a:latin typeface="Calibri" charset="0"/>
                <a:ea typeface="Calibri" charset="0"/>
                <a:cs typeface="Calibri" charset="0"/>
              </a:rPr>
              <a:t>position</a:t>
            </a:r>
            <a:r>
              <a:rPr lang="en-US" sz="2400" dirty="0">
                <a:latin typeface="Calibri" charset="0"/>
                <a:ea typeface="Calibri" charset="0"/>
                <a:cs typeface="Calibri" charset="0"/>
              </a:rPr>
              <a:t> and responsibilities</a:t>
            </a:r>
            <a:endParaRPr lang="en-US" sz="2400" b="1" dirty="0">
              <a:latin typeface="Calibri" charset="0"/>
              <a:ea typeface="Calibri" charset="0"/>
              <a:cs typeface="Calibri" charset="0"/>
            </a:endParaRPr>
          </a:p>
        </p:txBody>
      </p:sp>
      <p:sp>
        <p:nvSpPr>
          <p:cNvPr id="29" name="Shape 11504">
            <a:extLst>
              <a:ext uri="{FF2B5EF4-FFF2-40B4-BE49-F238E27FC236}">
                <a16:creationId xmlns:a16="http://schemas.microsoft.com/office/drawing/2014/main" id="{6720E31D-2389-5040-AFBD-F2092EB58256}"/>
              </a:ext>
            </a:extLst>
          </p:cNvPr>
          <p:cNvSpPr/>
          <p:nvPr/>
        </p:nvSpPr>
        <p:spPr>
          <a:xfrm>
            <a:off x="6341295" y="716343"/>
            <a:ext cx="775668" cy="707280"/>
          </a:xfrm>
          <a:custGeom>
            <a:avLst/>
            <a:gdLst/>
            <a:ahLst/>
            <a:cxnLst>
              <a:cxn ang="0">
                <a:pos x="wd2" y="hd2"/>
              </a:cxn>
              <a:cxn ang="5400000">
                <a:pos x="wd2" y="hd2"/>
              </a:cxn>
              <a:cxn ang="10800000">
                <a:pos x="wd2" y="hd2"/>
              </a:cxn>
              <a:cxn ang="16200000">
                <a:pos x="wd2" y="hd2"/>
              </a:cxn>
            </a:cxnLst>
            <a:rect l="0" t="0" r="r" b="b"/>
            <a:pathLst>
              <a:path w="21587" h="21596" extrusionOk="0">
                <a:moveTo>
                  <a:pt x="1806" y="13"/>
                </a:moveTo>
                <a:cubicBezTo>
                  <a:pt x="780" y="13"/>
                  <a:pt x="14" y="885"/>
                  <a:pt x="10" y="2016"/>
                </a:cubicBezTo>
                <a:cubicBezTo>
                  <a:pt x="-1" y="5144"/>
                  <a:pt x="-5" y="8267"/>
                  <a:pt x="10" y="11393"/>
                </a:cubicBezTo>
                <a:cubicBezTo>
                  <a:pt x="10" y="12315"/>
                  <a:pt x="557" y="13102"/>
                  <a:pt x="1364" y="13275"/>
                </a:cubicBezTo>
                <a:cubicBezTo>
                  <a:pt x="1830" y="13381"/>
                  <a:pt x="1874" y="13625"/>
                  <a:pt x="1866" y="14046"/>
                </a:cubicBezTo>
                <a:cubicBezTo>
                  <a:pt x="1846" y="15141"/>
                  <a:pt x="1856" y="16238"/>
                  <a:pt x="1856" y="17458"/>
                </a:cubicBezTo>
                <a:cubicBezTo>
                  <a:pt x="2098" y="17282"/>
                  <a:pt x="2252" y="17193"/>
                  <a:pt x="2388" y="17084"/>
                </a:cubicBezTo>
                <a:cubicBezTo>
                  <a:pt x="3732" y="15979"/>
                  <a:pt x="5059" y="14853"/>
                  <a:pt x="6420" y="13782"/>
                </a:cubicBezTo>
                <a:cubicBezTo>
                  <a:pt x="6723" y="13548"/>
                  <a:pt x="7143" y="13393"/>
                  <a:pt x="7514" y="13386"/>
                </a:cubicBezTo>
                <a:cubicBezTo>
                  <a:pt x="9937" y="13351"/>
                  <a:pt x="12363" y="13377"/>
                  <a:pt x="14786" y="13363"/>
                </a:cubicBezTo>
                <a:cubicBezTo>
                  <a:pt x="16172" y="13363"/>
                  <a:pt x="16876" y="12589"/>
                  <a:pt x="16883" y="11074"/>
                </a:cubicBezTo>
                <a:cubicBezTo>
                  <a:pt x="16891" y="9633"/>
                  <a:pt x="16880" y="8190"/>
                  <a:pt x="16903" y="6749"/>
                </a:cubicBezTo>
                <a:cubicBezTo>
                  <a:pt x="16903" y="6552"/>
                  <a:pt x="17082" y="6208"/>
                  <a:pt x="17194" y="6199"/>
                </a:cubicBezTo>
                <a:cubicBezTo>
                  <a:pt x="17994" y="6151"/>
                  <a:pt x="18806" y="6177"/>
                  <a:pt x="19642" y="6177"/>
                </a:cubicBezTo>
                <a:lnTo>
                  <a:pt x="19642" y="15455"/>
                </a:lnTo>
                <a:lnTo>
                  <a:pt x="17816" y="15455"/>
                </a:lnTo>
                <a:lnTo>
                  <a:pt x="17816" y="17480"/>
                </a:lnTo>
                <a:cubicBezTo>
                  <a:pt x="17052" y="16846"/>
                  <a:pt x="16402" y="16297"/>
                  <a:pt x="15729" y="15785"/>
                </a:cubicBezTo>
                <a:cubicBezTo>
                  <a:pt x="15494" y="15606"/>
                  <a:pt x="15186" y="15466"/>
                  <a:pt x="14907" y="15466"/>
                </a:cubicBezTo>
                <a:cubicBezTo>
                  <a:pt x="12567" y="15439"/>
                  <a:pt x="10225" y="15445"/>
                  <a:pt x="7885" y="15455"/>
                </a:cubicBezTo>
                <a:cubicBezTo>
                  <a:pt x="7706" y="15455"/>
                  <a:pt x="7491" y="15445"/>
                  <a:pt x="7363" y="15554"/>
                </a:cubicBezTo>
                <a:cubicBezTo>
                  <a:pt x="6742" y="16031"/>
                  <a:pt x="6143" y="16550"/>
                  <a:pt x="5537" y="17051"/>
                </a:cubicBezTo>
                <a:cubicBezTo>
                  <a:pt x="5541" y="17125"/>
                  <a:pt x="5547" y="17200"/>
                  <a:pt x="5547" y="17271"/>
                </a:cubicBezTo>
                <a:cubicBezTo>
                  <a:pt x="5969" y="17345"/>
                  <a:pt x="6387" y="17480"/>
                  <a:pt x="6801" y="17480"/>
                </a:cubicBezTo>
                <a:cubicBezTo>
                  <a:pt x="9225" y="17501"/>
                  <a:pt x="11646" y="17481"/>
                  <a:pt x="14074" y="17513"/>
                </a:cubicBezTo>
                <a:cubicBezTo>
                  <a:pt x="14435" y="17516"/>
                  <a:pt x="14861" y="17674"/>
                  <a:pt x="15168" y="17909"/>
                </a:cubicBezTo>
                <a:cubicBezTo>
                  <a:pt x="16302" y="18796"/>
                  <a:pt x="17403" y="19744"/>
                  <a:pt x="18518" y="20660"/>
                </a:cubicBezTo>
                <a:cubicBezTo>
                  <a:pt x="18873" y="20949"/>
                  <a:pt x="19220" y="21226"/>
                  <a:pt x="19682" y="21596"/>
                </a:cubicBezTo>
                <a:cubicBezTo>
                  <a:pt x="19682" y="21233"/>
                  <a:pt x="19682" y="21014"/>
                  <a:pt x="19682" y="20804"/>
                </a:cubicBezTo>
                <a:cubicBezTo>
                  <a:pt x="19682" y="19879"/>
                  <a:pt x="19697" y="18943"/>
                  <a:pt x="19682" y="18008"/>
                </a:cubicBezTo>
                <a:cubicBezTo>
                  <a:pt x="19677" y="17667"/>
                  <a:pt x="19770" y="17522"/>
                  <a:pt x="20103" y="17436"/>
                </a:cubicBezTo>
                <a:cubicBezTo>
                  <a:pt x="21019" y="17212"/>
                  <a:pt x="21560" y="16496"/>
                  <a:pt x="21568" y="15444"/>
                </a:cubicBezTo>
                <a:cubicBezTo>
                  <a:pt x="21592" y="12361"/>
                  <a:pt x="21595" y="9281"/>
                  <a:pt x="21568" y="6199"/>
                </a:cubicBezTo>
                <a:cubicBezTo>
                  <a:pt x="21560" y="4941"/>
                  <a:pt x="20772" y="4158"/>
                  <a:pt x="19622" y="4140"/>
                </a:cubicBezTo>
                <a:cubicBezTo>
                  <a:pt x="18918" y="4128"/>
                  <a:pt x="18209" y="4088"/>
                  <a:pt x="17505" y="4140"/>
                </a:cubicBezTo>
                <a:cubicBezTo>
                  <a:pt x="16968" y="4184"/>
                  <a:pt x="16840" y="3953"/>
                  <a:pt x="16873" y="3425"/>
                </a:cubicBezTo>
                <a:cubicBezTo>
                  <a:pt x="16905" y="2940"/>
                  <a:pt x="16893" y="2446"/>
                  <a:pt x="16873" y="1961"/>
                </a:cubicBezTo>
                <a:cubicBezTo>
                  <a:pt x="16821" y="869"/>
                  <a:pt x="16077" y="23"/>
                  <a:pt x="15077" y="13"/>
                </a:cubicBezTo>
                <a:cubicBezTo>
                  <a:pt x="10651" y="-4"/>
                  <a:pt x="6233" y="-4"/>
                  <a:pt x="1806" y="13"/>
                </a:cubicBezTo>
                <a:close/>
                <a:moveTo>
                  <a:pt x="2428" y="2049"/>
                </a:moveTo>
                <a:cubicBezTo>
                  <a:pt x="6448" y="2072"/>
                  <a:pt x="10460" y="2064"/>
                  <a:pt x="14475" y="2060"/>
                </a:cubicBezTo>
                <a:cubicBezTo>
                  <a:pt x="14790" y="2060"/>
                  <a:pt x="15022" y="2071"/>
                  <a:pt x="15017" y="2534"/>
                </a:cubicBezTo>
                <a:cubicBezTo>
                  <a:pt x="15001" y="5385"/>
                  <a:pt x="15005" y="8245"/>
                  <a:pt x="14997" y="11096"/>
                </a:cubicBezTo>
                <a:cubicBezTo>
                  <a:pt x="14997" y="11140"/>
                  <a:pt x="14965" y="11195"/>
                  <a:pt x="14917" y="11338"/>
                </a:cubicBezTo>
                <a:cubicBezTo>
                  <a:pt x="14917" y="11338"/>
                  <a:pt x="10021" y="11338"/>
                  <a:pt x="10021" y="11338"/>
                </a:cubicBezTo>
                <a:cubicBezTo>
                  <a:pt x="8911" y="11338"/>
                  <a:pt x="7806" y="11314"/>
                  <a:pt x="6691" y="11349"/>
                </a:cubicBezTo>
                <a:cubicBezTo>
                  <a:pt x="6413" y="11357"/>
                  <a:pt x="6109" y="11474"/>
                  <a:pt x="5878" y="11647"/>
                </a:cubicBezTo>
                <a:cubicBezTo>
                  <a:pt x="5197" y="12153"/>
                  <a:pt x="4554" y="12721"/>
                  <a:pt x="3782" y="13352"/>
                </a:cubicBezTo>
                <a:lnTo>
                  <a:pt x="3782" y="11349"/>
                </a:lnTo>
                <a:lnTo>
                  <a:pt x="1916" y="11349"/>
                </a:lnTo>
                <a:cubicBezTo>
                  <a:pt x="1893" y="11106"/>
                  <a:pt x="1866" y="10925"/>
                  <a:pt x="1866" y="10733"/>
                </a:cubicBezTo>
                <a:cubicBezTo>
                  <a:pt x="1862" y="8056"/>
                  <a:pt x="1876" y="5376"/>
                  <a:pt x="1856" y="2699"/>
                </a:cubicBezTo>
                <a:cubicBezTo>
                  <a:pt x="1848" y="2201"/>
                  <a:pt x="1974" y="2049"/>
                  <a:pt x="2428" y="2049"/>
                </a:cubicBezTo>
                <a:close/>
                <a:moveTo>
                  <a:pt x="5216" y="5637"/>
                </a:moveTo>
                <a:cubicBezTo>
                  <a:pt x="4639" y="5637"/>
                  <a:pt x="4173" y="6142"/>
                  <a:pt x="4173" y="6771"/>
                </a:cubicBezTo>
                <a:cubicBezTo>
                  <a:pt x="4173" y="7396"/>
                  <a:pt x="4639" y="7916"/>
                  <a:pt x="5216" y="7916"/>
                </a:cubicBezTo>
                <a:cubicBezTo>
                  <a:pt x="5785" y="7916"/>
                  <a:pt x="6250" y="7396"/>
                  <a:pt x="6250" y="6771"/>
                </a:cubicBezTo>
                <a:cubicBezTo>
                  <a:pt x="6250" y="6142"/>
                  <a:pt x="5785" y="5637"/>
                  <a:pt x="5216" y="5637"/>
                </a:cubicBezTo>
                <a:close/>
                <a:moveTo>
                  <a:pt x="8747" y="5637"/>
                </a:moveTo>
                <a:cubicBezTo>
                  <a:pt x="8171" y="5637"/>
                  <a:pt x="7704" y="6142"/>
                  <a:pt x="7704" y="6771"/>
                </a:cubicBezTo>
                <a:cubicBezTo>
                  <a:pt x="7704" y="7396"/>
                  <a:pt x="8171" y="7916"/>
                  <a:pt x="8747" y="7916"/>
                </a:cubicBezTo>
                <a:cubicBezTo>
                  <a:pt x="9317" y="7916"/>
                  <a:pt x="9771" y="7396"/>
                  <a:pt x="9771" y="6771"/>
                </a:cubicBezTo>
                <a:cubicBezTo>
                  <a:pt x="9771" y="6142"/>
                  <a:pt x="9317" y="5637"/>
                  <a:pt x="8747" y="5637"/>
                </a:cubicBezTo>
                <a:close/>
                <a:moveTo>
                  <a:pt x="12279" y="5637"/>
                </a:moveTo>
                <a:cubicBezTo>
                  <a:pt x="11705" y="5637"/>
                  <a:pt x="11235" y="6142"/>
                  <a:pt x="11235" y="6771"/>
                </a:cubicBezTo>
                <a:cubicBezTo>
                  <a:pt x="11235" y="7396"/>
                  <a:pt x="11705" y="7916"/>
                  <a:pt x="12279" y="7916"/>
                </a:cubicBezTo>
                <a:cubicBezTo>
                  <a:pt x="12851" y="7916"/>
                  <a:pt x="13312" y="7396"/>
                  <a:pt x="13312" y="6771"/>
                </a:cubicBezTo>
                <a:cubicBezTo>
                  <a:pt x="13312" y="6142"/>
                  <a:pt x="12851" y="5637"/>
                  <a:pt x="12279" y="5637"/>
                </a:cubicBezTo>
                <a:close/>
              </a:path>
            </a:pathLst>
          </a:custGeom>
          <a:solidFill>
            <a:schemeClr val="bg1"/>
          </a:solidFill>
          <a:ln w="12700" cap="flat">
            <a:noFill/>
            <a:miter lim="400000"/>
          </a:ln>
          <a:effectLst/>
        </p:spPr>
        <p:txBody>
          <a:bodyPr wrap="square" lIns="14286" tIns="14286" rIns="14286" bIns="14286" numCol="1" anchor="ctr">
            <a:noAutofit/>
          </a:bodyPr>
          <a:lstStyle/>
          <a:p>
            <a:pPr defTabSz="171433">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dirty="0">
              <a:latin typeface="Calibri Regular"/>
            </a:endParaRPr>
          </a:p>
        </p:txBody>
      </p:sp>
      <p:sp>
        <p:nvSpPr>
          <p:cNvPr id="35" name="Shape 139">
            <a:extLst>
              <a:ext uri="{FF2B5EF4-FFF2-40B4-BE49-F238E27FC236}">
                <a16:creationId xmlns:a16="http://schemas.microsoft.com/office/drawing/2014/main" id="{363BC82B-397E-E645-9BBC-9077BD8548FB}"/>
              </a:ext>
            </a:extLst>
          </p:cNvPr>
          <p:cNvSpPr txBox="1">
            <a:spLocks noGrp="1"/>
          </p:cNvSpPr>
          <p:nvPr>
            <p:ph type="body" sz="quarter" idx="4294967295"/>
          </p:nvPr>
        </p:nvSpPr>
        <p:spPr>
          <a:xfrm>
            <a:off x="411174" y="426847"/>
            <a:ext cx="6727825" cy="1219200"/>
          </a:xfrm>
        </p:spPr>
        <p:txBody>
          <a:bodyPr anchor="ctr">
            <a:normAutofit/>
          </a:bodyPr>
          <a:lstStyle/>
          <a:p>
            <a:pPr lvl="0"/>
            <a:r>
              <a:rPr lang="en-US" sz="6299" dirty="0">
                <a:solidFill>
                  <a:schemeClr val="bg1"/>
                </a:solidFill>
              </a:rPr>
              <a:t>INTRODUCTIONS</a:t>
            </a:r>
          </a:p>
        </p:txBody>
      </p:sp>
      <p:cxnSp>
        <p:nvCxnSpPr>
          <p:cNvPr id="56" name="Straight Connector 55">
            <a:extLst>
              <a:ext uri="{FF2B5EF4-FFF2-40B4-BE49-F238E27FC236}">
                <a16:creationId xmlns:a16="http://schemas.microsoft.com/office/drawing/2014/main" id="{7DA84CD8-9242-E841-B797-CEFADC019461}"/>
              </a:ext>
            </a:extLst>
          </p:cNvPr>
          <p:cNvCxnSpPr>
            <a:cxnSpLocks/>
          </p:cNvCxnSpPr>
          <p:nvPr/>
        </p:nvCxnSpPr>
        <p:spPr>
          <a:xfrm>
            <a:off x="6482637" y="5099663"/>
            <a:ext cx="0" cy="3588259"/>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D0D6700C-9F5A-0F47-B2F0-73FC39B39D60}"/>
              </a:ext>
            </a:extLst>
          </p:cNvPr>
          <p:cNvCxnSpPr>
            <a:cxnSpLocks/>
          </p:cNvCxnSpPr>
          <p:nvPr/>
        </p:nvCxnSpPr>
        <p:spPr>
          <a:xfrm>
            <a:off x="9786266" y="5099663"/>
            <a:ext cx="0" cy="3588259"/>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F7B32FBC-8CBE-254E-A872-B1E67CD998C5}"/>
              </a:ext>
            </a:extLst>
          </p:cNvPr>
          <p:cNvCxnSpPr>
            <a:cxnSpLocks/>
          </p:cNvCxnSpPr>
          <p:nvPr/>
        </p:nvCxnSpPr>
        <p:spPr>
          <a:xfrm flipH="1">
            <a:off x="-17813" y="8687922"/>
            <a:ext cx="13064564"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4" name="Slide Number Placeholder 5">
            <a:extLst>
              <a:ext uri="{FF2B5EF4-FFF2-40B4-BE49-F238E27FC236}">
                <a16:creationId xmlns:a16="http://schemas.microsoft.com/office/drawing/2014/main" id="{72B913DB-4B84-9747-91A2-0A7501E0D02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36" name="Group 35">
            <a:extLst>
              <a:ext uri="{FF2B5EF4-FFF2-40B4-BE49-F238E27FC236}">
                <a16:creationId xmlns:a16="http://schemas.microsoft.com/office/drawing/2014/main" id="{7D40F8AA-4AFA-3C4C-81DB-1A9FD4544F44}"/>
              </a:ext>
            </a:extLst>
          </p:cNvPr>
          <p:cNvGrpSpPr/>
          <p:nvPr/>
        </p:nvGrpSpPr>
        <p:grpSpPr>
          <a:xfrm>
            <a:off x="5509581" y="8936492"/>
            <a:ext cx="2041918" cy="473126"/>
            <a:chOff x="5582387" y="8894626"/>
            <a:chExt cx="2041918" cy="473126"/>
          </a:xfrm>
        </p:grpSpPr>
        <p:pic>
          <p:nvPicPr>
            <p:cNvPr id="37" name="Picture 36">
              <a:extLst>
                <a:ext uri="{FF2B5EF4-FFF2-40B4-BE49-F238E27FC236}">
                  <a16:creationId xmlns:a16="http://schemas.microsoft.com/office/drawing/2014/main" id="{B8B431C1-2CE0-4B49-94C0-52AA51FA273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8" name="Straight Connector 37">
              <a:extLst>
                <a:ext uri="{FF2B5EF4-FFF2-40B4-BE49-F238E27FC236}">
                  <a16:creationId xmlns:a16="http://schemas.microsoft.com/office/drawing/2014/main" id="{09DF6A73-2DF1-684D-B38B-39B843CDE02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B898F751-E30E-C94E-B10C-4AA1FDF775E8}"/>
                </a:ext>
              </a:extLst>
            </p:cNvPr>
            <p:cNvPicPr>
              <a:picLocks noChangeAspect="1"/>
            </p:cNvPicPr>
            <p:nvPr/>
          </p:nvPicPr>
          <p:blipFill>
            <a:blip r:embed="rId5"/>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67481631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1000"/>
            <a:ext cx="12192000" cy="6618288"/>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4</a:t>
            </a:r>
          </a:p>
        </p:txBody>
      </p:sp>
      <p:sp>
        <p:nvSpPr>
          <p:cNvPr id="18" name="TextBox 17">
            <a:extLst>
              <a:ext uri="{FF2B5EF4-FFF2-40B4-BE49-F238E27FC236}">
                <a16:creationId xmlns:a16="http://schemas.microsoft.com/office/drawing/2014/main" id="{2D96824B-DA4F-814A-901C-3A8300989F47}"/>
              </a:ext>
            </a:extLst>
          </p:cNvPr>
          <p:cNvSpPr txBox="1"/>
          <p:nvPr/>
        </p:nvSpPr>
        <p:spPr>
          <a:xfrm>
            <a:off x="1428278" y="2929895"/>
            <a:ext cx="10148244" cy="2070310"/>
          </a:xfrm>
          <a:prstGeom prst="rect">
            <a:avLst/>
          </a:prstGeom>
          <a:noFill/>
        </p:spPr>
        <p:txBody>
          <a:bodyPr wrap="square" rtlCol="0">
            <a:spAutoFit/>
          </a:bodyPr>
          <a:lstStyle/>
          <a:p>
            <a:pPr lvl="0" algn="ctr">
              <a:spcBef>
                <a:spcPct val="30000"/>
              </a:spcBef>
              <a:defRPr/>
            </a:pPr>
            <a:r>
              <a:rPr lang="en-CA" sz="2800" dirty="0">
                <a:solidFill>
                  <a:schemeClr val="tx1"/>
                </a:solidFill>
                <a:ea typeface="MS PGothic" pitchFamily="34" charset="-128"/>
                <a:cs typeface="MS PGothic" charset="0"/>
              </a:rPr>
              <a:t>Includes threats, blackmail, harassment, assaults and corrective rape</a:t>
            </a:r>
          </a:p>
          <a:p>
            <a:pPr lvl="0" algn="ctr">
              <a:spcBef>
                <a:spcPts val="1608"/>
              </a:spcBef>
              <a:defRPr/>
            </a:pPr>
            <a:r>
              <a:rPr lang="en-CA" sz="2800" b="1" dirty="0">
                <a:solidFill>
                  <a:schemeClr val="accent2"/>
                </a:solidFill>
                <a:ea typeface="MS PGothic" pitchFamily="34" charset="-128"/>
                <a:cs typeface="MS PGothic" charset="0"/>
              </a:rPr>
              <a:t>2017 Tufts University report: </a:t>
            </a:r>
            <a:r>
              <a:rPr lang="en-CA" sz="2800" dirty="0">
                <a:solidFill>
                  <a:schemeClr val="tx1"/>
                </a:solidFill>
                <a:ea typeface="MS PGothic" pitchFamily="34" charset="-128"/>
                <a:cs typeface="MS PGothic" charset="0"/>
              </a:rPr>
              <a:t>“troubling levels” of violence within humanitarian organizations against LGBT workers</a:t>
            </a:r>
          </a:p>
          <a:p>
            <a:pPr lvl="0" algn="ctr">
              <a:spcBef>
                <a:spcPct val="30000"/>
              </a:spcBef>
              <a:defRPr/>
            </a:pPr>
            <a:endParaRPr lang="en-CA" sz="2400" dirty="0">
              <a:solidFill>
                <a:schemeClr val="tx1"/>
              </a:solidFill>
              <a:ea typeface="MS PGothic" pitchFamily="34" charset="-128"/>
              <a:cs typeface="MS PGothic" charset="0"/>
            </a:endParaRPr>
          </a:p>
        </p:txBody>
      </p:sp>
      <p:sp>
        <p:nvSpPr>
          <p:cNvPr id="2" name="Rectangle 1">
            <a:extLst>
              <a:ext uri="{FF2B5EF4-FFF2-40B4-BE49-F238E27FC236}">
                <a16:creationId xmlns:a16="http://schemas.microsoft.com/office/drawing/2014/main" id="{23F80271-7CC6-074B-B0BA-B8EB5E1427DC}"/>
              </a:ext>
            </a:extLst>
          </p:cNvPr>
          <p:cNvSpPr/>
          <p:nvPr/>
        </p:nvSpPr>
        <p:spPr>
          <a:xfrm>
            <a:off x="3353550" y="2092618"/>
            <a:ext cx="6297700" cy="646331"/>
          </a:xfrm>
          <a:prstGeom prst="rect">
            <a:avLst/>
          </a:prstGeom>
          <a:solidFill>
            <a:schemeClr val="accent2"/>
          </a:solidFill>
        </p:spPr>
        <p:txBody>
          <a:bodyPr wrap="square" anchor="ctr">
            <a:spAutoFit/>
          </a:bodyPr>
          <a:lstStyle/>
          <a:p>
            <a:pPr lvl="0" algn="ctr">
              <a:spcBef>
                <a:spcPct val="30000"/>
              </a:spcBef>
              <a:defRPr/>
            </a:pPr>
            <a:r>
              <a:rPr lang="en-CA" sz="3600" b="1" dirty="0">
                <a:solidFill>
                  <a:schemeClr val="bg1"/>
                </a:solidFill>
                <a:ea typeface="MS PGothic" pitchFamily="34" charset="-128"/>
                <a:cs typeface="MS PGothic" charset="0"/>
              </a:rPr>
              <a:t>Harm Against Personnel </a:t>
            </a:r>
          </a:p>
        </p:txBody>
      </p:sp>
      <p:sp>
        <p:nvSpPr>
          <p:cNvPr id="23" name="TextBox 22">
            <a:extLst>
              <a:ext uri="{FF2B5EF4-FFF2-40B4-BE49-F238E27FC236}">
                <a16:creationId xmlns:a16="http://schemas.microsoft.com/office/drawing/2014/main" id="{5A50E623-6185-4940-AC61-189525E372AA}"/>
              </a:ext>
            </a:extLst>
          </p:cNvPr>
          <p:cNvSpPr txBox="1"/>
          <p:nvPr/>
        </p:nvSpPr>
        <p:spPr>
          <a:xfrm>
            <a:off x="4710182" y="5128089"/>
            <a:ext cx="6353579" cy="1754326"/>
          </a:xfrm>
          <a:prstGeom prst="rect">
            <a:avLst/>
          </a:prstGeom>
          <a:noFill/>
        </p:spPr>
        <p:txBody>
          <a:bodyPr wrap="square" rtlCol="0">
            <a:spAutoFit/>
          </a:bodyPr>
          <a:lstStyle/>
          <a:p>
            <a:pPr lvl="0" algn="ctr">
              <a:spcBef>
                <a:spcPct val="30000"/>
              </a:spcBef>
              <a:defRPr/>
            </a:pPr>
            <a:r>
              <a:rPr lang="en-US" sz="2800" b="1" dirty="0">
                <a:solidFill>
                  <a:schemeClr val="accent2"/>
                </a:solidFill>
                <a:ea typeface="MS PGothic" pitchFamily="34" charset="-128"/>
                <a:cs typeface="MS PGothic" charset="0"/>
              </a:rPr>
              <a:t>LGBTQ </a:t>
            </a:r>
            <a:r>
              <a:rPr lang="en-US" sz="2800" dirty="0">
                <a:ea typeface="MS PGothic" pitchFamily="34" charset="-128"/>
                <a:cs typeface="MS PGothic" charset="0"/>
              </a:rPr>
              <a:t>and gender </a:t>
            </a:r>
            <a:r>
              <a:rPr lang="en-US" sz="2800" b="1" dirty="0">
                <a:solidFill>
                  <a:schemeClr val="accent2"/>
                </a:solidFill>
                <a:ea typeface="MS PGothic" pitchFamily="34" charset="-128"/>
                <a:cs typeface="MS PGothic" charset="0"/>
              </a:rPr>
              <a:t>non-conforming staff </a:t>
            </a:r>
            <a:br>
              <a:rPr lang="en-US" sz="2800" b="1" dirty="0">
                <a:solidFill>
                  <a:schemeClr val="accent2"/>
                </a:solidFill>
                <a:ea typeface="MS PGothic" pitchFamily="34" charset="-128"/>
                <a:cs typeface="MS PGothic" charset="0"/>
              </a:rPr>
            </a:br>
            <a:r>
              <a:rPr lang="en-US" sz="4000" dirty="0">
                <a:ea typeface="MS PGothic" pitchFamily="34" charset="-128"/>
                <a:cs typeface="MS PGothic" charset="0"/>
              </a:rPr>
              <a:t>experienced </a:t>
            </a:r>
            <a:r>
              <a:rPr lang="en-US" sz="4000" b="1" dirty="0">
                <a:solidFill>
                  <a:schemeClr val="accent2"/>
                </a:solidFill>
                <a:ea typeface="MS PGothic" pitchFamily="34" charset="-128"/>
                <a:cs typeface="MS PGothic" charset="0"/>
              </a:rPr>
              <a:t>HIGHEST RATES </a:t>
            </a:r>
            <a:br>
              <a:rPr lang="en-US" sz="2400" b="1" dirty="0">
                <a:solidFill>
                  <a:schemeClr val="accent2"/>
                </a:solidFill>
                <a:ea typeface="MS PGothic" pitchFamily="34" charset="-128"/>
                <a:cs typeface="MS PGothic" charset="0"/>
              </a:rPr>
            </a:br>
            <a:r>
              <a:rPr lang="en-US" sz="4000" spc="300" dirty="0">
                <a:ea typeface="MS PGothic" pitchFamily="34" charset="-128"/>
                <a:cs typeface="MS PGothic" charset="0"/>
              </a:rPr>
              <a:t>OF SEXUAL HARASSMENT</a:t>
            </a:r>
            <a:endParaRPr lang="en-US" sz="2400" spc="300" dirty="0">
              <a:ea typeface="MS PGothic" pitchFamily="34" charset="-128"/>
              <a:cs typeface="MS PGothic" charset="0"/>
            </a:endParaRPr>
          </a:p>
        </p:txBody>
      </p:sp>
      <p:sp>
        <p:nvSpPr>
          <p:cNvPr id="24" name="Rectangle 23">
            <a:extLst>
              <a:ext uri="{FF2B5EF4-FFF2-40B4-BE49-F238E27FC236}">
                <a16:creationId xmlns:a16="http://schemas.microsoft.com/office/drawing/2014/main" id="{FF7441E8-33D8-C947-B43E-8CBD99D462B3}"/>
              </a:ext>
            </a:extLst>
          </p:cNvPr>
          <p:cNvSpPr/>
          <p:nvPr/>
        </p:nvSpPr>
        <p:spPr>
          <a:xfrm>
            <a:off x="1493579" y="4988266"/>
            <a:ext cx="2832418" cy="2834640"/>
          </a:xfrm>
          <a:prstGeom prst="rect">
            <a:avLst/>
          </a:prstGeom>
          <a:solidFill>
            <a:schemeClr val="accent2"/>
          </a:solidFill>
        </p:spPr>
        <p:txBody>
          <a:bodyPr wrap="square" anchor="ctr">
            <a:spAutoFit/>
          </a:bodyPr>
          <a:lstStyle/>
          <a:p>
            <a:pPr lvl="0" algn="ctr">
              <a:spcBef>
                <a:spcPct val="30000"/>
              </a:spcBef>
              <a:defRPr/>
            </a:pPr>
            <a:r>
              <a:rPr lang="en-CA" sz="3200" b="1" dirty="0">
                <a:solidFill>
                  <a:schemeClr val="bg1"/>
                </a:solidFill>
                <a:ea typeface="MS PGothic" pitchFamily="34" charset="-128"/>
                <a:cs typeface="MS PGothic" charset="0"/>
              </a:rPr>
              <a:t>UN-wide Deloitte Safe Spaces Survey 2019:</a:t>
            </a:r>
          </a:p>
        </p:txBody>
      </p:sp>
      <p:sp>
        <p:nvSpPr>
          <p:cNvPr id="5" name="Rectangle 4">
            <a:extLst>
              <a:ext uri="{FF2B5EF4-FFF2-40B4-BE49-F238E27FC236}">
                <a16:creationId xmlns:a16="http://schemas.microsoft.com/office/drawing/2014/main" id="{B4532F62-984F-4341-8AEB-DAB4B6384D5E}"/>
              </a:ext>
            </a:extLst>
          </p:cNvPr>
          <p:cNvSpPr/>
          <p:nvPr/>
        </p:nvSpPr>
        <p:spPr>
          <a:xfrm>
            <a:off x="6160279" y="6705406"/>
            <a:ext cx="4143057" cy="1200329"/>
          </a:xfrm>
          <a:prstGeom prst="rect">
            <a:avLst/>
          </a:prstGeom>
        </p:spPr>
        <p:txBody>
          <a:bodyPr wrap="none">
            <a:spAutoFit/>
          </a:bodyPr>
          <a:lstStyle/>
          <a:p>
            <a:r>
              <a:rPr lang="en-US" sz="7200" b="1" dirty="0">
                <a:solidFill>
                  <a:schemeClr val="accent2"/>
                </a:solidFill>
                <a:ea typeface="MS PGothic" pitchFamily="34" charset="-128"/>
                <a:cs typeface="MS PGothic" charset="0"/>
              </a:rPr>
              <a:t>48 </a:t>
            </a:r>
            <a:r>
              <a:rPr lang="en-US" sz="7200" dirty="0">
                <a:solidFill>
                  <a:schemeClr val="bg2"/>
                </a:solidFill>
                <a:ea typeface="MS PGothic" pitchFamily="34" charset="-128"/>
                <a:cs typeface="MS PGothic" charset="0"/>
              </a:rPr>
              <a:t>to</a:t>
            </a:r>
            <a:r>
              <a:rPr lang="en-US" sz="7200" dirty="0">
                <a:ea typeface="MS PGothic" pitchFamily="34" charset="-128"/>
                <a:cs typeface="MS PGothic" charset="0"/>
              </a:rPr>
              <a:t> </a:t>
            </a:r>
            <a:r>
              <a:rPr lang="en-US" sz="7200" b="1" dirty="0">
                <a:solidFill>
                  <a:schemeClr val="accent2"/>
                </a:solidFill>
                <a:ea typeface="MS PGothic" pitchFamily="34" charset="-128"/>
                <a:cs typeface="MS PGothic" charset="0"/>
              </a:rPr>
              <a:t>53 %</a:t>
            </a:r>
            <a:endParaRPr lang="en-US" sz="7200" dirty="0"/>
          </a:p>
        </p:txBody>
      </p:sp>
      <p:sp>
        <p:nvSpPr>
          <p:cNvPr id="6" name="Rectangle 5">
            <a:extLst>
              <a:ext uri="{FF2B5EF4-FFF2-40B4-BE49-F238E27FC236}">
                <a16:creationId xmlns:a16="http://schemas.microsoft.com/office/drawing/2014/main" id="{2BAB35C4-709B-6747-9B90-64FF80CC6139}"/>
              </a:ext>
            </a:extLst>
          </p:cNvPr>
          <p:cNvSpPr/>
          <p:nvPr/>
        </p:nvSpPr>
        <p:spPr>
          <a:xfrm>
            <a:off x="5138370" y="6767132"/>
            <a:ext cx="1051837" cy="1107996"/>
          </a:xfrm>
          <a:prstGeom prst="rect">
            <a:avLst/>
          </a:prstGeom>
        </p:spPr>
        <p:txBody>
          <a:bodyPr wrap="square">
            <a:spAutoFit/>
          </a:bodyPr>
          <a:lstStyle/>
          <a:p>
            <a:r>
              <a:rPr lang="en-US" sz="6600" dirty="0">
                <a:solidFill>
                  <a:schemeClr val="bg2"/>
                </a:solidFill>
                <a:ea typeface="MS PGothic" pitchFamily="34" charset="-128"/>
                <a:cs typeface="MS PGothic" charset="0"/>
              </a:rPr>
              <a:t>AT </a:t>
            </a:r>
            <a:endParaRPr lang="en-US" sz="6000" dirty="0">
              <a:solidFill>
                <a:schemeClr val="bg2"/>
              </a:solidFill>
            </a:endParaRPr>
          </a:p>
        </p:txBody>
      </p:sp>
      <p:sp>
        <p:nvSpPr>
          <p:cNvPr id="28" name="Slide Number Placeholder 5">
            <a:extLst>
              <a:ext uri="{FF2B5EF4-FFF2-40B4-BE49-F238E27FC236}">
                <a16:creationId xmlns:a16="http://schemas.microsoft.com/office/drawing/2014/main" id="{F204FC2E-619D-5847-A599-BB389246C74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sp>
        <p:nvSpPr>
          <p:cNvPr id="3" name="Rectangle 2">
            <a:extLst>
              <a:ext uri="{FF2B5EF4-FFF2-40B4-BE49-F238E27FC236}">
                <a16:creationId xmlns:a16="http://schemas.microsoft.com/office/drawing/2014/main" id="{7BC576CC-E50A-2D48-A8AF-A53F5D7AE2A7}"/>
              </a:ext>
            </a:extLst>
          </p:cNvPr>
          <p:cNvSpPr/>
          <p:nvPr/>
        </p:nvSpPr>
        <p:spPr bwMode="auto">
          <a:xfrm>
            <a:off x="1493579" y="4988266"/>
            <a:ext cx="10061111" cy="2834640"/>
          </a:xfrm>
          <a:prstGeom prst="rect">
            <a:avLst/>
          </a:prstGeom>
          <a:noFill/>
          <a:ln w="762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14567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1000"/>
            <a:ext cx="12192000" cy="6618288"/>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4</a:t>
            </a:r>
          </a:p>
        </p:txBody>
      </p:sp>
      <p:sp>
        <p:nvSpPr>
          <p:cNvPr id="18" name="TextBox 17">
            <a:extLst>
              <a:ext uri="{FF2B5EF4-FFF2-40B4-BE49-F238E27FC236}">
                <a16:creationId xmlns:a16="http://schemas.microsoft.com/office/drawing/2014/main" id="{2D96824B-DA4F-814A-901C-3A8300989F47}"/>
              </a:ext>
            </a:extLst>
          </p:cNvPr>
          <p:cNvSpPr txBox="1"/>
          <p:nvPr/>
        </p:nvSpPr>
        <p:spPr>
          <a:xfrm>
            <a:off x="1866412" y="3337295"/>
            <a:ext cx="4198736" cy="707886"/>
          </a:xfrm>
          <a:prstGeom prst="rect">
            <a:avLst/>
          </a:prstGeom>
          <a:noFill/>
        </p:spPr>
        <p:txBody>
          <a:bodyPr wrap="square" rtlCol="0" anchor="ctr">
            <a:spAutoFit/>
          </a:bodyPr>
          <a:lstStyle/>
          <a:p>
            <a:pPr lvl="0" algn="ctr">
              <a:spcBef>
                <a:spcPct val="30000"/>
              </a:spcBef>
              <a:defRPr/>
            </a:pPr>
            <a:r>
              <a:rPr lang="en-CA" sz="4000" dirty="0">
                <a:ea typeface="MS PGothic" pitchFamily="34" charset="-128"/>
                <a:cs typeface="MS PGothic" charset="0"/>
              </a:rPr>
              <a:t>EXPLICIT HARM</a:t>
            </a:r>
            <a:endParaRPr lang="en-CA" sz="1200" dirty="0">
              <a:ea typeface="MS PGothic" pitchFamily="34" charset="-128"/>
              <a:cs typeface="MS PGothic" charset="0"/>
            </a:endParaRPr>
          </a:p>
        </p:txBody>
      </p:sp>
      <p:sp>
        <p:nvSpPr>
          <p:cNvPr id="2" name="Rectangle 1">
            <a:extLst>
              <a:ext uri="{FF2B5EF4-FFF2-40B4-BE49-F238E27FC236}">
                <a16:creationId xmlns:a16="http://schemas.microsoft.com/office/drawing/2014/main" id="{23F80271-7CC6-074B-B0BA-B8EB5E1427DC}"/>
              </a:ext>
            </a:extLst>
          </p:cNvPr>
          <p:cNvSpPr/>
          <p:nvPr/>
        </p:nvSpPr>
        <p:spPr>
          <a:xfrm>
            <a:off x="1816100" y="2092618"/>
            <a:ext cx="9296400" cy="646331"/>
          </a:xfrm>
          <a:prstGeom prst="rect">
            <a:avLst/>
          </a:prstGeom>
          <a:solidFill>
            <a:schemeClr val="accent2"/>
          </a:solidFill>
        </p:spPr>
        <p:txBody>
          <a:bodyPr wrap="square" anchor="ctr">
            <a:spAutoFit/>
          </a:bodyPr>
          <a:lstStyle/>
          <a:p>
            <a:pPr lvl="0" algn="ctr">
              <a:spcBef>
                <a:spcPct val="30000"/>
              </a:spcBef>
              <a:defRPr/>
            </a:pPr>
            <a:r>
              <a:rPr lang="en-CA" sz="3600" b="1" dirty="0">
                <a:solidFill>
                  <a:schemeClr val="bg1"/>
                </a:solidFill>
                <a:ea typeface="MS PGothic" pitchFamily="34" charset="-128"/>
                <a:cs typeface="MS PGothic" charset="0"/>
              </a:rPr>
              <a:t>Harm Against Those We Are Meant to Assist</a:t>
            </a:r>
          </a:p>
        </p:txBody>
      </p:sp>
      <p:sp>
        <p:nvSpPr>
          <p:cNvPr id="16" name="TextBox 15">
            <a:extLst>
              <a:ext uri="{FF2B5EF4-FFF2-40B4-BE49-F238E27FC236}">
                <a16:creationId xmlns:a16="http://schemas.microsoft.com/office/drawing/2014/main" id="{49EA3932-6336-5D43-B89C-1CEFB2A9BD92}"/>
              </a:ext>
            </a:extLst>
          </p:cNvPr>
          <p:cNvSpPr txBox="1"/>
          <p:nvPr/>
        </p:nvSpPr>
        <p:spPr>
          <a:xfrm>
            <a:off x="6908312" y="3337295"/>
            <a:ext cx="4198736" cy="707886"/>
          </a:xfrm>
          <a:prstGeom prst="rect">
            <a:avLst/>
          </a:prstGeom>
          <a:noFill/>
        </p:spPr>
        <p:txBody>
          <a:bodyPr wrap="square" rtlCol="0" anchor="ctr">
            <a:spAutoFit/>
          </a:bodyPr>
          <a:lstStyle/>
          <a:p>
            <a:pPr lvl="0" algn="ctr">
              <a:spcBef>
                <a:spcPct val="30000"/>
              </a:spcBef>
              <a:defRPr/>
            </a:pPr>
            <a:r>
              <a:rPr lang="en-CA" sz="4000" dirty="0">
                <a:ea typeface="MS PGothic" pitchFamily="34" charset="-128"/>
                <a:cs typeface="MS PGothic" charset="0"/>
              </a:rPr>
              <a:t>IMPLICIT HARM </a:t>
            </a:r>
          </a:p>
        </p:txBody>
      </p:sp>
      <p:cxnSp>
        <p:nvCxnSpPr>
          <p:cNvPr id="4" name="Straight Connector 3">
            <a:extLst>
              <a:ext uri="{FF2B5EF4-FFF2-40B4-BE49-F238E27FC236}">
                <a16:creationId xmlns:a16="http://schemas.microsoft.com/office/drawing/2014/main" id="{27C1C44C-41C3-454C-85FB-26E531C09604}"/>
              </a:ext>
            </a:extLst>
          </p:cNvPr>
          <p:cNvCxnSpPr/>
          <p:nvPr/>
        </p:nvCxnSpPr>
        <p:spPr bwMode="auto">
          <a:xfrm>
            <a:off x="6502400" y="3180567"/>
            <a:ext cx="0" cy="991272"/>
          </a:xfrm>
          <a:prstGeom prst="line">
            <a:avLst/>
          </a:prstGeom>
          <a:blipFill dpi="0" rotWithShape="0">
            <a:blip r:embed="rId3"/>
            <a:srcRect/>
            <a:tile tx="0" ty="0" sx="100000" sy="100000" flip="none" algn="tl"/>
          </a:blipFill>
          <a:ln w="25400" cap="flat" cmpd="sng" algn="ctr">
            <a:solidFill>
              <a:schemeClr val="bg1">
                <a:lumMod val="6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 Placeholder 3">
            <a:extLst>
              <a:ext uri="{FF2B5EF4-FFF2-40B4-BE49-F238E27FC236}">
                <a16:creationId xmlns:a16="http://schemas.microsoft.com/office/drawing/2014/main" id="{23D06C45-23AE-8F45-96C1-75F7A1C02DA5}"/>
              </a:ext>
            </a:extLst>
          </p:cNvPr>
          <p:cNvSpPr>
            <a:spLocks noGrp="1"/>
          </p:cNvSpPr>
          <p:nvPr>
            <p:ph type="body" sz="quarter" idx="10"/>
          </p:nvPr>
        </p:nvSpPr>
        <p:spPr>
          <a:xfrm>
            <a:off x="1970149" y="3345141"/>
            <a:ext cx="9347913" cy="4427620"/>
          </a:xfrm>
        </p:spPr>
        <p:txBody>
          <a:bodyPr/>
          <a:lstStyle/>
          <a:p>
            <a:pPr marL="101600" indent="-101600" algn="just">
              <a:lnSpc>
                <a:spcPct val="110000"/>
              </a:lnSpc>
            </a:pPr>
            <a:r>
              <a:rPr lang="en-US" dirty="0"/>
              <a:t>“Organizations are complicit in the harm inflicted on people with diverse SOGIESC unless they are actively working to address bias and dismantle </a:t>
            </a:r>
            <a:r>
              <a:rPr lang="en-US" spc="70" dirty="0"/>
              <a:t>the barriers perpetuating discrimination.” </a:t>
            </a:r>
          </a:p>
        </p:txBody>
      </p:sp>
      <p:sp>
        <p:nvSpPr>
          <p:cNvPr id="22" name="Freeform: Shape 12">
            <a:extLst>
              <a:ext uri="{FF2B5EF4-FFF2-40B4-BE49-F238E27FC236}">
                <a16:creationId xmlns:a16="http://schemas.microsoft.com/office/drawing/2014/main" id="{A9BE39F3-8CED-5941-BA74-6B1181A5DBFD}"/>
              </a:ext>
            </a:extLst>
          </p:cNvPr>
          <p:cNvSpPr/>
          <p:nvPr/>
        </p:nvSpPr>
        <p:spPr>
          <a:xfrm>
            <a:off x="1172366" y="4171839"/>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13">
            <a:extLst>
              <a:ext uri="{FF2B5EF4-FFF2-40B4-BE49-F238E27FC236}">
                <a16:creationId xmlns:a16="http://schemas.microsoft.com/office/drawing/2014/main" id="{926F89C2-B11D-F941-AA8D-EC7A80696079}"/>
              </a:ext>
            </a:extLst>
          </p:cNvPr>
          <p:cNvSpPr/>
          <p:nvPr/>
        </p:nvSpPr>
        <p:spPr>
          <a:xfrm rot="10800000">
            <a:off x="10352443" y="6312183"/>
            <a:ext cx="727445" cy="630144"/>
          </a:xfrm>
          <a:custGeom>
            <a:avLst/>
            <a:gdLst/>
            <a:ahLst/>
            <a:cxnLst/>
            <a:rect l="l" t="t" r="r" b="b"/>
            <a:pathLst>
              <a:path w="968229" h="838721">
                <a:moveTo>
                  <a:pt x="871612" y="0"/>
                </a:moveTo>
                <a:lnTo>
                  <a:pt x="968229" y="182957"/>
                </a:lnTo>
                <a:cubicBezTo>
                  <a:pt x="889427" y="219959"/>
                  <a:pt x="834952" y="256790"/>
                  <a:pt x="804802" y="293450"/>
                </a:cubicBezTo>
                <a:cubicBezTo>
                  <a:pt x="774652" y="330110"/>
                  <a:pt x="757863" y="373451"/>
                  <a:pt x="754437" y="423472"/>
                </a:cubicBezTo>
                <a:lnTo>
                  <a:pt x="968229" y="423472"/>
                </a:lnTo>
                <a:lnTo>
                  <a:pt x="968229" y="838721"/>
                </a:lnTo>
                <a:lnTo>
                  <a:pt x="521117" y="838721"/>
                </a:lnTo>
                <a:lnTo>
                  <a:pt x="521117" y="494394"/>
                </a:lnTo>
                <a:cubicBezTo>
                  <a:pt x="521117" y="367626"/>
                  <a:pt x="547498" y="267583"/>
                  <a:pt x="600261" y="194263"/>
                </a:cubicBezTo>
                <a:cubicBezTo>
                  <a:pt x="653023" y="120943"/>
                  <a:pt x="743474" y="56189"/>
                  <a:pt x="871612" y="0"/>
                </a:cubicBezTo>
                <a:close/>
                <a:moveTo>
                  <a:pt x="350494" y="0"/>
                </a:moveTo>
                <a:lnTo>
                  <a:pt x="447112" y="182957"/>
                </a:lnTo>
                <a:cubicBezTo>
                  <a:pt x="368310" y="219959"/>
                  <a:pt x="313835" y="256790"/>
                  <a:pt x="283685" y="293450"/>
                </a:cubicBezTo>
                <a:cubicBezTo>
                  <a:pt x="253534" y="330110"/>
                  <a:pt x="236746" y="373451"/>
                  <a:pt x="233320" y="423472"/>
                </a:cubicBezTo>
                <a:lnTo>
                  <a:pt x="447112" y="423472"/>
                </a:lnTo>
                <a:lnTo>
                  <a:pt x="447112" y="838721"/>
                </a:lnTo>
                <a:lnTo>
                  <a:pt x="0" y="838721"/>
                </a:lnTo>
                <a:lnTo>
                  <a:pt x="0" y="494394"/>
                </a:lnTo>
                <a:cubicBezTo>
                  <a:pt x="0" y="367626"/>
                  <a:pt x="26381" y="267583"/>
                  <a:pt x="79144" y="194263"/>
                </a:cubicBezTo>
                <a:cubicBezTo>
                  <a:pt x="131906" y="120943"/>
                  <a:pt x="222357" y="56189"/>
                  <a:pt x="35049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lide Number Placeholder 5">
            <a:extLst>
              <a:ext uri="{FF2B5EF4-FFF2-40B4-BE49-F238E27FC236}">
                <a16:creationId xmlns:a16="http://schemas.microsoft.com/office/drawing/2014/main" id="{D3A36995-7F58-594F-8E21-3DAD8F9E311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spTree>
    <p:extLst>
      <p:ext uri="{BB962C8B-B14F-4D97-AF65-F5344CB8AC3E}">
        <p14:creationId xmlns:p14="http://schemas.microsoft.com/office/powerpoint/2010/main" val="2298926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person, person, dark, silhouette&#10;&#10;Description automatically generated">
            <a:extLst>
              <a:ext uri="{FF2B5EF4-FFF2-40B4-BE49-F238E27FC236}">
                <a16:creationId xmlns:a16="http://schemas.microsoft.com/office/drawing/2014/main" id="{1DF89286-31F4-A94C-A6EB-0D7EE35DE38E}"/>
              </a:ext>
            </a:extLst>
          </p:cNvPr>
          <p:cNvPicPr>
            <a:picLocks noChangeAspect="1"/>
          </p:cNvPicPr>
          <p:nvPr/>
        </p:nvPicPr>
        <p:blipFill rotWithShape="1">
          <a:blip r:embed="rId3"/>
          <a:srcRect t="5343" b="15257"/>
          <a:stretch/>
        </p:blipFill>
        <p:spPr>
          <a:xfrm>
            <a:off x="406400" y="2268298"/>
            <a:ext cx="12192000" cy="6453670"/>
          </a:xfrm>
          <a:prstGeom prst="rect">
            <a:avLst/>
          </a:prstGeom>
        </p:spPr>
      </p:pic>
      <p:sp>
        <p:nvSpPr>
          <p:cNvPr id="26" name="Rectangle 25">
            <a:extLst>
              <a:ext uri="{FF2B5EF4-FFF2-40B4-BE49-F238E27FC236}">
                <a16:creationId xmlns:a16="http://schemas.microsoft.com/office/drawing/2014/main" id="{B07E3B5F-AD71-6F4A-89B9-D404C80D6037}"/>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5</a:t>
            </a:r>
          </a:p>
        </p:txBody>
      </p:sp>
      <p:sp>
        <p:nvSpPr>
          <p:cNvPr id="2" name="Rectangle 1">
            <a:extLst>
              <a:ext uri="{FF2B5EF4-FFF2-40B4-BE49-F238E27FC236}">
                <a16:creationId xmlns:a16="http://schemas.microsoft.com/office/drawing/2014/main" id="{23F80271-7CC6-074B-B0BA-B8EB5E1427DC}"/>
              </a:ext>
            </a:extLst>
          </p:cNvPr>
          <p:cNvSpPr/>
          <p:nvPr/>
        </p:nvSpPr>
        <p:spPr>
          <a:xfrm>
            <a:off x="450660" y="1674470"/>
            <a:ext cx="12192000" cy="1200329"/>
          </a:xfrm>
          <a:prstGeom prst="rect">
            <a:avLst/>
          </a:prstGeom>
          <a:solidFill>
            <a:schemeClr val="accent2"/>
          </a:solidFill>
        </p:spPr>
        <p:txBody>
          <a:bodyPr wrap="square" anchor="ctr">
            <a:spAutoFit/>
          </a:bodyPr>
          <a:lstStyle/>
          <a:p>
            <a:pPr lvl="0" algn="ctr">
              <a:spcBef>
                <a:spcPct val="30000"/>
              </a:spcBef>
              <a:defRPr/>
            </a:pPr>
            <a:r>
              <a:rPr lang="en-CA" sz="3600" b="1" i="1" dirty="0">
                <a:solidFill>
                  <a:schemeClr val="bg1"/>
                </a:solidFill>
                <a:ea typeface="MS PGothic" pitchFamily="34" charset="-128"/>
                <a:cs typeface="MS PGothic" charset="0"/>
              </a:rPr>
              <a:t>“…violent acts against people with diverse SOGIESC </a:t>
            </a:r>
            <a:br>
              <a:rPr lang="en-CA" sz="3600" b="1" i="1" dirty="0">
                <a:solidFill>
                  <a:schemeClr val="bg1"/>
                </a:solidFill>
                <a:ea typeface="MS PGothic" pitchFamily="34" charset="-128"/>
                <a:cs typeface="MS PGothic" charset="0"/>
              </a:rPr>
            </a:br>
            <a:r>
              <a:rPr lang="en-CA" sz="3600" b="1" i="1" dirty="0">
                <a:solidFill>
                  <a:schemeClr val="bg1"/>
                </a:solidFill>
                <a:ea typeface="MS PGothic" pitchFamily="34" charset="-128"/>
                <a:cs typeface="MS PGothic" charset="0"/>
              </a:rPr>
              <a:t>tend to be especially vicious.”</a:t>
            </a:r>
          </a:p>
        </p:txBody>
      </p:sp>
      <p:sp>
        <p:nvSpPr>
          <p:cNvPr id="19" name="Slide Number Placeholder 5">
            <a:extLst>
              <a:ext uri="{FF2B5EF4-FFF2-40B4-BE49-F238E27FC236}">
                <a16:creationId xmlns:a16="http://schemas.microsoft.com/office/drawing/2014/main" id="{E949657D-F4BD-B948-9E83-8D88B8F8EFB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Tree>
    <p:extLst>
      <p:ext uri="{BB962C8B-B14F-4D97-AF65-F5344CB8AC3E}">
        <p14:creationId xmlns:p14="http://schemas.microsoft.com/office/powerpoint/2010/main" val="319182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6</a:t>
            </a:r>
          </a:p>
        </p:txBody>
      </p:sp>
      <p:sp>
        <p:nvSpPr>
          <p:cNvPr id="9" name="Rectangle 8">
            <a:extLst>
              <a:ext uri="{FF2B5EF4-FFF2-40B4-BE49-F238E27FC236}">
                <a16:creationId xmlns:a16="http://schemas.microsoft.com/office/drawing/2014/main" id="{39586A52-E3B3-2749-96E6-BD8BF1B9347D}"/>
              </a:ext>
            </a:extLst>
          </p:cNvPr>
          <p:cNvSpPr/>
          <p:nvPr/>
        </p:nvSpPr>
        <p:spPr>
          <a:xfrm>
            <a:off x="2294967" y="2861229"/>
            <a:ext cx="2768835" cy="1446550"/>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8800" b="1" spc="190" dirty="0">
                <a:solidFill>
                  <a:schemeClr val="accent1"/>
                </a:solidFill>
              </a:rPr>
              <a:t>dress</a:t>
            </a:r>
            <a:endParaRPr lang="en-US" sz="7200" spc="190" dirty="0">
              <a:solidFill>
                <a:schemeClr val="accent1"/>
              </a:solidFill>
            </a:endParaRPr>
          </a:p>
        </p:txBody>
      </p:sp>
      <p:sp>
        <p:nvSpPr>
          <p:cNvPr id="10" name="Rectangle 9">
            <a:extLst>
              <a:ext uri="{FF2B5EF4-FFF2-40B4-BE49-F238E27FC236}">
                <a16:creationId xmlns:a16="http://schemas.microsoft.com/office/drawing/2014/main" id="{95BAEA93-C7F9-B34A-950D-1733494C8158}"/>
              </a:ext>
            </a:extLst>
          </p:cNvPr>
          <p:cNvSpPr/>
          <p:nvPr/>
        </p:nvSpPr>
        <p:spPr>
          <a:xfrm>
            <a:off x="5815804" y="7082137"/>
            <a:ext cx="4471096" cy="769441"/>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4400" dirty="0">
                <a:solidFill>
                  <a:schemeClr val="accent5"/>
                </a:solidFill>
              </a:rPr>
              <a:t>opinions and ideas</a:t>
            </a:r>
            <a:endParaRPr lang="en-US" sz="4000" dirty="0">
              <a:solidFill>
                <a:schemeClr val="accent5"/>
              </a:solidFill>
            </a:endParaRPr>
          </a:p>
        </p:txBody>
      </p:sp>
      <p:sp>
        <p:nvSpPr>
          <p:cNvPr id="11" name="Rectangle 10">
            <a:extLst>
              <a:ext uri="{FF2B5EF4-FFF2-40B4-BE49-F238E27FC236}">
                <a16:creationId xmlns:a16="http://schemas.microsoft.com/office/drawing/2014/main" id="{D8218678-9FC0-944F-B83C-7490B0B38B7F}"/>
              </a:ext>
            </a:extLst>
          </p:cNvPr>
          <p:cNvSpPr/>
          <p:nvPr/>
        </p:nvSpPr>
        <p:spPr>
          <a:xfrm rot="16200000">
            <a:off x="3463434" y="2449035"/>
            <a:ext cx="4211541" cy="1323439"/>
          </a:xfrm>
          <a:prstGeom prst="rect">
            <a:avLst/>
          </a:prstGeom>
        </p:spPr>
        <p:txBody>
          <a:bodyPr wrap="squar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8000" b="1" spc="190" dirty="0">
                <a:solidFill>
                  <a:schemeClr val="accent6"/>
                </a:solidFill>
              </a:rPr>
              <a:t>SPEECH</a:t>
            </a:r>
            <a:endParaRPr lang="en-US" sz="7200" spc="190" dirty="0">
              <a:solidFill>
                <a:schemeClr val="accent6"/>
              </a:solidFill>
            </a:endParaRPr>
          </a:p>
        </p:txBody>
      </p:sp>
      <p:sp>
        <p:nvSpPr>
          <p:cNvPr id="12" name="Rectangle 11">
            <a:extLst>
              <a:ext uri="{FF2B5EF4-FFF2-40B4-BE49-F238E27FC236}">
                <a16:creationId xmlns:a16="http://schemas.microsoft.com/office/drawing/2014/main" id="{54D75353-BC98-9E40-83BC-50F78AF69EDE}"/>
              </a:ext>
            </a:extLst>
          </p:cNvPr>
          <p:cNvSpPr/>
          <p:nvPr/>
        </p:nvSpPr>
        <p:spPr>
          <a:xfrm>
            <a:off x="6155195" y="1911694"/>
            <a:ext cx="3848169" cy="1159676"/>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pPr>
              <a:lnSpc>
                <a:spcPct val="70000"/>
              </a:lnSpc>
            </a:pPr>
            <a:r>
              <a:rPr lang="en-US" sz="4800" b="1" spc="190" dirty="0">
                <a:solidFill>
                  <a:srgbClr val="13A5DE"/>
                </a:solidFill>
              </a:rPr>
              <a:t>employment </a:t>
            </a:r>
            <a:br>
              <a:rPr lang="en-US" sz="4800" b="1" spc="190" dirty="0">
                <a:solidFill>
                  <a:srgbClr val="13A5DE"/>
                </a:solidFill>
              </a:rPr>
            </a:br>
            <a:r>
              <a:rPr lang="en-US" sz="4800" b="1" spc="190" dirty="0">
                <a:solidFill>
                  <a:srgbClr val="13A5DE"/>
                </a:solidFill>
              </a:rPr>
              <a:t>        choices</a:t>
            </a:r>
            <a:endParaRPr lang="en-US" sz="4800" spc="190" dirty="0">
              <a:solidFill>
                <a:srgbClr val="13A5DE"/>
              </a:solidFill>
            </a:endParaRPr>
          </a:p>
        </p:txBody>
      </p:sp>
      <p:sp>
        <p:nvSpPr>
          <p:cNvPr id="13" name="Rectangle 12">
            <a:extLst>
              <a:ext uri="{FF2B5EF4-FFF2-40B4-BE49-F238E27FC236}">
                <a16:creationId xmlns:a16="http://schemas.microsoft.com/office/drawing/2014/main" id="{997D3DF8-B00C-1946-A35B-9F5DC7B73912}"/>
              </a:ext>
            </a:extLst>
          </p:cNvPr>
          <p:cNvSpPr/>
          <p:nvPr/>
        </p:nvSpPr>
        <p:spPr>
          <a:xfrm>
            <a:off x="7635904" y="3180870"/>
            <a:ext cx="2376484" cy="769441"/>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4400" dirty="0">
                <a:solidFill>
                  <a:srgbClr val="FFB91D"/>
                </a:solidFill>
              </a:rPr>
              <a:t>pronouns</a:t>
            </a:r>
            <a:endParaRPr lang="en-US" sz="4000" dirty="0">
              <a:solidFill>
                <a:srgbClr val="FFB91D"/>
              </a:solidFill>
            </a:endParaRPr>
          </a:p>
        </p:txBody>
      </p:sp>
      <p:sp>
        <p:nvSpPr>
          <p:cNvPr id="14" name="Rectangle 13">
            <a:extLst>
              <a:ext uri="{FF2B5EF4-FFF2-40B4-BE49-F238E27FC236}">
                <a16:creationId xmlns:a16="http://schemas.microsoft.com/office/drawing/2014/main" id="{5CA84493-0CE6-2342-8271-C0BB47837C52}"/>
              </a:ext>
            </a:extLst>
          </p:cNvPr>
          <p:cNvSpPr/>
          <p:nvPr/>
        </p:nvSpPr>
        <p:spPr>
          <a:xfrm rot="16200000">
            <a:off x="5389512" y="4081032"/>
            <a:ext cx="3675173" cy="646331"/>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3600" b="1" spc="300" dirty="0">
                <a:solidFill>
                  <a:schemeClr val="accent4"/>
                </a:solidFill>
              </a:rPr>
              <a:t>RELATIONSHIPS</a:t>
            </a:r>
            <a:endParaRPr lang="en-US" sz="3200" b="1" spc="300" dirty="0">
              <a:solidFill>
                <a:schemeClr val="accent4"/>
              </a:solidFill>
            </a:endParaRPr>
          </a:p>
        </p:txBody>
      </p:sp>
      <p:sp>
        <p:nvSpPr>
          <p:cNvPr id="15" name="Rectangle 14">
            <a:extLst>
              <a:ext uri="{FF2B5EF4-FFF2-40B4-BE49-F238E27FC236}">
                <a16:creationId xmlns:a16="http://schemas.microsoft.com/office/drawing/2014/main" id="{32AB9907-1D94-894D-9387-4EE3744C1F47}"/>
              </a:ext>
            </a:extLst>
          </p:cNvPr>
          <p:cNvSpPr/>
          <p:nvPr/>
        </p:nvSpPr>
        <p:spPr>
          <a:xfrm>
            <a:off x="5181032" y="6279272"/>
            <a:ext cx="7580894" cy="923330"/>
          </a:xfrm>
          <a:prstGeom prst="rect">
            <a:avLst/>
          </a:prstGeom>
        </p:spPr>
        <p:txBody>
          <a:bodyPr wrap="squar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5400" dirty="0">
                <a:solidFill>
                  <a:schemeClr val="accent3"/>
                </a:solidFill>
                <a:latin typeface="+mj-lt"/>
              </a:rPr>
              <a:t>living arrangements</a:t>
            </a:r>
            <a:endParaRPr lang="en-US" sz="4400" dirty="0">
              <a:solidFill>
                <a:schemeClr val="accent3"/>
              </a:solidFill>
              <a:latin typeface="+mj-lt"/>
            </a:endParaRPr>
          </a:p>
        </p:txBody>
      </p:sp>
      <p:sp>
        <p:nvSpPr>
          <p:cNvPr id="16" name="Rectangle 15">
            <a:extLst>
              <a:ext uri="{FF2B5EF4-FFF2-40B4-BE49-F238E27FC236}">
                <a16:creationId xmlns:a16="http://schemas.microsoft.com/office/drawing/2014/main" id="{123A6CCB-3742-CE41-8403-5C2DB272F11A}"/>
              </a:ext>
            </a:extLst>
          </p:cNvPr>
          <p:cNvSpPr/>
          <p:nvPr/>
        </p:nvSpPr>
        <p:spPr>
          <a:xfrm>
            <a:off x="3700191" y="7773098"/>
            <a:ext cx="5567230" cy="769441"/>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4400" spc="440" dirty="0">
                <a:solidFill>
                  <a:srgbClr val="FFB91D"/>
                </a:solidFill>
              </a:rPr>
              <a:t>family composition</a:t>
            </a:r>
            <a:endParaRPr lang="en-US" sz="4000" spc="440" dirty="0">
              <a:solidFill>
                <a:srgbClr val="FFB91D"/>
              </a:solidFill>
            </a:endParaRPr>
          </a:p>
        </p:txBody>
      </p:sp>
      <p:sp>
        <p:nvSpPr>
          <p:cNvPr id="18" name="Rectangle 17">
            <a:extLst>
              <a:ext uri="{FF2B5EF4-FFF2-40B4-BE49-F238E27FC236}">
                <a16:creationId xmlns:a16="http://schemas.microsoft.com/office/drawing/2014/main" id="{BEC6414C-B948-1B47-9360-47D2121BD6AC}"/>
              </a:ext>
            </a:extLst>
          </p:cNvPr>
          <p:cNvSpPr/>
          <p:nvPr/>
        </p:nvSpPr>
        <p:spPr>
          <a:xfrm>
            <a:off x="1446406" y="4135891"/>
            <a:ext cx="3639138" cy="830997"/>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4800" spc="300" dirty="0">
                <a:solidFill>
                  <a:schemeClr val="accent5"/>
                </a:solidFill>
              </a:rPr>
              <a:t>mannerisms</a:t>
            </a:r>
            <a:endParaRPr lang="en-US" sz="4400" spc="300" dirty="0">
              <a:solidFill>
                <a:schemeClr val="accent5"/>
              </a:solidFill>
            </a:endParaRPr>
          </a:p>
        </p:txBody>
      </p:sp>
      <p:sp>
        <p:nvSpPr>
          <p:cNvPr id="19" name="Rectangle 18">
            <a:extLst>
              <a:ext uri="{FF2B5EF4-FFF2-40B4-BE49-F238E27FC236}">
                <a16:creationId xmlns:a16="http://schemas.microsoft.com/office/drawing/2014/main" id="{6BB51A40-ED00-794A-9E09-C356C8EDFC2A}"/>
              </a:ext>
            </a:extLst>
          </p:cNvPr>
          <p:cNvSpPr/>
          <p:nvPr/>
        </p:nvSpPr>
        <p:spPr>
          <a:xfrm>
            <a:off x="2211292" y="6230886"/>
            <a:ext cx="3454532" cy="1015663"/>
          </a:xfrm>
          <a:prstGeom prst="rect">
            <a:avLst/>
          </a:prstGeom>
        </p:spPr>
        <p:txBody>
          <a:bodyPr wrap="squar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6000" spc="300" dirty="0">
                <a:solidFill>
                  <a:schemeClr val="accent5"/>
                </a:solidFill>
              </a:rPr>
              <a:t>hobbies</a:t>
            </a:r>
          </a:p>
        </p:txBody>
      </p:sp>
      <p:sp>
        <p:nvSpPr>
          <p:cNvPr id="20" name="Rectangle 19">
            <a:extLst>
              <a:ext uri="{FF2B5EF4-FFF2-40B4-BE49-F238E27FC236}">
                <a16:creationId xmlns:a16="http://schemas.microsoft.com/office/drawing/2014/main" id="{B289FD3E-C303-9C4B-B2E8-A642EC0E3189}"/>
              </a:ext>
            </a:extLst>
          </p:cNvPr>
          <p:cNvSpPr/>
          <p:nvPr/>
        </p:nvSpPr>
        <p:spPr>
          <a:xfrm>
            <a:off x="7491071" y="5411874"/>
            <a:ext cx="2687723" cy="923330"/>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5400" spc="330" dirty="0">
                <a:solidFill>
                  <a:srgbClr val="3F76AC"/>
                </a:solidFill>
              </a:rPr>
              <a:t>makeup</a:t>
            </a:r>
            <a:endParaRPr lang="en-US" sz="4400" spc="330" dirty="0">
              <a:solidFill>
                <a:srgbClr val="3F76AC"/>
              </a:solidFill>
            </a:endParaRPr>
          </a:p>
        </p:txBody>
      </p:sp>
      <p:sp>
        <p:nvSpPr>
          <p:cNvPr id="21" name="Rectangle 20">
            <a:extLst>
              <a:ext uri="{FF2B5EF4-FFF2-40B4-BE49-F238E27FC236}">
                <a16:creationId xmlns:a16="http://schemas.microsoft.com/office/drawing/2014/main" id="{F4046E8D-C7D1-E745-AF7D-433791975AC3}"/>
              </a:ext>
            </a:extLst>
          </p:cNvPr>
          <p:cNvSpPr/>
          <p:nvPr/>
        </p:nvSpPr>
        <p:spPr>
          <a:xfrm rot="16200000">
            <a:off x="4840660" y="3446710"/>
            <a:ext cx="3264483" cy="1015663"/>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6000" spc="330" dirty="0">
                <a:solidFill>
                  <a:schemeClr val="accent5"/>
                </a:solidFill>
              </a:rPr>
              <a:t>interests</a:t>
            </a:r>
            <a:endParaRPr lang="en-US" sz="4800" spc="330" dirty="0">
              <a:solidFill>
                <a:schemeClr val="accent5"/>
              </a:solidFill>
            </a:endParaRPr>
          </a:p>
        </p:txBody>
      </p:sp>
      <p:sp>
        <p:nvSpPr>
          <p:cNvPr id="22" name="Rectangle 21">
            <a:extLst>
              <a:ext uri="{FF2B5EF4-FFF2-40B4-BE49-F238E27FC236}">
                <a16:creationId xmlns:a16="http://schemas.microsoft.com/office/drawing/2014/main" id="{81A37E4F-DB08-0C45-B3F0-AE5EF35BE0DA}"/>
              </a:ext>
            </a:extLst>
          </p:cNvPr>
          <p:cNvSpPr/>
          <p:nvPr/>
        </p:nvSpPr>
        <p:spPr>
          <a:xfrm>
            <a:off x="2211292" y="5429346"/>
            <a:ext cx="4832670" cy="923330"/>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5400" b="1" spc="390" dirty="0">
                <a:solidFill>
                  <a:schemeClr val="accent2"/>
                </a:solidFill>
              </a:rPr>
              <a:t>marital status</a:t>
            </a:r>
          </a:p>
        </p:txBody>
      </p:sp>
      <p:sp>
        <p:nvSpPr>
          <p:cNvPr id="23" name="Rectangle 22">
            <a:extLst>
              <a:ext uri="{FF2B5EF4-FFF2-40B4-BE49-F238E27FC236}">
                <a16:creationId xmlns:a16="http://schemas.microsoft.com/office/drawing/2014/main" id="{1074880A-3D59-9D4D-9FC4-1A11D0AA644C}"/>
              </a:ext>
            </a:extLst>
          </p:cNvPr>
          <p:cNvSpPr/>
          <p:nvPr/>
        </p:nvSpPr>
        <p:spPr>
          <a:xfrm>
            <a:off x="3761355" y="5066408"/>
            <a:ext cx="2343911" cy="584775"/>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3200" b="1" spc="600" dirty="0">
                <a:solidFill>
                  <a:schemeClr val="accent6"/>
                </a:solidFill>
              </a:rPr>
              <a:t>hairstyle</a:t>
            </a:r>
          </a:p>
        </p:txBody>
      </p:sp>
      <p:sp>
        <p:nvSpPr>
          <p:cNvPr id="24" name="Rectangle 23">
            <a:extLst>
              <a:ext uri="{FF2B5EF4-FFF2-40B4-BE49-F238E27FC236}">
                <a16:creationId xmlns:a16="http://schemas.microsoft.com/office/drawing/2014/main" id="{BE5D69AE-AE4A-DD43-98A6-E5D0FA9C0B5E}"/>
              </a:ext>
            </a:extLst>
          </p:cNvPr>
          <p:cNvSpPr/>
          <p:nvPr/>
        </p:nvSpPr>
        <p:spPr>
          <a:xfrm>
            <a:off x="1939550" y="7167003"/>
            <a:ext cx="3876254" cy="646331"/>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3600" dirty="0">
                <a:solidFill>
                  <a:srgbClr val="2266B2"/>
                </a:solidFill>
              </a:rPr>
              <a:t>educational choices</a:t>
            </a:r>
          </a:p>
        </p:txBody>
      </p:sp>
      <p:sp>
        <p:nvSpPr>
          <p:cNvPr id="28" name="Rectangle 27">
            <a:extLst>
              <a:ext uri="{FF2B5EF4-FFF2-40B4-BE49-F238E27FC236}">
                <a16:creationId xmlns:a16="http://schemas.microsoft.com/office/drawing/2014/main" id="{D0296F91-B27F-5A4D-B5E0-02C65D38F53F}"/>
              </a:ext>
            </a:extLst>
          </p:cNvPr>
          <p:cNvSpPr/>
          <p:nvPr/>
        </p:nvSpPr>
        <p:spPr>
          <a:xfrm>
            <a:off x="7647541" y="4166668"/>
            <a:ext cx="3173176" cy="1107996"/>
          </a:xfrm>
          <a:prstGeom prst="rect">
            <a:avLst/>
          </a:prstGeom>
        </p:spPr>
        <p:txBody>
          <a:bodyPr wrap="none">
            <a:spAutoFit/>
          </a:bodyPr>
          <a:lstStyle>
            <a:defPPr>
              <a:defRPr lang="zh-CN"/>
            </a:defPPr>
            <a:lvl1pPr marL="0" algn="l" defTabSz="1371464" rtl="0" eaLnBrk="1" latinLnBrk="0" hangingPunct="1">
              <a:defRPr sz="2700" kern="1200">
                <a:solidFill>
                  <a:schemeClr val="tx1"/>
                </a:solidFill>
                <a:latin typeface="+mn-lt"/>
                <a:ea typeface="+mn-ea"/>
                <a:cs typeface="+mn-cs"/>
              </a:defRPr>
            </a:lvl1pPr>
            <a:lvl2pPr marL="685731" algn="l" defTabSz="1371464" rtl="0" eaLnBrk="1" latinLnBrk="0" hangingPunct="1">
              <a:defRPr sz="2700" kern="1200">
                <a:solidFill>
                  <a:schemeClr val="tx1"/>
                </a:solidFill>
                <a:latin typeface="+mn-lt"/>
                <a:ea typeface="+mn-ea"/>
                <a:cs typeface="+mn-cs"/>
              </a:defRPr>
            </a:lvl2pPr>
            <a:lvl3pPr marL="1371464" algn="l" defTabSz="1371464" rtl="0" eaLnBrk="1" latinLnBrk="0" hangingPunct="1">
              <a:defRPr sz="2700" kern="1200">
                <a:solidFill>
                  <a:schemeClr val="tx1"/>
                </a:solidFill>
                <a:latin typeface="+mn-lt"/>
                <a:ea typeface="+mn-ea"/>
                <a:cs typeface="+mn-cs"/>
              </a:defRPr>
            </a:lvl3pPr>
            <a:lvl4pPr marL="2057195" algn="l" defTabSz="1371464" rtl="0" eaLnBrk="1" latinLnBrk="0" hangingPunct="1">
              <a:defRPr sz="2700" kern="1200">
                <a:solidFill>
                  <a:schemeClr val="tx1"/>
                </a:solidFill>
                <a:latin typeface="+mn-lt"/>
                <a:ea typeface="+mn-ea"/>
                <a:cs typeface="+mn-cs"/>
              </a:defRPr>
            </a:lvl4pPr>
            <a:lvl5pPr marL="2742926" algn="l" defTabSz="1371464" rtl="0" eaLnBrk="1" latinLnBrk="0" hangingPunct="1">
              <a:defRPr sz="2700" kern="1200">
                <a:solidFill>
                  <a:schemeClr val="tx1"/>
                </a:solidFill>
                <a:latin typeface="+mn-lt"/>
                <a:ea typeface="+mn-ea"/>
                <a:cs typeface="+mn-cs"/>
              </a:defRPr>
            </a:lvl5pPr>
            <a:lvl6pPr marL="3428657" algn="l" defTabSz="1371464" rtl="0" eaLnBrk="1" latinLnBrk="0" hangingPunct="1">
              <a:defRPr sz="2700" kern="1200">
                <a:solidFill>
                  <a:schemeClr val="tx1"/>
                </a:solidFill>
                <a:latin typeface="+mn-lt"/>
                <a:ea typeface="+mn-ea"/>
                <a:cs typeface="+mn-cs"/>
              </a:defRPr>
            </a:lvl6pPr>
            <a:lvl7pPr marL="4114389" algn="l" defTabSz="1371464" rtl="0" eaLnBrk="1" latinLnBrk="0" hangingPunct="1">
              <a:defRPr sz="2700" kern="1200">
                <a:solidFill>
                  <a:schemeClr val="tx1"/>
                </a:solidFill>
                <a:latin typeface="+mn-lt"/>
                <a:ea typeface="+mn-ea"/>
                <a:cs typeface="+mn-cs"/>
              </a:defRPr>
            </a:lvl7pPr>
            <a:lvl8pPr marL="4800120" algn="l" defTabSz="1371464" rtl="0" eaLnBrk="1" latinLnBrk="0" hangingPunct="1">
              <a:defRPr sz="2700" kern="1200">
                <a:solidFill>
                  <a:schemeClr val="tx1"/>
                </a:solidFill>
                <a:latin typeface="+mn-lt"/>
                <a:ea typeface="+mn-ea"/>
                <a:cs typeface="+mn-cs"/>
              </a:defRPr>
            </a:lvl8pPr>
            <a:lvl9pPr marL="5485851" algn="l" defTabSz="1371464" rtl="0" eaLnBrk="1" latinLnBrk="0" hangingPunct="1">
              <a:defRPr sz="2700" kern="1200">
                <a:solidFill>
                  <a:schemeClr val="tx1"/>
                </a:solidFill>
                <a:latin typeface="+mn-lt"/>
                <a:ea typeface="+mn-ea"/>
                <a:cs typeface="+mn-cs"/>
              </a:defRPr>
            </a:lvl9pPr>
          </a:lstStyle>
          <a:p>
            <a:r>
              <a:rPr lang="en-US" sz="6600" dirty="0">
                <a:solidFill>
                  <a:schemeClr val="accent2"/>
                </a:solidFill>
              </a:rPr>
              <a:t>DREAMS</a:t>
            </a:r>
          </a:p>
        </p:txBody>
      </p:sp>
      <p:sp>
        <p:nvSpPr>
          <p:cNvPr id="29" name="Slide Number Placeholder 5">
            <a:extLst>
              <a:ext uri="{FF2B5EF4-FFF2-40B4-BE49-F238E27FC236}">
                <a16:creationId xmlns:a16="http://schemas.microsoft.com/office/drawing/2014/main" id="{1C81791A-B551-6E4C-92A2-F606022E1E6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33</a:t>
            </a:fld>
            <a:endParaRPr lang="en-US" altLang="en-US" sz="1200" dirty="0">
              <a:solidFill>
                <a:schemeClr val="bg1"/>
              </a:solidFill>
            </a:endParaRPr>
          </a:p>
        </p:txBody>
      </p:sp>
    </p:spTree>
    <p:extLst>
      <p:ext uri="{BB962C8B-B14F-4D97-AF65-F5344CB8AC3E}">
        <p14:creationId xmlns:p14="http://schemas.microsoft.com/office/powerpoint/2010/main" val="139305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DA0C4F3E-0036-C94A-96E4-F6161C7B76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628"/>
          <a:stretch/>
        </p:blipFill>
        <p:spPr bwMode="auto">
          <a:xfrm>
            <a:off x="450660" y="1622621"/>
            <a:ext cx="12192000" cy="709934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07E3B5F-AD71-6F4A-89B9-D404C80D6037}"/>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7</a:t>
            </a:r>
          </a:p>
        </p:txBody>
      </p:sp>
      <p:sp>
        <p:nvSpPr>
          <p:cNvPr id="10" name="Slide Number Placeholder 5">
            <a:extLst>
              <a:ext uri="{FF2B5EF4-FFF2-40B4-BE49-F238E27FC236}">
                <a16:creationId xmlns:a16="http://schemas.microsoft.com/office/drawing/2014/main" id="{3372062F-EBC7-F840-A537-D5516ECAEF4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spTree>
    <p:extLst>
      <p:ext uri="{BB962C8B-B14F-4D97-AF65-F5344CB8AC3E}">
        <p14:creationId xmlns:p14="http://schemas.microsoft.com/office/powerpoint/2010/main" val="174450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94B46AFC-1B4D-C349-B1DD-3A272CF5B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85" r="5900" b="7913"/>
          <a:stretch/>
        </p:blipFill>
        <p:spPr bwMode="auto">
          <a:xfrm>
            <a:off x="497553" y="1679377"/>
            <a:ext cx="12004646" cy="70425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07E3B5F-AD71-6F4A-89B9-D404C80D6037}"/>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8</a:t>
            </a:r>
          </a:p>
        </p:txBody>
      </p:sp>
      <p:sp>
        <p:nvSpPr>
          <p:cNvPr id="11" name="Slide Number Placeholder 5">
            <a:extLst>
              <a:ext uri="{FF2B5EF4-FFF2-40B4-BE49-F238E27FC236}">
                <a16:creationId xmlns:a16="http://schemas.microsoft.com/office/drawing/2014/main" id="{5078E1B2-C9B3-3D4C-AA08-9601D336B32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spTree>
    <p:extLst>
      <p:ext uri="{BB962C8B-B14F-4D97-AF65-F5344CB8AC3E}">
        <p14:creationId xmlns:p14="http://schemas.microsoft.com/office/powerpoint/2010/main" val="361967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A police officer wearing a body cam is seen during a demonstration in Atlanta Georgia.">
            <a:extLst>
              <a:ext uri="{FF2B5EF4-FFF2-40B4-BE49-F238E27FC236}">
                <a16:creationId xmlns:a16="http://schemas.microsoft.com/office/drawing/2014/main" id="{7D45A183-0956-C442-A190-82DFB7F76F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9" r="1174" b="5661"/>
          <a:stretch/>
        </p:blipFill>
        <p:spPr bwMode="auto">
          <a:xfrm>
            <a:off x="476738" y="1679377"/>
            <a:ext cx="12048906" cy="70425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B07E3B5F-AD71-6F4A-89B9-D404C80D6037}"/>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9</a:t>
            </a:r>
          </a:p>
        </p:txBody>
      </p:sp>
      <p:sp>
        <p:nvSpPr>
          <p:cNvPr id="9" name="Slide Number Placeholder 5">
            <a:extLst>
              <a:ext uri="{FF2B5EF4-FFF2-40B4-BE49-F238E27FC236}">
                <a16:creationId xmlns:a16="http://schemas.microsoft.com/office/drawing/2014/main" id="{C92CD614-F917-9B4C-84D4-7647DA8D524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36</a:t>
            </a:fld>
            <a:endParaRPr lang="en-US" altLang="en-US" sz="1200" dirty="0">
              <a:solidFill>
                <a:schemeClr val="bg1"/>
              </a:solidFill>
            </a:endParaRPr>
          </a:p>
        </p:txBody>
      </p:sp>
    </p:spTree>
    <p:extLst>
      <p:ext uri="{BB962C8B-B14F-4D97-AF65-F5344CB8AC3E}">
        <p14:creationId xmlns:p14="http://schemas.microsoft.com/office/powerpoint/2010/main" val="49676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07E3B5F-AD71-6F4A-89B9-D404C80D6037}"/>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 name="Title 6">
            <a:extLst>
              <a:ext uri="{FF2B5EF4-FFF2-40B4-BE49-F238E27FC236}">
                <a16:creationId xmlns:a16="http://schemas.microsoft.com/office/drawing/2014/main" id="{CC56373A-8BF7-5749-8241-A16692D5A9E4}"/>
              </a:ext>
            </a:extLst>
          </p:cNvPr>
          <p:cNvSpPr>
            <a:spLocks noGrp="1"/>
          </p:cNvSpPr>
          <p:nvPr>
            <p:ph type="title"/>
          </p:nvPr>
        </p:nvSpPr>
        <p:spPr/>
        <p:txBody>
          <a:bodyPr/>
          <a:lstStyle/>
          <a:p>
            <a:r>
              <a:rPr lang="en-US" dirty="0"/>
              <a:t>Global overview quiz</a:t>
            </a:r>
          </a:p>
        </p:txBody>
      </p:sp>
      <p:sp>
        <p:nvSpPr>
          <p:cNvPr id="27" name="TextBox 26">
            <a:extLst>
              <a:ext uri="{FF2B5EF4-FFF2-40B4-BE49-F238E27FC236}">
                <a16:creationId xmlns:a16="http://schemas.microsoft.com/office/drawing/2014/main" id="{31648F3C-6056-B74B-8522-25BFB1904887}"/>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1" name="TextBox 30">
            <a:extLst>
              <a:ext uri="{FF2B5EF4-FFF2-40B4-BE49-F238E27FC236}">
                <a16:creationId xmlns:a16="http://schemas.microsoft.com/office/drawing/2014/main" id="{2D797A43-345A-F740-9BC2-E247F9E9101C}"/>
              </a:ext>
            </a:extLst>
          </p:cNvPr>
          <p:cNvSpPr txBox="1"/>
          <p:nvPr/>
        </p:nvSpPr>
        <p:spPr>
          <a:xfrm>
            <a:off x="3043349" y="292481"/>
            <a:ext cx="877315" cy="795497"/>
          </a:xfrm>
          <a:prstGeom prst="rect">
            <a:avLst/>
          </a:prstGeom>
        </p:spPr>
        <p:txBody>
          <a:bodyPr wrap="square" rtlCol="0" anchor="ctr">
            <a:noAutofit/>
          </a:bodyPr>
          <a:lstStyle/>
          <a:p>
            <a:pPr marL="0" indent="0" algn="ctr"/>
            <a:r>
              <a:rPr lang="en-US" sz="4000" b="1" kern="0" dirty="0">
                <a:solidFill>
                  <a:schemeClr val="bg1"/>
                </a:solidFill>
              </a:rPr>
              <a:t>10</a:t>
            </a:r>
          </a:p>
        </p:txBody>
      </p:sp>
      <p:pic>
        <p:nvPicPr>
          <p:cNvPr id="9" name="Picture 4">
            <a:extLst>
              <a:ext uri="{FF2B5EF4-FFF2-40B4-BE49-F238E27FC236}">
                <a16:creationId xmlns:a16="http://schemas.microsoft.com/office/drawing/2014/main" id="{22221C77-A19F-5241-A305-D1B7FD8A5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989" y="1765778"/>
            <a:ext cx="9133593" cy="6862406"/>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5">
            <a:extLst>
              <a:ext uri="{FF2B5EF4-FFF2-40B4-BE49-F238E27FC236}">
                <a16:creationId xmlns:a16="http://schemas.microsoft.com/office/drawing/2014/main" id="{4849DB96-C033-2942-99FD-23C7175AA5ED}"/>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37</a:t>
            </a:fld>
            <a:endParaRPr lang="en-US" altLang="en-US" sz="1200" dirty="0">
              <a:solidFill>
                <a:schemeClr val="bg1"/>
              </a:solidFill>
            </a:endParaRPr>
          </a:p>
        </p:txBody>
      </p:sp>
    </p:spTree>
    <p:extLst>
      <p:ext uri="{BB962C8B-B14F-4D97-AF65-F5344CB8AC3E}">
        <p14:creationId xmlns:p14="http://schemas.microsoft.com/office/powerpoint/2010/main" val="16059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604D-84B2-4742-9304-5277D81F6E20}"/>
              </a:ext>
            </a:extLst>
          </p:cNvPr>
          <p:cNvSpPr>
            <a:spLocks noGrp="1"/>
          </p:cNvSpPr>
          <p:nvPr>
            <p:ph type="title"/>
          </p:nvPr>
        </p:nvSpPr>
        <p:spPr/>
        <p:txBody>
          <a:bodyPr/>
          <a:lstStyle/>
          <a:p>
            <a:r>
              <a:rPr lang="en-US" altLang="en-US" b="1" dirty="0">
                <a:solidFill>
                  <a:schemeClr val="accent2"/>
                </a:solidFill>
              </a:rPr>
              <a:t>HISTORY OF RIGHTS IN </a:t>
            </a:r>
            <a:r>
              <a:rPr lang="en-US" altLang="en-US" b="1" dirty="0">
                <a:solidFill>
                  <a:schemeClr val="accent3">
                    <a:lumMod val="75000"/>
                  </a:schemeClr>
                </a:solidFill>
              </a:rPr>
              <a:t>XXXXXXX</a:t>
            </a:r>
            <a:endParaRPr lang="en-US" b="1" dirty="0">
              <a:solidFill>
                <a:schemeClr val="accent3">
                  <a:lumMod val="75000"/>
                </a:schemeClr>
              </a:solidFill>
            </a:endParaRPr>
          </a:p>
        </p:txBody>
      </p:sp>
      <p:sp>
        <p:nvSpPr>
          <p:cNvPr id="3" name="Rectangle 2">
            <a:extLst>
              <a:ext uri="{FF2B5EF4-FFF2-40B4-BE49-F238E27FC236}">
                <a16:creationId xmlns:a16="http://schemas.microsoft.com/office/drawing/2014/main" id="{0767EBF1-66F4-44CF-BD15-0E01EE910ACB}"/>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4" name="Text Placeholder 2">
            <a:extLst>
              <a:ext uri="{FF2B5EF4-FFF2-40B4-BE49-F238E27FC236}">
                <a16:creationId xmlns:a16="http://schemas.microsoft.com/office/drawing/2014/main" id="{232E4994-0037-420E-A7EA-1F86AC71C8E9}"/>
              </a:ext>
            </a:extLst>
          </p:cNvPr>
          <p:cNvSpPr txBox="1">
            <a:spLocks/>
          </p:cNvSpPr>
          <p:nvPr/>
        </p:nvSpPr>
        <p:spPr>
          <a:xfrm>
            <a:off x="726831" y="2079789"/>
            <a:ext cx="11465169" cy="6290488"/>
          </a:xfrm>
          <a:prstGeom prst="rect">
            <a:avLst/>
          </a:prstGeom>
        </p:spPr>
        <p:txBody>
          <a:bodyPr anchor="ctr">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914400">
              <a:lnSpc>
                <a:spcPct val="110000"/>
              </a:lnSpc>
            </a:pPr>
            <a:r>
              <a:rPr lang="en-US" altLang="en-US" sz="3000" i="1" kern="0" dirty="0">
                <a:solidFill>
                  <a:schemeClr val="tx1"/>
                </a:solidFill>
                <a:latin typeface="+mn-lt"/>
                <a:ea typeface="MS PGothic" charset="-128"/>
              </a:rPr>
              <a:t>Use this slide to insert information about the history of LGBTIQ+ rights in the location, country or region where you are giving the training. You may use this slide as an opportunity for a presentation, discussion, exercise. If you do not wish to present on this topic, please hide this slide rather than deleting it so that the Timing Charts in the Facilitation Guide remain accurate. </a:t>
            </a:r>
          </a:p>
        </p:txBody>
      </p:sp>
      <p:sp>
        <p:nvSpPr>
          <p:cNvPr id="5" name="Slide Number Placeholder 5">
            <a:extLst>
              <a:ext uri="{FF2B5EF4-FFF2-40B4-BE49-F238E27FC236}">
                <a16:creationId xmlns:a16="http://schemas.microsoft.com/office/drawing/2014/main" id="{C6BF2189-21B5-ED4A-8149-107F861AAC1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38</a:t>
            </a:fld>
            <a:endParaRPr lang="en-US" altLang="en-US" sz="1200" dirty="0">
              <a:solidFill>
                <a:schemeClr val="bg1"/>
              </a:solidFill>
            </a:endParaRPr>
          </a:p>
        </p:txBody>
      </p:sp>
    </p:spTree>
    <p:extLst>
      <p:ext uri="{BB962C8B-B14F-4D97-AF65-F5344CB8AC3E}">
        <p14:creationId xmlns:p14="http://schemas.microsoft.com/office/powerpoint/2010/main" val="81330453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16899"/>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normAutofit/>
          </a:bodyPr>
          <a:lstStyle/>
          <a:p>
            <a:r>
              <a:rPr lang="en-US" dirty="0"/>
              <a:t>CONDUCTING A </a:t>
            </a:r>
            <a:r>
              <a:rPr lang="en-US" altLang="en-US" sz="5400" kern="1200" cap="none" spc="0" dirty="0">
                <a:ea typeface="MS PGothic" charset="-128"/>
              </a:rPr>
              <a:t>LOCAL </a:t>
            </a:r>
            <a:r>
              <a:rPr lang="en-US" altLang="en-US" sz="5400" b="0" kern="1200" cap="none" spc="0" dirty="0">
                <a:ea typeface="MS PGothic" charset="-128"/>
              </a:rPr>
              <a:t>ANALYSIS</a:t>
            </a:r>
            <a:r>
              <a:rPr lang="en-US" dirty="0"/>
              <a:t> </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r>
              <a:rPr lang="en-US" sz="3600" dirty="0">
                <a:solidFill>
                  <a:schemeClr val="tx2"/>
                </a:solidFill>
              </a:rPr>
              <a:t>Exercise</a:t>
            </a:r>
          </a:p>
        </p:txBody>
      </p:sp>
      <p:sp>
        <p:nvSpPr>
          <p:cNvPr id="42" name="Title 53">
            <a:extLst>
              <a:ext uri="{FF2B5EF4-FFF2-40B4-BE49-F238E27FC236}">
                <a16:creationId xmlns:a16="http://schemas.microsoft.com/office/drawing/2014/main" id="{9655F65A-2270-8745-B2D9-8C6E6AE45FF6}"/>
              </a:ext>
            </a:extLst>
          </p:cNvPr>
          <p:cNvSpPr txBox="1">
            <a:spLocks/>
          </p:cNvSpPr>
          <p:nvPr/>
        </p:nvSpPr>
        <p:spPr>
          <a:xfrm>
            <a:off x="4083544" y="6604376"/>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solidFill>
                  <a:schemeClr val="tx2"/>
                </a:solidFill>
              </a:rPr>
              <a:t>Workbook - PAGE </a:t>
            </a:r>
            <a:r>
              <a:rPr lang="en-US" sz="4000" b="1" dirty="0">
                <a:solidFill>
                  <a:schemeClr val="tx2"/>
                </a:solidFill>
              </a:rPr>
              <a:t>39</a:t>
            </a:r>
            <a:endParaRPr lang="en-US" b="1" dirty="0">
              <a:solidFill>
                <a:schemeClr val="tx2"/>
              </a:solidFill>
            </a:endParaRPr>
          </a:p>
        </p:txBody>
      </p:sp>
      <p:grpSp>
        <p:nvGrpSpPr>
          <p:cNvPr id="2" name="Group 1">
            <a:extLst>
              <a:ext uri="{FF2B5EF4-FFF2-40B4-BE49-F238E27FC236}">
                <a16:creationId xmlns:a16="http://schemas.microsoft.com/office/drawing/2014/main" id="{CAD463C8-0921-114F-BD7E-FFCB03BF5416}"/>
              </a:ext>
            </a:extLst>
          </p:cNvPr>
          <p:cNvGrpSpPr/>
          <p:nvPr/>
        </p:nvGrpSpPr>
        <p:grpSpPr>
          <a:xfrm>
            <a:off x="6074504" y="5568057"/>
            <a:ext cx="933399" cy="933398"/>
            <a:chOff x="6074504" y="5568057"/>
            <a:chExt cx="933399" cy="933398"/>
          </a:xfrm>
        </p:grpSpPr>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41" name="Group 40">
              <a:extLst>
                <a:ext uri="{FF2B5EF4-FFF2-40B4-BE49-F238E27FC236}">
                  <a16:creationId xmlns:a16="http://schemas.microsoft.com/office/drawing/2014/main" id="{A114DC32-01CC-7A4B-8948-50E3021CA097}"/>
                </a:ext>
              </a:extLst>
            </p:cNvPr>
            <p:cNvGrpSpPr/>
            <p:nvPr/>
          </p:nvGrpSpPr>
          <p:grpSpPr>
            <a:xfrm>
              <a:off x="6267353" y="5738459"/>
              <a:ext cx="550305" cy="550305"/>
              <a:chOff x="3882593" y="2338848"/>
              <a:chExt cx="572348" cy="572348"/>
            </a:xfrm>
            <a:solidFill>
              <a:schemeClr val="bg1"/>
            </a:solidFill>
          </p:grpSpPr>
          <p:sp>
            <p:nvSpPr>
              <p:cNvPr id="43" name="Freeform 1292">
                <a:extLst>
                  <a:ext uri="{FF2B5EF4-FFF2-40B4-BE49-F238E27FC236}">
                    <a16:creationId xmlns:a16="http://schemas.microsoft.com/office/drawing/2014/main" id="{E04EE1BA-2ABF-E048-B4F7-5C295FAB5546}"/>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37">
                <a:extLst>
                  <a:ext uri="{FF2B5EF4-FFF2-40B4-BE49-F238E27FC236}">
                    <a16:creationId xmlns:a16="http://schemas.microsoft.com/office/drawing/2014/main" id="{F093C5D3-5EC9-564C-AC24-3B282DDD9F12}"/>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Slide Number Placeholder 5">
            <a:extLst>
              <a:ext uri="{FF2B5EF4-FFF2-40B4-BE49-F238E27FC236}">
                <a16:creationId xmlns:a16="http://schemas.microsoft.com/office/drawing/2014/main" id="{934823EC-9918-B645-ADB9-3FBE8BD46C0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39</a:t>
            </a:fld>
            <a:endParaRPr lang="en-US" altLang="en-US" sz="1200" dirty="0">
              <a:solidFill>
                <a:schemeClr val="bg1"/>
              </a:solidFill>
            </a:endParaRPr>
          </a:p>
        </p:txBody>
      </p:sp>
    </p:spTree>
    <p:extLst>
      <p:ext uri="{BB962C8B-B14F-4D97-AF65-F5344CB8AC3E}">
        <p14:creationId xmlns:p14="http://schemas.microsoft.com/office/powerpoint/2010/main" val="288583321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23">
            <a:extLst>
              <a:ext uri="{FF2B5EF4-FFF2-40B4-BE49-F238E27FC236}">
                <a16:creationId xmlns:a16="http://schemas.microsoft.com/office/drawing/2014/main" id="{A74C4D69-751E-B84E-A987-A0F8A57EE48F}"/>
              </a:ext>
            </a:extLst>
          </p:cNvPr>
          <p:cNvPicPr>
            <a:picLocks noChangeAspect="1"/>
          </p:cNvPicPr>
          <p:nvPr/>
        </p:nvPicPr>
        <p:blipFill rotWithShape="1">
          <a:blip r:embed="rId3">
            <a:extLst>
              <a:ext uri="{28A0092B-C50C-407E-A947-70E740481C1C}">
                <a14:useLocalDpi xmlns:a14="http://schemas.microsoft.com/office/drawing/2010/main"/>
              </a:ext>
            </a:extLst>
          </a:blip>
          <a:srcRect t="811" b="31538"/>
          <a:stretch/>
        </p:blipFill>
        <p:spPr>
          <a:xfrm>
            <a:off x="-1" y="3500517"/>
            <a:ext cx="13003213" cy="6143005"/>
          </a:xfrm>
          <a:custGeom>
            <a:avLst/>
            <a:gdLst>
              <a:gd name="connsiteX0" fmla="*/ 0 w 6096000"/>
              <a:gd name="connsiteY0" fmla="*/ 0 h 3217851"/>
              <a:gd name="connsiteX1" fmla="*/ 6096000 w 6096000"/>
              <a:gd name="connsiteY1" fmla="*/ 0 h 3217851"/>
              <a:gd name="connsiteX2" fmla="*/ 6096000 w 6096000"/>
              <a:gd name="connsiteY2" fmla="*/ 3217851 h 3217851"/>
              <a:gd name="connsiteX3" fmla="*/ 0 w 6096000"/>
              <a:gd name="connsiteY3" fmla="*/ 3217851 h 3217851"/>
            </a:gdLst>
            <a:ahLst/>
            <a:cxnLst>
              <a:cxn ang="0">
                <a:pos x="connsiteX0" y="connsiteY0"/>
              </a:cxn>
              <a:cxn ang="0">
                <a:pos x="connsiteX1" y="connsiteY1"/>
              </a:cxn>
              <a:cxn ang="0">
                <a:pos x="connsiteX2" y="connsiteY2"/>
              </a:cxn>
              <a:cxn ang="0">
                <a:pos x="connsiteX3" y="connsiteY3"/>
              </a:cxn>
            </a:cxnLst>
            <a:rect l="l" t="t" r="r" b="b"/>
            <a:pathLst>
              <a:path w="6096000" h="3217851">
                <a:moveTo>
                  <a:pt x="0" y="0"/>
                </a:moveTo>
                <a:lnTo>
                  <a:pt x="6096000" y="0"/>
                </a:lnTo>
                <a:lnTo>
                  <a:pt x="6096000" y="3217851"/>
                </a:lnTo>
                <a:lnTo>
                  <a:pt x="0" y="3217851"/>
                </a:lnTo>
                <a:close/>
              </a:path>
            </a:pathLst>
          </a:custGeom>
          <a:solidFill>
            <a:schemeClr val="bg1">
              <a:lumMod val="75000"/>
            </a:schemeClr>
          </a:solidFill>
        </p:spPr>
      </p:pic>
      <p:sp>
        <p:nvSpPr>
          <p:cNvPr id="36" name="Rectangle 35">
            <a:extLst>
              <a:ext uri="{FF2B5EF4-FFF2-40B4-BE49-F238E27FC236}">
                <a16:creationId xmlns:a16="http://schemas.microsoft.com/office/drawing/2014/main" id="{BD17B39D-C9BE-E346-B969-F0156D2F95DA}"/>
              </a:ext>
            </a:extLst>
          </p:cNvPr>
          <p:cNvSpPr/>
          <p:nvPr/>
        </p:nvSpPr>
        <p:spPr bwMode="auto">
          <a:xfrm>
            <a:off x="0" y="3037797"/>
            <a:ext cx="13019467" cy="6307000"/>
          </a:xfrm>
          <a:prstGeom prst="rect">
            <a:avLst/>
          </a:prstGeom>
          <a:gradFill flip="none" rotWithShape="1">
            <a:gsLst>
              <a:gs pos="0">
                <a:schemeClr val="bg1">
                  <a:alpha val="0"/>
                </a:schemeClr>
              </a:gs>
              <a:gs pos="70000">
                <a:schemeClr val="bg1">
                  <a:alpha val="63000"/>
                </a:schemeClr>
              </a:gs>
              <a:gs pos="88000">
                <a:schemeClr val="bg1"/>
              </a:gs>
            </a:gsLst>
            <a:lin ang="16200000" scaled="1"/>
            <a:tileRect/>
          </a:gra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8" name="Text Placeholder 17">
            <a:extLst>
              <a:ext uri="{FF2B5EF4-FFF2-40B4-BE49-F238E27FC236}">
                <a16:creationId xmlns:a16="http://schemas.microsoft.com/office/drawing/2014/main" id="{20A2CEDB-22F0-954E-86CD-41AE26297AFB}"/>
              </a:ext>
            </a:extLst>
          </p:cNvPr>
          <p:cNvSpPr>
            <a:spLocks noGrp="1"/>
          </p:cNvSpPr>
          <p:nvPr>
            <p:ph type="body" sz="quarter" idx="11"/>
          </p:nvPr>
        </p:nvSpPr>
        <p:spPr>
          <a:xfrm>
            <a:off x="0" y="1244965"/>
            <a:ext cx="13003213" cy="824710"/>
          </a:xfrm>
        </p:spPr>
        <p:txBody>
          <a:bodyPr/>
          <a:lstStyle/>
          <a:p>
            <a:r>
              <a:rPr lang="en-US" altLang="en-US" dirty="0">
                <a:solidFill>
                  <a:schemeClr val="bg2">
                    <a:lumMod val="75000"/>
                  </a:schemeClr>
                </a:solidFill>
              </a:rPr>
              <a:t>By the end of this training, </a:t>
            </a:r>
            <a:r>
              <a:rPr lang="en-US" altLang="en-US" b="1" dirty="0">
                <a:solidFill>
                  <a:schemeClr val="accent2"/>
                </a:solidFill>
              </a:rPr>
              <a:t>you should be able to:</a:t>
            </a:r>
          </a:p>
        </p:txBody>
      </p:sp>
      <p:sp>
        <p:nvSpPr>
          <p:cNvPr id="3" name="Title 2"/>
          <p:cNvSpPr>
            <a:spLocks noGrp="1"/>
          </p:cNvSpPr>
          <p:nvPr>
            <p:ph type="title"/>
          </p:nvPr>
        </p:nvSpPr>
        <p:spPr/>
        <p:txBody>
          <a:bodyPr/>
          <a:lstStyle/>
          <a:p>
            <a:r>
              <a:rPr lang="en-US" altLang="en-US">
                <a:sym typeface="Arial Bold" charset="0"/>
              </a:rPr>
              <a:t>Training Objectives</a:t>
            </a:r>
            <a:endParaRPr lang="en-US"/>
          </a:p>
        </p:txBody>
      </p:sp>
      <p:grpSp>
        <p:nvGrpSpPr>
          <p:cNvPr id="38" name="Group 37">
            <a:extLst>
              <a:ext uri="{FF2B5EF4-FFF2-40B4-BE49-F238E27FC236}">
                <a16:creationId xmlns:a16="http://schemas.microsoft.com/office/drawing/2014/main" id="{B6FEE2F6-08E8-A349-8DCA-B365FEB10AD8}"/>
              </a:ext>
            </a:extLst>
          </p:cNvPr>
          <p:cNvGrpSpPr/>
          <p:nvPr/>
        </p:nvGrpSpPr>
        <p:grpSpPr>
          <a:xfrm>
            <a:off x="423732" y="2306193"/>
            <a:ext cx="3866461" cy="3358861"/>
            <a:chOff x="11120103" y="3678785"/>
            <a:chExt cx="4529034" cy="3956097"/>
          </a:xfrm>
        </p:grpSpPr>
        <p:sp>
          <p:nvSpPr>
            <p:cNvPr id="39" name="Rectangle 38">
              <a:extLst>
                <a:ext uri="{FF2B5EF4-FFF2-40B4-BE49-F238E27FC236}">
                  <a16:creationId xmlns:a16="http://schemas.microsoft.com/office/drawing/2014/main" id="{7CDCA99C-E704-E24B-BE99-EC971181612A}"/>
                </a:ext>
              </a:extLst>
            </p:cNvPr>
            <p:cNvSpPr>
              <a:spLocks noChangeAspect="1"/>
            </p:cNvSpPr>
            <p:nvPr/>
          </p:nvSpPr>
          <p:spPr>
            <a:xfrm>
              <a:off x="11120103" y="3678785"/>
              <a:ext cx="4529034" cy="3956097"/>
            </a:xfrm>
            <a:prstGeom prst="rect">
              <a:avLst/>
            </a:prstGeom>
            <a:solidFill>
              <a:schemeClr val="accent2"/>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0000"/>
                </a:solidFill>
              </a:endParaRPr>
            </a:p>
          </p:txBody>
        </p:sp>
        <p:sp>
          <p:nvSpPr>
            <p:cNvPr id="42" name="TextBox 13">
              <a:extLst>
                <a:ext uri="{FF2B5EF4-FFF2-40B4-BE49-F238E27FC236}">
                  <a16:creationId xmlns:a16="http://schemas.microsoft.com/office/drawing/2014/main" id="{5E713F1F-ADF5-D54A-B391-F8B9A31A1A1E}"/>
                </a:ext>
              </a:extLst>
            </p:cNvPr>
            <p:cNvSpPr txBox="1">
              <a:spLocks noChangeArrowheads="1"/>
            </p:cNvSpPr>
            <p:nvPr/>
          </p:nvSpPr>
          <p:spPr bwMode="auto">
            <a:xfrm>
              <a:off x="11235738" y="4555102"/>
              <a:ext cx="4339712" cy="228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2" algn="ctr">
                <a:defRPr/>
              </a:pPr>
              <a:r>
                <a:rPr lang="en-US" altLang="en-US" sz="2400" dirty="0">
                  <a:solidFill>
                    <a:schemeClr val="bg1"/>
                  </a:solidFill>
                  <a:latin typeface="Calibri" charset="0"/>
                  <a:ea typeface="MS PGothic" charset="-128"/>
                </a:rPr>
                <a:t>Give examples of respectful </a:t>
              </a:r>
              <a:r>
                <a:rPr lang="en-US" altLang="en-US" sz="2400" b="1" dirty="0">
                  <a:solidFill>
                    <a:schemeClr val="bg1"/>
                  </a:solidFill>
                  <a:latin typeface="Calibri" charset="0"/>
                  <a:ea typeface="MS PGothic" charset="-128"/>
                </a:rPr>
                <a:t>terminology </a:t>
              </a:r>
              <a:r>
                <a:rPr lang="en-US" altLang="en-US" sz="2400" dirty="0">
                  <a:solidFill>
                    <a:schemeClr val="bg1"/>
                  </a:solidFill>
                  <a:latin typeface="Calibri" charset="0"/>
                  <a:ea typeface="MS PGothic" charset="-128"/>
                </a:rPr>
                <a:t>and problematic assumptions that impact the provision of effective assistance.</a:t>
              </a:r>
            </a:p>
          </p:txBody>
        </p:sp>
      </p:grpSp>
      <p:grpSp>
        <p:nvGrpSpPr>
          <p:cNvPr id="43" name="Group 42">
            <a:extLst>
              <a:ext uri="{FF2B5EF4-FFF2-40B4-BE49-F238E27FC236}">
                <a16:creationId xmlns:a16="http://schemas.microsoft.com/office/drawing/2014/main" id="{D46C0051-320A-1249-9331-8A661A40B610}"/>
              </a:ext>
            </a:extLst>
          </p:cNvPr>
          <p:cNvGrpSpPr/>
          <p:nvPr/>
        </p:nvGrpSpPr>
        <p:grpSpPr>
          <a:xfrm>
            <a:off x="4582642" y="2303724"/>
            <a:ext cx="3881616" cy="3361314"/>
            <a:chOff x="14621967" y="3666519"/>
            <a:chExt cx="3408820" cy="2286000"/>
          </a:xfrm>
          <a:solidFill>
            <a:schemeClr val="accent2"/>
          </a:solidFill>
        </p:grpSpPr>
        <p:sp>
          <p:nvSpPr>
            <p:cNvPr id="44" name="Rectangle 43">
              <a:extLst>
                <a:ext uri="{FF2B5EF4-FFF2-40B4-BE49-F238E27FC236}">
                  <a16:creationId xmlns:a16="http://schemas.microsoft.com/office/drawing/2014/main" id="{C4EA47E3-BACD-C74E-BC83-6F6CF96E5359}"/>
                </a:ext>
              </a:extLst>
            </p:cNvPr>
            <p:cNvSpPr>
              <a:spLocks noChangeAspect="1"/>
            </p:cNvSpPr>
            <p:nvPr/>
          </p:nvSpPr>
          <p:spPr>
            <a:xfrm>
              <a:off x="14621967" y="3666519"/>
              <a:ext cx="3408820" cy="2286000"/>
            </a:xfrm>
            <a:prstGeom prst="rect">
              <a:avLst/>
            </a:prstGeom>
            <a:solidFill>
              <a:schemeClr val="accent3"/>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p>
          </p:txBody>
        </p:sp>
        <p:sp>
          <p:nvSpPr>
            <p:cNvPr id="45" name="TextBox 13">
              <a:extLst>
                <a:ext uri="{FF2B5EF4-FFF2-40B4-BE49-F238E27FC236}">
                  <a16:creationId xmlns:a16="http://schemas.microsoft.com/office/drawing/2014/main" id="{82DD7D71-2C9A-5641-84A3-810EFEADCD30}"/>
                </a:ext>
              </a:extLst>
            </p:cNvPr>
            <p:cNvSpPr txBox="1">
              <a:spLocks noChangeArrowheads="1"/>
            </p:cNvSpPr>
            <p:nvPr/>
          </p:nvSpPr>
          <p:spPr bwMode="auto">
            <a:xfrm>
              <a:off x="14772413" y="4184738"/>
              <a:ext cx="3150205" cy="131869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19050" lvl="3" indent="0" algn="ctr">
                <a:spcBef>
                  <a:spcPts val="2000"/>
                </a:spcBef>
              </a:pPr>
              <a:r>
                <a:rPr lang="en-US" altLang="en-US" sz="2400" dirty="0">
                  <a:solidFill>
                    <a:schemeClr val="bg1"/>
                  </a:solidFill>
                  <a:latin typeface="Calibri" charset="0"/>
                  <a:ea typeface="MS PGothic" charset="-128"/>
                </a:rPr>
                <a:t>Describe some of the unique protection </a:t>
              </a:r>
              <a:r>
                <a:rPr lang="en-US" altLang="en-US" sz="2400" b="1" dirty="0">
                  <a:solidFill>
                    <a:schemeClr val="bg1"/>
                  </a:solidFill>
                  <a:latin typeface="Calibri" charset="0"/>
                  <a:ea typeface="MS PGothic" charset="-128"/>
                </a:rPr>
                <a:t>challenges and vulnerabilities </a:t>
              </a:r>
              <a:r>
                <a:rPr lang="en-US" altLang="en-US" sz="2400" dirty="0">
                  <a:solidFill>
                    <a:schemeClr val="bg1"/>
                  </a:solidFill>
                  <a:latin typeface="Calibri" charset="0"/>
                  <a:ea typeface="MS PGothic" charset="-128"/>
                </a:rPr>
                <a:t>people with diverse SOGIESC face.</a:t>
              </a:r>
            </a:p>
          </p:txBody>
        </p:sp>
      </p:grpSp>
      <p:grpSp>
        <p:nvGrpSpPr>
          <p:cNvPr id="46" name="Group 45">
            <a:extLst>
              <a:ext uri="{FF2B5EF4-FFF2-40B4-BE49-F238E27FC236}">
                <a16:creationId xmlns:a16="http://schemas.microsoft.com/office/drawing/2014/main" id="{86FB9A2A-A30E-E742-9104-355BB777C889}"/>
              </a:ext>
            </a:extLst>
          </p:cNvPr>
          <p:cNvGrpSpPr/>
          <p:nvPr/>
        </p:nvGrpSpPr>
        <p:grpSpPr>
          <a:xfrm>
            <a:off x="8719664" y="2260416"/>
            <a:ext cx="3881616" cy="3404385"/>
            <a:chOff x="11121686" y="6324660"/>
            <a:chExt cx="3408820" cy="2286000"/>
          </a:xfrm>
          <a:solidFill>
            <a:schemeClr val="accent1"/>
          </a:solidFill>
        </p:grpSpPr>
        <p:sp>
          <p:nvSpPr>
            <p:cNvPr id="47" name="Rectangle 46">
              <a:extLst>
                <a:ext uri="{FF2B5EF4-FFF2-40B4-BE49-F238E27FC236}">
                  <a16:creationId xmlns:a16="http://schemas.microsoft.com/office/drawing/2014/main" id="{27DAA8FB-ACD4-1743-90AF-348EAFFAAED6}"/>
                </a:ext>
              </a:extLst>
            </p:cNvPr>
            <p:cNvSpPr>
              <a:spLocks noChangeAspect="1"/>
            </p:cNvSpPr>
            <p:nvPr/>
          </p:nvSpPr>
          <p:spPr>
            <a:xfrm>
              <a:off x="11121686" y="6324660"/>
              <a:ext cx="3408820" cy="2286000"/>
            </a:xfrm>
            <a:prstGeom prst="rect">
              <a:avLst/>
            </a:prstGeom>
            <a:solidFill>
              <a:schemeClr val="accent2"/>
            </a:soli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TextBox 13">
              <a:extLst>
                <a:ext uri="{FF2B5EF4-FFF2-40B4-BE49-F238E27FC236}">
                  <a16:creationId xmlns:a16="http://schemas.microsoft.com/office/drawing/2014/main" id="{723AD91C-1D6E-5345-B28F-D98AC13934EF}"/>
                </a:ext>
              </a:extLst>
            </p:cNvPr>
            <p:cNvSpPr txBox="1">
              <a:spLocks noChangeArrowheads="1"/>
            </p:cNvSpPr>
            <p:nvPr/>
          </p:nvSpPr>
          <p:spPr bwMode="auto">
            <a:xfrm>
              <a:off x="11350613" y="6604953"/>
              <a:ext cx="2913702" cy="179801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lvl="2" algn="ctr">
                <a:defRPr/>
              </a:pPr>
              <a:r>
                <a:rPr lang="en-US" altLang="en-US" sz="2400" dirty="0">
                  <a:solidFill>
                    <a:schemeClr val="bg1"/>
                  </a:solidFill>
                  <a:latin typeface="Calibri" charset="0"/>
                  <a:ea typeface="MS PGothic" charset="-128"/>
                </a:rPr>
                <a:t>Facilitate </a:t>
              </a:r>
              <a:r>
                <a:rPr lang="en-US" altLang="en-US" sz="2400" b="1" dirty="0">
                  <a:solidFill>
                    <a:schemeClr val="bg1"/>
                  </a:solidFill>
                  <a:latin typeface="Calibri" charset="0"/>
                  <a:ea typeface="MS PGothic" charset="-128"/>
                </a:rPr>
                <a:t>effective and respectful </a:t>
              </a:r>
              <a:r>
                <a:rPr lang="en-US" altLang="en-US" sz="2400" dirty="0">
                  <a:solidFill>
                    <a:schemeClr val="bg1"/>
                  </a:solidFill>
                  <a:latin typeface="Calibri" charset="0"/>
                  <a:ea typeface="MS PGothic" charset="-128"/>
                </a:rPr>
                <a:t>interactions with people with diverse SOGIESC and elicit information in a way that preserves dignity and humanity.</a:t>
              </a:r>
            </a:p>
          </p:txBody>
        </p:sp>
      </p:grpSp>
      <p:cxnSp>
        <p:nvCxnSpPr>
          <p:cNvPr id="49" name="Straight Connector 48">
            <a:extLst>
              <a:ext uri="{FF2B5EF4-FFF2-40B4-BE49-F238E27FC236}">
                <a16:creationId xmlns:a16="http://schemas.microsoft.com/office/drawing/2014/main" id="{ADDA7206-B798-9C4C-AAA5-B331DF3C113E}"/>
              </a:ext>
            </a:extLst>
          </p:cNvPr>
          <p:cNvCxnSpPr>
            <a:cxnSpLocks/>
          </p:cNvCxnSpPr>
          <p:nvPr/>
        </p:nvCxnSpPr>
        <p:spPr bwMode="auto">
          <a:xfrm flipH="1">
            <a:off x="-62635" y="841571"/>
            <a:ext cx="353693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C9FBA30B-B6A9-FC4F-B229-89DD6278A1F0}"/>
              </a:ext>
            </a:extLst>
          </p:cNvPr>
          <p:cNvCxnSpPr>
            <a:cxnSpLocks/>
          </p:cNvCxnSpPr>
          <p:nvPr/>
        </p:nvCxnSpPr>
        <p:spPr bwMode="auto">
          <a:xfrm flipH="1">
            <a:off x="9543379" y="841571"/>
            <a:ext cx="3476088"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60" name="Group 59">
            <a:extLst>
              <a:ext uri="{FF2B5EF4-FFF2-40B4-BE49-F238E27FC236}">
                <a16:creationId xmlns:a16="http://schemas.microsoft.com/office/drawing/2014/main" id="{8F8EBD24-7AA4-4040-9677-6974E6C1E807}"/>
              </a:ext>
            </a:extLst>
          </p:cNvPr>
          <p:cNvGrpSpPr/>
          <p:nvPr/>
        </p:nvGrpSpPr>
        <p:grpSpPr>
          <a:xfrm>
            <a:off x="0" y="9407592"/>
            <a:ext cx="13003213" cy="431871"/>
            <a:chOff x="1" y="9426435"/>
            <a:chExt cx="13004800" cy="472939"/>
          </a:xfrm>
        </p:grpSpPr>
        <p:sp>
          <p:nvSpPr>
            <p:cNvPr id="61" name="Shape 606">
              <a:extLst>
                <a:ext uri="{FF2B5EF4-FFF2-40B4-BE49-F238E27FC236}">
                  <a16:creationId xmlns:a16="http://schemas.microsoft.com/office/drawing/2014/main" id="{5369C98A-F04A-5742-9C44-11D5D03F040F}"/>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2" name="Shape 607">
              <a:extLst>
                <a:ext uri="{FF2B5EF4-FFF2-40B4-BE49-F238E27FC236}">
                  <a16:creationId xmlns:a16="http://schemas.microsoft.com/office/drawing/2014/main" id="{F580E0C3-81DD-6D4C-BE8E-B948202EBB39}"/>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3" name="Shape 608">
              <a:extLst>
                <a:ext uri="{FF2B5EF4-FFF2-40B4-BE49-F238E27FC236}">
                  <a16:creationId xmlns:a16="http://schemas.microsoft.com/office/drawing/2014/main" id="{FFD6FE32-8D53-604C-B017-CE43CE019F19}"/>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4" name="Shape 609">
              <a:extLst>
                <a:ext uri="{FF2B5EF4-FFF2-40B4-BE49-F238E27FC236}">
                  <a16:creationId xmlns:a16="http://schemas.microsoft.com/office/drawing/2014/main" id="{738EFEA4-B9C4-AC4E-AFCE-72F7052CC137}"/>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5" name="Shape 610">
              <a:extLst>
                <a:ext uri="{FF2B5EF4-FFF2-40B4-BE49-F238E27FC236}">
                  <a16:creationId xmlns:a16="http://schemas.microsoft.com/office/drawing/2014/main" id="{AF70D918-1E18-AC43-95C9-76F47C1152E2}"/>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6" name="Shape 610">
              <a:extLst>
                <a:ext uri="{FF2B5EF4-FFF2-40B4-BE49-F238E27FC236}">
                  <a16:creationId xmlns:a16="http://schemas.microsoft.com/office/drawing/2014/main" id="{3D21D5EE-40AD-1F49-94FB-A4062867B0CF}"/>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67" name="Shape 610">
              <a:extLst>
                <a:ext uri="{FF2B5EF4-FFF2-40B4-BE49-F238E27FC236}">
                  <a16:creationId xmlns:a16="http://schemas.microsoft.com/office/drawing/2014/main" id="{5BD504AF-0E24-1D4C-B1C8-C08FA6855BD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0" name="TextBox 19">
            <a:extLst>
              <a:ext uri="{FF2B5EF4-FFF2-40B4-BE49-F238E27FC236}">
                <a16:creationId xmlns:a16="http://schemas.microsoft.com/office/drawing/2014/main" id="{88E57FD2-9F1D-9744-83E8-79AA139E384A}"/>
              </a:ext>
            </a:extLst>
          </p:cNvPr>
          <p:cNvSpPr txBox="1"/>
          <p:nvPr/>
        </p:nvSpPr>
        <p:spPr>
          <a:xfrm>
            <a:off x="3904627" y="1943988"/>
            <a:ext cx="914288" cy="914288"/>
          </a:xfrm>
          <a:prstGeom prst="rect">
            <a:avLst/>
          </a:prstGeom>
        </p:spPr>
        <p:txBody>
          <a:bodyPr wrap="none" rtlCol="0">
            <a:noAutofit/>
          </a:bodyPr>
          <a:lstStyle/>
          <a:p>
            <a:endParaRPr lang="en-US" sz="2800" kern="0" dirty="0" err="1">
              <a:solidFill>
                <a:schemeClr val="tx2">
                  <a:lumMod val="85000"/>
                  <a:lumOff val="15000"/>
                </a:schemeClr>
              </a:solidFill>
            </a:endParaRPr>
          </a:p>
        </p:txBody>
      </p:sp>
      <p:sp>
        <p:nvSpPr>
          <p:cNvPr id="37" name="Slide Number Placeholder 5">
            <a:extLst>
              <a:ext uri="{FF2B5EF4-FFF2-40B4-BE49-F238E27FC236}">
                <a16:creationId xmlns:a16="http://schemas.microsoft.com/office/drawing/2014/main" id="{637F1AA3-BE7B-2041-888D-D89AD6DC8458}"/>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spTree>
    <p:extLst>
      <p:ext uri="{BB962C8B-B14F-4D97-AF65-F5344CB8AC3E}">
        <p14:creationId xmlns:p14="http://schemas.microsoft.com/office/powerpoint/2010/main" val="19782708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604D-84B2-4742-9304-5277D81F6E20}"/>
              </a:ext>
            </a:extLst>
          </p:cNvPr>
          <p:cNvSpPr>
            <a:spLocks noGrp="1"/>
          </p:cNvSpPr>
          <p:nvPr>
            <p:ph type="title"/>
          </p:nvPr>
        </p:nvSpPr>
        <p:spPr/>
        <p:txBody>
          <a:bodyPr/>
          <a:lstStyle/>
          <a:p>
            <a:r>
              <a:rPr lang="en-US" altLang="en-US" b="1" dirty="0">
                <a:solidFill>
                  <a:schemeClr val="accent2"/>
                </a:solidFill>
              </a:rPr>
              <a:t>Conducting a Local Analysis</a:t>
            </a:r>
            <a:endParaRPr lang="en-US" b="1" dirty="0">
              <a:solidFill>
                <a:schemeClr val="accent2"/>
              </a:solidFill>
            </a:endParaRPr>
          </a:p>
        </p:txBody>
      </p:sp>
      <p:sp>
        <p:nvSpPr>
          <p:cNvPr id="3" name="Rectangle 2">
            <a:extLst>
              <a:ext uri="{FF2B5EF4-FFF2-40B4-BE49-F238E27FC236}">
                <a16:creationId xmlns:a16="http://schemas.microsoft.com/office/drawing/2014/main" id="{0767EBF1-66F4-44CF-BD15-0E01EE910ACB}"/>
              </a:ext>
            </a:extLst>
          </p:cNvPr>
          <p:cNvSpPr/>
          <p:nvPr/>
        </p:nvSpPr>
        <p:spPr bwMode="auto">
          <a:xfrm>
            <a:off x="406400" y="1650999"/>
            <a:ext cx="12192000" cy="7070969"/>
          </a:xfrm>
          <a:prstGeom prst="rect">
            <a:avLst/>
          </a:prstGeom>
          <a:noFill/>
          <a:ln w="1778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4" name="Text Placeholder 2">
            <a:extLst>
              <a:ext uri="{FF2B5EF4-FFF2-40B4-BE49-F238E27FC236}">
                <a16:creationId xmlns:a16="http://schemas.microsoft.com/office/drawing/2014/main" id="{232E4994-0037-420E-A7EA-1F86AC71C8E9}"/>
              </a:ext>
            </a:extLst>
          </p:cNvPr>
          <p:cNvSpPr txBox="1">
            <a:spLocks/>
          </p:cNvSpPr>
          <p:nvPr/>
        </p:nvSpPr>
        <p:spPr>
          <a:xfrm>
            <a:off x="726831" y="2079789"/>
            <a:ext cx="11465169" cy="6290488"/>
          </a:xfrm>
          <a:prstGeom prst="rect">
            <a:avLst/>
          </a:prstGeom>
        </p:spPr>
        <p:txBody>
          <a:bodyPr anchor="ctr">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defTabSz="914400">
              <a:lnSpc>
                <a:spcPct val="110000"/>
              </a:lnSpc>
            </a:pPr>
            <a:r>
              <a:rPr lang="en-US" altLang="en-US" sz="3000" i="1" kern="0" dirty="0">
                <a:solidFill>
                  <a:schemeClr val="tx1"/>
                </a:solidFill>
                <a:latin typeface="+mn-lt"/>
                <a:ea typeface="MS PGothic" charset="-128"/>
              </a:rPr>
              <a:t>Conflict erupts in Country X, causing several thousand individuals to flee into Country Y. They erect temporary settlements outside a large city and the government asks UNHCR and IOM for help. The agencies send response teams who provide necessities and conduct vulnerability assessments to determine who requires more targeted support. The teams include gender experts who coordinate with local organizations to ensure that women and girls are taken into consideration at each step. Several weeks into the response, the international media begins reporting that a number of gay and lesbian refugees from country X have been attacked in the city while seeking shelter and support. Having been overlooked by the UN and the government, these individuals have now turned to journalists for help.</a:t>
            </a:r>
          </a:p>
        </p:txBody>
      </p:sp>
      <p:sp>
        <p:nvSpPr>
          <p:cNvPr id="6" name="Slide Number Placeholder 5">
            <a:extLst>
              <a:ext uri="{FF2B5EF4-FFF2-40B4-BE49-F238E27FC236}">
                <a16:creationId xmlns:a16="http://schemas.microsoft.com/office/drawing/2014/main" id="{DFC08935-5241-D440-B8F3-E8FA387AD30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40</a:t>
            </a:fld>
            <a:endParaRPr lang="en-US" altLang="en-US" sz="1200" dirty="0">
              <a:solidFill>
                <a:schemeClr val="bg1"/>
              </a:solidFill>
            </a:endParaRPr>
          </a:p>
        </p:txBody>
      </p:sp>
    </p:spTree>
    <p:extLst>
      <p:ext uri="{BB962C8B-B14F-4D97-AF65-F5344CB8AC3E}">
        <p14:creationId xmlns:p14="http://schemas.microsoft.com/office/powerpoint/2010/main" val="181071331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D3D71587-AD61-5B4E-BC18-C9EA08206137}"/>
              </a:ext>
            </a:extLst>
          </p:cNvPr>
          <p:cNvGrpSpPr/>
          <p:nvPr/>
        </p:nvGrpSpPr>
        <p:grpSpPr>
          <a:xfrm>
            <a:off x="-243038" y="2368062"/>
            <a:ext cx="3094441" cy="5126438"/>
            <a:chOff x="-243038" y="2368062"/>
            <a:chExt cx="3094441" cy="5126438"/>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243038" y="2368062"/>
              <a:ext cx="3094441" cy="3507073"/>
              <a:chOff x="3445826" y="1628989"/>
              <a:chExt cx="123067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dirty="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445826" y="1830890"/>
                <a:ext cx="1215346"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Discrimination and persecution</a:t>
                </a:r>
                <a:endParaRPr lang="en-US" sz="26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841543" y="6409255"/>
              <a:ext cx="1078009" cy="1085245"/>
              <a:chOff x="-17150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17150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3657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0887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D7A77196-ACF2-C941-BBE2-FBFCDAAAD755}"/>
              </a:ext>
            </a:extLst>
          </p:cNvPr>
          <p:cNvGrpSpPr/>
          <p:nvPr/>
        </p:nvGrpSpPr>
        <p:grpSpPr>
          <a:xfrm>
            <a:off x="2360719" y="2368062"/>
            <a:ext cx="3070402" cy="5140261"/>
            <a:chOff x="2360719" y="2368062"/>
            <a:chExt cx="3070402" cy="5140261"/>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2360719" y="2368062"/>
              <a:ext cx="3070402" cy="3507073"/>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61306" y="1830890"/>
                <a:ext cx="1183818"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IOM and UNHCR already assist people with diverse SOGIESC</a:t>
                </a:r>
                <a:endParaRPr lang="en-US" sz="2600"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3490294" y="6423078"/>
              <a:ext cx="1078009" cy="1085245"/>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BFBB8932-4CAC-8C44-A699-FA431522CB98}"/>
              </a:ext>
            </a:extLst>
          </p:cNvPr>
          <p:cNvGrpSpPr/>
          <p:nvPr/>
        </p:nvGrpSpPr>
        <p:grpSpPr>
          <a:xfrm>
            <a:off x="4940437" y="2368062"/>
            <a:ext cx="3070401" cy="5149131"/>
            <a:chOff x="4940437" y="2368062"/>
            <a:chExt cx="3070401" cy="5149131"/>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4940437" y="2368062"/>
              <a:ext cx="3070401" cy="3507073"/>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483104" y="1830890"/>
                <a:ext cx="1177499"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You assist  people with diverse SOGIESC in your work</a:t>
                </a:r>
                <a:endParaRPr lang="en-US" sz="26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6039900" y="6431948"/>
              <a:ext cx="1078009" cy="1085245"/>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A21115B-3573-2A43-8A77-E2E650E4AAD0}"/>
              </a:ext>
            </a:extLst>
          </p:cNvPr>
          <p:cNvGrpSpPr/>
          <p:nvPr/>
        </p:nvGrpSpPr>
        <p:grpSpPr>
          <a:xfrm>
            <a:off x="7477200" y="2368062"/>
            <a:ext cx="3125848" cy="5149131"/>
            <a:chOff x="7477200" y="2368062"/>
            <a:chExt cx="3125848" cy="5149131"/>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7477200" y="2368062"/>
              <a:ext cx="3125848" cy="3507073"/>
              <a:chOff x="3438300" y="1628989"/>
              <a:chExt cx="1243167"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438300" y="1830890"/>
                <a:ext cx="1243167"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Persecution at the intersection of SOGIESC and gender</a:t>
                </a:r>
                <a:endParaRPr lang="en-US" sz="2600" dirty="0">
                  <a:solidFill>
                    <a:schemeClr val="bg1"/>
                  </a:solidFill>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8665846" y="6431948"/>
              <a:ext cx="1078009" cy="1085245"/>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8" name="Group 7">
            <a:extLst>
              <a:ext uri="{FF2B5EF4-FFF2-40B4-BE49-F238E27FC236}">
                <a16:creationId xmlns:a16="http://schemas.microsoft.com/office/drawing/2014/main" id="{15FB32D9-8B7A-0543-B252-BBC11EB8300A}"/>
              </a:ext>
            </a:extLst>
          </p:cNvPr>
          <p:cNvGrpSpPr/>
          <p:nvPr/>
        </p:nvGrpSpPr>
        <p:grpSpPr>
          <a:xfrm>
            <a:off x="10099236" y="2368062"/>
            <a:ext cx="3070401" cy="5149131"/>
            <a:chOff x="10099236" y="2368062"/>
            <a:chExt cx="3070401" cy="5149131"/>
          </a:xfrm>
        </p:grpSpPr>
        <p:grpSp>
          <p:nvGrpSpPr>
            <p:cNvPr id="32" name="Group 31">
              <a:extLst>
                <a:ext uri="{FF2B5EF4-FFF2-40B4-BE49-F238E27FC236}">
                  <a16:creationId xmlns:a16="http://schemas.microsoft.com/office/drawing/2014/main" id="{1805DB71-3EF2-FA40-A6A0-FEA2E57AA04B}"/>
                </a:ext>
              </a:extLst>
            </p:cNvPr>
            <p:cNvGrpSpPr/>
            <p:nvPr/>
          </p:nvGrpSpPr>
          <p:grpSpPr>
            <a:xfrm>
              <a:off x="10099236" y="2368062"/>
              <a:ext cx="3070401" cy="3507073"/>
              <a:chOff x="3455386" y="1628989"/>
              <a:chExt cx="1221116" cy="1363594"/>
            </a:xfrm>
          </p:grpSpPr>
          <p:sp>
            <p:nvSpPr>
              <p:cNvPr id="33" name="Freeform 60">
                <a:extLst>
                  <a:ext uri="{FF2B5EF4-FFF2-40B4-BE49-F238E27FC236}">
                    <a16:creationId xmlns:a16="http://schemas.microsoft.com/office/drawing/2014/main" id="{A2A431A5-B73B-DE43-91FC-26182FDFDA05}"/>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58" name="Oval 23">
                <a:extLst>
                  <a:ext uri="{FF2B5EF4-FFF2-40B4-BE49-F238E27FC236}">
                    <a16:creationId xmlns:a16="http://schemas.microsoft.com/office/drawing/2014/main" id="{1C84F797-BCA4-CA46-9B15-FB6E24E7C779}"/>
                  </a:ext>
                </a:extLst>
              </p:cNvPr>
              <p:cNvSpPr>
                <a:spLocks noChangeAspect="1" noChangeArrowheads="1"/>
              </p:cNvSpPr>
              <p:nvPr/>
            </p:nvSpPr>
            <p:spPr bwMode="auto">
              <a:xfrm>
                <a:off x="3493975" y="1830890"/>
                <a:ext cx="1143854"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How bias can cause harm</a:t>
                </a:r>
                <a:endParaRPr lang="en-US" sz="2600" dirty="0">
                  <a:solidFill>
                    <a:schemeClr val="bg1"/>
                  </a:solidFill>
                </a:endParaRPr>
              </a:p>
            </p:txBody>
          </p:sp>
        </p:grpSp>
        <p:grpSp>
          <p:nvGrpSpPr>
            <p:cNvPr id="59" name="Group 230">
              <a:extLst>
                <a:ext uri="{FF2B5EF4-FFF2-40B4-BE49-F238E27FC236}">
                  <a16:creationId xmlns:a16="http://schemas.microsoft.com/office/drawing/2014/main" id="{08C2A762-2A97-E344-996A-F8FCDE4678F6}"/>
                </a:ext>
              </a:extLst>
            </p:cNvPr>
            <p:cNvGrpSpPr>
              <a:grpSpLocks noChangeAspect="1"/>
            </p:cNvGrpSpPr>
            <p:nvPr/>
          </p:nvGrpSpPr>
          <p:grpSpPr>
            <a:xfrm>
              <a:off x="11219524" y="6431948"/>
              <a:ext cx="1078009" cy="1085245"/>
              <a:chOff x="0" y="0"/>
              <a:chExt cx="1455740" cy="1465510"/>
            </a:xfrm>
            <a:solidFill>
              <a:schemeClr val="accent3"/>
            </a:solidFill>
          </p:grpSpPr>
          <p:sp>
            <p:nvSpPr>
              <p:cNvPr id="60" name="Shape 227">
                <a:extLst>
                  <a:ext uri="{FF2B5EF4-FFF2-40B4-BE49-F238E27FC236}">
                    <a16:creationId xmlns:a16="http://schemas.microsoft.com/office/drawing/2014/main" id="{745823DF-DDD2-2546-885B-F068DA5FF858}"/>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61" name="Shape 228">
                <a:extLst>
                  <a:ext uri="{FF2B5EF4-FFF2-40B4-BE49-F238E27FC236}">
                    <a16:creationId xmlns:a16="http://schemas.microsoft.com/office/drawing/2014/main" id="{4E663616-4FDA-6B41-8A34-985D73E4FCE9}"/>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62" name="Shape 229">
                <a:extLst>
                  <a:ext uri="{FF2B5EF4-FFF2-40B4-BE49-F238E27FC236}">
                    <a16:creationId xmlns:a16="http://schemas.microsoft.com/office/drawing/2014/main" id="{9BCA944F-14E7-D548-93CC-503BB80994F7}"/>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63" name="Slide Number Placeholder 5">
            <a:extLst>
              <a:ext uri="{FF2B5EF4-FFF2-40B4-BE49-F238E27FC236}">
                <a16:creationId xmlns:a16="http://schemas.microsoft.com/office/drawing/2014/main" id="{D25ACF34-531C-184D-8C9E-5B485BBCC3C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41</a:t>
            </a:fld>
            <a:endParaRPr lang="en-US" altLang="en-US" sz="1200" dirty="0">
              <a:solidFill>
                <a:schemeClr val="bg1"/>
              </a:solidFill>
            </a:endParaRPr>
          </a:p>
        </p:txBody>
      </p:sp>
    </p:spTree>
    <p:extLst>
      <p:ext uri="{BB962C8B-B14F-4D97-AF65-F5344CB8AC3E}">
        <p14:creationId xmlns:p14="http://schemas.microsoft.com/office/powerpoint/2010/main" val="2440482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CCBFF5FB-3B7A-D64D-B74C-EA8ACBC44BE9}"/>
              </a:ext>
            </a:extLst>
          </p:cNvPr>
          <p:cNvSpPr txBox="1">
            <a:spLocks/>
          </p:cNvSpPr>
          <p:nvPr/>
        </p:nvSpPr>
        <p:spPr>
          <a:xfrm>
            <a:off x="3089216" y="3067017"/>
            <a:ext cx="6861483"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INCLUSIVE</a:t>
            </a:r>
          </a:p>
        </p:txBody>
      </p:sp>
      <p:grpSp>
        <p:nvGrpSpPr>
          <p:cNvPr id="16" name="Group 15">
            <a:extLst>
              <a:ext uri="{FF2B5EF4-FFF2-40B4-BE49-F238E27FC236}">
                <a16:creationId xmlns:a16="http://schemas.microsoft.com/office/drawing/2014/main" id="{EF759284-A454-F843-8877-05F1408AEFB0}"/>
              </a:ext>
            </a:extLst>
          </p:cNvPr>
          <p:cNvGrpSpPr/>
          <p:nvPr/>
        </p:nvGrpSpPr>
        <p:grpSpPr>
          <a:xfrm>
            <a:off x="0" y="9407592"/>
            <a:ext cx="13003213" cy="431871"/>
            <a:chOff x="1" y="9426435"/>
            <a:chExt cx="13004800" cy="472939"/>
          </a:xfrm>
        </p:grpSpPr>
        <p:sp>
          <p:nvSpPr>
            <p:cNvPr id="17" name="Shape 606">
              <a:extLst>
                <a:ext uri="{FF2B5EF4-FFF2-40B4-BE49-F238E27FC236}">
                  <a16:creationId xmlns:a16="http://schemas.microsoft.com/office/drawing/2014/main" id="{C44DF619-5578-E745-BA6F-3899FE659A58}"/>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07">
              <a:extLst>
                <a:ext uri="{FF2B5EF4-FFF2-40B4-BE49-F238E27FC236}">
                  <a16:creationId xmlns:a16="http://schemas.microsoft.com/office/drawing/2014/main" id="{E9063912-FE8E-B64A-B7BB-9C8544E7D505}"/>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08">
              <a:extLst>
                <a:ext uri="{FF2B5EF4-FFF2-40B4-BE49-F238E27FC236}">
                  <a16:creationId xmlns:a16="http://schemas.microsoft.com/office/drawing/2014/main" id="{816072E8-9626-4E46-AFD5-77BC0F016663}"/>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09">
              <a:extLst>
                <a:ext uri="{FF2B5EF4-FFF2-40B4-BE49-F238E27FC236}">
                  <a16:creationId xmlns:a16="http://schemas.microsoft.com/office/drawing/2014/main" id="{4A36D512-87C8-D046-AB6F-979846DCEFBE}"/>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1" name="Shape 610">
              <a:extLst>
                <a:ext uri="{FF2B5EF4-FFF2-40B4-BE49-F238E27FC236}">
                  <a16:creationId xmlns:a16="http://schemas.microsoft.com/office/drawing/2014/main" id="{6DCBB36B-626D-FE4A-91B3-B47CDFE4C6A6}"/>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2" name="Shape 610">
              <a:extLst>
                <a:ext uri="{FF2B5EF4-FFF2-40B4-BE49-F238E27FC236}">
                  <a16:creationId xmlns:a16="http://schemas.microsoft.com/office/drawing/2014/main" id="{BCEAD975-BC6A-834C-8CD2-5065AFFEE85F}"/>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3" name="Shape 610">
              <a:extLst>
                <a:ext uri="{FF2B5EF4-FFF2-40B4-BE49-F238E27FC236}">
                  <a16:creationId xmlns:a16="http://schemas.microsoft.com/office/drawing/2014/main" id="{981473C2-63A8-8C48-ABCF-CCF278BF3068}"/>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4" name="Slide Number Placeholder 5">
            <a:extLst>
              <a:ext uri="{FF2B5EF4-FFF2-40B4-BE49-F238E27FC236}">
                <a16:creationId xmlns:a16="http://schemas.microsoft.com/office/drawing/2014/main" id="{13678AFE-5C27-9644-A090-75DAEA2C1CD3}"/>
              </a:ext>
            </a:extLst>
          </p:cNvPr>
          <p:cNvSpPr txBox="1">
            <a:spLocks/>
          </p:cNvSpPr>
          <p:nvPr/>
        </p:nvSpPr>
        <p:spPr>
          <a:xfrm>
            <a:off x="12455305" y="9427468"/>
            <a:ext cx="374708" cy="298725"/>
          </a:xfrm>
          <a:prstGeom prst="rect">
            <a:avLst/>
          </a:prstGeom>
          <a:solidFill>
            <a:schemeClr val="bg2">
              <a:lumMod val="50000"/>
            </a:schemeClr>
          </a:solidFill>
        </p:spPr>
        <p:txBody>
          <a:bodyPr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a:pPr>
                <a:defRPr/>
              </a:pPr>
              <a:t>42</a:t>
            </a:fld>
            <a:endParaRPr lang="en-US" altLang="en-US" dirty="0"/>
          </a:p>
        </p:txBody>
      </p:sp>
      <p:sp>
        <p:nvSpPr>
          <p:cNvPr id="26" name="Text Placeholder 5">
            <a:extLst>
              <a:ext uri="{FF2B5EF4-FFF2-40B4-BE49-F238E27FC236}">
                <a16:creationId xmlns:a16="http://schemas.microsoft.com/office/drawing/2014/main" id="{43DB0B40-A3CD-F340-A09A-7B803B2DBE74}"/>
              </a:ext>
            </a:extLst>
          </p:cNvPr>
          <p:cNvSpPr txBox="1">
            <a:spLocks/>
          </p:cNvSpPr>
          <p:nvPr/>
        </p:nvSpPr>
        <p:spPr>
          <a:xfrm>
            <a:off x="685800" y="5015969"/>
            <a:ext cx="11531600"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communication</a:t>
            </a:r>
          </a:p>
        </p:txBody>
      </p:sp>
      <p:sp>
        <p:nvSpPr>
          <p:cNvPr id="27" name="Slide Number Placeholder 5">
            <a:extLst>
              <a:ext uri="{FF2B5EF4-FFF2-40B4-BE49-F238E27FC236}">
                <a16:creationId xmlns:a16="http://schemas.microsoft.com/office/drawing/2014/main" id="{452C6533-9835-044F-9168-5C75DD5E954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42</a:t>
            </a:fld>
            <a:endParaRPr lang="en-US" altLang="en-US" sz="1200" dirty="0">
              <a:solidFill>
                <a:schemeClr val="bg1"/>
              </a:solidFill>
            </a:endParaRPr>
          </a:p>
        </p:txBody>
      </p:sp>
      <p:pic>
        <p:nvPicPr>
          <p:cNvPr id="3" name="Picture 2">
            <a:extLst>
              <a:ext uri="{FF2B5EF4-FFF2-40B4-BE49-F238E27FC236}">
                <a16:creationId xmlns:a16="http://schemas.microsoft.com/office/drawing/2014/main" id="{0DD8E8F0-6864-164C-882B-8DA732E96FE3}"/>
              </a:ext>
            </a:extLst>
          </p:cNvPr>
          <p:cNvPicPr>
            <a:picLocks noChangeAspect="1"/>
          </p:cNvPicPr>
          <p:nvPr/>
        </p:nvPicPr>
        <p:blipFill>
          <a:blip r:embed="rId3"/>
          <a:stretch>
            <a:fillRect/>
          </a:stretch>
        </p:blipFill>
        <p:spPr>
          <a:xfrm>
            <a:off x="497114" y="4995168"/>
            <a:ext cx="1859354" cy="4731025"/>
          </a:xfrm>
          <a:prstGeom prst="rect">
            <a:avLst/>
          </a:prstGeom>
        </p:spPr>
      </p:pic>
      <p:grpSp>
        <p:nvGrpSpPr>
          <p:cNvPr id="25" name="Group 24">
            <a:extLst>
              <a:ext uri="{FF2B5EF4-FFF2-40B4-BE49-F238E27FC236}">
                <a16:creationId xmlns:a16="http://schemas.microsoft.com/office/drawing/2014/main" id="{FF1055E2-57C3-7143-B014-C9DF5A1D20FA}"/>
              </a:ext>
            </a:extLst>
          </p:cNvPr>
          <p:cNvGrpSpPr/>
          <p:nvPr/>
        </p:nvGrpSpPr>
        <p:grpSpPr>
          <a:xfrm>
            <a:off x="5509581" y="8936492"/>
            <a:ext cx="2041918" cy="473126"/>
            <a:chOff x="5582387" y="8894626"/>
            <a:chExt cx="2041918" cy="473126"/>
          </a:xfrm>
        </p:grpSpPr>
        <p:pic>
          <p:nvPicPr>
            <p:cNvPr id="28" name="Picture 27">
              <a:extLst>
                <a:ext uri="{FF2B5EF4-FFF2-40B4-BE49-F238E27FC236}">
                  <a16:creationId xmlns:a16="http://schemas.microsoft.com/office/drawing/2014/main" id="{2A2C0ED5-8404-4642-A123-711020DEDC6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9" name="Straight Connector 28">
              <a:extLst>
                <a:ext uri="{FF2B5EF4-FFF2-40B4-BE49-F238E27FC236}">
                  <a16:creationId xmlns:a16="http://schemas.microsoft.com/office/drawing/2014/main" id="{773E61A4-3F24-4649-99AC-4C6708A3720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33E17462-9A23-364D-B407-2AC641BE5855}"/>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359092968"/>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53" name="Straight Connector 52">
            <a:extLst>
              <a:ext uri="{FF2B5EF4-FFF2-40B4-BE49-F238E27FC236}">
                <a16:creationId xmlns:a16="http://schemas.microsoft.com/office/drawing/2014/main" id="{1651B200-29C8-3F4D-8F9E-ED522C5D6023}"/>
              </a:ext>
            </a:extLst>
          </p:cNvPr>
          <p:cNvCxnSpPr>
            <a:cxnSpLocks/>
          </p:cNvCxnSpPr>
          <p:nvPr/>
        </p:nvCxnSpPr>
        <p:spPr bwMode="auto">
          <a:xfrm>
            <a:off x="4449713" y="3796188"/>
            <a:ext cx="0" cy="4833661"/>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5C8E86D5-E570-F649-9C97-6E77B71F822D}"/>
              </a:ext>
            </a:extLst>
          </p:cNvPr>
          <p:cNvCxnSpPr>
            <a:cxnSpLocks/>
          </p:cNvCxnSpPr>
          <p:nvPr/>
        </p:nvCxnSpPr>
        <p:spPr bwMode="auto">
          <a:xfrm>
            <a:off x="8763501" y="3761580"/>
            <a:ext cx="0" cy="4868268"/>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5BFC9B9-469E-DF47-8341-8B5B5777B5AA}"/>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56" name="Text Placeholder 11">
            <a:extLst>
              <a:ext uri="{FF2B5EF4-FFF2-40B4-BE49-F238E27FC236}">
                <a16:creationId xmlns:a16="http://schemas.microsoft.com/office/drawing/2014/main" id="{0E269F79-B469-9240-9D28-49A72D60D509}"/>
              </a:ext>
            </a:extLst>
          </p:cNvPr>
          <p:cNvSpPr txBox="1">
            <a:spLocks/>
          </p:cNvSpPr>
          <p:nvPr/>
        </p:nvSpPr>
        <p:spPr>
          <a:xfrm>
            <a:off x="269965" y="5932402"/>
            <a:ext cx="3949260" cy="1905769"/>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1">
              <a:lnSpc>
                <a:spcPct val="120000"/>
              </a:lnSpc>
            </a:pPr>
            <a:r>
              <a:rPr lang="en-US" sz="2400" dirty="0">
                <a:solidFill>
                  <a:srgbClr val="595959"/>
                </a:solidFill>
              </a:rPr>
              <a:t> List three actions you can take to have </a:t>
            </a:r>
            <a:r>
              <a:rPr lang="en-US" sz="2400" b="1" dirty="0">
                <a:solidFill>
                  <a:schemeClr val="accent1"/>
                </a:solidFill>
              </a:rPr>
              <a:t>positive and respectful</a:t>
            </a:r>
            <a:r>
              <a:rPr lang="en-US" sz="2400" b="1" dirty="0">
                <a:solidFill>
                  <a:srgbClr val="595959"/>
                </a:solidFill>
              </a:rPr>
              <a:t> </a:t>
            </a:r>
            <a:r>
              <a:rPr lang="en-US" sz="2400" dirty="0">
                <a:solidFill>
                  <a:srgbClr val="595959"/>
                </a:solidFill>
              </a:rPr>
              <a:t>interactions with people with diverse SOGIESC.</a:t>
            </a:r>
          </a:p>
        </p:txBody>
      </p:sp>
      <p:sp>
        <p:nvSpPr>
          <p:cNvPr id="58" name="Text Placeholder 17">
            <a:extLst>
              <a:ext uri="{FF2B5EF4-FFF2-40B4-BE49-F238E27FC236}">
                <a16:creationId xmlns:a16="http://schemas.microsoft.com/office/drawing/2014/main" id="{1BCC12D3-318D-744D-B4AC-38ADB81A065D}"/>
              </a:ext>
            </a:extLst>
          </p:cNvPr>
          <p:cNvSpPr txBox="1">
            <a:spLocks/>
          </p:cNvSpPr>
          <p:nvPr/>
        </p:nvSpPr>
        <p:spPr>
          <a:xfrm>
            <a:off x="8943199" y="5967420"/>
            <a:ext cx="3724562" cy="2667970"/>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400" dirty="0">
                <a:solidFill>
                  <a:srgbClr val="595959"/>
                </a:solidFill>
              </a:rPr>
              <a:t>Share examples of </a:t>
            </a:r>
            <a:r>
              <a:rPr lang="en-US" sz="2400" b="1" dirty="0">
                <a:solidFill>
                  <a:schemeClr val="accent3"/>
                </a:solidFill>
              </a:rPr>
              <a:t>simple and respectful </a:t>
            </a:r>
            <a:r>
              <a:rPr lang="en-US" sz="2400" dirty="0">
                <a:solidFill>
                  <a:srgbClr val="595959"/>
                </a:solidFill>
              </a:rPr>
              <a:t>questions you can ask to gather necessary information during an interaction.</a:t>
            </a:r>
          </a:p>
        </p:txBody>
      </p:sp>
      <p:sp>
        <p:nvSpPr>
          <p:cNvPr id="59" name="Text Placeholder 4">
            <a:extLst>
              <a:ext uri="{FF2B5EF4-FFF2-40B4-BE49-F238E27FC236}">
                <a16:creationId xmlns:a16="http://schemas.microsoft.com/office/drawing/2014/main" id="{CBB48AD3-006D-A24D-9094-FF53832A0A16}"/>
              </a:ext>
            </a:extLst>
          </p:cNvPr>
          <p:cNvSpPr txBox="1">
            <a:spLocks/>
          </p:cNvSpPr>
          <p:nvPr/>
        </p:nvSpPr>
        <p:spPr>
          <a:xfrm>
            <a:off x="4604023" y="5950846"/>
            <a:ext cx="3989568" cy="2407341"/>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400" dirty="0">
                <a:solidFill>
                  <a:srgbClr val="595959"/>
                </a:solidFill>
              </a:rPr>
              <a:t>Outline the ways in which you can cause</a:t>
            </a:r>
            <a:r>
              <a:rPr lang="en-US" sz="2400" b="1" dirty="0">
                <a:solidFill>
                  <a:schemeClr val="accent2"/>
                </a:solidFill>
              </a:rPr>
              <a:t> harm </a:t>
            </a:r>
            <a:r>
              <a:rPr lang="en-US" sz="2400" dirty="0">
                <a:solidFill>
                  <a:srgbClr val="595959"/>
                </a:solidFill>
              </a:rPr>
              <a:t>through verbal communication and body language.</a:t>
            </a:r>
          </a:p>
        </p:txBody>
      </p:sp>
      <p:cxnSp>
        <p:nvCxnSpPr>
          <p:cNvPr id="60" name="Straight Connector 59">
            <a:extLst>
              <a:ext uri="{FF2B5EF4-FFF2-40B4-BE49-F238E27FC236}">
                <a16:creationId xmlns:a16="http://schemas.microsoft.com/office/drawing/2014/main" id="{CE772526-F32B-2747-AA7C-541D937C6E57}"/>
              </a:ext>
            </a:extLst>
          </p:cNvPr>
          <p:cNvCxnSpPr/>
          <p:nvPr/>
        </p:nvCxnSpPr>
        <p:spPr bwMode="auto">
          <a:xfrm flipV="1">
            <a:off x="-1" y="8629848"/>
            <a:ext cx="13003213" cy="1273"/>
          </a:xfrm>
          <a:prstGeom prst="line">
            <a:avLst/>
          </a:prstGeom>
          <a:noFill/>
          <a:ln w="76200" cap="flat" cmpd="sng" algn="ctr">
            <a:solidFill>
              <a:srgbClr val="FFFFFF">
                <a:lumMod val="65000"/>
              </a:srgbClr>
            </a:solidFill>
            <a:prstDash val="solid"/>
            <a:round/>
            <a:headEnd type="none" w="med" len="med"/>
            <a:tailEnd type="none" w="med" len="med"/>
          </a:ln>
          <a:effectLst/>
        </p:spPr>
      </p:cxnSp>
      <p:grpSp>
        <p:nvGrpSpPr>
          <p:cNvPr id="61" name="Group 230">
            <a:extLst>
              <a:ext uri="{FF2B5EF4-FFF2-40B4-BE49-F238E27FC236}">
                <a16:creationId xmlns:a16="http://schemas.microsoft.com/office/drawing/2014/main" id="{7C44ABBC-EC95-A246-A058-8CCF36478AE9}"/>
              </a:ext>
            </a:extLst>
          </p:cNvPr>
          <p:cNvGrpSpPr>
            <a:grpSpLocks noChangeAspect="1"/>
          </p:cNvGrpSpPr>
          <p:nvPr/>
        </p:nvGrpSpPr>
        <p:grpSpPr>
          <a:xfrm>
            <a:off x="1664911" y="3009742"/>
            <a:ext cx="1540128" cy="1550466"/>
            <a:chOff x="0" y="0"/>
            <a:chExt cx="1455740" cy="1465510"/>
          </a:xfrm>
          <a:solidFill>
            <a:srgbClr val="FCC448"/>
          </a:solidFill>
        </p:grpSpPr>
        <p:sp>
          <p:nvSpPr>
            <p:cNvPr id="62" name="Shape 227">
              <a:extLst>
                <a:ext uri="{FF2B5EF4-FFF2-40B4-BE49-F238E27FC236}">
                  <a16:creationId xmlns:a16="http://schemas.microsoft.com/office/drawing/2014/main" id="{D17D3064-DFC3-8A48-BCDF-86CC8C00FC5A}"/>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63" name="Shape 228">
              <a:extLst>
                <a:ext uri="{FF2B5EF4-FFF2-40B4-BE49-F238E27FC236}">
                  <a16:creationId xmlns:a16="http://schemas.microsoft.com/office/drawing/2014/main" id="{CA9BA121-6EE2-EB43-BCB5-E4397F5A1406}"/>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4" name="Shape 229">
              <a:extLst>
                <a:ext uri="{FF2B5EF4-FFF2-40B4-BE49-F238E27FC236}">
                  <a16:creationId xmlns:a16="http://schemas.microsoft.com/office/drawing/2014/main" id="{BD617461-6445-1A44-98E8-679C72AC06E4}"/>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65" name="Title 3">
            <a:extLst>
              <a:ext uri="{FF2B5EF4-FFF2-40B4-BE49-F238E27FC236}">
                <a16:creationId xmlns:a16="http://schemas.microsoft.com/office/drawing/2014/main" id="{D697220E-4BE8-8943-AAD2-0F760C3EEA5A}"/>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66" name="Group 230">
            <a:extLst>
              <a:ext uri="{FF2B5EF4-FFF2-40B4-BE49-F238E27FC236}">
                <a16:creationId xmlns:a16="http://schemas.microsoft.com/office/drawing/2014/main" id="{208E1921-DE12-A744-A603-F710BCB40EB2}"/>
              </a:ext>
            </a:extLst>
          </p:cNvPr>
          <p:cNvGrpSpPr>
            <a:grpSpLocks noChangeAspect="1"/>
          </p:cNvGrpSpPr>
          <p:nvPr/>
        </p:nvGrpSpPr>
        <p:grpSpPr>
          <a:xfrm>
            <a:off x="5882357" y="2944044"/>
            <a:ext cx="1540128" cy="1550466"/>
            <a:chOff x="0" y="0"/>
            <a:chExt cx="1455740" cy="1465510"/>
          </a:xfrm>
          <a:solidFill>
            <a:srgbClr val="FCC448"/>
          </a:solidFill>
        </p:grpSpPr>
        <p:sp>
          <p:nvSpPr>
            <p:cNvPr id="67" name="Shape 227">
              <a:extLst>
                <a:ext uri="{FF2B5EF4-FFF2-40B4-BE49-F238E27FC236}">
                  <a16:creationId xmlns:a16="http://schemas.microsoft.com/office/drawing/2014/main" id="{F152FE0D-4FE9-6844-BED1-5DDB066C2AAF}"/>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68" name="Shape 228">
              <a:extLst>
                <a:ext uri="{FF2B5EF4-FFF2-40B4-BE49-F238E27FC236}">
                  <a16:creationId xmlns:a16="http://schemas.microsoft.com/office/drawing/2014/main" id="{A623BA09-F5C1-6E4F-9BF2-22434FEC9397}"/>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9" name="Shape 229">
              <a:extLst>
                <a:ext uri="{FF2B5EF4-FFF2-40B4-BE49-F238E27FC236}">
                  <a16:creationId xmlns:a16="http://schemas.microsoft.com/office/drawing/2014/main" id="{9FC67DCA-70C4-A94C-9A03-35B641C7588B}"/>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70" name="Group 230">
            <a:extLst>
              <a:ext uri="{FF2B5EF4-FFF2-40B4-BE49-F238E27FC236}">
                <a16:creationId xmlns:a16="http://schemas.microsoft.com/office/drawing/2014/main" id="{7A8C6623-D79A-1E46-8EA8-740A5F1DD467}"/>
              </a:ext>
            </a:extLst>
          </p:cNvPr>
          <p:cNvGrpSpPr>
            <a:grpSpLocks noChangeAspect="1"/>
          </p:cNvGrpSpPr>
          <p:nvPr/>
        </p:nvGrpSpPr>
        <p:grpSpPr>
          <a:xfrm>
            <a:off x="10116413" y="2951730"/>
            <a:ext cx="1540128" cy="1550466"/>
            <a:chOff x="0" y="0"/>
            <a:chExt cx="1455740" cy="1465510"/>
          </a:xfrm>
          <a:solidFill>
            <a:srgbClr val="FCC448"/>
          </a:solidFill>
        </p:grpSpPr>
        <p:sp>
          <p:nvSpPr>
            <p:cNvPr id="71" name="Shape 227">
              <a:extLst>
                <a:ext uri="{FF2B5EF4-FFF2-40B4-BE49-F238E27FC236}">
                  <a16:creationId xmlns:a16="http://schemas.microsoft.com/office/drawing/2014/main" id="{AFBC558C-CC5F-7D42-9B01-0875075506F4}"/>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72" name="Shape 228">
              <a:extLst>
                <a:ext uri="{FF2B5EF4-FFF2-40B4-BE49-F238E27FC236}">
                  <a16:creationId xmlns:a16="http://schemas.microsoft.com/office/drawing/2014/main" id="{3F6C9B7A-B244-6349-BEF6-D198FD36E24E}"/>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73" name="Shape 229">
              <a:extLst>
                <a:ext uri="{FF2B5EF4-FFF2-40B4-BE49-F238E27FC236}">
                  <a16:creationId xmlns:a16="http://schemas.microsoft.com/office/drawing/2014/main" id="{70FCC3A6-00BD-A440-9F5E-32E342219B1E}"/>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E00F18A-4CA1-9947-A399-128EC542ADC6}"/>
              </a:ext>
            </a:extLst>
          </p:cNvPr>
          <p:cNvSpPr/>
          <p:nvPr/>
        </p:nvSpPr>
        <p:spPr>
          <a:xfrm>
            <a:off x="268254" y="4724912"/>
            <a:ext cx="3950971" cy="1020419"/>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b="1" cap="all" dirty="0">
                <a:solidFill>
                  <a:schemeClr val="bg1"/>
                </a:solidFill>
                <a:latin typeface="+mn-lt"/>
              </a:rPr>
              <a:t>Actions for positive Interactions</a:t>
            </a:r>
            <a:endParaRPr lang="en-US" b="1" cap="all" dirty="0">
              <a:solidFill>
                <a:schemeClr val="bg1"/>
              </a:solidFill>
              <a:latin typeface="+mn-lt"/>
              <a:ea typeface="Calibri" charset="0"/>
              <a:cs typeface="Calibri" charset="0"/>
            </a:endParaRPr>
          </a:p>
        </p:txBody>
      </p:sp>
      <p:sp>
        <p:nvSpPr>
          <p:cNvPr id="2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292F711C-6406-4B46-9CE5-5A8AAFE20FE9}"/>
              </a:ext>
            </a:extLst>
          </p:cNvPr>
          <p:cNvSpPr/>
          <p:nvPr/>
        </p:nvSpPr>
        <p:spPr>
          <a:xfrm>
            <a:off x="4636521" y="4724912"/>
            <a:ext cx="3950971" cy="1020419"/>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mn-lt"/>
              </a:rPr>
              <a:t>Causing Harm</a:t>
            </a:r>
            <a:endParaRPr lang="en-US" sz="2800" b="1" cap="all" dirty="0">
              <a:solidFill>
                <a:schemeClr val="bg1"/>
              </a:solidFill>
              <a:latin typeface="+mn-lt"/>
              <a:ea typeface="Calibri" charset="0"/>
              <a:cs typeface="Calibri" charset="0"/>
            </a:endParaRPr>
          </a:p>
        </p:txBody>
      </p:sp>
      <p:sp>
        <p:nvSpPr>
          <p:cNvPr id="28"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F13182F9-1D7E-224E-BBB5-B9E502E63E2A}"/>
              </a:ext>
            </a:extLst>
          </p:cNvPr>
          <p:cNvSpPr/>
          <p:nvPr/>
        </p:nvSpPr>
        <p:spPr>
          <a:xfrm>
            <a:off x="8928597" y="4724912"/>
            <a:ext cx="3950971" cy="1020419"/>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Respectful questioning</a:t>
            </a:r>
            <a:endParaRPr lang="en-US" sz="2800" b="1" cap="all" dirty="0">
              <a:solidFill>
                <a:schemeClr val="bg1"/>
              </a:solidFill>
              <a:latin typeface="Calibri" charset="0"/>
              <a:ea typeface="Calibri" charset="0"/>
              <a:cs typeface="Calibri" charset="0"/>
            </a:endParaRPr>
          </a:p>
        </p:txBody>
      </p:sp>
      <p:sp>
        <p:nvSpPr>
          <p:cNvPr id="39" name="Title 3">
            <a:extLst>
              <a:ext uri="{FF2B5EF4-FFF2-40B4-BE49-F238E27FC236}">
                <a16:creationId xmlns:a16="http://schemas.microsoft.com/office/drawing/2014/main" id="{5515A595-19A1-C242-8B9B-9CAE55E2F20B}"/>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2000" b="0" kern="0" spc="330" dirty="0">
                <a:solidFill>
                  <a:schemeClr val="bg1"/>
                </a:solidFill>
              </a:rPr>
              <a:t>COMMUNICATION</a:t>
            </a:r>
            <a:endParaRPr lang="en-US" altLang="en-US" sz="2000" kern="0" spc="330" dirty="0">
              <a:solidFill>
                <a:schemeClr val="bg1"/>
              </a:solidFill>
            </a:endParaRPr>
          </a:p>
        </p:txBody>
      </p:sp>
      <p:sp>
        <p:nvSpPr>
          <p:cNvPr id="31" name="Slide Number Placeholder 5">
            <a:extLst>
              <a:ext uri="{FF2B5EF4-FFF2-40B4-BE49-F238E27FC236}">
                <a16:creationId xmlns:a16="http://schemas.microsoft.com/office/drawing/2014/main" id="{659EECDA-BFA9-B147-96CB-D61CEA2092D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43</a:t>
            </a:fld>
            <a:endParaRPr lang="en-US" altLang="en-US" sz="1200" dirty="0">
              <a:solidFill>
                <a:schemeClr val="bg1"/>
              </a:solidFill>
            </a:endParaRPr>
          </a:p>
        </p:txBody>
      </p:sp>
    </p:spTree>
    <p:extLst>
      <p:ext uri="{BB962C8B-B14F-4D97-AF65-F5344CB8AC3E}">
        <p14:creationId xmlns:p14="http://schemas.microsoft.com/office/powerpoint/2010/main" val="2537551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fade">
                                      <p:cBhvr>
                                        <p:cTn id="27" dur="500"/>
                                        <p:tgtEl>
                                          <p:spTgt spid="56">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9">
                                            <p:txEl>
                                              <p:pRg st="0" end="0"/>
                                            </p:txEl>
                                          </p:spTgt>
                                        </p:tgtEl>
                                        <p:attrNameLst>
                                          <p:attrName>style.visibility</p:attrName>
                                        </p:attrNameLst>
                                      </p:cBhvr>
                                      <p:to>
                                        <p:strVal val="visible"/>
                                      </p:to>
                                    </p:set>
                                    <p:animEffect transition="in" filter="fade">
                                      <p:cBhvr>
                                        <p:cTn id="44" dur="500"/>
                                        <p:tgtEl>
                                          <p:spTgt spid="59">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up)">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Effect transition="in" filter="fade">
                                      <p:cBhvr>
                                        <p:cTn id="61" dur="500"/>
                                        <p:tgtEl>
                                          <p:spTgt spid="58">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58" grpId="0" build="p"/>
      <p:bldP spid="59" grpId="0" build="p"/>
      <p:bldP spid="65" grpId="0"/>
      <p:bldP spid="26" grpId="0" animBg="1"/>
      <p:bldP spid="27" grpId="0" animBg="1"/>
      <p:bldP spid="28" grpId="0" animBg="1"/>
      <p:bldP spid="3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altLang="en-US" dirty="0">
                <a:ea typeface="MS PGothic" charset="-128"/>
              </a:rPr>
              <a:t>MOCK SCRIPT</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br>
              <a:rPr lang="en-US" sz="3600" dirty="0">
                <a:solidFill>
                  <a:schemeClr val="tx2"/>
                </a:solidFill>
              </a:rPr>
            </a:br>
            <a:r>
              <a:rPr lang="en-US" sz="3600" dirty="0">
                <a:solidFill>
                  <a:schemeClr val="tx2"/>
                </a:solidFill>
              </a:rPr>
              <a:t>Exercise</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anchor="t" anchorCtr="0" compatLnSpc="1">
                <a:prstTxWarp prst="textNoShape">
                  <a:avLst/>
                </a:prstTxWarp>
              </a:bodyPr>
              <a:lstStyle/>
              <a:p>
                <a:endParaRPr lang="en-US" sz="7199" dirty="0">
                  <a:latin typeface="Calibri Regular"/>
                </a:endParaRPr>
              </a:p>
            </p:txBody>
          </p:sp>
        </p:grpSp>
      </p:grpSp>
      <p:sp>
        <p:nvSpPr>
          <p:cNvPr id="50" name="Title 53">
            <a:extLst>
              <a:ext uri="{FF2B5EF4-FFF2-40B4-BE49-F238E27FC236}">
                <a16:creationId xmlns:a16="http://schemas.microsoft.com/office/drawing/2014/main" id="{13FBDF02-555B-4948-8679-992285D5B912}"/>
              </a:ext>
            </a:extLst>
          </p:cNvPr>
          <p:cNvSpPr txBox="1">
            <a:spLocks/>
          </p:cNvSpPr>
          <p:nvPr/>
        </p:nvSpPr>
        <p:spPr>
          <a:xfrm>
            <a:off x="4089446" y="6883347"/>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t>WORKBOOK - PAGE </a:t>
            </a:r>
            <a:r>
              <a:rPr lang="en-US" sz="4000" b="1" dirty="0"/>
              <a:t>62</a:t>
            </a:r>
            <a:endParaRPr lang="en-US" b="1" dirty="0"/>
          </a:p>
        </p:txBody>
      </p:sp>
      <p:sp>
        <p:nvSpPr>
          <p:cNvPr id="44" name="Slide Number Placeholder 5">
            <a:extLst>
              <a:ext uri="{FF2B5EF4-FFF2-40B4-BE49-F238E27FC236}">
                <a16:creationId xmlns:a16="http://schemas.microsoft.com/office/drawing/2014/main" id="{41262658-1748-1347-945B-489D67A2081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44</a:t>
            </a:fld>
            <a:endParaRPr lang="en-US" altLang="en-US" sz="1200" dirty="0">
              <a:solidFill>
                <a:schemeClr val="bg1"/>
              </a:solidFill>
            </a:endParaRPr>
          </a:p>
        </p:txBody>
      </p:sp>
    </p:spTree>
    <p:extLst>
      <p:ext uri="{BB962C8B-B14F-4D97-AF65-F5344CB8AC3E}">
        <p14:creationId xmlns:p14="http://schemas.microsoft.com/office/powerpoint/2010/main" val="15791041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1055C7AF-8B88-8546-A426-9EA3CFE93C69}"/>
              </a:ext>
            </a:extLst>
          </p:cNvPr>
          <p:cNvSpPr>
            <a:spLocks noGrp="1"/>
          </p:cNvSpPr>
          <p:nvPr>
            <p:ph type="body" sz="quarter" idx="10"/>
          </p:nvPr>
        </p:nvSpPr>
        <p:spPr/>
        <p:txBody>
          <a:bodyPr/>
          <a:lstStyle/>
          <a:p>
            <a:r>
              <a:rPr lang="en-US" dirty="0"/>
              <a:t>Exercise: </a:t>
            </a:r>
            <a:r>
              <a:rPr lang="en-US" b="1" dirty="0"/>
              <a:t>Mock Scripts </a:t>
            </a:r>
          </a:p>
        </p:txBody>
      </p:sp>
      <p:sp>
        <p:nvSpPr>
          <p:cNvPr id="3" name="TextBox 2">
            <a:extLst>
              <a:ext uri="{FF2B5EF4-FFF2-40B4-BE49-F238E27FC236}">
                <a16:creationId xmlns:a16="http://schemas.microsoft.com/office/drawing/2014/main" id="{29485199-6DC2-D54B-A85C-5BA16D8D0ACB}"/>
              </a:ext>
            </a:extLst>
          </p:cNvPr>
          <p:cNvSpPr txBox="1"/>
          <p:nvPr/>
        </p:nvSpPr>
        <p:spPr>
          <a:xfrm>
            <a:off x="770293" y="2846458"/>
            <a:ext cx="5357792" cy="1969770"/>
          </a:xfrm>
          <a:prstGeom prst="rect">
            <a:avLst/>
          </a:prstGeom>
          <a:noFill/>
        </p:spPr>
        <p:txBody>
          <a:bodyPr wrap="square" rtlCol="0">
            <a:spAutoFit/>
          </a:bodyPr>
          <a:lstStyle/>
          <a:p>
            <a:pPr lvl="0">
              <a:spcBef>
                <a:spcPct val="30000"/>
              </a:spcBef>
              <a:defRPr/>
            </a:pPr>
            <a:r>
              <a:rPr lang="en-CA" sz="2000" dirty="0">
                <a:ea typeface="MS PGothic" pitchFamily="34" charset="-128"/>
                <a:cs typeface="MS PGothic" charset="0"/>
              </a:rPr>
              <a:t>The positions we hold about others that are influenced by our past experiences, forming filters that cause conclusions to be reached about groups of people, by ways other than active thought or reasoning</a:t>
            </a:r>
            <a:br>
              <a:rPr lang="en-CA" sz="2200" dirty="0">
                <a:ea typeface="MS PGothic" pitchFamily="34" charset="-128"/>
                <a:cs typeface="MS PGothic" charset="0"/>
              </a:rPr>
            </a:br>
            <a:endParaRPr lang="en-CA" sz="2200" dirty="0">
              <a:solidFill>
                <a:schemeClr val="tx1"/>
              </a:solidFill>
              <a:ea typeface="MS PGothic" pitchFamily="34" charset="-128"/>
              <a:cs typeface="MS PGothic" charset="0"/>
            </a:endParaRPr>
          </a:p>
        </p:txBody>
      </p:sp>
      <p:sp>
        <p:nvSpPr>
          <p:cNvPr id="5" name="Rectangle 4">
            <a:extLst>
              <a:ext uri="{FF2B5EF4-FFF2-40B4-BE49-F238E27FC236}">
                <a16:creationId xmlns:a16="http://schemas.microsoft.com/office/drawing/2014/main" id="{8E76742B-CE01-2140-B511-46DBF292DC9B}"/>
              </a:ext>
            </a:extLst>
          </p:cNvPr>
          <p:cNvSpPr/>
          <p:nvPr/>
        </p:nvSpPr>
        <p:spPr bwMode="auto">
          <a:xfrm>
            <a:off x="874202" y="1820112"/>
            <a:ext cx="702259" cy="945924"/>
          </a:xfrm>
          <a:prstGeom prst="rect">
            <a:avLst/>
          </a:prstGeom>
          <a:solidFill>
            <a:schemeClr val="bg1">
              <a:lumMod val="6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 name="TextBox 5">
            <a:extLst>
              <a:ext uri="{FF2B5EF4-FFF2-40B4-BE49-F238E27FC236}">
                <a16:creationId xmlns:a16="http://schemas.microsoft.com/office/drawing/2014/main" id="{30578DAA-07D1-634F-A01A-0782DD4AFD16}"/>
              </a:ext>
            </a:extLst>
          </p:cNvPr>
          <p:cNvSpPr txBox="1"/>
          <p:nvPr/>
        </p:nvSpPr>
        <p:spPr>
          <a:xfrm>
            <a:off x="796048" y="1860780"/>
            <a:ext cx="1119619" cy="804672"/>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01</a:t>
            </a:r>
            <a:r>
              <a:rPr lang="id-ID" sz="3600" b="1" dirty="0">
                <a:solidFill>
                  <a:schemeClr val="bg1"/>
                </a:solidFill>
                <a:ea typeface="Montserrat" charset="0"/>
                <a:cs typeface="Montserrat" charset="0"/>
              </a:rPr>
              <a:t>              </a:t>
            </a:r>
          </a:p>
        </p:txBody>
      </p:sp>
      <p:sp>
        <p:nvSpPr>
          <p:cNvPr id="7" name="TextBox 6">
            <a:extLst>
              <a:ext uri="{FF2B5EF4-FFF2-40B4-BE49-F238E27FC236}">
                <a16:creationId xmlns:a16="http://schemas.microsoft.com/office/drawing/2014/main" id="{E582ED8F-E095-354C-B61A-3D8351A10F2E}"/>
              </a:ext>
            </a:extLst>
          </p:cNvPr>
          <p:cNvSpPr txBox="1"/>
          <p:nvPr/>
        </p:nvSpPr>
        <p:spPr>
          <a:xfrm>
            <a:off x="6941399" y="2846458"/>
            <a:ext cx="5695102" cy="707886"/>
          </a:xfrm>
          <a:prstGeom prst="rect">
            <a:avLst/>
          </a:prstGeom>
          <a:noFill/>
        </p:spPr>
        <p:txBody>
          <a:bodyPr wrap="square" rtlCol="0">
            <a:spAutoFit/>
          </a:bodyPr>
          <a:lstStyle/>
          <a:p>
            <a:pPr lvl="0">
              <a:spcBef>
                <a:spcPct val="30000"/>
              </a:spcBef>
              <a:defRPr/>
            </a:pPr>
            <a:r>
              <a:rPr lang="en-US" sz="2000" dirty="0">
                <a:latin typeface="Calibri" panose="020F0502020204030204" pitchFamily="34" charset="0"/>
                <a:cs typeface="Calibri" panose="020F0502020204030204" pitchFamily="34" charset="0"/>
              </a:rPr>
              <a:t>B</a:t>
            </a:r>
            <a:r>
              <a:rPr lang="en-US" sz="2000" dirty="0"/>
              <a:t>ody language or words that communicate stereotypes or antagonistic messages about people</a:t>
            </a:r>
            <a:endParaRPr lang="en-US" sz="2000" dirty="0">
              <a:ea typeface="MS PGothic" pitchFamily="34" charset="-128"/>
              <a:cs typeface="MS PGothic" charset="0"/>
            </a:endParaRPr>
          </a:p>
        </p:txBody>
      </p:sp>
      <p:grpSp>
        <p:nvGrpSpPr>
          <p:cNvPr id="13" name="Group 12">
            <a:extLst>
              <a:ext uri="{FF2B5EF4-FFF2-40B4-BE49-F238E27FC236}">
                <a16:creationId xmlns:a16="http://schemas.microsoft.com/office/drawing/2014/main" id="{3C2CEC5E-A1DE-9941-BC10-C28F2B427A4E}"/>
              </a:ext>
            </a:extLst>
          </p:cNvPr>
          <p:cNvGrpSpPr/>
          <p:nvPr/>
        </p:nvGrpSpPr>
        <p:grpSpPr>
          <a:xfrm>
            <a:off x="1573616" y="1820112"/>
            <a:ext cx="4554469" cy="945923"/>
            <a:chOff x="501679" y="2342117"/>
            <a:chExt cx="4554469" cy="945923"/>
          </a:xfrm>
        </p:grpSpPr>
        <p:sp>
          <p:nvSpPr>
            <p:cNvPr id="14" name="Rectangle 13">
              <a:extLst>
                <a:ext uri="{FF2B5EF4-FFF2-40B4-BE49-F238E27FC236}">
                  <a16:creationId xmlns:a16="http://schemas.microsoft.com/office/drawing/2014/main" id="{C6D3AA55-90A9-A246-A33D-033916773C20}"/>
                </a:ext>
              </a:extLst>
            </p:cNvPr>
            <p:cNvSpPr/>
            <p:nvPr/>
          </p:nvSpPr>
          <p:spPr bwMode="auto">
            <a:xfrm>
              <a:off x="501679" y="2342117"/>
              <a:ext cx="4554469" cy="945923"/>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5" name="Rectangle 14">
              <a:extLst>
                <a:ext uri="{FF2B5EF4-FFF2-40B4-BE49-F238E27FC236}">
                  <a16:creationId xmlns:a16="http://schemas.microsoft.com/office/drawing/2014/main" id="{A53362CE-C756-4A40-B3EA-542752A1F9AC}"/>
                </a:ext>
              </a:extLst>
            </p:cNvPr>
            <p:cNvSpPr/>
            <p:nvPr/>
          </p:nvSpPr>
          <p:spPr>
            <a:xfrm>
              <a:off x="501679" y="2512421"/>
              <a:ext cx="3999983" cy="584775"/>
            </a:xfrm>
            <a:prstGeom prst="rect">
              <a:avLst/>
            </a:prstGeom>
          </p:spPr>
          <p:txBody>
            <a:bodyPr wrap="square">
              <a:spAutoFit/>
            </a:bodyPr>
            <a:lstStyle/>
            <a:p>
              <a:pPr lvl="0" algn="ctr">
                <a:spcBef>
                  <a:spcPct val="30000"/>
                </a:spcBef>
                <a:defRPr/>
              </a:pPr>
              <a:r>
                <a:rPr lang="en-CA" sz="3200" b="1" dirty="0">
                  <a:solidFill>
                    <a:schemeClr val="bg1"/>
                  </a:solidFill>
                  <a:ea typeface="MS PGothic" pitchFamily="34" charset="-128"/>
                  <a:cs typeface="MS PGothic" charset="0"/>
                </a:rPr>
                <a:t>Unconscious Bias:</a:t>
              </a:r>
            </a:p>
          </p:txBody>
        </p:sp>
      </p:grpSp>
      <p:sp>
        <p:nvSpPr>
          <p:cNvPr id="16" name="Rectangle 15">
            <a:extLst>
              <a:ext uri="{FF2B5EF4-FFF2-40B4-BE49-F238E27FC236}">
                <a16:creationId xmlns:a16="http://schemas.microsoft.com/office/drawing/2014/main" id="{71E106BE-778C-4246-B575-9EC0D6D0AADA}"/>
              </a:ext>
            </a:extLst>
          </p:cNvPr>
          <p:cNvSpPr/>
          <p:nvPr/>
        </p:nvSpPr>
        <p:spPr bwMode="auto">
          <a:xfrm>
            <a:off x="7003745" y="1820112"/>
            <a:ext cx="702259" cy="945924"/>
          </a:xfrm>
          <a:prstGeom prst="rect">
            <a:avLst/>
          </a:prstGeom>
          <a:solidFill>
            <a:schemeClr val="bg1">
              <a:lumMod val="6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 name="TextBox 16">
            <a:extLst>
              <a:ext uri="{FF2B5EF4-FFF2-40B4-BE49-F238E27FC236}">
                <a16:creationId xmlns:a16="http://schemas.microsoft.com/office/drawing/2014/main" id="{F74D1234-50E6-CF43-99DD-F347AB4A9E7F}"/>
              </a:ext>
            </a:extLst>
          </p:cNvPr>
          <p:cNvSpPr txBox="1"/>
          <p:nvPr/>
        </p:nvSpPr>
        <p:spPr>
          <a:xfrm>
            <a:off x="6938479" y="1860780"/>
            <a:ext cx="1119619" cy="804672"/>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02</a:t>
            </a:r>
            <a:r>
              <a:rPr lang="id-ID" sz="3600" b="1" dirty="0">
                <a:solidFill>
                  <a:schemeClr val="bg1"/>
                </a:solidFill>
                <a:ea typeface="Montserrat" charset="0"/>
                <a:cs typeface="Montserrat" charset="0"/>
              </a:rPr>
              <a:t>              </a:t>
            </a:r>
          </a:p>
        </p:txBody>
      </p:sp>
      <p:grpSp>
        <p:nvGrpSpPr>
          <p:cNvPr id="18" name="Group 17">
            <a:extLst>
              <a:ext uri="{FF2B5EF4-FFF2-40B4-BE49-F238E27FC236}">
                <a16:creationId xmlns:a16="http://schemas.microsoft.com/office/drawing/2014/main" id="{51BBD029-2A59-D24E-8A3C-213532D23B3F}"/>
              </a:ext>
            </a:extLst>
          </p:cNvPr>
          <p:cNvGrpSpPr/>
          <p:nvPr/>
        </p:nvGrpSpPr>
        <p:grpSpPr>
          <a:xfrm>
            <a:off x="7706005" y="1820112"/>
            <a:ext cx="4743459" cy="945923"/>
            <a:chOff x="449107" y="2342117"/>
            <a:chExt cx="4743459" cy="945923"/>
          </a:xfrm>
        </p:grpSpPr>
        <p:sp>
          <p:nvSpPr>
            <p:cNvPr id="19" name="Rectangle 18">
              <a:extLst>
                <a:ext uri="{FF2B5EF4-FFF2-40B4-BE49-F238E27FC236}">
                  <a16:creationId xmlns:a16="http://schemas.microsoft.com/office/drawing/2014/main" id="{C4779F7E-722A-D942-AD27-C9549A33AD08}"/>
                </a:ext>
              </a:extLst>
            </p:cNvPr>
            <p:cNvSpPr/>
            <p:nvPr/>
          </p:nvSpPr>
          <p:spPr bwMode="auto">
            <a:xfrm>
              <a:off x="449107" y="2342117"/>
              <a:ext cx="4743459" cy="945923"/>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20" name="Rectangle 19">
              <a:extLst>
                <a:ext uri="{FF2B5EF4-FFF2-40B4-BE49-F238E27FC236}">
                  <a16:creationId xmlns:a16="http://schemas.microsoft.com/office/drawing/2014/main" id="{C862A072-2621-8542-9D04-F3D0903B040B}"/>
                </a:ext>
              </a:extLst>
            </p:cNvPr>
            <p:cNvSpPr/>
            <p:nvPr/>
          </p:nvSpPr>
          <p:spPr>
            <a:xfrm>
              <a:off x="501679" y="2512421"/>
              <a:ext cx="3999983" cy="584775"/>
            </a:xfrm>
            <a:prstGeom prst="rect">
              <a:avLst/>
            </a:prstGeom>
          </p:spPr>
          <p:txBody>
            <a:bodyPr wrap="square">
              <a:spAutoFit/>
            </a:bodyPr>
            <a:lstStyle/>
            <a:p>
              <a:pPr lvl="0" algn="ctr">
                <a:spcBef>
                  <a:spcPct val="30000"/>
                </a:spcBef>
                <a:defRPr/>
              </a:pPr>
              <a:r>
                <a:rPr lang="en-CA" sz="3200" b="1" dirty="0">
                  <a:solidFill>
                    <a:schemeClr val="bg1"/>
                  </a:solidFill>
                  <a:ea typeface="MS PGothic" pitchFamily="34" charset="-128"/>
                  <a:cs typeface="MS PGothic" charset="0"/>
                </a:rPr>
                <a:t>Microaggression:</a:t>
              </a:r>
            </a:p>
          </p:txBody>
        </p:sp>
      </p:grpSp>
      <p:sp>
        <p:nvSpPr>
          <p:cNvPr id="21" name="Rectangle 20">
            <a:extLst>
              <a:ext uri="{FF2B5EF4-FFF2-40B4-BE49-F238E27FC236}">
                <a16:creationId xmlns:a16="http://schemas.microsoft.com/office/drawing/2014/main" id="{01AF66C0-DD61-004F-8B6A-4536858010E0}"/>
              </a:ext>
            </a:extLst>
          </p:cNvPr>
          <p:cNvSpPr/>
          <p:nvPr/>
        </p:nvSpPr>
        <p:spPr>
          <a:xfrm>
            <a:off x="790863" y="4769659"/>
            <a:ext cx="11658601" cy="830997"/>
          </a:xfrm>
          <a:prstGeom prst="rect">
            <a:avLst/>
          </a:prstGeom>
        </p:spPr>
        <p:txBody>
          <a:bodyPr wrap="square">
            <a:spAutoFit/>
          </a:bodyPr>
          <a:lstStyle/>
          <a:p>
            <a:r>
              <a:rPr lang="en-US" sz="4800" dirty="0">
                <a:solidFill>
                  <a:schemeClr val="bg2"/>
                </a:solidFill>
              </a:rPr>
              <a:t>Bias in our </a:t>
            </a:r>
            <a:r>
              <a:rPr lang="en-US" sz="4800" dirty="0">
                <a:solidFill>
                  <a:schemeClr val="accent2"/>
                </a:solidFill>
              </a:rPr>
              <a:t>work</a:t>
            </a:r>
            <a:r>
              <a:rPr lang="en-US" sz="4800" dirty="0">
                <a:solidFill>
                  <a:schemeClr val="bg2"/>
                </a:solidFill>
              </a:rPr>
              <a:t>:</a:t>
            </a:r>
          </a:p>
        </p:txBody>
      </p:sp>
      <p:sp>
        <p:nvSpPr>
          <p:cNvPr id="23" name="Rectangle 22">
            <a:extLst>
              <a:ext uri="{FF2B5EF4-FFF2-40B4-BE49-F238E27FC236}">
                <a16:creationId xmlns:a16="http://schemas.microsoft.com/office/drawing/2014/main" id="{749A6180-BBEC-A84F-930B-F3FDE20D0BC8}"/>
              </a:ext>
            </a:extLst>
          </p:cNvPr>
          <p:cNvSpPr/>
          <p:nvPr/>
        </p:nvSpPr>
        <p:spPr>
          <a:xfrm>
            <a:off x="796047" y="5800610"/>
            <a:ext cx="5481411" cy="492443"/>
          </a:xfrm>
          <a:prstGeom prst="rect">
            <a:avLst/>
          </a:prstGeom>
        </p:spPr>
        <p:txBody>
          <a:bodyPr wrap="square">
            <a:spAutoFit/>
          </a:bodyPr>
          <a:lstStyle/>
          <a:p>
            <a:r>
              <a:rPr lang="en-US" sz="2600" dirty="0">
                <a:solidFill>
                  <a:srgbClr val="595959"/>
                </a:solidFill>
              </a:rPr>
              <a:t>Manifests in </a:t>
            </a:r>
            <a:r>
              <a:rPr lang="en-US" sz="2600" b="1" dirty="0"/>
              <a:t>microaggressions</a:t>
            </a:r>
          </a:p>
        </p:txBody>
      </p:sp>
      <p:sp>
        <p:nvSpPr>
          <p:cNvPr id="25" name="Rectangle 24">
            <a:extLst>
              <a:ext uri="{FF2B5EF4-FFF2-40B4-BE49-F238E27FC236}">
                <a16:creationId xmlns:a16="http://schemas.microsoft.com/office/drawing/2014/main" id="{EDB14EEA-7398-F147-8C5E-70B254024907}"/>
              </a:ext>
            </a:extLst>
          </p:cNvPr>
          <p:cNvSpPr/>
          <p:nvPr/>
        </p:nvSpPr>
        <p:spPr>
          <a:xfrm>
            <a:off x="796048" y="6459657"/>
            <a:ext cx="4895872" cy="492443"/>
          </a:xfrm>
          <a:prstGeom prst="rect">
            <a:avLst/>
          </a:prstGeom>
        </p:spPr>
        <p:txBody>
          <a:bodyPr wrap="square">
            <a:spAutoFit/>
          </a:bodyPr>
          <a:lstStyle/>
          <a:p>
            <a:r>
              <a:rPr lang="en-US" sz="2600" dirty="0">
                <a:solidFill>
                  <a:srgbClr val="595959"/>
                </a:solidFill>
              </a:rPr>
              <a:t>Leads to </a:t>
            </a:r>
            <a:r>
              <a:rPr lang="en-US" sz="2600" b="1" dirty="0"/>
              <a:t>inequitable care</a:t>
            </a:r>
          </a:p>
        </p:txBody>
      </p:sp>
      <p:sp>
        <p:nvSpPr>
          <p:cNvPr id="26" name="Rectangle 25">
            <a:extLst>
              <a:ext uri="{FF2B5EF4-FFF2-40B4-BE49-F238E27FC236}">
                <a16:creationId xmlns:a16="http://schemas.microsoft.com/office/drawing/2014/main" id="{5C566722-A7DF-E545-8901-4948C0518B25}"/>
              </a:ext>
            </a:extLst>
          </p:cNvPr>
          <p:cNvSpPr/>
          <p:nvPr/>
        </p:nvSpPr>
        <p:spPr>
          <a:xfrm>
            <a:off x="787788" y="7219970"/>
            <a:ext cx="11831921" cy="452432"/>
          </a:xfrm>
          <a:prstGeom prst="rect">
            <a:avLst/>
          </a:prstGeom>
        </p:spPr>
        <p:txBody>
          <a:bodyPr wrap="square">
            <a:spAutoFit/>
          </a:bodyPr>
          <a:lstStyle/>
          <a:p>
            <a:pPr>
              <a:lnSpc>
                <a:spcPct val="90000"/>
              </a:lnSpc>
            </a:pPr>
            <a:r>
              <a:rPr lang="en-US" sz="2600" b="1" dirty="0"/>
              <a:t>Undermines our own core obligations</a:t>
            </a:r>
            <a:r>
              <a:rPr lang="en-US" sz="2600" dirty="0">
                <a:solidFill>
                  <a:srgbClr val="595959"/>
                </a:solidFill>
              </a:rPr>
              <a:t>, protection principles and safe space messaging</a:t>
            </a:r>
          </a:p>
        </p:txBody>
      </p:sp>
      <p:sp>
        <p:nvSpPr>
          <p:cNvPr id="27" name="Rectangle 26">
            <a:extLst>
              <a:ext uri="{FF2B5EF4-FFF2-40B4-BE49-F238E27FC236}">
                <a16:creationId xmlns:a16="http://schemas.microsoft.com/office/drawing/2014/main" id="{D2F46919-7809-7149-A044-2E817B72144E}"/>
              </a:ext>
            </a:extLst>
          </p:cNvPr>
          <p:cNvSpPr/>
          <p:nvPr/>
        </p:nvSpPr>
        <p:spPr>
          <a:xfrm>
            <a:off x="790862" y="7961007"/>
            <a:ext cx="11828847" cy="812530"/>
          </a:xfrm>
          <a:prstGeom prst="rect">
            <a:avLst/>
          </a:prstGeom>
        </p:spPr>
        <p:txBody>
          <a:bodyPr wrap="square">
            <a:spAutoFit/>
          </a:bodyPr>
          <a:lstStyle/>
          <a:p>
            <a:pPr>
              <a:lnSpc>
                <a:spcPct val="90000"/>
              </a:lnSpc>
            </a:pPr>
            <a:r>
              <a:rPr lang="en-US" sz="2600" dirty="0">
                <a:solidFill>
                  <a:srgbClr val="595959"/>
                </a:solidFill>
              </a:rPr>
              <a:t>Adds to the</a:t>
            </a:r>
            <a:r>
              <a:rPr lang="en-US" sz="2600" b="1" dirty="0"/>
              <a:t> negative messages people with diverse SOGIESC are already receiving</a:t>
            </a:r>
            <a:r>
              <a:rPr lang="en-US" sz="2600" dirty="0">
                <a:solidFill>
                  <a:srgbClr val="595959"/>
                </a:solidFill>
              </a:rPr>
              <a:t>, which causes them further stress and worsens their situations</a:t>
            </a:r>
          </a:p>
        </p:txBody>
      </p:sp>
      <p:cxnSp>
        <p:nvCxnSpPr>
          <p:cNvPr id="29" name="Straight Connector 28">
            <a:extLst>
              <a:ext uri="{FF2B5EF4-FFF2-40B4-BE49-F238E27FC236}">
                <a16:creationId xmlns:a16="http://schemas.microsoft.com/office/drawing/2014/main" id="{6B3507F2-73EF-0A42-9655-90025A999FBB}"/>
              </a:ext>
            </a:extLst>
          </p:cNvPr>
          <p:cNvCxnSpPr>
            <a:cxnSpLocks/>
          </p:cNvCxnSpPr>
          <p:nvPr/>
        </p:nvCxnSpPr>
        <p:spPr bwMode="auto">
          <a:xfrm>
            <a:off x="815498" y="5576303"/>
            <a:ext cx="11744802" cy="0"/>
          </a:xfrm>
          <a:prstGeom prst="line">
            <a:avLst/>
          </a:prstGeom>
          <a:blipFill dpi="0" rotWithShape="0">
            <a:blip r:embed="rId3"/>
            <a:srcRect/>
            <a:tile tx="0" ty="0" sx="100000" sy="100000" flip="none" algn="tl"/>
          </a:blipFill>
          <a:ln w="7620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a:extLst>
              <a:ext uri="{FF2B5EF4-FFF2-40B4-BE49-F238E27FC236}">
                <a16:creationId xmlns:a16="http://schemas.microsoft.com/office/drawing/2014/main" id="{F5C3B977-8FA5-7D46-90A1-26B1526992C6}"/>
              </a:ext>
            </a:extLst>
          </p:cNvPr>
          <p:cNvCxnSpPr>
            <a:cxnSpLocks/>
          </p:cNvCxnSpPr>
          <p:nvPr/>
        </p:nvCxnSpPr>
        <p:spPr bwMode="auto">
          <a:xfrm>
            <a:off x="834712" y="6345713"/>
            <a:ext cx="11701618" cy="0"/>
          </a:xfrm>
          <a:prstGeom prst="line">
            <a:avLst/>
          </a:prstGeom>
          <a:blipFill dpi="0" rotWithShape="0">
            <a:blip r:embed="rId3"/>
            <a:srcRect/>
            <a:tile tx="0" ty="0" sx="100000" sy="100000" flip="none" algn="tl"/>
          </a:blip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922EF99C-6E7F-414A-8626-EEDD719CDA76}"/>
              </a:ext>
            </a:extLst>
          </p:cNvPr>
          <p:cNvCxnSpPr>
            <a:cxnSpLocks/>
          </p:cNvCxnSpPr>
          <p:nvPr/>
        </p:nvCxnSpPr>
        <p:spPr bwMode="auto">
          <a:xfrm>
            <a:off x="834712" y="7041831"/>
            <a:ext cx="11725588" cy="0"/>
          </a:xfrm>
          <a:prstGeom prst="line">
            <a:avLst/>
          </a:prstGeom>
          <a:blipFill dpi="0" rotWithShape="0">
            <a:blip r:embed="rId3"/>
            <a:srcRect/>
            <a:tile tx="0" ty="0" sx="100000" sy="100000" flip="none" algn="tl"/>
          </a:blip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967D874B-B087-824C-8430-C22BFF80FFAB}"/>
              </a:ext>
            </a:extLst>
          </p:cNvPr>
          <p:cNvCxnSpPr>
            <a:cxnSpLocks/>
          </p:cNvCxnSpPr>
          <p:nvPr/>
        </p:nvCxnSpPr>
        <p:spPr bwMode="auto">
          <a:xfrm>
            <a:off x="834712" y="7837831"/>
            <a:ext cx="11725588" cy="0"/>
          </a:xfrm>
          <a:prstGeom prst="line">
            <a:avLst/>
          </a:prstGeom>
          <a:blipFill dpi="0" rotWithShape="0">
            <a:blip r:embed="rId3"/>
            <a:srcRect/>
            <a:tile tx="0" ty="0" sx="100000" sy="100000" flip="none" algn="tl"/>
          </a:blip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a:extLst>
              <a:ext uri="{FF2B5EF4-FFF2-40B4-BE49-F238E27FC236}">
                <a16:creationId xmlns:a16="http://schemas.microsoft.com/office/drawing/2014/main" id="{3C509F9F-2E7F-164C-925E-87916722DCC2}"/>
              </a:ext>
            </a:extLst>
          </p:cNvPr>
          <p:cNvCxnSpPr>
            <a:cxnSpLocks/>
          </p:cNvCxnSpPr>
          <p:nvPr/>
        </p:nvCxnSpPr>
        <p:spPr bwMode="auto">
          <a:xfrm>
            <a:off x="834712" y="8883994"/>
            <a:ext cx="11725588" cy="0"/>
          </a:xfrm>
          <a:prstGeom prst="line">
            <a:avLst/>
          </a:prstGeom>
          <a:blipFill dpi="0" rotWithShape="0">
            <a:blip r:embed="rId3"/>
            <a:srcRect/>
            <a:tile tx="0" ty="0" sx="100000" sy="100000" flip="none" algn="tl"/>
          </a:blipFill>
          <a:ln w="952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 name="TextBox 1">
            <a:extLst>
              <a:ext uri="{FF2B5EF4-FFF2-40B4-BE49-F238E27FC236}">
                <a16:creationId xmlns:a16="http://schemas.microsoft.com/office/drawing/2014/main" id="{1BB63DA3-3B4B-FE47-BEC6-4AA85093C5B2}"/>
              </a:ext>
            </a:extLst>
          </p:cNvPr>
          <p:cNvSpPr txBox="1"/>
          <p:nvPr/>
        </p:nvSpPr>
        <p:spPr>
          <a:xfrm>
            <a:off x="4521200" y="66802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11438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D471-CE7A-4B4F-867B-9AD849485069}"/>
              </a:ext>
            </a:extLst>
          </p:cNvPr>
          <p:cNvSpPr/>
          <p:nvPr/>
        </p:nvSpPr>
        <p:spPr bwMode="auto">
          <a:xfrm>
            <a:off x="901700" y="1819853"/>
            <a:ext cx="116586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3058" name="Title 3"/>
          <p:cNvSpPr>
            <a:spLocks noGrp="1"/>
          </p:cNvSpPr>
          <p:nvPr>
            <p:ph type="ctrTitle"/>
          </p:nvPr>
        </p:nvSpPr>
        <p:spPr/>
        <p:txBody>
          <a:bodyPr>
            <a:noAutofit/>
          </a:bodyPr>
          <a:lstStyle/>
          <a:p>
            <a:r>
              <a:rPr lang="en-US" altLang="en-US"/>
              <a:t>DEBRIEF Exercise: </a:t>
            </a:r>
            <a:r>
              <a:rPr lang="en-US" altLang="en-US" b="1">
                <a:solidFill>
                  <a:schemeClr val="accent2"/>
                </a:solidFill>
              </a:rPr>
              <a:t>Mock Scripts </a:t>
            </a:r>
            <a:endParaRPr lang="en-US" altLang="en-US" b="1" dirty="0">
              <a:solidFill>
                <a:schemeClr val="accent2"/>
              </a:solidFill>
            </a:endParaRPr>
          </a:p>
        </p:txBody>
      </p:sp>
      <p:sp>
        <p:nvSpPr>
          <p:cNvPr id="7" name="Subtitle 6">
            <a:extLst>
              <a:ext uri="{FF2B5EF4-FFF2-40B4-BE49-F238E27FC236}">
                <a16:creationId xmlns:a16="http://schemas.microsoft.com/office/drawing/2014/main" id="{6103C10A-EA9C-1F4E-B40C-0807D903AF83}"/>
              </a:ext>
            </a:extLst>
          </p:cNvPr>
          <p:cNvSpPr>
            <a:spLocks noGrp="1"/>
          </p:cNvSpPr>
          <p:nvPr>
            <p:ph type="subTitle" idx="1"/>
          </p:nvPr>
        </p:nvSpPr>
        <p:spPr>
          <a:xfrm>
            <a:off x="1020763" y="1858143"/>
            <a:ext cx="11539536" cy="863793"/>
          </a:xfrm>
        </p:spPr>
        <p:txBody>
          <a:bodyPr/>
          <a:lstStyle/>
          <a:p>
            <a:pPr algn="ctr"/>
            <a:r>
              <a:rPr lang="en-US" dirty="0"/>
              <a:t>Transitioning</a:t>
            </a:r>
          </a:p>
        </p:txBody>
      </p:sp>
      <p:sp>
        <p:nvSpPr>
          <p:cNvPr id="8" name="Text Placeholder 7">
            <a:extLst>
              <a:ext uri="{FF2B5EF4-FFF2-40B4-BE49-F238E27FC236}">
                <a16:creationId xmlns:a16="http://schemas.microsoft.com/office/drawing/2014/main" id="{00392973-0E9B-DD4C-BE79-E0CDAC40BB05}"/>
              </a:ext>
            </a:extLst>
          </p:cNvPr>
          <p:cNvSpPr>
            <a:spLocks noGrp="1"/>
          </p:cNvSpPr>
          <p:nvPr>
            <p:ph type="body" sz="quarter" idx="10"/>
          </p:nvPr>
        </p:nvSpPr>
        <p:spPr>
          <a:xfrm>
            <a:off x="1020762" y="3829049"/>
            <a:ext cx="11539537" cy="2486395"/>
          </a:xfrm>
        </p:spPr>
        <p:txBody>
          <a:bodyPr>
            <a:normAutofit/>
          </a:bodyPr>
          <a:lstStyle/>
          <a:p>
            <a:pPr lvl="1" algn="ctr">
              <a:spcBef>
                <a:spcPts val="2400"/>
              </a:spcBef>
            </a:pPr>
            <a:r>
              <a:rPr lang="en-US" sz="4000" dirty="0">
                <a:solidFill>
                  <a:schemeClr val="tx1"/>
                </a:solidFill>
              </a:rPr>
              <a:t>Why is it relevant to our work? </a:t>
            </a:r>
          </a:p>
        </p:txBody>
      </p:sp>
      <p:sp>
        <p:nvSpPr>
          <p:cNvPr id="12" name="Slide Number Placeholder 5">
            <a:extLst>
              <a:ext uri="{FF2B5EF4-FFF2-40B4-BE49-F238E27FC236}">
                <a16:creationId xmlns:a16="http://schemas.microsoft.com/office/drawing/2014/main" id="{C7932E9A-B509-9649-A2F7-0453B6F982B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46</a:t>
            </a:fld>
            <a:endParaRPr lang="en-US" altLang="en-US" sz="1200" dirty="0">
              <a:solidFill>
                <a:schemeClr val="bg1"/>
              </a:solidFill>
            </a:endParaRPr>
          </a:p>
        </p:txBody>
      </p:sp>
      <p:pic>
        <p:nvPicPr>
          <p:cNvPr id="10" name="Picture 8">
            <a:extLst>
              <a:ext uri="{FF2B5EF4-FFF2-40B4-BE49-F238E27FC236}">
                <a16:creationId xmlns:a16="http://schemas.microsoft.com/office/drawing/2014/main" id="{FD987958-09B2-634E-A2CC-AD8605C83013}"/>
              </a:ext>
            </a:extLst>
          </p:cNvPr>
          <p:cNvPicPr>
            <a:picLocks noChangeAspect="1"/>
          </p:cNvPicPr>
          <p:nvPr/>
        </p:nvPicPr>
        <p:blipFill rotWithShape="1">
          <a:blip r:embed="rId3"/>
          <a:srcRect l="20653" r="43197" b="39823"/>
          <a:stretch/>
        </p:blipFill>
        <p:spPr>
          <a:xfrm>
            <a:off x="9364354" y="6170525"/>
            <a:ext cx="2192058" cy="3649102"/>
          </a:xfrm>
          <a:prstGeom prst="rect">
            <a:avLst/>
          </a:prstGeom>
        </p:spPr>
      </p:pic>
      <p:pic>
        <p:nvPicPr>
          <p:cNvPr id="11" name="Picture 8">
            <a:extLst>
              <a:ext uri="{FF2B5EF4-FFF2-40B4-BE49-F238E27FC236}">
                <a16:creationId xmlns:a16="http://schemas.microsoft.com/office/drawing/2014/main" id="{9767069F-3157-D346-B602-61880175D782}"/>
              </a:ext>
            </a:extLst>
          </p:cNvPr>
          <p:cNvPicPr>
            <a:picLocks noChangeAspect="1"/>
          </p:cNvPicPr>
          <p:nvPr/>
        </p:nvPicPr>
        <p:blipFill>
          <a:blip r:embed="rId4"/>
          <a:stretch>
            <a:fillRect/>
          </a:stretch>
        </p:blipFill>
        <p:spPr>
          <a:xfrm>
            <a:off x="2383851" y="6260869"/>
            <a:ext cx="7768532" cy="3884267"/>
          </a:xfrm>
          <a:prstGeom prst="rect">
            <a:avLst/>
          </a:prstGeom>
        </p:spPr>
      </p:pic>
      <p:pic>
        <p:nvPicPr>
          <p:cNvPr id="13" name="Picture 12">
            <a:extLst>
              <a:ext uri="{FF2B5EF4-FFF2-40B4-BE49-F238E27FC236}">
                <a16:creationId xmlns:a16="http://schemas.microsoft.com/office/drawing/2014/main" id="{B911A547-EF16-A649-B746-DDA6B3CDFEF5}"/>
              </a:ext>
            </a:extLst>
          </p:cNvPr>
          <p:cNvPicPr>
            <a:picLocks noChangeAspect="1"/>
          </p:cNvPicPr>
          <p:nvPr/>
        </p:nvPicPr>
        <p:blipFill rotWithShape="1">
          <a:blip r:embed="rId5"/>
          <a:srcRect l="11926" t="9816" r="56636" b="48055"/>
          <a:stretch/>
        </p:blipFill>
        <p:spPr>
          <a:xfrm>
            <a:off x="1052974" y="6485205"/>
            <a:ext cx="2441406" cy="3271571"/>
          </a:xfrm>
          <a:prstGeom prst="rect">
            <a:avLst/>
          </a:prstGeom>
        </p:spPr>
      </p:pic>
    </p:spTree>
    <p:extLst>
      <p:ext uri="{BB962C8B-B14F-4D97-AF65-F5344CB8AC3E}">
        <p14:creationId xmlns:p14="http://schemas.microsoft.com/office/powerpoint/2010/main" val="69639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5ED471-CE7A-4B4F-867B-9AD849485069}"/>
              </a:ext>
            </a:extLst>
          </p:cNvPr>
          <p:cNvSpPr/>
          <p:nvPr/>
        </p:nvSpPr>
        <p:spPr bwMode="auto">
          <a:xfrm>
            <a:off x="901700" y="1819853"/>
            <a:ext cx="116586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173058" name="Title 3"/>
          <p:cNvSpPr>
            <a:spLocks noGrp="1"/>
          </p:cNvSpPr>
          <p:nvPr>
            <p:ph type="ctrTitle"/>
          </p:nvPr>
        </p:nvSpPr>
        <p:spPr/>
        <p:txBody>
          <a:bodyPr>
            <a:noAutofit/>
          </a:bodyPr>
          <a:lstStyle/>
          <a:p>
            <a:r>
              <a:rPr lang="en-US" altLang="en-US"/>
              <a:t>DEBRIEF Exercise: </a:t>
            </a:r>
            <a:r>
              <a:rPr lang="en-US" altLang="en-US" b="1">
                <a:solidFill>
                  <a:schemeClr val="accent2"/>
                </a:solidFill>
              </a:rPr>
              <a:t>Mock Scripts </a:t>
            </a:r>
            <a:endParaRPr lang="en-US" altLang="en-US" b="1" dirty="0">
              <a:solidFill>
                <a:schemeClr val="accent2"/>
              </a:solidFill>
            </a:endParaRPr>
          </a:p>
        </p:txBody>
      </p:sp>
      <p:sp>
        <p:nvSpPr>
          <p:cNvPr id="7" name="Subtitle 6">
            <a:extLst>
              <a:ext uri="{FF2B5EF4-FFF2-40B4-BE49-F238E27FC236}">
                <a16:creationId xmlns:a16="http://schemas.microsoft.com/office/drawing/2014/main" id="{6103C10A-EA9C-1F4E-B40C-0807D903AF83}"/>
              </a:ext>
            </a:extLst>
          </p:cNvPr>
          <p:cNvSpPr>
            <a:spLocks noGrp="1"/>
          </p:cNvSpPr>
          <p:nvPr>
            <p:ph type="subTitle" idx="1"/>
          </p:nvPr>
        </p:nvSpPr>
        <p:spPr>
          <a:xfrm>
            <a:off x="1020763" y="1858143"/>
            <a:ext cx="4274251" cy="863793"/>
          </a:xfrm>
        </p:spPr>
        <p:txBody>
          <a:bodyPr/>
          <a:lstStyle/>
          <a:p>
            <a:r>
              <a:rPr lang="en-US"/>
              <a:t>THREE ACTIONS</a:t>
            </a:r>
            <a:endParaRPr lang="en-US" dirty="0"/>
          </a:p>
        </p:txBody>
      </p:sp>
      <p:sp>
        <p:nvSpPr>
          <p:cNvPr id="8" name="Text Placeholder 7">
            <a:extLst>
              <a:ext uri="{FF2B5EF4-FFF2-40B4-BE49-F238E27FC236}">
                <a16:creationId xmlns:a16="http://schemas.microsoft.com/office/drawing/2014/main" id="{00392973-0E9B-DD4C-BE79-E0CDAC40BB05}"/>
              </a:ext>
            </a:extLst>
          </p:cNvPr>
          <p:cNvSpPr>
            <a:spLocks noGrp="1"/>
          </p:cNvSpPr>
          <p:nvPr>
            <p:ph type="body" sz="quarter" idx="10"/>
          </p:nvPr>
        </p:nvSpPr>
        <p:spPr>
          <a:xfrm>
            <a:off x="1020762" y="2892795"/>
            <a:ext cx="11539537" cy="3422650"/>
          </a:xfrm>
        </p:spPr>
        <p:txBody>
          <a:bodyPr>
            <a:normAutofit/>
          </a:bodyPr>
          <a:lstStyle/>
          <a:p>
            <a:pPr marL="514350" lvl="1" indent="-514350">
              <a:spcBef>
                <a:spcPts val="2400"/>
              </a:spcBef>
              <a:buClr>
                <a:schemeClr val="accent2"/>
              </a:buClr>
              <a:buFont typeface="+mj-lt"/>
              <a:buAutoNum type="arabicPeriod"/>
            </a:pPr>
            <a:r>
              <a:rPr lang="en-US" dirty="0"/>
              <a:t>Assume</a:t>
            </a:r>
            <a:r>
              <a:rPr lang="en-US" b="1" dirty="0">
                <a:solidFill>
                  <a:schemeClr val="accent2"/>
                </a:solidFill>
              </a:rPr>
              <a:t> anyone </a:t>
            </a:r>
            <a:r>
              <a:rPr lang="en-US" dirty="0"/>
              <a:t>could have a diverse SOGIESC – and communicate accordingly </a:t>
            </a:r>
          </a:p>
          <a:p>
            <a:pPr marL="514350" lvl="1" indent="-514350">
              <a:spcBef>
                <a:spcPts val="2400"/>
              </a:spcBef>
              <a:buClr>
                <a:schemeClr val="accent2"/>
              </a:buClr>
              <a:buFont typeface="+mj-lt"/>
              <a:buAutoNum type="arabicPeriod"/>
            </a:pPr>
            <a:r>
              <a:rPr lang="en-US" dirty="0"/>
              <a:t>When someone shares their diverse SOGIESC, </a:t>
            </a:r>
            <a:r>
              <a:rPr lang="en-US" b="1" dirty="0">
                <a:solidFill>
                  <a:schemeClr val="accent2"/>
                </a:solidFill>
              </a:rPr>
              <a:t>thank them </a:t>
            </a:r>
            <a:r>
              <a:rPr lang="en-US" dirty="0"/>
              <a:t>– ensuring your body language and tone are neutral or positive </a:t>
            </a:r>
          </a:p>
          <a:p>
            <a:pPr marL="514350" lvl="1" indent="-514350">
              <a:spcBef>
                <a:spcPts val="2400"/>
              </a:spcBef>
              <a:buClr>
                <a:schemeClr val="accent2"/>
              </a:buClr>
              <a:buFont typeface="+mj-lt"/>
              <a:buAutoNum type="arabicPeriod"/>
            </a:pPr>
            <a:r>
              <a:rPr lang="en-US" dirty="0"/>
              <a:t>After someone shares their diverse SOGIEC, ask </a:t>
            </a:r>
            <a:r>
              <a:rPr lang="en-US" b="1" dirty="0">
                <a:solidFill>
                  <a:schemeClr val="accent2"/>
                </a:solidFill>
              </a:rPr>
              <a:t>appropriate and respectful questions</a:t>
            </a:r>
            <a:r>
              <a:rPr lang="en-US" dirty="0"/>
              <a:t> to gather necessary information for next steps</a:t>
            </a:r>
          </a:p>
          <a:p>
            <a:pPr lvl="1">
              <a:spcBef>
                <a:spcPts val="2400"/>
              </a:spcBef>
            </a:pPr>
            <a:endParaRPr lang="en-US" dirty="0"/>
          </a:p>
        </p:txBody>
      </p:sp>
      <p:sp>
        <p:nvSpPr>
          <p:cNvPr id="12" name="Slide Number Placeholder 5">
            <a:extLst>
              <a:ext uri="{FF2B5EF4-FFF2-40B4-BE49-F238E27FC236}">
                <a16:creationId xmlns:a16="http://schemas.microsoft.com/office/drawing/2014/main" id="{C7932E9A-B509-9649-A2F7-0453B6F982BA}"/>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47</a:t>
            </a:fld>
            <a:endParaRPr lang="en-US" altLang="en-US" sz="1200" dirty="0">
              <a:solidFill>
                <a:schemeClr val="bg1"/>
              </a:solidFill>
            </a:endParaRPr>
          </a:p>
        </p:txBody>
      </p:sp>
      <p:sp>
        <p:nvSpPr>
          <p:cNvPr id="24" name="Title 53">
            <a:extLst>
              <a:ext uri="{FF2B5EF4-FFF2-40B4-BE49-F238E27FC236}">
                <a16:creationId xmlns:a16="http://schemas.microsoft.com/office/drawing/2014/main" id="{6EF7AD02-6F0C-864C-9E5E-B97995D5E231}"/>
              </a:ext>
            </a:extLst>
          </p:cNvPr>
          <p:cNvSpPr txBox="1">
            <a:spLocks/>
          </p:cNvSpPr>
          <p:nvPr/>
        </p:nvSpPr>
        <p:spPr>
          <a:xfrm>
            <a:off x="3651269" y="6248753"/>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dirty="0"/>
              <a:t>WORKBOOK - PAGE </a:t>
            </a:r>
            <a:r>
              <a:rPr lang="en-US" b="1" dirty="0"/>
              <a:t>67</a:t>
            </a:r>
          </a:p>
        </p:txBody>
      </p:sp>
      <p:pic>
        <p:nvPicPr>
          <p:cNvPr id="15" name="Picture 8">
            <a:extLst>
              <a:ext uri="{FF2B5EF4-FFF2-40B4-BE49-F238E27FC236}">
                <a16:creationId xmlns:a16="http://schemas.microsoft.com/office/drawing/2014/main" id="{E3BCDEFA-FE0C-044E-B35F-1B26DE0CCEE4}"/>
              </a:ext>
            </a:extLst>
          </p:cNvPr>
          <p:cNvPicPr>
            <a:picLocks noChangeAspect="1"/>
          </p:cNvPicPr>
          <p:nvPr/>
        </p:nvPicPr>
        <p:blipFill rotWithShape="1">
          <a:blip r:embed="rId3"/>
          <a:srcRect l="20653" r="43197" b="39823"/>
          <a:stretch/>
        </p:blipFill>
        <p:spPr>
          <a:xfrm>
            <a:off x="9364354" y="6170525"/>
            <a:ext cx="2192058" cy="3649102"/>
          </a:xfrm>
          <a:prstGeom prst="rect">
            <a:avLst/>
          </a:prstGeom>
        </p:spPr>
      </p:pic>
      <p:pic>
        <p:nvPicPr>
          <p:cNvPr id="16" name="Picture 8">
            <a:extLst>
              <a:ext uri="{FF2B5EF4-FFF2-40B4-BE49-F238E27FC236}">
                <a16:creationId xmlns:a16="http://schemas.microsoft.com/office/drawing/2014/main" id="{A445D70C-81EA-8A47-9276-9C80CE3BB361}"/>
              </a:ext>
            </a:extLst>
          </p:cNvPr>
          <p:cNvPicPr>
            <a:picLocks noChangeAspect="1"/>
          </p:cNvPicPr>
          <p:nvPr/>
        </p:nvPicPr>
        <p:blipFill>
          <a:blip r:embed="rId4"/>
          <a:stretch>
            <a:fillRect/>
          </a:stretch>
        </p:blipFill>
        <p:spPr>
          <a:xfrm>
            <a:off x="2383851" y="6260869"/>
            <a:ext cx="7768532" cy="3884267"/>
          </a:xfrm>
          <a:prstGeom prst="rect">
            <a:avLst/>
          </a:prstGeom>
        </p:spPr>
      </p:pic>
      <p:pic>
        <p:nvPicPr>
          <p:cNvPr id="17" name="Picture 16">
            <a:extLst>
              <a:ext uri="{FF2B5EF4-FFF2-40B4-BE49-F238E27FC236}">
                <a16:creationId xmlns:a16="http://schemas.microsoft.com/office/drawing/2014/main" id="{130B8EB3-8F29-6842-8735-F71A789200F4}"/>
              </a:ext>
            </a:extLst>
          </p:cNvPr>
          <p:cNvPicPr>
            <a:picLocks noChangeAspect="1"/>
          </p:cNvPicPr>
          <p:nvPr/>
        </p:nvPicPr>
        <p:blipFill rotWithShape="1">
          <a:blip r:embed="rId5"/>
          <a:srcRect l="11926" t="9816" r="56636" b="48055"/>
          <a:stretch/>
        </p:blipFill>
        <p:spPr>
          <a:xfrm>
            <a:off x="1052974" y="6485205"/>
            <a:ext cx="2441406" cy="3271571"/>
          </a:xfrm>
          <a:prstGeom prst="rect">
            <a:avLst/>
          </a:prstGeom>
        </p:spPr>
      </p:pic>
    </p:spTree>
    <p:extLst>
      <p:ext uri="{BB962C8B-B14F-4D97-AF65-F5344CB8AC3E}">
        <p14:creationId xmlns:p14="http://schemas.microsoft.com/office/powerpoint/2010/main" val="3427109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normAutofit/>
          </a:bodyPr>
          <a:lstStyle/>
          <a:p>
            <a:r>
              <a:rPr lang="en-US" dirty="0"/>
              <a:t>8 Key questions</a:t>
            </a:r>
          </a:p>
        </p:txBody>
      </p:sp>
      <p:sp>
        <p:nvSpPr>
          <p:cNvPr id="16" name="Slide Number Placeholder 5">
            <a:extLst>
              <a:ext uri="{FF2B5EF4-FFF2-40B4-BE49-F238E27FC236}">
                <a16:creationId xmlns:a16="http://schemas.microsoft.com/office/drawing/2014/main" id="{2019891D-AB28-F145-88F0-4E3DF14D890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48</a:t>
            </a:fld>
            <a:endParaRPr lang="en-US" altLang="en-US" sz="1200" dirty="0">
              <a:solidFill>
                <a:schemeClr val="bg1"/>
              </a:solidFill>
            </a:endParaRPr>
          </a:p>
        </p:txBody>
      </p:sp>
      <p:sp>
        <p:nvSpPr>
          <p:cNvPr id="10" name="Shape 605">
            <a:extLst>
              <a:ext uri="{FF2B5EF4-FFF2-40B4-BE49-F238E27FC236}">
                <a16:creationId xmlns:a16="http://schemas.microsoft.com/office/drawing/2014/main" id="{992700A7-DEA3-D94F-B895-DAB667B1BB0D}"/>
              </a:ext>
            </a:extLst>
          </p:cNvPr>
          <p:cNvSpPr/>
          <p:nvPr/>
        </p:nvSpPr>
        <p:spPr>
          <a:xfrm>
            <a:off x="1" y="3481294"/>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 name="Shape 617">
            <a:extLst>
              <a:ext uri="{FF2B5EF4-FFF2-40B4-BE49-F238E27FC236}">
                <a16:creationId xmlns:a16="http://schemas.microsoft.com/office/drawing/2014/main" id="{76CB4C15-D5F8-F943-B46C-FE0C12893CD9}"/>
              </a:ext>
            </a:extLst>
          </p:cNvPr>
          <p:cNvSpPr/>
          <p:nvPr/>
        </p:nvSpPr>
        <p:spPr>
          <a:xfrm>
            <a:off x="2231716" y="1731819"/>
            <a:ext cx="10143418" cy="1500906"/>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spcBef>
                <a:spcPts val="600"/>
              </a:spcBef>
              <a:defRPr/>
            </a:pPr>
            <a:r>
              <a:rPr lang="en-US" altLang="en-US" sz="2800" dirty="0">
                <a:solidFill>
                  <a:prstClr val="black"/>
                </a:solidFill>
                <a:ea typeface="MS PGothic" charset="-128"/>
              </a:rPr>
              <a:t>How do we </a:t>
            </a:r>
            <a:r>
              <a:rPr lang="en-US" altLang="en-US" sz="2800" b="1" dirty="0">
                <a:solidFill>
                  <a:prstClr val="black"/>
                </a:solidFill>
                <a:ea typeface="MS PGothic" charset="-128"/>
              </a:rPr>
              <a:t>know</a:t>
            </a:r>
            <a:r>
              <a:rPr lang="en-US" altLang="en-US" sz="2800" dirty="0">
                <a:solidFill>
                  <a:prstClr val="black"/>
                </a:solidFill>
                <a:ea typeface="MS PGothic" charset="-128"/>
              </a:rPr>
              <a:t> someone’s sexual orientation, gender identity, the meaning of their gender expression, or sex characteristics? </a:t>
            </a:r>
          </a:p>
          <a:p>
            <a:pPr lvl="0" defTabSz="914400" eaLnBrk="0" fontAlgn="base" hangingPunct="0">
              <a:spcBef>
                <a:spcPts val="600"/>
              </a:spcBef>
              <a:defRPr/>
            </a:pPr>
            <a:r>
              <a:rPr lang="en-US" altLang="en-US" sz="2800" dirty="0">
                <a:solidFill>
                  <a:prstClr val="black"/>
                </a:solidFill>
                <a:ea typeface="MS PGothic" charset="-128"/>
              </a:rPr>
              <a:t>Should we ask them?  </a:t>
            </a:r>
          </a:p>
        </p:txBody>
      </p:sp>
      <p:sp>
        <p:nvSpPr>
          <p:cNvPr id="13" name="Pentagon 12">
            <a:extLst>
              <a:ext uri="{FF2B5EF4-FFF2-40B4-BE49-F238E27FC236}">
                <a16:creationId xmlns:a16="http://schemas.microsoft.com/office/drawing/2014/main" id="{38EF0981-F754-5D41-A474-5E338DB65EBF}"/>
              </a:ext>
            </a:extLst>
          </p:cNvPr>
          <p:cNvSpPr/>
          <p:nvPr/>
        </p:nvSpPr>
        <p:spPr>
          <a:xfrm>
            <a:off x="656263" y="2064675"/>
            <a:ext cx="1410282"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6">
            <a:extLst>
              <a:ext uri="{FF2B5EF4-FFF2-40B4-BE49-F238E27FC236}">
                <a16:creationId xmlns:a16="http://schemas.microsoft.com/office/drawing/2014/main" id="{3E7E0202-A21F-8B4D-A28D-F8BC301C8479}"/>
              </a:ext>
            </a:extLst>
          </p:cNvPr>
          <p:cNvSpPr>
            <a:spLocks noChangeArrowheads="1"/>
          </p:cNvSpPr>
          <p:nvPr/>
        </p:nvSpPr>
        <p:spPr bwMode="auto">
          <a:xfrm>
            <a:off x="339272" y="2018936"/>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2"/>
                </a:solidFill>
              </a:rPr>
              <a:t>01</a:t>
            </a:r>
          </a:p>
        </p:txBody>
      </p:sp>
      <p:sp>
        <p:nvSpPr>
          <p:cNvPr id="17" name="Shape 605">
            <a:extLst>
              <a:ext uri="{FF2B5EF4-FFF2-40B4-BE49-F238E27FC236}">
                <a16:creationId xmlns:a16="http://schemas.microsoft.com/office/drawing/2014/main" id="{739E9FD6-7F94-D44D-9D28-F42BB83A0B7E}"/>
              </a:ext>
            </a:extLst>
          </p:cNvPr>
          <p:cNvSpPr/>
          <p:nvPr/>
        </p:nvSpPr>
        <p:spPr>
          <a:xfrm>
            <a:off x="1" y="5120607"/>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8" name="Shape 617">
            <a:extLst>
              <a:ext uri="{FF2B5EF4-FFF2-40B4-BE49-F238E27FC236}">
                <a16:creationId xmlns:a16="http://schemas.microsoft.com/office/drawing/2014/main" id="{C6CEEE43-3D86-9848-85AD-D557DED5A31E}"/>
              </a:ext>
            </a:extLst>
          </p:cNvPr>
          <p:cNvSpPr/>
          <p:nvPr/>
        </p:nvSpPr>
        <p:spPr>
          <a:xfrm>
            <a:off x="2231716" y="3842742"/>
            <a:ext cx="9233689" cy="99307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How should you </a:t>
            </a:r>
            <a:r>
              <a:rPr lang="en-US" altLang="en-US" sz="2800" b="1" dirty="0">
                <a:solidFill>
                  <a:prstClr val="black"/>
                </a:solidFill>
                <a:ea typeface="MS PGothic" charset="-128"/>
              </a:rPr>
              <a:t>respond</a:t>
            </a:r>
            <a:r>
              <a:rPr lang="en-US" altLang="en-US" sz="2800" dirty="0">
                <a:solidFill>
                  <a:prstClr val="black"/>
                </a:solidFill>
                <a:ea typeface="MS PGothic" charset="-128"/>
              </a:rPr>
              <a:t> when someone says they have a diverse SOGIESC? </a:t>
            </a:r>
          </a:p>
        </p:txBody>
      </p:sp>
      <p:sp>
        <p:nvSpPr>
          <p:cNvPr id="21" name="Pentagon 20">
            <a:extLst>
              <a:ext uri="{FF2B5EF4-FFF2-40B4-BE49-F238E27FC236}">
                <a16:creationId xmlns:a16="http://schemas.microsoft.com/office/drawing/2014/main" id="{9D18C569-CCFB-E944-9FD6-CC05D94AD1DD}"/>
              </a:ext>
            </a:extLst>
          </p:cNvPr>
          <p:cNvSpPr/>
          <p:nvPr/>
        </p:nvSpPr>
        <p:spPr>
          <a:xfrm>
            <a:off x="656262" y="3953438"/>
            <a:ext cx="1410283"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16">
            <a:extLst>
              <a:ext uri="{FF2B5EF4-FFF2-40B4-BE49-F238E27FC236}">
                <a16:creationId xmlns:a16="http://schemas.microsoft.com/office/drawing/2014/main" id="{DA111D05-E57E-C547-A459-39FA793D23BA}"/>
              </a:ext>
            </a:extLst>
          </p:cNvPr>
          <p:cNvSpPr>
            <a:spLocks noChangeArrowheads="1"/>
          </p:cNvSpPr>
          <p:nvPr/>
        </p:nvSpPr>
        <p:spPr bwMode="auto">
          <a:xfrm>
            <a:off x="339272" y="3907699"/>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1"/>
                </a:solidFill>
              </a:rPr>
              <a:t>02</a:t>
            </a:r>
          </a:p>
        </p:txBody>
      </p:sp>
      <p:sp>
        <p:nvSpPr>
          <p:cNvPr id="23" name="Shape 605">
            <a:extLst>
              <a:ext uri="{FF2B5EF4-FFF2-40B4-BE49-F238E27FC236}">
                <a16:creationId xmlns:a16="http://schemas.microsoft.com/office/drawing/2014/main" id="{78696865-91FB-D642-95DD-C0112DE14CAE}"/>
              </a:ext>
            </a:extLst>
          </p:cNvPr>
          <p:cNvSpPr/>
          <p:nvPr/>
        </p:nvSpPr>
        <p:spPr>
          <a:xfrm>
            <a:off x="1" y="6882915"/>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24" name="Shape 617">
            <a:extLst>
              <a:ext uri="{FF2B5EF4-FFF2-40B4-BE49-F238E27FC236}">
                <a16:creationId xmlns:a16="http://schemas.microsoft.com/office/drawing/2014/main" id="{5240E5EF-A8A5-A246-A9B6-FF81EDD2A53A}"/>
              </a:ext>
            </a:extLst>
          </p:cNvPr>
          <p:cNvSpPr/>
          <p:nvPr/>
        </p:nvSpPr>
        <p:spPr>
          <a:xfrm>
            <a:off x="2231716" y="5468986"/>
            <a:ext cx="10143418" cy="99307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How do you ensure you </a:t>
            </a:r>
            <a:r>
              <a:rPr lang="en-US" altLang="en-US" sz="2800" b="1" dirty="0">
                <a:solidFill>
                  <a:prstClr val="black"/>
                </a:solidFill>
                <a:ea typeface="MS PGothic" charset="-128"/>
              </a:rPr>
              <a:t>understand</a:t>
            </a:r>
            <a:r>
              <a:rPr lang="en-US" altLang="en-US" sz="2800" dirty="0">
                <a:solidFill>
                  <a:prstClr val="black"/>
                </a:solidFill>
                <a:ea typeface="MS PGothic" charset="-128"/>
              </a:rPr>
              <a:t> what someone means when they use SOGIESC terminology? </a:t>
            </a:r>
            <a:endParaRPr lang="en-US" altLang="en-US" sz="2800" i="1" dirty="0">
              <a:solidFill>
                <a:prstClr val="black"/>
              </a:solidFill>
              <a:ea typeface="MS PGothic" charset="-128"/>
            </a:endParaRPr>
          </a:p>
        </p:txBody>
      </p:sp>
      <p:sp>
        <p:nvSpPr>
          <p:cNvPr id="25" name="Pentagon 24">
            <a:extLst>
              <a:ext uri="{FF2B5EF4-FFF2-40B4-BE49-F238E27FC236}">
                <a16:creationId xmlns:a16="http://schemas.microsoft.com/office/drawing/2014/main" id="{C83A6600-0F22-804F-8F12-3E42E732EA06}"/>
              </a:ext>
            </a:extLst>
          </p:cNvPr>
          <p:cNvSpPr/>
          <p:nvPr/>
        </p:nvSpPr>
        <p:spPr>
          <a:xfrm>
            <a:off x="656262" y="5650020"/>
            <a:ext cx="1410283"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16">
            <a:extLst>
              <a:ext uri="{FF2B5EF4-FFF2-40B4-BE49-F238E27FC236}">
                <a16:creationId xmlns:a16="http://schemas.microsoft.com/office/drawing/2014/main" id="{817F09A0-EFD8-A14B-9227-7B6DA658C79D}"/>
              </a:ext>
            </a:extLst>
          </p:cNvPr>
          <p:cNvSpPr>
            <a:spLocks noChangeArrowheads="1"/>
          </p:cNvSpPr>
          <p:nvPr/>
        </p:nvSpPr>
        <p:spPr bwMode="auto">
          <a:xfrm>
            <a:off x="339272" y="5604281"/>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2"/>
                </a:solidFill>
              </a:rPr>
              <a:t>03</a:t>
            </a:r>
          </a:p>
        </p:txBody>
      </p:sp>
      <p:sp>
        <p:nvSpPr>
          <p:cNvPr id="27" name="Shape 605">
            <a:extLst>
              <a:ext uri="{FF2B5EF4-FFF2-40B4-BE49-F238E27FC236}">
                <a16:creationId xmlns:a16="http://schemas.microsoft.com/office/drawing/2014/main" id="{FDF9D3E2-3DED-2946-B945-E43F6D43DF3A}"/>
              </a:ext>
            </a:extLst>
          </p:cNvPr>
          <p:cNvSpPr/>
          <p:nvPr/>
        </p:nvSpPr>
        <p:spPr>
          <a:xfrm>
            <a:off x="1" y="8547593"/>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28" name="Shape 617">
            <a:extLst>
              <a:ext uri="{FF2B5EF4-FFF2-40B4-BE49-F238E27FC236}">
                <a16:creationId xmlns:a16="http://schemas.microsoft.com/office/drawing/2014/main" id="{488827EA-34FE-0E46-9DFC-B8754042F103}"/>
              </a:ext>
            </a:extLst>
          </p:cNvPr>
          <p:cNvSpPr/>
          <p:nvPr/>
        </p:nvSpPr>
        <p:spPr>
          <a:xfrm>
            <a:off x="2378020" y="7231292"/>
            <a:ext cx="10143418" cy="99307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How do you </a:t>
            </a:r>
            <a:r>
              <a:rPr lang="en-US" altLang="en-US" sz="2800" b="1" dirty="0">
                <a:solidFill>
                  <a:prstClr val="black"/>
                </a:solidFill>
                <a:ea typeface="MS PGothic" charset="-128"/>
              </a:rPr>
              <a:t>refer</a:t>
            </a:r>
            <a:r>
              <a:rPr lang="en-US" altLang="en-US" sz="2800" dirty="0">
                <a:solidFill>
                  <a:prstClr val="black"/>
                </a:solidFill>
                <a:ea typeface="MS PGothic" charset="-128"/>
              </a:rPr>
              <a:t> to a person with diverse gender identity </a:t>
            </a:r>
            <a:br>
              <a:rPr lang="en-US" altLang="en-US" sz="2800" dirty="0">
                <a:solidFill>
                  <a:prstClr val="black"/>
                </a:solidFill>
                <a:ea typeface="MS PGothic" charset="-128"/>
              </a:rPr>
            </a:br>
            <a:r>
              <a:rPr lang="en-US" altLang="en-US" sz="2800" dirty="0">
                <a:solidFill>
                  <a:prstClr val="black"/>
                </a:solidFill>
                <a:ea typeface="MS PGothic" charset="-128"/>
              </a:rPr>
              <a:t>or expression? </a:t>
            </a:r>
          </a:p>
        </p:txBody>
      </p:sp>
      <p:sp>
        <p:nvSpPr>
          <p:cNvPr id="29" name="Pentagon 28">
            <a:extLst>
              <a:ext uri="{FF2B5EF4-FFF2-40B4-BE49-F238E27FC236}">
                <a16:creationId xmlns:a16="http://schemas.microsoft.com/office/drawing/2014/main" id="{61D439FA-2586-D347-A827-8D50EA90872B}"/>
              </a:ext>
            </a:extLst>
          </p:cNvPr>
          <p:cNvSpPr/>
          <p:nvPr/>
        </p:nvSpPr>
        <p:spPr>
          <a:xfrm>
            <a:off x="656262" y="7365434"/>
            <a:ext cx="1410283"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16">
            <a:extLst>
              <a:ext uri="{FF2B5EF4-FFF2-40B4-BE49-F238E27FC236}">
                <a16:creationId xmlns:a16="http://schemas.microsoft.com/office/drawing/2014/main" id="{43F82445-52A8-DC4C-84B7-F522F9AA3991}"/>
              </a:ext>
            </a:extLst>
          </p:cNvPr>
          <p:cNvSpPr>
            <a:spLocks noChangeArrowheads="1"/>
          </p:cNvSpPr>
          <p:nvPr/>
        </p:nvSpPr>
        <p:spPr bwMode="auto">
          <a:xfrm>
            <a:off x="339272" y="7319695"/>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1"/>
                </a:solidFill>
              </a:rPr>
              <a:t>04</a:t>
            </a:r>
          </a:p>
        </p:txBody>
      </p:sp>
      <p:sp>
        <p:nvSpPr>
          <p:cNvPr id="3" name="TextBox 2">
            <a:extLst>
              <a:ext uri="{FF2B5EF4-FFF2-40B4-BE49-F238E27FC236}">
                <a16:creationId xmlns:a16="http://schemas.microsoft.com/office/drawing/2014/main" id="{69B247F0-6F65-8742-B161-7BA89DF39A94}"/>
              </a:ext>
            </a:extLst>
          </p:cNvPr>
          <p:cNvSpPr txBox="1"/>
          <p:nvPr/>
        </p:nvSpPr>
        <p:spPr>
          <a:xfrm>
            <a:off x="4525108" y="9917723"/>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4264661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52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fltVal val="0.5"/>
                                          </p:val>
                                        </p:tav>
                                        <p:tav tm="100000">
                                          <p:val>
                                            <p:strVal val="#ppt_x"/>
                                          </p:val>
                                        </p:tav>
                                      </p:tavLst>
                                    </p:anim>
                                    <p:anim calcmode="lin" valueType="num">
                                      <p:cBhvr>
                                        <p:cTn id="15" dur="500" fill="hold"/>
                                        <p:tgtEl>
                                          <p:spTgt spid="14"/>
                                        </p:tgtEl>
                                        <p:attrNameLst>
                                          <p:attrName>ppt_y</p:attrName>
                                        </p:attrNameLst>
                                      </p:cBhvr>
                                      <p:tavLst>
                                        <p:tav tm="0">
                                          <p:val>
                                            <p:fltVal val="0.5"/>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iterate>
                                    <p:tmAbs val="0"/>
                                  </p:iterate>
                                  <p:childTnLst>
                                    <p:set>
                                      <p:cBhvr>
                                        <p:cTn id="23" fill="hold"/>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2" presetClass="entr" presetSubtype="8" accel="20000" decel="8000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fltVal val="0.5"/>
                                          </p:val>
                                        </p:tav>
                                        <p:tav tm="100000">
                                          <p:val>
                                            <p:strVal val="#ppt_x"/>
                                          </p:val>
                                        </p:tav>
                                      </p:tavLst>
                                    </p:anim>
                                    <p:anim calcmode="lin" valueType="num">
                                      <p:cBhvr>
                                        <p:cTn id="36" dur="500" fill="hold"/>
                                        <p:tgtEl>
                                          <p:spTgt spid="2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iterate>
                                    <p:tmAbs val="0"/>
                                  </p:iterate>
                                  <p:childTnLst>
                                    <p:set>
                                      <p:cBhvr>
                                        <p:cTn id="44" fill="hold"/>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500"/>
                            </p:stCondLst>
                            <p:childTnLst>
                              <p:par>
                                <p:cTn id="47" presetID="2" presetClass="entr" presetSubtype="8" accel="20000" decel="8000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fltVal val="0.5"/>
                                          </p:val>
                                        </p:tav>
                                        <p:tav tm="100000">
                                          <p:val>
                                            <p:strVal val="#ppt_x"/>
                                          </p:val>
                                        </p:tav>
                                      </p:tavLst>
                                    </p:anim>
                                    <p:anim calcmode="lin" valueType="num">
                                      <p:cBhvr>
                                        <p:cTn id="57" dur="500" fill="hold"/>
                                        <p:tgtEl>
                                          <p:spTgt spid="26"/>
                                        </p:tgtEl>
                                        <p:attrNameLst>
                                          <p:attrName>ppt_y</p:attrName>
                                        </p:attrNameLst>
                                      </p:cBhvr>
                                      <p:tavLst>
                                        <p:tav tm="0">
                                          <p:val>
                                            <p:fltVal val="0.5"/>
                                          </p:val>
                                        </p:tav>
                                        <p:tav tm="100000">
                                          <p:val>
                                            <p:strVal val="#ppt_y"/>
                                          </p:val>
                                        </p:tav>
                                      </p:tavLst>
                                    </p:anim>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iterate>
                                    <p:tmAbs val="0"/>
                                  </p:iterate>
                                  <p:childTnLst>
                                    <p:set>
                                      <p:cBhvr>
                                        <p:cTn id="65" fill="hold"/>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500"/>
                            </p:stCondLst>
                            <p:childTnLst>
                              <p:par>
                                <p:cTn id="68" presetID="2" presetClass="entr" presetSubtype="8" accel="20000" decel="8000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0-#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1500"/>
                            </p:stCondLst>
                            <p:childTnLst>
                              <p:par>
                                <p:cTn id="84" presetID="22" presetClass="entr" presetSubtype="4" fill="hold" grpId="0" nodeType="afterEffect">
                                  <p:stCondLst>
                                    <p:cond delay="0"/>
                                  </p:stCondLst>
                                  <p:iterate>
                                    <p:tmAbs val="0"/>
                                  </p:iterate>
                                  <p:childTnLst>
                                    <p:set>
                                      <p:cBhvr>
                                        <p:cTn id="85" fill="hold"/>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P spid="13" grpId="0" animBg="1"/>
      <p:bldP spid="14" grpId="0" animBg="1"/>
      <p:bldP spid="17" grpId="0" animBg="1" advAuto="0"/>
      <p:bldP spid="18" grpId="0" animBg="1" advAuto="0"/>
      <p:bldP spid="21" grpId="0" animBg="1"/>
      <p:bldP spid="22" grpId="0" animBg="1"/>
      <p:bldP spid="23" grpId="0" animBg="1" advAuto="0"/>
      <p:bldP spid="24" grpId="0" animBg="1" advAuto="0"/>
      <p:bldP spid="25" grpId="0" animBg="1"/>
      <p:bldP spid="26" grpId="0" animBg="1"/>
      <p:bldP spid="27" grpId="0" animBg="1" advAuto="0"/>
      <p:bldP spid="28" grpId="0" animBg="1" advAuto="0"/>
      <p:bldP spid="29" grpId="0" animBg="1"/>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a:xfrm>
            <a:off x="1478370" y="356812"/>
            <a:ext cx="11510361" cy="769486"/>
          </a:xfrm>
        </p:spPr>
        <p:txBody>
          <a:bodyPr>
            <a:normAutofit/>
          </a:bodyPr>
          <a:lstStyle/>
          <a:p>
            <a:r>
              <a:rPr lang="en-US" dirty="0"/>
              <a:t>8 Key questions</a:t>
            </a:r>
          </a:p>
        </p:txBody>
      </p:sp>
      <p:sp>
        <p:nvSpPr>
          <p:cNvPr id="16" name="Slide Number Placeholder 5">
            <a:extLst>
              <a:ext uri="{FF2B5EF4-FFF2-40B4-BE49-F238E27FC236}">
                <a16:creationId xmlns:a16="http://schemas.microsoft.com/office/drawing/2014/main" id="{2019891D-AB28-F145-88F0-4E3DF14D890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49</a:t>
            </a:fld>
            <a:endParaRPr lang="en-US" altLang="en-US" sz="1200" dirty="0">
              <a:solidFill>
                <a:schemeClr val="bg1"/>
              </a:solidFill>
            </a:endParaRPr>
          </a:p>
        </p:txBody>
      </p:sp>
      <p:sp>
        <p:nvSpPr>
          <p:cNvPr id="10" name="Shape 605">
            <a:extLst>
              <a:ext uri="{FF2B5EF4-FFF2-40B4-BE49-F238E27FC236}">
                <a16:creationId xmlns:a16="http://schemas.microsoft.com/office/drawing/2014/main" id="{992700A7-DEA3-D94F-B895-DAB667B1BB0D}"/>
              </a:ext>
            </a:extLst>
          </p:cNvPr>
          <p:cNvSpPr/>
          <p:nvPr/>
        </p:nvSpPr>
        <p:spPr>
          <a:xfrm>
            <a:off x="1" y="3481294"/>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1" name="Shape 617">
            <a:extLst>
              <a:ext uri="{FF2B5EF4-FFF2-40B4-BE49-F238E27FC236}">
                <a16:creationId xmlns:a16="http://schemas.microsoft.com/office/drawing/2014/main" id="{76CB4C15-D5F8-F943-B46C-FE0C12893CD9}"/>
              </a:ext>
            </a:extLst>
          </p:cNvPr>
          <p:cNvSpPr/>
          <p:nvPr/>
        </p:nvSpPr>
        <p:spPr>
          <a:xfrm>
            <a:off x="2231716" y="1878123"/>
            <a:ext cx="10143418" cy="99307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Should we ask what </a:t>
            </a:r>
            <a:r>
              <a:rPr lang="en-US" altLang="en-US" sz="2800" b="1" dirty="0">
                <a:solidFill>
                  <a:prstClr val="black"/>
                </a:solidFill>
                <a:ea typeface="MS PGothic" charset="-128"/>
              </a:rPr>
              <a:t>name and pronouns </a:t>
            </a:r>
            <a:r>
              <a:rPr lang="en-US" altLang="en-US" sz="2800" dirty="0">
                <a:solidFill>
                  <a:prstClr val="black"/>
                </a:solidFill>
                <a:ea typeface="MS PGothic" charset="-128"/>
              </a:rPr>
              <a:t>someone uses, or wait for them to tell us? </a:t>
            </a:r>
          </a:p>
        </p:txBody>
      </p:sp>
      <p:sp>
        <p:nvSpPr>
          <p:cNvPr id="13" name="Pentagon 12">
            <a:extLst>
              <a:ext uri="{FF2B5EF4-FFF2-40B4-BE49-F238E27FC236}">
                <a16:creationId xmlns:a16="http://schemas.microsoft.com/office/drawing/2014/main" id="{38EF0981-F754-5D41-A474-5E338DB65EBF}"/>
              </a:ext>
            </a:extLst>
          </p:cNvPr>
          <p:cNvSpPr/>
          <p:nvPr/>
        </p:nvSpPr>
        <p:spPr>
          <a:xfrm>
            <a:off x="656263" y="2064675"/>
            <a:ext cx="1388437"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6">
            <a:extLst>
              <a:ext uri="{FF2B5EF4-FFF2-40B4-BE49-F238E27FC236}">
                <a16:creationId xmlns:a16="http://schemas.microsoft.com/office/drawing/2014/main" id="{3E7E0202-A21F-8B4D-A28D-F8BC301C8479}"/>
              </a:ext>
            </a:extLst>
          </p:cNvPr>
          <p:cNvSpPr>
            <a:spLocks noChangeArrowheads="1"/>
          </p:cNvSpPr>
          <p:nvPr/>
        </p:nvSpPr>
        <p:spPr bwMode="auto">
          <a:xfrm>
            <a:off x="339272" y="2018936"/>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2"/>
                </a:solidFill>
              </a:rPr>
              <a:t>05</a:t>
            </a:r>
          </a:p>
        </p:txBody>
      </p:sp>
      <p:sp>
        <p:nvSpPr>
          <p:cNvPr id="17" name="Shape 605">
            <a:extLst>
              <a:ext uri="{FF2B5EF4-FFF2-40B4-BE49-F238E27FC236}">
                <a16:creationId xmlns:a16="http://schemas.microsoft.com/office/drawing/2014/main" id="{739E9FD6-7F94-D44D-9D28-F42BB83A0B7E}"/>
              </a:ext>
            </a:extLst>
          </p:cNvPr>
          <p:cNvSpPr/>
          <p:nvPr/>
        </p:nvSpPr>
        <p:spPr>
          <a:xfrm>
            <a:off x="1" y="5120607"/>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18" name="Shape 617">
            <a:extLst>
              <a:ext uri="{FF2B5EF4-FFF2-40B4-BE49-F238E27FC236}">
                <a16:creationId xmlns:a16="http://schemas.microsoft.com/office/drawing/2014/main" id="{C6CEEE43-3D86-9848-85AD-D557DED5A31E}"/>
              </a:ext>
            </a:extLst>
          </p:cNvPr>
          <p:cNvSpPr/>
          <p:nvPr/>
        </p:nvSpPr>
        <p:spPr>
          <a:xfrm>
            <a:off x="2231716" y="3842742"/>
            <a:ext cx="9233689" cy="993074"/>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spcBef>
                <a:spcPct val="30000"/>
              </a:spcBef>
              <a:spcAft>
                <a:spcPct val="0"/>
              </a:spcAft>
              <a:defRPr/>
            </a:pPr>
            <a:r>
              <a:rPr lang="en-US" altLang="en-US" sz="2800" dirty="0">
                <a:solidFill>
                  <a:prstClr val="black"/>
                </a:solidFill>
                <a:ea typeface="MS PGothic" charset="-128"/>
              </a:rPr>
              <a:t>What do you do if you </a:t>
            </a:r>
            <a:r>
              <a:rPr lang="en-US" altLang="en-US" sz="2800" b="1" dirty="0">
                <a:solidFill>
                  <a:prstClr val="black"/>
                </a:solidFill>
                <a:ea typeface="MS PGothic" charset="-128"/>
              </a:rPr>
              <a:t>accidentally</a:t>
            </a:r>
            <a:r>
              <a:rPr lang="en-US" altLang="en-US" sz="2800" dirty="0">
                <a:solidFill>
                  <a:prstClr val="black"/>
                </a:solidFill>
                <a:ea typeface="MS PGothic" charset="-128"/>
              </a:rPr>
              <a:t> use the wrong name or pronoun with someone? </a:t>
            </a:r>
          </a:p>
        </p:txBody>
      </p:sp>
      <p:sp>
        <p:nvSpPr>
          <p:cNvPr id="21" name="Pentagon 20">
            <a:extLst>
              <a:ext uri="{FF2B5EF4-FFF2-40B4-BE49-F238E27FC236}">
                <a16:creationId xmlns:a16="http://schemas.microsoft.com/office/drawing/2014/main" id="{9D18C569-CCFB-E944-9FD6-CC05D94AD1DD}"/>
              </a:ext>
            </a:extLst>
          </p:cNvPr>
          <p:cNvSpPr/>
          <p:nvPr/>
        </p:nvSpPr>
        <p:spPr>
          <a:xfrm>
            <a:off x="656263" y="3953438"/>
            <a:ext cx="1388438"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16">
            <a:extLst>
              <a:ext uri="{FF2B5EF4-FFF2-40B4-BE49-F238E27FC236}">
                <a16:creationId xmlns:a16="http://schemas.microsoft.com/office/drawing/2014/main" id="{DA111D05-E57E-C547-A459-39FA793D23BA}"/>
              </a:ext>
            </a:extLst>
          </p:cNvPr>
          <p:cNvSpPr>
            <a:spLocks noChangeArrowheads="1"/>
          </p:cNvSpPr>
          <p:nvPr/>
        </p:nvSpPr>
        <p:spPr bwMode="auto">
          <a:xfrm>
            <a:off x="339272" y="3907699"/>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1"/>
                </a:solidFill>
              </a:rPr>
              <a:t>06</a:t>
            </a:r>
          </a:p>
        </p:txBody>
      </p:sp>
      <p:sp>
        <p:nvSpPr>
          <p:cNvPr id="23" name="Shape 605">
            <a:extLst>
              <a:ext uri="{FF2B5EF4-FFF2-40B4-BE49-F238E27FC236}">
                <a16:creationId xmlns:a16="http://schemas.microsoft.com/office/drawing/2014/main" id="{78696865-91FB-D642-95DD-C0112DE14CAE}"/>
              </a:ext>
            </a:extLst>
          </p:cNvPr>
          <p:cNvSpPr/>
          <p:nvPr/>
        </p:nvSpPr>
        <p:spPr>
          <a:xfrm>
            <a:off x="1" y="6882915"/>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24" name="Shape 617">
            <a:extLst>
              <a:ext uri="{FF2B5EF4-FFF2-40B4-BE49-F238E27FC236}">
                <a16:creationId xmlns:a16="http://schemas.microsoft.com/office/drawing/2014/main" id="{5240E5EF-A8A5-A246-A9B6-FF81EDD2A53A}"/>
              </a:ext>
            </a:extLst>
          </p:cNvPr>
          <p:cNvSpPr/>
          <p:nvPr/>
        </p:nvSpPr>
        <p:spPr>
          <a:xfrm>
            <a:off x="2231715" y="5286106"/>
            <a:ext cx="11079401" cy="1423961"/>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How do we avoid </a:t>
            </a:r>
            <a:r>
              <a:rPr lang="en-US" altLang="en-US" sz="2800" b="1" dirty="0">
                <a:solidFill>
                  <a:prstClr val="black"/>
                </a:solidFill>
                <a:ea typeface="MS PGothic" charset="-128"/>
              </a:rPr>
              <a:t>heterosexist</a:t>
            </a:r>
            <a:r>
              <a:rPr lang="en-US" altLang="en-US" sz="2800" dirty="0">
                <a:solidFill>
                  <a:prstClr val="black"/>
                </a:solidFill>
                <a:ea typeface="MS PGothic" charset="-128"/>
              </a:rPr>
              <a:t> and </a:t>
            </a:r>
            <a:r>
              <a:rPr lang="en-US" altLang="en-US" sz="2800" b="1" dirty="0">
                <a:solidFill>
                  <a:prstClr val="black"/>
                </a:solidFill>
                <a:ea typeface="MS PGothic" charset="-128"/>
              </a:rPr>
              <a:t>cissexist </a:t>
            </a:r>
            <a:r>
              <a:rPr lang="en-US" altLang="en-US" sz="2800" dirty="0">
                <a:solidFill>
                  <a:prstClr val="black"/>
                </a:solidFill>
                <a:ea typeface="MS PGothic" charset="-128"/>
              </a:rPr>
              <a:t>language? Recall that heterosexist and cissexist reflect the belief that all people are hetero-</a:t>
            </a:r>
            <a:br>
              <a:rPr lang="en-US" altLang="en-US" sz="2800" dirty="0">
                <a:solidFill>
                  <a:prstClr val="black"/>
                </a:solidFill>
                <a:ea typeface="MS PGothic" charset="-128"/>
              </a:rPr>
            </a:br>
            <a:r>
              <a:rPr lang="en-US" altLang="en-US" sz="2800" dirty="0">
                <a:solidFill>
                  <a:prstClr val="black"/>
                </a:solidFill>
                <a:ea typeface="MS PGothic" charset="-128"/>
              </a:rPr>
              <a:t>sexual or cisgender, or that being heterosexual or cisgender is superior. </a:t>
            </a:r>
          </a:p>
        </p:txBody>
      </p:sp>
      <p:sp>
        <p:nvSpPr>
          <p:cNvPr id="25" name="Pentagon 24">
            <a:extLst>
              <a:ext uri="{FF2B5EF4-FFF2-40B4-BE49-F238E27FC236}">
                <a16:creationId xmlns:a16="http://schemas.microsoft.com/office/drawing/2014/main" id="{C83A6600-0F22-804F-8F12-3E42E732EA06}"/>
              </a:ext>
            </a:extLst>
          </p:cNvPr>
          <p:cNvSpPr/>
          <p:nvPr/>
        </p:nvSpPr>
        <p:spPr>
          <a:xfrm>
            <a:off x="656263" y="5704884"/>
            <a:ext cx="1388438" cy="664681"/>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16">
            <a:extLst>
              <a:ext uri="{FF2B5EF4-FFF2-40B4-BE49-F238E27FC236}">
                <a16:creationId xmlns:a16="http://schemas.microsoft.com/office/drawing/2014/main" id="{817F09A0-EFD8-A14B-9227-7B6DA658C79D}"/>
              </a:ext>
            </a:extLst>
          </p:cNvPr>
          <p:cNvSpPr>
            <a:spLocks noChangeArrowheads="1"/>
          </p:cNvSpPr>
          <p:nvPr/>
        </p:nvSpPr>
        <p:spPr bwMode="auto">
          <a:xfrm>
            <a:off x="339272" y="5659145"/>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2"/>
                </a:solidFill>
              </a:rPr>
              <a:t>07</a:t>
            </a:r>
          </a:p>
        </p:txBody>
      </p:sp>
      <p:sp>
        <p:nvSpPr>
          <p:cNvPr id="27" name="Shape 605">
            <a:extLst>
              <a:ext uri="{FF2B5EF4-FFF2-40B4-BE49-F238E27FC236}">
                <a16:creationId xmlns:a16="http://schemas.microsoft.com/office/drawing/2014/main" id="{FDF9D3E2-3DED-2946-B945-E43F6D43DF3A}"/>
              </a:ext>
            </a:extLst>
          </p:cNvPr>
          <p:cNvSpPr/>
          <p:nvPr/>
        </p:nvSpPr>
        <p:spPr>
          <a:xfrm>
            <a:off x="1" y="8547593"/>
            <a:ext cx="13003212" cy="0"/>
          </a:xfrm>
          <a:prstGeom prst="line">
            <a:avLst/>
          </a:prstGeom>
          <a:ln w="3175">
            <a:solidFill>
              <a:srgbClr val="BFBFBF"/>
            </a:solidFill>
            <a:prstDash val="sysDot"/>
          </a:ln>
        </p:spPr>
        <p:txBody>
          <a:bodyPr lIns="65015" tIns="65015" rIns="65015" bIns="65015"/>
          <a:lstStyle/>
          <a:p>
            <a:endParaRPr dirty="0">
              <a:latin typeface="Calibri Regular"/>
            </a:endParaRPr>
          </a:p>
        </p:txBody>
      </p:sp>
      <p:sp>
        <p:nvSpPr>
          <p:cNvPr id="28" name="Shape 617">
            <a:extLst>
              <a:ext uri="{FF2B5EF4-FFF2-40B4-BE49-F238E27FC236}">
                <a16:creationId xmlns:a16="http://schemas.microsoft.com/office/drawing/2014/main" id="{488827EA-34FE-0E46-9DFC-B8754042F103}"/>
              </a:ext>
            </a:extLst>
          </p:cNvPr>
          <p:cNvSpPr/>
          <p:nvPr/>
        </p:nvSpPr>
        <p:spPr>
          <a:xfrm>
            <a:off x="2231716" y="7445574"/>
            <a:ext cx="10143418" cy="562187"/>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a:spAutoFit/>
          </a:bodyPr>
          <a:lstStyle/>
          <a:p>
            <a:pPr lvl="0" defTabSz="914400" eaLnBrk="0" fontAlgn="base" hangingPunct="0">
              <a:defRPr/>
            </a:pPr>
            <a:r>
              <a:rPr lang="en-US" altLang="en-US" sz="2800" dirty="0">
                <a:solidFill>
                  <a:prstClr val="black"/>
                </a:solidFill>
                <a:ea typeface="MS PGothic" charset="-128"/>
              </a:rPr>
              <a:t>How can we ensure our </a:t>
            </a:r>
            <a:r>
              <a:rPr lang="en-US" altLang="en-US" sz="2800" b="1" dirty="0">
                <a:solidFill>
                  <a:prstClr val="black"/>
                </a:solidFill>
                <a:ea typeface="MS PGothic" charset="-128"/>
              </a:rPr>
              <a:t>forms and systems </a:t>
            </a:r>
            <a:r>
              <a:rPr lang="en-US" altLang="en-US" sz="2800" dirty="0">
                <a:solidFill>
                  <a:prstClr val="black"/>
                </a:solidFill>
                <a:ea typeface="MS PGothic" charset="-128"/>
              </a:rPr>
              <a:t>are inclusive?</a:t>
            </a:r>
          </a:p>
        </p:txBody>
      </p:sp>
      <p:sp>
        <p:nvSpPr>
          <p:cNvPr id="29" name="Pentagon 28">
            <a:extLst>
              <a:ext uri="{FF2B5EF4-FFF2-40B4-BE49-F238E27FC236}">
                <a16:creationId xmlns:a16="http://schemas.microsoft.com/office/drawing/2014/main" id="{61D439FA-2586-D347-A827-8D50EA90872B}"/>
              </a:ext>
            </a:extLst>
          </p:cNvPr>
          <p:cNvSpPr/>
          <p:nvPr/>
        </p:nvSpPr>
        <p:spPr>
          <a:xfrm>
            <a:off x="656263" y="7365434"/>
            <a:ext cx="1388438" cy="66468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16">
            <a:extLst>
              <a:ext uri="{FF2B5EF4-FFF2-40B4-BE49-F238E27FC236}">
                <a16:creationId xmlns:a16="http://schemas.microsoft.com/office/drawing/2014/main" id="{43F82445-52A8-DC4C-84B7-F522F9AA3991}"/>
              </a:ext>
            </a:extLst>
          </p:cNvPr>
          <p:cNvSpPr>
            <a:spLocks noChangeArrowheads="1"/>
          </p:cNvSpPr>
          <p:nvPr/>
        </p:nvSpPr>
        <p:spPr bwMode="auto">
          <a:xfrm>
            <a:off x="339272" y="7319695"/>
            <a:ext cx="819640" cy="816537"/>
          </a:xfrm>
          <a:prstGeom prst="ellipse">
            <a:avLst/>
          </a:prstGeom>
          <a:solidFill>
            <a:schemeClr val="bg1"/>
          </a:solidFill>
          <a:ln w="38100">
            <a:solidFill>
              <a:schemeClr val="bg1">
                <a:lumMod val="95000"/>
              </a:schemeClr>
            </a:solidFill>
            <a:round/>
            <a:headEnd/>
            <a:tailEnd/>
          </a:ln>
          <a:effectLst>
            <a:outerShdw blurRad="50800" dist="38100" dir="16200000" rotWithShape="0">
              <a:prstClr val="black">
                <a:alpha val="40000"/>
              </a:prstClr>
            </a:outerShdw>
          </a:effectLst>
        </p:spPr>
        <p:txBody>
          <a:bodyPr vert="horz" wrap="square" lIns="0" tIns="0" rIns="0" bIns="0" numCol="1" anchor="ctr" anchorCtr="0" compatLnSpc="1">
            <a:prstTxWarp prst="textNoShape">
              <a:avLst/>
            </a:prstTxWarp>
          </a:bodyPr>
          <a:lstStyle/>
          <a:p>
            <a:pPr algn="ctr"/>
            <a:r>
              <a:rPr lang="en-US" sz="3200" b="1" dirty="0">
                <a:solidFill>
                  <a:schemeClr val="accent1"/>
                </a:solidFill>
              </a:rPr>
              <a:t>08</a:t>
            </a:r>
          </a:p>
        </p:txBody>
      </p:sp>
      <p:sp>
        <p:nvSpPr>
          <p:cNvPr id="3" name="TextBox 2">
            <a:extLst>
              <a:ext uri="{FF2B5EF4-FFF2-40B4-BE49-F238E27FC236}">
                <a16:creationId xmlns:a16="http://schemas.microsoft.com/office/drawing/2014/main" id="{69B247F0-6F65-8742-B161-7BA89DF39A94}"/>
              </a:ext>
            </a:extLst>
          </p:cNvPr>
          <p:cNvSpPr txBox="1"/>
          <p:nvPr/>
        </p:nvSpPr>
        <p:spPr>
          <a:xfrm>
            <a:off x="4525108" y="9917723"/>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Tree>
    <p:extLst>
      <p:ext uri="{BB962C8B-B14F-4D97-AF65-F5344CB8AC3E}">
        <p14:creationId xmlns:p14="http://schemas.microsoft.com/office/powerpoint/2010/main" val="1903902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53" presetClass="entr" presetSubtype="528"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anim calcmode="lin" valueType="num">
                                      <p:cBhvr>
                                        <p:cTn id="14" dur="500" fill="hold"/>
                                        <p:tgtEl>
                                          <p:spTgt spid="14"/>
                                        </p:tgtEl>
                                        <p:attrNameLst>
                                          <p:attrName>ppt_x</p:attrName>
                                        </p:attrNameLst>
                                      </p:cBhvr>
                                      <p:tavLst>
                                        <p:tav tm="0">
                                          <p:val>
                                            <p:fltVal val="0.5"/>
                                          </p:val>
                                        </p:tav>
                                        <p:tav tm="100000">
                                          <p:val>
                                            <p:strVal val="#ppt_x"/>
                                          </p:val>
                                        </p:tav>
                                      </p:tavLst>
                                    </p:anim>
                                    <p:anim calcmode="lin" valueType="num">
                                      <p:cBhvr>
                                        <p:cTn id="15" dur="500" fill="hold"/>
                                        <p:tgtEl>
                                          <p:spTgt spid="14"/>
                                        </p:tgtEl>
                                        <p:attrNameLst>
                                          <p:attrName>ppt_y</p:attrName>
                                        </p:attrNameLst>
                                      </p:cBhvr>
                                      <p:tavLst>
                                        <p:tav tm="0">
                                          <p:val>
                                            <p:fltVal val="0.5"/>
                                          </p:val>
                                        </p:tav>
                                        <p:tav tm="100000">
                                          <p:val>
                                            <p:strVal val="#ppt_y"/>
                                          </p:val>
                                        </p:tav>
                                      </p:tavLst>
                                    </p:anim>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iterate>
                                    <p:tmAbs val="0"/>
                                  </p:iterate>
                                  <p:childTnLst>
                                    <p:set>
                                      <p:cBhvr>
                                        <p:cTn id="23" fill="hold"/>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2" presetClass="entr" presetSubtype="8" accel="20000" decel="8000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0-#ppt_w/2"/>
                                          </p:val>
                                        </p:tav>
                                        <p:tav tm="100000">
                                          <p:val>
                                            <p:strVal val="#ppt_x"/>
                                          </p:val>
                                        </p:tav>
                                      </p:tavLst>
                                    </p:anim>
                                    <p:anim calcmode="lin" valueType="num">
                                      <p:cBhvr additive="base">
                                        <p:cTn id="29" dur="500" fill="hold"/>
                                        <p:tgtEl>
                                          <p:spTgt spid="21"/>
                                        </p:tgtEl>
                                        <p:attrNameLst>
                                          <p:attrName>ppt_y</p:attrName>
                                        </p:attrNameLst>
                                      </p:cBhvr>
                                      <p:tavLst>
                                        <p:tav tm="0">
                                          <p:val>
                                            <p:strVal val="#ppt_y"/>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fltVal val="0.5"/>
                                          </p:val>
                                        </p:tav>
                                        <p:tav tm="100000">
                                          <p:val>
                                            <p:strVal val="#ppt_x"/>
                                          </p:val>
                                        </p:tav>
                                      </p:tavLst>
                                    </p:anim>
                                    <p:anim calcmode="lin" valueType="num">
                                      <p:cBhvr>
                                        <p:cTn id="36" dur="500" fill="hold"/>
                                        <p:tgtEl>
                                          <p:spTgt spid="22"/>
                                        </p:tgtEl>
                                        <p:attrNameLst>
                                          <p:attrName>ppt_y</p:attrName>
                                        </p:attrNameLst>
                                      </p:cBhvr>
                                      <p:tavLst>
                                        <p:tav tm="0">
                                          <p:val>
                                            <p:fltVal val="0.5"/>
                                          </p:val>
                                        </p:tav>
                                        <p:tav tm="100000">
                                          <p:val>
                                            <p:strVal val="#ppt_y"/>
                                          </p:val>
                                        </p:tav>
                                      </p:tavLst>
                                    </p:anim>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iterate>
                                    <p:tmAbs val="0"/>
                                  </p:iterate>
                                  <p:childTnLst>
                                    <p:set>
                                      <p:cBhvr>
                                        <p:cTn id="44" fill="hold"/>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par>
                          <p:cTn id="46" fill="hold">
                            <p:stCondLst>
                              <p:cond delay="500"/>
                            </p:stCondLst>
                            <p:childTnLst>
                              <p:par>
                                <p:cTn id="47" presetID="2" presetClass="entr" presetSubtype="8" accel="20000" decel="8000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0-#ppt_w/2"/>
                                          </p:val>
                                        </p:tav>
                                        <p:tav tm="100000">
                                          <p:val>
                                            <p:strVal val="#ppt_x"/>
                                          </p:val>
                                        </p:tav>
                                      </p:tavLst>
                                    </p:anim>
                                    <p:anim calcmode="lin" valueType="num">
                                      <p:cBhvr additive="base">
                                        <p:cTn id="50" dur="500" fill="hold"/>
                                        <p:tgtEl>
                                          <p:spTgt spid="25"/>
                                        </p:tgtEl>
                                        <p:attrNameLst>
                                          <p:attrName>ppt_y</p:attrName>
                                        </p:attrNameLst>
                                      </p:cBhvr>
                                      <p:tavLst>
                                        <p:tav tm="0">
                                          <p:val>
                                            <p:strVal val="#ppt_y"/>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anim calcmode="lin" valueType="num">
                                      <p:cBhvr>
                                        <p:cTn id="56" dur="500" fill="hold"/>
                                        <p:tgtEl>
                                          <p:spTgt spid="26"/>
                                        </p:tgtEl>
                                        <p:attrNameLst>
                                          <p:attrName>ppt_x</p:attrName>
                                        </p:attrNameLst>
                                      </p:cBhvr>
                                      <p:tavLst>
                                        <p:tav tm="0">
                                          <p:val>
                                            <p:fltVal val="0.5"/>
                                          </p:val>
                                        </p:tav>
                                        <p:tav tm="100000">
                                          <p:val>
                                            <p:strVal val="#ppt_x"/>
                                          </p:val>
                                        </p:tav>
                                      </p:tavLst>
                                    </p:anim>
                                    <p:anim calcmode="lin" valueType="num">
                                      <p:cBhvr>
                                        <p:cTn id="57" dur="500" fill="hold"/>
                                        <p:tgtEl>
                                          <p:spTgt spid="26"/>
                                        </p:tgtEl>
                                        <p:attrNameLst>
                                          <p:attrName>ppt_y</p:attrName>
                                        </p:attrNameLst>
                                      </p:cBhvr>
                                      <p:tavLst>
                                        <p:tav tm="0">
                                          <p:val>
                                            <p:fltVal val="0.5"/>
                                          </p:val>
                                        </p:tav>
                                        <p:tav tm="100000">
                                          <p:val>
                                            <p:strVal val="#ppt_y"/>
                                          </p:val>
                                        </p:tav>
                                      </p:tavLst>
                                    </p:anim>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iterate>
                                    <p:tmAbs val="0"/>
                                  </p:iterate>
                                  <p:childTnLst>
                                    <p:set>
                                      <p:cBhvr>
                                        <p:cTn id="65" fill="hold"/>
                                        <p:tgtEl>
                                          <p:spTgt spid="23"/>
                                        </p:tgtEl>
                                        <p:attrNameLst>
                                          <p:attrName>style.visibility</p:attrName>
                                        </p:attrNameLst>
                                      </p:cBhvr>
                                      <p:to>
                                        <p:strVal val="visible"/>
                                      </p:to>
                                    </p:set>
                                    <p:animEffect transition="in" filter="wipe(down)">
                                      <p:cBhvr>
                                        <p:cTn id="66" dur="500"/>
                                        <p:tgtEl>
                                          <p:spTgt spid="23"/>
                                        </p:tgtEl>
                                      </p:cBhvr>
                                    </p:animEffect>
                                  </p:childTnLst>
                                </p:cTn>
                              </p:par>
                            </p:childTnLst>
                          </p:cTn>
                        </p:par>
                        <p:par>
                          <p:cTn id="67" fill="hold">
                            <p:stCondLst>
                              <p:cond delay="500"/>
                            </p:stCondLst>
                            <p:childTnLst>
                              <p:par>
                                <p:cTn id="68" presetID="2" presetClass="entr" presetSubtype="8" accel="20000" decel="80000"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additive="base">
                                        <p:cTn id="70" dur="500" fill="hold"/>
                                        <p:tgtEl>
                                          <p:spTgt spid="29"/>
                                        </p:tgtEl>
                                        <p:attrNameLst>
                                          <p:attrName>ppt_x</p:attrName>
                                        </p:attrNameLst>
                                      </p:cBhvr>
                                      <p:tavLst>
                                        <p:tav tm="0">
                                          <p:val>
                                            <p:strVal val="0-#ppt_w/2"/>
                                          </p:val>
                                        </p:tav>
                                        <p:tav tm="100000">
                                          <p:val>
                                            <p:strVal val="#ppt_x"/>
                                          </p:val>
                                        </p:tav>
                                      </p:tavLst>
                                    </p:anim>
                                    <p:anim calcmode="lin" valueType="num">
                                      <p:cBhvr additive="base">
                                        <p:cTn id="71" dur="500" fill="hold"/>
                                        <p:tgtEl>
                                          <p:spTgt spid="29"/>
                                        </p:tgtEl>
                                        <p:attrNameLst>
                                          <p:attrName>ppt_y</p:attrName>
                                        </p:attrNameLst>
                                      </p:cBhvr>
                                      <p:tavLst>
                                        <p:tav tm="0">
                                          <p:val>
                                            <p:strVal val="#ppt_y"/>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30"/>
                                        </p:tgtEl>
                                        <p:attrNameLst>
                                          <p:attrName>style.visibility</p:attrName>
                                        </p:attrNameLst>
                                      </p:cBhvr>
                                      <p:to>
                                        <p:strVal val="visible"/>
                                      </p:to>
                                    </p:set>
                                    <p:anim calcmode="lin" valueType="num">
                                      <p:cBhvr>
                                        <p:cTn id="74" dur="500" fill="hold"/>
                                        <p:tgtEl>
                                          <p:spTgt spid="30"/>
                                        </p:tgtEl>
                                        <p:attrNameLst>
                                          <p:attrName>ppt_w</p:attrName>
                                        </p:attrNameLst>
                                      </p:cBhvr>
                                      <p:tavLst>
                                        <p:tav tm="0">
                                          <p:val>
                                            <p:fltVal val="0"/>
                                          </p:val>
                                        </p:tav>
                                        <p:tav tm="100000">
                                          <p:val>
                                            <p:strVal val="#ppt_w"/>
                                          </p:val>
                                        </p:tav>
                                      </p:tavLst>
                                    </p:anim>
                                    <p:anim calcmode="lin" valueType="num">
                                      <p:cBhvr>
                                        <p:cTn id="75" dur="500" fill="hold"/>
                                        <p:tgtEl>
                                          <p:spTgt spid="30"/>
                                        </p:tgtEl>
                                        <p:attrNameLst>
                                          <p:attrName>ppt_h</p:attrName>
                                        </p:attrNameLst>
                                      </p:cBhvr>
                                      <p:tavLst>
                                        <p:tav tm="0">
                                          <p:val>
                                            <p:fltVal val="0"/>
                                          </p:val>
                                        </p:tav>
                                        <p:tav tm="100000">
                                          <p:val>
                                            <p:strVal val="#ppt_h"/>
                                          </p:val>
                                        </p:tav>
                                      </p:tavLst>
                                    </p:anim>
                                    <p:animEffect transition="in" filter="fade">
                                      <p:cBhvr>
                                        <p:cTn id="76" dur="500"/>
                                        <p:tgtEl>
                                          <p:spTgt spid="30"/>
                                        </p:tgtEl>
                                      </p:cBhvr>
                                    </p:animEffect>
                                    <p:anim calcmode="lin" valueType="num">
                                      <p:cBhvr>
                                        <p:cTn id="77" dur="500" fill="hold"/>
                                        <p:tgtEl>
                                          <p:spTgt spid="30"/>
                                        </p:tgtEl>
                                        <p:attrNameLst>
                                          <p:attrName>ppt_x</p:attrName>
                                        </p:attrNameLst>
                                      </p:cBhvr>
                                      <p:tavLst>
                                        <p:tav tm="0">
                                          <p:val>
                                            <p:fltVal val="0.5"/>
                                          </p:val>
                                        </p:tav>
                                        <p:tav tm="100000">
                                          <p:val>
                                            <p:strVal val="#ppt_x"/>
                                          </p:val>
                                        </p:tav>
                                      </p:tavLst>
                                    </p:anim>
                                    <p:anim calcmode="lin" valueType="num">
                                      <p:cBhvr>
                                        <p:cTn id="78" dur="500" fill="hold"/>
                                        <p:tgtEl>
                                          <p:spTgt spid="30"/>
                                        </p:tgtEl>
                                        <p:attrNameLst>
                                          <p:attrName>ppt_y</p:attrName>
                                        </p:attrNameLst>
                                      </p:cBhvr>
                                      <p:tavLst>
                                        <p:tav tm="0">
                                          <p:val>
                                            <p:fltVal val="0.5"/>
                                          </p:val>
                                        </p:tav>
                                        <p:tav tm="100000">
                                          <p:val>
                                            <p:strVal val="#ppt_y"/>
                                          </p:val>
                                        </p:tav>
                                      </p:tavLst>
                                    </p:anim>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500"/>
                                        <p:tgtEl>
                                          <p:spTgt spid="28"/>
                                        </p:tgtEl>
                                      </p:cBhvr>
                                    </p:animEffect>
                                  </p:childTnLst>
                                </p:cTn>
                              </p:par>
                            </p:childTnLst>
                          </p:cTn>
                        </p:par>
                        <p:par>
                          <p:cTn id="83" fill="hold">
                            <p:stCondLst>
                              <p:cond delay="1500"/>
                            </p:stCondLst>
                            <p:childTnLst>
                              <p:par>
                                <p:cTn id="84" presetID="22" presetClass="entr" presetSubtype="4" fill="hold" grpId="0" nodeType="afterEffect">
                                  <p:stCondLst>
                                    <p:cond delay="0"/>
                                  </p:stCondLst>
                                  <p:iterate>
                                    <p:tmAbs val="0"/>
                                  </p:iterate>
                                  <p:childTnLst>
                                    <p:set>
                                      <p:cBhvr>
                                        <p:cTn id="85" fill="hold"/>
                                        <p:tgtEl>
                                          <p:spTgt spid="27"/>
                                        </p:tgtEl>
                                        <p:attrNameLst>
                                          <p:attrName>style.visibility</p:attrName>
                                        </p:attrNameLst>
                                      </p:cBhvr>
                                      <p:to>
                                        <p:strVal val="visible"/>
                                      </p:to>
                                    </p:set>
                                    <p:animEffect transition="in" filter="wipe(down)">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1" grpId="0" animBg="1" advAuto="0"/>
      <p:bldP spid="13" grpId="0" animBg="1"/>
      <p:bldP spid="14" grpId="0" animBg="1"/>
      <p:bldP spid="17" grpId="0" animBg="1" advAuto="0"/>
      <p:bldP spid="18" grpId="0" animBg="1" advAuto="0"/>
      <p:bldP spid="21" grpId="0" animBg="1"/>
      <p:bldP spid="22" grpId="0" animBg="1"/>
      <p:bldP spid="23" grpId="0" animBg="1" advAuto="0"/>
      <p:bldP spid="24" grpId="0" animBg="1" advAuto="0"/>
      <p:bldP spid="25" grpId="0" animBg="1"/>
      <p:bldP spid="26" grpId="0" animBg="1"/>
      <p:bldP spid="27" grpId="0" animBg="1" advAuto="0"/>
      <p:bldP spid="28" grpId="0" animBg="1" advAuto="0"/>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Title 1"/>
          <p:cNvSpPr>
            <a:spLocks noGrp="1"/>
          </p:cNvSpPr>
          <p:nvPr>
            <p:ph type="title"/>
          </p:nvPr>
        </p:nvSpPr>
        <p:spPr/>
        <p:txBody>
          <a:bodyPr/>
          <a:lstStyle/>
          <a:p>
            <a:r>
              <a:rPr lang="en-US" altLang="en-US"/>
              <a:t>Training Environment</a:t>
            </a:r>
          </a:p>
        </p:txBody>
      </p:sp>
      <p:sp>
        <p:nvSpPr>
          <p:cNvPr id="12" name="Rectangle 11">
            <a:extLst>
              <a:ext uri="{FF2B5EF4-FFF2-40B4-BE49-F238E27FC236}">
                <a16:creationId xmlns:a16="http://schemas.microsoft.com/office/drawing/2014/main" id="{38163081-6980-634A-BC5B-18A772E7FCF8}"/>
              </a:ext>
            </a:extLst>
          </p:cNvPr>
          <p:cNvSpPr/>
          <p:nvPr/>
        </p:nvSpPr>
        <p:spPr>
          <a:xfrm>
            <a:off x="-2" y="2107968"/>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7316EF6-5613-9046-A22C-F501C42219A0}"/>
              </a:ext>
            </a:extLst>
          </p:cNvPr>
          <p:cNvSpPr/>
          <p:nvPr/>
        </p:nvSpPr>
        <p:spPr>
          <a:xfrm>
            <a:off x="3406292" y="1796518"/>
            <a:ext cx="1205098" cy="12050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49A1FE9-7D8E-5A4E-8156-4F6B8DEC1C6B}"/>
              </a:ext>
            </a:extLst>
          </p:cNvPr>
          <p:cNvPicPr>
            <a:picLocks noChangeAspect="1"/>
          </p:cNvPicPr>
          <p:nvPr/>
        </p:nvPicPr>
        <p:blipFill>
          <a:blip r:embed="rId3">
            <a:biLevel thresh="25000"/>
          </a:blip>
          <a:stretch>
            <a:fillRect/>
          </a:stretch>
        </p:blipFill>
        <p:spPr>
          <a:xfrm>
            <a:off x="3475933" y="1988303"/>
            <a:ext cx="1065814" cy="868441"/>
          </a:xfrm>
          <a:prstGeom prst="rect">
            <a:avLst/>
          </a:prstGeom>
        </p:spPr>
      </p:pic>
      <p:sp>
        <p:nvSpPr>
          <p:cNvPr id="15" name="2019">
            <a:extLst>
              <a:ext uri="{FF2B5EF4-FFF2-40B4-BE49-F238E27FC236}">
                <a16:creationId xmlns:a16="http://schemas.microsoft.com/office/drawing/2014/main" id="{07A6B461-652E-DE4C-B78F-98144ED9C0F9}"/>
              </a:ext>
            </a:extLst>
          </p:cNvPr>
          <p:cNvSpPr/>
          <p:nvPr/>
        </p:nvSpPr>
        <p:spPr>
          <a:xfrm>
            <a:off x="4953391" y="2259625"/>
            <a:ext cx="4416650"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Safe space</a:t>
            </a:r>
          </a:p>
        </p:txBody>
      </p:sp>
      <p:cxnSp>
        <p:nvCxnSpPr>
          <p:cNvPr id="16" name="Straight Connector 15">
            <a:extLst>
              <a:ext uri="{FF2B5EF4-FFF2-40B4-BE49-F238E27FC236}">
                <a16:creationId xmlns:a16="http://schemas.microsoft.com/office/drawing/2014/main" id="{38D9B544-469A-EC46-9C2E-C6732D5F5EE2}"/>
              </a:ext>
            </a:extLst>
          </p:cNvPr>
          <p:cNvCxnSpPr>
            <a:cxnSpLocks/>
          </p:cNvCxnSpPr>
          <p:nvPr/>
        </p:nvCxnSpPr>
        <p:spPr bwMode="auto">
          <a:xfrm>
            <a:off x="4837980" y="2213330"/>
            <a:ext cx="0" cy="440346"/>
          </a:xfrm>
          <a:prstGeom prst="line">
            <a:avLst/>
          </a:prstGeom>
          <a:blipFill dpi="0" rotWithShape="0">
            <a:blip r:embed="rId4"/>
            <a:srcRect/>
            <a:tile tx="0" ty="0" sx="100000" sy="100000" flip="none" algn="tl"/>
          </a:blipFill>
          <a:ln w="698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a:extLst>
              <a:ext uri="{FF2B5EF4-FFF2-40B4-BE49-F238E27FC236}">
                <a16:creationId xmlns:a16="http://schemas.microsoft.com/office/drawing/2014/main" id="{B9CD0B5E-6C82-F547-8BA2-A4E6844106C8}"/>
              </a:ext>
            </a:extLst>
          </p:cNvPr>
          <p:cNvCxnSpPr>
            <a:cxnSpLocks/>
          </p:cNvCxnSpPr>
          <p:nvPr/>
        </p:nvCxnSpPr>
        <p:spPr bwMode="auto">
          <a:xfrm flipH="1">
            <a:off x="-62635" y="841571"/>
            <a:ext cx="353693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DE19D6E5-88E2-FE4A-A6C5-E9DD715EBD93}"/>
              </a:ext>
            </a:extLst>
          </p:cNvPr>
          <p:cNvCxnSpPr>
            <a:cxnSpLocks/>
          </p:cNvCxnSpPr>
          <p:nvPr/>
        </p:nvCxnSpPr>
        <p:spPr bwMode="auto">
          <a:xfrm flipH="1">
            <a:off x="9543379" y="841571"/>
            <a:ext cx="3476088"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Slide Number Placeholder 5">
            <a:extLst>
              <a:ext uri="{FF2B5EF4-FFF2-40B4-BE49-F238E27FC236}">
                <a16:creationId xmlns:a16="http://schemas.microsoft.com/office/drawing/2014/main" id="{537772E3-3A68-7B40-A108-A00FA2257C7B}"/>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extLst>
      <p:ext uri="{BB962C8B-B14F-4D97-AF65-F5344CB8AC3E}">
        <p14:creationId xmlns:p14="http://schemas.microsoft.com/office/powerpoint/2010/main" val="3178553662"/>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066293"/>
            <a:ext cx="8951410" cy="4773111"/>
          </a:xfrm>
          <a:prstGeom prst="rect">
            <a:avLst/>
          </a:prstGeom>
        </p:spPr>
      </p:pic>
      <p:pic>
        <p:nvPicPr>
          <p:cNvPr id="17" name="Picture Placeholder 16">
            <a:extLst>
              <a:ext uri="{FF2B5EF4-FFF2-40B4-BE49-F238E27FC236}">
                <a16:creationId xmlns:a16="http://schemas.microsoft.com/office/drawing/2014/main" id="{355F7C26-89A5-9744-B0AA-3DA5C0A939AB}"/>
              </a:ext>
            </a:extLst>
          </p:cNvPr>
          <p:cNvPicPr>
            <a:picLocks noGrp="1" noChangeAspect="1"/>
          </p:cNvPicPr>
          <p:nvPr>
            <p:ph type="pic" sz="quarter" idx="10"/>
          </p:nvPr>
        </p:nvPicPr>
        <p:blipFill rotWithShape="1">
          <a:blip r:embed="rId4"/>
          <a:srcRect t="12758" b="12758"/>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906418"/>
            <a:ext cx="11015331" cy="1921869"/>
          </a:xfrm>
        </p:spPr>
        <p:txBody>
          <a:bodyPr>
            <a:normAutofit/>
          </a:bodyPr>
          <a:lstStyle/>
          <a:p>
            <a:r>
              <a:rPr lang="en-US" altLang="en-US" dirty="0"/>
              <a:t>IDAHOBIT 2019: Dennis’ Story</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a:lnSpc>
                <a:spcPct val="80000"/>
              </a:lnSpc>
            </a:pPr>
            <a:r>
              <a:rPr lang="en-U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87"/>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337091"/>
            <a:ext cx="0" cy="0"/>
          </a:xfrm>
          <a:prstGeom prst="rect">
            <a:avLst/>
          </a:prstGeom>
        </p:spPr>
        <p:txBody>
          <a:bodyPr wrap="none" rtlCol="0">
            <a:noAutofit/>
          </a:bodyPr>
          <a:lstStyle/>
          <a:p>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544408"/>
            <a:ext cx="6847421" cy="694591"/>
          </a:xfrm>
          <a:prstGeom prst="rect">
            <a:avLst/>
          </a:prstGeom>
          <a:solidFill>
            <a:schemeClr val="accent1">
              <a:alpha val="43000"/>
            </a:schemeClr>
          </a:solidFill>
        </p:spPr>
        <p:txBody>
          <a:bodyPr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a:r>
              <a:rPr lang="en-US" altLang="en-US" sz="2000" kern="0" dirty="0">
                <a:solidFill>
                  <a:schemeClr val="bg1"/>
                </a:solidFill>
                <a:latin typeface="Calibri" panose="020F0502020204030204" pitchFamily="34" charset="0"/>
                <a:cs typeface="Calibri" panose="020F0502020204030204" pitchFamily="34" charset="0"/>
              </a:rPr>
              <a:t>IOM – UN Migration Agency (1:54)</a:t>
            </a:r>
          </a:p>
        </p:txBody>
      </p:sp>
      <p:sp>
        <p:nvSpPr>
          <p:cNvPr id="19" name="Slide Number Placeholder 5">
            <a:extLst>
              <a:ext uri="{FF2B5EF4-FFF2-40B4-BE49-F238E27FC236}">
                <a16:creationId xmlns:a16="http://schemas.microsoft.com/office/drawing/2014/main" id="{4D7EDCD3-DECB-2C47-9A75-D945FA758FD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50</a:t>
            </a:fld>
            <a:endParaRPr lang="en-US" altLang="en-US" sz="1200" dirty="0">
              <a:solidFill>
                <a:schemeClr val="bg1"/>
              </a:solidFill>
            </a:endParaRPr>
          </a:p>
        </p:txBody>
      </p:sp>
    </p:spTree>
    <p:extLst>
      <p:ext uri="{BB962C8B-B14F-4D97-AF65-F5344CB8AC3E}">
        <p14:creationId xmlns:p14="http://schemas.microsoft.com/office/powerpoint/2010/main" val="347682874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51</a:t>
            </a:fld>
            <a:endParaRPr lang="en-US" altLang="en-US" sz="1200" dirty="0">
              <a:solidFill>
                <a:schemeClr val="bg1"/>
              </a:solidFill>
            </a:endParaRPr>
          </a:p>
        </p:txBody>
      </p:sp>
      <p:grpSp>
        <p:nvGrpSpPr>
          <p:cNvPr id="4" name="Group 3">
            <a:extLst>
              <a:ext uri="{FF2B5EF4-FFF2-40B4-BE49-F238E27FC236}">
                <a16:creationId xmlns:a16="http://schemas.microsoft.com/office/drawing/2014/main" id="{65E5A1B1-BFBF-A649-96CA-C8259952D75A}"/>
              </a:ext>
            </a:extLst>
          </p:cNvPr>
          <p:cNvGrpSpPr/>
          <p:nvPr/>
        </p:nvGrpSpPr>
        <p:grpSpPr>
          <a:xfrm>
            <a:off x="-219005" y="2368062"/>
            <a:ext cx="3070401" cy="5126438"/>
            <a:chOff x="-219005" y="2368062"/>
            <a:chExt cx="3070401" cy="5126438"/>
          </a:xfrm>
        </p:grpSpPr>
        <p:grpSp>
          <p:nvGrpSpPr>
            <p:cNvPr id="33" name="Group 32">
              <a:extLst>
                <a:ext uri="{FF2B5EF4-FFF2-40B4-BE49-F238E27FC236}">
                  <a16:creationId xmlns:a16="http://schemas.microsoft.com/office/drawing/2014/main" id="{FEDAAF7B-C401-6448-A83F-C7CBDFC6D334}"/>
                </a:ext>
              </a:extLst>
            </p:cNvPr>
            <p:cNvGrpSpPr/>
            <p:nvPr/>
          </p:nvGrpSpPr>
          <p:grpSpPr>
            <a:xfrm>
              <a:off x="-219005" y="2368062"/>
              <a:ext cx="3070401" cy="3507073"/>
              <a:chOff x="3455386" y="1628989"/>
              <a:chExt cx="1221116" cy="1363594"/>
            </a:xfrm>
          </p:grpSpPr>
          <p:sp>
            <p:nvSpPr>
              <p:cNvPr id="58" name="Freeform 60">
                <a:extLst>
                  <a:ext uri="{FF2B5EF4-FFF2-40B4-BE49-F238E27FC236}">
                    <a16:creationId xmlns:a16="http://schemas.microsoft.com/office/drawing/2014/main" id="{B5D560C4-07D1-A14B-AF2A-5C1C14CE890D}"/>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dirty="0">
                  <a:solidFill>
                    <a:srgbClr val="000000"/>
                  </a:solidFill>
                  <a:sym typeface="Gill Sans" charset="0"/>
                </a:endParaRPr>
              </a:p>
            </p:txBody>
          </p:sp>
          <p:sp>
            <p:nvSpPr>
              <p:cNvPr id="59" name="Oval 23">
                <a:extLst>
                  <a:ext uri="{FF2B5EF4-FFF2-40B4-BE49-F238E27FC236}">
                    <a16:creationId xmlns:a16="http://schemas.microsoft.com/office/drawing/2014/main" id="{08D4B77A-989A-3D4F-8AAC-A8B3D9F3ECF4}"/>
                  </a:ext>
                </a:extLst>
              </p:cNvPr>
              <p:cNvSpPr>
                <a:spLocks noChangeAspect="1" noChangeArrowheads="1"/>
              </p:cNvSpPr>
              <p:nvPr/>
            </p:nvSpPr>
            <p:spPr bwMode="auto">
              <a:xfrm>
                <a:off x="3499259" y="1830890"/>
                <a:ext cx="1118276"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Our</a:t>
                </a:r>
              </a:p>
              <a:p>
                <a:pPr algn="ctr"/>
                <a:r>
                  <a:rPr lang="en-US" sz="2600" b="1" dirty="0">
                    <a:solidFill>
                      <a:schemeClr val="bg1"/>
                    </a:solidFill>
                    <a:latin typeface="Calibri" panose="020F0502020204030204" pitchFamily="34" charset="0"/>
                    <a:cs typeface="Calibri" panose="020F0502020204030204" pitchFamily="34" charset="0"/>
                  </a:rPr>
                  <a:t>core obligations </a:t>
                </a:r>
                <a:endParaRPr lang="en-US" sz="2600" dirty="0">
                  <a:solidFill>
                    <a:schemeClr val="bg1"/>
                  </a:solidFill>
                </a:endParaRPr>
              </a:p>
            </p:txBody>
          </p:sp>
        </p:grpSp>
        <p:grpSp>
          <p:nvGrpSpPr>
            <p:cNvPr id="69" name="Group 230">
              <a:extLst>
                <a:ext uri="{FF2B5EF4-FFF2-40B4-BE49-F238E27FC236}">
                  <a16:creationId xmlns:a16="http://schemas.microsoft.com/office/drawing/2014/main" id="{4A723781-9703-3E49-87D4-F94A05B891C9}"/>
                </a:ext>
              </a:extLst>
            </p:cNvPr>
            <p:cNvGrpSpPr>
              <a:grpSpLocks noChangeAspect="1"/>
            </p:cNvGrpSpPr>
            <p:nvPr/>
          </p:nvGrpSpPr>
          <p:grpSpPr>
            <a:xfrm>
              <a:off x="851313" y="6409255"/>
              <a:ext cx="1078009" cy="1085245"/>
              <a:chOff x="0" y="0"/>
              <a:chExt cx="1455740" cy="1465510"/>
            </a:xfrm>
            <a:solidFill>
              <a:srgbClr val="FCC448"/>
            </a:solidFill>
          </p:grpSpPr>
          <p:sp>
            <p:nvSpPr>
              <p:cNvPr id="70" name="Shape 227">
                <a:extLst>
                  <a:ext uri="{FF2B5EF4-FFF2-40B4-BE49-F238E27FC236}">
                    <a16:creationId xmlns:a16="http://schemas.microsoft.com/office/drawing/2014/main" id="{1913860D-0196-DF49-A6CE-AC7072B8A360}"/>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71" name="Shape 228">
                <a:extLst>
                  <a:ext uri="{FF2B5EF4-FFF2-40B4-BE49-F238E27FC236}">
                    <a16:creationId xmlns:a16="http://schemas.microsoft.com/office/drawing/2014/main" id="{75A9B7C7-96ED-A945-9B66-498A5D1D919E}"/>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72" name="Shape 229">
                <a:extLst>
                  <a:ext uri="{FF2B5EF4-FFF2-40B4-BE49-F238E27FC236}">
                    <a16:creationId xmlns:a16="http://schemas.microsoft.com/office/drawing/2014/main" id="{ABAA65C3-3DD7-B349-AE1F-BE08A90AE08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63633D1E-B272-B247-B28E-DAD940C25A32}"/>
              </a:ext>
            </a:extLst>
          </p:cNvPr>
          <p:cNvGrpSpPr/>
          <p:nvPr/>
        </p:nvGrpSpPr>
        <p:grpSpPr>
          <a:xfrm>
            <a:off x="2044422" y="2368062"/>
            <a:ext cx="3659643" cy="5140261"/>
            <a:chOff x="2044422" y="2368062"/>
            <a:chExt cx="3659643" cy="5140261"/>
          </a:xfrm>
        </p:grpSpPr>
        <p:grpSp>
          <p:nvGrpSpPr>
            <p:cNvPr id="60" name="Group 59">
              <a:extLst>
                <a:ext uri="{FF2B5EF4-FFF2-40B4-BE49-F238E27FC236}">
                  <a16:creationId xmlns:a16="http://schemas.microsoft.com/office/drawing/2014/main" id="{A78D4BDA-2EBE-E44B-9CCA-1FD8724FDF43}"/>
                </a:ext>
              </a:extLst>
            </p:cNvPr>
            <p:cNvGrpSpPr/>
            <p:nvPr/>
          </p:nvGrpSpPr>
          <p:grpSpPr>
            <a:xfrm>
              <a:off x="2044422" y="2368062"/>
              <a:ext cx="3659643" cy="3507073"/>
              <a:chOff x="3329594" y="1628989"/>
              <a:chExt cx="1455461" cy="1363594"/>
            </a:xfrm>
          </p:grpSpPr>
          <p:sp>
            <p:nvSpPr>
              <p:cNvPr id="61" name="Freeform 60">
                <a:extLst>
                  <a:ext uri="{FF2B5EF4-FFF2-40B4-BE49-F238E27FC236}">
                    <a16:creationId xmlns:a16="http://schemas.microsoft.com/office/drawing/2014/main" id="{3033FC83-8FA9-364E-9DBE-FBD6FA1B7061}"/>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62" name="Oval 23">
                <a:extLst>
                  <a:ext uri="{FF2B5EF4-FFF2-40B4-BE49-F238E27FC236}">
                    <a16:creationId xmlns:a16="http://schemas.microsoft.com/office/drawing/2014/main" id="{0F04E14B-2555-D74E-AA21-C5F13F6B7575}"/>
                  </a:ext>
                </a:extLst>
              </p:cNvPr>
              <p:cNvSpPr>
                <a:spLocks noChangeAspect="1" noChangeArrowheads="1"/>
              </p:cNvSpPr>
              <p:nvPr/>
            </p:nvSpPr>
            <p:spPr bwMode="auto">
              <a:xfrm>
                <a:off x="3329594" y="1830890"/>
                <a:ext cx="1455461"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Bias and </a:t>
                </a:r>
                <a:r>
                  <a:rPr lang="en-US" sz="2600" b="1" dirty="0">
                    <a:solidFill>
                      <a:prstClr val="white"/>
                    </a:solidFill>
                    <a:latin typeface="Calibri" panose="020F0502020204030204" pitchFamily="34" charset="0"/>
                    <a:ea typeface="MS PGothic" charset="-128"/>
                    <a:cs typeface="Calibri" charset="0"/>
                  </a:rPr>
                  <a:t>m</a:t>
                </a:r>
                <a:r>
                  <a:rPr lang="en-US" altLang="en-US" sz="2600" b="1" dirty="0">
                    <a:solidFill>
                      <a:prstClr val="white"/>
                    </a:solidFill>
                    <a:ea typeface="MS PGothic" charset="-128"/>
                    <a:cs typeface="Calibri" charset="0"/>
                  </a:rPr>
                  <a:t>icroaggressions</a:t>
                </a:r>
                <a:endParaRPr lang="en-US" sz="2600" dirty="0">
                  <a:solidFill>
                    <a:schemeClr val="bg1"/>
                  </a:solidFill>
                </a:endParaRPr>
              </a:p>
            </p:txBody>
          </p:sp>
        </p:grpSp>
        <p:grpSp>
          <p:nvGrpSpPr>
            <p:cNvPr id="73" name="Group 230">
              <a:extLst>
                <a:ext uri="{FF2B5EF4-FFF2-40B4-BE49-F238E27FC236}">
                  <a16:creationId xmlns:a16="http://schemas.microsoft.com/office/drawing/2014/main" id="{74DCA725-395B-8841-A695-41B7A6E6FDDA}"/>
                </a:ext>
              </a:extLst>
            </p:cNvPr>
            <p:cNvGrpSpPr>
              <a:grpSpLocks noChangeAspect="1"/>
            </p:cNvGrpSpPr>
            <p:nvPr/>
          </p:nvGrpSpPr>
          <p:grpSpPr>
            <a:xfrm>
              <a:off x="3413118" y="6423078"/>
              <a:ext cx="1078009" cy="1085245"/>
              <a:chOff x="0" y="0"/>
              <a:chExt cx="1455740" cy="1465510"/>
            </a:xfrm>
            <a:solidFill>
              <a:srgbClr val="FCC448"/>
            </a:solidFill>
          </p:grpSpPr>
          <p:sp>
            <p:nvSpPr>
              <p:cNvPr id="74" name="Shape 227">
                <a:extLst>
                  <a:ext uri="{FF2B5EF4-FFF2-40B4-BE49-F238E27FC236}">
                    <a16:creationId xmlns:a16="http://schemas.microsoft.com/office/drawing/2014/main" id="{894A5E21-6D49-0743-AE1F-741B571FB988}"/>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75" name="Shape 228">
                <a:extLst>
                  <a:ext uri="{FF2B5EF4-FFF2-40B4-BE49-F238E27FC236}">
                    <a16:creationId xmlns:a16="http://schemas.microsoft.com/office/drawing/2014/main" id="{C6BEEEB8-8356-4D41-9BE0-27BE06A05AA9}"/>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76" name="Shape 229">
                <a:extLst>
                  <a:ext uri="{FF2B5EF4-FFF2-40B4-BE49-F238E27FC236}">
                    <a16:creationId xmlns:a16="http://schemas.microsoft.com/office/drawing/2014/main" id="{77DCD290-FAF4-B341-8F0B-81975235B3FD}"/>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F9315D3E-2A68-2A49-8129-904327FF35E1}"/>
              </a:ext>
            </a:extLst>
          </p:cNvPr>
          <p:cNvGrpSpPr/>
          <p:nvPr/>
        </p:nvGrpSpPr>
        <p:grpSpPr>
          <a:xfrm>
            <a:off x="4940437" y="2368062"/>
            <a:ext cx="3070401" cy="5149131"/>
            <a:chOff x="4940437" y="2368062"/>
            <a:chExt cx="3070401" cy="5149131"/>
          </a:xfrm>
        </p:grpSpPr>
        <p:grpSp>
          <p:nvGrpSpPr>
            <p:cNvPr id="63" name="Group 62">
              <a:extLst>
                <a:ext uri="{FF2B5EF4-FFF2-40B4-BE49-F238E27FC236}">
                  <a16:creationId xmlns:a16="http://schemas.microsoft.com/office/drawing/2014/main" id="{2FA3C0B0-45B5-4342-8296-86F227DB4C14}"/>
                </a:ext>
              </a:extLst>
            </p:cNvPr>
            <p:cNvGrpSpPr/>
            <p:nvPr/>
          </p:nvGrpSpPr>
          <p:grpSpPr>
            <a:xfrm>
              <a:off x="4940437" y="2368062"/>
              <a:ext cx="3070401" cy="3507073"/>
              <a:chOff x="3455386" y="1628989"/>
              <a:chExt cx="1221116" cy="1363594"/>
            </a:xfrm>
          </p:grpSpPr>
          <p:sp>
            <p:nvSpPr>
              <p:cNvPr id="64" name="Freeform 60">
                <a:extLst>
                  <a:ext uri="{FF2B5EF4-FFF2-40B4-BE49-F238E27FC236}">
                    <a16:creationId xmlns:a16="http://schemas.microsoft.com/office/drawing/2014/main" id="{426E1E03-5F86-E445-89DF-70DBD760966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dirty="0">
                  <a:solidFill>
                    <a:srgbClr val="000000"/>
                  </a:solidFill>
                  <a:sym typeface="Gill Sans" charset="0"/>
                </a:endParaRPr>
              </a:p>
            </p:txBody>
          </p:sp>
          <p:sp>
            <p:nvSpPr>
              <p:cNvPr id="65" name="Oval 23">
                <a:extLst>
                  <a:ext uri="{FF2B5EF4-FFF2-40B4-BE49-F238E27FC236}">
                    <a16:creationId xmlns:a16="http://schemas.microsoft.com/office/drawing/2014/main" id="{B78BDC7F-2E80-134F-BB7A-188940ECFDDB}"/>
                  </a:ext>
                </a:extLst>
              </p:cNvPr>
              <p:cNvSpPr>
                <a:spLocks noChangeAspect="1" noChangeArrowheads="1"/>
              </p:cNvSpPr>
              <p:nvPr/>
            </p:nvSpPr>
            <p:spPr bwMode="auto">
              <a:xfrm>
                <a:off x="3483104" y="1830890"/>
                <a:ext cx="1177499" cy="903869"/>
              </a:xfrm>
              <a:prstGeom prst="ellipse">
                <a:avLst/>
              </a:prstGeom>
              <a:noFill/>
              <a:ln w="25400">
                <a:noFill/>
                <a:round/>
                <a:headEnd/>
                <a:tailEnd/>
              </a:ln>
            </p:spPr>
            <p:txBody>
              <a:bodyPr lIns="0" tIns="0" rIns="0" bIns="0" anchor="ctr"/>
              <a:lstStyle/>
              <a:p>
                <a:pPr algn="ctr"/>
                <a:r>
                  <a:rPr lang="en-US" altLang="en-US" sz="2600" b="1" dirty="0">
                    <a:solidFill>
                      <a:prstClr val="white"/>
                    </a:solidFill>
                    <a:ea typeface="MS PGothic" charset="-128"/>
                    <a:cs typeface="Calibri" charset="0"/>
                  </a:rPr>
                  <a:t>Three </a:t>
                </a:r>
                <a:br>
                  <a:rPr lang="en-US" altLang="en-US" sz="2600" b="1" dirty="0">
                    <a:solidFill>
                      <a:prstClr val="white"/>
                    </a:solidFill>
                    <a:ea typeface="MS PGothic" charset="-128"/>
                    <a:cs typeface="Calibri" charset="0"/>
                  </a:rPr>
                </a:br>
                <a:r>
                  <a:rPr lang="en-US" altLang="en-US" sz="2600" b="1" dirty="0">
                    <a:solidFill>
                      <a:prstClr val="white"/>
                    </a:solidFill>
                    <a:ea typeface="MS PGothic" charset="-128"/>
                    <a:cs typeface="Calibri" charset="0"/>
                  </a:rPr>
                  <a:t>actions</a:t>
                </a:r>
                <a:endParaRPr lang="en-US" sz="2600" dirty="0">
                  <a:solidFill>
                    <a:schemeClr val="bg1"/>
                  </a:solidFill>
                </a:endParaRPr>
              </a:p>
            </p:txBody>
          </p:sp>
        </p:grpSp>
        <p:grpSp>
          <p:nvGrpSpPr>
            <p:cNvPr id="77" name="Group 230">
              <a:extLst>
                <a:ext uri="{FF2B5EF4-FFF2-40B4-BE49-F238E27FC236}">
                  <a16:creationId xmlns:a16="http://schemas.microsoft.com/office/drawing/2014/main" id="{96EA8128-908A-6F4F-A8E3-765F1E479DF4}"/>
                </a:ext>
              </a:extLst>
            </p:cNvPr>
            <p:cNvGrpSpPr>
              <a:grpSpLocks noChangeAspect="1"/>
            </p:cNvGrpSpPr>
            <p:nvPr/>
          </p:nvGrpSpPr>
          <p:grpSpPr>
            <a:xfrm>
              <a:off x="5973470" y="6431948"/>
              <a:ext cx="1078009" cy="1085245"/>
              <a:chOff x="0" y="0"/>
              <a:chExt cx="1455740" cy="1465510"/>
            </a:xfrm>
            <a:solidFill>
              <a:schemeClr val="accent5"/>
            </a:solidFill>
          </p:grpSpPr>
          <p:sp>
            <p:nvSpPr>
              <p:cNvPr id="78" name="Shape 227">
                <a:extLst>
                  <a:ext uri="{FF2B5EF4-FFF2-40B4-BE49-F238E27FC236}">
                    <a16:creationId xmlns:a16="http://schemas.microsoft.com/office/drawing/2014/main" id="{B037E9C4-1B64-824A-B3F1-E8EB5E7C325C}"/>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79" name="Shape 228">
                <a:extLst>
                  <a:ext uri="{FF2B5EF4-FFF2-40B4-BE49-F238E27FC236}">
                    <a16:creationId xmlns:a16="http://schemas.microsoft.com/office/drawing/2014/main" id="{8ACE7707-6D2B-FE45-B246-151C2B86ED5C}"/>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80" name="Shape 229">
                <a:extLst>
                  <a:ext uri="{FF2B5EF4-FFF2-40B4-BE49-F238E27FC236}">
                    <a16:creationId xmlns:a16="http://schemas.microsoft.com/office/drawing/2014/main" id="{0910321F-3DAF-3F45-BC18-C0550533E82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8D22BF27-D4E2-2E44-A50D-4B91B5B82295}"/>
              </a:ext>
            </a:extLst>
          </p:cNvPr>
          <p:cNvGrpSpPr/>
          <p:nvPr/>
        </p:nvGrpSpPr>
        <p:grpSpPr>
          <a:xfrm>
            <a:off x="7496068" y="2368062"/>
            <a:ext cx="3094492" cy="5149131"/>
            <a:chOff x="7496068" y="2368062"/>
            <a:chExt cx="3094492" cy="5149131"/>
          </a:xfrm>
        </p:grpSpPr>
        <p:grpSp>
          <p:nvGrpSpPr>
            <p:cNvPr id="66" name="Group 65">
              <a:extLst>
                <a:ext uri="{FF2B5EF4-FFF2-40B4-BE49-F238E27FC236}">
                  <a16:creationId xmlns:a16="http://schemas.microsoft.com/office/drawing/2014/main" id="{C62E5523-30F1-9843-8788-7B777D5A7BE5}"/>
                </a:ext>
              </a:extLst>
            </p:cNvPr>
            <p:cNvGrpSpPr/>
            <p:nvPr/>
          </p:nvGrpSpPr>
          <p:grpSpPr>
            <a:xfrm>
              <a:off x="7496068" y="2368062"/>
              <a:ext cx="3094492" cy="3507073"/>
              <a:chOff x="3445805" y="1628989"/>
              <a:chExt cx="1230697" cy="1363594"/>
            </a:xfrm>
          </p:grpSpPr>
          <p:sp>
            <p:nvSpPr>
              <p:cNvPr id="67" name="Freeform 60">
                <a:extLst>
                  <a:ext uri="{FF2B5EF4-FFF2-40B4-BE49-F238E27FC236}">
                    <a16:creationId xmlns:a16="http://schemas.microsoft.com/office/drawing/2014/main" id="{34F75AB9-C236-F04F-A876-AF38B75E951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68" name="Oval 23">
                <a:extLst>
                  <a:ext uri="{FF2B5EF4-FFF2-40B4-BE49-F238E27FC236}">
                    <a16:creationId xmlns:a16="http://schemas.microsoft.com/office/drawing/2014/main" id="{977DBA03-D6F3-A949-9DBE-1E3096636A99}"/>
                  </a:ext>
                </a:extLst>
              </p:cNvPr>
              <p:cNvSpPr>
                <a:spLocks noChangeAspect="1" noChangeArrowheads="1"/>
              </p:cNvSpPr>
              <p:nvPr/>
            </p:nvSpPr>
            <p:spPr bwMode="auto">
              <a:xfrm>
                <a:off x="3445805" y="1830890"/>
                <a:ext cx="1221116"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Positive body language</a:t>
                </a:r>
                <a:endParaRPr lang="en-US" sz="2600" dirty="0">
                  <a:solidFill>
                    <a:schemeClr val="bg1"/>
                  </a:solidFill>
                </a:endParaRPr>
              </a:p>
            </p:txBody>
          </p:sp>
        </p:grpSp>
        <p:grpSp>
          <p:nvGrpSpPr>
            <p:cNvPr id="81" name="Group 230">
              <a:extLst>
                <a:ext uri="{FF2B5EF4-FFF2-40B4-BE49-F238E27FC236}">
                  <a16:creationId xmlns:a16="http://schemas.microsoft.com/office/drawing/2014/main" id="{8B273C76-C7AA-304F-B066-809EE27E5367}"/>
                </a:ext>
              </a:extLst>
            </p:cNvPr>
            <p:cNvGrpSpPr>
              <a:grpSpLocks noChangeAspect="1"/>
            </p:cNvGrpSpPr>
            <p:nvPr/>
          </p:nvGrpSpPr>
          <p:grpSpPr>
            <a:xfrm>
              <a:off x="8608208" y="6431948"/>
              <a:ext cx="1078009" cy="1085245"/>
              <a:chOff x="0" y="0"/>
              <a:chExt cx="1455740" cy="1465510"/>
            </a:xfrm>
            <a:solidFill>
              <a:schemeClr val="accent3"/>
            </a:solidFill>
          </p:grpSpPr>
          <p:sp>
            <p:nvSpPr>
              <p:cNvPr id="82" name="Shape 227">
                <a:extLst>
                  <a:ext uri="{FF2B5EF4-FFF2-40B4-BE49-F238E27FC236}">
                    <a16:creationId xmlns:a16="http://schemas.microsoft.com/office/drawing/2014/main" id="{7A0F16A9-6DAB-0642-B9F7-8AFD0344EB4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83" name="Shape 228">
                <a:extLst>
                  <a:ext uri="{FF2B5EF4-FFF2-40B4-BE49-F238E27FC236}">
                    <a16:creationId xmlns:a16="http://schemas.microsoft.com/office/drawing/2014/main" id="{5610A360-16F9-FE4F-A502-46AD81607AE4}"/>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84" name="Shape 229">
                <a:extLst>
                  <a:ext uri="{FF2B5EF4-FFF2-40B4-BE49-F238E27FC236}">
                    <a16:creationId xmlns:a16="http://schemas.microsoft.com/office/drawing/2014/main" id="{0C3D15EA-9C70-E243-830F-D6EAF4331F4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8" name="Group 7">
            <a:extLst>
              <a:ext uri="{FF2B5EF4-FFF2-40B4-BE49-F238E27FC236}">
                <a16:creationId xmlns:a16="http://schemas.microsoft.com/office/drawing/2014/main" id="{8C8E13DA-42E8-994E-9A38-DD00A9B2457F}"/>
              </a:ext>
            </a:extLst>
          </p:cNvPr>
          <p:cNvGrpSpPr/>
          <p:nvPr/>
        </p:nvGrpSpPr>
        <p:grpSpPr>
          <a:xfrm>
            <a:off x="10099236" y="2368062"/>
            <a:ext cx="3070401" cy="5149131"/>
            <a:chOff x="10099236" y="2368062"/>
            <a:chExt cx="3070401" cy="5149131"/>
          </a:xfrm>
        </p:grpSpPr>
        <p:grpSp>
          <p:nvGrpSpPr>
            <p:cNvPr id="85" name="Group 84">
              <a:extLst>
                <a:ext uri="{FF2B5EF4-FFF2-40B4-BE49-F238E27FC236}">
                  <a16:creationId xmlns:a16="http://schemas.microsoft.com/office/drawing/2014/main" id="{49064538-EE64-1042-9943-A5B3D9F4B3C6}"/>
                </a:ext>
              </a:extLst>
            </p:cNvPr>
            <p:cNvGrpSpPr/>
            <p:nvPr/>
          </p:nvGrpSpPr>
          <p:grpSpPr>
            <a:xfrm>
              <a:off x="10099236" y="2368062"/>
              <a:ext cx="3070401" cy="3507073"/>
              <a:chOff x="3455386" y="1628989"/>
              <a:chExt cx="1221116" cy="1363594"/>
            </a:xfrm>
          </p:grpSpPr>
          <p:sp>
            <p:nvSpPr>
              <p:cNvPr id="86" name="Freeform 60">
                <a:extLst>
                  <a:ext uri="{FF2B5EF4-FFF2-40B4-BE49-F238E27FC236}">
                    <a16:creationId xmlns:a16="http://schemas.microsoft.com/office/drawing/2014/main" id="{3A2894DC-9194-FB46-B5D5-F700191D712B}"/>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2600">
                  <a:solidFill>
                    <a:srgbClr val="000000"/>
                  </a:solidFill>
                  <a:sym typeface="Gill Sans" charset="0"/>
                </a:endParaRPr>
              </a:p>
            </p:txBody>
          </p:sp>
          <p:sp>
            <p:nvSpPr>
              <p:cNvPr id="87" name="Oval 23">
                <a:extLst>
                  <a:ext uri="{FF2B5EF4-FFF2-40B4-BE49-F238E27FC236}">
                    <a16:creationId xmlns:a16="http://schemas.microsoft.com/office/drawing/2014/main" id="{E4FF4E00-F1F4-7345-9D56-5F690B80A760}"/>
                  </a:ext>
                </a:extLst>
              </p:cNvPr>
              <p:cNvSpPr>
                <a:spLocks noChangeAspect="1" noChangeArrowheads="1"/>
              </p:cNvSpPr>
              <p:nvPr/>
            </p:nvSpPr>
            <p:spPr bwMode="auto">
              <a:xfrm>
                <a:off x="3455386" y="1830890"/>
                <a:ext cx="1211535" cy="903869"/>
              </a:xfrm>
              <a:prstGeom prst="ellipse">
                <a:avLst/>
              </a:prstGeom>
              <a:noFill/>
              <a:ln w="25400">
                <a:noFill/>
                <a:round/>
                <a:headEnd/>
                <a:tailEnd/>
              </a:ln>
            </p:spPr>
            <p:txBody>
              <a:bodyPr lIns="0" tIns="0" rIns="0" bIns="0" anchor="ctr"/>
              <a:lstStyle/>
              <a:p>
                <a:pPr algn="ctr"/>
                <a:r>
                  <a:rPr lang="en-US" sz="2600" b="1" dirty="0">
                    <a:solidFill>
                      <a:schemeClr val="bg1"/>
                    </a:solidFill>
                    <a:latin typeface="Calibri" panose="020F0502020204030204" pitchFamily="34" charset="0"/>
                    <a:cs typeface="Calibri" panose="020F0502020204030204" pitchFamily="34" charset="0"/>
                  </a:rPr>
                  <a:t>Correcting mistakes</a:t>
                </a:r>
                <a:endParaRPr lang="en-US" sz="2600" dirty="0">
                  <a:solidFill>
                    <a:schemeClr val="bg1"/>
                  </a:solidFill>
                </a:endParaRPr>
              </a:p>
            </p:txBody>
          </p:sp>
        </p:grpSp>
        <p:grpSp>
          <p:nvGrpSpPr>
            <p:cNvPr id="88" name="Group 230">
              <a:extLst>
                <a:ext uri="{FF2B5EF4-FFF2-40B4-BE49-F238E27FC236}">
                  <a16:creationId xmlns:a16="http://schemas.microsoft.com/office/drawing/2014/main" id="{5E389841-5E86-EE4D-9BCE-50FBC0989C85}"/>
                </a:ext>
              </a:extLst>
            </p:cNvPr>
            <p:cNvGrpSpPr>
              <a:grpSpLocks noChangeAspect="1"/>
            </p:cNvGrpSpPr>
            <p:nvPr/>
          </p:nvGrpSpPr>
          <p:grpSpPr>
            <a:xfrm>
              <a:off x="11187286" y="6431948"/>
              <a:ext cx="1078009" cy="1085245"/>
              <a:chOff x="0" y="0"/>
              <a:chExt cx="1455740" cy="1465510"/>
            </a:xfrm>
            <a:solidFill>
              <a:schemeClr val="accent3"/>
            </a:solidFill>
          </p:grpSpPr>
          <p:sp>
            <p:nvSpPr>
              <p:cNvPr id="89" name="Shape 227">
                <a:extLst>
                  <a:ext uri="{FF2B5EF4-FFF2-40B4-BE49-F238E27FC236}">
                    <a16:creationId xmlns:a16="http://schemas.microsoft.com/office/drawing/2014/main" id="{77131F05-530B-394A-95A7-497731E6F066}"/>
                  </a:ext>
                </a:extLst>
              </p:cNvPr>
              <p:cNvSpPr/>
              <p:nvPr/>
            </p:nvSpPr>
            <p:spPr>
              <a:xfrm>
                <a:off x="0" y="0"/>
                <a:ext cx="1270000" cy="1270000"/>
              </a:xfrm>
              <a:prstGeom prst="rect">
                <a:avLst/>
              </a:prstGeom>
              <a:solidFill>
                <a:schemeClr val="accent4"/>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90" name="Shape 228">
                <a:extLst>
                  <a:ext uri="{FF2B5EF4-FFF2-40B4-BE49-F238E27FC236}">
                    <a16:creationId xmlns:a16="http://schemas.microsoft.com/office/drawing/2014/main" id="{D185DF39-F40C-3C4A-BAB0-0F94A1DA8450}"/>
                  </a:ext>
                </a:extLst>
              </p:cNvPr>
              <p:cNvSpPr/>
              <p:nvPr/>
            </p:nvSpPr>
            <p:spPr>
              <a:xfrm rot="5400000">
                <a:off x="537245" y="1221123"/>
                <a:ext cx="195510"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91" name="Shape 229">
                <a:extLst>
                  <a:ext uri="{FF2B5EF4-FFF2-40B4-BE49-F238E27FC236}">
                    <a16:creationId xmlns:a16="http://schemas.microsoft.com/office/drawing/2014/main" id="{C09C4063-42AA-7249-A147-B824758DCC8C}"/>
                  </a:ext>
                </a:extLst>
              </p:cNvPr>
              <p:cNvSpPr/>
              <p:nvPr/>
            </p:nvSpPr>
            <p:spPr>
              <a:xfrm>
                <a:off x="1260231" y="488369"/>
                <a:ext cx="195509" cy="293263"/>
              </a:xfrm>
              <a:prstGeom prst="rightArrow">
                <a:avLst>
                  <a:gd name="adj1" fmla="val 32000"/>
                  <a:gd name="adj2" fmla="val 100000"/>
                </a:avLst>
              </a:prstGeom>
              <a:solidFill>
                <a:schemeClr val="accent4"/>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Tree>
    <p:extLst>
      <p:ext uri="{BB962C8B-B14F-4D97-AF65-F5344CB8AC3E}">
        <p14:creationId xmlns:p14="http://schemas.microsoft.com/office/powerpoint/2010/main" val="320165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F759284-A454-F843-8877-05F1408AEFB0}"/>
              </a:ext>
            </a:extLst>
          </p:cNvPr>
          <p:cNvGrpSpPr/>
          <p:nvPr/>
        </p:nvGrpSpPr>
        <p:grpSpPr>
          <a:xfrm>
            <a:off x="0" y="9407592"/>
            <a:ext cx="13003213" cy="431871"/>
            <a:chOff x="1" y="9426435"/>
            <a:chExt cx="13004800" cy="472939"/>
          </a:xfrm>
        </p:grpSpPr>
        <p:sp>
          <p:nvSpPr>
            <p:cNvPr id="17" name="Shape 606">
              <a:extLst>
                <a:ext uri="{FF2B5EF4-FFF2-40B4-BE49-F238E27FC236}">
                  <a16:creationId xmlns:a16="http://schemas.microsoft.com/office/drawing/2014/main" id="{C44DF619-5578-E745-BA6F-3899FE659A58}"/>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8" name="Shape 607">
              <a:extLst>
                <a:ext uri="{FF2B5EF4-FFF2-40B4-BE49-F238E27FC236}">
                  <a16:creationId xmlns:a16="http://schemas.microsoft.com/office/drawing/2014/main" id="{E9063912-FE8E-B64A-B7BB-9C8544E7D505}"/>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19" name="Shape 608">
              <a:extLst>
                <a:ext uri="{FF2B5EF4-FFF2-40B4-BE49-F238E27FC236}">
                  <a16:creationId xmlns:a16="http://schemas.microsoft.com/office/drawing/2014/main" id="{816072E8-9626-4E46-AFD5-77BC0F016663}"/>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0" name="Shape 609">
              <a:extLst>
                <a:ext uri="{FF2B5EF4-FFF2-40B4-BE49-F238E27FC236}">
                  <a16:creationId xmlns:a16="http://schemas.microsoft.com/office/drawing/2014/main" id="{4A36D512-87C8-D046-AB6F-979846DCEFBE}"/>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1" name="Shape 610">
              <a:extLst>
                <a:ext uri="{FF2B5EF4-FFF2-40B4-BE49-F238E27FC236}">
                  <a16:creationId xmlns:a16="http://schemas.microsoft.com/office/drawing/2014/main" id="{6DCBB36B-626D-FE4A-91B3-B47CDFE4C6A6}"/>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2" name="Shape 610">
              <a:extLst>
                <a:ext uri="{FF2B5EF4-FFF2-40B4-BE49-F238E27FC236}">
                  <a16:creationId xmlns:a16="http://schemas.microsoft.com/office/drawing/2014/main" id="{BCEAD975-BC6A-834C-8CD2-5065AFFEE85F}"/>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sp>
          <p:nvSpPr>
            <p:cNvPr id="23" name="Shape 610">
              <a:extLst>
                <a:ext uri="{FF2B5EF4-FFF2-40B4-BE49-F238E27FC236}">
                  <a16:creationId xmlns:a16="http://schemas.microsoft.com/office/drawing/2014/main" id="{981473C2-63A8-8C48-ABCF-CCF278BF3068}"/>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anchor="ctr"/>
            <a:lstStyle/>
            <a:p>
              <a:pPr>
                <a:defRPr sz="3200">
                  <a:solidFill>
                    <a:srgbClr val="FFFFFF"/>
                  </a:solidFill>
                </a:defRPr>
              </a:pPr>
              <a:endParaRPr sz="1200" dirty="0">
                <a:latin typeface="Calibri Regular"/>
              </a:endParaRPr>
            </a:p>
          </p:txBody>
        </p:sp>
      </p:grpSp>
      <p:sp>
        <p:nvSpPr>
          <p:cNvPr id="26" name="Text Placeholder 5">
            <a:extLst>
              <a:ext uri="{FF2B5EF4-FFF2-40B4-BE49-F238E27FC236}">
                <a16:creationId xmlns:a16="http://schemas.microsoft.com/office/drawing/2014/main" id="{43DB0B40-A3CD-F340-A09A-7B803B2DBE74}"/>
              </a:ext>
            </a:extLst>
          </p:cNvPr>
          <p:cNvSpPr txBox="1">
            <a:spLocks/>
          </p:cNvSpPr>
          <p:nvPr/>
        </p:nvSpPr>
        <p:spPr>
          <a:xfrm>
            <a:off x="3953435" y="5353895"/>
            <a:ext cx="5172931"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spaces</a:t>
            </a:r>
          </a:p>
        </p:txBody>
      </p:sp>
      <p:sp>
        <p:nvSpPr>
          <p:cNvPr id="27" name="Slide Number Placeholder 5">
            <a:extLst>
              <a:ext uri="{FF2B5EF4-FFF2-40B4-BE49-F238E27FC236}">
                <a16:creationId xmlns:a16="http://schemas.microsoft.com/office/drawing/2014/main" id="{452C6533-9835-044F-9168-5C75DD5E9546}"/>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52</a:t>
            </a:fld>
            <a:endParaRPr lang="en-US" altLang="en-US" sz="1200" dirty="0">
              <a:solidFill>
                <a:schemeClr val="bg1"/>
              </a:solidFill>
            </a:endParaRPr>
          </a:p>
        </p:txBody>
      </p:sp>
      <p:pic>
        <p:nvPicPr>
          <p:cNvPr id="6" name="Picture 5">
            <a:extLst>
              <a:ext uri="{FF2B5EF4-FFF2-40B4-BE49-F238E27FC236}">
                <a16:creationId xmlns:a16="http://schemas.microsoft.com/office/drawing/2014/main" id="{1DDB7329-2C5C-8140-BB6F-E609463F0C97}"/>
              </a:ext>
            </a:extLst>
          </p:cNvPr>
          <p:cNvPicPr>
            <a:picLocks noChangeAspect="1"/>
          </p:cNvPicPr>
          <p:nvPr/>
        </p:nvPicPr>
        <p:blipFill rotWithShape="1">
          <a:blip r:embed="rId3"/>
          <a:srcRect l="15340"/>
          <a:stretch/>
        </p:blipFill>
        <p:spPr>
          <a:xfrm>
            <a:off x="7931426" y="2183"/>
            <a:ext cx="5114132" cy="6040808"/>
          </a:xfrm>
          <a:prstGeom prst="rect">
            <a:avLst/>
          </a:prstGeom>
        </p:spPr>
      </p:pic>
      <p:sp>
        <p:nvSpPr>
          <p:cNvPr id="4" name="Text Placeholder 5">
            <a:extLst>
              <a:ext uri="{FF2B5EF4-FFF2-40B4-BE49-F238E27FC236}">
                <a16:creationId xmlns:a16="http://schemas.microsoft.com/office/drawing/2014/main" id="{CCBFF5FB-3B7A-D64D-B74C-EA8ACBC44BE9}"/>
              </a:ext>
            </a:extLst>
          </p:cNvPr>
          <p:cNvSpPr txBox="1">
            <a:spLocks/>
          </p:cNvSpPr>
          <p:nvPr/>
        </p:nvSpPr>
        <p:spPr>
          <a:xfrm>
            <a:off x="4652681" y="3404943"/>
            <a:ext cx="3792071" cy="1499665"/>
          </a:xfrm>
          <a:prstGeom prst="rect">
            <a:avLst/>
          </a:prstGeom>
          <a:solidFill>
            <a:schemeClr val="accent2"/>
          </a:solidFill>
        </p:spPr>
        <p:txBody>
          <a:bodyPr tIns="182858" bIns="0" anchor="ctr"/>
          <a:lstStyle>
            <a:defPPr>
              <a:defRPr lang="en-US"/>
            </a:defPPr>
            <a:lvl1pPr marL="19050" lvl="0" indent="0" algn="ctr" defTabSz="457200" eaLnBrk="1" fontAlgn="auto" latinLnBrk="0" hangingPunct="1">
              <a:lnSpc>
                <a:spcPct val="90000"/>
              </a:lnSpc>
              <a:spcBef>
                <a:spcPct val="20000"/>
              </a:spcBef>
              <a:spcAft>
                <a:spcPts val="600"/>
              </a:spcAft>
              <a:buClr>
                <a:srgbClr val="655DA3"/>
              </a:buClr>
              <a:buFont typeface="Arial" panose="020B0604020202020204" pitchFamily="34" charset="0"/>
              <a:buNone/>
              <a:defRPr sz="13800" cap="all" spc="890">
                <a:solidFill>
                  <a:schemeClr val="accent1">
                    <a:lumMod val="50000"/>
                  </a:schemeClr>
                </a:solidFill>
                <a:latin typeface="+mj-lt"/>
                <a:ea typeface="+mj-ea"/>
                <a:cs typeface="+mj-cs"/>
              </a:defRPr>
            </a:lvl1pPr>
            <a:lvl2pPr marL="22225" indent="0" defTabSz="1828800" eaLnBrk="1" latinLnBrk="0" hangingPunct="1">
              <a:lnSpc>
                <a:spcPct val="90000"/>
              </a:lnSpc>
              <a:spcBef>
                <a:spcPts val="1000"/>
              </a:spcBef>
              <a:buFont typeface="Arial" panose="020B0604020202020204" pitchFamily="34" charset="0"/>
              <a:buNone/>
              <a:tabLst/>
              <a:defRPr sz="4000">
                <a:solidFill>
                  <a:schemeClr val="accent1"/>
                </a:solidFill>
                <a:latin typeface="+mn-lt"/>
                <a:ea typeface="+mn-ea"/>
              </a:defRPr>
            </a:lvl2pPr>
            <a:lvl3pPr marL="22225" indent="0" defTabSz="1828800" eaLnBrk="1" latinLnBrk="0" hangingPunct="1">
              <a:lnSpc>
                <a:spcPct val="90000"/>
              </a:lnSpc>
              <a:spcBef>
                <a:spcPts val="1000"/>
              </a:spcBef>
              <a:buFont typeface="Arial" panose="020B0604020202020204" pitchFamily="34" charset="0"/>
              <a:buNone/>
              <a:tabLst/>
              <a:defRPr sz="3200">
                <a:solidFill>
                  <a:schemeClr val="tx1"/>
                </a:solidFill>
                <a:latin typeface="+mn-lt"/>
                <a:ea typeface="+mn-ea"/>
              </a:defRPr>
            </a:lvl3pPr>
            <a:lvl4pPr marL="361950" indent="-339725" defTabSz="1828800" eaLnBrk="1" latinLnBrk="0" hangingPunct="1">
              <a:lnSpc>
                <a:spcPct val="90000"/>
              </a:lnSpc>
              <a:spcBef>
                <a:spcPts val="1000"/>
              </a:spcBef>
              <a:buFont typeface="Arial" panose="020B0604020202020204" pitchFamily="34" charset="0"/>
              <a:buChar char="•"/>
              <a:tabLst/>
              <a:defRPr sz="2400">
                <a:solidFill>
                  <a:schemeClr val="tx1"/>
                </a:solidFill>
                <a:latin typeface="+mn-lt"/>
                <a:ea typeface="+mn-ea"/>
              </a:defRPr>
            </a:lvl4pPr>
            <a:lvl5pPr marL="361950" indent="-339725" defTabSz="1828800" eaLnBrk="1" latinLnBrk="0" hangingPunct="1">
              <a:lnSpc>
                <a:spcPct val="90000"/>
              </a:lnSpc>
              <a:spcBef>
                <a:spcPts val="1000"/>
              </a:spcBef>
              <a:buFont typeface="Arial" panose="020B0604020202020204" pitchFamily="34" charset="0"/>
              <a:buChar char="•"/>
              <a:tabLst/>
              <a:defRPr sz="2000">
                <a:solidFill>
                  <a:schemeClr val="tx1"/>
                </a:solidFill>
                <a:latin typeface="+mn-lt"/>
                <a:ea typeface="+mn-ea"/>
              </a:defRPr>
            </a:lvl5pPr>
            <a:lvl6pPr marL="50292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6pPr>
            <a:lvl7pPr marL="59436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7pPr>
            <a:lvl8pPr marL="68580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8pPr>
            <a:lvl9pPr marL="7772400" indent="-457200" defTabSz="1828800">
              <a:lnSpc>
                <a:spcPct val="90000"/>
              </a:lnSpc>
              <a:spcBef>
                <a:spcPts val="1000"/>
              </a:spcBef>
              <a:buFont typeface="Arial" panose="020B0604020202020204" pitchFamily="34" charset="0"/>
              <a:buChar char="•"/>
              <a:defRPr sz="3600">
                <a:solidFill>
                  <a:schemeClr val="tx1"/>
                </a:solidFill>
                <a:latin typeface="+mn-lt"/>
                <a:ea typeface="+mn-ea"/>
              </a:defRPr>
            </a:lvl9pPr>
          </a:lstStyle>
          <a:p>
            <a:pPr>
              <a:defRPr/>
            </a:pPr>
            <a:r>
              <a:rPr lang="en-US" sz="9600" dirty="0">
                <a:solidFill>
                  <a:schemeClr val="bg1"/>
                </a:solidFill>
              </a:rPr>
              <a:t>safe</a:t>
            </a:r>
          </a:p>
        </p:txBody>
      </p:sp>
      <p:grpSp>
        <p:nvGrpSpPr>
          <p:cNvPr id="24" name="Group 23">
            <a:extLst>
              <a:ext uri="{FF2B5EF4-FFF2-40B4-BE49-F238E27FC236}">
                <a16:creationId xmlns:a16="http://schemas.microsoft.com/office/drawing/2014/main" id="{28F591DA-15E4-AE4A-9D54-8BCEA540C22B}"/>
              </a:ext>
            </a:extLst>
          </p:cNvPr>
          <p:cNvGrpSpPr/>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9581E70E-C897-8E41-950F-98896E778093}"/>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8" name="Straight Connector 27">
              <a:extLst>
                <a:ext uri="{FF2B5EF4-FFF2-40B4-BE49-F238E27FC236}">
                  <a16:creationId xmlns:a16="http://schemas.microsoft.com/office/drawing/2014/main" id="{986777EB-A08E-2944-8851-39D7A5DE20E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DA3F4A7F-67D5-2B43-8AC8-DD1A2E578EA0}"/>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941971487"/>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a:spAutoFit/>
          </a:bodyPr>
          <a:lstStyle/>
          <a:p>
            <a:pPr algn="ctr" eaLnBrk="1" hangingPunct="1">
              <a:lnSpc>
                <a:spcPct val="90000"/>
              </a:lnSpc>
              <a:defRPr/>
            </a:pPr>
            <a:r>
              <a:rPr lang="en-US" sz="1800" b="1">
                <a:solidFill>
                  <a:schemeClr val="bg1"/>
                </a:solidFill>
                <a:latin typeface="+mj-lt"/>
                <a:ea typeface="ヒラギノ角ゴ ProN W3" charset="0"/>
                <a:cs typeface="ヒラギノ角ゴ ProN W3" charset="0"/>
              </a:rPr>
              <a:t>1</a:t>
            </a:r>
          </a:p>
        </p:txBody>
      </p:sp>
      <p:cxnSp>
        <p:nvCxnSpPr>
          <p:cNvPr id="53" name="Straight Connector 52">
            <a:extLst>
              <a:ext uri="{FF2B5EF4-FFF2-40B4-BE49-F238E27FC236}">
                <a16:creationId xmlns:a16="http://schemas.microsoft.com/office/drawing/2014/main" id="{1651B200-29C8-3F4D-8F9E-ED522C5D6023}"/>
              </a:ext>
            </a:extLst>
          </p:cNvPr>
          <p:cNvCxnSpPr>
            <a:cxnSpLocks/>
          </p:cNvCxnSpPr>
          <p:nvPr/>
        </p:nvCxnSpPr>
        <p:spPr bwMode="auto">
          <a:xfrm>
            <a:off x="4449713" y="3796188"/>
            <a:ext cx="0" cy="4833661"/>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5C8E86D5-E570-F649-9C97-6E77B71F822D}"/>
              </a:ext>
            </a:extLst>
          </p:cNvPr>
          <p:cNvCxnSpPr>
            <a:cxnSpLocks/>
          </p:cNvCxnSpPr>
          <p:nvPr/>
        </p:nvCxnSpPr>
        <p:spPr bwMode="auto">
          <a:xfrm>
            <a:off x="8763501" y="3761580"/>
            <a:ext cx="0" cy="4868268"/>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5BFC9B9-469E-DF47-8341-8B5B5777B5AA}"/>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56" name="Text Placeholder 11">
            <a:extLst>
              <a:ext uri="{FF2B5EF4-FFF2-40B4-BE49-F238E27FC236}">
                <a16:creationId xmlns:a16="http://schemas.microsoft.com/office/drawing/2014/main" id="{0E269F79-B469-9240-9D28-49A72D60D509}"/>
              </a:ext>
            </a:extLst>
          </p:cNvPr>
          <p:cNvSpPr txBox="1">
            <a:spLocks/>
          </p:cNvSpPr>
          <p:nvPr/>
        </p:nvSpPr>
        <p:spPr>
          <a:xfrm>
            <a:off x="269965" y="5932402"/>
            <a:ext cx="3949260" cy="1905769"/>
          </a:xfrm>
          <a:prstGeom prst="rect">
            <a:avLst/>
          </a:prstGeom>
        </p:spPr>
        <p:txBody>
          <a:bodyPr/>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1">
              <a:lnSpc>
                <a:spcPct val="120000"/>
              </a:lnSpc>
            </a:pPr>
            <a:r>
              <a:rPr lang="en-US" sz="2200" dirty="0">
                <a:solidFill>
                  <a:srgbClr val="595959"/>
                </a:solidFill>
              </a:rPr>
              <a:t> Describe what </a:t>
            </a:r>
            <a:r>
              <a:rPr lang="en-US" sz="2200" b="1" dirty="0">
                <a:solidFill>
                  <a:schemeClr val="accent1"/>
                </a:solidFill>
              </a:rPr>
              <a:t>barriers </a:t>
            </a:r>
            <a:r>
              <a:rPr lang="en-US" sz="2200" dirty="0">
                <a:solidFill>
                  <a:srgbClr val="595959"/>
                </a:solidFill>
              </a:rPr>
              <a:t>are and how they are related to inclusion and accessibility in safe spaces.</a:t>
            </a:r>
          </a:p>
        </p:txBody>
      </p:sp>
      <p:sp>
        <p:nvSpPr>
          <p:cNvPr id="58" name="Text Placeholder 17">
            <a:extLst>
              <a:ext uri="{FF2B5EF4-FFF2-40B4-BE49-F238E27FC236}">
                <a16:creationId xmlns:a16="http://schemas.microsoft.com/office/drawing/2014/main" id="{1BCC12D3-318D-744D-B4AC-38ADB81A065D}"/>
              </a:ext>
            </a:extLst>
          </p:cNvPr>
          <p:cNvSpPr txBox="1">
            <a:spLocks/>
          </p:cNvSpPr>
          <p:nvPr/>
        </p:nvSpPr>
        <p:spPr>
          <a:xfrm>
            <a:off x="8943199" y="5967420"/>
            <a:ext cx="3724562" cy="2667970"/>
          </a:xfrm>
          <a:prstGeom prst="rect">
            <a:avLst/>
          </a:prstGeom>
        </p:spPr>
        <p:txBody>
          <a:bodyPr>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dirty="0">
                <a:solidFill>
                  <a:srgbClr val="595959"/>
                </a:solidFill>
              </a:rPr>
              <a:t>Utilize </a:t>
            </a:r>
            <a:r>
              <a:rPr lang="en-US" sz="2200" b="1" dirty="0">
                <a:solidFill>
                  <a:schemeClr val="accent3"/>
                </a:solidFill>
              </a:rPr>
              <a:t>tools </a:t>
            </a:r>
            <a:r>
              <a:rPr lang="en-US" sz="2200" dirty="0">
                <a:solidFill>
                  <a:srgbClr val="595959"/>
                </a:solidFill>
              </a:rPr>
              <a:t>such as signage, handouts and language to make people with diverse SOGIESC feel more at ease in accessing assistance.</a:t>
            </a:r>
          </a:p>
        </p:txBody>
      </p:sp>
      <p:sp>
        <p:nvSpPr>
          <p:cNvPr id="59" name="Text Placeholder 4">
            <a:extLst>
              <a:ext uri="{FF2B5EF4-FFF2-40B4-BE49-F238E27FC236}">
                <a16:creationId xmlns:a16="http://schemas.microsoft.com/office/drawing/2014/main" id="{CBB48AD3-006D-A24D-9094-FF53832A0A16}"/>
              </a:ext>
            </a:extLst>
          </p:cNvPr>
          <p:cNvSpPr txBox="1">
            <a:spLocks/>
          </p:cNvSpPr>
          <p:nvPr/>
        </p:nvSpPr>
        <p:spPr>
          <a:xfrm>
            <a:off x="4604023" y="5950846"/>
            <a:ext cx="3989568" cy="2407341"/>
          </a:xfrm>
          <a:prstGeom prst="rect">
            <a:avLst/>
          </a:prstGeom>
        </p:spPr>
        <p:txBody>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5873" lvl="1" indent="-15873" algn="ctr">
              <a:lnSpc>
                <a:spcPct val="120000"/>
              </a:lnSpc>
            </a:pPr>
            <a:r>
              <a:rPr lang="en-US" sz="2200" dirty="0">
                <a:solidFill>
                  <a:srgbClr val="595959"/>
                </a:solidFill>
              </a:rPr>
              <a:t>Identify</a:t>
            </a:r>
            <a:r>
              <a:rPr lang="en-US" sz="2200" b="1" dirty="0">
                <a:solidFill>
                  <a:schemeClr val="accent2"/>
                </a:solidFill>
              </a:rPr>
              <a:t> barriers </a:t>
            </a:r>
            <a:r>
              <a:rPr lang="en-US" sz="2200" dirty="0">
                <a:solidFill>
                  <a:srgbClr val="595959"/>
                </a:solidFill>
              </a:rPr>
              <a:t>for people </a:t>
            </a:r>
            <a:br>
              <a:rPr lang="en-US" sz="2200" dirty="0">
                <a:solidFill>
                  <a:srgbClr val="595959"/>
                </a:solidFill>
              </a:rPr>
            </a:br>
            <a:r>
              <a:rPr lang="en-US" sz="2200" dirty="0">
                <a:solidFill>
                  <a:srgbClr val="595959"/>
                </a:solidFill>
              </a:rPr>
              <a:t>  with diverse SOGIESC in your office or </a:t>
            </a:r>
            <a:r>
              <a:rPr lang="en-US" sz="2200" dirty="0" err="1">
                <a:solidFill>
                  <a:srgbClr val="595959"/>
                </a:solidFill>
              </a:rPr>
              <a:t>programmes</a:t>
            </a:r>
            <a:r>
              <a:rPr lang="en-US" sz="2200" dirty="0">
                <a:solidFill>
                  <a:srgbClr val="595959"/>
                </a:solidFill>
              </a:rPr>
              <a:t>.</a:t>
            </a:r>
          </a:p>
        </p:txBody>
      </p:sp>
      <p:cxnSp>
        <p:nvCxnSpPr>
          <p:cNvPr id="60" name="Straight Connector 59">
            <a:extLst>
              <a:ext uri="{FF2B5EF4-FFF2-40B4-BE49-F238E27FC236}">
                <a16:creationId xmlns:a16="http://schemas.microsoft.com/office/drawing/2014/main" id="{CE772526-F32B-2747-AA7C-541D937C6E57}"/>
              </a:ext>
            </a:extLst>
          </p:cNvPr>
          <p:cNvCxnSpPr/>
          <p:nvPr/>
        </p:nvCxnSpPr>
        <p:spPr bwMode="auto">
          <a:xfrm flipV="1">
            <a:off x="-1" y="8629848"/>
            <a:ext cx="13003213" cy="1273"/>
          </a:xfrm>
          <a:prstGeom prst="line">
            <a:avLst/>
          </a:prstGeom>
          <a:noFill/>
          <a:ln w="76200" cap="flat" cmpd="sng" algn="ctr">
            <a:solidFill>
              <a:srgbClr val="FFFFFF">
                <a:lumMod val="65000"/>
              </a:srgbClr>
            </a:solidFill>
            <a:prstDash val="solid"/>
            <a:round/>
            <a:headEnd type="none" w="med" len="med"/>
            <a:tailEnd type="none" w="med" len="med"/>
          </a:ln>
          <a:effectLst/>
        </p:spPr>
      </p:cxnSp>
      <p:grpSp>
        <p:nvGrpSpPr>
          <p:cNvPr id="61" name="Group 230">
            <a:extLst>
              <a:ext uri="{FF2B5EF4-FFF2-40B4-BE49-F238E27FC236}">
                <a16:creationId xmlns:a16="http://schemas.microsoft.com/office/drawing/2014/main" id="{7C44ABBC-EC95-A246-A058-8CCF36478AE9}"/>
              </a:ext>
            </a:extLst>
          </p:cNvPr>
          <p:cNvGrpSpPr>
            <a:grpSpLocks noChangeAspect="1"/>
          </p:cNvGrpSpPr>
          <p:nvPr/>
        </p:nvGrpSpPr>
        <p:grpSpPr>
          <a:xfrm>
            <a:off x="1664911" y="3009742"/>
            <a:ext cx="1540128" cy="1550466"/>
            <a:chOff x="0" y="0"/>
            <a:chExt cx="1455740" cy="1465510"/>
          </a:xfrm>
          <a:solidFill>
            <a:srgbClr val="FCC448"/>
          </a:solidFill>
        </p:grpSpPr>
        <p:sp>
          <p:nvSpPr>
            <p:cNvPr id="62" name="Shape 227">
              <a:extLst>
                <a:ext uri="{FF2B5EF4-FFF2-40B4-BE49-F238E27FC236}">
                  <a16:creationId xmlns:a16="http://schemas.microsoft.com/office/drawing/2014/main" id="{D17D3064-DFC3-8A48-BCDF-86CC8C00FC5A}"/>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01</a:t>
              </a:r>
              <a:endParaRPr sz="5399" kern="0" dirty="0">
                <a:solidFill>
                  <a:schemeClr val="bg1"/>
                </a:solidFill>
                <a:latin typeface="+mj-lt"/>
                <a:cs typeface="Lato Light"/>
              </a:endParaRPr>
            </a:p>
          </p:txBody>
        </p:sp>
        <p:sp>
          <p:nvSpPr>
            <p:cNvPr id="63" name="Shape 228">
              <a:extLst>
                <a:ext uri="{FF2B5EF4-FFF2-40B4-BE49-F238E27FC236}">
                  <a16:creationId xmlns:a16="http://schemas.microsoft.com/office/drawing/2014/main" id="{CA9BA121-6EE2-EB43-BCB5-E4397F5A1406}"/>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4" name="Shape 229">
              <a:extLst>
                <a:ext uri="{FF2B5EF4-FFF2-40B4-BE49-F238E27FC236}">
                  <a16:creationId xmlns:a16="http://schemas.microsoft.com/office/drawing/2014/main" id="{BD617461-6445-1A44-98E8-679C72AC06E4}"/>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65" name="Title 3">
            <a:extLst>
              <a:ext uri="{FF2B5EF4-FFF2-40B4-BE49-F238E27FC236}">
                <a16:creationId xmlns:a16="http://schemas.microsoft.com/office/drawing/2014/main" id="{D697220E-4BE8-8943-AAD2-0F760C3EEA5A}"/>
              </a:ext>
            </a:extLst>
          </p:cNvPr>
          <p:cNvSpPr txBox="1">
            <a:spLocks/>
          </p:cNvSpPr>
          <p:nvPr/>
        </p:nvSpPr>
        <p:spPr>
          <a:xfrm>
            <a:off x="4176608" y="1009120"/>
            <a:ext cx="4756010" cy="820493"/>
          </a:xfrm>
          <a:prstGeom prst="rect">
            <a:avLst/>
          </a:prstGeom>
          <a:no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6599" kern="0" spc="330" dirty="0">
                <a:solidFill>
                  <a:schemeClr val="bg1"/>
                </a:solidFill>
              </a:rPr>
              <a:t>OBJECTIVES</a:t>
            </a:r>
          </a:p>
        </p:txBody>
      </p:sp>
      <p:grpSp>
        <p:nvGrpSpPr>
          <p:cNvPr id="66" name="Group 230">
            <a:extLst>
              <a:ext uri="{FF2B5EF4-FFF2-40B4-BE49-F238E27FC236}">
                <a16:creationId xmlns:a16="http://schemas.microsoft.com/office/drawing/2014/main" id="{208E1921-DE12-A744-A603-F710BCB40EB2}"/>
              </a:ext>
            </a:extLst>
          </p:cNvPr>
          <p:cNvGrpSpPr>
            <a:grpSpLocks noChangeAspect="1"/>
          </p:cNvGrpSpPr>
          <p:nvPr/>
        </p:nvGrpSpPr>
        <p:grpSpPr>
          <a:xfrm>
            <a:off x="5882357" y="2944044"/>
            <a:ext cx="1540128" cy="1550466"/>
            <a:chOff x="0" y="0"/>
            <a:chExt cx="1455740" cy="1465510"/>
          </a:xfrm>
          <a:solidFill>
            <a:srgbClr val="FCC448"/>
          </a:solidFill>
        </p:grpSpPr>
        <p:sp>
          <p:nvSpPr>
            <p:cNvPr id="67" name="Shape 227">
              <a:extLst>
                <a:ext uri="{FF2B5EF4-FFF2-40B4-BE49-F238E27FC236}">
                  <a16:creationId xmlns:a16="http://schemas.microsoft.com/office/drawing/2014/main" id="{F152FE0D-4FE9-6844-BED1-5DDB066C2AAF}"/>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02</a:t>
              </a:r>
              <a:endParaRPr sz="5399" kern="0" dirty="0">
                <a:solidFill>
                  <a:schemeClr val="bg1"/>
                </a:solidFill>
                <a:latin typeface="+mj-lt"/>
                <a:cs typeface="Lato Light"/>
              </a:endParaRPr>
            </a:p>
          </p:txBody>
        </p:sp>
        <p:sp>
          <p:nvSpPr>
            <p:cNvPr id="68" name="Shape 228">
              <a:extLst>
                <a:ext uri="{FF2B5EF4-FFF2-40B4-BE49-F238E27FC236}">
                  <a16:creationId xmlns:a16="http://schemas.microsoft.com/office/drawing/2014/main" id="{A623BA09-F5C1-6E4F-9BF2-22434FEC9397}"/>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69" name="Shape 229">
              <a:extLst>
                <a:ext uri="{FF2B5EF4-FFF2-40B4-BE49-F238E27FC236}">
                  <a16:creationId xmlns:a16="http://schemas.microsoft.com/office/drawing/2014/main" id="{9FC67DCA-70C4-A94C-9A03-35B641C7588B}"/>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grpSp>
        <p:nvGrpSpPr>
          <p:cNvPr id="70" name="Group 230">
            <a:extLst>
              <a:ext uri="{FF2B5EF4-FFF2-40B4-BE49-F238E27FC236}">
                <a16:creationId xmlns:a16="http://schemas.microsoft.com/office/drawing/2014/main" id="{7A8C6623-D79A-1E46-8EA8-740A5F1DD467}"/>
              </a:ext>
            </a:extLst>
          </p:cNvPr>
          <p:cNvGrpSpPr>
            <a:grpSpLocks noChangeAspect="1"/>
          </p:cNvGrpSpPr>
          <p:nvPr/>
        </p:nvGrpSpPr>
        <p:grpSpPr>
          <a:xfrm>
            <a:off x="10116413" y="2951730"/>
            <a:ext cx="1540128" cy="1550466"/>
            <a:chOff x="0" y="0"/>
            <a:chExt cx="1455740" cy="1465510"/>
          </a:xfrm>
          <a:solidFill>
            <a:srgbClr val="FCC448"/>
          </a:solidFill>
        </p:grpSpPr>
        <p:sp>
          <p:nvSpPr>
            <p:cNvPr id="71" name="Shape 227">
              <a:extLst>
                <a:ext uri="{FF2B5EF4-FFF2-40B4-BE49-F238E27FC236}">
                  <a16:creationId xmlns:a16="http://schemas.microsoft.com/office/drawing/2014/main" id="{AFBC558C-CC5F-7D42-9B01-0875075506F4}"/>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lnSpc>
                  <a:spcPct val="90000"/>
                </a:lnSpc>
                <a:defRPr sz="4000">
                  <a:solidFill>
                    <a:srgbClr val="FFFFFF"/>
                  </a:solidFill>
                </a:defRPr>
              </a:lvl1pPr>
            </a:lstStyle>
            <a:p>
              <a:pPr algn="ctr" defTabSz="914309">
                <a:defRPr sz="1800">
                  <a:solidFill>
                    <a:srgbClr val="000000"/>
                  </a:solidFill>
                </a:defRPr>
              </a:pPr>
              <a:r>
                <a:rPr lang="en-US" sz="5399" kern="0" dirty="0">
                  <a:solidFill>
                    <a:schemeClr val="bg1"/>
                  </a:solidFill>
                  <a:latin typeface="+mj-lt"/>
                  <a:cs typeface="Lato Light"/>
                </a:rPr>
                <a:t>03</a:t>
              </a:r>
              <a:endParaRPr sz="5399" kern="0" dirty="0">
                <a:solidFill>
                  <a:schemeClr val="bg1"/>
                </a:solidFill>
                <a:latin typeface="+mj-lt"/>
                <a:cs typeface="Lato Light"/>
              </a:endParaRPr>
            </a:p>
          </p:txBody>
        </p:sp>
        <p:sp>
          <p:nvSpPr>
            <p:cNvPr id="72" name="Shape 228">
              <a:extLst>
                <a:ext uri="{FF2B5EF4-FFF2-40B4-BE49-F238E27FC236}">
                  <a16:creationId xmlns:a16="http://schemas.microsoft.com/office/drawing/2014/main" id="{3F6C9B7A-B244-6349-BEF6-D198FD36E24E}"/>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sp>
          <p:nvSpPr>
            <p:cNvPr id="73" name="Shape 229">
              <a:extLst>
                <a:ext uri="{FF2B5EF4-FFF2-40B4-BE49-F238E27FC236}">
                  <a16:creationId xmlns:a16="http://schemas.microsoft.com/office/drawing/2014/main" id="{70FCC3A6-00BD-A440-9F5E-32E342219B1E}"/>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anchor="ctr">
              <a:noAutofit/>
            </a:bodyPr>
            <a:lstStyle/>
            <a:p>
              <a:pPr algn="ctr" defTabSz="584142">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a:solidFill>
                  <a:srgbClr val="4C4C4C"/>
                </a:solidFill>
                <a:latin typeface="Lato Light"/>
                <a:ea typeface="Helvetica Neue Light"/>
                <a:cs typeface="Lato Light"/>
                <a:sym typeface="Helvetica Neue Light"/>
              </a:endParaRPr>
            </a:p>
          </p:txBody>
        </p:sp>
      </p:gr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4E00F18A-4CA1-9947-A399-128EC542ADC6}"/>
              </a:ext>
            </a:extLst>
          </p:cNvPr>
          <p:cNvSpPr/>
          <p:nvPr/>
        </p:nvSpPr>
        <p:spPr>
          <a:xfrm>
            <a:off x="268254" y="4724912"/>
            <a:ext cx="3950971" cy="1020419"/>
          </a:xfrm>
          <a:prstGeom prst="rect">
            <a:avLst/>
          </a:prstGeom>
          <a:solidFill>
            <a:schemeClr val="accent1"/>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b="1" cap="all" dirty="0">
                <a:solidFill>
                  <a:schemeClr val="bg1"/>
                </a:solidFill>
                <a:latin typeface="+mn-lt"/>
              </a:rPr>
              <a:t>Barriers inclusion and safe spaces </a:t>
            </a:r>
            <a:endParaRPr lang="en-US" b="1" cap="all" dirty="0">
              <a:solidFill>
                <a:schemeClr val="bg1"/>
              </a:solidFill>
              <a:latin typeface="+mn-lt"/>
              <a:ea typeface="Calibri" charset="0"/>
              <a:cs typeface="Calibri" charset="0"/>
            </a:endParaRPr>
          </a:p>
        </p:txBody>
      </p:sp>
      <p:sp>
        <p:nvSpPr>
          <p:cNvPr id="2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292F711C-6406-4B46-9CE5-5A8AAFE20FE9}"/>
              </a:ext>
            </a:extLst>
          </p:cNvPr>
          <p:cNvSpPr/>
          <p:nvPr/>
        </p:nvSpPr>
        <p:spPr>
          <a:xfrm>
            <a:off x="4636521" y="4724912"/>
            <a:ext cx="3950971" cy="1020419"/>
          </a:xfrm>
          <a:prstGeom prst="rect">
            <a:avLst/>
          </a:prstGeom>
          <a:solidFill>
            <a:schemeClr val="accent2"/>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mn-lt"/>
              </a:rPr>
              <a:t>Barriers in our </a:t>
            </a:r>
            <a:r>
              <a:rPr lang="en-US" sz="3200" b="1" cap="all" dirty="0" err="1">
                <a:solidFill>
                  <a:schemeClr val="bg1"/>
                </a:solidFill>
                <a:latin typeface="+mn-lt"/>
              </a:rPr>
              <a:t>programmes</a:t>
            </a:r>
            <a:endParaRPr lang="en-US" sz="2800" b="1" cap="all" dirty="0">
              <a:solidFill>
                <a:schemeClr val="bg1"/>
              </a:solidFill>
              <a:latin typeface="+mn-lt"/>
              <a:ea typeface="Calibri" charset="0"/>
              <a:cs typeface="Calibri" charset="0"/>
            </a:endParaRPr>
          </a:p>
        </p:txBody>
      </p:sp>
      <p:sp>
        <p:nvSpPr>
          <p:cNvPr id="28"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F13182F9-1D7E-224E-BBB5-B9E502E63E2A}"/>
              </a:ext>
            </a:extLst>
          </p:cNvPr>
          <p:cNvSpPr/>
          <p:nvPr/>
        </p:nvSpPr>
        <p:spPr>
          <a:xfrm>
            <a:off x="8928597" y="4724912"/>
            <a:ext cx="3950971" cy="1020419"/>
          </a:xfrm>
          <a:prstGeom prst="rect">
            <a:avLst/>
          </a:prstGeom>
          <a:solidFill>
            <a:schemeClr val="accent3"/>
          </a:solidFill>
          <a:ln w="12700"/>
          <a:extLst>
            <a:ext uri="{C572A759-6A51-4108-AA02-DFA0A04FC94B}">
              <ma14:wrappingTextBoxFlag xmlns:ma14="http://schemas.microsoft.com/office/mac/drawingml/2011/main" xmlns="" val="1"/>
            </a:ext>
          </a:extLst>
        </p:spPr>
        <p:txBody>
          <a:bodyPr lIns="0" tIns="0" rIns="0" bIns="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a:lnSpc>
                <a:spcPct val="100000"/>
              </a:lnSpc>
            </a:pPr>
            <a:r>
              <a:rPr lang="en-US" sz="3200" b="1" cap="all" dirty="0">
                <a:solidFill>
                  <a:schemeClr val="bg1"/>
                </a:solidFill>
                <a:latin typeface="Calibri" charset="0"/>
                <a:ea typeface="Calibri" charset="0"/>
                <a:cs typeface="Calibri" charset="0"/>
              </a:rPr>
              <a:t>Utilizing tools</a:t>
            </a:r>
            <a:endParaRPr lang="en-US" sz="2800" b="1" cap="all" dirty="0">
              <a:solidFill>
                <a:schemeClr val="bg1"/>
              </a:solidFill>
              <a:latin typeface="Calibri" charset="0"/>
              <a:ea typeface="Calibri" charset="0"/>
              <a:cs typeface="Calibri" charset="0"/>
            </a:endParaRPr>
          </a:p>
        </p:txBody>
      </p:sp>
      <p:sp>
        <p:nvSpPr>
          <p:cNvPr id="39" name="Title 3">
            <a:extLst>
              <a:ext uri="{FF2B5EF4-FFF2-40B4-BE49-F238E27FC236}">
                <a16:creationId xmlns:a16="http://schemas.microsoft.com/office/drawing/2014/main" id="{5515A595-19A1-C242-8B9B-9CAE55E2F20B}"/>
              </a:ext>
            </a:extLst>
          </p:cNvPr>
          <p:cNvSpPr txBox="1">
            <a:spLocks/>
          </p:cNvSpPr>
          <p:nvPr/>
        </p:nvSpPr>
        <p:spPr>
          <a:xfrm>
            <a:off x="5172893" y="4512"/>
            <a:ext cx="2760793" cy="820493"/>
          </a:xfrm>
          <a:prstGeom prst="rect">
            <a:avLst/>
          </a:prstGeom>
          <a:solidFill>
            <a:schemeClr val="accent2"/>
          </a:solidFill>
        </p:spPr>
        <p:txBody>
          <a:bodyPr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r>
              <a:rPr lang="en-US" altLang="en-US" sz="2800" b="0" kern="0" spc="330" dirty="0">
                <a:solidFill>
                  <a:schemeClr val="bg1"/>
                </a:solidFill>
              </a:rPr>
              <a:t>SAFE SPACES</a:t>
            </a:r>
            <a:endParaRPr lang="en-US" altLang="en-US" sz="2800" kern="0" spc="330" dirty="0">
              <a:solidFill>
                <a:schemeClr val="bg1"/>
              </a:solidFill>
            </a:endParaRPr>
          </a:p>
        </p:txBody>
      </p:sp>
      <p:sp>
        <p:nvSpPr>
          <p:cNvPr id="31" name="Slide Number Placeholder 5">
            <a:extLst>
              <a:ext uri="{FF2B5EF4-FFF2-40B4-BE49-F238E27FC236}">
                <a16:creationId xmlns:a16="http://schemas.microsoft.com/office/drawing/2014/main" id="{659EECDA-BFA9-B147-96CB-D61CEA2092DC}"/>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53</a:t>
            </a:fld>
            <a:endParaRPr lang="en-US" altLang="en-US" sz="1200" dirty="0">
              <a:solidFill>
                <a:schemeClr val="bg1"/>
              </a:solidFill>
            </a:endParaRPr>
          </a:p>
        </p:txBody>
      </p:sp>
    </p:spTree>
    <p:extLst>
      <p:ext uri="{BB962C8B-B14F-4D97-AF65-F5344CB8AC3E}">
        <p14:creationId xmlns:p14="http://schemas.microsoft.com/office/powerpoint/2010/main" val="3787861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xEl>
                                              <p:pRg st="0" end="0"/>
                                            </p:txEl>
                                          </p:spTgt>
                                        </p:tgtEl>
                                        <p:attrNameLst>
                                          <p:attrName>style.visibility</p:attrName>
                                        </p:attrNameLst>
                                      </p:cBhvr>
                                      <p:to>
                                        <p:strVal val="visible"/>
                                      </p:to>
                                    </p:set>
                                    <p:animEffect transition="in" filter="fade">
                                      <p:cBhvr>
                                        <p:cTn id="27" dur="500"/>
                                        <p:tgtEl>
                                          <p:spTgt spid="56">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500"/>
                                        <p:tgtEl>
                                          <p:spTgt spid="5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fade">
                                      <p:cBhvr>
                                        <p:cTn id="36" dur="500"/>
                                        <p:tgtEl>
                                          <p:spTgt spid="66"/>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59">
                                            <p:txEl>
                                              <p:pRg st="0" end="0"/>
                                            </p:txEl>
                                          </p:spTgt>
                                        </p:tgtEl>
                                        <p:attrNameLst>
                                          <p:attrName>style.visibility</p:attrName>
                                        </p:attrNameLst>
                                      </p:cBhvr>
                                      <p:to>
                                        <p:strVal val="visible"/>
                                      </p:to>
                                    </p:set>
                                    <p:animEffect transition="in" filter="fade">
                                      <p:cBhvr>
                                        <p:cTn id="44" dur="500"/>
                                        <p:tgtEl>
                                          <p:spTgt spid="59">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54"/>
                                        </p:tgtEl>
                                        <p:attrNameLst>
                                          <p:attrName>style.visibility</p:attrName>
                                        </p:attrNameLst>
                                      </p:cBhvr>
                                      <p:to>
                                        <p:strVal val="visible"/>
                                      </p:to>
                                    </p:set>
                                    <p:animEffect transition="in" filter="wipe(up)">
                                      <p:cBhvr>
                                        <p:cTn id="48" dur="500"/>
                                        <p:tgtEl>
                                          <p:spTgt spid="5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fade">
                                      <p:cBhvr>
                                        <p:cTn id="53" dur="500"/>
                                        <p:tgtEl>
                                          <p:spTgt spid="7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58">
                                            <p:txEl>
                                              <p:pRg st="0" end="0"/>
                                            </p:txEl>
                                          </p:spTgt>
                                        </p:tgtEl>
                                        <p:attrNameLst>
                                          <p:attrName>style.visibility</p:attrName>
                                        </p:attrNameLst>
                                      </p:cBhvr>
                                      <p:to>
                                        <p:strVal val="visible"/>
                                      </p:to>
                                    </p:set>
                                    <p:animEffect transition="in" filter="fade">
                                      <p:cBhvr>
                                        <p:cTn id="61" dur="500"/>
                                        <p:tgtEl>
                                          <p:spTgt spid="58">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58" grpId="0" build="p"/>
      <p:bldP spid="59" grpId="0" build="p"/>
      <p:bldP spid="65" grpId="0"/>
      <p:bldP spid="26" grpId="0" animBg="1"/>
      <p:bldP spid="27" grpId="0" animBg="1"/>
      <p:bldP spid="28" grpId="0" animBg="1"/>
      <p:bldP spid="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p:txBody>
          <a:bodyPr/>
          <a:lstStyle/>
          <a:p>
            <a:r>
              <a:rPr lang="en-US" altLang="en-US" dirty="0">
                <a:sym typeface="Arial Bold" charset="0"/>
              </a:rPr>
              <a:t>Questions to Consider</a:t>
            </a:r>
          </a:p>
        </p:txBody>
      </p:sp>
      <p:sp>
        <p:nvSpPr>
          <p:cNvPr id="19" name="TextBox 18"/>
          <p:cNvSpPr txBox="1"/>
          <p:nvPr/>
        </p:nvSpPr>
        <p:spPr>
          <a:xfrm>
            <a:off x="15953066" y="3348336"/>
            <a:ext cx="117465" cy="461609"/>
          </a:xfrm>
          <a:prstGeom prst="rect">
            <a:avLst/>
          </a:prstGeom>
          <a:noFill/>
        </p:spPr>
        <p:txBody>
          <a:bodyPr wrap="square" rtlCol="0">
            <a:spAutoFit/>
          </a:bodyPr>
          <a:lstStyle/>
          <a:p>
            <a:endParaRPr lang="en-US" sz="2400" dirty="0">
              <a:latin typeface="Calibri Regular"/>
            </a:endParaRPr>
          </a:p>
        </p:txBody>
      </p:sp>
      <p:sp>
        <p:nvSpPr>
          <p:cNvPr id="38" name="TextBox 37">
            <a:extLst>
              <a:ext uri="{FF2B5EF4-FFF2-40B4-BE49-F238E27FC236}">
                <a16:creationId xmlns:a16="http://schemas.microsoft.com/office/drawing/2014/main" id="{028DCFF5-406A-0B44-A831-22E52C827EF3}"/>
              </a:ext>
            </a:extLst>
          </p:cNvPr>
          <p:cNvSpPr txBox="1"/>
          <p:nvPr/>
        </p:nvSpPr>
        <p:spPr>
          <a:xfrm>
            <a:off x="15494000" y="122797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cxnSp>
        <p:nvCxnSpPr>
          <p:cNvPr id="34" name="Straight Connector 33">
            <a:extLst>
              <a:ext uri="{FF2B5EF4-FFF2-40B4-BE49-F238E27FC236}">
                <a16:creationId xmlns:a16="http://schemas.microsoft.com/office/drawing/2014/main" id="{9258A6C6-AF1F-B54A-84A5-D38D1C8CA282}"/>
              </a:ext>
            </a:extLst>
          </p:cNvPr>
          <p:cNvCxnSpPr>
            <a:cxnSpLocks/>
          </p:cNvCxnSpPr>
          <p:nvPr/>
        </p:nvCxnSpPr>
        <p:spPr>
          <a:xfrm>
            <a:off x="6502400" y="1865376"/>
            <a:ext cx="0" cy="619963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8742BF4D-E2DB-A440-AE78-000E5E80EC9B}"/>
              </a:ext>
            </a:extLst>
          </p:cNvPr>
          <p:cNvGrpSpPr/>
          <p:nvPr/>
        </p:nvGrpSpPr>
        <p:grpSpPr>
          <a:xfrm>
            <a:off x="384049" y="276370"/>
            <a:ext cx="948923" cy="948922"/>
            <a:chOff x="6074504" y="5568057"/>
            <a:chExt cx="933399" cy="933398"/>
          </a:xfrm>
        </p:grpSpPr>
        <p:sp>
          <p:nvSpPr>
            <p:cNvPr id="57" name="Shape 7274">
              <a:extLst>
                <a:ext uri="{FF2B5EF4-FFF2-40B4-BE49-F238E27FC236}">
                  <a16:creationId xmlns:a16="http://schemas.microsoft.com/office/drawing/2014/main" id="{D1927183-77EC-B740-9A8E-C13DECAE05E6}"/>
                </a:ext>
              </a:extLst>
            </p:cNvPr>
            <p:cNvSpPr/>
            <p:nvPr/>
          </p:nvSpPr>
          <p:spPr>
            <a:xfrm>
              <a:off x="6074504" y="5568057"/>
              <a:ext cx="933399" cy="933398"/>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58" name="Group 57">
              <a:extLst>
                <a:ext uri="{FF2B5EF4-FFF2-40B4-BE49-F238E27FC236}">
                  <a16:creationId xmlns:a16="http://schemas.microsoft.com/office/drawing/2014/main" id="{89CF7E88-1FEE-4F44-8DF2-560BC2A5D55B}"/>
                </a:ext>
              </a:extLst>
            </p:cNvPr>
            <p:cNvGrpSpPr/>
            <p:nvPr/>
          </p:nvGrpSpPr>
          <p:grpSpPr>
            <a:xfrm>
              <a:off x="6267353" y="5738459"/>
              <a:ext cx="550305" cy="550305"/>
              <a:chOff x="3882593" y="2338848"/>
              <a:chExt cx="572348" cy="572348"/>
            </a:xfrm>
            <a:solidFill>
              <a:schemeClr val="bg1"/>
            </a:solidFill>
          </p:grpSpPr>
          <p:sp>
            <p:nvSpPr>
              <p:cNvPr id="59" name="Freeform 1292">
                <a:extLst>
                  <a:ext uri="{FF2B5EF4-FFF2-40B4-BE49-F238E27FC236}">
                    <a16:creationId xmlns:a16="http://schemas.microsoft.com/office/drawing/2014/main" id="{C7D1D0AD-765C-A544-9DF6-A1A8015513F1}"/>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337">
                <a:extLst>
                  <a:ext uri="{FF2B5EF4-FFF2-40B4-BE49-F238E27FC236}">
                    <a16:creationId xmlns:a16="http://schemas.microsoft.com/office/drawing/2014/main" id="{AC333A32-D80F-D34E-8505-C96889849EFB}"/>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02D25F4F-D653-CF4A-8F5C-ACFAC89929CC}"/>
              </a:ext>
            </a:extLst>
          </p:cNvPr>
          <p:cNvGrpSpPr/>
          <p:nvPr/>
        </p:nvGrpSpPr>
        <p:grpSpPr>
          <a:xfrm>
            <a:off x="583184" y="2381556"/>
            <a:ext cx="5666908" cy="2192240"/>
            <a:chOff x="815360" y="2959187"/>
            <a:chExt cx="5666908" cy="1860617"/>
          </a:xfrm>
        </p:grpSpPr>
        <p:sp>
          <p:nvSpPr>
            <p:cNvPr id="31" name="Rectangle 30">
              <a:extLst>
                <a:ext uri="{FF2B5EF4-FFF2-40B4-BE49-F238E27FC236}">
                  <a16:creationId xmlns:a16="http://schemas.microsoft.com/office/drawing/2014/main" id="{4D78AB5E-FD6F-7D40-B29C-2E8B69794348}"/>
                </a:ext>
              </a:extLst>
            </p:cNvPr>
            <p:cNvSpPr/>
            <p:nvPr/>
          </p:nvSpPr>
          <p:spPr bwMode="auto">
            <a:xfrm>
              <a:off x="815360" y="2960431"/>
              <a:ext cx="1211697" cy="1858319"/>
            </a:xfrm>
            <a:prstGeom prst="rect">
              <a:avLst/>
            </a:prstGeom>
            <a:solidFill>
              <a:schemeClr val="accent2">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33" name="TextBox 32">
              <a:extLst>
                <a:ext uri="{FF2B5EF4-FFF2-40B4-BE49-F238E27FC236}">
                  <a16:creationId xmlns:a16="http://schemas.microsoft.com/office/drawing/2014/main" id="{0F821802-3D2E-C54E-8194-0BE4DD70EC23}"/>
                </a:ext>
              </a:extLst>
            </p:cNvPr>
            <p:cNvSpPr txBox="1"/>
            <p:nvPr/>
          </p:nvSpPr>
          <p:spPr>
            <a:xfrm>
              <a:off x="866738" y="3536636"/>
              <a:ext cx="908258" cy="800229"/>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01</a:t>
              </a:r>
              <a:r>
                <a:rPr lang="id-ID" sz="3600" b="1" dirty="0">
                  <a:solidFill>
                    <a:schemeClr val="bg1"/>
                  </a:solidFill>
                  <a:ea typeface="Montserrat" charset="0"/>
                  <a:cs typeface="Montserrat" charset="0"/>
                </a:rPr>
                <a:t>              </a:t>
              </a:r>
            </a:p>
          </p:txBody>
        </p:sp>
        <p:grpSp>
          <p:nvGrpSpPr>
            <p:cNvPr id="61" name="Group 60">
              <a:extLst>
                <a:ext uri="{FF2B5EF4-FFF2-40B4-BE49-F238E27FC236}">
                  <a16:creationId xmlns:a16="http://schemas.microsoft.com/office/drawing/2014/main" id="{0C48F20D-C0B3-9045-9050-6560F7700DA8}"/>
                </a:ext>
              </a:extLst>
            </p:cNvPr>
            <p:cNvGrpSpPr/>
            <p:nvPr/>
          </p:nvGrpSpPr>
          <p:grpSpPr>
            <a:xfrm>
              <a:off x="1776680" y="2959187"/>
              <a:ext cx="4705588" cy="1860617"/>
              <a:chOff x="499877" y="2342116"/>
              <a:chExt cx="4705588" cy="1747621"/>
            </a:xfrm>
          </p:grpSpPr>
          <p:sp>
            <p:nvSpPr>
              <p:cNvPr id="62" name="Rectangle 61">
                <a:extLst>
                  <a:ext uri="{FF2B5EF4-FFF2-40B4-BE49-F238E27FC236}">
                    <a16:creationId xmlns:a16="http://schemas.microsoft.com/office/drawing/2014/main" id="{4AB8CAFA-C7C0-6F45-96F3-81E2EAAECEBE}"/>
                  </a:ext>
                </a:extLst>
              </p:cNvPr>
              <p:cNvSpPr/>
              <p:nvPr/>
            </p:nvSpPr>
            <p:spPr bwMode="auto">
              <a:xfrm>
                <a:off x="501679" y="2342116"/>
                <a:ext cx="4703786" cy="174762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 name="Rectangle 62">
                <a:extLst>
                  <a:ext uri="{FF2B5EF4-FFF2-40B4-BE49-F238E27FC236}">
                    <a16:creationId xmlns:a16="http://schemas.microsoft.com/office/drawing/2014/main" id="{DB5C9EBB-4A45-754D-B30A-AA0E29A50D38}"/>
                  </a:ext>
                </a:extLst>
              </p:cNvPr>
              <p:cNvSpPr/>
              <p:nvPr/>
            </p:nvSpPr>
            <p:spPr>
              <a:xfrm>
                <a:off x="499877" y="2975527"/>
                <a:ext cx="4381114" cy="549261"/>
              </a:xfrm>
              <a:prstGeom prst="rect">
                <a:avLst/>
              </a:prstGeom>
            </p:spPr>
            <p:txBody>
              <a:bodyPr wrap="square">
                <a:spAutoFit/>
              </a:bodyPr>
              <a:lstStyle/>
              <a:p>
                <a:pPr algn="ctr">
                  <a:defRPr/>
                </a:pPr>
                <a:r>
                  <a:rPr lang="en-US" sz="3200" b="1" dirty="0">
                    <a:solidFill>
                      <a:schemeClr val="bg1"/>
                    </a:solidFill>
                    <a:latin typeface="Calibri" charset="0"/>
                    <a:ea typeface="Calibri" charset="0"/>
                    <a:cs typeface="Calibri" charset="0"/>
                  </a:rPr>
                  <a:t>What is a safe space? </a:t>
                </a:r>
              </a:p>
            </p:txBody>
          </p:sp>
        </p:grpSp>
      </p:grpSp>
      <p:grpSp>
        <p:nvGrpSpPr>
          <p:cNvPr id="67" name="Group 66">
            <a:extLst>
              <a:ext uri="{FF2B5EF4-FFF2-40B4-BE49-F238E27FC236}">
                <a16:creationId xmlns:a16="http://schemas.microsoft.com/office/drawing/2014/main" id="{9E05D5F8-C6B2-3443-935D-6A88869A8595}"/>
              </a:ext>
            </a:extLst>
          </p:cNvPr>
          <p:cNvGrpSpPr/>
          <p:nvPr/>
        </p:nvGrpSpPr>
        <p:grpSpPr>
          <a:xfrm>
            <a:off x="6787389" y="5561002"/>
            <a:ext cx="5627812" cy="2151763"/>
            <a:chOff x="850686" y="2959188"/>
            <a:chExt cx="5627812" cy="1826263"/>
          </a:xfrm>
        </p:grpSpPr>
        <p:sp>
          <p:nvSpPr>
            <p:cNvPr id="68" name="Rectangle 67">
              <a:extLst>
                <a:ext uri="{FF2B5EF4-FFF2-40B4-BE49-F238E27FC236}">
                  <a16:creationId xmlns:a16="http://schemas.microsoft.com/office/drawing/2014/main" id="{51BA9717-DB83-2546-BBF1-5386631F24B8}"/>
                </a:ext>
              </a:extLst>
            </p:cNvPr>
            <p:cNvSpPr/>
            <p:nvPr/>
          </p:nvSpPr>
          <p:spPr bwMode="auto">
            <a:xfrm>
              <a:off x="850686" y="2960432"/>
              <a:ext cx="1176372" cy="1824772"/>
            </a:xfrm>
            <a:prstGeom prst="rect">
              <a:avLst/>
            </a:prstGeom>
            <a:solidFill>
              <a:schemeClr val="accent3">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9" name="TextBox 68">
              <a:extLst>
                <a:ext uri="{FF2B5EF4-FFF2-40B4-BE49-F238E27FC236}">
                  <a16:creationId xmlns:a16="http://schemas.microsoft.com/office/drawing/2014/main" id="{4E83315C-4337-DD41-B48F-7D836A58413C}"/>
                </a:ext>
              </a:extLst>
            </p:cNvPr>
            <p:cNvSpPr txBox="1"/>
            <p:nvPr/>
          </p:nvSpPr>
          <p:spPr>
            <a:xfrm>
              <a:off x="850686" y="3494788"/>
              <a:ext cx="1119619" cy="804672"/>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04</a:t>
              </a:r>
              <a:r>
                <a:rPr lang="id-ID" sz="3600" b="1" dirty="0">
                  <a:solidFill>
                    <a:schemeClr val="bg1"/>
                  </a:solidFill>
                  <a:ea typeface="Montserrat" charset="0"/>
                  <a:cs typeface="Montserrat" charset="0"/>
                </a:rPr>
                <a:t>              </a:t>
              </a:r>
            </a:p>
          </p:txBody>
        </p:sp>
        <p:grpSp>
          <p:nvGrpSpPr>
            <p:cNvPr id="70" name="Group 69">
              <a:extLst>
                <a:ext uri="{FF2B5EF4-FFF2-40B4-BE49-F238E27FC236}">
                  <a16:creationId xmlns:a16="http://schemas.microsoft.com/office/drawing/2014/main" id="{B700C90C-6F65-A14D-AB1E-85F7255519B7}"/>
                </a:ext>
              </a:extLst>
            </p:cNvPr>
            <p:cNvGrpSpPr/>
            <p:nvPr/>
          </p:nvGrpSpPr>
          <p:grpSpPr>
            <a:xfrm>
              <a:off x="1778482" y="2959188"/>
              <a:ext cx="4700016" cy="1826263"/>
              <a:chOff x="501679" y="2342115"/>
              <a:chExt cx="4700016" cy="1715352"/>
            </a:xfrm>
          </p:grpSpPr>
          <p:sp>
            <p:nvSpPr>
              <p:cNvPr id="71" name="Rectangle 70">
                <a:extLst>
                  <a:ext uri="{FF2B5EF4-FFF2-40B4-BE49-F238E27FC236}">
                    <a16:creationId xmlns:a16="http://schemas.microsoft.com/office/drawing/2014/main" id="{A4A394E7-7BD9-674C-8D70-6BC73B281DD6}"/>
                  </a:ext>
                </a:extLst>
              </p:cNvPr>
              <p:cNvSpPr/>
              <p:nvPr/>
            </p:nvSpPr>
            <p:spPr bwMode="auto">
              <a:xfrm>
                <a:off x="501679" y="2342115"/>
                <a:ext cx="4700016" cy="1715352"/>
              </a:xfrm>
              <a:prstGeom prst="rect">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2" name="Rectangle 71">
                <a:extLst>
                  <a:ext uri="{FF2B5EF4-FFF2-40B4-BE49-F238E27FC236}">
                    <a16:creationId xmlns:a16="http://schemas.microsoft.com/office/drawing/2014/main" id="{89E126C6-A0C7-D84B-8BE6-04519AFB3262}"/>
                  </a:ext>
                </a:extLst>
              </p:cNvPr>
              <p:cNvSpPr/>
              <p:nvPr/>
            </p:nvSpPr>
            <p:spPr>
              <a:xfrm>
                <a:off x="501679" y="2597436"/>
                <a:ext cx="4700016" cy="1251309"/>
              </a:xfrm>
              <a:prstGeom prst="rect">
                <a:avLst/>
              </a:prstGeom>
            </p:spPr>
            <p:txBody>
              <a:bodyPr wrap="square">
                <a:spAutoFit/>
              </a:bodyPr>
              <a:lstStyle/>
              <a:p>
                <a:pPr algn="ctr">
                  <a:defRPr/>
                </a:pPr>
                <a:r>
                  <a:rPr lang="en-US" sz="3200" b="1" dirty="0">
                    <a:solidFill>
                      <a:schemeClr val="bg1"/>
                    </a:solidFill>
                    <a:latin typeface="Calibri" charset="0"/>
                    <a:ea typeface="Calibri" charset="0"/>
                    <a:cs typeface="Calibri" charset="0"/>
                  </a:rPr>
                  <a:t>Why is it important to have an inclusive workplace?</a:t>
                </a:r>
              </a:p>
            </p:txBody>
          </p:sp>
        </p:grpSp>
      </p:grpSp>
      <p:grpSp>
        <p:nvGrpSpPr>
          <p:cNvPr id="73" name="Group 72">
            <a:extLst>
              <a:ext uri="{FF2B5EF4-FFF2-40B4-BE49-F238E27FC236}">
                <a16:creationId xmlns:a16="http://schemas.microsoft.com/office/drawing/2014/main" id="{C635F3FF-F113-DD48-81A5-7CEA939CC5F8}"/>
              </a:ext>
            </a:extLst>
          </p:cNvPr>
          <p:cNvGrpSpPr/>
          <p:nvPr/>
        </p:nvGrpSpPr>
        <p:grpSpPr>
          <a:xfrm>
            <a:off x="583184" y="5502555"/>
            <a:ext cx="5666908" cy="2221910"/>
            <a:chOff x="815360" y="2959189"/>
            <a:chExt cx="5666908" cy="1885799"/>
          </a:xfrm>
        </p:grpSpPr>
        <p:sp>
          <p:nvSpPr>
            <p:cNvPr id="74" name="Rectangle 73">
              <a:extLst>
                <a:ext uri="{FF2B5EF4-FFF2-40B4-BE49-F238E27FC236}">
                  <a16:creationId xmlns:a16="http://schemas.microsoft.com/office/drawing/2014/main" id="{242DFD7E-36DE-8241-B861-AF4C9E46EDE9}"/>
                </a:ext>
              </a:extLst>
            </p:cNvPr>
            <p:cNvSpPr/>
            <p:nvPr/>
          </p:nvSpPr>
          <p:spPr bwMode="auto">
            <a:xfrm>
              <a:off x="815360" y="2960432"/>
              <a:ext cx="1211697" cy="1883469"/>
            </a:xfrm>
            <a:prstGeom prst="rect">
              <a:avLst/>
            </a:prstGeom>
            <a:solidFill>
              <a:schemeClr val="accent5">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5" name="TextBox 74">
              <a:extLst>
                <a:ext uri="{FF2B5EF4-FFF2-40B4-BE49-F238E27FC236}">
                  <a16:creationId xmlns:a16="http://schemas.microsoft.com/office/drawing/2014/main" id="{2AC951E5-BE56-3C46-9946-E15524967C12}"/>
                </a:ext>
              </a:extLst>
            </p:cNvPr>
            <p:cNvSpPr txBox="1"/>
            <p:nvPr/>
          </p:nvSpPr>
          <p:spPr>
            <a:xfrm>
              <a:off x="855078" y="3529517"/>
              <a:ext cx="1119619" cy="804672"/>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03</a:t>
              </a:r>
              <a:r>
                <a:rPr lang="id-ID" sz="3600" b="1" dirty="0">
                  <a:solidFill>
                    <a:schemeClr val="bg1"/>
                  </a:solidFill>
                  <a:ea typeface="Montserrat" charset="0"/>
                  <a:cs typeface="Montserrat" charset="0"/>
                </a:rPr>
                <a:t>              </a:t>
              </a:r>
            </a:p>
          </p:txBody>
        </p:sp>
        <p:grpSp>
          <p:nvGrpSpPr>
            <p:cNvPr id="76" name="Group 75">
              <a:extLst>
                <a:ext uri="{FF2B5EF4-FFF2-40B4-BE49-F238E27FC236}">
                  <a16:creationId xmlns:a16="http://schemas.microsoft.com/office/drawing/2014/main" id="{4C3D7B8F-ABF8-D74B-BF87-FC4AB6102663}"/>
                </a:ext>
              </a:extLst>
            </p:cNvPr>
            <p:cNvGrpSpPr/>
            <p:nvPr/>
          </p:nvGrpSpPr>
          <p:grpSpPr>
            <a:xfrm>
              <a:off x="1751883" y="2959189"/>
              <a:ext cx="4730385" cy="1885799"/>
              <a:chOff x="475080" y="2342117"/>
              <a:chExt cx="4730385" cy="1771273"/>
            </a:xfrm>
          </p:grpSpPr>
          <p:sp>
            <p:nvSpPr>
              <p:cNvPr id="77" name="Rectangle 76">
                <a:extLst>
                  <a:ext uri="{FF2B5EF4-FFF2-40B4-BE49-F238E27FC236}">
                    <a16:creationId xmlns:a16="http://schemas.microsoft.com/office/drawing/2014/main" id="{320C5935-D8FC-B844-A294-E24BC885332F}"/>
                  </a:ext>
                </a:extLst>
              </p:cNvPr>
              <p:cNvSpPr/>
              <p:nvPr/>
            </p:nvSpPr>
            <p:spPr bwMode="auto">
              <a:xfrm>
                <a:off x="501679" y="2342117"/>
                <a:ext cx="4703786" cy="1771273"/>
              </a:xfrm>
              <a:prstGeom prst="rect">
                <a:avLst/>
              </a:prstGeom>
              <a:solidFill>
                <a:schemeClr val="accent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78" name="Rectangle 77">
                <a:extLst>
                  <a:ext uri="{FF2B5EF4-FFF2-40B4-BE49-F238E27FC236}">
                    <a16:creationId xmlns:a16="http://schemas.microsoft.com/office/drawing/2014/main" id="{5E49B6AC-C78E-B24A-9B4F-75742FC9155D}"/>
                  </a:ext>
                </a:extLst>
              </p:cNvPr>
              <p:cNvSpPr/>
              <p:nvPr/>
            </p:nvSpPr>
            <p:spPr>
              <a:xfrm>
                <a:off x="475080" y="2619244"/>
                <a:ext cx="4405911" cy="1300883"/>
              </a:xfrm>
              <a:prstGeom prst="rect">
                <a:avLst/>
              </a:prstGeom>
            </p:spPr>
            <p:txBody>
              <a:bodyPr wrap="square">
                <a:spAutoFit/>
              </a:bodyPr>
              <a:lstStyle/>
              <a:p>
                <a:pPr algn="ctr">
                  <a:defRPr/>
                </a:pPr>
                <a:r>
                  <a:rPr lang="en-US" sz="3200" b="1" dirty="0">
                    <a:solidFill>
                      <a:schemeClr val="bg1"/>
                    </a:solidFill>
                    <a:latin typeface="Calibri" charset="0"/>
                    <a:ea typeface="Calibri" charset="0"/>
                    <a:cs typeface="Calibri" charset="0"/>
                  </a:rPr>
                  <a:t>Why might individuals </a:t>
                </a:r>
                <a:br>
                  <a:rPr lang="en-US" sz="3200" b="1" dirty="0">
                    <a:solidFill>
                      <a:schemeClr val="bg1"/>
                    </a:solidFill>
                    <a:latin typeface="Calibri" charset="0"/>
                    <a:ea typeface="Calibri" charset="0"/>
                    <a:cs typeface="Calibri" charset="0"/>
                  </a:rPr>
                </a:br>
                <a:r>
                  <a:rPr lang="en-US" sz="3200" b="1" dirty="0">
                    <a:solidFill>
                      <a:schemeClr val="bg1"/>
                    </a:solidFill>
                    <a:latin typeface="Calibri" charset="0"/>
                    <a:ea typeface="Calibri" charset="0"/>
                    <a:cs typeface="Calibri" charset="0"/>
                  </a:rPr>
                  <a:t>share this information? </a:t>
                </a:r>
                <a:br>
                  <a:rPr lang="en-US" sz="3200" b="1" dirty="0">
                    <a:solidFill>
                      <a:schemeClr val="bg1"/>
                    </a:solidFill>
                    <a:latin typeface="Calibri" charset="0"/>
                    <a:ea typeface="Calibri" charset="0"/>
                    <a:cs typeface="Calibri" charset="0"/>
                  </a:rPr>
                </a:br>
                <a:r>
                  <a:rPr lang="en-US" sz="3200" b="1" dirty="0">
                    <a:solidFill>
                      <a:schemeClr val="bg1"/>
                    </a:solidFill>
                    <a:latin typeface="Calibri" charset="0"/>
                    <a:ea typeface="Calibri" charset="0"/>
                    <a:cs typeface="Calibri" charset="0"/>
                  </a:rPr>
                  <a:t>Why might they not?</a:t>
                </a:r>
              </a:p>
            </p:txBody>
          </p:sp>
        </p:grpSp>
      </p:grpSp>
      <p:grpSp>
        <p:nvGrpSpPr>
          <p:cNvPr id="79" name="Group 78">
            <a:extLst>
              <a:ext uri="{FF2B5EF4-FFF2-40B4-BE49-F238E27FC236}">
                <a16:creationId xmlns:a16="http://schemas.microsoft.com/office/drawing/2014/main" id="{913A02AC-4957-6A47-AE4C-7504473C7FC6}"/>
              </a:ext>
            </a:extLst>
          </p:cNvPr>
          <p:cNvGrpSpPr/>
          <p:nvPr/>
        </p:nvGrpSpPr>
        <p:grpSpPr>
          <a:xfrm>
            <a:off x="6787389" y="2381280"/>
            <a:ext cx="5676901" cy="2192892"/>
            <a:chOff x="850686" y="2958914"/>
            <a:chExt cx="5676901" cy="1861171"/>
          </a:xfrm>
        </p:grpSpPr>
        <p:sp>
          <p:nvSpPr>
            <p:cNvPr id="80" name="Rectangle 79">
              <a:extLst>
                <a:ext uri="{FF2B5EF4-FFF2-40B4-BE49-F238E27FC236}">
                  <a16:creationId xmlns:a16="http://schemas.microsoft.com/office/drawing/2014/main" id="{5EA58D6A-555A-DE4A-8FE7-B3A1D7D6B635}"/>
                </a:ext>
              </a:extLst>
            </p:cNvPr>
            <p:cNvSpPr/>
            <p:nvPr/>
          </p:nvSpPr>
          <p:spPr bwMode="auto">
            <a:xfrm>
              <a:off x="850686" y="2960432"/>
              <a:ext cx="1176372" cy="1859375"/>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81" name="TextBox 80">
              <a:extLst>
                <a:ext uri="{FF2B5EF4-FFF2-40B4-BE49-F238E27FC236}">
                  <a16:creationId xmlns:a16="http://schemas.microsoft.com/office/drawing/2014/main" id="{918F953C-20A2-A240-9B87-E00F0548AD72}"/>
                </a:ext>
              </a:extLst>
            </p:cNvPr>
            <p:cNvSpPr txBox="1"/>
            <p:nvPr/>
          </p:nvSpPr>
          <p:spPr>
            <a:xfrm>
              <a:off x="905549" y="3528473"/>
              <a:ext cx="942353" cy="800229"/>
            </a:xfrm>
            <a:prstGeom prst="rect">
              <a:avLst/>
            </a:prstGeom>
            <a:noFill/>
          </p:spPr>
          <p:txBody>
            <a:bodyPr wrap="square" lIns="182889" tIns="91445" rIns="182889" bIns="91445" rtlCol="0">
              <a:spAutoFit/>
            </a:bodyPr>
            <a:lstStyle/>
            <a:p>
              <a:r>
                <a:rPr lang="id-ID" sz="4000" b="1" dirty="0">
                  <a:solidFill>
                    <a:schemeClr val="bg1"/>
                  </a:solidFill>
                  <a:ea typeface="Montserrat" charset="0"/>
                  <a:cs typeface="Montserrat" charset="0"/>
                </a:rPr>
                <a:t>02</a:t>
              </a:r>
              <a:r>
                <a:rPr lang="id-ID" sz="3600" b="1" dirty="0">
                  <a:solidFill>
                    <a:schemeClr val="bg1"/>
                  </a:solidFill>
                  <a:ea typeface="Montserrat" charset="0"/>
                  <a:cs typeface="Montserrat" charset="0"/>
                </a:rPr>
                <a:t>              </a:t>
              </a:r>
            </a:p>
          </p:txBody>
        </p:sp>
        <p:grpSp>
          <p:nvGrpSpPr>
            <p:cNvPr id="82" name="Group 81">
              <a:extLst>
                <a:ext uri="{FF2B5EF4-FFF2-40B4-BE49-F238E27FC236}">
                  <a16:creationId xmlns:a16="http://schemas.microsoft.com/office/drawing/2014/main" id="{B2D7B693-0C6D-C849-BB90-4F564D920C48}"/>
                </a:ext>
              </a:extLst>
            </p:cNvPr>
            <p:cNvGrpSpPr/>
            <p:nvPr/>
          </p:nvGrpSpPr>
          <p:grpSpPr>
            <a:xfrm>
              <a:off x="1778481" y="2958914"/>
              <a:ext cx="4749106" cy="1861171"/>
              <a:chOff x="501678" y="2341856"/>
              <a:chExt cx="4749106" cy="1748140"/>
            </a:xfrm>
          </p:grpSpPr>
          <p:sp>
            <p:nvSpPr>
              <p:cNvPr id="83" name="Rectangle 82">
                <a:extLst>
                  <a:ext uri="{FF2B5EF4-FFF2-40B4-BE49-F238E27FC236}">
                    <a16:creationId xmlns:a16="http://schemas.microsoft.com/office/drawing/2014/main" id="{41A03842-87FC-8844-A3D9-7BFB4461B0FB}"/>
                  </a:ext>
                </a:extLst>
              </p:cNvPr>
              <p:cNvSpPr/>
              <p:nvPr/>
            </p:nvSpPr>
            <p:spPr bwMode="auto">
              <a:xfrm>
                <a:off x="501679" y="2342116"/>
                <a:ext cx="4700016" cy="1747880"/>
              </a:xfrm>
              <a:prstGeom prst="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84" name="Rectangle 83">
                <a:extLst>
                  <a:ext uri="{FF2B5EF4-FFF2-40B4-BE49-F238E27FC236}">
                    <a16:creationId xmlns:a16="http://schemas.microsoft.com/office/drawing/2014/main" id="{E80802B7-EB07-9A4D-A813-D2E93B6D68E4}"/>
                  </a:ext>
                </a:extLst>
              </p:cNvPr>
              <p:cNvSpPr/>
              <p:nvPr/>
            </p:nvSpPr>
            <p:spPr>
              <a:xfrm>
                <a:off x="501678" y="2341856"/>
                <a:ext cx="4749106" cy="1643877"/>
              </a:xfrm>
              <a:prstGeom prst="rect">
                <a:avLst/>
              </a:prstGeom>
            </p:spPr>
            <p:txBody>
              <a:bodyPr wrap="square">
                <a:spAutoFit/>
              </a:bodyPr>
              <a:lstStyle/>
              <a:p>
                <a:pPr algn="ctr">
                  <a:defRPr/>
                </a:pPr>
                <a:r>
                  <a:rPr lang="en-US" sz="3200" b="1" dirty="0">
                    <a:solidFill>
                      <a:schemeClr val="bg1"/>
                    </a:solidFill>
                    <a:latin typeface="Calibri" charset="0"/>
                    <a:ea typeface="Calibri" charset="0"/>
                    <a:cs typeface="Calibri" charset="0"/>
                  </a:rPr>
                  <a:t>Why do we want individuals to feel comfortable disclosing their SOGIESC?</a:t>
                </a:r>
              </a:p>
            </p:txBody>
          </p:sp>
        </p:grpSp>
      </p:grpSp>
      <p:sp>
        <p:nvSpPr>
          <p:cNvPr id="10" name="TextBox 9">
            <a:extLst>
              <a:ext uri="{FF2B5EF4-FFF2-40B4-BE49-F238E27FC236}">
                <a16:creationId xmlns:a16="http://schemas.microsoft.com/office/drawing/2014/main" id="{B0883B4C-4A45-2A4B-87D9-ABE94E860B46}"/>
              </a:ext>
            </a:extLst>
          </p:cNvPr>
          <p:cNvSpPr txBox="1"/>
          <p:nvPr/>
        </p:nvSpPr>
        <p:spPr>
          <a:xfrm>
            <a:off x="7593496" y="-23853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39" name="Slide Number Placeholder 5">
            <a:extLst>
              <a:ext uri="{FF2B5EF4-FFF2-40B4-BE49-F238E27FC236}">
                <a16:creationId xmlns:a16="http://schemas.microsoft.com/office/drawing/2014/main" id="{673D12FD-BD97-5F42-8E53-111CDFCBC0B7}"/>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54</a:t>
            </a:fld>
            <a:endParaRPr lang="en-US" altLang="en-US" sz="1200" dirty="0">
              <a:solidFill>
                <a:schemeClr val="bg1"/>
              </a:solidFill>
            </a:endParaRPr>
          </a:p>
        </p:txBody>
      </p:sp>
      <p:cxnSp>
        <p:nvCxnSpPr>
          <p:cNvPr id="42" name="Straight Connector 41">
            <a:extLst>
              <a:ext uri="{FF2B5EF4-FFF2-40B4-BE49-F238E27FC236}">
                <a16:creationId xmlns:a16="http://schemas.microsoft.com/office/drawing/2014/main" id="{1B83E14F-EEF5-274D-A774-D0C87463BFB6}"/>
              </a:ext>
            </a:extLst>
          </p:cNvPr>
          <p:cNvCxnSpPr>
            <a:cxnSpLocks/>
          </p:cNvCxnSpPr>
          <p:nvPr/>
        </p:nvCxnSpPr>
        <p:spPr>
          <a:xfrm flipH="1">
            <a:off x="736163" y="5084014"/>
            <a:ext cx="119384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24623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FAEEFC-EC82-7241-A658-9B4FF45D64DE}"/>
              </a:ext>
            </a:extLst>
          </p:cNvPr>
          <p:cNvGrpSpPr/>
          <p:nvPr/>
        </p:nvGrpSpPr>
        <p:grpSpPr>
          <a:xfrm>
            <a:off x="509851" y="2332570"/>
            <a:ext cx="3352375" cy="1504122"/>
            <a:chOff x="509851" y="2332570"/>
            <a:chExt cx="3352375" cy="1504122"/>
          </a:xfrm>
        </p:grpSpPr>
        <p:cxnSp>
          <p:nvCxnSpPr>
            <p:cNvPr id="91" name="Straight Connector 90">
              <a:extLst>
                <a:ext uri="{FF2B5EF4-FFF2-40B4-BE49-F238E27FC236}">
                  <a16:creationId xmlns:a16="http://schemas.microsoft.com/office/drawing/2014/main" id="{576E14F0-BD51-194E-B171-65B4F71CB192}"/>
                </a:ext>
              </a:extLst>
            </p:cNvPr>
            <p:cNvCxnSpPr>
              <a:cxnSpLocks/>
            </p:cNvCxnSpPr>
            <p:nvPr/>
          </p:nvCxnSpPr>
          <p:spPr>
            <a:xfrm>
              <a:off x="3629001" y="2332570"/>
              <a:ext cx="0" cy="1504122"/>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EFEDA57-55D6-EF41-B85C-546E8434B12E}"/>
                </a:ext>
              </a:extLst>
            </p:cNvPr>
            <p:cNvSpPr/>
            <p:nvPr/>
          </p:nvSpPr>
          <p:spPr>
            <a:xfrm>
              <a:off x="540340" y="2429976"/>
              <a:ext cx="2480294"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ACCESSIBLE </a:t>
              </a:r>
              <a:endParaRPr lang="en-US" sz="3200" dirty="0"/>
            </a:p>
          </p:txBody>
        </p:sp>
        <p:sp>
          <p:nvSpPr>
            <p:cNvPr id="11" name="Rectangle 10">
              <a:extLst>
                <a:ext uri="{FF2B5EF4-FFF2-40B4-BE49-F238E27FC236}">
                  <a16:creationId xmlns:a16="http://schemas.microsoft.com/office/drawing/2014/main" id="{7B4FF072-2AC9-9645-B601-F9D7F06B9CE3}"/>
                </a:ext>
              </a:extLst>
            </p:cNvPr>
            <p:cNvSpPr/>
            <p:nvPr/>
          </p:nvSpPr>
          <p:spPr>
            <a:xfrm>
              <a:off x="509851" y="3084631"/>
              <a:ext cx="3352375" cy="707886"/>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(capable of being reached, entered and understood)</a:t>
              </a:r>
            </a:p>
          </p:txBody>
        </p:sp>
      </p:grpSp>
      <p:grpSp>
        <p:nvGrpSpPr>
          <p:cNvPr id="3" name="Group 2">
            <a:extLst>
              <a:ext uri="{FF2B5EF4-FFF2-40B4-BE49-F238E27FC236}">
                <a16:creationId xmlns:a16="http://schemas.microsoft.com/office/drawing/2014/main" id="{6CEF677D-CB62-5A4F-ACE0-8F7AFACC46F7}"/>
              </a:ext>
            </a:extLst>
          </p:cNvPr>
          <p:cNvGrpSpPr/>
          <p:nvPr/>
        </p:nvGrpSpPr>
        <p:grpSpPr>
          <a:xfrm>
            <a:off x="4122349" y="2332570"/>
            <a:ext cx="3303400" cy="1699778"/>
            <a:chOff x="4122349" y="2332570"/>
            <a:chExt cx="3303400" cy="1699778"/>
          </a:xfrm>
        </p:grpSpPr>
        <p:cxnSp>
          <p:nvCxnSpPr>
            <p:cNvPr id="92" name="Straight Connector 91">
              <a:extLst>
                <a:ext uri="{FF2B5EF4-FFF2-40B4-BE49-F238E27FC236}">
                  <a16:creationId xmlns:a16="http://schemas.microsoft.com/office/drawing/2014/main" id="{DE8DB1C0-DE29-9C4C-A1F7-E46D1153C480}"/>
                </a:ext>
              </a:extLst>
            </p:cNvPr>
            <p:cNvCxnSpPr>
              <a:cxnSpLocks/>
            </p:cNvCxnSpPr>
            <p:nvPr/>
          </p:nvCxnSpPr>
          <p:spPr>
            <a:xfrm>
              <a:off x="7425749" y="2332570"/>
              <a:ext cx="0" cy="1504122"/>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827B42-0DF7-D74B-9B52-43480B15ADF5}"/>
                </a:ext>
              </a:extLst>
            </p:cNvPr>
            <p:cNvSpPr/>
            <p:nvPr/>
          </p:nvSpPr>
          <p:spPr>
            <a:xfrm>
              <a:off x="4171593" y="2410556"/>
              <a:ext cx="2143215"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INCLUSIVE</a:t>
              </a:r>
              <a:endParaRPr lang="en-US" sz="1800" dirty="0"/>
            </a:p>
          </p:txBody>
        </p:sp>
        <p:sp>
          <p:nvSpPr>
            <p:cNvPr id="12" name="Rectangle 11">
              <a:extLst>
                <a:ext uri="{FF2B5EF4-FFF2-40B4-BE49-F238E27FC236}">
                  <a16:creationId xmlns:a16="http://schemas.microsoft.com/office/drawing/2014/main" id="{88A5210F-EA1A-6842-BF0B-919714E3D2FC}"/>
                </a:ext>
              </a:extLst>
            </p:cNvPr>
            <p:cNvSpPr/>
            <p:nvPr/>
          </p:nvSpPr>
          <p:spPr>
            <a:xfrm>
              <a:off x="4122349" y="3016685"/>
              <a:ext cx="2715773"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(providing equitable and dignified opportunities, resources and access)</a:t>
              </a:r>
            </a:p>
          </p:txBody>
        </p:sp>
      </p:grpSp>
      <p:grpSp>
        <p:nvGrpSpPr>
          <p:cNvPr id="6" name="Group 5">
            <a:extLst>
              <a:ext uri="{FF2B5EF4-FFF2-40B4-BE49-F238E27FC236}">
                <a16:creationId xmlns:a16="http://schemas.microsoft.com/office/drawing/2014/main" id="{0B1DD7B8-E240-9841-854C-43CBE62BDD12}"/>
              </a:ext>
            </a:extLst>
          </p:cNvPr>
          <p:cNvGrpSpPr/>
          <p:nvPr/>
        </p:nvGrpSpPr>
        <p:grpSpPr>
          <a:xfrm>
            <a:off x="7999751" y="2429976"/>
            <a:ext cx="4642909" cy="1597633"/>
            <a:chOff x="7999751" y="2429976"/>
            <a:chExt cx="4642909" cy="1597633"/>
          </a:xfrm>
        </p:grpSpPr>
        <p:sp>
          <p:nvSpPr>
            <p:cNvPr id="7" name="Rectangle 6">
              <a:extLst>
                <a:ext uri="{FF2B5EF4-FFF2-40B4-BE49-F238E27FC236}">
                  <a16:creationId xmlns:a16="http://schemas.microsoft.com/office/drawing/2014/main" id="{291FEF3D-8B8F-604A-B388-3154AA3DF281}"/>
                </a:ext>
              </a:extLst>
            </p:cNvPr>
            <p:cNvSpPr/>
            <p:nvPr/>
          </p:nvSpPr>
          <p:spPr>
            <a:xfrm>
              <a:off x="7999751" y="2429976"/>
              <a:ext cx="4443204"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FREE FROM </a:t>
              </a:r>
              <a:r>
                <a:rPr lang="en-US" sz="3600" b="1" dirty="0">
                  <a:latin typeface="Calibri" panose="020F0502020204030204" pitchFamily="34" charset="0"/>
                  <a:cs typeface="Calibri" panose="020F0502020204030204" pitchFamily="34" charset="0"/>
                </a:rPr>
                <a:t>BARRIERS</a:t>
              </a:r>
              <a:r>
                <a:rPr lang="en-US" sz="3600" dirty="0">
                  <a:latin typeface="Calibri" panose="020F0502020204030204" pitchFamily="34" charset="0"/>
                  <a:cs typeface="Calibri" panose="020F0502020204030204" pitchFamily="34" charset="0"/>
                </a:rPr>
                <a:t> </a:t>
              </a:r>
            </a:p>
          </p:txBody>
        </p:sp>
        <p:sp>
          <p:nvSpPr>
            <p:cNvPr id="13" name="Rectangle 12">
              <a:extLst>
                <a:ext uri="{FF2B5EF4-FFF2-40B4-BE49-F238E27FC236}">
                  <a16:creationId xmlns:a16="http://schemas.microsoft.com/office/drawing/2014/main" id="{90B4C3C4-6595-0F47-A274-416B54D52A2A}"/>
                </a:ext>
              </a:extLst>
            </p:cNvPr>
            <p:cNvSpPr/>
            <p:nvPr/>
          </p:nvSpPr>
          <p:spPr>
            <a:xfrm>
              <a:off x="8022069" y="3011946"/>
              <a:ext cx="4620591" cy="1015663"/>
            </a:xfrm>
            <a:prstGeom prst="rect">
              <a:avLst/>
            </a:prstGeom>
          </p:spPr>
          <p:txBody>
            <a:bodyPr wrap="square">
              <a:spAutoFit/>
            </a:bodyPr>
            <a:lstStyle/>
            <a:p>
              <a:r>
                <a:rPr lang="en-US" sz="2000" dirty="0">
                  <a:latin typeface="Calibri" panose="020F0502020204030204" pitchFamily="34" charset="0"/>
                  <a:cs typeface="Calibri" panose="020F0502020204030204" pitchFamily="34" charset="0"/>
                </a:rPr>
                <a:t>(the conditions, policies or attitudes that prevent the use of our services and information)</a:t>
              </a:r>
              <a:endParaRPr lang="en-US" sz="2000" dirty="0"/>
            </a:p>
          </p:txBody>
        </p:sp>
      </p:grpSp>
      <p:sp>
        <p:nvSpPr>
          <p:cNvPr id="32769" name="Title 3"/>
          <p:cNvSpPr>
            <a:spLocks noGrp="1"/>
          </p:cNvSpPr>
          <p:nvPr>
            <p:ph type="title"/>
          </p:nvPr>
        </p:nvSpPr>
        <p:spPr/>
        <p:txBody>
          <a:bodyPr/>
          <a:lstStyle/>
          <a:p>
            <a:r>
              <a:rPr lang="en-US" dirty="0"/>
              <a:t>Inclusivity, Accessibility and Barriers </a:t>
            </a:r>
            <a:endParaRPr lang="en-US" altLang="en-US" dirty="0">
              <a:sym typeface="Arial Bold" charset="0"/>
            </a:endParaRPr>
          </a:p>
        </p:txBody>
      </p:sp>
      <p:sp>
        <p:nvSpPr>
          <p:cNvPr id="19" name="TextBox 18"/>
          <p:cNvSpPr txBox="1"/>
          <p:nvPr/>
        </p:nvSpPr>
        <p:spPr>
          <a:xfrm>
            <a:off x="15953066" y="4025357"/>
            <a:ext cx="117465" cy="461609"/>
          </a:xfrm>
          <a:prstGeom prst="rect">
            <a:avLst/>
          </a:prstGeom>
          <a:noFill/>
        </p:spPr>
        <p:txBody>
          <a:bodyPr wrap="square" rtlCol="0">
            <a:spAutoFit/>
          </a:bodyPr>
          <a:lstStyle/>
          <a:p>
            <a:endParaRPr lang="en-US" sz="2400" dirty="0">
              <a:latin typeface="Calibri Regular"/>
            </a:endParaRPr>
          </a:p>
        </p:txBody>
      </p:sp>
      <p:cxnSp>
        <p:nvCxnSpPr>
          <p:cNvPr id="50" name="Straight Connector 49">
            <a:extLst>
              <a:ext uri="{FF2B5EF4-FFF2-40B4-BE49-F238E27FC236}">
                <a16:creationId xmlns:a16="http://schemas.microsoft.com/office/drawing/2014/main" id="{1FC62A95-65B9-154F-8376-3651219DA1DD}"/>
              </a:ext>
            </a:extLst>
          </p:cNvPr>
          <p:cNvCxnSpPr>
            <a:cxnSpLocks/>
          </p:cNvCxnSpPr>
          <p:nvPr/>
        </p:nvCxnSpPr>
        <p:spPr bwMode="auto">
          <a:xfrm flipH="1">
            <a:off x="-62635" y="841571"/>
            <a:ext cx="1682093"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2A8BEF2A-DD0F-5046-A2DB-DCA80B373C81}"/>
              </a:ext>
            </a:extLst>
          </p:cNvPr>
          <p:cNvCxnSpPr>
            <a:cxnSpLocks/>
          </p:cNvCxnSpPr>
          <p:nvPr/>
        </p:nvCxnSpPr>
        <p:spPr bwMode="auto">
          <a:xfrm flipH="1">
            <a:off x="11350487" y="841571"/>
            <a:ext cx="1652727"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a:extLst>
              <a:ext uri="{FF2B5EF4-FFF2-40B4-BE49-F238E27FC236}">
                <a16:creationId xmlns:a16="http://schemas.microsoft.com/office/drawing/2014/main" id="{028DCFF5-406A-0B44-A831-22E52C827EF3}"/>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10" name="TextBox 9">
            <a:extLst>
              <a:ext uri="{FF2B5EF4-FFF2-40B4-BE49-F238E27FC236}">
                <a16:creationId xmlns:a16="http://schemas.microsoft.com/office/drawing/2014/main" id="{B0883B4C-4A45-2A4B-87D9-ABE94E860B46}"/>
              </a:ext>
            </a:extLst>
          </p:cNvPr>
          <p:cNvSpPr txBox="1"/>
          <p:nvPr/>
        </p:nvSpPr>
        <p:spPr>
          <a:xfrm>
            <a:off x="7593496" y="-23853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42" name="Rectangle 41">
            <a:extLst>
              <a:ext uri="{FF2B5EF4-FFF2-40B4-BE49-F238E27FC236}">
                <a16:creationId xmlns:a16="http://schemas.microsoft.com/office/drawing/2014/main" id="{6D59391C-759C-B744-BEC0-99FE22B559AF}"/>
              </a:ext>
            </a:extLst>
          </p:cNvPr>
          <p:cNvSpPr/>
          <p:nvPr/>
        </p:nvSpPr>
        <p:spPr bwMode="auto">
          <a:xfrm>
            <a:off x="558800" y="1310379"/>
            <a:ext cx="120015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4" name="Rectangle 3">
            <a:extLst>
              <a:ext uri="{FF2B5EF4-FFF2-40B4-BE49-F238E27FC236}">
                <a16:creationId xmlns:a16="http://schemas.microsoft.com/office/drawing/2014/main" id="{9D45BBC0-8F7B-4246-BED0-07E96B087704}"/>
              </a:ext>
            </a:extLst>
          </p:cNvPr>
          <p:cNvSpPr/>
          <p:nvPr/>
        </p:nvSpPr>
        <p:spPr>
          <a:xfrm>
            <a:off x="4228724" y="1395843"/>
            <a:ext cx="5309787" cy="769441"/>
          </a:xfrm>
          <a:prstGeom prst="rect">
            <a:avLst/>
          </a:prstGeom>
        </p:spPr>
        <p:txBody>
          <a:bodyPr wrap="none">
            <a:spAutoFit/>
          </a:bodyPr>
          <a:lstStyle/>
          <a:p>
            <a:r>
              <a:rPr lang="en-US" sz="4400" dirty="0">
                <a:solidFill>
                  <a:schemeClr val="bg1"/>
                </a:solidFill>
                <a:latin typeface="Calibri" panose="020F0502020204030204" pitchFamily="34" charset="0"/>
                <a:cs typeface="Calibri" panose="020F0502020204030204" pitchFamily="34" charset="0"/>
              </a:rPr>
              <a:t>Safe spaces must be …</a:t>
            </a:r>
            <a:endParaRPr lang="en-US" sz="4000" dirty="0">
              <a:solidFill>
                <a:schemeClr val="bg1"/>
              </a:solidFill>
            </a:endParaRPr>
          </a:p>
        </p:txBody>
      </p:sp>
      <p:grpSp>
        <p:nvGrpSpPr>
          <p:cNvPr id="46" name="Group 45">
            <a:extLst>
              <a:ext uri="{FF2B5EF4-FFF2-40B4-BE49-F238E27FC236}">
                <a16:creationId xmlns:a16="http://schemas.microsoft.com/office/drawing/2014/main" id="{E01258C5-3578-364C-B49F-E300475905FA}"/>
              </a:ext>
            </a:extLst>
          </p:cNvPr>
          <p:cNvGrpSpPr/>
          <p:nvPr/>
        </p:nvGrpSpPr>
        <p:grpSpPr>
          <a:xfrm>
            <a:off x="3454585" y="2835812"/>
            <a:ext cx="351844" cy="351844"/>
            <a:chOff x="4329395" y="4435860"/>
            <a:chExt cx="610528" cy="610528"/>
          </a:xfrm>
          <a:solidFill>
            <a:schemeClr val="bg1">
              <a:lumMod val="65000"/>
            </a:schemeClr>
          </a:solidFill>
        </p:grpSpPr>
        <p:sp>
          <p:nvSpPr>
            <p:cNvPr id="47" name="Rectangle 46">
              <a:extLst>
                <a:ext uri="{FF2B5EF4-FFF2-40B4-BE49-F238E27FC236}">
                  <a16:creationId xmlns:a16="http://schemas.microsoft.com/office/drawing/2014/main" id="{DCD0708E-E05C-2F4E-AF6F-73E472437FC8}"/>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CDBC82D-D40E-3F49-B280-C929CA21207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CB039A6D-E91B-FC4D-BB7F-D2F67BB0F0BA}"/>
              </a:ext>
            </a:extLst>
          </p:cNvPr>
          <p:cNvGrpSpPr/>
          <p:nvPr/>
        </p:nvGrpSpPr>
        <p:grpSpPr>
          <a:xfrm>
            <a:off x="7267364" y="2895446"/>
            <a:ext cx="351844" cy="351844"/>
            <a:chOff x="4329395" y="4435860"/>
            <a:chExt cx="610528" cy="610528"/>
          </a:xfrm>
          <a:solidFill>
            <a:schemeClr val="bg1">
              <a:lumMod val="65000"/>
            </a:schemeClr>
          </a:solidFill>
        </p:grpSpPr>
        <p:sp>
          <p:nvSpPr>
            <p:cNvPr id="52" name="Rectangle 51">
              <a:extLst>
                <a:ext uri="{FF2B5EF4-FFF2-40B4-BE49-F238E27FC236}">
                  <a16:creationId xmlns:a16="http://schemas.microsoft.com/office/drawing/2014/main" id="{E2DC58D0-3DDB-1E4C-81F4-AFF7E8B98221}"/>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F3F3CE-AC55-AD4D-B664-D2C3C9A94777}"/>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A274CCAC-08C9-264C-9C63-834AE17C74EA}"/>
              </a:ext>
            </a:extLst>
          </p:cNvPr>
          <p:cNvSpPr/>
          <p:nvPr/>
        </p:nvSpPr>
        <p:spPr>
          <a:xfrm>
            <a:off x="1156346" y="8136090"/>
            <a:ext cx="11116698" cy="646331"/>
          </a:xfrm>
          <a:prstGeom prst="rect">
            <a:avLst/>
          </a:prstGeom>
        </p:spPr>
        <p:txBody>
          <a:bodyPr wrap="none">
            <a:spAutoFit/>
          </a:bodyPr>
          <a:lstStyle/>
          <a:p>
            <a:r>
              <a:rPr lang="en-US" sz="3600" b="1" dirty="0">
                <a:latin typeface="Calibri" panose="020F0502020204030204" pitchFamily="34" charset="0"/>
                <a:cs typeface="Calibri" panose="020F0502020204030204" pitchFamily="34" charset="0"/>
              </a:rPr>
              <a:t>Barriers</a:t>
            </a:r>
            <a:r>
              <a:rPr lang="en-US" sz="3600" dirty="0">
                <a:latin typeface="Calibri" panose="020F0502020204030204" pitchFamily="34" charset="0"/>
                <a:cs typeface="Calibri" panose="020F0502020204030204" pitchFamily="34" charset="0"/>
              </a:rPr>
              <a:t> can be </a:t>
            </a:r>
            <a:r>
              <a:rPr lang="en-US" sz="3600" b="1" dirty="0">
                <a:solidFill>
                  <a:schemeClr val="accent2"/>
                </a:solidFill>
                <a:latin typeface="Calibri" panose="020F0502020204030204" pitchFamily="34" charset="0"/>
                <a:cs typeface="Calibri" panose="020F0502020204030204" pitchFamily="34" charset="0"/>
              </a:rPr>
              <a:t>attitudinal</a:t>
            </a:r>
            <a:r>
              <a:rPr lang="en-US" sz="3600" dirty="0">
                <a:latin typeface="Calibri" panose="020F0502020204030204" pitchFamily="34" charset="0"/>
                <a:cs typeface="Calibri" panose="020F0502020204030204" pitchFamily="34" charset="0"/>
              </a:rPr>
              <a:t>, </a:t>
            </a:r>
            <a:r>
              <a:rPr lang="en-US" sz="3600" b="1" dirty="0">
                <a:solidFill>
                  <a:schemeClr val="accent2"/>
                </a:solidFill>
                <a:latin typeface="Calibri" panose="020F0502020204030204" pitchFamily="34" charset="0"/>
                <a:cs typeface="Calibri" panose="020F0502020204030204" pitchFamily="34" charset="0"/>
              </a:rPr>
              <a:t>institutional</a:t>
            </a:r>
            <a:r>
              <a:rPr lang="en-US" sz="3600" dirty="0">
                <a:latin typeface="Calibri" panose="020F0502020204030204" pitchFamily="34" charset="0"/>
                <a:cs typeface="Calibri" panose="020F0502020204030204" pitchFamily="34" charset="0"/>
              </a:rPr>
              <a:t> or </a:t>
            </a:r>
            <a:r>
              <a:rPr lang="en-US" sz="3600" b="1" dirty="0">
                <a:solidFill>
                  <a:schemeClr val="accent2"/>
                </a:solidFill>
                <a:latin typeface="Calibri" panose="020F0502020204030204" pitchFamily="34" charset="0"/>
                <a:cs typeface="Calibri" panose="020F0502020204030204" pitchFamily="34" charset="0"/>
              </a:rPr>
              <a:t>environmental</a:t>
            </a:r>
          </a:p>
        </p:txBody>
      </p:sp>
      <p:pic>
        <p:nvPicPr>
          <p:cNvPr id="86" name="Picture 85">
            <a:extLst>
              <a:ext uri="{FF2B5EF4-FFF2-40B4-BE49-F238E27FC236}">
                <a16:creationId xmlns:a16="http://schemas.microsoft.com/office/drawing/2014/main" id="{A19E1ECC-6A93-7141-BBBD-E145B6C3EDF3}"/>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7968" y="13928661"/>
            <a:ext cx="1649206" cy="2473810"/>
          </a:xfrm>
          <a:prstGeom prst="rect">
            <a:avLst/>
          </a:prstGeom>
        </p:spPr>
      </p:pic>
      <p:grpSp>
        <p:nvGrpSpPr>
          <p:cNvPr id="17" name="Group 16">
            <a:extLst>
              <a:ext uri="{FF2B5EF4-FFF2-40B4-BE49-F238E27FC236}">
                <a16:creationId xmlns:a16="http://schemas.microsoft.com/office/drawing/2014/main" id="{7FBA1CBE-89B0-2649-B46B-57F5E462D0EE}"/>
              </a:ext>
            </a:extLst>
          </p:cNvPr>
          <p:cNvGrpSpPr/>
          <p:nvPr/>
        </p:nvGrpSpPr>
        <p:grpSpPr>
          <a:xfrm>
            <a:off x="1970974" y="4227884"/>
            <a:ext cx="9005139" cy="3611396"/>
            <a:chOff x="1452583" y="4406785"/>
            <a:chExt cx="9788197" cy="3925431"/>
          </a:xfrm>
        </p:grpSpPr>
        <p:grpSp>
          <p:nvGrpSpPr>
            <p:cNvPr id="15" name="Group 14">
              <a:extLst>
                <a:ext uri="{FF2B5EF4-FFF2-40B4-BE49-F238E27FC236}">
                  <a16:creationId xmlns:a16="http://schemas.microsoft.com/office/drawing/2014/main" id="{587BD1B4-2695-EC4E-AAD7-A24AFB289025}"/>
                </a:ext>
              </a:extLst>
            </p:cNvPr>
            <p:cNvGrpSpPr/>
            <p:nvPr/>
          </p:nvGrpSpPr>
          <p:grpSpPr>
            <a:xfrm>
              <a:off x="1452583" y="4406785"/>
              <a:ext cx="9788197" cy="3925431"/>
              <a:chOff x="-245183" y="5617641"/>
              <a:chExt cx="12618282" cy="5060400"/>
            </a:xfrm>
          </p:grpSpPr>
          <p:pic>
            <p:nvPicPr>
              <p:cNvPr id="64" name="Picture 63">
                <a:extLst>
                  <a:ext uri="{FF2B5EF4-FFF2-40B4-BE49-F238E27FC236}">
                    <a16:creationId xmlns:a16="http://schemas.microsoft.com/office/drawing/2014/main" id="{F40BB729-DB75-744C-BE1F-03D1F0A3EB6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45183" y="5617641"/>
                <a:ext cx="2690252" cy="2466065"/>
              </a:xfrm>
              <a:prstGeom prst="rect">
                <a:avLst/>
              </a:prstGeom>
            </p:spPr>
          </p:pic>
          <p:pic>
            <p:nvPicPr>
              <p:cNvPr id="65" name="Picture 64">
                <a:extLst>
                  <a:ext uri="{FF2B5EF4-FFF2-40B4-BE49-F238E27FC236}">
                    <a16:creationId xmlns:a16="http://schemas.microsoft.com/office/drawing/2014/main" id="{5F3A9811-3618-F649-8796-C3437C5A739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6029637" y="5617641"/>
                <a:ext cx="3058856" cy="2466065"/>
              </a:xfrm>
              <a:prstGeom prst="rect">
                <a:avLst/>
              </a:prstGeom>
            </p:spPr>
          </p:pic>
          <p:pic>
            <p:nvPicPr>
              <p:cNvPr id="66" name="Picture 65">
                <a:extLst>
                  <a:ext uri="{FF2B5EF4-FFF2-40B4-BE49-F238E27FC236}">
                    <a16:creationId xmlns:a16="http://schemas.microsoft.com/office/drawing/2014/main" id="{ED827182-BB68-D242-B757-5F4DA1CFBCB0}"/>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740542" y="5617642"/>
                <a:ext cx="2993621" cy="2466064"/>
              </a:xfrm>
              <a:prstGeom prst="rect">
                <a:avLst/>
              </a:prstGeom>
            </p:spPr>
          </p:pic>
          <p:pic>
            <p:nvPicPr>
              <p:cNvPr id="85" name="Picture 84">
                <a:extLst>
                  <a:ext uri="{FF2B5EF4-FFF2-40B4-BE49-F238E27FC236}">
                    <a16:creationId xmlns:a16="http://schemas.microsoft.com/office/drawing/2014/main" id="{5A49FFF7-5158-064C-9F5F-881F7FE3F7E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510"/>
              <a:stretch/>
            </p:blipFill>
            <p:spPr>
              <a:xfrm>
                <a:off x="7047215" y="8179504"/>
                <a:ext cx="3384245" cy="2473810"/>
              </a:xfrm>
              <a:prstGeom prst="rect">
                <a:avLst/>
              </a:prstGeom>
            </p:spPr>
          </p:pic>
          <p:pic>
            <p:nvPicPr>
              <p:cNvPr id="87" name="Picture 86">
                <a:extLst>
                  <a:ext uri="{FF2B5EF4-FFF2-40B4-BE49-F238E27FC236}">
                    <a16:creationId xmlns:a16="http://schemas.microsoft.com/office/drawing/2014/main" id="{D98750D6-5C68-4D41-AD08-07DA61F5648A}"/>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245183" y="8195741"/>
                <a:ext cx="3829381" cy="2466065"/>
              </a:xfrm>
              <a:prstGeom prst="rect">
                <a:avLst/>
              </a:prstGeom>
            </p:spPr>
          </p:pic>
          <p:pic>
            <p:nvPicPr>
              <p:cNvPr id="88" name="Picture 87">
                <a:extLst>
                  <a:ext uri="{FF2B5EF4-FFF2-40B4-BE49-F238E27FC236}">
                    <a16:creationId xmlns:a16="http://schemas.microsoft.com/office/drawing/2014/main" id="{EB5D7CAF-60ED-C64C-9E2A-F6FC84A3813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3840882" y="8179504"/>
                <a:ext cx="2924023" cy="2498537"/>
              </a:xfrm>
              <a:prstGeom prst="rect">
                <a:avLst/>
              </a:prstGeom>
            </p:spPr>
          </p:pic>
          <p:pic>
            <p:nvPicPr>
              <p:cNvPr id="89" name="Picture 88">
                <a:extLst>
                  <a:ext uri="{FF2B5EF4-FFF2-40B4-BE49-F238E27FC236}">
                    <a16:creationId xmlns:a16="http://schemas.microsoft.com/office/drawing/2014/main" id="{A03F7436-B916-E64C-88F5-FB52067F5532}"/>
                  </a:ext>
                </a:extLst>
              </p:cNvPr>
              <p:cNvPicPr>
                <a:picLocks noChangeAspect="1"/>
              </p:cNvPicPr>
              <p:nvPr/>
            </p:nvPicPr>
            <p:blipFill rotWithShape="1">
              <a:blip r:embed="rId11">
                <a:extLst>
                  <a:ext uri="{28A0092B-C50C-407E-A947-70E740481C1C}">
                    <a14:useLocalDpi xmlns:a14="http://schemas.microsoft.com/office/drawing/2010/main" val="0"/>
                  </a:ext>
                </a:extLst>
              </a:blip>
              <a:srcRect l="8159" r="11212"/>
              <a:stretch/>
            </p:blipFill>
            <p:spPr>
              <a:xfrm>
                <a:off x="9364545" y="5637060"/>
                <a:ext cx="3008554" cy="2446646"/>
              </a:xfrm>
              <a:prstGeom prst="rect">
                <a:avLst/>
              </a:prstGeom>
            </p:spPr>
          </p:pic>
          <p:pic>
            <p:nvPicPr>
              <p:cNvPr id="90" name="Picture 89">
                <a:extLst>
                  <a:ext uri="{FF2B5EF4-FFF2-40B4-BE49-F238E27FC236}">
                    <a16:creationId xmlns:a16="http://schemas.microsoft.com/office/drawing/2014/main" id="{17FB136E-D137-EC40-BA41-F8938CF9F8C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723892" y="8158608"/>
                <a:ext cx="1649206" cy="2473810"/>
              </a:xfrm>
              <a:prstGeom prst="rect">
                <a:avLst/>
              </a:prstGeom>
            </p:spPr>
          </p:pic>
        </p:grpSp>
        <p:sp>
          <p:nvSpPr>
            <p:cNvPr id="16" name="Rectangle 15">
              <a:extLst>
                <a:ext uri="{FF2B5EF4-FFF2-40B4-BE49-F238E27FC236}">
                  <a16:creationId xmlns:a16="http://schemas.microsoft.com/office/drawing/2014/main" id="{34C77258-E4C0-C34C-BB9C-A6AA7F18781C}"/>
                </a:ext>
              </a:extLst>
            </p:cNvPr>
            <p:cNvSpPr/>
            <p:nvPr/>
          </p:nvSpPr>
          <p:spPr bwMode="auto">
            <a:xfrm>
              <a:off x="1452583" y="4421849"/>
              <a:ext cx="9788197" cy="3906518"/>
            </a:xfrm>
            <a:prstGeom prst="rect">
              <a:avLst/>
            </a:prstGeom>
            <a:noFill/>
            <a:ln w="762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40" name="Slide Number Placeholder 5">
            <a:extLst>
              <a:ext uri="{FF2B5EF4-FFF2-40B4-BE49-F238E27FC236}">
                <a16:creationId xmlns:a16="http://schemas.microsoft.com/office/drawing/2014/main" id="{0F933448-2942-6A42-9ECC-F3C6BA949B82}"/>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55</a:t>
            </a:fld>
            <a:endParaRPr lang="en-US" altLang="en-US" sz="1200" dirty="0">
              <a:solidFill>
                <a:schemeClr val="bg1"/>
              </a:solidFill>
            </a:endParaRPr>
          </a:p>
        </p:txBody>
      </p:sp>
    </p:spTree>
    <p:extLst>
      <p:ext uri="{BB962C8B-B14F-4D97-AF65-F5344CB8AC3E}">
        <p14:creationId xmlns:p14="http://schemas.microsoft.com/office/powerpoint/2010/main" val="2950792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left)">
                                      <p:cBhvr>
                                        <p:cTn id="20" dur="5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wipe(left)">
                                      <p:cBhvr>
                                        <p:cTn id="29" dur="5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p:txBody>
          <a:bodyPr/>
          <a:lstStyle/>
          <a:p>
            <a:r>
              <a:rPr lang="en-US" dirty="0"/>
              <a:t>Inclusivity, Accessibility and Barriers </a:t>
            </a:r>
            <a:endParaRPr lang="en-US" altLang="en-US" dirty="0">
              <a:sym typeface="Arial Bold" charset="0"/>
            </a:endParaRPr>
          </a:p>
        </p:txBody>
      </p:sp>
      <p:sp>
        <p:nvSpPr>
          <p:cNvPr id="19" name="TextBox 18"/>
          <p:cNvSpPr txBox="1"/>
          <p:nvPr/>
        </p:nvSpPr>
        <p:spPr>
          <a:xfrm>
            <a:off x="15953066" y="4025357"/>
            <a:ext cx="117465" cy="461609"/>
          </a:xfrm>
          <a:prstGeom prst="rect">
            <a:avLst/>
          </a:prstGeom>
          <a:noFill/>
        </p:spPr>
        <p:txBody>
          <a:bodyPr wrap="square" rtlCol="0">
            <a:spAutoFit/>
          </a:bodyPr>
          <a:lstStyle/>
          <a:p>
            <a:endParaRPr lang="en-US" sz="2400" dirty="0">
              <a:latin typeface="Calibri Regular"/>
            </a:endParaRPr>
          </a:p>
        </p:txBody>
      </p:sp>
      <p:cxnSp>
        <p:nvCxnSpPr>
          <p:cNvPr id="50" name="Straight Connector 49">
            <a:extLst>
              <a:ext uri="{FF2B5EF4-FFF2-40B4-BE49-F238E27FC236}">
                <a16:creationId xmlns:a16="http://schemas.microsoft.com/office/drawing/2014/main" id="{1FC62A95-65B9-154F-8376-3651219DA1DD}"/>
              </a:ext>
            </a:extLst>
          </p:cNvPr>
          <p:cNvCxnSpPr>
            <a:cxnSpLocks/>
          </p:cNvCxnSpPr>
          <p:nvPr/>
        </p:nvCxnSpPr>
        <p:spPr bwMode="auto">
          <a:xfrm flipH="1">
            <a:off x="-62635" y="841571"/>
            <a:ext cx="1682093"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2A8BEF2A-DD0F-5046-A2DB-DCA80B373C81}"/>
              </a:ext>
            </a:extLst>
          </p:cNvPr>
          <p:cNvCxnSpPr>
            <a:cxnSpLocks/>
          </p:cNvCxnSpPr>
          <p:nvPr/>
        </p:nvCxnSpPr>
        <p:spPr bwMode="auto">
          <a:xfrm flipH="1">
            <a:off x="11350487" y="841571"/>
            <a:ext cx="1652727"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a:extLst>
              <a:ext uri="{FF2B5EF4-FFF2-40B4-BE49-F238E27FC236}">
                <a16:creationId xmlns:a16="http://schemas.microsoft.com/office/drawing/2014/main" id="{028DCFF5-406A-0B44-A831-22E52C827EF3}"/>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10" name="TextBox 9">
            <a:extLst>
              <a:ext uri="{FF2B5EF4-FFF2-40B4-BE49-F238E27FC236}">
                <a16:creationId xmlns:a16="http://schemas.microsoft.com/office/drawing/2014/main" id="{B0883B4C-4A45-2A4B-87D9-ABE94E860B46}"/>
              </a:ext>
            </a:extLst>
          </p:cNvPr>
          <p:cNvSpPr txBox="1"/>
          <p:nvPr/>
        </p:nvSpPr>
        <p:spPr>
          <a:xfrm>
            <a:off x="7593496" y="-23853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42" name="Rectangle 41">
            <a:extLst>
              <a:ext uri="{FF2B5EF4-FFF2-40B4-BE49-F238E27FC236}">
                <a16:creationId xmlns:a16="http://schemas.microsoft.com/office/drawing/2014/main" id="{6D59391C-759C-B744-BEC0-99FE22B559AF}"/>
              </a:ext>
            </a:extLst>
          </p:cNvPr>
          <p:cNvSpPr/>
          <p:nvPr/>
        </p:nvSpPr>
        <p:spPr bwMode="auto">
          <a:xfrm>
            <a:off x="558800" y="1310379"/>
            <a:ext cx="12001500" cy="940371"/>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4" name="Rectangle 3">
            <a:extLst>
              <a:ext uri="{FF2B5EF4-FFF2-40B4-BE49-F238E27FC236}">
                <a16:creationId xmlns:a16="http://schemas.microsoft.com/office/drawing/2014/main" id="{9D45BBC0-8F7B-4246-BED0-07E96B087704}"/>
              </a:ext>
            </a:extLst>
          </p:cNvPr>
          <p:cNvSpPr/>
          <p:nvPr/>
        </p:nvSpPr>
        <p:spPr>
          <a:xfrm>
            <a:off x="558800" y="1395843"/>
            <a:ext cx="12083860" cy="769441"/>
          </a:xfrm>
          <a:prstGeom prst="rect">
            <a:avLst/>
          </a:prstGeom>
        </p:spPr>
        <p:txBody>
          <a:bodyPr wrap="square">
            <a:spAutoFit/>
          </a:bodyPr>
          <a:lstStyle/>
          <a:p>
            <a:pPr algn="ctr"/>
            <a:r>
              <a:rPr lang="en-US" sz="4400" dirty="0">
                <a:solidFill>
                  <a:schemeClr val="bg1"/>
                </a:solidFill>
                <a:latin typeface="Calibri" panose="020F0502020204030204" pitchFamily="34" charset="0"/>
                <a:cs typeface="Calibri" panose="020F0502020204030204" pitchFamily="34" charset="0"/>
              </a:rPr>
              <a:t>Barriers</a:t>
            </a:r>
            <a:endParaRPr lang="en-US" sz="4000" dirty="0">
              <a:solidFill>
                <a:schemeClr val="bg1"/>
              </a:solidFill>
            </a:endParaRPr>
          </a:p>
        </p:txBody>
      </p:sp>
      <p:sp>
        <p:nvSpPr>
          <p:cNvPr id="5" name="Rectangle 4">
            <a:extLst>
              <a:ext uri="{FF2B5EF4-FFF2-40B4-BE49-F238E27FC236}">
                <a16:creationId xmlns:a16="http://schemas.microsoft.com/office/drawing/2014/main" id="{DEFEDA57-55D6-EF41-B85C-546E8434B12E}"/>
              </a:ext>
            </a:extLst>
          </p:cNvPr>
          <p:cNvSpPr/>
          <p:nvPr/>
        </p:nvSpPr>
        <p:spPr>
          <a:xfrm>
            <a:off x="1053678" y="2330586"/>
            <a:ext cx="2669962"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ATTITUDINAL</a:t>
            </a:r>
            <a:endParaRPr lang="en-US" sz="3200" dirty="0"/>
          </a:p>
        </p:txBody>
      </p:sp>
      <p:grpSp>
        <p:nvGrpSpPr>
          <p:cNvPr id="46" name="Group 45">
            <a:extLst>
              <a:ext uri="{FF2B5EF4-FFF2-40B4-BE49-F238E27FC236}">
                <a16:creationId xmlns:a16="http://schemas.microsoft.com/office/drawing/2014/main" id="{E01258C5-3578-364C-B49F-E300475905FA}"/>
              </a:ext>
            </a:extLst>
          </p:cNvPr>
          <p:cNvGrpSpPr/>
          <p:nvPr/>
        </p:nvGrpSpPr>
        <p:grpSpPr>
          <a:xfrm>
            <a:off x="3902197" y="2479750"/>
            <a:ext cx="351844" cy="351844"/>
            <a:chOff x="4329395" y="4435860"/>
            <a:chExt cx="610528" cy="610528"/>
          </a:xfrm>
          <a:solidFill>
            <a:schemeClr val="bg1">
              <a:lumMod val="65000"/>
            </a:schemeClr>
          </a:solidFill>
        </p:grpSpPr>
        <p:sp>
          <p:nvSpPr>
            <p:cNvPr id="47" name="Rectangle 46">
              <a:extLst>
                <a:ext uri="{FF2B5EF4-FFF2-40B4-BE49-F238E27FC236}">
                  <a16:creationId xmlns:a16="http://schemas.microsoft.com/office/drawing/2014/main" id="{DCD0708E-E05C-2F4E-AF6F-73E472437FC8}"/>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CDBC82D-D40E-3F49-B280-C929CA21207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291FEF3D-8B8F-604A-B388-3154AA3DF281}"/>
              </a:ext>
            </a:extLst>
          </p:cNvPr>
          <p:cNvSpPr/>
          <p:nvPr/>
        </p:nvSpPr>
        <p:spPr>
          <a:xfrm>
            <a:off x="8845406" y="2330586"/>
            <a:ext cx="3505575"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ENVIRONMENTAL</a:t>
            </a:r>
          </a:p>
        </p:txBody>
      </p:sp>
      <p:grpSp>
        <p:nvGrpSpPr>
          <p:cNvPr id="51" name="Group 50">
            <a:extLst>
              <a:ext uri="{FF2B5EF4-FFF2-40B4-BE49-F238E27FC236}">
                <a16:creationId xmlns:a16="http://schemas.microsoft.com/office/drawing/2014/main" id="{CB039A6D-E91B-FC4D-BB7F-D2F67BB0F0BA}"/>
              </a:ext>
            </a:extLst>
          </p:cNvPr>
          <p:cNvGrpSpPr/>
          <p:nvPr/>
        </p:nvGrpSpPr>
        <p:grpSpPr>
          <a:xfrm>
            <a:off x="8096713" y="2539384"/>
            <a:ext cx="351844" cy="351844"/>
            <a:chOff x="4329395" y="4435860"/>
            <a:chExt cx="610528" cy="610528"/>
          </a:xfrm>
          <a:solidFill>
            <a:schemeClr val="bg1">
              <a:lumMod val="65000"/>
            </a:schemeClr>
          </a:solidFill>
        </p:grpSpPr>
        <p:sp>
          <p:nvSpPr>
            <p:cNvPr id="52" name="Rectangle 51">
              <a:extLst>
                <a:ext uri="{FF2B5EF4-FFF2-40B4-BE49-F238E27FC236}">
                  <a16:creationId xmlns:a16="http://schemas.microsoft.com/office/drawing/2014/main" id="{E2DC58D0-3DDB-1E4C-81F4-AFF7E8B98221}"/>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BDF3F3CE-AC55-AD4D-B664-D2C3C9A94777}"/>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9B827B42-0DF7-D74B-9B52-43480B15ADF5}"/>
              </a:ext>
            </a:extLst>
          </p:cNvPr>
          <p:cNvSpPr/>
          <p:nvPr/>
        </p:nvSpPr>
        <p:spPr>
          <a:xfrm>
            <a:off x="4553324" y="2311166"/>
            <a:ext cx="3078150"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INSTITUTIONAL</a:t>
            </a:r>
            <a:endParaRPr lang="en-US" sz="1800" dirty="0"/>
          </a:p>
        </p:txBody>
      </p:sp>
      <p:sp>
        <p:nvSpPr>
          <p:cNvPr id="14" name="Rectangle 13">
            <a:extLst>
              <a:ext uri="{FF2B5EF4-FFF2-40B4-BE49-F238E27FC236}">
                <a16:creationId xmlns:a16="http://schemas.microsoft.com/office/drawing/2014/main" id="{A274CCAC-08C9-264C-9C63-834AE17C74EA}"/>
              </a:ext>
            </a:extLst>
          </p:cNvPr>
          <p:cNvSpPr/>
          <p:nvPr/>
        </p:nvSpPr>
        <p:spPr>
          <a:xfrm>
            <a:off x="3846882" y="5820557"/>
            <a:ext cx="6055889" cy="646331"/>
          </a:xfrm>
          <a:prstGeom prst="rect">
            <a:avLst/>
          </a:prstGeom>
        </p:spPr>
        <p:txBody>
          <a:bodyPr wrap="none">
            <a:spAutoFit/>
          </a:bodyPr>
          <a:lstStyle/>
          <a:p>
            <a:r>
              <a:rPr lang="en-US" sz="3600" dirty="0">
                <a:latin typeface="Calibri" panose="020F0502020204030204" pitchFamily="34" charset="0"/>
                <a:cs typeface="Calibri" panose="020F0502020204030204" pitchFamily="34" charset="0"/>
              </a:rPr>
              <a:t>Same needs – different barriers</a:t>
            </a:r>
          </a:p>
        </p:txBody>
      </p:sp>
      <p:sp>
        <p:nvSpPr>
          <p:cNvPr id="40" name="Rectangle 39">
            <a:extLst>
              <a:ext uri="{FF2B5EF4-FFF2-40B4-BE49-F238E27FC236}">
                <a16:creationId xmlns:a16="http://schemas.microsoft.com/office/drawing/2014/main" id="{60064032-1005-FE4F-917A-B727053EBD4B}"/>
              </a:ext>
            </a:extLst>
          </p:cNvPr>
          <p:cNvSpPr/>
          <p:nvPr/>
        </p:nvSpPr>
        <p:spPr bwMode="auto">
          <a:xfrm>
            <a:off x="558800" y="2989851"/>
            <a:ext cx="12001500" cy="2678302"/>
          </a:xfrm>
          <a:prstGeom prst="rect">
            <a:avLst/>
          </a:prstGeom>
          <a:noFill/>
          <a:ln w="76200"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2" name="Group 1">
            <a:extLst>
              <a:ext uri="{FF2B5EF4-FFF2-40B4-BE49-F238E27FC236}">
                <a16:creationId xmlns:a16="http://schemas.microsoft.com/office/drawing/2014/main" id="{584C7750-5736-3F40-90FA-EE0080959B16}"/>
              </a:ext>
            </a:extLst>
          </p:cNvPr>
          <p:cNvGrpSpPr/>
          <p:nvPr/>
        </p:nvGrpSpPr>
        <p:grpSpPr>
          <a:xfrm>
            <a:off x="587042" y="3016673"/>
            <a:ext cx="11945224" cy="2612492"/>
            <a:chOff x="587042" y="3922591"/>
            <a:chExt cx="11945224" cy="2612492"/>
          </a:xfrm>
        </p:grpSpPr>
        <p:pic>
          <p:nvPicPr>
            <p:cNvPr id="39" name="Picture 38">
              <a:extLst>
                <a:ext uri="{FF2B5EF4-FFF2-40B4-BE49-F238E27FC236}">
                  <a16:creationId xmlns:a16="http://schemas.microsoft.com/office/drawing/2014/main" id="{3E858C43-DB07-9248-898C-FE051955FE2F}"/>
                </a:ext>
              </a:extLst>
            </p:cNvPr>
            <p:cNvPicPr>
              <a:picLocks noChangeAspect="1"/>
            </p:cNvPicPr>
            <p:nvPr/>
          </p:nvPicPr>
          <p:blipFill rotWithShape="1">
            <a:blip r:embed="rId4">
              <a:extLst>
                <a:ext uri="{28A0092B-C50C-407E-A947-70E740481C1C}">
                  <a14:useLocalDpi xmlns:a14="http://schemas.microsoft.com/office/drawing/2010/main" val="0"/>
                </a:ext>
              </a:extLst>
            </a:blip>
            <a:srcRect l="8007" t="6611"/>
            <a:stretch/>
          </p:blipFill>
          <p:spPr>
            <a:xfrm>
              <a:off x="587042" y="3922591"/>
              <a:ext cx="3939710" cy="2611976"/>
            </a:xfrm>
            <a:prstGeom prst="rect">
              <a:avLst/>
            </a:prstGeom>
          </p:spPr>
        </p:pic>
        <p:pic>
          <p:nvPicPr>
            <p:cNvPr id="41" name="Picture 2" descr="Picture 2">
              <a:extLst>
                <a:ext uri="{FF2B5EF4-FFF2-40B4-BE49-F238E27FC236}">
                  <a16:creationId xmlns:a16="http://schemas.microsoft.com/office/drawing/2014/main" id="{03D5C836-C8D4-B940-838C-1AF8604B50E1}"/>
                </a:ext>
              </a:extLst>
            </p:cNvPr>
            <p:cNvPicPr>
              <a:picLocks noChangeAspect="1"/>
            </p:cNvPicPr>
            <p:nvPr/>
          </p:nvPicPr>
          <p:blipFill rotWithShape="1">
            <a:blip r:embed="rId5"/>
            <a:srcRect t="7292"/>
            <a:stretch/>
          </p:blipFill>
          <p:spPr>
            <a:xfrm>
              <a:off x="8211974" y="3935524"/>
              <a:ext cx="4320292" cy="2599043"/>
            </a:xfrm>
            <a:prstGeom prst="rect">
              <a:avLst/>
            </a:prstGeom>
            <a:ln w="12700">
              <a:miter lim="400000"/>
            </a:ln>
          </p:spPr>
        </p:pic>
        <p:pic>
          <p:nvPicPr>
            <p:cNvPr id="43" name="Picture 42">
              <a:extLst>
                <a:ext uri="{FF2B5EF4-FFF2-40B4-BE49-F238E27FC236}">
                  <a16:creationId xmlns:a16="http://schemas.microsoft.com/office/drawing/2014/main" id="{A0BBF198-64D7-B043-8104-349EF8BC1D13}"/>
                </a:ext>
              </a:extLst>
            </p:cNvPr>
            <p:cNvPicPr>
              <a:picLocks noChangeAspect="1"/>
            </p:cNvPicPr>
            <p:nvPr/>
          </p:nvPicPr>
          <p:blipFill rotWithShape="1">
            <a:blip r:embed="rId6">
              <a:extLst>
                <a:ext uri="{28A0092B-C50C-407E-A947-70E740481C1C}">
                  <a14:useLocalDpi xmlns:a14="http://schemas.microsoft.com/office/drawing/2010/main"/>
                </a:ext>
              </a:extLst>
            </a:blip>
            <a:srcRect l="1276" t="7870" r="2850"/>
            <a:stretch/>
          </p:blipFill>
          <p:spPr>
            <a:xfrm>
              <a:off x="4406124" y="3935524"/>
              <a:ext cx="3851656" cy="2599559"/>
            </a:xfrm>
            <a:prstGeom prst="rect">
              <a:avLst/>
            </a:prstGeom>
          </p:spPr>
        </p:pic>
      </p:grpSp>
      <p:sp>
        <p:nvSpPr>
          <p:cNvPr id="3" name="Rectangle 2">
            <a:extLst>
              <a:ext uri="{FF2B5EF4-FFF2-40B4-BE49-F238E27FC236}">
                <a16:creationId xmlns:a16="http://schemas.microsoft.com/office/drawing/2014/main" id="{2AC54818-F445-964D-8D97-B75A00D81AA5}"/>
              </a:ext>
            </a:extLst>
          </p:cNvPr>
          <p:cNvSpPr/>
          <p:nvPr/>
        </p:nvSpPr>
        <p:spPr>
          <a:xfrm>
            <a:off x="6815487" y="6600697"/>
            <a:ext cx="6014527" cy="2092881"/>
          </a:xfrm>
          <a:prstGeom prst="rect">
            <a:avLst/>
          </a:prstGeom>
        </p:spPr>
        <p:txBody>
          <a:bodyPr wrap="square">
            <a:spAutoFit/>
          </a:bodyPr>
          <a:lstStyle/>
          <a:p>
            <a:pPr marL="292100" indent="-292100">
              <a:spcBef>
                <a:spcPts val="1200"/>
              </a:spcBef>
              <a:buClr>
                <a:schemeClr val="accent2"/>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Are their basic needs met while they’re there (safety, security, food, water, toilets, dignified interactions)? </a:t>
            </a:r>
          </a:p>
          <a:p>
            <a:pPr marL="292100" indent="-292100">
              <a:spcBef>
                <a:spcPts val="1200"/>
              </a:spcBef>
              <a:buClr>
                <a:schemeClr val="accent2"/>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Are they in a trusting and confidential environment? </a:t>
            </a:r>
          </a:p>
        </p:txBody>
      </p:sp>
      <p:sp>
        <p:nvSpPr>
          <p:cNvPr id="44" name="Rectangle 43">
            <a:extLst>
              <a:ext uri="{FF2B5EF4-FFF2-40B4-BE49-F238E27FC236}">
                <a16:creationId xmlns:a16="http://schemas.microsoft.com/office/drawing/2014/main" id="{3F3A6C4D-43DF-BE4D-AEDA-FB44C52AD1F6}"/>
              </a:ext>
            </a:extLst>
          </p:cNvPr>
          <p:cNvSpPr/>
          <p:nvPr/>
        </p:nvSpPr>
        <p:spPr>
          <a:xfrm>
            <a:off x="849704" y="6148866"/>
            <a:ext cx="5491462" cy="2400657"/>
          </a:xfrm>
          <a:prstGeom prst="rect">
            <a:avLst/>
          </a:prstGeom>
        </p:spPr>
        <p:txBody>
          <a:bodyPr wrap="square">
            <a:spAutoFit/>
          </a:bodyPr>
          <a:lstStyle/>
          <a:p>
            <a:pPr>
              <a:spcBef>
                <a:spcPts val="1200"/>
              </a:spcBef>
            </a:pPr>
            <a:endParaRPr lang="en-US" sz="2400" dirty="0">
              <a:latin typeface="Calibri" panose="020F0502020204030204" pitchFamily="34" charset="0"/>
              <a:cs typeface="Calibri" panose="020F0502020204030204" pitchFamily="34" charset="0"/>
            </a:endParaRPr>
          </a:p>
          <a:p>
            <a:pPr marL="292100" indent="-292100">
              <a:spcBef>
                <a:spcPts val="1200"/>
              </a:spcBef>
              <a:buClr>
                <a:schemeClr val="accent2"/>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Are people with diverse SOGIESC being invited into our spaces?</a:t>
            </a:r>
          </a:p>
          <a:p>
            <a:pPr marL="292100" indent="-292100">
              <a:spcBef>
                <a:spcPts val="1200"/>
              </a:spcBef>
              <a:buClr>
                <a:schemeClr val="accent2"/>
              </a:buClr>
              <a:buFont typeface="Arial" panose="020B0604020202020204" pitchFamily="34" charset="0"/>
              <a:buChar char="•"/>
            </a:pPr>
            <a:r>
              <a:rPr lang="en-US" sz="2400" dirty="0">
                <a:latin typeface="Calibri" panose="020F0502020204030204" pitchFamily="34" charset="0"/>
                <a:cs typeface="Calibri" panose="020F0502020204030204" pitchFamily="34" charset="0"/>
              </a:rPr>
              <a:t>Can they get to them?</a:t>
            </a:r>
          </a:p>
          <a:p>
            <a:pPr marL="292100" indent="-292100">
              <a:spcBef>
                <a:spcPts val="1200"/>
              </a:spcBef>
              <a:buClr>
                <a:schemeClr val="accent2"/>
              </a:buClr>
              <a:buFont typeface="Arial" panose="020B0604020202020204" pitchFamily="34" charset="0"/>
              <a:buChar char="•"/>
            </a:pPr>
            <a:r>
              <a:rPr lang="en-US" sz="2400" dirty="0">
                <a:latin typeface="Calibri" panose="020F0502020204030204" pitchFamily="34" charset="0"/>
                <a:cs typeface="Calibri" panose="020F0502020204030204" pitchFamily="34" charset="0"/>
              </a:rPr>
              <a:t>Can they get into them? </a:t>
            </a:r>
          </a:p>
        </p:txBody>
      </p:sp>
      <p:sp>
        <p:nvSpPr>
          <p:cNvPr id="28" name="Slide Number Placeholder 5">
            <a:extLst>
              <a:ext uri="{FF2B5EF4-FFF2-40B4-BE49-F238E27FC236}">
                <a16:creationId xmlns:a16="http://schemas.microsoft.com/office/drawing/2014/main" id="{7B895F94-9CA9-2F41-81C4-7BC466B7B45E}"/>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56</a:t>
            </a:fld>
            <a:endParaRPr lang="en-US" altLang="en-US" sz="1200" dirty="0">
              <a:solidFill>
                <a:schemeClr val="bg1"/>
              </a:solidFill>
            </a:endParaRPr>
          </a:p>
        </p:txBody>
      </p:sp>
    </p:spTree>
    <p:extLst>
      <p:ext uri="{BB962C8B-B14F-4D97-AF65-F5344CB8AC3E}">
        <p14:creationId xmlns:p14="http://schemas.microsoft.com/office/powerpoint/2010/main" val="3920077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fade">
                                      <p:cBhvr>
                                        <p:cTn id="21" dur="500"/>
                                        <p:tgtEl>
                                          <p:spTgt spid="5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 grpId="0"/>
      <p:bldP spid="7" grpId="0"/>
      <p:bldP spid="9" grpId="0"/>
      <p:bldP spid="14" grpId="0"/>
      <p:bldP spid="3" grpId="0"/>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p:txBody>
          <a:bodyPr/>
          <a:lstStyle/>
          <a:p>
            <a:r>
              <a:rPr lang="en-US" dirty="0"/>
              <a:t>Safe Space Messaging</a:t>
            </a:r>
            <a:endParaRPr lang="en-US" altLang="en-US" dirty="0">
              <a:sym typeface="Arial Bold" charset="0"/>
            </a:endParaRPr>
          </a:p>
        </p:txBody>
      </p:sp>
      <p:sp>
        <p:nvSpPr>
          <p:cNvPr id="19" name="TextBox 18"/>
          <p:cNvSpPr txBox="1"/>
          <p:nvPr/>
        </p:nvSpPr>
        <p:spPr>
          <a:xfrm>
            <a:off x="15953066" y="4025357"/>
            <a:ext cx="117465" cy="461609"/>
          </a:xfrm>
          <a:prstGeom prst="rect">
            <a:avLst/>
          </a:prstGeom>
          <a:noFill/>
        </p:spPr>
        <p:txBody>
          <a:bodyPr wrap="square" rtlCol="0">
            <a:spAutoFit/>
          </a:bodyPr>
          <a:lstStyle/>
          <a:p>
            <a:endParaRPr lang="en-US" sz="2400" dirty="0">
              <a:latin typeface="Calibri Regular"/>
            </a:endParaRPr>
          </a:p>
        </p:txBody>
      </p:sp>
      <p:cxnSp>
        <p:nvCxnSpPr>
          <p:cNvPr id="50" name="Straight Connector 49">
            <a:extLst>
              <a:ext uri="{FF2B5EF4-FFF2-40B4-BE49-F238E27FC236}">
                <a16:creationId xmlns:a16="http://schemas.microsoft.com/office/drawing/2014/main" id="{1FC62A95-65B9-154F-8376-3651219DA1DD}"/>
              </a:ext>
            </a:extLst>
          </p:cNvPr>
          <p:cNvCxnSpPr>
            <a:cxnSpLocks/>
          </p:cNvCxnSpPr>
          <p:nvPr/>
        </p:nvCxnSpPr>
        <p:spPr bwMode="auto">
          <a:xfrm flipH="1">
            <a:off x="-62635" y="841571"/>
            <a:ext cx="301685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a:extLst>
              <a:ext uri="{FF2B5EF4-FFF2-40B4-BE49-F238E27FC236}">
                <a16:creationId xmlns:a16="http://schemas.microsoft.com/office/drawing/2014/main" id="{2A8BEF2A-DD0F-5046-A2DB-DCA80B373C81}"/>
              </a:ext>
            </a:extLst>
          </p:cNvPr>
          <p:cNvCxnSpPr>
            <a:cxnSpLocks/>
          </p:cNvCxnSpPr>
          <p:nvPr/>
        </p:nvCxnSpPr>
        <p:spPr bwMode="auto">
          <a:xfrm flipH="1">
            <a:off x="10034954" y="841571"/>
            <a:ext cx="296825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a:extLst>
              <a:ext uri="{FF2B5EF4-FFF2-40B4-BE49-F238E27FC236}">
                <a16:creationId xmlns:a16="http://schemas.microsoft.com/office/drawing/2014/main" id="{028DCFF5-406A-0B44-A831-22E52C827EF3}"/>
              </a:ext>
            </a:extLst>
          </p:cNvPr>
          <p:cNvSpPr txBox="1"/>
          <p:nvPr/>
        </p:nvSpPr>
        <p:spPr>
          <a:xfrm>
            <a:off x="15494000" y="1905000"/>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sp>
        <p:nvSpPr>
          <p:cNvPr id="10" name="TextBox 9">
            <a:extLst>
              <a:ext uri="{FF2B5EF4-FFF2-40B4-BE49-F238E27FC236}">
                <a16:creationId xmlns:a16="http://schemas.microsoft.com/office/drawing/2014/main" id="{B0883B4C-4A45-2A4B-87D9-ABE94E860B46}"/>
              </a:ext>
            </a:extLst>
          </p:cNvPr>
          <p:cNvSpPr txBox="1"/>
          <p:nvPr/>
        </p:nvSpPr>
        <p:spPr>
          <a:xfrm>
            <a:off x="7593496" y="-238539"/>
            <a:ext cx="0" cy="0"/>
          </a:xfrm>
          <a:prstGeom prst="rect">
            <a:avLst/>
          </a:prstGeom>
        </p:spPr>
        <p:txBody>
          <a:bodyPr wrap="none" rtlCol="0">
            <a:noAutofit/>
          </a:bodyPr>
          <a:lstStyle/>
          <a:p>
            <a:pPr marL="0" indent="0" algn="l"/>
            <a:endParaRPr lang="en-US" sz="2000" b="0" kern="0" dirty="0">
              <a:solidFill>
                <a:schemeClr val="tx2">
                  <a:lumMod val="85000"/>
                  <a:lumOff val="15000"/>
                </a:schemeClr>
              </a:solidFill>
              <a:latin typeface="+mn-lt"/>
            </a:endParaRPr>
          </a:p>
        </p:txBody>
      </p:sp>
      <p:pic>
        <p:nvPicPr>
          <p:cNvPr id="39" name="Picture 38">
            <a:extLst>
              <a:ext uri="{FF2B5EF4-FFF2-40B4-BE49-F238E27FC236}">
                <a16:creationId xmlns:a16="http://schemas.microsoft.com/office/drawing/2014/main" id="{431DC653-EF22-9144-BDD8-04A6A3E0018C}"/>
              </a:ext>
            </a:extLst>
          </p:cNvPr>
          <p:cNvPicPr>
            <a:picLocks noChangeAspect="1"/>
          </p:cNvPicPr>
          <p:nvPr/>
        </p:nvPicPr>
        <p:blipFill>
          <a:blip r:embed="rId4"/>
          <a:stretch>
            <a:fillRect/>
          </a:stretch>
        </p:blipFill>
        <p:spPr>
          <a:xfrm>
            <a:off x="8226209" y="6995457"/>
            <a:ext cx="1337142" cy="1351598"/>
          </a:xfrm>
          <a:prstGeom prst="rect">
            <a:avLst/>
          </a:prstGeom>
        </p:spPr>
      </p:pic>
      <p:pic>
        <p:nvPicPr>
          <p:cNvPr id="40" name="Picture 39">
            <a:extLst>
              <a:ext uri="{FF2B5EF4-FFF2-40B4-BE49-F238E27FC236}">
                <a16:creationId xmlns:a16="http://schemas.microsoft.com/office/drawing/2014/main" id="{7BF76470-031A-364F-BB48-C15C6BF131BC}"/>
              </a:ext>
            </a:extLst>
          </p:cNvPr>
          <p:cNvPicPr>
            <a:picLocks noChangeAspect="1"/>
          </p:cNvPicPr>
          <p:nvPr/>
        </p:nvPicPr>
        <p:blipFill>
          <a:blip r:embed="rId5"/>
          <a:stretch>
            <a:fillRect/>
          </a:stretch>
        </p:blipFill>
        <p:spPr>
          <a:xfrm>
            <a:off x="11199339" y="6993242"/>
            <a:ext cx="1347994" cy="1351599"/>
          </a:xfrm>
          <a:prstGeom prst="rect">
            <a:avLst/>
          </a:prstGeom>
        </p:spPr>
      </p:pic>
      <p:pic>
        <p:nvPicPr>
          <p:cNvPr id="41" name="Picture 40">
            <a:extLst>
              <a:ext uri="{FF2B5EF4-FFF2-40B4-BE49-F238E27FC236}">
                <a16:creationId xmlns:a16="http://schemas.microsoft.com/office/drawing/2014/main" id="{687D4439-8C08-7D4B-A3B2-DC1C89A4ED63}"/>
              </a:ext>
            </a:extLst>
          </p:cNvPr>
          <p:cNvPicPr>
            <a:picLocks noChangeAspect="1"/>
          </p:cNvPicPr>
          <p:nvPr/>
        </p:nvPicPr>
        <p:blipFill>
          <a:blip r:embed="rId6"/>
          <a:stretch>
            <a:fillRect/>
          </a:stretch>
        </p:blipFill>
        <p:spPr>
          <a:xfrm>
            <a:off x="7826223" y="1607504"/>
            <a:ext cx="1428697" cy="2359599"/>
          </a:xfrm>
          <a:prstGeom prst="rect">
            <a:avLst/>
          </a:prstGeom>
          <a:ln>
            <a:solidFill>
              <a:schemeClr val="bg2"/>
            </a:solidFill>
          </a:ln>
        </p:spPr>
      </p:pic>
      <p:pic>
        <p:nvPicPr>
          <p:cNvPr id="42" name="Picture 41">
            <a:extLst>
              <a:ext uri="{FF2B5EF4-FFF2-40B4-BE49-F238E27FC236}">
                <a16:creationId xmlns:a16="http://schemas.microsoft.com/office/drawing/2014/main" id="{3ED613A7-5A71-024F-ADE2-B53B9A3307CE}"/>
              </a:ext>
            </a:extLst>
          </p:cNvPr>
          <p:cNvPicPr>
            <a:picLocks noChangeAspect="1"/>
          </p:cNvPicPr>
          <p:nvPr/>
        </p:nvPicPr>
        <p:blipFill>
          <a:blip r:embed="rId7"/>
          <a:stretch>
            <a:fillRect/>
          </a:stretch>
        </p:blipFill>
        <p:spPr>
          <a:xfrm>
            <a:off x="9657131" y="4148041"/>
            <a:ext cx="1680769" cy="2359598"/>
          </a:xfrm>
          <a:prstGeom prst="rect">
            <a:avLst/>
          </a:prstGeom>
        </p:spPr>
      </p:pic>
      <p:pic>
        <p:nvPicPr>
          <p:cNvPr id="43" name="Picture 42">
            <a:extLst>
              <a:ext uri="{FF2B5EF4-FFF2-40B4-BE49-F238E27FC236}">
                <a16:creationId xmlns:a16="http://schemas.microsoft.com/office/drawing/2014/main" id="{EEF73251-5D4A-3D4D-9EC0-B397BBC465A6}"/>
              </a:ext>
            </a:extLst>
          </p:cNvPr>
          <p:cNvPicPr>
            <a:picLocks noChangeAspect="1"/>
          </p:cNvPicPr>
          <p:nvPr/>
        </p:nvPicPr>
        <p:blipFill>
          <a:blip r:embed="rId8"/>
          <a:stretch>
            <a:fillRect/>
          </a:stretch>
        </p:blipFill>
        <p:spPr>
          <a:xfrm>
            <a:off x="7766589" y="4148041"/>
            <a:ext cx="1687591" cy="2382481"/>
          </a:xfrm>
          <a:prstGeom prst="rect">
            <a:avLst/>
          </a:prstGeom>
        </p:spPr>
      </p:pic>
      <p:pic>
        <p:nvPicPr>
          <p:cNvPr id="44" name="Picture 43">
            <a:extLst>
              <a:ext uri="{FF2B5EF4-FFF2-40B4-BE49-F238E27FC236}">
                <a16:creationId xmlns:a16="http://schemas.microsoft.com/office/drawing/2014/main" id="{B45B139F-E2BA-C148-AA45-FDD1AA354B5C}"/>
              </a:ext>
            </a:extLst>
          </p:cNvPr>
          <p:cNvPicPr>
            <a:picLocks noChangeAspect="1"/>
          </p:cNvPicPr>
          <p:nvPr/>
        </p:nvPicPr>
        <p:blipFill>
          <a:blip r:embed="rId9"/>
          <a:stretch>
            <a:fillRect/>
          </a:stretch>
        </p:blipFill>
        <p:spPr>
          <a:xfrm>
            <a:off x="6725189" y="6993244"/>
            <a:ext cx="1351597" cy="1351597"/>
          </a:xfrm>
          <a:prstGeom prst="rect">
            <a:avLst/>
          </a:prstGeom>
        </p:spPr>
      </p:pic>
      <p:pic>
        <p:nvPicPr>
          <p:cNvPr id="45" name="Picture 44">
            <a:extLst>
              <a:ext uri="{FF2B5EF4-FFF2-40B4-BE49-F238E27FC236}">
                <a16:creationId xmlns:a16="http://schemas.microsoft.com/office/drawing/2014/main" id="{CD7C61D4-D129-1F40-BC61-BB67590C203B}"/>
              </a:ext>
            </a:extLst>
          </p:cNvPr>
          <p:cNvPicPr>
            <a:picLocks noChangeAspect="1"/>
          </p:cNvPicPr>
          <p:nvPr/>
        </p:nvPicPr>
        <p:blipFill>
          <a:blip r:embed="rId10"/>
          <a:stretch>
            <a:fillRect/>
          </a:stretch>
        </p:blipFill>
        <p:spPr>
          <a:xfrm>
            <a:off x="9712774" y="6993244"/>
            <a:ext cx="1344390" cy="1351598"/>
          </a:xfrm>
          <a:prstGeom prst="rect">
            <a:avLst/>
          </a:prstGeom>
        </p:spPr>
      </p:pic>
      <p:pic>
        <p:nvPicPr>
          <p:cNvPr id="46" name="Picture 45">
            <a:extLst>
              <a:ext uri="{FF2B5EF4-FFF2-40B4-BE49-F238E27FC236}">
                <a16:creationId xmlns:a16="http://schemas.microsoft.com/office/drawing/2014/main" id="{C9D45ED8-E13C-F243-B68F-F17271DF8605}"/>
              </a:ext>
            </a:extLst>
          </p:cNvPr>
          <p:cNvPicPr>
            <a:picLocks noChangeAspect="1"/>
          </p:cNvPicPr>
          <p:nvPr/>
        </p:nvPicPr>
        <p:blipFill>
          <a:blip r:embed="rId11"/>
          <a:stretch>
            <a:fillRect/>
          </a:stretch>
        </p:blipFill>
        <p:spPr>
          <a:xfrm>
            <a:off x="9711291" y="1624043"/>
            <a:ext cx="1428697" cy="2356347"/>
          </a:xfrm>
          <a:prstGeom prst="rect">
            <a:avLst/>
          </a:prstGeom>
        </p:spPr>
      </p:pic>
      <p:pic>
        <p:nvPicPr>
          <p:cNvPr id="47" name="Picture 46" descr="A person looking at the camera&#10;&#10;Description automatically generated">
            <a:extLst>
              <a:ext uri="{FF2B5EF4-FFF2-40B4-BE49-F238E27FC236}">
                <a16:creationId xmlns:a16="http://schemas.microsoft.com/office/drawing/2014/main" id="{54CFD248-B154-B74F-8756-06B1C068FE18}"/>
              </a:ext>
            </a:extLst>
          </p:cNvPr>
          <p:cNvPicPr/>
          <p:nvPr/>
        </p:nvPicPr>
        <p:blipFill>
          <a:blip r:embed="rId12"/>
          <a:stretch>
            <a:fillRect/>
          </a:stretch>
        </p:blipFill>
        <p:spPr>
          <a:xfrm>
            <a:off x="1301352" y="1304292"/>
            <a:ext cx="4926330" cy="7391400"/>
          </a:xfrm>
          <a:prstGeom prst="rect">
            <a:avLst/>
          </a:prstGeom>
          <a:ln>
            <a:solidFill>
              <a:schemeClr val="bg2"/>
            </a:solidFill>
          </a:ln>
        </p:spPr>
      </p:pic>
      <p:sp>
        <p:nvSpPr>
          <p:cNvPr id="18" name="Slide Number Placeholder 5">
            <a:extLst>
              <a:ext uri="{FF2B5EF4-FFF2-40B4-BE49-F238E27FC236}">
                <a16:creationId xmlns:a16="http://schemas.microsoft.com/office/drawing/2014/main" id="{FB941796-10C8-014D-BB48-041BF17CA668}"/>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57</a:t>
            </a:fld>
            <a:endParaRPr lang="en-US" altLang="en-US" sz="1200" dirty="0">
              <a:solidFill>
                <a:schemeClr val="bg1"/>
              </a:solidFill>
            </a:endParaRPr>
          </a:p>
        </p:txBody>
      </p:sp>
    </p:spTree>
    <p:extLst>
      <p:ext uri="{BB962C8B-B14F-4D97-AF65-F5344CB8AC3E}">
        <p14:creationId xmlns:p14="http://schemas.microsoft.com/office/powerpoint/2010/main" val="597643027"/>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fontAlgn="base">
              <a:spcBef>
                <a:spcPct val="0"/>
              </a:spcBef>
              <a:spcAft>
                <a:spcPct val="0"/>
              </a:spcAft>
            </a:pPr>
            <a:endParaRPr lang="en-US" sz="400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a:lstStyle/>
          <a:p>
            <a:r>
              <a:rPr lang="en-US" sz="5400" dirty="0"/>
              <a:t>ACTION PLAN</a:t>
            </a:r>
            <a:endParaRPr lang="en-US" altLang="en-US"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46951" y="1503022"/>
            <a:ext cx="4702055" cy="1952227"/>
          </a:xfrm>
        </p:spPr>
        <p:txBody>
          <a:bodyPr/>
          <a:lstStyle/>
          <a:p>
            <a:r>
              <a:rPr lang="en-US" sz="3600" dirty="0">
                <a:solidFill>
                  <a:schemeClr val="tx2"/>
                </a:solidFill>
              </a:rPr>
              <a:t>Exercise</a:t>
            </a:r>
          </a:p>
        </p:txBody>
      </p:sp>
      <p:grpSp>
        <p:nvGrpSpPr>
          <p:cNvPr id="2" name="Group 1">
            <a:extLst>
              <a:ext uri="{FF2B5EF4-FFF2-40B4-BE49-F238E27FC236}">
                <a16:creationId xmlns:a16="http://schemas.microsoft.com/office/drawing/2014/main" id="{CAD463C8-0921-114F-BD7E-FFCB03BF5416}"/>
              </a:ext>
            </a:extLst>
          </p:cNvPr>
          <p:cNvGrpSpPr/>
          <p:nvPr/>
        </p:nvGrpSpPr>
        <p:grpSpPr>
          <a:xfrm>
            <a:off x="6074504" y="5568057"/>
            <a:ext cx="933399" cy="933398"/>
            <a:chOff x="6074504" y="5568057"/>
            <a:chExt cx="933399" cy="933398"/>
          </a:xfrm>
        </p:grpSpPr>
        <p:sp>
          <p:nvSpPr>
            <p:cNvPr id="26" name="Shape 7274">
              <a:extLst>
                <a:ext uri="{FF2B5EF4-FFF2-40B4-BE49-F238E27FC236}">
                  <a16:creationId xmlns:a16="http://schemas.microsoft.com/office/drawing/2014/main" id="{06E4A868-6747-B447-A5F0-69929A904EDA}"/>
                </a:ext>
              </a:extLst>
            </p:cNvPr>
            <p:cNvSpPr/>
            <p:nvPr/>
          </p:nvSpPr>
          <p:spPr>
            <a:xfrm>
              <a:off x="6074504" y="5568057"/>
              <a:ext cx="933399" cy="933398"/>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anchor="ctr">
              <a:noAutofit/>
            </a:bodyPr>
            <a:lstStyle/>
            <a:p>
              <a:pPr>
                <a:defRPr sz="3200">
                  <a:solidFill>
                    <a:srgbClr val="FFFFFF"/>
                  </a:solidFill>
                </a:defRPr>
              </a:pPr>
              <a:endParaRPr sz="2400" dirty="0">
                <a:latin typeface="Calibri Regular"/>
              </a:endParaRPr>
            </a:p>
          </p:txBody>
        </p:sp>
        <p:grpSp>
          <p:nvGrpSpPr>
            <p:cNvPr id="41" name="Group 40">
              <a:extLst>
                <a:ext uri="{FF2B5EF4-FFF2-40B4-BE49-F238E27FC236}">
                  <a16:creationId xmlns:a16="http://schemas.microsoft.com/office/drawing/2014/main" id="{A114DC32-01CC-7A4B-8948-50E3021CA097}"/>
                </a:ext>
              </a:extLst>
            </p:cNvPr>
            <p:cNvGrpSpPr/>
            <p:nvPr/>
          </p:nvGrpSpPr>
          <p:grpSpPr>
            <a:xfrm>
              <a:off x="6267353" y="5738459"/>
              <a:ext cx="550305" cy="550305"/>
              <a:chOff x="3882593" y="2338848"/>
              <a:chExt cx="572348" cy="572348"/>
            </a:xfrm>
            <a:solidFill>
              <a:schemeClr val="bg1"/>
            </a:solidFill>
          </p:grpSpPr>
          <p:sp>
            <p:nvSpPr>
              <p:cNvPr id="43" name="Freeform 1292">
                <a:extLst>
                  <a:ext uri="{FF2B5EF4-FFF2-40B4-BE49-F238E27FC236}">
                    <a16:creationId xmlns:a16="http://schemas.microsoft.com/office/drawing/2014/main" id="{E04EE1BA-2ABF-E048-B4F7-5C295FAB5546}"/>
                  </a:ext>
                </a:extLst>
              </p:cNvPr>
              <p:cNvSpPr>
                <a:spLocks noEditPoints="1"/>
              </p:cNvSpPr>
              <p:nvPr/>
            </p:nvSpPr>
            <p:spPr bwMode="auto">
              <a:xfrm>
                <a:off x="3882593" y="2338848"/>
                <a:ext cx="572348" cy="572348"/>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337">
                <a:extLst>
                  <a:ext uri="{FF2B5EF4-FFF2-40B4-BE49-F238E27FC236}">
                    <a16:creationId xmlns:a16="http://schemas.microsoft.com/office/drawing/2014/main" id="{F093C5D3-5EC9-564C-AC24-3B282DDD9F12}"/>
                  </a:ext>
                </a:extLst>
              </p:cNvPr>
              <p:cNvSpPr>
                <a:spLocks noEditPoints="1"/>
              </p:cNvSpPr>
              <p:nvPr/>
            </p:nvSpPr>
            <p:spPr bwMode="auto">
              <a:xfrm>
                <a:off x="4094134" y="2478070"/>
                <a:ext cx="163769" cy="317304"/>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17" name="Slide Number Placeholder 5">
            <a:extLst>
              <a:ext uri="{FF2B5EF4-FFF2-40B4-BE49-F238E27FC236}">
                <a16:creationId xmlns:a16="http://schemas.microsoft.com/office/drawing/2014/main" id="{2BC7C1BD-D42D-704F-98F4-F03ED40A2035}"/>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58</a:t>
            </a:fld>
            <a:endParaRPr lang="en-US" altLang="en-US" sz="1200" dirty="0">
              <a:solidFill>
                <a:schemeClr val="bg1"/>
              </a:solidFill>
            </a:endParaRPr>
          </a:p>
        </p:txBody>
      </p:sp>
      <p:sp>
        <p:nvSpPr>
          <p:cNvPr id="18" name="Title 53">
            <a:extLst>
              <a:ext uri="{FF2B5EF4-FFF2-40B4-BE49-F238E27FC236}">
                <a16:creationId xmlns:a16="http://schemas.microsoft.com/office/drawing/2014/main" id="{442C78AE-6BFD-6D46-8AB3-92518A2E25FF}"/>
              </a:ext>
            </a:extLst>
          </p:cNvPr>
          <p:cNvSpPr txBox="1">
            <a:spLocks/>
          </p:cNvSpPr>
          <p:nvPr/>
        </p:nvSpPr>
        <p:spPr>
          <a:xfrm>
            <a:off x="4082762" y="6790709"/>
            <a:ext cx="4913773"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r>
              <a:rPr lang="en-US"/>
              <a:t>Workbook - </a:t>
            </a:r>
            <a:r>
              <a:rPr lang="en-US" dirty="0"/>
              <a:t>PAGE </a:t>
            </a:r>
            <a:r>
              <a:rPr lang="en-US" sz="4000" b="1" dirty="0"/>
              <a:t>79</a:t>
            </a:r>
            <a:endParaRPr lang="en-US" b="1" dirty="0"/>
          </a:p>
        </p:txBody>
      </p:sp>
    </p:spTree>
    <p:extLst>
      <p:ext uri="{BB962C8B-B14F-4D97-AF65-F5344CB8AC3E}">
        <p14:creationId xmlns:p14="http://schemas.microsoft.com/office/powerpoint/2010/main" val="1385660046"/>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a:lstStyle/>
          <a:p>
            <a:r>
              <a:rPr lang="en-US"/>
              <a:t>Key Learning Points</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Identifying safe spaces</a:t>
                </a:r>
                <a:endParaRPr lang="en-US" sz="2800"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Safe spaces and confidentiality</a:t>
                </a:r>
                <a:endParaRPr lang="en-US" sz="2400"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Types of barriers</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anchor="t" anchorCtr="0" compatLnSpc="1">
                <a:prstTxWarp prst="textNoShape">
                  <a:avLst/>
                </a:prstTxWarp>
              </a:bodyPr>
              <a:lstStyle/>
              <a:p>
                <a:pPr defTabSz="642915"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anchor="ctr"/>
              <a:lstStyle/>
              <a:p>
                <a:pPr algn="ctr"/>
                <a:r>
                  <a:rPr lang="en-US" sz="2800" b="1" dirty="0">
                    <a:solidFill>
                      <a:schemeClr val="bg1"/>
                    </a:solidFill>
                    <a:latin typeface="Calibri" panose="020F0502020204030204" pitchFamily="34" charset="0"/>
                    <a:cs typeface="Calibri" panose="020F0502020204030204" pitchFamily="34" charset="0"/>
                  </a:rPr>
                  <a:t>Inclusive workspaces</a:t>
                </a:r>
                <a:endParaRPr lang="en-US" sz="2400" dirty="0">
                  <a:solidFill>
                    <a:schemeClr val="bg1"/>
                  </a:solidFill>
                </a:endParaRP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noAutofit/>
              </a:bodyPr>
              <a:lstStyle>
                <a:lvl1pPr>
                  <a:lnSpc>
                    <a:spcPct val="90000"/>
                  </a:lnSpc>
                  <a:defRPr sz="4000">
                    <a:solidFill>
                      <a:srgbClr val="FFFFFF"/>
                    </a:solidFill>
                  </a:defRPr>
                </a:lvl1pPr>
              </a:lstStyle>
              <a:p>
                <a:pPr marL="0" marR="0" lvl="0" indent="0" algn="ctr" defTabSz="914400" eaLnBrk="1" fontAlgn="auto" latinLnBrk="0" hangingPunct="1">
                  <a:lnSpc>
                    <a:spcPct val="90000"/>
                  </a:lnSpc>
                  <a:spcBef>
                    <a:spcPts val="0"/>
                  </a:spcBef>
                  <a:spcAft>
                    <a:spcPts val="0"/>
                  </a:spcAft>
                  <a:buClrTx/>
                  <a:buSzTx/>
                  <a:buFontTx/>
                  <a:buNone/>
                  <a:tabLst/>
                  <a:defRPr sz="1800">
                    <a:solidFill>
                      <a:srgbClr val="000000"/>
                    </a:solidFill>
                  </a:defRPr>
                </a:pPr>
                <a:r>
                  <a:rPr kumimoji="0" lang="en-US" sz="3600" b="0" i="0" u="none" strike="noStrike" kern="0" cap="none" spc="0" normalizeH="0" baseline="0" noProof="0" dirty="0">
                    <a:ln>
                      <a:noFill/>
                    </a:ln>
                    <a:solidFill>
                      <a:schemeClr val="bg1"/>
                    </a:solidFill>
                    <a:effectLst/>
                    <a:uLnTx/>
                    <a:uFillTx/>
                    <a:latin typeface="+mj-lt"/>
                    <a:cs typeface="Lato Light"/>
                  </a:rPr>
                  <a:t>04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anchor="ctr">
                <a:noAutofit/>
              </a:bodyPr>
              <a:lstStyle/>
              <a:p>
                <a:pPr marL="0" marR="0" lvl="0" indent="0" algn="ctr" defTabSz="58420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59</a:t>
            </a:fld>
            <a:endParaRPr lang="en-US" altLang="en-US" sz="1200" dirty="0">
              <a:solidFill>
                <a:schemeClr val="bg1"/>
              </a:solidFill>
            </a:endParaRPr>
          </a:p>
        </p:txBody>
      </p:sp>
    </p:spTree>
    <p:extLst>
      <p:ext uri="{BB962C8B-B14F-4D97-AF65-F5344CB8AC3E}">
        <p14:creationId xmlns:p14="http://schemas.microsoft.com/office/powerpoint/2010/main" val="1810490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4" name="Title 1"/>
          <p:cNvSpPr>
            <a:spLocks noGrp="1"/>
          </p:cNvSpPr>
          <p:nvPr>
            <p:ph type="title"/>
          </p:nvPr>
        </p:nvSpPr>
        <p:spPr/>
        <p:txBody>
          <a:bodyPr/>
          <a:lstStyle/>
          <a:p>
            <a:r>
              <a:rPr lang="en-US" altLang="en-US"/>
              <a:t>Training Environment</a:t>
            </a:r>
          </a:p>
        </p:txBody>
      </p:sp>
      <p:sp>
        <p:nvSpPr>
          <p:cNvPr id="19" name="Rectangle 18">
            <a:extLst>
              <a:ext uri="{FF2B5EF4-FFF2-40B4-BE49-F238E27FC236}">
                <a16:creationId xmlns:a16="http://schemas.microsoft.com/office/drawing/2014/main" id="{1F559C72-CB87-2749-A799-9184FE21586A}"/>
              </a:ext>
            </a:extLst>
          </p:cNvPr>
          <p:cNvSpPr/>
          <p:nvPr/>
        </p:nvSpPr>
        <p:spPr>
          <a:xfrm>
            <a:off x="-2" y="2107968"/>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35E3C65-A421-834C-96F3-E20518A8D0A8}"/>
              </a:ext>
            </a:extLst>
          </p:cNvPr>
          <p:cNvSpPr/>
          <p:nvPr/>
        </p:nvSpPr>
        <p:spPr>
          <a:xfrm>
            <a:off x="3406292" y="1796518"/>
            <a:ext cx="1205098" cy="12050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9FA9AAE-1E95-C145-A6E1-F1846F43A183}"/>
              </a:ext>
            </a:extLst>
          </p:cNvPr>
          <p:cNvPicPr>
            <a:picLocks noChangeAspect="1"/>
          </p:cNvPicPr>
          <p:nvPr/>
        </p:nvPicPr>
        <p:blipFill>
          <a:blip r:embed="rId3">
            <a:biLevel thresh="25000"/>
          </a:blip>
          <a:stretch>
            <a:fillRect/>
          </a:stretch>
        </p:blipFill>
        <p:spPr>
          <a:xfrm>
            <a:off x="3475933" y="1988303"/>
            <a:ext cx="1065814" cy="868441"/>
          </a:xfrm>
          <a:prstGeom prst="rect">
            <a:avLst/>
          </a:prstGeom>
        </p:spPr>
      </p:pic>
      <p:sp>
        <p:nvSpPr>
          <p:cNvPr id="22" name="2019">
            <a:extLst>
              <a:ext uri="{FF2B5EF4-FFF2-40B4-BE49-F238E27FC236}">
                <a16:creationId xmlns:a16="http://schemas.microsoft.com/office/drawing/2014/main" id="{FE7BA063-A731-AC4F-B9D7-B2E6F3BFAFA2}"/>
              </a:ext>
            </a:extLst>
          </p:cNvPr>
          <p:cNvSpPr/>
          <p:nvPr/>
        </p:nvSpPr>
        <p:spPr>
          <a:xfrm>
            <a:off x="4953391" y="2259625"/>
            <a:ext cx="4416650"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Safe space</a:t>
            </a:r>
          </a:p>
        </p:txBody>
      </p:sp>
      <p:sp>
        <p:nvSpPr>
          <p:cNvPr id="23" name="Rectangle 22">
            <a:extLst>
              <a:ext uri="{FF2B5EF4-FFF2-40B4-BE49-F238E27FC236}">
                <a16:creationId xmlns:a16="http://schemas.microsoft.com/office/drawing/2014/main" id="{D80E6955-F373-C749-B2D8-BD053F0C98F5}"/>
              </a:ext>
            </a:extLst>
          </p:cNvPr>
          <p:cNvSpPr/>
          <p:nvPr/>
        </p:nvSpPr>
        <p:spPr>
          <a:xfrm>
            <a:off x="-2" y="3781378"/>
            <a:ext cx="2353867"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2019">
            <a:extLst>
              <a:ext uri="{FF2B5EF4-FFF2-40B4-BE49-F238E27FC236}">
                <a16:creationId xmlns:a16="http://schemas.microsoft.com/office/drawing/2014/main" id="{1CED6C0D-9472-D44D-8837-6D93BB391F8E}"/>
              </a:ext>
            </a:extLst>
          </p:cNvPr>
          <p:cNvSpPr/>
          <p:nvPr/>
        </p:nvSpPr>
        <p:spPr>
          <a:xfrm>
            <a:off x="3325002" y="3872949"/>
            <a:ext cx="8148531" cy="452193"/>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Forum for questions and discussion</a:t>
            </a:r>
          </a:p>
        </p:txBody>
      </p:sp>
      <p:grpSp>
        <p:nvGrpSpPr>
          <p:cNvPr id="25" name="Group 24">
            <a:extLst>
              <a:ext uri="{FF2B5EF4-FFF2-40B4-BE49-F238E27FC236}">
                <a16:creationId xmlns:a16="http://schemas.microsoft.com/office/drawing/2014/main" id="{5B6C4EE6-C615-2949-B696-C6FAA3E0CF45}"/>
              </a:ext>
            </a:extLst>
          </p:cNvPr>
          <p:cNvGrpSpPr/>
          <p:nvPr/>
        </p:nvGrpSpPr>
        <p:grpSpPr>
          <a:xfrm>
            <a:off x="1728967" y="3468116"/>
            <a:ext cx="1205098" cy="1205098"/>
            <a:chOff x="11999695" y="7095643"/>
            <a:chExt cx="1205245" cy="1205245"/>
          </a:xfrm>
        </p:grpSpPr>
        <p:sp>
          <p:nvSpPr>
            <p:cNvPr id="26" name="Oval 25">
              <a:extLst>
                <a:ext uri="{FF2B5EF4-FFF2-40B4-BE49-F238E27FC236}">
                  <a16:creationId xmlns:a16="http://schemas.microsoft.com/office/drawing/2014/main" id="{601FE0EF-A7BB-1C40-B247-5F3B2A4DFAAA}"/>
                </a:ext>
              </a:extLst>
            </p:cNvPr>
            <p:cNvSpPr/>
            <p:nvPr/>
          </p:nvSpPr>
          <p:spPr>
            <a:xfrm>
              <a:off x="11999695" y="7095643"/>
              <a:ext cx="1205245" cy="1205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15">
              <a:extLst>
                <a:ext uri="{FF2B5EF4-FFF2-40B4-BE49-F238E27FC236}">
                  <a16:creationId xmlns:a16="http://schemas.microsoft.com/office/drawing/2014/main" id="{B16F459B-E848-2A40-894D-33F0013078BE}"/>
                </a:ext>
              </a:extLst>
            </p:cNvPr>
            <p:cNvGrpSpPr>
              <a:grpSpLocks noChangeAspect="1"/>
            </p:cNvGrpSpPr>
            <p:nvPr/>
          </p:nvGrpSpPr>
          <p:grpSpPr bwMode="auto">
            <a:xfrm>
              <a:off x="12239686" y="7378416"/>
              <a:ext cx="743849" cy="677625"/>
              <a:chOff x="4653" y="1874"/>
              <a:chExt cx="483" cy="440"/>
            </a:xfrm>
            <a:solidFill>
              <a:schemeClr val="bg1"/>
            </a:solidFill>
          </p:grpSpPr>
          <p:sp>
            <p:nvSpPr>
              <p:cNvPr id="30" name="Freeform 217">
                <a:extLst>
                  <a:ext uri="{FF2B5EF4-FFF2-40B4-BE49-F238E27FC236}">
                    <a16:creationId xmlns:a16="http://schemas.microsoft.com/office/drawing/2014/main" id="{09FF85E5-AB37-1143-A05C-519783D47BEA}"/>
                  </a:ext>
                </a:extLst>
              </p:cNvPr>
              <p:cNvSpPr>
                <a:spLocks noEditPoints="1"/>
              </p:cNvSpPr>
              <p:nvPr/>
            </p:nvSpPr>
            <p:spPr bwMode="auto">
              <a:xfrm>
                <a:off x="4835" y="2053"/>
                <a:ext cx="301" cy="261"/>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31" name="Freeform 218">
                <a:extLst>
                  <a:ext uri="{FF2B5EF4-FFF2-40B4-BE49-F238E27FC236}">
                    <a16:creationId xmlns:a16="http://schemas.microsoft.com/office/drawing/2014/main" id="{799F2B23-0803-8143-99F5-014C565BA157}"/>
                  </a:ext>
                </a:extLst>
              </p:cNvPr>
              <p:cNvSpPr>
                <a:spLocks noEditPoints="1"/>
              </p:cNvSpPr>
              <p:nvPr/>
            </p:nvSpPr>
            <p:spPr bwMode="auto">
              <a:xfrm>
                <a:off x="4653" y="1874"/>
                <a:ext cx="398" cy="345"/>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cxnSp>
        <p:nvCxnSpPr>
          <p:cNvPr id="32" name="Straight Connector 31">
            <a:extLst>
              <a:ext uri="{FF2B5EF4-FFF2-40B4-BE49-F238E27FC236}">
                <a16:creationId xmlns:a16="http://schemas.microsoft.com/office/drawing/2014/main" id="{D59FA4C1-2698-4242-9AA1-93AEF741A61C}"/>
              </a:ext>
            </a:extLst>
          </p:cNvPr>
          <p:cNvCxnSpPr>
            <a:cxnSpLocks/>
          </p:cNvCxnSpPr>
          <p:nvPr/>
        </p:nvCxnSpPr>
        <p:spPr bwMode="auto">
          <a:xfrm>
            <a:off x="4837980" y="2213330"/>
            <a:ext cx="0" cy="440346"/>
          </a:xfrm>
          <a:prstGeom prst="line">
            <a:avLst/>
          </a:prstGeom>
          <a:blipFill dpi="0" rotWithShape="0">
            <a:blip r:embed="rId4"/>
            <a:srcRect/>
            <a:tile tx="0" ty="0" sx="100000" sy="100000" flip="none" algn="tl"/>
          </a:blipFill>
          <a:ln w="698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a:extLst>
              <a:ext uri="{FF2B5EF4-FFF2-40B4-BE49-F238E27FC236}">
                <a16:creationId xmlns:a16="http://schemas.microsoft.com/office/drawing/2014/main" id="{AAB74E32-25C2-ED4D-8034-321B9B374EFB}"/>
              </a:ext>
            </a:extLst>
          </p:cNvPr>
          <p:cNvCxnSpPr>
            <a:cxnSpLocks/>
          </p:cNvCxnSpPr>
          <p:nvPr/>
        </p:nvCxnSpPr>
        <p:spPr bwMode="auto">
          <a:xfrm>
            <a:off x="3206149" y="3849295"/>
            <a:ext cx="0" cy="440346"/>
          </a:xfrm>
          <a:prstGeom prst="line">
            <a:avLst/>
          </a:prstGeom>
          <a:blipFill dpi="0" rotWithShape="0">
            <a:blip r:embed="rId4"/>
            <a:srcRect/>
            <a:tile tx="0" ty="0" sx="100000" sy="100000" flip="none" algn="tl"/>
          </a:blipFill>
          <a:ln w="698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4" name="Straight Connector 33">
            <a:extLst>
              <a:ext uri="{FF2B5EF4-FFF2-40B4-BE49-F238E27FC236}">
                <a16:creationId xmlns:a16="http://schemas.microsoft.com/office/drawing/2014/main" id="{4D0EBF16-5AD5-B643-AEC9-A4C084D3D0E9}"/>
              </a:ext>
            </a:extLst>
          </p:cNvPr>
          <p:cNvCxnSpPr>
            <a:cxnSpLocks/>
          </p:cNvCxnSpPr>
          <p:nvPr/>
        </p:nvCxnSpPr>
        <p:spPr bwMode="auto">
          <a:xfrm flipH="1">
            <a:off x="-62635" y="841571"/>
            <a:ext cx="353693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Connector 34">
            <a:extLst>
              <a:ext uri="{FF2B5EF4-FFF2-40B4-BE49-F238E27FC236}">
                <a16:creationId xmlns:a16="http://schemas.microsoft.com/office/drawing/2014/main" id="{C521C8BE-817D-C543-B26E-8AF1772DED0C}"/>
              </a:ext>
            </a:extLst>
          </p:cNvPr>
          <p:cNvCxnSpPr>
            <a:cxnSpLocks/>
          </p:cNvCxnSpPr>
          <p:nvPr/>
        </p:nvCxnSpPr>
        <p:spPr bwMode="auto">
          <a:xfrm flipH="1">
            <a:off x="9543379" y="841571"/>
            <a:ext cx="3476088"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9" name="Slide Number Placeholder 5">
            <a:extLst>
              <a:ext uri="{FF2B5EF4-FFF2-40B4-BE49-F238E27FC236}">
                <a16:creationId xmlns:a16="http://schemas.microsoft.com/office/drawing/2014/main" id="{5CDA333D-48FC-3441-9C76-DA39485495D3}"/>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a:t>
            </a:fld>
            <a:endParaRPr lang="en-US" altLang="en-US" sz="1200" dirty="0">
              <a:solidFill>
                <a:schemeClr val="bg1"/>
              </a:solidFill>
            </a:endParaRPr>
          </a:p>
        </p:txBody>
      </p:sp>
    </p:spTree>
    <p:extLst>
      <p:ext uri="{BB962C8B-B14F-4D97-AF65-F5344CB8AC3E}">
        <p14:creationId xmlns:p14="http://schemas.microsoft.com/office/powerpoint/2010/main" val="170283532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a:lnSpc>
                <a:spcPct val="70000"/>
              </a:lnSpc>
            </a:pPr>
            <a:r>
              <a:rPr lang="en-US" sz="11500" b="1" kern="0" dirty="0">
                <a:solidFill>
                  <a:schemeClr val="bg1"/>
                </a:solidFill>
                <a:latin typeface="+mn-lt"/>
              </a:rPr>
              <a:t>Questions?</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40231"/>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anchor="ctr"/>
            <a:lstStyle/>
            <a:p>
              <a:pPr>
                <a:defRPr sz="3200">
                  <a:solidFill>
                    <a:srgbClr val="FFFFFF"/>
                  </a:solidFill>
                </a:defRPr>
              </a:pPr>
              <a:endParaRPr sz="1200" b="0" i="0" dirty="0">
                <a:latin typeface="Calibri Regular"/>
              </a:endParaRPr>
            </a:p>
          </p:txBody>
        </p:sp>
      </p:grpSp>
      <p:grpSp>
        <p:nvGrpSpPr>
          <p:cNvPr id="38" name="Group 37">
            <a:extLst>
              <a:ext uri="{FF2B5EF4-FFF2-40B4-BE49-F238E27FC236}">
                <a16:creationId xmlns:a16="http://schemas.microsoft.com/office/drawing/2014/main" id="{37A7AF0F-8DD4-7640-B201-DC7D6950868E}"/>
              </a:ext>
            </a:extLst>
          </p:cNvPr>
          <p:cNvGrpSpPr/>
          <p:nvPr/>
        </p:nvGrpSpPr>
        <p:grpSpPr>
          <a:xfrm>
            <a:off x="5551500" y="8734879"/>
            <a:ext cx="2822538" cy="586482"/>
            <a:chOff x="5348628" y="8761935"/>
            <a:chExt cx="3426453" cy="711648"/>
          </a:xfrm>
        </p:grpSpPr>
        <p:pic>
          <p:nvPicPr>
            <p:cNvPr id="39" name="Picture 7" descr="coloffic">
              <a:extLst>
                <a:ext uri="{FF2B5EF4-FFF2-40B4-BE49-F238E27FC236}">
                  <a16:creationId xmlns:a16="http://schemas.microsoft.com/office/drawing/2014/main" id="{7F6D804F-6947-514F-B03D-C79C9F66D5CA}"/>
                </a:ext>
              </a:extLst>
            </p:cNvPr>
            <p:cNvPicPr>
              <a:picLocks noChangeAspect="1" noChangeArrowheads="1"/>
            </p:cNvPicPr>
            <p:nvPr userDrawn="1"/>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242036" y="8761935"/>
              <a:ext cx="2533045" cy="71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9">
              <a:extLst>
                <a:ext uri="{FF2B5EF4-FFF2-40B4-BE49-F238E27FC236}">
                  <a16:creationId xmlns:a16="http://schemas.microsoft.com/office/drawing/2014/main" id="{DDD4DECB-0665-6A43-9171-513AE5AAFFD0}"/>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348628" y="8852336"/>
              <a:ext cx="992888" cy="574100"/>
            </a:xfrm>
            <a:prstGeom prst="rect">
              <a:avLst/>
            </a:prstGeom>
          </p:spPr>
        </p:pic>
        <p:cxnSp>
          <p:nvCxnSpPr>
            <p:cNvPr id="41" name="Straight Connector 40">
              <a:extLst>
                <a:ext uri="{FF2B5EF4-FFF2-40B4-BE49-F238E27FC236}">
                  <a16:creationId xmlns:a16="http://schemas.microsoft.com/office/drawing/2014/main" id="{34C49D19-06C0-714D-936A-57CA878178FC}"/>
                </a:ext>
              </a:extLst>
            </p:cNvPr>
            <p:cNvCxnSpPr>
              <a:cxnSpLocks/>
            </p:cNvCxnSpPr>
            <p:nvPr userDrawn="1"/>
          </p:nvCxnSpPr>
          <p:spPr>
            <a:xfrm>
              <a:off x="6341182" y="8937657"/>
              <a:ext cx="0" cy="377072"/>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60</a:t>
            </a:fld>
            <a:endParaRPr lang="en-US" altLang="en-US" sz="1200" dirty="0">
              <a:solidFill>
                <a:schemeClr val="bg1"/>
              </a:solidFill>
            </a:endParaRPr>
          </a:p>
        </p:txBody>
      </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a:lstStyle/>
          <a:p>
            <a:pPr algn="ctr" eaLnBrk="1" hangingPunct="1"/>
            <a:endParaRPr lang="en-US">
              <a:sym typeface="Gill Sans" charset="0"/>
            </a:endParaRPr>
          </a:p>
        </p:txBody>
      </p:sp>
      <p:sp>
        <p:nvSpPr>
          <p:cNvPr id="10" name="Rectangle 9"/>
          <p:cNvSpPr/>
          <p:nvPr/>
        </p:nvSpPr>
        <p:spPr>
          <a:xfrm>
            <a:off x="7727781" y="450032"/>
            <a:ext cx="2494059" cy="70897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1655338"/>
            <a:ext cx="4824386" cy="2061851"/>
          </a:xfrm>
          <a:prstGeom prst="rect">
            <a:avLst/>
          </a:prstGeom>
          <a:noFill/>
        </p:spPr>
        <p:txBody>
          <a:bodyPr wrap="square" rtlCol="0">
            <a:spAutoFit/>
          </a:bodyPr>
          <a:lstStyle/>
          <a:p>
            <a:r>
              <a:rPr lang="en-US" sz="3200" b="1">
                <a:solidFill>
                  <a:schemeClr val="bg1"/>
                </a:solidFill>
                <a:latin typeface="Calibri" charset="0"/>
                <a:ea typeface="Calibri" charset="0"/>
                <a:cs typeface="Calibri" charset="0"/>
              </a:rPr>
              <a:t>Bureau of Population, Refugees and Migration (PRM) of the United States Department of State </a:t>
            </a:r>
          </a:p>
        </p:txBody>
      </p:sp>
      <p:sp>
        <p:nvSpPr>
          <p:cNvPr id="29" name="TextBox 28"/>
          <p:cNvSpPr txBox="1"/>
          <p:nvPr/>
        </p:nvSpPr>
        <p:spPr>
          <a:xfrm>
            <a:off x="1016901" y="3890082"/>
            <a:ext cx="4553486" cy="4246799"/>
          </a:xfrm>
          <a:prstGeom prst="rect">
            <a:avLst/>
          </a:prstGeom>
          <a:noFill/>
        </p:spPr>
        <p:txBody>
          <a:bodyPr wrap="square" rtlCol="0">
            <a:spAutoFit/>
          </a:bodyPr>
          <a:lstStyle/>
          <a:p>
            <a:pPr eaLnBrk="1" hangingPunct="1">
              <a:lnSpc>
                <a:spcPct val="150000"/>
              </a:lnSpc>
            </a:pPr>
            <a:r>
              <a:rPr lang="en-US" altLang="en-US" sz="1800">
                <a:solidFill>
                  <a:schemeClr val="bg1"/>
                </a:solidFill>
                <a:latin typeface="Calibri" panose="020F0502020204030204" pitchFamily="34" charset="0"/>
              </a:rPr>
              <a:t>The development of this training package was made possible through the generous support of the American people through the </a:t>
            </a:r>
            <a:r>
              <a:rPr lang="en-US" altLang="en-US" sz="1800" b="1">
                <a:solidFill>
                  <a:schemeClr val="bg1"/>
                </a:solidFill>
                <a:latin typeface="Calibri" panose="020F0502020204030204" pitchFamily="34" charset="0"/>
              </a:rPr>
              <a:t>Bureau of Population, Refugees and Migration (PRM) of the United States Department of State</a:t>
            </a:r>
            <a:r>
              <a:rPr lang="en-US" altLang="en-US" sz="1800">
                <a:solidFill>
                  <a:schemeClr val="bg1"/>
                </a:solidFill>
                <a:latin typeface="Calibri" panose="020F0502020204030204" pitchFamily="34" charset="0"/>
              </a:rPr>
              <a:t> as part of the project, “Sensitization and Adjudication Training on Refugees Fleeing Persecution Based on Sexual Orientation and Gender Identity.” The content does not necessarily reflect the views of PRM or the United States.</a:t>
            </a:r>
          </a:p>
        </p:txBody>
      </p:sp>
      <p:pic>
        <p:nvPicPr>
          <p:cNvPr id="5" name="Picture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13" name="Rectangle 12">
            <a:extLst>
              <a:ext uri="{FF2B5EF4-FFF2-40B4-BE49-F238E27FC236}">
                <a16:creationId xmlns:a16="http://schemas.microsoft.com/office/drawing/2014/main" id="{B5E1A030-CD4F-423A-AB3D-4A6644AA7461}"/>
              </a:ext>
            </a:extLst>
          </p:cNvPr>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80"/>
          </a:p>
        </p:txBody>
      </p:sp>
      <p:sp>
        <p:nvSpPr>
          <p:cNvPr id="14" name="TextBox 13">
            <a:extLst>
              <a:ext uri="{FF2B5EF4-FFF2-40B4-BE49-F238E27FC236}">
                <a16:creationId xmlns:a16="http://schemas.microsoft.com/office/drawing/2014/main" id="{2B79E3CA-93D7-4805-BCEE-FD5A08E871A2}"/>
              </a:ext>
            </a:extLst>
          </p:cNvPr>
          <p:cNvSpPr txBox="1"/>
          <p:nvPr/>
        </p:nvSpPr>
        <p:spPr>
          <a:xfrm>
            <a:off x="7129227" y="1901203"/>
            <a:ext cx="2192908" cy="552011"/>
          </a:xfrm>
          <a:prstGeom prst="rect">
            <a:avLst/>
          </a:prstGeom>
          <a:noFill/>
        </p:spPr>
        <p:txBody>
          <a:bodyPr wrap="none" rtlCol="0">
            <a:spAutoFit/>
          </a:bodyPr>
          <a:lstStyle/>
          <a:p>
            <a:r>
              <a:rPr lang="en-US" sz="2987" b="1" dirty="0">
                <a:solidFill>
                  <a:schemeClr val="bg1"/>
                </a:solidFill>
                <a:latin typeface="Calibri" charset="0"/>
                <a:ea typeface="Calibri" charset="0"/>
                <a:cs typeface="Calibri" charset="0"/>
              </a:rPr>
              <a:t>CONTACT US</a:t>
            </a:r>
          </a:p>
        </p:txBody>
      </p:sp>
      <p:sp>
        <p:nvSpPr>
          <p:cNvPr id="21" name="TextBox 20">
            <a:extLst>
              <a:ext uri="{FF2B5EF4-FFF2-40B4-BE49-F238E27FC236}">
                <a16:creationId xmlns:a16="http://schemas.microsoft.com/office/drawing/2014/main" id="{091A9083-275E-41A5-ADAC-55D914DA7C5E}"/>
              </a:ext>
            </a:extLst>
          </p:cNvPr>
          <p:cNvSpPr txBox="1"/>
          <p:nvPr/>
        </p:nvSpPr>
        <p:spPr>
          <a:xfrm>
            <a:off x="7123976" y="2382730"/>
            <a:ext cx="5220423" cy="4435189"/>
          </a:xfrm>
          <a:prstGeom prst="rect">
            <a:avLst/>
          </a:prstGeom>
          <a:noFill/>
        </p:spPr>
        <p:txBody>
          <a:bodyPr wrap="square" rtlCol="0">
            <a:spAutoFit/>
          </a:bodyPr>
          <a:lstStyle/>
          <a:p>
            <a:pPr>
              <a:lnSpc>
                <a:spcPct val="150000"/>
              </a:lnSpc>
            </a:pPr>
            <a:r>
              <a:rPr lang="en-US" sz="1800" dirty="0">
                <a:solidFill>
                  <a:schemeClr val="bg1"/>
                </a:solidFill>
                <a:latin typeface="Calibri" panose="020F0502020204030204" pitchFamily="34" charset="0"/>
                <a:ea typeface="Calibri" charset="0"/>
                <a:cs typeface="Calibri" charset="0"/>
              </a:rPr>
              <a:t>For more information about this training package, please contact:</a:t>
            </a:r>
            <a:r>
              <a:rPr lang="en-U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IOM: </a:t>
            </a:r>
            <a:r>
              <a:rPr lang="en-US" sz="1800" dirty="0">
                <a:solidFill>
                  <a:schemeClr val="bg1"/>
                </a:solidFill>
                <a:latin typeface="Calibri" panose="020F0502020204030204" pitchFamily="34" charset="0"/>
                <a:ea typeface="Calibri" charset="0"/>
                <a:cs typeface="Calibri" charset="0"/>
              </a:rPr>
              <a:t>Global LGBTIQ+ / SOGIESC Focal Point </a:t>
            </a:r>
            <a:r>
              <a:rPr lang="en-U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n-US" sz="1800" b="1" dirty="0">
                <a:solidFill>
                  <a:schemeClr val="bg1"/>
                </a:solidFill>
                <a:latin typeface="Calibri" panose="020F0502020204030204" pitchFamily="34" charset="0"/>
                <a:ea typeface="Calibri" charset="0"/>
                <a:cs typeface="Calibri" charset="0"/>
              </a:rPr>
              <a:t>UNHCR: </a:t>
            </a:r>
            <a:r>
              <a:rPr lang="en-U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C</a:t>
            </a:r>
            <a:r>
              <a:rPr lang="en-US" sz="1800" dirty="0">
                <a:solidFill>
                  <a:srgbClr val="FFFFFF"/>
                </a:solidFill>
                <a:effectLst/>
                <a:latin typeface="Calibri" panose="020F0502020204030204" pitchFamily="34" charset="0"/>
                <a:ea typeface="Calibri" panose="020F0502020204030204" pitchFamily="34" charset="0"/>
              </a:rPr>
              <a:t>ommunity-Based Protection, Division of International Protection</a:t>
            </a:r>
            <a:r>
              <a:rPr lang="en-US" sz="1800" dirty="0">
                <a:solidFill>
                  <a:schemeClr val="bg1"/>
                </a:solidFill>
                <a:effectLst/>
                <a:latin typeface="Calibri" panose="020F0502020204030204" pitchFamily="34" charset="0"/>
                <a:ea typeface="Calibri" panose="020F0502020204030204" pitchFamily="34" charset="0"/>
              </a:rPr>
              <a:t> </a:t>
            </a:r>
            <a:r>
              <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a:lnSpc>
                <a:spcPct val="150000"/>
              </a:lnSpc>
            </a:pPr>
            <a:r>
              <a:rPr lang="en-US" sz="1800" dirty="0">
                <a:solidFill>
                  <a:schemeClr val="bg1"/>
                </a:solidFill>
                <a:latin typeface="Calibri" panose="020F0502020204030204" pitchFamily="34" charset="0"/>
                <a:ea typeface="Calibri" charset="0"/>
                <a:cs typeface="Calibri" charset="0"/>
              </a:rPr>
              <a:t>Please also visit the Social Inclusion in IOM Programming website at </a:t>
            </a:r>
            <a:r>
              <a:rPr lang="en-US" sz="1800" i="1" u="sng" dirty="0">
                <a:solidFill>
                  <a:schemeClr val="bg1"/>
                </a:solidFill>
                <a:latin typeface="Calibri" panose="020F0502020204030204" pitchFamily="34" charset="0"/>
                <a:ea typeface="Calibri" charset="0"/>
                <a:cs typeface="Calibri" charset="0"/>
              </a:rPr>
              <a:t>https://www.iom.int/social-inclusion-iom-programming</a:t>
            </a:r>
            <a:r>
              <a:rPr lang="en-US" sz="1800" dirty="0">
                <a:solidFill>
                  <a:schemeClr val="bg1"/>
                </a:solidFill>
                <a:latin typeface="Calibri" panose="020F0502020204030204" pitchFamily="34" charset="0"/>
                <a:ea typeface="Calibri" charset="0"/>
                <a:cs typeface="Calibri" charset="0"/>
              </a:rPr>
              <a:t> for the most updated resources and training materials. </a:t>
            </a:r>
          </a:p>
        </p:txBody>
      </p:sp>
    </p:spTree>
    <p:extLst>
      <p:ext uri="{BB962C8B-B14F-4D97-AF65-F5344CB8AC3E}">
        <p14:creationId xmlns:p14="http://schemas.microsoft.com/office/powerpoint/2010/main" val="147728650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1" name="Title 1"/>
          <p:cNvSpPr>
            <a:spLocks noGrp="1"/>
          </p:cNvSpPr>
          <p:nvPr>
            <p:ph type="title"/>
          </p:nvPr>
        </p:nvSpPr>
        <p:spPr/>
        <p:txBody>
          <a:bodyPr/>
          <a:lstStyle/>
          <a:p>
            <a:r>
              <a:rPr lang="en-US" altLang="en-US"/>
              <a:t>Training Environment</a:t>
            </a:r>
          </a:p>
        </p:txBody>
      </p:sp>
      <p:sp>
        <p:nvSpPr>
          <p:cNvPr id="37" name="Rectangle 36">
            <a:extLst>
              <a:ext uri="{FF2B5EF4-FFF2-40B4-BE49-F238E27FC236}">
                <a16:creationId xmlns:a16="http://schemas.microsoft.com/office/drawing/2014/main" id="{E7691F97-2C64-C447-8350-65854CF105E6}"/>
              </a:ext>
            </a:extLst>
          </p:cNvPr>
          <p:cNvSpPr/>
          <p:nvPr/>
        </p:nvSpPr>
        <p:spPr>
          <a:xfrm>
            <a:off x="-2" y="2107968"/>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8DCB0277-7FCA-564E-B65D-E9EDB7841C2B}"/>
              </a:ext>
            </a:extLst>
          </p:cNvPr>
          <p:cNvSpPr/>
          <p:nvPr/>
        </p:nvSpPr>
        <p:spPr>
          <a:xfrm>
            <a:off x="3406292" y="1796518"/>
            <a:ext cx="1205098" cy="12050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9B2B7345-E322-9E47-B196-434B331D37DC}"/>
              </a:ext>
            </a:extLst>
          </p:cNvPr>
          <p:cNvPicPr>
            <a:picLocks noChangeAspect="1"/>
          </p:cNvPicPr>
          <p:nvPr/>
        </p:nvPicPr>
        <p:blipFill>
          <a:blip r:embed="rId3">
            <a:biLevel thresh="25000"/>
          </a:blip>
          <a:stretch>
            <a:fillRect/>
          </a:stretch>
        </p:blipFill>
        <p:spPr>
          <a:xfrm>
            <a:off x="3475933" y="1988303"/>
            <a:ext cx="1065814" cy="868441"/>
          </a:xfrm>
          <a:prstGeom prst="rect">
            <a:avLst/>
          </a:prstGeom>
        </p:spPr>
      </p:pic>
      <p:sp>
        <p:nvSpPr>
          <p:cNvPr id="43" name="2019">
            <a:extLst>
              <a:ext uri="{FF2B5EF4-FFF2-40B4-BE49-F238E27FC236}">
                <a16:creationId xmlns:a16="http://schemas.microsoft.com/office/drawing/2014/main" id="{5F97FEE6-13D3-2648-AA79-0FCF00178D60}"/>
              </a:ext>
            </a:extLst>
          </p:cNvPr>
          <p:cNvSpPr/>
          <p:nvPr/>
        </p:nvSpPr>
        <p:spPr>
          <a:xfrm>
            <a:off x="4953391" y="2259625"/>
            <a:ext cx="4416650"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Safe space</a:t>
            </a:r>
          </a:p>
        </p:txBody>
      </p:sp>
      <p:sp>
        <p:nvSpPr>
          <p:cNvPr id="44" name="Rectangle 43">
            <a:extLst>
              <a:ext uri="{FF2B5EF4-FFF2-40B4-BE49-F238E27FC236}">
                <a16:creationId xmlns:a16="http://schemas.microsoft.com/office/drawing/2014/main" id="{2A12DD1E-17FA-D64F-A398-392F5BD22565}"/>
              </a:ext>
            </a:extLst>
          </p:cNvPr>
          <p:cNvSpPr/>
          <p:nvPr/>
        </p:nvSpPr>
        <p:spPr>
          <a:xfrm>
            <a:off x="-2" y="3781378"/>
            <a:ext cx="2353867"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2019">
            <a:extLst>
              <a:ext uri="{FF2B5EF4-FFF2-40B4-BE49-F238E27FC236}">
                <a16:creationId xmlns:a16="http://schemas.microsoft.com/office/drawing/2014/main" id="{EDF1F799-E702-914C-93FD-91EACBEDB45F}"/>
              </a:ext>
            </a:extLst>
          </p:cNvPr>
          <p:cNvSpPr/>
          <p:nvPr/>
        </p:nvSpPr>
        <p:spPr>
          <a:xfrm>
            <a:off x="3325002" y="3872949"/>
            <a:ext cx="8148531" cy="452193"/>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Forum for questions and discussion</a:t>
            </a:r>
          </a:p>
        </p:txBody>
      </p:sp>
      <p:grpSp>
        <p:nvGrpSpPr>
          <p:cNvPr id="48" name="Group 47">
            <a:extLst>
              <a:ext uri="{FF2B5EF4-FFF2-40B4-BE49-F238E27FC236}">
                <a16:creationId xmlns:a16="http://schemas.microsoft.com/office/drawing/2014/main" id="{0E444669-3254-DD4F-885B-E677360A1465}"/>
              </a:ext>
            </a:extLst>
          </p:cNvPr>
          <p:cNvGrpSpPr/>
          <p:nvPr/>
        </p:nvGrpSpPr>
        <p:grpSpPr>
          <a:xfrm>
            <a:off x="1728967" y="3468116"/>
            <a:ext cx="1205098" cy="1205098"/>
            <a:chOff x="11999695" y="7095643"/>
            <a:chExt cx="1205245" cy="1205245"/>
          </a:xfrm>
        </p:grpSpPr>
        <p:sp>
          <p:nvSpPr>
            <p:cNvPr id="70" name="Oval 69">
              <a:extLst>
                <a:ext uri="{FF2B5EF4-FFF2-40B4-BE49-F238E27FC236}">
                  <a16:creationId xmlns:a16="http://schemas.microsoft.com/office/drawing/2014/main" id="{9CABE755-4CCE-714C-B0B3-7E8DDD4F5211}"/>
                </a:ext>
              </a:extLst>
            </p:cNvPr>
            <p:cNvSpPr/>
            <p:nvPr/>
          </p:nvSpPr>
          <p:spPr>
            <a:xfrm>
              <a:off x="11999695" y="7095643"/>
              <a:ext cx="1205245" cy="1205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15">
              <a:extLst>
                <a:ext uri="{FF2B5EF4-FFF2-40B4-BE49-F238E27FC236}">
                  <a16:creationId xmlns:a16="http://schemas.microsoft.com/office/drawing/2014/main" id="{BF812F84-916A-6142-86D6-3550914025DC}"/>
                </a:ext>
              </a:extLst>
            </p:cNvPr>
            <p:cNvGrpSpPr>
              <a:grpSpLocks noChangeAspect="1"/>
            </p:cNvGrpSpPr>
            <p:nvPr/>
          </p:nvGrpSpPr>
          <p:grpSpPr bwMode="auto">
            <a:xfrm>
              <a:off x="12239686" y="7378416"/>
              <a:ext cx="743849" cy="677625"/>
              <a:chOff x="4653" y="1874"/>
              <a:chExt cx="483" cy="440"/>
            </a:xfrm>
            <a:solidFill>
              <a:schemeClr val="bg1"/>
            </a:solidFill>
          </p:grpSpPr>
          <p:sp>
            <p:nvSpPr>
              <p:cNvPr id="72" name="Freeform 217">
                <a:extLst>
                  <a:ext uri="{FF2B5EF4-FFF2-40B4-BE49-F238E27FC236}">
                    <a16:creationId xmlns:a16="http://schemas.microsoft.com/office/drawing/2014/main" id="{28D50245-AB92-EA48-BF4E-9A9C6F24B5F8}"/>
                  </a:ext>
                </a:extLst>
              </p:cNvPr>
              <p:cNvSpPr>
                <a:spLocks noEditPoints="1"/>
              </p:cNvSpPr>
              <p:nvPr/>
            </p:nvSpPr>
            <p:spPr bwMode="auto">
              <a:xfrm>
                <a:off x="4835" y="2053"/>
                <a:ext cx="301" cy="261"/>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73" name="Freeform 218">
                <a:extLst>
                  <a:ext uri="{FF2B5EF4-FFF2-40B4-BE49-F238E27FC236}">
                    <a16:creationId xmlns:a16="http://schemas.microsoft.com/office/drawing/2014/main" id="{EFE1665C-076A-0D4C-8748-48D64D7B53EB}"/>
                  </a:ext>
                </a:extLst>
              </p:cNvPr>
              <p:cNvSpPr>
                <a:spLocks noEditPoints="1"/>
              </p:cNvSpPr>
              <p:nvPr/>
            </p:nvSpPr>
            <p:spPr bwMode="auto">
              <a:xfrm>
                <a:off x="4653" y="1874"/>
                <a:ext cx="398" cy="345"/>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sp>
        <p:nvSpPr>
          <p:cNvPr id="74" name="Rectangle 73">
            <a:extLst>
              <a:ext uri="{FF2B5EF4-FFF2-40B4-BE49-F238E27FC236}">
                <a16:creationId xmlns:a16="http://schemas.microsoft.com/office/drawing/2014/main" id="{E53E680C-02BA-FA43-A306-7C84AB17B502}"/>
              </a:ext>
            </a:extLst>
          </p:cNvPr>
          <p:cNvSpPr/>
          <p:nvPr/>
        </p:nvSpPr>
        <p:spPr>
          <a:xfrm>
            <a:off x="-2" y="5558567"/>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2019">
            <a:extLst>
              <a:ext uri="{FF2B5EF4-FFF2-40B4-BE49-F238E27FC236}">
                <a16:creationId xmlns:a16="http://schemas.microsoft.com/office/drawing/2014/main" id="{427B2172-DAF7-CC4E-808D-D113B4E0EEDD}"/>
              </a:ext>
            </a:extLst>
          </p:cNvPr>
          <p:cNvSpPr/>
          <p:nvPr/>
        </p:nvSpPr>
        <p:spPr>
          <a:xfrm>
            <a:off x="4964965" y="5676072"/>
            <a:ext cx="8165232"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Supporting one another’s viewpoints, </a:t>
            </a:r>
            <a:br>
              <a:rPr lang="en-US" sz="2800" cap="none" dirty="0">
                <a:solidFill>
                  <a:schemeClr val="tx1"/>
                </a:solidFill>
                <a:latin typeface="Calibri" panose="020F0502020204030204" pitchFamily="34" charset="0"/>
                <a:ea typeface="Montserrat"/>
                <a:cs typeface="Calibri" panose="020F0502020204030204" pitchFamily="34" charset="0"/>
              </a:rPr>
            </a:br>
            <a:r>
              <a:rPr lang="en-US" sz="2800" cap="none" dirty="0">
                <a:solidFill>
                  <a:schemeClr val="tx1"/>
                </a:solidFill>
                <a:latin typeface="Calibri" panose="020F0502020204030204" pitchFamily="34" charset="0"/>
                <a:ea typeface="Montserrat"/>
                <a:cs typeface="Calibri" panose="020F0502020204030204" pitchFamily="34" charset="0"/>
              </a:rPr>
              <a:t>ideas and backgrounds</a:t>
            </a:r>
          </a:p>
        </p:txBody>
      </p:sp>
      <p:grpSp>
        <p:nvGrpSpPr>
          <p:cNvPr id="76" name="Group 75">
            <a:extLst>
              <a:ext uri="{FF2B5EF4-FFF2-40B4-BE49-F238E27FC236}">
                <a16:creationId xmlns:a16="http://schemas.microsoft.com/office/drawing/2014/main" id="{C6FA36C2-298C-744A-97BE-D8115E1B46FE}"/>
              </a:ext>
            </a:extLst>
          </p:cNvPr>
          <p:cNvGrpSpPr/>
          <p:nvPr/>
        </p:nvGrpSpPr>
        <p:grpSpPr>
          <a:xfrm>
            <a:off x="3348223" y="5207538"/>
            <a:ext cx="1205098" cy="1205098"/>
            <a:chOff x="6420443" y="2055810"/>
            <a:chExt cx="1205245" cy="1205245"/>
          </a:xfrm>
        </p:grpSpPr>
        <p:sp>
          <p:nvSpPr>
            <p:cNvPr id="77" name="Oval 76">
              <a:extLst>
                <a:ext uri="{FF2B5EF4-FFF2-40B4-BE49-F238E27FC236}">
                  <a16:creationId xmlns:a16="http://schemas.microsoft.com/office/drawing/2014/main" id="{EA2A4CEC-35EA-B44D-9969-6261134AD209}"/>
                </a:ext>
              </a:extLst>
            </p:cNvPr>
            <p:cNvSpPr/>
            <p:nvPr/>
          </p:nvSpPr>
          <p:spPr>
            <a:xfrm>
              <a:off x="6420443" y="2055810"/>
              <a:ext cx="1205245" cy="12052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8" name="Group 907">
              <a:extLst>
                <a:ext uri="{FF2B5EF4-FFF2-40B4-BE49-F238E27FC236}">
                  <a16:creationId xmlns:a16="http://schemas.microsoft.com/office/drawing/2014/main" id="{6B30F8E3-2460-924E-A3BC-2FD1F09E19DB}"/>
                </a:ext>
              </a:extLst>
            </p:cNvPr>
            <p:cNvGrpSpPr>
              <a:grpSpLocks noChangeAspect="1"/>
            </p:cNvGrpSpPr>
            <p:nvPr/>
          </p:nvGrpSpPr>
          <p:grpSpPr bwMode="auto">
            <a:xfrm>
              <a:off x="6648070" y="2221102"/>
              <a:ext cx="771480" cy="847179"/>
              <a:chOff x="5050" y="367"/>
              <a:chExt cx="693" cy="761"/>
            </a:xfrm>
            <a:solidFill>
              <a:schemeClr val="bg1"/>
            </a:solidFill>
          </p:grpSpPr>
          <p:sp>
            <p:nvSpPr>
              <p:cNvPr id="79" name="Freeform 909">
                <a:extLst>
                  <a:ext uri="{FF2B5EF4-FFF2-40B4-BE49-F238E27FC236}">
                    <a16:creationId xmlns:a16="http://schemas.microsoft.com/office/drawing/2014/main" id="{872E0D03-1FBC-D14D-BD08-93FBBAA5562B}"/>
                  </a:ext>
                </a:extLst>
              </p:cNvPr>
              <p:cNvSpPr>
                <a:spLocks noEditPoints="1"/>
              </p:cNvSpPr>
              <p:nvPr/>
            </p:nvSpPr>
            <p:spPr bwMode="auto">
              <a:xfrm>
                <a:off x="5163" y="484"/>
                <a:ext cx="466" cy="644"/>
              </a:xfrm>
              <a:custGeom>
                <a:avLst/>
                <a:gdLst>
                  <a:gd name="T0" fmla="*/ 862 w 2331"/>
                  <a:gd name="T1" fmla="*/ 345 h 3218"/>
                  <a:gd name="T2" fmla="*/ 550 w 2331"/>
                  <a:gd name="T3" fmla="*/ 536 h 3218"/>
                  <a:gd name="T4" fmla="*/ 349 w 2331"/>
                  <a:gd name="T5" fmla="*/ 831 h 3218"/>
                  <a:gd name="T6" fmla="*/ 297 w 2331"/>
                  <a:gd name="T7" fmla="*/ 1189 h 3218"/>
                  <a:gd name="T8" fmla="*/ 360 w 2331"/>
                  <a:gd name="T9" fmla="*/ 1475 h 3218"/>
                  <a:gd name="T10" fmla="*/ 475 w 2331"/>
                  <a:gd name="T11" fmla="*/ 1692 h 3218"/>
                  <a:gd name="T12" fmla="*/ 609 w 2331"/>
                  <a:gd name="T13" fmla="*/ 1893 h 3218"/>
                  <a:gd name="T14" fmla="*/ 692 w 2331"/>
                  <a:gd name="T15" fmla="*/ 2119 h 3218"/>
                  <a:gd name="T16" fmla="*/ 743 w 2331"/>
                  <a:gd name="T17" fmla="*/ 2274 h 3218"/>
                  <a:gd name="T18" fmla="*/ 1546 w 2331"/>
                  <a:gd name="T19" fmla="*/ 2312 h 3218"/>
                  <a:gd name="T20" fmla="*/ 1632 w 2331"/>
                  <a:gd name="T21" fmla="*/ 2199 h 3218"/>
                  <a:gd name="T22" fmla="*/ 1677 w 2331"/>
                  <a:gd name="T23" fmla="*/ 1979 h 3218"/>
                  <a:gd name="T24" fmla="*/ 1803 w 2331"/>
                  <a:gd name="T25" fmla="*/ 1768 h 3218"/>
                  <a:gd name="T26" fmla="*/ 1927 w 2331"/>
                  <a:gd name="T27" fmla="*/ 1569 h 3218"/>
                  <a:gd name="T28" fmla="*/ 2018 w 2331"/>
                  <a:gd name="T29" fmla="*/ 1314 h 3218"/>
                  <a:gd name="T30" fmla="*/ 2023 w 2331"/>
                  <a:gd name="T31" fmla="*/ 971 h 3218"/>
                  <a:gd name="T32" fmla="*/ 1877 w 2331"/>
                  <a:gd name="T33" fmla="*/ 643 h 3218"/>
                  <a:gd name="T34" fmla="*/ 1605 w 2331"/>
                  <a:gd name="T35" fmla="*/ 405 h 3218"/>
                  <a:gd name="T36" fmla="*/ 1245 w 2331"/>
                  <a:gd name="T37" fmla="*/ 297 h 3218"/>
                  <a:gd name="T38" fmla="*/ 1445 w 2331"/>
                  <a:gd name="T39" fmla="*/ 34 h 3218"/>
                  <a:gd name="T40" fmla="*/ 1853 w 2331"/>
                  <a:gd name="T41" fmla="*/ 217 h 3218"/>
                  <a:gd name="T42" fmla="*/ 2156 w 2331"/>
                  <a:gd name="T43" fmla="*/ 530 h 3218"/>
                  <a:gd name="T44" fmla="*/ 2315 w 2331"/>
                  <a:gd name="T45" fmla="*/ 937 h 3218"/>
                  <a:gd name="T46" fmla="*/ 2313 w 2331"/>
                  <a:gd name="T47" fmla="*/ 1340 h 3218"/>
                  <a:gd name="T48" fmla="*/ 2222 w 2331"/>
                  <a:gd name="T49" fmla="*/ 1637 h 3218"/>
                  <a:gd name="T50" fmla="*/ 2097 w 2331"/>
                  <a:gd name="T51" fmla="*/ 1859 h 3218"/>
                  <a:gd name="T52" fmla="*/ 1970 w 2331"/>
                  <a:gd name="T53" fmla="*/ 2052 h 3218"/>
                  <a:gd name="T54" fmla="*/ 1926 w 2331"/>
                  <a:gd name="T55" fmla="*/ 2224 h 3218"/>
                  <a:gd name="T56" fmla="*/ 1806 w 2331"/>
                  <a:gd name="T57" fmla="*/ 2471 h 3218"/>
                  <a:gd name="T58" fmla="*/ 1708 w 2331"/>
                  <a:gd name="T59" fmla="*/ 2637 h 3218"/>
                  <a:gd name="T60" fmla="*/ 1700 w 2331"/>
                  <a:gd name="T61" fmla="*/ 2793 h 3218"/>
                  <a:gd name="T62" fmla="*/ 1696 w 2331"/>
                  <a:gd name="T63" fmla="*/ 2865 h 3218"/>
                  <a:gd name="T64" fmla="*/ 1661 w 2331"/>
                  <a:gd name="T65" fmla="*/ 2960 h 3218"/>
                  <a:gd name="T66" fmla="*/ 1540 w 2331"/>
                  <a:gd name="T67" fmla="*/ 3065 h 3218"/>
                  <a:gd name="T68" fmla="*/ 1360 w 2331"/>
                  <a:gd name="T69" fmla="*/ 3194 h 3218"/>
                  <a:gd name="T70" fmla="*/ 1023 w 2331"/>
                  <a:gd name="T71" fmla="*/ 3216 h 3218"/>
                  <a:gd name="T72" fmla="*/ 875 w 2331"/>
                  <a:gd name="T73" fmla="*/ 3101 h 3218"/>
                  <a:gd name="T74" fmla="*/ 697 w 2331"/>
                  <a:gd name="T75" fmla="*/ 2996 h 3218"/>
                  <a:gd name="T76" fmla="*/ 638 w 2331"/>
                  <a:gd name="T77" fmla="*/ 2885 h 3218"/>
                  <a:gd name="T78" fmla="*/ 633 w 2331"/>
                  <a:gd name="T79" fmla="*/ 2835 h 3218"/>
                  <a:gd name="T80" fmla="*/ 626 w 2331"/>
                  <a:gd name="T81" fmla="*/ 2702 h 3218"/>
                  <a:gd name="T82" fmla="*/ 618 w 2331"/>
                  <a:gd name="T83" fmla="*/ 2554 h 3218"/>
                  <a:gd name="T84" fmla="*/ 432 w 2331"/>
                  <a:gd name="T85" fmla="*/ 2328 h 3218"/>
                  <a:gd name="T86" fmla="*/ 390 w 2331"/>
                  <a:gd name="T87" fmla="*/ 2114 h 3218"/>
                  <a:gd name="T88" fmla="*/ 284 w 2331"/>
                  <a:gd name="T89" fmla="*/ 1933 h 3218"/>
                  <a:gd name="T90" fmla="*/ 158 w 2331"/>
                  <a:gd name="T91" fmla="*/ 1734 h 3218"/>
                  <a:gd name="T92" fmla="*/ 47 w 2331"/>
                  <a:gd name="T93" fmla="*/ 1469 h 3218"/>
                  <a:gd name="T94" fmla="*/ 0 w 2331"/>
                  <a:gd name="T95" fmla="*/ 1119 h 3218"/>
                  <a:gd name="T96" fmla="*/ 91 w 2331"/>
                  <a:gd name="T97" fmla="*/ 684 h 3218"/>
                  <a:gd name="T98" fmla="*/ 342 w 2331"/>
                  <a:gd name="T99" fmla="*/ 329 h 3218"/>
                  <a:gd name="T100" fmla="*/ 713 w 2331"/>
                  <a:gd name="T101" fmla="*/ 89 h 3218"/>
                  <a:gd name="T102" fmla="*/ 1165 w 2331"/>
                  <a:gd name="T103" fmla="*/ 0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1" h="3218">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0" name="Freeform 910">
                <a:extLst>
                  <a:ext uri="{FF2B5EF4-FFF2-40B4-BE49-F238E27FC236}">
                    <a16:creationId xmlns:a16="http://schemas.microsoft.com/office/drawing/2014/main" id="{18853239-9760-9A4A-B343-6D9A801B4CD0}"/>
                  </a:ext>
                </a:extLst>
              </p:cNvPr>
              <p:cNvSpPr>
                <a:spLocks/>
              </p:cNvSpPr>
              <p:nvPr/>
            </p:nvSpPr>
            <p:spPr bwMode="auto">
              <a:xfrm>
                <a:off x="5382" y="367"/>
                <a:ext cx="29" cy="73"/>
              </a:xfrm>
              <a:custGeom>
                <a:avLst/>
                <a:gdLst>
                  <a:gd name="T0" fmla="*/ 73 w 147"/>
                  <a:gd name="T1" fmla="*/ 0 h 364"/>
                  <a:gd name="T2" fmla="*/ 73 w 147"/>
                  <a:gd name="T3" fmla="*/ 0 h 364"/>
                  <a:gd name="T4" fmla="*/ 93 w 147"/>
                  <a:gd name="T5" fmla="*/ 2 h 364"/>
                  <a:gd name="T6" fmla="*/ 111 w 147"/>
                  <a:gd name="T7" fmla="*/ 9 h 364"/>
                  <a:gd name="T8" fmla="*/ 125 w 147"/>
                  <a:gd name="T9" fmla="*/ 21 h 364"/>
                  <a:gd name="T10" fmla="*/ 137 w 147"/>
                  <a:gd name="T11" fmla="*/ 36 h 364"/>
                  <a:gd name="T12" fmla="*/ 144 w 147"/>
                  <a:gd name="T13" fmla="*/ 53 h 364"/>
                  <a:gd name="T14" fmla="*/ 147 w 147"/>
                  <a:gd name="T15" fmla="*/ 73 h 364"/>
                  <a:gd name="T16" fmla="*/ 147 w 147"/>
                  <a:gd name="T17" fmla="*/ 291 h 364"/>
                  <a:gd name="T18" fmla="*/ 144 w 147"/>
                  <a:gd name="T19" fmla="*/ 312 h 364"/>
                  <a:gd name="T20" fmla="*/ 137 w 147"/>
                  <a:gd name="T21" fmla="*/ 328 h 364"/>
                  <a:gd name="T22" fmla="*/ 125 w 147"/>
                  <a:gd name="T23" fmla="*/ 344 h 364"/>
                  <a:gd name="T24" fmla="*/ 111 w 147"/>
                  <a:gd name="T25" fmla="*/ 355 h 364"/>
                  <a:gd name="T26" fmla="*/ 93 w 147"/>
                  <a:gd name="T27" fmla="*/ 362 h 364"/>
                  <a:gd name="T28" fmla="*/ 73 w 147"/>
                  <a:gd name="T29" fmla="*/ 364 h 364"/>
                  <a:gd name="T30" fmla="*/ 54 w 147"/>
                  <a:gd name="T31" fmla="*/ 362 h 364"/>
                  <a:gd name="T32" fmla="*/ 36 w 147"/>
                  <a:gd name="T33" fmla="*/ 355 h 364"/>
                  <a:gd name="T34" fmla="*/ 22 w 147"/>
                  <a:gd name="T35" fmla="*/ 344 h 364"/>
                  <a:gd name="T36" fmla="*/ 10 w 147"/>
                  <a:gd name="T37" fmla="*/ 328 h 364"/>
                  <a:gd name="T38" fmla="*/ 2 w 147"/>
                  <a:gd name="T39" fmla="*/ 312 h 364"/>
                  <a:gd name="T40" fmla="*/ 0 w 147"/>
                  <a:gd name="T41" fmla="*/ 291 h 364"/>
                  <a:gd name="T42" fmla="*/ 0 w 147"/>
                  <a:gd name="T43" fmla="*/ 73 h 364"/>
                  <a:gd name="T44" fmla="*/ 2 w 147"/>
                  <a:gd name="T45" fmla="*/ 53 h 364"/>
                  <a:gd name="T46" fmla="*/ 10 w 147"/>
                  <a:gd name="T47" fmla="*/ 36 h 364"/>
                  <a:gd name="T48" fmla="*/ 22 w 147"/>
                  <a:gd name="T49" fmla="*/ 21 h 364"/>
                  <a:gd name="T50" fmla="*/ 36 w 147"/>
                  <a:gd name="T51" fmla="*/ 9 h 364"/>
                  <a:gd name="T52" fmla="*/ 54 w 147"/>
                  <a:gd name="T53" fmla="*/ 2 h 364"/>
                  <a:gd name="T54" fmla="*/ 73 w 147"/>
                  <a:gd name="T5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364">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1" name="Freeform 911">
                <a:extLst>
                  <a:ext uri="{FF2B5EF4-FFF2-40B4-BE49-F238E27FC236}">
                    <a16:creationId xmlns:a16="http://schemas.microsoft.com/office/drawing/2014/main" id="{7A98B479-C93B-B847-8C3B-D5F8ED3955BE}"/>
                  </a:ext>
                </a:extLst>
              </p:cNvPr>
              <p:cNvSpPr>
                <a:spLocks/>
              </p:cNvSpPr>
              <p:nvPr/>
            </p:nvSpPr>
            <p:spPr bwMode="auto">
              <a:xfrm>
                <a:off x="5216" y="411"/>
                <a:ext cx="51" cy="68"/>
              </a:xfrm>
              <a:custGeom>
                <a:avLst/>
                <a:gdLst>
                  <a:gd name="T0" fmla="*/ 74 w 258"/>
                  <a:gd name="T1" fmla="*/ 0 h 337"/>
                  <a:gd name="T2" fmla="*/ 93 w 258"/>
                  <a:gd name="T3" fmla="*/ 2 h 337"/>
                  <a:gd name="T4" fmla="*/ 110 w 258"/>
                  <a:gd name="T5" fmla="*/ 9 h 337"/>
                  <a:gd name="T6" fmla="*/ 126 w 258"/>
                  <a:gd name="T7" fmla="*/ 21 h 337"/>
                  <a:gd name="T8" fmla="*/ 138 w 258"/>
                  <a:gd name="T9" fmla="*/ 37 h 337"/>
                  <a:gd name="T10" fmla="*/ 248 w 258"/>
                  <a:gd name="T11" fmla="*/ 227 h 337"/>
                  <a:gd name="T12" fmla="*/ 256 w 258"/>
                  <a:gd name="T13" fmla="*/ 245 h 337"/>
                  <a:gd name="T14" fmla="*/ 258 w 258"/>
                  <a:gd name="T15" fmla="*/ 264 h 337"/>
                  <a:gd name="T16" fmla="*/ 256 w 258"/>
                  <a:gd name="T17" fmla="*/ 282 h 337"/>
                  <a:gd name="T18" fmla="*/ 248 w 258"/>
                  <a:gd name="T19" fmla="*/ 300 h 337"/>
                  <a:gd name="T20" fmla="*/ 238 w 258"/>
                  <a:gd name="T21" fmla="*/ 315 h 337"/>
                  <a:gd name="T22" fmla="*/ 222 w 258"/>
                  <a:gd name="T23" fmla="*/ 327 h 337"/>
                  <a:gd name="T24" fmla="*/ 204 w 258"/>
                  <a:gd name="T25" fmla="*/ 334 h 337"/>
                  <a:gd name="T26" fmla="*/ 185 w 258"/>
                  <a:gd name="T27" fmla="*/ 337 h 337"/>
                  <a:gd name="T28" fmla="*/ 165 w 258"/>
                  <a:gd name="T29" fmla="*/ 334 h 337"/>
                  <a:gd name="T30" fmla="*/ 148 w 258"/>
                  <a:gd name="T31" fmla="*/ 327 h 337"/>
                  <a:gd name="T32" fmla="*/ 133 w 258"/>
                  <a:gd name="T33" fmla="*/ 315 h 337"/>
                  <a:gd name="T34" fmla="*/ 121 w 258"/>
                  <a:gd name="T35" fmla="*/ 300 h 337"/>
                  <a:gd name="T36" fmla="*/ 10 w 258"/>
                  <a:gd name="T37" fmla="*/ 110 h 337"/>
                  <a:gd name="T38" fmla="*/ 3 w 258"/>
                  <a:gd name="T39" fmla="*/ 92 h 337"/>
                  <a:gd name="T40" fmla="*/ 0 w 258"/>
                  <a:gd name="T41" fmla="*/ 73 h 337"/>
                  <a:gd name="T42" fmla="*/ 3 w 258"/>
                  <a:gd name="T43" fmla="*/ 55 h 337"/>
                  <a:gd name="T44" fmla="*/ 10 w 258"/>
                  <a:gd name="T45" fmla="*/ 37 h 337"/>
                  <a:gd name="T46" fmla="*/ 22 w 258"/>
                  <a:gd name="T47" fmla="*/ 22 h 337"/>
                  <a:gd name="T48" fmla="*/ 36 w 258"/>
                  <a:gd name="T49" fmla="*/ 10 h 337"/>
                  <a:gd name="T50" fmla="*/ 56 w 258"/>
                  <a:gd name="T51" fmla="*/ 2 h 337"/>
                  <a:gd name="T52" fmla="*/ 74 w 258"/>
                  <a:gd name="T5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337">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2" name="Freeform 912">
                <a:extLst>
                  <a:ext uri="{FF2B5EF4-FFF2-40B4-BE49-F238E27FC236}">
                    <a16:creationId xmlns:a16="http://schemas.microsoft.com/office/drawing/2014/main" id="{9106DB14-D2DE-B546-B4C3-172BF26BB4B6}"/>
                  </a:ext>
                </a:extLst>
              </p:cNvPr>
              <p:cNvSpPr>
                <a:spLocks/>
              </p:cNvSpPr>
              <p:nvPr/>
            </p:nvSpPr>
            <p:spPr bwMode="auto">
              <a:xfrm>
                <a:off x="5094" y="532"/>
                <a:ext cx="68" cy="51"/>
              </a:xfrm>
              <a:custGeom>
                <a:avLst/>
                <a:gdLst>
                  <a:gd name="T0" fmla="*/ 73 w 338"/>
                  <a:gd name="T1" fmla="*/ 0 h 256"/>
                  <a:gd name="T2" fmla="*/ 91 w 338"/>
                  <a:gd name="T3" fmla="*/ 3 h 256"/>
                  <a:gd name="T4" fmla="*/ 110 w 338"/>
                  <a:gd name="T5" fmla="*/ 10 h 256"/>
                  <a:gd name="T6" fmla="*/ 302 w 338"/>
                  <a:gd name="T7" fmla="*/ 119 h 256"/>
                  <a:gd name="T8" fmla="*/ 317 w 338"/>
                  <a:gd name="T9" fmla="*/ 132 h 256"/>
                  <a:gd name="T10" fmla="*/ 328 w 338"/>
                  <a:gd name="T11" fmla="*/ 146 h 256"/>
                  <a:gd name="T12" fmla="*/ 335 w 338"/>
                  <a:gd name="T13" fmla="*/ 164 h 256"/>
                  <a:gd name="T14" fmla="*/ 338 w 338"/>
                  <a:gd name="T15" fmla="*/ 182 h 256"/>
                  <a:gd name="T16" fmla="*/ 335 w 338"/>
                  <a:gd name="T17" fmla="*/ 201 h 256"/>
                  <a:gd name="T18" fmla="*/ 328 w 338"/>
                  <a:gd name="T19" fmla="*/ 219 h 256"/>
                  <a:gd name="T20" fmla="*/ 316 w 338"/>
                  <a:gd name="T21" fmla="*/ 235 h 256"/>
                  <a:gd name="T22" fmla="*/ 301 w 338"/>
                  <a:gd name="T23" fmla="*/ 247 h 256"/>
                  <a:gd name="T24" fmla="*/ 282 w 338"/>
                  <a:gd name="T25" fmla="*/ 254 h 256"/>
                  <a:gd name="T26" fmla="*/ 264 w 338"/>
                  <a:gd name="T27" fmla="*/ 256 h 256"/>
                  <a:gd name="T28" fmla="*/ 245 w 338"/>
                  <a:gd name="T29" fmla="*/ 254 h 256"/>
                  <a:gd name="T30" fmla="*/ 227 w 338"/>
                  <a:gd name="T31" fmla="*/ 245 h 256"/>
                  <a:gd name="T32" fmla="*/ 36 w 338"/>
                  <a:gd name="T33" fmla="*/ 137 h 256"/>
                  <a:gd name="T34" fmla="*/ 20 w 338"/>
                  <a:gd name="T35" fmla="*/ 125 h 256"/>
                  <a:gd name="T36" fmla="*/ 9 w 338"/>
                  <a:gd name="T37" fmla="*/ 109 h 256"/>
                  <a:gd name="T38" fmla="*/ 2 w 338"/>
                  <a:gd name="T39" fmla="*/ 92 h 256"/>
                  <a:gd name="T40" fmla="*/ 0 w 338"/>
                  <a:gd name="T41" fmla="*/ 73 h 256"/>
                  <a:gd name="T42" fmla="*/ 2 w 338"/>
                  <a:gd name="T43" fmla="*/ 54 h 256"/>
                  <a:gd name="T44" fmla="*/ 9 w 338"/>
                  <a:gd name="T45" fmla="*/ 36 h 256"/>
                  <a:gd name="T46" fmla="*/ 21 w 338"/>
                  <a:gd name="T47" fmla="*/ 21 h 256"/>
                  <a:gd name="T48" fmla="*/ 37 w 338"/>
                  <a:gd name="T49" fmla="*/ 10 h 256"/>
                  <a:gd name="T50" fmla="*/ 54 w 338"/>
                  <a:gd name="T51" fmla="*/ 3 h 256"/>
                  <a:gd name="T52" fmla="*/ 73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3" name="Freeform 913">
                <a:extLst>
                  <a:ext uri="{FF2B5EF4-FFF2-40B4-BE49-F238E27FC236}">
                    <a16:creationId xmlns:a16="http://schemas.microsoft.com/office/drawing/2014/main" id="{BB80B326-DB9B-6447-A944-08CD88088FC6}"/>
                  </a:ext>
                </a:extLst>
              </p:cNvPr>
              <p:cNvSpPr>
                <a:spLocks/>
              </p:cNvSpPr>
              <p:nvPr/>
            </p:nvSpPr>
            <p:spPr bwMode="auto">
              <a:xfrm>
                <a:off x="5050" y="696"/>
                <a:ext cx="73" cy="30"/>
              </a:xfrm>
              <a:custGeom>
                <a:avLst/>
                <a:gdLst>
                  <a:gd name="T0" fmla="*/ 73 w 368"/>
                  <a:gd name="T1" fmla="*/ 0 h 147"/>
                  <a:gd name="T2" fmla="*/ 295 w 368"/>
                  <a:gd name="T3" fmla="*/ 0 h 147"/>
                  <a:gd name="T4" fmla="*/ 314 w 368"/>
                  <a:gd name="T5" fmla="*/ 3 h 147"/>
                  <a:gd name="T6" fmla="*/ 332 w 368"/>
                  <a:gd name="T7" fmla="*/ 11 h 147"/>
                  <a:gd name="T8" fmla="*/ 347 w 368"/>
                  <a:gd name="T9" fmla="*/ 21 h 147"/>
                  <a:gd name="T10" fmla="*/ 359 w 368"/>
                  <a:gd name="T11" fmla="*/ 37 h 147"/>
                  <a:gd name="T12" fmla="*/ 366 w 368"/>
                  <a:gd name="T13" fmla="*/ 54 h 147"/>
                  <a:gd name="T14" fmla="*/ 368 w 368"/>
                  <a:gd name="T15" fmla="*/ 74 h 147"/>
                  <a:gd name="T16" fmla="*/ 366 w 368"/>
                  <a:gd name="T17" fmla="*/ 93 h 147"/>
                  <a:gd name="T18" fmla="*/ 359 w 368"/>
                  <a:gd name="T19" fmla="*/ 110 h 147"/>
                  <a:gd name="T20" fmla="*/ 347 w 368"/>
                  <a:gd name="T21" fmla="*/ 125 h 147"/>
                  <a:gd name="T22" fmla="*/ 332 w 368"/>
                  <a:gd name="T23" fmla="*/ 136 h 147"/>
                  <a:gd name="T24" fmla="*/ 314 w 368"/>
                  <a:gd name="T25" fmla="*/ 144 h 147"/>
                  <a:gd name="T26" fmla="*/ 295 w 368"/>
                  <a:gd name="T27" fmla="*/ 147 h 147"/>
                  <a:gd name="T28" fmla="*/ 73 w 368"/>
                  <a:gd name="T29" fmla="*/ 147 h 147"/>
                  <a:gd name="T30" fmla="*/ 54 w 368"/>
                  <a:gd name="T31" fmla="*/ 144 h 147"/>
                  <a:gd name="T32" fmla="*/ 37 w 368"/>
                  <a:gd name="T33" fmla="*/ 136 h 147"/>
                  <a:gd name="T34" fmla="*/ 21 w 368"/>
                  <a:gd name="T35" fmla="*/ 125 h 147"/>
                  <a:gd name="T36" fmla="*/ 11 w 368"/>
                  <a:gd name="T37" fmla="*/ 110 h 147"/>
                  <a:gd name="T38" fmla="*/ 2 w 368"/>
                  <a:gd name="T39" fmla="*/ 93 h 147"/>
                  <a:gd name="T40" fmla="*/ 0 w 368"/>
                  <a:gd name="T41" fmla="*/ 74 h 147"/>
                  <a:gd name="T42" fmla="*/ 2 w 368"/>
                  <a:gd name="T43" fmla="*/ 54 h 147"/>
                  <a:gd name="T44" fmla="*/ 11 w 368"/>
                  <a:gd name="T45" fmla="*/ 37 h 147"/>
                  <a:gd name="T46" fmla="*/ 21 w 368"/>
                  <a:gd name="T47" fmla="*/ 21 h 147"/>
                  <a:gd name="T48" fmla="*/ 37 w 368"/>
                  <a:gd name="T49" fmla="*/ 11 h 147"/>
                  <a:gd name="T50" fmla="*/ 54 w 368"/>
                  <a:gd name="T51" fmla="*/ 3 h 147"/>
                  <a:gd name="T52" fmla="*/ 73 w 36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147">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4" name="Freeform 914">
                <a:extLst>
                  <a:ext uri="{FF2B5EF4-FFF2-40B4-BE49-F238E27FC236}">
                    <a16:creationId xmlns:a16="http://schemas.microsoft.com/office/drawing/2014/main" id="{1297CD94-095D-6F49-835F-51838B873314}"/>
                  </a:ext>
                </a:extLst>
              </p:cNvPr>
              <p:cNvSpPr>
                <a:spLocks/>
              </p:cNvSpPr>
              <p:nvPr/>
            </p:nvSpPr>
            <p:spPr bwMode="auto">
              <a:xfrm>
                <a:off x="5094" y="839"/>
                <a:ext cx="68" cy="51"/>
              </a:xfrm>
              <a:custGeom>
                <a:avLst/>
                <a:gdLst>
                  <a:gd name="T0" fmla="*/ 264 w 338"/>
                  <a:gd name="T1" fmla="*/ 0 h 257"/>
                  <a:gd name="T2" fmla="*/ 284 w 338"/>
                  <a:gd name="T3" fmla="*/ 4 h 257"/>
                  <a:gd name="T4" fmla="*/ 301 w 338"/>
                  <a:gd name="T5" fmla="*/ 10 h 257"/>
                  <a:gd name="T6" fmla="*/ 316 w 338"/>
                  <a:gd name="T7" fmla="*/ 22 h 257"/>
                  <a:gd name="T8" fmla="*/ 328 w 338"/>
                  <a:gd name="T9" fmla="*/ 38 h 257"/>
                  <a:gd name="T10" fmla="*/ 335 w 338"/>
                  <a:gd name="T11" fmla="*/ 55 h 257"/>
                  <a:gd name="T12" fmla="*/ 338 w 338"/>
                  <a:gd name="T13" fmla="*/ 75 h 257"/>
                  <a:gd name="T14" fmla="*/ 335 w 338"/>
                  <a:gd name="T15" fmla="*/ 93 h 257"/>
                  <a:gd name="T16" fmla="*/ 328 w 338"/>
                  <a:gd name="T17" fmla="*/ 110 h 257"/>
                  <a:gd name="T18" fmla="*/ 316 w 338"/>
                  <a:gd name="T19" fmla="*/ 126 h 257"/>
                  <a:gd name="T20" fmla="*/ 302 w 338"/>
                  <a:gd name="T21" fmla="*/ 138 h 257"/>
                  <a:gd name="T22" fmla="*/ 110 w 338"/>
                  <a:gd name="T23" fmla="*/ 247 h 257"/>
                  <a:gd name="T24" fmla="*/ 92 w 338"/>
                  <a:gd name="T25" fmla="*/ 254 h 257"/>
                  <a:gd name="T26" fmla="*/ 73 w 338"/>
                  <a:gd name="T27" fmla="*/ 257 h 257"/>
                  <a:gd name="T28" fmla="*/ 54 w 338"/>
                  <a:gd name="T29" fmla="*/ 254 h 257"/>
                  <a:gd name="T30" fmla="*/ 37 w 338"/>
                  <a:gd name="T31" fmla="*/ 248 h 257"/>
                  <a:gd name="T32" fmla="*/ 21 w 338"/>
                  <a:gd name="T33" fmla="*/ 236 h 257"/>
                  <a:gd name="T34" fmla="*/ 9 w 338"/>
                  <a:gd name="T35" fmla="*/ 220 h 257"/>
                  <a:gd name="T36" fmla="*/ 2 w 338"/>
                  <a:gd name="T37" fmla="*/ 203 h 257"/>
                  <a:gd name="T38" fmla="*/ 0 w 338"/>
                  <a:gd name="T39" fmla="*/ 183 h 257"/>
                  <a:gd name="T40" fmla="*/ 2 w 338"/>
                  <a:gd name="T41" fmla="*/ 165 h 257"/>
                  <a:gd name="T42" fmla="*/ 9 w 338"/>
                  <a:gd name="T43" fmla="*/ 148 h 257"/>
                  <a:gd name="T44" fmla="*/ 20 w 338"/>
                  <a:gd name="T45" fmla="*/ 133 h 257"/>
                  <a:gd name="T46" fmla="*/ 36 w 338"/>
                  <a:gd name="T47" fmla="*/ 121 h 257"/>
                  <a:gd name="T48" fmla="*/ 227 w 338"/>
                  <a:gd name="T49" fmla="*/ 11 h 257"/>
                  <a:gd name="T50" fmla="*/ 246 w 338"/>
                  <a:gd name="T51" fmla="*/ 3 h 257"/>
                  <a:gd name="T52" fmla="*/ 264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5" name="Freeform 915">
                <a:extLst>
                  <a:ext uri="{FF2B5EF4-FFF2-40B4-BE49-F238E27FC236}">
                    <a16:creationId xmlns:a16="http://schemas.microsoft.com/office/drawing/2014/main" id="{B268E980-C600-5D4E-9CE8-0629A1585FE3}"/>
                  </a:ext>
                </a:extLst>
              </p:cNvPr>
              <p:cNvSpPr>
                <a:spLocks/>
              </p:cNvSpPr>
              <p:nvPr/>
            </p:nvSpPr>
            <p:spPr bwMode="auto">
              <a:xfrm>
                <a:off x="5631" y="839"/>
                <a:ext cx="67" cy="51"/>
              </a:xfrm>
              <a:custGeom>
                <a:avLst/>
                <a:gdLst>
                  <a:gd name="T0" fmla="*/ 73 w 338"/>
                  <a:gd name="T1" fmla="*/ 0 h 257"/>
                  <a:gd name="T2" fmla="*/ 93 w 338"/>
                  <a:gd name="T3" fmla="*/ 3 h 257"/>
                  <a:gd name="T4" fmla="*/ 111 w 338"/>
                  <a:gd name="T5" fmla="*/ 11 h 257"/>
                  <a:gd name="T6" fmla="*/ 302 w 338"/>
                  <a:gd name="T7" fmla="*/ 121 h 257"/>
                  <a:gd name="T8" fmla="*/ 318 w 338"/>
                  <a:gd name="T9" fmla="*/ 133 h 257"/>
                  <a:gd name="T10" fmla="*/ 328 w 338"/>
                  <a:gd name="T11" fmla="*/ 148 h 257"/>
                  <a:gd name="T12" fmla="*/ 336 w 338"/>
                  <a:gd name="T13" fmla="*/ 165 h 257"/>
                  <a:gd name="T14" fmla="*/ 338 w 338"/>
                  <a:gd name="T15" fmla="*/ 183 h 257"/>
                  <a:gd name="T16" fmla="*/ 336 w 338"/>
                  <a:gd name="T17" fmla="*/ 203 h 257"/>
                  <a:gd name="T18" fmla="*/ 328 w 338"/>
                  <a:gd name="T19" fmla="*/ 220 h 257"/>
                  <a:gd name="T20" fmla="*/ 316 w 338"/>
                  <a:gd name="T21" fmla="*/ 236 h 257"/>
                  <a:gd name="T22" fmla="*/ 301 w 338"/>
                  <a:gd name="T23" fmla="*/ 248 h 257"/>
                  <a:gd name="T24" fmla="*/ 284 w 338"/>
                  <a:gd name="T25" fmla="*/ 254 h 257"/>
                  <a:gd name="T26" fmla="*/ 265 w 338"/>
                  <a:gd name="T27" fmla="*/ 257 h 257"/>
                  <a:gd name="T28" fmla="*/ 245 w 338"/>
                  <a:gd name="T29" fmla="*/ 254 h 257"/>
                  <a:gd name="T30" fmla="*/ 227 w 338"/>
                  <a:gd name="T31" fmla="*/ 247 h 257"/>
                  <a:gd name="T32" fmla="*/ 36 w 338"/>
                  <a:gd name="T33" fmla="*/ 138 h 257"/>
                  <a:gd name="T34" fmla="*/ 21 w 338"/>
                  <a:gd name="T35" fmla="*/ 126 h 257"/>
                  <a:gd name="T36" fmla="*/ 9 w 338"/>
                  <a:gd name="T37" fmla="*/ 110 h 257"/>
                  <a:gd name="T38" fmla="*/ 2 w 338"/>
                  <a:gd name="T39" fmla="*/ 93 h 257"/>
                  <a:gd name="T40" fmla="*/ 0 w 338"/>
                  <a:gd name="T41" fmla="*/ 75 h 257"/>
                  <a:gd name="T42" fmla="*/ 2 w 338"/>
                  <a:gd name="T43" fmla="*/ 55 h 257"/>
                  <a:gd name="T44" fmla="*/ 9 w 338"/>
                  <a:gd name="T45" fmla="*/ 38 h 257"/>
                  <a:gd name="T46" fmla="*/ 21 w 338"/>
                  <a:gd name="T47" fmla="*/ 22 h 257"/>
                  <a:gd name="T48" fmla="*/ 37 w 338"/>
                  <a:gd name="T49" fmla="*/ 10 h 257"/>
                  <a:gd name="T50" fmla="*/ 54 w 338"/>
                  <a:gd name="T51" fmla="*/ 4 h 257"/>
                  <a:gd name="T52" fmla="*/ 73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6" name="Freeform 916">
                <a:extLst>
                  <a:ext uri="{FF2B5EF4-FFF2-40B4-BE49-F238E27FC236}">
                    <a16:creationId xmlns:a16="http://schemas.microsoft.com/office/drawing/2014/main" id="{0194418C-2E9E-4143-8D5D-ED5E72972D73}"/>
                  </a:ext>
                </a:extLst>
              </p:cNvPr>
              <p:cNvSpPr>
                <a:spLocks/>
              </p:cNvSpPr>
              <p:nvPr/>
            </p:nvSpPr>
            <p:spPr bwMode="auto">
              <a:xfrm>
                <a:off x="5669" y="696"/>
                <a:ext cx="74" cy="30"/>
              </a:xfrm>
              <a:custGeom>
                <a:avLst/>
                <a:gdLst>
                  <a:gd name="T0" fmla="*/ 74 w 369"/>
                  <a:gd name="T1" fmla="*/ 0 h 147"/>
                  <a:gd name="T2" fmla="*/ 295 w 369"/>
                  <a:gd name="T3" fmla="*/ 0 h 147"/>
                  <a:gd name="T4" fmla="*/ 315 w 369"/>
                  <a:gd name="T5" fmla="*/ 3 h 147"/>
                  <a:gd name="T6" fmla="*/ 333 w 369"/>
                  <a:gd name="T7" fmla="*/ 11 h 147"/>
                  <a:gd name="T8" fmla="*/ 347 w 369"/>
                  <a:gd name="T9" fmla="*/ 21 h 147"/>
                  <a:gd name="T10" fmla="*/ 358 w 369"/>
                  <a:gd name="T11" fmla="*/ 37 h 147"/>
                  <a:gd name="T12" fmla="*/ 366 w 369"/>
                  <a:gd name="T13" fmla="*/ 54 h 147"/>
                  <a:gd name="T14" fmla="*/ 369 w 369"/>
                  <a:gd name="T15" fmla="*/ 74 h 147"/>
                  <a:gd name="T16" fmla="*/ 366 w 369"/>
                  <a:gd name="T17" fmla="*/ 93 h 147"/>
                  <a:gd name="T18" fmla="*/ 358 w 369"/>
                  <a:gd name="T19" fmla="*/ 110 h 147"/>
                  <a:gd name="T20" fmla="*/ 347 w 369"/>
                  <a:gd name="T21" fmla="*/ 125 h 147"/>
                  <a:gd name="T22" fmla="*/ 333 w 369"/>
                  <a:gd name="T23" fmla="*/ 136 h 147"/>
                  <a:gd name="T24" fmla="*/ 315 w 369"/>
                  <a:gd name="T25" fmla="*/ 144 h 147"/>
                  <a:gd name="T26" fmla="*/ 295 w 369"/>
                  <a:gd name="T27" fmla="*/ 147 h 147"/>
                  <a:gd name="T28" fmla="*/ 74 w 369"/>
                  <a:gd name="T29" fmla="*/ 147 h 147"/>
                  <a:gd name="T30" fmla="*/ 55 w 369"/>
                  <a:gd name="T31" fmla="*/ 144 h 147"/>
                  <a:gd name="T32" fmla="*/ 37 w 369"/>
                  <a:gd name="T33" fmla="*/ 136 h 147"/>
                  <a:gd name="T34" fmla="*/ 22 w 369"/>
                  <a:gd name="T35" fmla="*/ 125 h 147"/>
                  <a:gd name="T36" fmla="*/ 10 w 369"/>
                  <a:gd name="T37" fmla="*/ 110 h 147"/>
                  <a:gd name="T38" fmla="*/ 3 w 369"/>
                  <a:gd name="T39" fmla="*/ 93 h 147"/>
                  <a:gd name="T40" fmla="*/ 0 w 369"/>
                  <a:gd name="T41" fmla="*/ 74 h 147"/>
                  <a:gd name="T42" fmla="*/ 3 w 369"/>
                  <a:gd name="T43" fmla="*/ 54 h 147"/>
                  <a:gd name="T44" fmla="*/ 10 w 369"/>
                  <a:gd name="T45" fmla="*/ 37 h 147"/>
                  <a:gd name="T46" fmla="*/ 22 w 369"/>
                  <a:gd name="T47" fmla="*/ 21 h 147"/>
                  <a:gd name="T48" fmla="*/ 37 w 369"/>
                  <a:gd name="T49" fmla="*/ 11 h 147"/>
                  <a:gd name="T50" fmla="*/ 55 w 369"/>
                  <a:gd name="T51" fmla="*/ 3 h 147"/>
                  <a:gd name="T52" fmla="*/ 74 w 36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147">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7" name="Freeform 917">
                <a:extLst>
                  <a:ext uri="{FF2B5EF4-FFF2-40B4-BE49-F238E27FC236}">
                    <a16:creationId xmlns:a16="http://schemas.microsoft.com/office/drawing/2014/main" id="{29169BE4-8483-3F4A-AFE6-47622A00CAA2}"/>
                  </a:ext>
                </a:extLst>
              </p:cNvPr>
              <p:cNvSpPr>
                <a:spLocks/>
              </p:cNvSpPr>
              <p:nvPr/>
            </p:nvSpPr>
            <p:spPr bwMode="auto">
              <a:xfrm>
                <a:off x="5631" y="532"/>
                <a:ext cx="67" cy="51"/>
              </a:xfrm>
              <a:custGeom>
                <a:avLst/>
                <a:gdLst>
                  <a:gd name="T0" fmla="*/ 265 w 338"/>
                  <a:gd name="T1" fmla="*/ 0 h 256"/>
                  <a:gd name="T2" fmla="*/ 284 w 338"/>
                  <a:gd name="T3" fmla="*/ 3 h 256"/>
                  <a:gd name="T4" fmla="*/ 301 w 338"/>
                  <a:gd name="T5" fmla="*/ 10 h 256"/>
                  <a:gd name="T6" fmla="*/ 316 w 338"/>
                  <a:gd name="T7" fmla="*/ 21 h 256"/>
                  <a:gd name="T8" fmla="*/ 328 w 338"/>
                  <a:gd name="T9" fmla="*/ 36 h 256"/>
                  <a:gd name="T10" fmla="*/ 336 w 338"/>
                  <a:gd name="T11" fmla="*/ 54 h 256"/>
                  <a:gd name="T12" fmla="*/ 338 w 338"/>
                  <a:gd name="T13" fmla="*/ 73 h 256"/>
                  <a:gd name="T14" fmla="*/ 336 w 338"/>
                  <a:gd name="T15" fmla="*/ 92 h 256"/>
                  <a:gd name="T16" fmla="*/ 328 w 338"/>
                  <a:gd name="T17" fmla="*/ 109 h 256"/>
                  <a:gd name="T18" fmla="*/ 318 w 338"/>
                  <a:gd name="T19" fmla="*/ 125 h 256"/>
                  <a:gd name="T20" fmla="*/ 302 w 338"/>
                  <a:gd name="T21" fmla="*/ 137 h 256"/>
                  <a:gd name="T22" fmla="*/ 111 w 338"/>
                  <a:gd name="T23" fmla="*/ 245 h 256"/>
                  <a:gd name="T24" fmla="*/ 93 w 338"/>
                  <a:gd name="T25" fmla="*/ 254 h 256"/>
                  <a:gd name="T26" fmla="*/ 73 w 338"/>
                  <a:gd name="T27" fmla="*/ 256 h 256"/>
                  <a:gd name="T28" fmla="*/ 55 w 338"/>
                  <a:gd name="T29" fmla="*/ 254 h 256"/>
                  <a:gd name="T30" fmla="*/ 37 w 338"/>
                  <a:gd name="T31" fmla="*/ 247 h 256"/>
                  <a:gd name="T32" fmla="*/ 21 w 338"/>
                  <a:gd name="T33" fmla="*/ 235 h 256"/>
                  <a:gd name="T34" fmla="*/ 9 w 338"/>
                  <a:gd name="T35" fmla="*/ 219 h 256"/>
                  <a:gd name="T36" fmla="*/ 2 w 338"/>
                  <a:gd name="T37" fmla="*/ 201 h 256"/>
                  <a:gd name="T38" fmla="*/ 0 w 338"/>
                  <a:gd name="T39" fmla="*/ 182 h 256"/>
                  <a:gd name="T40" fmla="*/ 2 w 338"/>
                  <a:gd name="T41" fmla="*/ 164 h 256"/>
                  <a:gd name="T42" fmla="*/ 9 w 338"/>
                  <a:gd name="T43" fmla="*/ 146 h 256"/>
                  <a:gd name="T44" fmla="*/ 21 w 338"/>
                  <a:gd name="T45" fmla="*/ 132 h 256"/>
                  <a:gd name="T46" fmla="*/ 36 w 338"/>
                  <a:gd name="T47" fmla="*/ 119 h 256"/>
                  <a:gd name="T48" fmla="*/ 227 w 338"/>
                  <a:gd name="T49" fmla="*/ 10 h 256"/>
                  <a:gd name="T50" fmla="*/ 247 w 338"/>
                  <a:gd name="T51" fmla="*/ 3 h 256"/>
                  <a:gd name="T52" fmla="*/ 265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8" name="Freeform 918">
                <a:extLst>
                  <a:ext uri="{FF2B5EF4-FFF2-40B4-BE49-F238E27FC236}">
                    <a16:creationId xmlns:a16="http://schemas.microsoft.com/office/drawing/2014/main" id="{F732E3C3-DE89-9745-A1C5-744C1DF3F9BC}"/>
                  </a:ext>
                </a:extLst>
              </p:cNvPr>
              <p:cNvSpPr>
                <a:spLocks/>
              </p:cNvSpPr>
              <p:nvPr/>
            </p:nvSpPr>
            <p:spPr bwMode="auto">
              <a:xfrm>
                <a:off x="5525" y="411"/>
                <a:ext cx="52" cy="67"/>
              </a:xfrm>
              <a:custGeom>
                <a:avLst/>
                <a:gdLst>
                  <a:gd name="T0" fmla="*/ 183 w 257"/>
                  <a:gd name="T1" fmla="*/ 0 h 336"/>
                  <a:gd name="T2" fmla="*/ 202 w 257"/>
                  <a:gd name="T3" fmla="*/ 2 h 336"/>
                  <a:gd name="T4" fmla="*/ 220 w 257"/>
                  <a:gd name="T5" fmla="*/ 10 h 336"/>
                  <a:gd name="T6" fmla="*/ 236 w 257"/>
                  <a:gd name="T7" fmla="*/ 22 h 336"/>
                  <a:gd name="T8" fmla="*/ 248 w 257"/>
                  <a:gd name="T9" fmla="*/ 37 h 336"/>
                  <a:gd name="T10" fmla="*/ 255 w 257"/>
                  <a:gd name="T11" fmla="*/ 55 h 336"/>
                  <a:gd name="T12" fmla="*/ 257 w 257"/>
                  <a:gd name="T13" fmla="*/ 73 h 336"/>
                  <a:gd name="T14" fmla="*/ 255 w 257"/>
                  <a:gd name="T15" fmla="*/ 92 h 336"/>
                  <a:gd name="T16" fmla="*/ 248 w 257"/>
                  <a:gd name="T17" fmla="*/ 110 h 336"/>
                  <a:gd name="T18" fmla="*/ 137 w 257"/>
                  <a:gd name="T19" fmla="*/ 300 h 336"/>
                  <a:gd name="T20" fmla="*/ 125 w 257"/>
                  <a:gd name="T21" fmla="*/ 315 h 336"/>
                  <a:gd name="T22" fmla="*/ 109 w 257"/>
                  <a:gd name="T23" fmla="*/ 327 h 336"/>
                  <a:gd name="T24" fmla="*/ 92 w 257"/>
                  <a:gd name="T25" fmla="*/ 333 h 336"/>
                  <a:gd name="T26" fmla="*/ 73 w 257"/>
                  <a:gd name="T27" fmla="*/ 336 h 336"/>
                  <a:gd name="T28" fmla="*/ 55 w 257"/>
                  <a:gd name="T29" fmla="*/ 333 h 336"/>
                  <a:gd name="T30" fmla="*/ 37 w 257"/>
                  <a:gd name="T31" fmla="*/ 326 h 336"/>
                  <a:gd name="T32" fmla="*/ 20 w 257"/>
                  <a:gd name="T33" fmla="*/ 314 h 336"/>
                  <a:gd name="T34" fmla="*/ 9 w 257"/>
                  <a:gd name="T35" fmla="*/ 300 h 336"/>
                  <a:gd name="T36" fmla="*/ 2 w 257"/>
                  <a:gd name="T37" fmla="*/ 282 h 336"/>
                  <a:gd name="T38" fmla="*/ 0 w 257"/>
                  <a:gd name="T39" fmla="*/ 264 h 336"/>
                  <a:gd name="T40" fmla="*/ 2 w 257"/>
                  <a:gd name="T41" fmla="*/ 245 h 336"/>
                  <a:gd name="T42" fmla="*/ 9 w 257"/>
                  <a:gd name="T43" fmla="*/ 227 h 336"/>
                  <a:gd name="T44" fmla="*/ 120 w 257"/>
                  <a:gd name="T45" fmla="*/ 37 h 336"/>
                  <a:gd name="T46" fmla="*/ 132 w 257"/>
                  <a:gd name="T47" fmla="*/ 21 h 336"/>
                  <a:gd name="T48" fmla="*/ 148 w 257"/>
                  <a:gd name="T49" fmla="*/ 9 h 336"/>
                  <a:gd name="T50" fmla="*/ 165 w 257"/>
                  <a:gd name="T51" fmla="*/ 2 h 336"/>
                  <a:gd name="T52" fmla="*/ 183 w 257"/>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336">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9" name="Freeform 919">
                <a:extLst>
                  <a:ext uri="{FF2B5EF4-FFF2-40B4-BE49-F238E27FC236}">
                    <a16:creationId xmlns:a16="http://schemas.microsoft.com/office/drawing/2014/main" id="{28B08689-7F8C-0146-8F20-5C7771F18D09}"/>
                  </a:ext>
                </a:extLst>
              </p:cNvPr>
              <p:cNvSpPr>
                <a:spLocks/>
              </p:cNvSpPr>
              <p:nvPr/>
            </p:nvSpPr>
            <p:spPr bwMode="auto">
              <a:xfrm>
                <a:off x="5361" y="588"/>
                <a:ext cx="71" cy="228"/>
              </a:xfrm>
              <a:custGeom>
                <a:avLst/>
                <a:gdLst>
                  <a:gd name="T0" fmla="*/ 177 w 354"/>
                  <a:gd name="T1" fmla="*/ 0 h 1140"/>
                  <a:gd name="T2" fmla="*/ 213 w 354"/>
                  <a:gd name="T3" fmla="*/ 3 h 1140"/>
                  <a:gd name="T4" fmla="*/ 245 w 354"/>
                  <a:gd name="T5" fmla="*/ 9 h 1140"/>
                  <a:gd name="T6" fmla="*/ 274 w 354"/>
                  <a:gd name="T7" fmla="*/ 19 h 1140"/>
                  <a:gd name="T8" fmla="*/ 298 w 354"/>
                  <a:gd name="T9" fmla="*/ 35 h 1140"/>
                  <a:gd name="T10" fmla="*/ 318 w 354"/>
                  <a:gd name="T11" fmla="*/ 54 h 1140"/>
                  <a:gd name="T12" fmla="*/ 334 w 354"/>
                  <a:gd name="T13" fmla="*/ 77 h 1140"/>
                  <a:gd name="T14" fmla="*/ 346 w 354"/>
                  <a:gd name="T15" fmla="*/ 104 h 1140"/>
                  <a:gd name="T16" fmla="*/ 352 w 354"/>
                  <a:gd name="T17" fmla="*/ 137 h 1140"/>
                  <a:gd name="T18" fmla="*/ 354 w 354"/>
                  <a:gd name="T19" fmla="*/ 172 h 1140"/>
                  <a:gd name="T20" fmla="*/ 354 w 354"/>
                  <a:gd name="T21" fmla="*/ 431 h 1140"/>
                  <a:gd name="T22" fmla="*/ 353 w 354"/>
                  <a:gd name="T23" fmla="*/ 465 h 1140"/>
                  <a:gd name="T24" fmla="*/ 350 w 354"/>
                  <a:gd name="T25" fmla="*/ 500 h 1140"/>
                  <a:gd name="T26" fmla="*/ 346 w 354"/>
                  <a:gd name="T27" fmla="*/ 536 h 1140"/>
                  <a:gd name="T28" fmla="*/ 276 w 354"/>
                  <a:gd name="T29" fmla="*/ 1057 h 1140"/>
                  <a:gd name="T30" fmla="*/ 271 w 354"/>
                  <a:gd name="T31" fmla="*/ 1082 h 1140"/>
                  <a:gd name="T32" fmla="*/ 263 w 354"/>
                  <a:gd name="T33" fmla="*/ 1102 h 1140"/>
                  <a:gd name="T34" fmla="*/ 252 w 354"/>
                  <a:gd name="T35" fmla="*/ 1117 h 1140"/>
                  <a:gd name="T36" fmla="*/ 238 w 354"/>
                  <a:gd name="T37" fmla="*/ 1128 h 1140"/>
                  <a:gd name="T38" fmla="*/ 221 w 354"/>
                  <a:gd name="T39" fmla="*/ 1135 h 1140"/>
                  <a:gd name="T40" fmla="*/ 200 w 354"/>
                  <a:gd name="T41" fmla="*/ 1138 h 1140"/>
                  <a:gd name="T42" fmla="*/ 177 w 354"/>
                  <a:gd name="T43" fmla="*/ 1140 h 1140"/>
                  <a:gd name="T44" fmla="*/ 154 w 354"/>
                  <a:gd name="T45" fmla="*/ 1138 h 1140"/>
                  <a:gd name="T46" fmla="*/ 134 w 354"/>
                  <a:gd name="T47" fmla="*/ 1135 h 1140"/>
                  <a:gd name="T48" fmla="*/ 117 w 354"/>
                  <a:gd name="T49" fmla="*/ 1128 h 1140"/>
                  <a:gd name="T50" fmla="*/ 103 w 354"/>
                  <a:gd name="T51" fmla="*/ 1117 h 1140"/>
                  <a:gd name="T52" fmla="*/ 92 w 354"/>
                  <a:gd name="T53" fmla="*/ 1102 h 1140"/>
                  <a:gd name="T54" fmla="*/ 83 w 354"/>
                  <a:gd name="T55" fmla="*/ 1082 h 1140"/>
                  <a:gd name="T56" fmla="*/ 79 w 354"/>
                  <a:gd name="T57" fmla="*/ 1057 h 1140"/>
                  <a:gd name="T58" fmla="*/ 9 w 354"/>
                  <a:gd name="T59" fmla="*/ 536 h 1140"/>
                  <a:gd name="T60" fmla="*/ 5 w 354"/>
                  <a:gd name="T61" fmla="*/ 500 h 1140"/>
                  <a:gd name="T62" fmla="*/ 2 w 354"/>
                  <a:gd name="T63" fmla="*/ 465 h 1140"/>
                  <a:gd name="T64" fmla="*/ 0 w 354"/>
                  <a:gd name="T65" fmla="*/ 431 h 1140"/>
                  <a:gd name="T66" fmla="*/ 0 w 354"/>
                  <a:gd name="T67" fmla="*/ 172 h 1140"/>
                  <a:gd name="T68" fmla="*/ 3 w 354"/>
                  <a:gd name="T69" fmla="*/ 137 h 1140"/>
                  <a:gd name="T70" fmla="*/ 9 w 354"/>
                  <a:gd name="T71" fmla="*/ 104 h 1140"/>
                  <a:gd name="T72" fmla="*/ 21 w 354"/>
                  <a:gd name="T73" fmla="*/ 77 h 1140"/>
                  <a:gd name="T74" fmla="*/ 36 w 354"/>
                  <a:gd name="T75" fmla="*/ 54 h 1140"/>
                  <a:gd name="T76" fmla="*/ 57 w 354"/>
                  <a:gd name="T77" fmla="*/ 35 h 1140"/>
                  <a:gd name="T78" fmla="*/ 81 w 354"/>
                  <a:gd name="T79" fmla="*/ 19 h 1140"/>
                  <a:gd name="T80" fmla="*/ 110 w 354"/>
                  <a:gd name="T81" fmla="*/ 9 h 1140"/>
                  <a:gd name="T82" fmla="*/ 141 w 354"/>
                  <a:gd name="T83" fmla="*/ 3 h 1140"/>
                  <a:gd name="T84" fmla="*/ 177 w 354"/>
                  <a:gd name="T85"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14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90" name="Freeform 920">
                <a:extLst>
                  <a:ext uri="{FF2B5EF4-FFF2-40B4-BE49-F238E27FC236}">
                    <a16:creationId xmlns:a16="http://schemas.microsoft.com/office/drawing/2014/main" id="{88293AB0-5E4B-2041-9482-7246E87A1958}"/>
                  </a:ext>
                </a:extLst>
              </p:cNvPr>
              <p:cNvSpPr>
                <a:spLocks/>
              </p:cNvSpPr>
              <p:nvPr/>
            </p:nvSpPr>
            <p:spPr bwMode="auto">
              <a:xfrm>
                <a:off x="5359" y="845"/>
                <a:ext cx="74" cy="73"/>
              </a:xfrm>
              <a:custGeom>
                <a:avLst/>
                <a:gdLst>
                  <a:gd name="T0" fmla="*/ 184 w 369"/>
                  <a:gd name="T1" fmla="*/ 0 h 366"/>
                  <a:gd name="T2" fmla="*/ 222 w 369"/>
                  <a:gd name="T3" fmla="*/ 5 h 366"/>
                  <a:gd name="T4" fmla="*/ 255 w 369"/>
                  <a:gd name="T5" fmla="*/ 16 h 366"/>
                  <a:gd name="T6" fmla="*/ 287 w 369"/>
                  <a:gd name="T7" fmla="*/ 32 h 366"/>
                  <a:gd name="T8" fmla="*/ 314 w 369"/>
                  <a:gd name="T9" fmla="*/ 54 h 366"/>
                  <a:gd name="T10" fmla="*/ 337 w 369"/>
                  <a:gd name="T11" fmla="*/ 81 h 366"/>
                  <a:gd name="T12" fmla="*/ 354 w 369"/>
                  <a:gd name="T13" fmla="*/ 113 h 366"/>
                  <a:gd name="T14" fmla="*/ 365 w 369"/>
                  <a:gd name="T15" fmla="*/ 147 h 366"/>
                  <a:gd name="T16" fmla="*/ 369 w 369"/>
                  <a:gd name="T17" fmla="*/ 183 h 366"/>
                  <a:gd name="T18" fmla="*/ 365 w 369"/>
                  <a:gd name="T19" fmla="*/ 220 h 366"/>
                  <a:gd name="T20" fmla="*/ 354 w 369"/>
                  <a:gd name="T21" fmla="*/ 255 h 366"/>
                  <a:gd name="T22" fmla="*/ 337 w 369"/>
                  <a:gd name="T23" fmla="*/ 286 h 366"/>
                  <a:gd name="T24" fmla="*/ 314 w 369"/>
                  <a:gd name="T25" fmla="*/ 312 h 366"/>
                  <a:gd name="T26" fmla="*/ 287 w 369"/>
                  <a:gd name="T27" fmla="*/ 335 h 366"/>
                  <a:gd name="T28" fmla="*/ 255 w 369"/>
                  <a:gd name="T29" fmla="*/ 352 h 366"/>
                  <a:gd name="T30" fmla="*/ 222 w 369"/>
                  <a:gd name="T31" fmla="*/ 362 h 366"/>
                  <a:gd name="T32" fmla="*/ 184 w 369"/>
                  <a:gd name="T33" fmla="*/ 366 h 366"/>
                  <a:gd name="T34" fmla="*/ 147 w 369"/>
                  <a:gd name="T35" fmla="*/ 362 h 366"/>
                  <a:gd name="T36" fmla="*/ 113 w 369"/>
                  <a:gd name="T37" fmla="*/ 352 h 366"/>
                  <a:gd name="T38" fmla="*/ 82 w 369"/>
                  <a:gd name="T39" fmla="*/ 335 h 366"/>
                  <a:gd name="T40" fmla="*/ 54 w 369"/>
                  <a:gd name="T41" fmla="*/ 312 h 366"/>
                  <a:gd name="T42" fmla="*/ 31 w 369"/>
                  <a:gd name="T43" fmla="*/ 286 h 366"/>
                  <a:gd name="T44" fmla="*/ 15 w 369"/>
                  <a:gd name="T45" fmla="*/ 255 h 366"/>
                  <a:gd name="T46" fmla="*/ 4 w 369"/>
                  <a:gd name="T47" fmla="*/ 220 h 366"/>
                  <a:gd name="T48" fmla="*/ 0 w 369"/>
                  <a:gd name="T49" fmla="*/ 183 h 366"/>
                  <a:gd name="T50" fmla="*/ 4 w 369"/>
                  <a:gd name="T51" fmla="*/ 147 h 366"/>
                  <a:gd name="T52" fmla="*/ 15 w 369"/>
                  <a:gd name="T53" fmla="*/ 113 h 366"/>
                  <a:gd name="T54" fmla="*/ 31 w 369"/>
                  <a:gd name="T55" fmla="*/ 81 h 366"/>
                  <a:gd name="T56" fmla="*/ 54 w 369"/>
                  <a:gd name="T57" fmla="*/ 54 h 366"/>
                  <a:gd name="T58" fmla="*/ 82 w 369"/>
                  <a:gd name="T59" fmla="*/ 32 h 366"/>
                  <a:gd name="T60" fmla="*/ 113 w 369"/>
                  <a:gd name="T61" fmla="*/ 16 h 366"/>
                  <a:gd name="T62" fmla="*/ 147 w 369"/>
                  <a:gd name="T63" fmla="*/ 5 h 366"/>
                  <a:gd name="T64" fmla="*/ 184 w 369"/>
                  <a:gd name="T6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66">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cxnSp>
        <p:nvCxnSpPr>
          <p:cNvPr id="91" name="Straight Connector 90">
            <a:extLst>
              <a:ext uri="{FF2B5EF4-FFF2-40B4-BE49-F238E27FC236}">
                <a16:creationId xmlns:a16="http://schemas.microsoft.com/office/drawing/2014/main" id="{C1B03D3F-2279-AF43-8C94-B59D07A3A951}"/>
              </a:ext>
            </a:extLst>
          </p:cNvPr>
          <p:cNvCxnSpPr>
            <a:cxnSpLocks/>
          </p:cNvCxnSpPr>
          <p:nvPr/>
        </p:nvCxnSpPr>
        <p:spPr bwMode="auto">
          <a:xfrm>
            <a:off x="4837980" y="2213330"/>
            <a:ext cx="0" cy="440346"/>
          </a:xfrm>
          <a:prstGeom prst="line">
            <a:avLst/>
          </a:prstGeom>
          <a:blipFill dpi="0" rotWithShape="0">
            <a:blip r:embed="rId4"/>
            <a:srcRect/>
            <a:tile tx="0" ty="0" sx="100000" sy="100000" flip="none" algn="tl"/>
          </a:blipFill>
          <a:ln w="698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2" name="Straight Connector 91">
            <a:extLst>
              <a:ext uri="{FF2B5EF4-FFF2-40B4-BE49-F238E27FC236}">
                <a16:creationId xmlns:a16="http://schemas.microsoft.com/office/drawing/2014/main" id="{F35963C2-4671-0D40-84B9-76FFBDBB7A89}"/>
              </a:ext>
            </a:extLst>
          </p:cNvPr>
          <p:cNvCxnSpPr>
            <a:cxnSpLocks/>
          </p:cNvCxnSpPr>
          <p:nvPr/>
        </p:nvCxnSpPr>
        <p:spPr bwMode="auto">
          <a:xfrm>
            <a:off x="3206149" y="3849295"/>
            <a:ext cx="0" cy="440346"/>
          </a:xfrm>
          <a:prstGeom prst="line">
            <a:avLst/>
          </a:prstGeom>
          <a:blipFill dpi="0" rotWithShape="0">
            <a:blip r:embed="rId4"/>
            <a:srcRect/>
            <a:tile tx="0" ty="0" sx="100000" sy="100000" flip="none" algn="tl"/>
          </a:blipFill>
          <a:ln w="698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3" name="Straight Connector 92">
            <a:extLst>
              <a:ext uri="{FF2B5EF4-FFF2-40B4-BE49-F238E27FC236}">
                <a16:creationId xmlns:a16="http://schemas.microsoft.com/office/drawing/2014/main" id="{998DDD15-4A6D-FC40-A17A-D0784E90D5E9}"/>
              </a:ext>
            </a:extLst>
          </p:cNvPr>
          <p:cNvCxnSpPr>
            <a:cxnSpLocks/>
          </p:cNvCxnSpPr>
          <p:nvPr/>
        </p:nvCxnSpPr>
        <p:spPr bwMode="auto">
          <a:xfrm>
            <a:off x="4803261" y="5527418"/>
            <a:ext cx="0" cy="687681"/>
          </a:xfrm>
          <a:prstGeom prst="line">
            <a:avLst/>
          </a:prstGeom>
          <a:blipFill dpi="0" rotWithShape="0">
            <a:blip r:embed="rId4"/>
            <a:srcRect/>
            <a:tile tx="0" ty="0" sx="100000" sy="100000" flip="none" algn="tl"/>
          </a:blipFill>
          <a:ln w="698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FC3A6750-A6ED-E64D-8B72-ED02E14AE98F}"/>
              </a:ext>
            </a:extLst>
          </p:cNvPr>
          <p:cNvCxnSpPr>
            <a:cxnSpLocks/>
          </p:cNvCxnSpPr>
          <p:nvPr/>
        </p:nvCxnSpPr>
        <p:spPr bwMode="auto">
          <a:xfrm flipH="1">
            <a:off x="-62635" y="841571"/>
            <a:ext cx="353693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7" name="Straight Connector 96">
            <a:extLst>
              <a:ext uri="{FF2B5EF4-FFF2-40B4-BE49-F238E27FC236}">
                <a16:creationId xmlns:a16="http://schemas.microsoft.com/office/drawing/2014/main" id="{4465D2A1-07CF-B94E-8CAE-0E02A2D7A811}"/>
              </a:ext>
            </a:extLst>
          </p:cNvPr>
          <p:cNvCxnSpPr>
            <a:cxnSpLocks/>
          </p:cNvCxnSpPr>
          <p:nvPr/>
        </p:nvCxnSpPr>
        <p:spPr bwMode="auto">
          <a:xfrm flipH="1">
            <a:off x="9543379" y="841571"/>
            <a:ext cx="3476088"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 name="Slide Number Placeholder 5">
            <a:extLst>
              <a:ext uri="{FF2B5EF4-FFF2-40B4-BE49-F238E27FC236}">
                <a16:creationId xmlns:a16="http://schemas.microsoft.com/office/drawing/2014/main" id="{C53BA84E-CA60-5345-81F6-231C1D2F50A0}"/>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spTree>
    <p:extLst>
      <p:ext uri="{BB962C8B-B14F-4D97-AF65-F5344CB8AC3E}">
        <p14:creationId xmlns:p14="http://schemas.microsoft.com/office/powerpoint/2010/main" val="38221382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p:txBody>
          <a:bodyPr/>
          <a:lstStyle/>
          <a:p>
            <a:r>
              <a:rPr lang="en-US" altLang="en-US" dirty="0"/>
              <a:t>Training Environment</a:t>
            </a:r>
          </a:p>
        </p:txBody>
      </p:sp>
      <p:sp>
        <p:nvSpPr>
          <p:cNvPr id="23" name="Rectangle 22">
            <a:extLst>
              <a:ext uri="{FF2B5EF4-FFF2-40B4-BE49-F238E27FC236}">
                <a16:creationId xmlns:a16="http://schemas.microsoft.com/office/drawing/2014/main" id="{B0D2D267-E9BD-1644-A2F6-80C172ADF2C6}"/>
              </a:ext>
            </a:extLst>
          </p:cNvPr>
          <p:cNvSpPr/>
          <p:nvPr/>
        </p:nvSpPr>
        <p:spPr>
          <a:xfrm>
            <a:off x="-2" y="2107968"/>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FE10D83A-83C7-5945-A52F-E8DC45445530}"/>
              </a:ext>
            </a:extLst>
          </p:cNvPr>
          <p:cNvSpPr/>
          <p:nvPr/>
        </p:nvSpPr>
        <p:spPr>
          <a:xfrm>
            <a:off x="3406292" y="1796518"/>
            <a:ext cx="1205098" cy="12050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C26D3F6A-AC8C-9047-B56D-9CDC35346DCB}"/>
              </a:ext>
            </a:extLst>
          </p:cNvPr>
          <p:cNvPicPr>
            <a:picLocks noChangeAspect="1"/>
          </p:cNvPicPr>
          <p:nvPr/>
        </p:nvPicPr>
        <p:blipFill>
          <a:blip r:embed="rId3">
            <a:biLevel thresh="25000"/>
          </a:blip>
          <a:stretch>
            <a:fillRect/>
          </a:stretch>
        </p:blipFill>
        <p:spPr>
          <a:xfrm>
            <a:off x="3475933" y="1988303"/>
            <a:ext cx="1065814" cy="868441"/>
          </a:xfrm>
          <a:prstGeom prst="rect">
            <a:avLst/>
          </a:prstGeom>
        </p:spPr>
      </p:pic>
      <p:sp>
        <p:nvSpPr>
          <p:cNvPr id="84" name="2019">
            <a:extLst>
              <a:ext uri="{FF2B5EF4-FFF2-40B4-BE49-F238E27FC236}">
                <a16:creationId xmlns:a16="http://schemas.microsoft.com/office/drawing/2014/main" id="{01F52A16-5E19-A445-8E8B-92E623DA07EA}"/>
              </a:ext>
            </a:extLst>
          </p:cNvPr>
          <p:cNvSpPr/>
          <p:nvPr/>
        </p:nvSpPr>
        <p:spPr>
          <a:xfrm>
            <a:off x="4953391" y="2259625"/>
            <a:ext cx="4416650"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Safe space</a:t>
            </a:r>
          </a:p>
        </p:txBody>
      </p:sp>
      <p:sp>
        <p:nvSpPr>
          <p:cNvPr id="39" name="Rectangle 38">
            <a:extLst>
              <a:ext uri="{FF2B5EF4-FFF2-40B4-BE49-F238E27FC236}">
                <a16:creationId xmlns:a16="http://schemas.microsoft.com/office/drawing/2014/main" id="{76D53F46-B0F2-D743-BE78-3A60972E4047}"/>
              </a:ext>
            </a:extLst>
          </p:cNvPr>
          <p:cNvSpPr/>
          <p:nvPr/>
        </p:nvSpPr>
        <p:spPr>
          <a:xfrm>
            <a:off x="-2" y="3781378"/>
            <a:ext cx="2353867"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2019">
            <a:extLst>
              <a:ext uri="{FF2B5EF4-FFF2-40B4-BE49-F238E27FC236}">
                <a16:creationId xmlns:a16="http://schemas.microsoft.com/office/drawing/2014/main" id="{AD8FE088-197E-A243-A803-72A09964AA3E}"/>
              </a:ext>
            </a:extLst>
          </p:cNvPr>
          <p:cNvSpPr/>
          <p:nvPr/>
        </p:nvSpPr>
        <p:spPr>
          <a:xfrm>
            <a:off x="3325002" y="3872949"/>
            <a:ext cx="8148531" cy="452193"/>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Forum for questions and discussion</a:t>
            </a:r>
          </a:p>
        </p:txBody>
      </p:sp>
      <p:grpSp>
        <p:nvGrpSpPr>
          <p:cNvPr id="2" name="Group 1">
            <a:extLst>
              <a:ext uri="{FF2B5EF4-FFF2-40B4-BE49-F238E27FC236}">
                <a16:creationId xmlns:a16="http://schemas.microsoft.com/office/drawing/2014/main" id="{4BE2944B-28D2-5748-BE47-9076CE8F74E4}"/>
              </a:ext>
            </a:extLst>
          </p:cNvPr>
          <p:cNvGrpSpPr/>
          <p:nvPr/>
        </p:nvGrpSpPr>
        <p:grpSpPr>
          <a:xfrm>
            <a:off x="1728967" y="3468116"/>
            <a:ext cx="1205098" cy="1205098"/>
            <a:chOff x="11999695" y="7095643"/>
            <a:chExt cx="1205245" cy="1205245"/>
          </a:xfrm>
        </p:grpSpPr>
        <p:sp>
          <p:nvSpPr>
            <p:cNvPr id="63" name="Oval 62">
              <a:extLst>
                <a:ext uri="{FF2B5EF4-FFF2-40B4-BE49-F238E27FC236}">
                  <a16:creationId xmlns:a16="http://schemas.microsoft.com/office/drawing/2014/main" id="{DD90BA2F-D2D7-364A-97AF-586EB3DB0DE0}"/>
                </a:ext>
              </a:extLst>
            </p:cNvPr>
            <p:cNvSpPr/>
            <p:nvPr/>
          </p:nvSpPr>
          <p:spPr>
            <a:xfrm>
              <a:off x="11999695" y="7095643"/>
              <a:ext cx="1205245" cy="12052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215">
              <a:extLst>
                <a:ext uri="{FF2B5EF4-FFF2-40B4-BE49-F238E27FC236}">
                  <a16:creationId xmlns:a16="http://schemas.microsoft.com/office/drawing/2014/main" id="{380C5B26-E3F8-034F-8D5C-196D309BF491}"/>
                </a:ext>
              </a:extLst>
            </p:cNvPr>
            <p:cNvGrpSpPr>
              <a:grpSpLocks noChangeAspect="1"/>
            </p:cNvGrpSpPr>
            <p:nvPr/>
          </p:nvGrpSpPr>
          <p:grpSpPr bwMode="auto">
            <a:xfrm>
              <a:off x="12239686" y="7378416"/>
              <a:ext cx="743849" cy="677625"/>
              <a:chOff x="4653" y="1874"/>
              <a:chExt cx="483" cy="440"/>
            </a:xfrm>
            <a:solidFill>
              <a:schemeClr val="bg1"/>
            </a:solidFill>
          </p:grpSpPr>
          <p:sp>
            <p:nvSpPr>
              <p:cNvPr id="82" name="Freeform 217">
                <a:extLst>
                  <a:ext uri="{FF2B5EF4-FFF2-40B4-BE49-F238E27FC236}">
                    <a16:creationId xmlns:a16="http://schemas.microsoft.com/office/drawing/2014/main" id="{AF0D7C7B-0031-2745-B679-561E4E22E1C0}"/>
                  </a:ext>
                </a:extLst>
              </p:cNvPr>
              <p:cNvSpPr>
                <a:spLocks noEditPoints="1"/>
              </p:cNvSpPr>
              <p:nvPr/>
            </p:nvSpPr>
            <p:spPr bwMode="auto">
              <a:xfrm>
                <a:off x="4835" y="2053"/>
                <a:ext cx="301" cy="261"/>
              </a:xfrm>
              <a:custGeom>
                <a:avLst/>
                <a:gdLst>
                  <a:gd name="T0" fmla="*/ 1353 w 2110"/>
                  <a:gd name="T1" fmla="*/ 358 h 1829"/>
                  <a:gd name="T2" fmla="*/ 1287 w 2110"/>
                  <a:gd name="T3" fmla="*/ 412 h 1829"/>
                  <a:gd name="T4" fmla="*/ 1261 w 2110"/>
                  <a:gd name="T5" fmla="*/ 494 h 1829"/>
                  <a:gd name="T6" fmla="*/ 1287 w 2110"/>
                  <a:gd name="T7" fmla="*/ 576 h 1829"/>
                  <a:gd name="T8" fmla="*/ 1353 w 2110"/>
                  <a:gd name="T9" fmla="*/ 629 h 1829"/>
                  <a:gd name="T10" fmla="*/ 1441 w 2110"/>
                  <a:gd name="T11" fmla="*/ 639 h 1829"/>
                  <a:gd name="T12" fmla="*/ 1517 w 2110"/>
                  <a:gd name="T13" fmla="*/ 598 h 1829"/>
                  <a:gd name="T14" fmla="*/ 1558 w 2110"/>
                  <a:gd name="T15" fmla="*/ 523 h 1829"/>
                  <a:gd name="T16" fmla="*/ 1549 w 2110"/>
                  <a:gd name="T17" fmla="*/ 437 h 1829"/>
                  <a:gd name="T18" fmla="*/ 1495 w 2110"/>
                  <a:gd name="T19" fmla="*/ 372 h 1829"/>
                  <a:gd name="T20" fmla="*/ 1411 w 2110"/>
                  <a:gd name="T21" fmla="*/ 346 h 1829"/>
                  <a:gd name="T22" fmla="*/ 641 w 2110"/>
                  <a:gd name="T23" fmla="*/ 358 h 1829"/>
                  <a:gd name="T24" fmla="*/ 576 w 2110"/>
                  <a:gd name="T25" fmla="*/ 412 h 1829"/>
                  <a:gd name="T26" fmla="*/ 549 w 2110"/>
                  <a:gd name="T27" fmla="*/ 494 h 1829"/>
                  <a:gd name="T28" fmla="*/ 576 w 2110"/>
                  <a:gd name="T29" fmla="*/ 576 h 1829"/>
                  <a:gd name="T30" fmla="*/ 641 w 2110"/>
                  <a:gd name="T31" fmla="*/ 629 h 1829"/>
                  <a:gd name="T32" fmla="*/ 730 w 2110"/>
                  <a:gd name="T33" fmla="*/ 639 h 1829"/>
                  <a:gd name="T34" fmla="*/ 806 w 2110"/>
                  <a:gd name="T35" fmla="*/ 598 h 1829"/>
                  <a:gd name="T36" fmla="*/ 847 w 2110"/>
                  <a:gd name="T37" fmla="*/ 523 h 1829"/>
                  <a:gd name="T38" fmla="*/ 837 w 2110"/>
                  <a:gd name="T39" fmla="*/ 437 h 1829"/>
                  <a:gd name="T40" fmla="*/ 783 w 2110"/>
                  <a:gd name="T41" fmla="*/ 372 h 1829"/>
                  <a:gd name="T42" fmla="*/ 700 w 2110"/>
                  <a:gd name="T43" fmla="*/ 346 h 1829"/>
                  <a:gd name="T44" fmla="*/ 1218 w 2110"/>
                  <a:gd name="T45" fmla="*/ 11 h 1829"/>
                  <a:gd name="T46" fmla="*/ 1448 w 2110"/>
                  <a:gd name="T47" fmla="*/ 63 h 1829"/>
                  <a:gd name="T48" fmla="*/ 1653 w 2110"/>
                  <a:gd name="T49" fmla="*/ 154 h 1829"/>
                  <a:gd name="T50" fmla="*/ 1828 w 2110"/>
                  <a:gd name="T51" fmla="*/ 280 h 1829"/>
                  <a:gd name="T52" fmla="*/ 1967 w 2110"/>
                  <a:gd name="T53" fmla="*/ 436 h 1829"/>
                  <a:gd name="T54" fmla="*/ 2061 w 2110"/>
                  <a:gd name="T55" fmla="*/ 614 h 1829"/>
                  <a:gd name="T56" fmla="*/ 2107 w 2110"/>
                  <a:gd name="T57" fmla="*/ 810 h 1829"/>
                  <a:gd name="T58" fmla="*/ 2099 w 2110"/>
                  <a:gd name="T59" fmla="*/ 1013 h 1829"/>
                  <a:gd name="T60" fmla="*/ 2037 w 2110"/>
                  <a:gd name="T61" fmla="*/ 1203 h 1829"/>
                  <a:gd name="T62" fmla="*/ 1929 w 2110"/>
                  <a:gd name="T63" fmla="*/ 1373 h 1829"/>
                  <a:gd name="T64" fmla="*/ 1496 w 2110"/>
                  <a:gd name="T65" fmla="*/ 1679 h 1829"/>
                  <a:gd name="T66" fmla="*/ 1284 w 2110"/>
                  <a:gd name="T67" fmla="*/ 1738 h 1829"/>
                  <a:gd name="T68" fmla="*/ 1055 w 2110"/>
                  <a:gd name="T69" fmla="*/ 1759 h 1829"/>
                  <a:gd name="T70" fmla="*/ 813 w 2110"/>
                  <a:gd name="T71" fmla="*/ 1736 h 1829"/>
                  <a:gd name="T72" fmla="*/ 591 w 2110"/>
                  <a:gd name="T73" fmla="*/ 1669 h 1829"/>
                  <a:gd name="T74" fmla="*/ 395 w 2110"/>
                  <a:gd name="T75" fmla="*/ 1566 h 1829"/>
                  <a:gd name="T76" fmla="*/ 232 w 2110"/>
                  <a:gd name="T77" fmla="*/ 1430 h 1829"/>
                  <a:gd name="T78" fmla="*/ 107 w 2110"/>
                  <a:gd name="T79" fmla="*/ 1266 h 1829"/>
                  <a:gd name="T80" fmla="*/ 28 w 2110"/>
                  <a:gd name="T81" fmla="*/ 1081 h 1829"/>
                  <a:gd name="T82" fmla="*/ 0 w 2110"/>
                  <a:gd name="T83" fmla="*/ 880 h 1829"/>
                  <a:gd name="T84" fmla="*/ 28 w 2110"/>
                  <a:gd name="T85" fmla="*/ 678 h 1829"/>
                  <a:gd name="T86" fmla="*/ 107 w 2110"/>
                  <a:gd name="T87" fmla="*/ 493 h 1829"/>
                  <a:gd name="T88" fmla="*/ 232 w 2110"/>
                  <a:gd name="T89" fmla="*/ 329 h 1829"/>
                  <a:gd name="T90" fmla="*/ 395 w 2110"/>
                  <a:gd name="T91" fmla="*/ 193 h 1829"/>
                  <a:gd name="T92" fmla="*/ 591 w 2110"/>
                  <a:gd name="T93" fmla="*/ 90 h 1829"/>
                  <a:gd name="T94" fmla="*/ 813 w 2110"/>
                  <a:gd name="T95" fmla="*/ 23 h 1829"/>
                  <a:gd name="T96" fmla="*/ 1055 w 2110"/>
                  <a:gd name="T97" fmla="*/ 0 h 1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10" h="1829">
                    <a:moveTo>
                      <a:pt x="1411" y="346"/>
                    </a:moveTo>
                    <a:lnTo>
                      <a:pt x="1381" y="349"/>
                    </a:lnTo>
                    <a:lnTo>
                      <a:pt x="1353" y="358"/>
                    </a:lnTo>
                    <a:lnTo>
                      <a:pt x="1327" y="372"/>
                    </a:lnTo>
                    <a:lnTo>
                      <a:pt x="1305" y="390"/>
                    </a:lnTo>
                    <a:lnTo>
                      <a:pt x="1287" y="412"/>
                    </a:lnTo>
                    <a:lnTo>
                      <a:pt x="1272" y="437"/>
                    </a:lnTo>
                    <a:lnTo>
                      <a:pt x="1264" y="464"/>
                    </a:lnTo>
                    <a:lnTo>
                      <a:pt x="1261" y="494"/>
                    </a:lnTo>
                    <a:lnTo>
                      <a:pt x="1264" y="523"/>
                    </a:lnTo>
                    <a:lnTo>
                      <a:pt x="1272" y="551"/>
                    </a:lnTo>
                    <a:lnTo>
                      <a:pt x="1287" y="576"/>
                    </a:lnTo>
                    <a:lnTo>
                      <a:pt x="1305" y="598"/>
                    </a:lnTo>
                    <a:lnTo>
                      <a:pt x="1327" y="616"/>
                    </a:lnTo>
                    <a:lnTo>
                      <a:pt x="1353" y="629"/>
                    </a:lnTo>
                    <a:lnTo>
                      <a:pt x="1381" y="639"/>
                    </a:lnTo>
                    <a:lnTo>
                      <a:pt x="1411" y="641"/>
                    </a:lnTo>
                    <a:lnTo>
                      <a:pt x="1441" y="639"/>
                    </a:lnTo>
                    <a:lnTo>
                      <a:pt x="1470" y="629"/>
                    </a:lnTo>
                    <a:lnTo>
                      <a:pt x="1495" y="616"/>
                    </a:lnTo>
                    <a:lnTo>
                      <a:pt x="1517" y="598"/>
                    </a:lnTo>
                    <a:lnTo>
                      <a:pt x="1535" y="576"/>
                    </a:lnTo>
                    <a:lnTo>
                      <a:pt x="1549" y="551"/>
                    </a:lnTo>
                    <a:lnTo>
                      <a:pt x="1558" y="523"/>
                    </a:lnTo>
                    <a:lnTo>
                      <a:pt x="1561" y="494"/>
                    </a:lnTo>
                    <a:lnTo>
                      <a:pt x="1558" y="464"/>
                    </a:lnTo>
                    <a:lnTo>
                      <a:pt x="1549" y="437"/>
                    </a:lnTo>
                    <a:lnTo>
                      <a:pt x="1535" y="412"/>
                    </a:lnTo>
                    <a:lnTo>
                      <a:pt x="1517" y="390"/>
                    </a:lnTo>
                    <a:lnTo>
                      <a:pt x="1495" y="372"/>
                    </a:lnTo>
                    <a:lnTo>
                      <a:pt x="1470" y="358"/>
                    </a:lnTo>
                    <a:lnTo>
                      <a:pt x="1441" y="349"/>
                    </a:lnTo>
                    <a:lnTo>
                      <a:pt x="1411" y="346"/>
                    </a:lnTo>
                    <a:close/>
                    <a:moveTo>
                      <a:pt x="700" y="346"/>
                    </a:moveTo>
                    <a:lnTo>
                      <a:pt x="670" y="349"/>
                    </a:lnTo>
                    <a:lnTo>
                      <a:pt x="641" y="358"/>
                    </a:lnTo>
                    <a:lnTo>
                      <a:pt x="616" y="372"/>
                    </a:lnTo>
                    <a:lnTo>
                      <a:pt x="594" y="390"/>
                    </a:lnTo>
                    <a:lnTo>
                      <a:pt x="576" y="412"/>
                    </a:lnTo>
                    <a:lnTo>
                      <a:pt x="562" y="437"/>
                    </a:lnTo>
                    <a:lnTo>
                      <a:pt x="552" y="464"/>
                    </a:lnTo>
                    <a:lnTo>
                      <a:pt x="549" y="494"/>
                    </a:lnTo>
                    <a:lnTo>
                      <a:pt x="552" y="523"/>
                    </a:lnTo>
                    <a:lnTo>
                      <a:pt x="562" y="551"/>
                    </a:lnTo>
                    <a:lnTo>
                      <a:pt x="576" y="576"/>
                    </a:lnTo>
                    <a:lnTo>
                      <a:pt x="594" y="598"/>
                    </a:lnTo>
                    <a:lnTo>
                      <a:pt x="616" y="616"/>
                    </a:lnTo>
                    <a:lnTo>
                      <a:pt x="641" y="629"/>
                    </a:lnTo>
                    <a:lnTo>
                      <a:pt x="670" y="639"/>
                    </a:lnTo>
                    <a:lnTo>
                      <a:pt x="700" y="641"/>
                    </a:lnTo>
                    <a:lnTo>
                      <a:pt x="730" y="639"/>
                    </a:lnTo>
                    <a:lnTo>
                      <a:pt x="758" y="629"/>
                    </a:lnTo>
                    <a:lnTo>
                      <a:pt x="783" y="616"/>
                    </a:lnTo>
                    <a:lnTo>
                      <a:pt x="806" y="598"/>
                    </a:lnTo>
                    <a:lnTo>
                      <a:pt x="824" y="576"/>
                    </a:lnTo>
                    <a:lnTo>
                      <a:pt x="837" y="551"/>
                    </a:lnTo>
                    <a:lnTo>
                      <a:pt x="847" y="523"/>
                    </a:lnTo>
                    <a:lnTo>
                      <a:pt x="850" y="494"/>
                    </a:lnTo>
                    <a:lnTo>
                      <a:pt x="847" y="464"/>
                    </a:lnTo>
                    <a:lnTo>
                      <a:pt x="837" y="437"/>
                    </a:lnTo>
                    <a:lnTo>
                      <a:pt x="824" y="412"/>
                    </a:lnTo>
                    <a:lnTo>
                      <a:pt x="806" y="390"/>
                    </a:lnTo>
                    <a:lnTo>
                      <a:pt x="783" y="372"/>
                    </a:lnTo>
                    <a:lnTo>
                      <a:pt x="758" y="358"/>
                    </a:lnTo>
                    <a:lnTo>
                      <a:pt x="730" y="349"/>
                    </a:lnTo>
                    <a:lnTo>
                      <a:pt x="700" y="346"/>
                    </a:lnTo>
                    <a:close/>
                    <a:moveTo>
                      <a:pt x="1055" y="0"/>
                    </a:moveTo>
                    <a:lnTo>
                      <a:pt x="1138" y="2"/>
                    </a:lnTo>
                    <a:lnTo>
                      <a:pt x="1218" y="11"/>
                    </a:lnTo>
                    <a:lnTo>
                      <a:pt x="1298" y="23"/>
                    </a:lnTo>
                    <a:lnTo>
                      <a:pt x="1374" y="41"/>
                    </a:lnTo>
                    <a:lnTo>
                      <a:pt x="1448" y="63"/>
                    </a:lnTo>
                    <a:lnTo>
                      <a:pt x="1519" y="90"/>
                    </a:lnTo>
                    <a:lnTo>
                      <a:pt x="1588" y="120"/>
                    </a:lnTo>
                    <a:lnTo>
                      <a:pt x="1653" y="154"/>
                    </a:lnTo>
                    <a:lnTo>
                      <a:pt x="1716" y="193"/>
                    </a:lnTo>
                    <a:lnTo>
                      <a:pt x="1774" y="236"/>
                    </a:lnTo>
                    <a:lnTo>
                      <a:pt x="1828" y="280"/>
                    </a:lnTo>
                    <a:lnTo>
                      <a:pt x="1879" y="329"/>
                    </a:lnTo>
                    <a:lnTo>
                      <a:pt x="1925" y="381"/>
                    </a:lnTo>
                    <a:lnTo>
                      <a:pt x="1967" y="436"/>
                    </a:lnTo>
                    <a:lnTo>
                      <a:pt x="2003" y="493"/>
                    </a:lnTo>
                    <a:lnTo>
                      <a:pt x="2035" y="552"/>
                    </a:lnTo>
                    <a:lnTo>
                      <a:pt x="2061" y="614"/>
                    </a:lnTo>
                    <a:lnTo>
                      <a:pt x="2083" y="678"/>
                    </a:lnTo>
                    <a:lnTo>
                      <a:pt x="2099" y="744"/>
                    </a:lnTo>
                    <a:lnTo>
                      <a:pt x="2107" y="810"/>
                    </a:lnTo>
                    <a:lnTo>
                      <a:pt x="2110" y="880"/>
                    </a:lnTo>
                    <a:lnTo>
                      <a:pt x="2108" y="948"/>
                    </a:lnTo>
                    <a:lnTo>
                      <a:pt x="2099" y="1013"/>
                    </a:lnTo>
                    <a:lnTo>
                      <a:pt x="2084" y="1079"/>
                    </a:lnTo>
                    <a:lnTo>
                      <a:pt x="2062" y="1142"/>
                    </a:lnTo>
                    <a:lnTo>
                      <a:pt x="2037" y="1203"/>
                    </a:lnTo>
                    <a:lnTo>
                      <a:pt x="2006" y="1262"/>
                    </a:lnTo>
                    <a:lnTo>
                      <a:pt x="1970" y="1319"/>
                    </a:lnTo>
                    <a:lnTo>
                      <a:pt x="1929" y="1373"/>
                    </a:lnTo>
                    <a:lnTo>
                      <a:pt x="1978" y="1829"/>
                    </a:lnTo>
                    <a:lnTo>
                      <a:pt x="1561" y="1652"/>
                    </a:lnTo>
                    <a:lnTo>
                      <a:pt x="1496" y="1679"/>
                    </a:lnTo>
                    <a:lnTo>
                      <a:pt x="1427" y="1703"/>
                    </a:lnTo>
                    <a:lnTo>
                      <a:pt x="1357" y="1723"/>
                    </a:lnTo>
                    <a:lnTo>
                      <a:pt x="1284" y="1738"/>
                    </a:lnTo>
                    <a:lnTo>
                      <a:pt x="1210" y="1750"/>
                    </a:lnTo>
                    <a:lnTo>
                      <a:pt x="1133" y="1757"/>
                    </a:lnTo>
                    <a:lnTo>
                      <a:pt x="1055" y="1759"/>
                    </a:lnTo>
                    <a:lnTo>
                      <a:pt x="973" y="1757"/>
                    </a:lnTo>
                    <a:lnTo>
                      <a:pt x="893" y="1749"/>
                    </a:lnTo>
                    <a:lnTo>
                      <a:pt x="813" y="1736"/>
                    </a:lnTo>
                    <a:lnTo>
                      <a:pt x="737" y="1718"/>
                    </a:lnTo>
                    <a:lnTo>
                      <a:pt x="662" y="1697"/>
                    </a:lnTo>
                    <a:lnTo>
                      <a:pt x="591" y="1669"/>
                    </a:lnTo>
                    <a:lnTo>
                      <a:pt x="522" y="1639"/>
                    </a:lnTo>
                    <a:lnTo>
                      <a:pt x="458" y="1605"/>
                    </a:lnTo>
                    <a:lnTo>
                      <a:pt x="395" y="1566"/>
                    </a:lnTo>
                    <a:lnTo>
                      <a:pt x="337" y="1524"/>
                    </a:lnTo>
                    <a:lnTo>
                      <a:pt x="283" y="1479"/>
                    </a:lnTo>
                    <a:lnTo>
                      <a:pt x="232" y="1430"/>
                    </a:lnTo>
                    <a:lnTo>
                      <a:pt x="185" y="1378"/>
                    </a:lnTo>
                    <a:lnTo>
                      <a:pt x="144" y="1324"/>
                    </a:lnTo>
                    <a:lnTo>
                      <a:pt x="107" y="1266"/>
                    </a:lnTo>
                    <a:lnTo>
                      <a:pt x="75" y="1207"/>
                    </a:lnTo>
                    <a:lnTo>
                      <a:pt x="48" y="1146"/>
                    </a:lnTo>
                    <a:lnTo>
                      <a:pt x="28" y="1081"/>
                    </a:lnTo>
                    <a:lnTo>
                      <a:pt x="12" y="1016"/>
                    </a:lnTo>
                    <a:lnTo>
                      <a:pt x="3" y="949"/>
                    </a:lnTo>
                    <a:lnTo>
                      <a:pt x="0" y="880"/>
                    </a:lnTo>
                    <a:lnTo>
                      <a:pt x="3" y="810"/>
                    </a:lnTo>
                    <a:lnTo>
                      <a:pt x="12" y="744"/>
                    </a:lnTo>
                    <a:lnTo>
                      <a:pt x="28" y="678"/>
                    </a:lnTo>
                    <a:lnTo>
                      <a:pt x="48" y="614"/>
                    </a:lnTo>
                    <a:lnTo>
                      <a:pt x="75" y="552"/>
                    </a:lnTo>
                    <a:lnTo>
                      <a:pt x="107" y="493"/>
                    </a:lnTo>
                    <a:lnTo>
                      <a:pt x="144" y="436"/>
                    </a:lnTo>
                    <a:lnTo>
                      <a:pt x="185" y="381"/>
                    </a:lnTo>
                    <a:lnTo>
                      <a:pt x="232" y="329"/>
                    </a:lnTo>
                    <a:lnTo>
                      <a:pt x="283" y="280"/>
                    </a:lnTo>
                    <a:lnTo>
                      <a:pt x="337" y="236"/>
                    </a:lnTo>
                    <a:lnTo>
                      <a:pt x="395" y="193"/>
                    </a:lnTo>
                    <a:lnTo>
                      <a:pt x="458" y="154"/>
                    </a:lnTo>
                    <a:lnTo>
                      <a:pt x="522" y="120"/>
                    </a:lnTo>
                    <a:lnTo>
                      <a:pt x="591" y="90"/>
                    </a:lnTo>
                    <a:lnTo>
                      <a:pt x="662" y="63"/>
                    </a:lnTo>
                    <a:lnTo>
                      <a:pt x="737" y="41"/>
                    </a:lnTo>
                    <a:lnTo>
                      <a:pt x="813" y="23"/>
                    </a:lnTo>
                    <a:lnTo>
                      <a:pt x="893" y="11"/>
                    </a:lnTo>
                    <a:lnTo>
                      <a:pt x="973" y="2"/>
                    </a:lnTo>
                    <a:lnTo>
                      <a:pt x="105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83" name="Freeform 218">
                <a:extLst>
                  <a:ext uri="{FF2B5EF4-FFF2-40B4-BE49-F238E27FC236}">
                    <a16:creationId xmlns:a16="http://schemas.microsoft.com/office/drawing/2014/main" id="{ECA99955-63BA-924C-96C0-A2F6510554A1}"/>
                  </a:ext>
                </a:extLst>
              </p:cNvPr>
              <p:cNvSpPr>
                <a:spLocks noEditPoints="1"/>
              </p:cNvSpPr>
              <p:nvPr/>
            </p:nvSpPr>
            <p:spPr bwMode="auto">
              <a:xfrm>
                <a:off x="4653" y="1874"/>
                <a:ext cx="398" cy="345"/>
              </a:xfrm>
              <a:custGeom>
                <a:avLst/>
                <a:gdLst>
                  <a:gd name="T0" fmla="*/ 1796 w 2789"/>
                  <a:gd name="T1" fmla="*/ 470 h 2416"/>
                  <a:gd name="T2" fmla="*/ 1713 w 2789"/>
                  <a:gd name="T3" fmla="*/ 526 h 2416"/>
                  <a:gd name="T4" fmla="*/ 1669 w 2789"/>
                  <a:gd name="T5" fmla="*/ 617 h 2416"/>
                  <a:gd name="T6" fmla="*/ 1679 w 2789"/>
                  <a:gd name="T7" fmla="*/ 720 h 2416"/>
                  <a:gd name="T8" fmla="*/ 1737 w 2789"/>
                  <a:gd name="T9" fmla="*/ 801 h 2416"/>
                  <a:gd name="T10" fmla="*/ 1830 w 2789"/>
                  <a:gd name="T11" fmla="*/ 844 h 2416"/>
                  <a:gd name="T12" fmla="*/ 1935 w 2789"/>
                  <a:gd name="T13" fmla="*/ 835 h 2416"/>
                  <a:gd name="T14" fmla="*/ 2016 w 2789"/>
                  <a:gd name="T15" fmla="*/ 777 h 2416"/>
                  <a:gd name="T16" fmla="*/ 2060 w 2789"/>
                  <a:gd name="T17" fmla="*/ 687 h 2416"/>
                  <a:gd name="T18" fmla="*/ 2050 w 2789"/>
                  <a:gd name="T19" fmla="*/ 585 h 2416"/>
                  <a:gd name="T20" fmla="*/ 1993 w 2789"/>
                  <a:gd name="T21" fmla="*/ 503 h 2416"/>
                  <a:gd name="T22" fmla="*/ 1901 w 2789"/>
                  <a:gd name="T23" fmla="*/ 461 h 2416"/>
                  <a:gd name="T24" fmla="*/ 889 w 2789"/>
                  <a:gd name="T25" fmla="*/ 461 h 2416"/>
                  <a:gd name="T26" fmla="*/ 797 w 2789"/>
                  <a:gd name="T27" fmla="*/ 503 h 2416"/>
                  <a:gd name="T28" fmla="*/ 739 w 2789"/>
                  <a:gd name="T29" fmla="*/ 585 h 2416"/>
                  <a:gd name="T30" fmla="*/ 730 w 2789"/>
                  <a:gd name="T31" fmla="*/ 687 h 2416"/>
                  <a:gd name="T32" fmla="*/ 773 w 2789"/>
                  <a:gd name="T33" fmla="*/ 777 h 2416"/>
                  <a:gd name="T34" fmla="*/ 855 w 2789"/>
                  <a:gd name="T35" fmla="*/ 835 h 2416"/>
                  <a:gd name="T36" fmla="*/ 960 w 2789"/>
                  <a:gd name="T37" fmla="*/ 844 h 2416"/>
                  <a:gd name="T38" fmla="*/ 1052 w 2789"/>
                  <a:gd name="T39" fmla="*/ 801 h 2416"/>
                  <a:gd name="T40" fmla="*/ 1110 w 2789"/>
                  <a:gd name="T41" fmla="*/ 720 h 2416"/>
                  <a:gd name="T42" fmla="*/ 1120 w 2789"/>
                  <a:gd name="T43" fmla="*/ 617 h 2416"/>
                  <a:gd name="T44" fmla="*/ 1077 w 2789"/>
                  <a:gd name="T45" fmla="*/ 526 h 2416"/>
                  <a:gd name="T46" fmla="*/ 994 w 2789"/>
                  <a:gd name="T47" fmla="*/ 470 h 2416"/>
                  <a:gd name="T48" fmla="*/ 1395 w 2789"/>
                  <a:gd name="T49" fmla="*/ 0 h 2416"/>
                  <a:gd name="T50" fmla="*/ 1676 w 2789"/>
                  <a:gd name="T51" fmla="*/ 23 h 2416"/>
                  <a:gd name="T52" fmla="*/ 1938 w 2789"/>
                  <a:gd name="T53" fmla="*/ 91 h 2416"/>
                  <a:gd name="T54" fmla="*/ 2174 w 2789"/>
                  <a:gd name="T55" fmla="*/ 198 h 2416"/>
                  <a:gd name="T56" fmla="*/ 2381 w 2789"/>
                  <a:gd name="T57" fmla="*/ 340 h 2416"/>
                  <a:gd name="T58" fmla="*/ 2552 w 2789"/>
                  <a:gd name="T59" fmla="*/ 512 h 2416"/>
                  <a:gd name="T60" fmla="*/ 2680 w 2789"/>
                  <a:gd name="T61" fmla="*/ 710 h 2416"/>
                  <a:gd name="T62" fmla="*/ 2761 w 2789"/>
                  <a:gd name="T63" fmla="*/ 927 h 2416"/>
                  <a:gd name="T64" fmla="*/ 2789 w 2789"/>
                  <a:gd name="T65" fmla="*/ 1162 h 2416"/>
                  <a:gd name="T66" fmla="*/ 2714 w 2789"/>
                  <a:gd name="T67" fmla="*/ 1194 h 2416"/>
                  <a:gd name="T68" fmla="*/ 2487 w 2789"/>
                  <a:gd name="T69" fmla="*/ 1147 h 2416"/>
                  <a:gd name="T70" fmla="*/ 2239 w 2789"/>
                  <a:gd name="T71" fmla="*/ 1140 h 2416"/>
                  <a:gd name="T72" fmla="*/ 1988 w 2789"/>
                  <a:gd name="T73" fmla="*/ 1179 h 2416"/>
                  <a:gd name="T74" fmla="*/ 1758 w 2789"/>
                  <a:gd name="T75" fmla="*/ 1262 h 2416"/>
                  <a:gd name="T76" fmla="*/ 1557 w 2789"/>
                  <a:gd name="T77" fmla="*/ 1382 h 2416"/>
                  <a:gd name="T78" fmla="*/ 1389 w 2789"/>
                  <a:gd name="T79" fmla="*/ 1534 h 2416"/>
                  <a:gd name="T80" fmla="*/ 1261 w 2789"/>
                  <a:gd name="T81" fmla="*/ 1715 h 2416"/>
                  <a:gd name="T82" fmla="*/ 1180 w 2789"/>
                  <a:gd name="T83" fmla="*/ 1915 h 2416"/>
                  <a:gd name="T84" fmla="*/ 1152 w 2789"/>
                  <a:gd name="T85" fmla="*/ 2134 h 2416"/>
                  <a:gd name="T86" fmla="*/ 1172 w 2789"/>
                  <a:gd name="T87" fmla="*/ 2308 h 2416"/>
                  <a:gd name="T88" fmla="*/ 941 w 2789"/>
                  <a:gd name="T89" fmla="*/ 2260 h 2416"/>
                  <a:gd name="T90" fmla="*/ 727 w 2789"/>
                  <a:gd name="T91" fmla="*/ 2182 h 2416"/>
                  <a:gd name="T92" fmla="*/ 192 w 2789"/>
                  <a:gd name="T93" fmla="*/ 1751 h 2416"/>
                  <a:gd name="T94" fmla="*/ 77 w 2789"/>
                  <a:gd name="T95" fmla="*/ 1546 h 2416"/>
                  <a:gd name="T96" fmla="*/ 13 w 2789"/>
                  <a:gd name="T97" fmla="*/ 1321 h 2416"/>
                  <a:gd name="T98" fmla="*/ 3 w 2789"/>
                  <a:gd name="T99" fmla="*/ 1082 h 2416"/>
                  <a:gd name="T100" fmla="*/ 50 w 2789"/>
                  <a:gd name="T101" fmla="*/ 853 h 2416"/>
                  <a:gd name="T102" fmla="*/ 147 w 2789"/>
                  <a:gd name="T103" fmla="*/ 641 h 2416"/>
                  <a:gd name="T104" fmla="*/ 291 w 2789"/>
                  <a:gd name="T105" fmla="*/ 451 h 2416"/>
                  <a:gd name="T106" fmla="*/ 474 w 2789"/>
                  <a:gd name="T107" fmla="*/ 289 h 2416"/>
                  <a:gd name="T108" fmla="*/ 690 w 2789"/>
                  <a:gd name="T109" fmla="*/ 158 h 2416"/>
                  <a:gd name="T110" fmla="*/ 937 w 2789"/>
                  <a:gd name="T111" fmla="*/ 64 h 2416"/>
                  <a:gd name="T112" fmla="*/ 1205 w 2789"/>
                  <a:gd name="T113" fmla="*/ 10 h 2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89" h="2416">
                    <a:moveTo>
                      <a:pt x="1866" y="458"/>
                    </a:moveTo>
                    <a:lnTo>
                      <a:pt x="1830" y="461"/>
                    </a:lnTo>
                    <a:lnTo>
                      <a:pt x="1796" y="470"/>
                    </a:lnTo>
                    <a:lnTo>
                      <a:pt x="1765" y="485"/>
                    </a:lnTo>
                    <a:lnTo>
                      <a:pt x="1737" y="503"/>
                    </a:lnTo>
                    <a:lnTo>
                      <a:pt x="1713" y="526"/>
                    </a:lnTo>
                    <a:lnTo>
                      <a:pt x="1694" y="553"/>
                    </a:lnTo>
                    <a:lnTo>
                      <a:pt x="1679" y="585"/>
                    </a:lnTo>
                    <a:lnTo>
                      <a:pt x="1669" y="617"/>
                    </a:lnTo>
                    <a:lnTo>
                      <a:pt x="1666" y="652"/>
                    </a:lnTo>
                    <a:lnTo>
                      <a:pt x="1669" y="687"/>
                    </a:lnTo>
                    <a:lnTo>
                      <a:pt x="1679" y="720"/>
                    </a:lnTo>
                    <a:lnTo>
                      <a:pt x="1694" y="750"/>
                    </a:lnTo>
                    <a:lnTo>
                      <a:pt x="1713" y="777"/>
                    </a:lnTo>
                    <a:lnTo>
                      <a:pt x="1737" y="801"/>
                    </a:lnTo>
                    <a:lnTo>
                      <a:pt x="1765" y="821"/>
                    </a:lnTo>
                    <a:lnTo>
                      <a:pt x="1796" y="835"/>
                    </a:lnTo>
                    <a:lnTo>
                      <a:pt x="1830" y="844"/>
                    </a:lnTo>
                    <a:lnTo>
                      <a:pt x="1866" y="847"/>
                    </a:lnTo>
                    <a:lnTo>
                      <a:pt x="1901" y="844"/>
                    </a:lnTo>
                    <a:lnTo>
                      <a:pt x="1935" y="835"/>
                    </a:lnTo>
                    <a:lnTo>
                      <a:pt x="1965" y="821"/>
                    </a:lnTo>
                    <a:lnTo>
                      <a:pt x="1993" y="801"/>
                    </a:lnTo>
                    <a:lnTo>
                      <a:pt x="2016" y="777"/>
                    </a:lnTo>
                    <a:lnTo>
                      <a:pt x="2036" y="750"/>
                    </a:lnTo>
                    <a:lnTo>
                      <a:pt x="2050" y="720"/>
                    </a:lnTo>
                    <a:lnTo>
                      <a:pt x="2060" y="687"/>
                    </a:lnTo>
                    <a:lnTo>
                      <a:pt x="2063" y="652"/>
                    </a:lnTo>
                    <a:lnTo>
                      <a:pt x="2060" y="617"/>
                    </a:lnTo>
                    <a:lnTo>
                      <a:pt x="2050" y="585"/>
                    </a:lnTo>
                    <a:lnTo>
                      <a:pt x="2036" y="553"/>
                    </a:lnTo>
                    <a:lnTo>
                      <a:pt x="2016" y="526"/>
                    </a:lnTo>
                    <a:lnTo>
                      <a:pt x="1993" y="503"/>
                    </a:lnTo>
                    <a:lnTo>
                      <a:pt x="1965" y="485"/>
                    </a:lnTo>
                    <a:lnTo>
                      <a:pt x="1935" y="470"/>
                    </a:lnTo>
                    <a:lnTo>
                      <a:pt x="1901" y="461"/>
                    </a:lnTo>
                    <a:lnTo>
                      <a:pt x="1866" y="458"/>
                    </a:lnTo>
                    <a:close/>
                    <a:moveTo>
                      <a:pt x="925" y="458"/>
                    </a:moveTo>
                    <a:lnTo>
                      <a:pt x="889" y="461"/>
                    </a:lnTo>
                    <a:lnTo>
                      <a:pt x="855" y="470"/>
                    </a:lnTo>
                    <a:lnTo>
                      <a:pt x="824" y="485"/>
                    </a:lnTo>
                    <a:lnTo>
                      <a:pt x="797" y="503"/>
                    </a:lnTo>
                    <a:lnTo>
                      <a:pt x="773" y="526"/>
                    </a:lnTo>
                    <a:lnTo>
                      <a:pt x="754" y="553"/>
                    </a:lnTo>
                    <a:lnTo>
                      <a:pt x="739" y="585"/>
                    </a:lnTo>
                    <a:lnTo>
                      <a:pt x="730" y="617"/>
                    </a:lnTo>
                    <a:lnTo>
                      <a:pt x="727" y="652"/>
                    </a:lnTo>
                    <a:lnTo>
                      <a:pt x="730" y="687"/>
                    </a:lnTo>
                    <a:lnTo>
                      <a:pt x="739" y="720"/>
                    </a:lnTo>
                    <a:lnTo>
                      <a:pt x="754" y="750"/>
                    </a:lnTo>
                    <a:lnTo>
                      <a:pt x="773" y="777"/>
                    </a:lnTo>
                    <a:lnTo>
                      <a:pt x="797" y="801"/>
                    </a:lnTo>
                    <a:lnTo>
                      <a:pt x="824" y="821"/>
                    </a:lnTo>
                    <a:lnTo>
                      <a:pt x="855" y="835"/>
                    </a:lnTo>
                    <a:lnTo>
                      <a:pt x="889" y="844"/>
                    </a:lnTo>
                    <a:lnTo>
                      <a:pt x="925" y="847"/>
                    </a:lnTo>
                    <a:lnTo>
                      <a:pt x="960" y="844"/>
                    </a:lnTo>
                    <a:lnTo>
                      <a:pt x="994" y="835"/>
                    </a:lnTo>
                    <a:lnTo>
                      <a:pt x="1025" y="821"/>
                    </a:lnTo>
                    <a:lnTo>
                      <a:pt x="1052" y="801"/>
                    </a:lnTo>
                    <a:lnTo>
                      <a:pt x="1077" y="777"/>
                    </a:lnTo>
                    <a:lnTo>
                      <a:pt x="1096" y="750"/>
                    </a:lnTo>
                    <a:lnTo>
                      <a:pt x="1110" y="720"/>
                    </a:lnTo>
                    <a:lnTo>
                      <a:pt x="1120" y="687"/>
                    </a:lnTo>
                    <a:lnTo>
                      <a:pt x="1123" y="652"/>
                    </a:lnTo>
                    <a:lnTo>
                      <a:pt x="1120" y="617"/>
                    </a:lnTo>
                    <a:lnTo>
                      <a:pt x="1110" y="585"/>
                    </a:lnTo>
                    <a:lnTo>
                      <a:pt x="1096" y="553"/>
                    </a:lnTo>
                    <a:lnTo>
                      <a:pt x="1077" y="526"/>
                    </a:lnTo>
                    <a:lnTo>
                      <a:pt x="1052" y="503"/>
                    </a:lnTo>
                    <a:lnTo>
                      <a:pt x="1025" y="485"/>
                    </a:lnTo>
                    <a:lnTo>
                      <a:pt x="994" y="470"/>
                    </a:lnTo>
                    <a:lnTo>
                      <a:pt x="960" y="461"/>
                    </a:lnTo>
                    <a:lnTo>
                      <a:pt x="925" y="458"/>
                    </a:lnTo>
                    <a:close/>
                    <a:moveTo>
                      <a:pt x="1395" y="0"/>
                    </a:moveTo>
                    <a:lnTo>
                      <a:pt x="1490" y="3"/>
                    </a:lnTo>
                    <a:lnTo>
                      <a:pt x="1583" y="10"/>
                    </a:lnTo>
                    <a:lnTo>
                      <a:pt x="1676" y="23"/>
                    </a:lnTo>
                    <a:lnTo>
                      <a:pt x="1765" y="41"/>
                    </a:lnTo>
                    <a:lnTo>
                      <a:pt x="1853" y="64"/>
                    </a:lnTo>
                    <a:lnTo>
                      <a:pt x="1938" y="91"/>
                    </a:lnTo>
                    <a:lnTo>
                      <a:pt x="2019" y="122"/>
                    </a:lnTo>
                    <a:lnTo>
                      <a:pt x="2099" y="158"/>
                    </a:lnTo>
                    <a:lnTo>
                      <a:pt x="2174" y="198"/>
                    </a:lnTo>
                    <a:lnTo>
                      <a:pt x="2247" y="242"/>
                    </a:lnTo>
                    <a:lnTo>
                      <a:pt x="2316" y="289"/>
                    </a:lnTo>
                    <a:lnTo>
                      <a:pt x="2381" y="340"/>
                    </a:lnTo>
                    <a:lnTo>
                      <a:pt x="2442" y="394"/>
                    </a:lnTo>
                    <a:lnTo>
                      <a:pt x="2499" y="451"/>
                    </a:lnTo>
                    <a:lnTo>
                      <a:pt x="2552" y="512"/>
                    </a:lnTo>
                    <a:lnTo>
                      <a:pt x="2600" y="575"/>
                    </a:lnTo>
                    <a:lnTo>
                      <a:pt x="2642" y="641"/>
                    </a:lnTo>
                    <a:lnTo>
                      <a:pt x="2680" y="710"/>
                    </a:lnTo>
                    <a:lnTo>
                      <a:pt x="2713" y="780"/>
                    </a:lnTo>
                    <a:lnTo>
                      <a:pt x="2740" y="853"/>
                    </a:lnTo>
                    <a:lnTo>
                      <a:pt x="2761" y="927"/>
                    </a:lnTo>
                    <a:lnTo>
                      <a:pt x="2777" y="1004"/>
                    </a:lnTo>
                    <a:lnTo>
                      <a:pt x="2786" y="1082"/>
                    </a:lnTo>
                    <a:lnTo>
                      <a:pt x="2789" y="1162"/>
                    </a:lnTo>
                    <a:lnTo>
                      <a:pt x="2788" y="1190"/>
                    </a:lnTo>
                    <a:lnTo>
                      <a:pt x="2786" y="1217"/>
                    </a:lnTo>
                    <a:lnTo>
                      <a:pt x="2714" y="1194"/>
                    </a:lnTo>
                    <a:lnTo>
                      <a:pt x="2641" y="1174"/>
                    </a:lnTo>
                    <a:lnTo>
                      <a:pt x="2565" y="1158"/>
                    </a:lnTo>
                    <a:lnTo>
                      <a:pt x="2487" y="1147"/>
                    </a:lnTo>
                    <a:lnTo>
                      <a:pt x="2408" y="1140"/>
                    </a:lnTo>
                    <a:lnTo>
                      <a:pt x="2326" y="1138"/>
                    </a:lnTo>
                    <a:lnTo>
                      <a:pt x="2239" y="1140"/>
                    </a:lnTo>
                    <a:lnTo>
                      <a:pt x="2153" y="1148"/>
                    </a:lnTo>
                    <a:lnTo>
                      <a:pt x="2069" y="1162"/>
                    </a:lnTo>
                    <a:lnTo>
                      <a:pt x="1988" y="1179"/>
                    </a:lnTo>
                    <a:lnTo>
                      <a:pt x="1908" y="1202"/>
                    </a:lnTo>
                    <a:lnTo>
                      <a:pt x="1832" y="1230"/>
                    </a:lnTo>
                    <a:lnTo>
                      <a:pt x="1758" y="1262"/>
                    </a:lnTo>
                    <a:lnTo>
                      <a:pt x="1687" y="1298"/>
                    </a:lnTo>
                    <a:lnTo>
                      <a:pt x="1621" y="1339"/>
                    </a:lnTo>
                    <a:lnTo>
                      <a:pt x="1557" y="1382"/>
                    </a:lnTo>
                    <a:lnTo>
                      <a:pt x="1497" y="1429"/>
                    </a:lnTo>
                    <a:lnTo>
                      <a:pt x="1440" y="1480"/>
                    </a:lnTo>
                    <a:lnTo>
                      <a:pt x="1389" y="1534"/>
                    </a:lnTo>
                    <a:lnTo>
                      <a:pt x="1342" y="1592"/>
                    </a:lnTo>
                    <a:lnTo>
                      <a:pt x="1299" y="1652"/>
                    </a:lnTo>
                    <a:lnTo>
                      <a:pt x="1261" y="1715"/>
                    </a:lnTo>
                    <a:lnTo>
                      <a:pt x="1229" y="1779"/>
                    </a:lnTo>
                    <a:lnTo>
                      <a:pt x="1202" y="1847"/>
                    </a:lnTo>
                    <a:lnTo>
                      <a:pt x="1180" y="1915"/>
                    </a:lnTo>
                    <a:lnTo>
                      <a:pt x="1165" y="1986"/>
                    </a:lnTo>
                    <a:lnTo>
                      <a:pt x="1155" y="2059"/>
                    </a:lnTo>
                    <a:lnTo>
                      <a:pt x="1152" y="2134"/>
                    </a:lnTo>
                    <a:lnTo>
                      <a:pt x="1155" y="2192"/>
                    </a:lnTo>
                    <a:lnTo>
                      <a:pt x="1161" y="2251"/>
                    </a:lnTo>
                    <a:lnTo>
                      <a:pt x="1172" y="2308"/>
                    </a:lnTo>
                    <a:lnTo>
                      <a:pt x="1092" y="2296"/>
                    </a:lnTo>
                    <a:lnTo>
                      <a:pt x="1016" y="2280"/>
                    </a:lnTo>
                    <a:lnTo>
                      <a:pt x="941" y="2260"/>
                    </a:lnTo>
                    <a:lnTo>
                      <a:pt x="867" y="2238"/>
                    </a:lnTo>
                    <a:lnTo>
                      <a:pt x="795" y="2212"/>
                    </a:lnTo>
                    <a:lnTo>
                      <a:pt x="727" y="2182"/>
                    </a:lnTo>
                    <a:lnTo>
                      <a:pt x="176" y="2416"/>
                    </a:lnTo>
                    <a:lnTo>
                      <a:pt x="240" y="1814"/>
                    </a:lnTo>
                    <a:lnTo>
                      <a:pt x="192" y="1751"/>
                    </a:lnTo>
                    <a:lnTo>
                      <a:pt x="148" y="1684"/>
                    </a:lnTo>
                    <a:lnTo>
                      <a:pt x="110" y="1617"/>
                    </a:lnTo>
                    <a:lnTo>
                      <a:pt x="77" y="1546"/>
                    </a:lnTo>
                    <a:lnTo>
                      <a:pt x="50" y="1472"/>
                    </a:lnTo>
                    <a:lnTo>
                      <a:pt x="29" y="1397"/>
                    </a:lnTo>
                    <a:lnTo>
                      <a:pt x="13" y="1321"/>
                    </a:lnTo>
                    <a:lnTo>
                      <a:pt x="3" y="1242"/>
                    </a:lnTo>
                    <a:lnTo>
                      <a:pt x="0" y="1162"/>
                    </a:lnTo>
                    <a:lnTo>
                      <a:pt x="3" y="1082"/>
                    </a:lnTo>
                    <a:lnTo>
                      <a:pt x="13" y="1004"/>
                    </a:lnTo>
                    <a:lnTo>
                      <a:pt x="29" y="927"/>
                    </a:lnTo>
                    <a:lnTo>
                      <a:pt x="50" y="853"/>
                    </a:lnTo>
                    <a:lnTo>
                      <a:pt x="77" y="780"/>
                    </a:lnTo>
                    <a:lnTo>
                      <a:pt x="109" y="710"/>
                    </a:lnTo>
                    <a:lnTo>
                      <a:pt x="147" y="641"/>
                    </a:lnTo>
                    <a:lnTo>
                      <a:pt x="191" y="575"/>
                    </a:lnTo>
                    <a:lnTo>
                      <a:pt x="239" y="512"/>
                    </a:lnTo>
                    <a:lnTo>
                      <a:pt x="291" y="451"/>
                    </a:lnTo>
                    <a:lnTo>
                      <a:pt x="348" y="394"/>
                    </a:lnTo>
                    <a:lnTo>
                      <a:pt x="408" y="340"/>
                    </a:lnTo>
                    <a:lnTo>
                      <a:pt x="474" y="289"/>
                    </a:lnTo>
                    <a:lnTo>
                      <a:pt x="543" y="242"/>
                    </a:lnTo>
                    <a:lnTo>
                      <a:pt x="615" y="198"/>
                    </a:lnTo>
                    <a:lnTo>
                      <a:pt x="690" y="158"/>
                    </a:lnTo>
                    <a:lnTo>
                      <a:pt x="770" y="122"/>
                    </a:lnTo>
                    <a:lnTo>
                      <a:pt x="852" y="91"/>
                    </a:lnTo>
                    <a:lnTo>
                      <a:pt x="937" y="64"/>
                    </a:lnTo>
                    <a:lnTo>
                      <a:pt x="1023" y="41"/>
                    </a:lnTo>
                    <a:lnTo>
                      <a:pt x="1114" y="23"/>
                    </a:lnTo>
                    <a:lnTo>
                      <a:pt x="1205" y="10"/>
                    </a:lnTo>
                    <a:lnTo>
                      <a:pt x="1299" y="3"/>
                    </a:lnTo>
                    <a:lnTo>
                      <a:pt x="139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sp>
        <p:nvSpPr>
          <p:cNvPr id="75" name="Rectangle 74">
            <a:extLst>
              <a:ext uri="{FF2B5EF4-FFF2-40B4-BE49-F238E27FC236}">
                <a16:creationId xmlns:a16="http://schemas.microsoft.com/office/drawing/2014/main" id="{96AB0709-0164-8948-845F-55AFB0920130}"/>
              </a:ext>
            </a:extLst>
          </p:cNvPr>
          <p:cNvSpPr/>
          <p:nvPr/>
        </p:nvSpPr>
        <p:spPr>
          <a:xfrm>
            <a:off x="-2" y="5558567"/>
            <a:ext cx="3752955"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2019">
            <a:extLst>
              <a:ext uri="{FF2B5EF4-FFF2-40B4-BE49-F238E27FC236}">
                <a16:creationId xmlns:a16="http://schemas.microsoft.com/office/drawing/2014/main" id="{43FD6C62-A999-484E-BF42-859E5CC02BAC}"/>
              </a:ext>
            </a:extLst>
          </p:cNvPr>
          <p:cNvSpPr/>
          <p:nvPr/>
        </p:nvSpPr>
        <p:spPr>
          <a:xfrm>
            <a:off x="4964965" y="5676072"/>
            <a:ext cx="8165232" cy="423676"/>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Supporting one another’s viewpoints, </a:t>
            </a:r>
            <a:br>
              <a:rPr lang="en-US" sz="2800" cap="none" dirty="0">
                <a:solidFill>
                  <a:schemeClr val="tx1"/>
                </a:solidFill>
                <a:latin typeface="Calibri" panose="020F0502020204030204" pitchFamily="34" charset="0"/>
                <a:ea typeface="Montserrat"/>
                <a:cs typeface="Calibri" panose="020F0502020204030204" pitchFamily="34" charset="0"/>
              </a:rPr>
            </a:br>
            <a:r>
              <a:rPr lang="en-US" sz="2800" cap="none" dirty="0">
                <a:solidFill>
                  <a:schemeClr val="tx1"/>
                </a:solidFill>
                <a:latin typeface="Calibri" panose="020F0502020204030204" pitchFamily="34" charset="0"/>
                <a:ea typeface="Montserrat"/>
                <a:cs typeface="Calibri" panose="020F0502020204030204" pitchFamily="34" charset="0"/>
              </a:rPr>
              <a:t>ideas and backgrounds</a:t>
            </a:r>
          </a:p>
        </p:txBody>
      </p:sp>
      <p:sp>
        <p:nvSpPr>
          <p:cNvPr id="79" name="Rectangle 78">
            <a:extLst>
              <a:ext uri="{FF2B5EF4-FFF2-40B4-BE49-F238E27FC236}">
                <a16:creationId xmlns:a16="http://schemas.microsoft.com/office/drawing/2014/main" id="{C353F6A9-12F8-A84D-8E2D-0B141E93DE6A}"/>
              </a:ext>
            </a:extLst>
          </p:cNvPr>
          <p:cNvSpPr/>
          <p:nvPr/>
        </p:nvSpPr>
        <p:spPr>
          <a:xfrm>
            <a:off x="-2" y="7455485"/>
            <a:ext cx="2353867" cy="58690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2019">
            <a:extLst>
              <a:ext uri="{FF2B5EF4-FFF2-40B4-BE49-F238E27FC236}">
                <a16:creationId xmlns:a16="http://schemas.microsoft.com/office/drawing/2014/main" id="{56FFF487-E5D6-7741-911B-31E6E95BCC23}"/>
              </a:ext>
            </a:extLst>
          </p:cNvPr>
          <p:cNvSpPr/>
          <p:nvPr/>
        </p:nvSpPr>
        <p:spPr>
          <a:xfrm>
            <a:off x="3429639" y="7572530"/>
            <a:ext cx="8148531" cy="452193"/>
          </a:xfrm>
          <a:prstGeom prst="rect">
            <a:avLst/>
          </a:prstGeom>
          <a:noFill/>
          <a:ln w="12700">
            <a:noFill/>
            <a:miter lim="400000"/>
          </a:ln>
          <a:extLst>
            <a:ext uri="{C572A759-6A51-4108-AA02-DFA0A04FC94B}">
              <ma14:wrappingTextBoxFlag xmlns="" xmlns:ma14="http://schemas.microsoft.com/office/mac/drawingml/2011/main" val="1"/>
            </a:ext>
          </a:extLst>
        </p:spPr>
        <p:txBody>
          <a:bodyPr lIns="0" tIns="0" rIns="0" bIns="0" anchor="ctr"/>
          <a:lstStyle>
            <a:lvl1pPr defTabSz="914400">
              <a:lnSpc>
                <a:spcPct val="90000"/>
              </a:lnSpc>
              <a:defRPr sz="7200" b="1" cap="all">
                <a:solidFill>
                  <a:srgbClr val="FFFFFF"/>
                </a:solidFill>
                <a:latin typeface="Helvetica"/>
                <a:ea typeface="Helvetica"/>
                <a:cs typeface="Helvetica"/>
                <a:sym typeface="Helvetica"/>
              </a:defRPr>
            </a:lvl1pPr>
          </a:lstStyle>
          <a:p>
            <a:pPr>
              <a:spcAft>
                <a:spcPts val="1200"/>
              </a:spcAft>
            </a:pPr>
            <a:r>
              <a:rPr lang="en-US" sz="2800" cap="none" dirty="0">
                <a:solidFill>
                  <a:schemeClr val="tx1"/>
                </a:solidFill>
                <a:latin typeface="Calibri" panose="020F0502020204030204" pitchFamily="34" charset="0"/>
                <a:ea typeface="Montserrat"/>
                <a:cs typeface="Calibri" panose="020F0502020204030204" pitchFamily="34" charset="0"/>
              </a:rPr>
              <a:t>Reconciling personal, cultural, religious and societal beliefs with professional obligations</a:t>
            </a:r>
          </a:p>
        </p:txBody>
      </p:sp>
      <p:grpSp>
        <p:nvGrpSpPr>
          <p:cNvPr id="4" name="Group 3">
            <a:extLst>
              <a:ext uri="{FF2B5EF4-FFF2-40B4-BE49-F238E27FC236}">
                <a16:creationId xmlns:a16="http://schemas.microsoft.com/office/drawing/2014/main" id="{5B1EC2AB-5867-224B-8A3E-FE1D0A127176}"/>
              </a:ext>
            </a:extLst>
          </p:cNvPr>
          <p:cNvGrpSpPr/>
          <p:nvPr/>
        </p:nvGrpSpPr>
        <p:grpSpPr>
          <a:xfrm>
            <a:off x="3348223" y="5207538"/>
            <a:ext cx="1205098" cy="1205098"/>
            <a:chOff x="6420443" y="2055810"/>
            <a:chExt cx="1205245" cy="1205245"/>
          </a:xfrm>
        </p:grpSpPr>
        <p:sp>
          <p:nvSpPr>
            <p:cNvPr id="108" name="Oval 107">
              <a:extLst>
                <a:ext uri="{FF2B5EF4-FFF2-40B4-BE49-F238E27FC236}">
                  <a16:creationId xmlns:a16="http://schemas.microsoft.com/office/drawing/2014/main" id="{7B8805F7-428E-0448-90F2-BBC33812551D}"/>
                </a:ext>
              </a:extLst>
            </p:cNvPr>
            <p:cNvSpPr/>
            <p:nvPr/>
          </p:nvSpPr>
          <p:spPr>
            <a:xfrm>
              <a:off x="6420443" y="2055810"/>
              <a:ext cx="1205245" cy="12052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9" name="Group 907">
              <a:extLst>
                <a:ext uri="{FF2B5EF4-FFF2-40B4-BE49-F238E27FC236}">
                  <a16:creationId xmlns:a16="http://schemas.microsoft.com/office/drawing/2014/main" id="{1BD28968-2C7E-BA48-B076-7151CCDB5E02}"/>
                </a:ext>
              </a:extLst>
            </p:cNvPr>
            <p:cNvGrpSpPr>
              <a:grpSpLocks noChangeAspect="1"/>
            </p:cNvGrpSpPr>
            <p:nvPr/>
          </p:nvGrpSpPr>
          <p:grpSpPr bwMode="auto">
            <a:xfrm>
              <a:off x="6648070" y="2221102"/>
              <a:ext cx="771480" cy="847179"/>
              <a:chOff x="5050" y="367"/>
              <a:chExt cx="693" cy="761"/>
            </a:xfrm>
            <a:solidFill>
              <a:schemeClr val="bg1"/>
            </a:solidFill>
          </p:grpSpPr>
          <p:sp>
            <p:nvSpPr>
              <p:cNvPr id="110" name="Freeform 909">
                <a:extLst>
                  <a:ext uri="{FF2B5EF4-FFF2-40B4-BE49-F238E27FC236}">
                    <a16:creationId xmlns:a16="http://schemas.microsoft.com/office/drawing/2014/main" id="{D8288A3D-A108-B741-B0B3-57BD7E2FD263}"/>
                  </a:ext>
                </a:extLst>
              </p:cNvPr>
              <p:cNvSpPr>
                <a:spLocks noEditPoints="1"/>
              </p:cNvSpPr>
              <p:nvPr/>
            </p:nvSpPr>
            <p:spPr bwMode="auto">
              <a:xfrm>
                <a:off x="5163" y="484"/>
                <a:ext cx="466" cy="644"/>
              </a:xfrm>
              <a:custGeom>
                <a:avLst/>
                <a:gdLst>
                  <a:gd name="T0" fmla="*/ 862 w 2331"/>
                  <a:gd name="T1" fmla="*/ 345 h 3218"/>
                  <a:gd name="T2" fmla="*/ 550 w 2331"/>
                  <a:gd name="T3" fmla="*/ 536 h 3218"/>
                  <a:gd name="T4" fmla="*/ 349 w 2331"/>
                  <a:gd name="T5" fmla="*/ 831 h 3218"/>
                  <a:gd name="T6" fmla="*/ 297 w 2331"/>
                  <a:gd name="T7" fmla="*/ 1189 h 3218"/>
                  <a:gd name="T8" fmla="*/ 360 w 2331"/>
                  <a:gd name="T9" fmla="*/ 1475 h 3218"/>
                  <a:gd name="T10" fmla="*/ 475 w 2331"/>
                  <a:gd name="T11" fmla="*/ 1692 h 3218"/>
                  <a:gd name="T12" fmla="*/ 609 w 2331"/>
                  <a:gd name="T13" fmla="*/ 1893 h 3218"/>
                  <a:gd name="T14" fmla="*/ 692 w 2331"/>
                  <a:gd name="T15" fmla="*/ 2119 h 3218"/>
                  <a:gd name="T16" fmla="*/ 743 w 2331"/>
                  <a:gd name="T17" fmla="*/ 2274 h 3218"/>
                  <a:gd name="T18" fmla="*/ 1546 w 2331"/>
                  <a:gd name="T19" fmla="*/ 2312 h 3218"/>
                  <a:gd name="T20" fmla="*/ 1632 w 2331"/>
                  <a:gd name="T21" fmla="*/ 2199 h 3218"/>
                  <a:gd name="T22" fmla="*/ 1677 w 2331"/>
                  <a:gd name="T23" fmla="*/ 1979 h 3218"/>
                  <a:gd name="T24" fmla="*/ 1803 w 2331"/>
                  <a:gd name="T25" fmla="*/ 1768 h 3218"/>
                  <a:gd name="T26" fmla="*/ 1927 w 2331"/>
                  <a:gd name="T27" fmla="*/ 1569 h 3218"/>
                  <a:gd name="T28" fmla="*/ 2018 w 2331"/>
                  <a:gd name="T29" fmla="*/ 1314 h 3218"/>
                  <a:gd name="T30" fmla="*/ 2023 w 2331"/>
                  <a:gd name="T31" fmla="*/ 971 h 3218"/>
                  <a:gd name="T32" fmla="*/ 1877 w 2331"/>
                  <a:gd name="T33" fmla="*/ 643 h 3218"/>
                  <a:gd name="T34" fmla="*/ 1605 w 2331"/>
                  <a:gd name="T35" fmla="*/ 405 h 3218"/>
                  <a:gd name="T36" fmla="*/ 1245 w 2331"/>
                  <a:gd name="T37" fmla="*/ 297 h 3218"/>
                  <a:gd name="T38" fmla="*/ 1445 w 2331"/>
                  <a:gd name="T39" fmla="*/ 34 h 3218"/>
                  <a:gd name="T40" fmla="*/ 1853 w 2331"/>
                  <a:gd name="T41" fmla="*/ 217 h 3218"/>
                  <a:gd name="T42" fmla="*/ 2156 w 2331"/>
                  <a:gd name="T43" fmla="*/ 530 h 3218"/>
                  <a:gd name="T44" fmla="*/ 2315 w 2331"/>
                  <a:gd name="T45" fmla="*/ 937 h 3218"/>
                  <a:gd name="T46" fmla="*/ 2313 w 2331"/>
                  <a:gd name="T47" fmla="*/ 1340 h 3218"/>
                  <a:gd name="T48" fmla="*/ 2222 w 2331"/>
                  <a:gd name="T49" fmla="*/ 1637 h 3218"/>
                  <a:gd name="T50" fmla="*/ 2097 w 2331"/>
                  <a:gd name="T51" fmla="*/ 1859 h 3218"/>
                  <a:gd name="T52" fmla="*/ 1970 w 2331"/>
                  <a:gd name="T53" fmla="*/ 2052 h 3218"/>
                  <a:gd name="T54" fmla="*/ 1926 w 2331"/>
                  <a:gd name="T55" fmla="*/ 2224 h 3218"/>
                  <a:gd name="T56" fmla="*/ 1806 w 2331"/>
                  <a:gd name="T57" fmla="*/ 2471 h 3218"/>
                  <a:gd name="T58" fmla="*/ 1708 w 2331"/>
                  <a:gd name="T59" fmla="*/ 2637 h 3218"/>
                  <a:gd name="T60" fmla="*/ 1700 w 2331"/>
                  <a:gd name="T61" fmla="*/ 2793 h 3218"/>
                  <a:gd name="T62" fmla="*/ 1696 w 2331"/>
                  <a:gd name="T63" fmla="*/ 2865 h 3218"/>
                  <a:gd name="T64" fmla="*/ 1661 w 2331"/>
                  <a:gd name="T65" fmla="*/ 2960 h 3218"/>
                  <a:gd name="T66" fmla="*/ 1540 w 2331"/>
                  <a:gd name="T67" fmla="*/ 3065 h 3218"/>
                  <a:gd name="T68" fmla="*/ 1360 w 2331"/>
                  <a:gd name="T69" fmla="*/ 3194 h 3218"/>
                  <a:gd name="T70" fmla="*/ 1023 w 2331"/>
                  <a:gd name="T71" fmla="*/ 3216 h 3218"/>
                  <a:gd name="T72" fmla="*/ 875 w 2331"/>
                  <a:gd name="T73" fmla="*/ 3101 h 3218"/>
                  <a:gd name="T74" fmla="*/ 697 w 2331"/>
                  <a:gd name="T75" fmla="*/ 2996 h 3218"/>
                  <a:gd name="T76" fmla="*/ 638 w 2331"/>
                  <a:gd name="T77" fmla="*/ 2885 h 3218"/>
                  <a:gd name="T78" fmla="*/ 633 w 2331"/>
                  <a:gd name="T79" fmla="*/ 2835 h 3218"/>
                  <a:gd name="T80" fmla="*/ 626 w 2331"/>
                  <a:gd name="T81" fmla="*/ 2702 h 3218"/>
                  <a:gd name="T82" fmla="*/ 618 w 2331"/>
                  <a:gd name="T83" fmla="*/ 2554 h 3218"/>
                  <a:gd name="T84" fmla="*/ 432 w 2331"/>
                  <a:gd name="T85" fmla="*/ 2328 h 3218"/>
                  <a:gd name="T86" fmla="*/ 390 w 2331"/>
                  <a:gd name="T87" fmla="*/ 2114 h 3218"/>
                  <a:gd name="T88" fmla="*/ 284 w 2331"/>
                  <a:gd name="T89" fmla="*/ 1933 h 3218"/>
                  <a:gd name="T90" fmla="*/ 158 w 2331"/>
                  <a:gd name="T91" fmla="*/ 1734 h 3218"/>
                  <a:gd name="T92" fmla="*/ 47 w 2331"/>
                  <a:gd name="T93" fmla="*/ 1469 h 3218"/>
                  <a:gd name="T94" fmla="*/ 0 w 2331"/>
                  <a:gd name="T95" fmla="*/ 1119 h 3218"/>
                  <a:gd name="T96" fmla="*/ 91 w 2331"/>
                  <a:gd name="T97" fmla="*/ 684 h 3218"/>
                  <a:gd name="T98" fmla="*/ 342 w 2331"/>
                  <a:gd name="T99" fmla="*/ 329 h 3218"/>
                  <a:gd name="T100" fmla="*/ 713 w 2331"/>
                  <a:gd name="T101" fmla="*/ 89 h 3218"/>
                  <a:gd name="T102" fmla="*/ 1165 w 2331"/>
                  <a:gd name="T103" fmla="*/ 0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1" h="3218">
                    <a:moveTo>
                      <a:pt x="1165" y="293"/>
                    </a:moveTo>
                    <a:lnTo>
                      <a:pt x="1086" y="297"/>
                    </a:lnTo>
                    <a:lnTo>
                      <a:pt x="1009" y="306"/>
                    </a:lnTo>
                    <a:lnTo>
                      <a:pt x="934" y="323"/>
                    </a:lnTo>
                    <a:lnTo>
                      <a:pt x="862" y="345"/>
                    </a:lnTo>
                    <a:lnTo>
                      <a:pt x="792" y="373"/>
                    </a:lnTo>
                    <a:lnTo>
                      <a:pt x="726" y="407"/>
                    </a:lnTo>
                    <a:lnTo>
                      <a:pt x="663" y="445"/>
                    </a:lnTo>
                    <a:lnTo>
                      <a:pt x="605" y="488"/>
                    </a:lnTo>
                    <a:lnTo>
                      <a:pt x="550" y="536"/>
                    </a:lnTo>
                    <a:lnTo>
                      <a:pt x="500" y="587"/>
                    </a:lnTo>
                    <a:lnTo>
                      <a:pt x="455" y="643"/>
                    </a:lnTo>
                    <a:lnTo>
                      <a:pt x="414" y="703"/>
                    </a:lnTo>
                    <a:lnTo>
                      <a:pt x="379" y="765"/>
                    </a:lnTo>
                    <a:lnTo>
                      <a:pt x="349" y="831"/>
                    </a:lnTo>
                    <a:lnTo>
                      <a:pt x="326" y="900"/>
                    </a:lnTo>
                    <a:lnTo>
                      <a:pt x="309" y="971"/>
                    </a:lnTo>
                    <a:lnTo>
                      <a:pt x="298" y="1044"/>
                    </a:lnTo>
                    <a:lnTo>
                      <a:pt x="295" y="1119"/>
                    </a:lnTo>
                    <a:lnTo>
                      <a:pt x="297" y="1189"/>
                    </a:lnTo>
                    <a:lnTo>
                      <a:pt x="303" y="1253"/>
                    </a:lnTo>
                    <a:lnTo>
                      <a:pt x="313" y="1314"/>
                    </a:lnTo>
                    <a:lnTo>
                      <a:pt x="326" y="1371"/>
                    </a:lnTo>
                    <a:lnTo>
                      <a:pt x="342" y="1425"/>
                    </a:lnTo>
                    <a:lnTo>
                      <a:pt x="360" y="1475"/>
                    </a:lnTo>
                    <a:lnTo>
                      <a:pt x="380" y="1523"/>
                    </a:lnTo>
                    <a:lnTo>
                      <a:pt x="403" y="1569"/>
                    </a:lnTo>
                    <a:lnTo>
                      <a:pt x="426" y="1612"/>
                    </a:lnTo>
                    <a:lnTo>
                      <a:pt x="451" y="1652"/>
                    </a:lnTo>
                    <a:lnTo>
                      <a:pt x="475" y="1692"/>
                    </a:lnTo>
                    <a:lnTo>
                      <a:pt x="502" y="1730"/>
                    </a:lnTo>
                    <a:lnTo>
                      <a:pt x="526" y="1767"/>
                    </a:lnTo>
                    <a:lnTo>
                      <a:pt x="555" y="1809"/>
                    </a:lnTo>
                    <a:lnTo>
                      <a:pt x="583" y="1851"/>
                    </a:lnTo>
                    <a:lnTo>
                      <a:pt x="609" y="1893"/>
                    </a:lnTo>
                    <a:lnTo>
                      <a:pt x="633" y="1934"/>
                    </a:lnTo>
                    <a:lnTo>
                      <a:pt x="654" y="1979"/>
                    </a:lnTo>
                    <a:lnTo>
                      <a:pt x="670" y="2023"/>
                    </a:lnTo>
                    <a:lnTo>
                      <a:pt x="684" y="2070"/>
                    </a:lnTo>
                    <a:lnTo>
                      <a:pt x="692" y="2119"/>
                    </a:lnTo>
                    <a:lnTo>
                      <a:pt x="695" y="2170"/>
                    </a:lnTo>
                    <a:lnTo>
                      <a:pt x="698" y="2199"/>
                    </a:lnTo>
                    <a:lnTo>
                      <a:pt x="709" y="2226"/>
                    </a:lnTo>
                    <a:lnTo>
                      <a:pt x="723" y="2251"/>
                    </a:lnTo>
                    <a:lnTo>
                      <a:pt x="743" y="2274"/>
                    </a:lnTo>
                    <a:lnTo>
                      <a:pt x="763" y="2294"/>
                    </a:lnTo>
                    <a:lnTo>
                      <a:pt x="785" y="2312"/>
                    </a:lnTo>
                    <a:lnTo>
                      <a:pt x="805" y="2328"/>
                    </a:lnTo>
                    <a:lnTo>
                      <a:pt x="1525" y="2328"/>
                    </a:lnTo>
                    <a:lnTo>
                      <a:pt x="1546" y="2312"/>
                    </a:lnTo>
                    <a:lnTo>
                      <a:pt x="1567" y="2294"/>
                    </a:lnTo>
                    <a:lnTo>
                      <a:pt x="1589" y="2274"/>
                    </a:lnTo>
                    <a:lnTo>
                      <a:pt x="1607" y="2251"/>
                    </a:lnTo>
                    <a:lnTo>
                      <a:pt x="1622" y="2226"/>
                    </a:lnTo>
                    <a:lnTo>
                      <a:pt x="1632" y="2199"/>
                    </a:lnTo>
                    <a:lnTo>
                      <a:pt x="1636" y="2170"/>
                    </a:lnTo>
                    <a:lnTo>
                      <a:pt x="1638" y="2119"/>
                    </a:lnTo>
                    <a:lnTo>
                      <a:pt x="1647" y="2070"/>
                    </a:lnTo>
                    <a:lnTo>
                      <a:pt x="1660" y="2023"/>
                    </a:lnTo>
                    <a:lnTo>
                      <a:pt x="1677" y="1979"/>
                    </a:lnTo>
                    <a:lnTo>
                      <a:pt x="1697" y="1936"/>
                    </a:lnTo>
                    <a:lnTo>
                      <a:pt x="1722" y="1893"/>
                    </a:lnTo>
                    <a:lnTo>
                      <a:pt x="1747" y="1851"/>
                    </a:lnTo>
                    <a:lnTo>
                      <a:pt x="1775" y="1810"/>
                    </a:lnTo>
                    <a:lnTo>
                      <a:pt x="1803" y="1768"/>
                    </a:lnTo>
                    <a:lnTo>
                      <a:pt x="1829" y="1731"/>
                    </a:lnTo>
                    <a:lnTo>
                      <a:pt x="1854" y="1693"/>
                    </a:lnTo>
                    <a:lnTo>
                      <a:pt x="1879" y="1654"/>
                    </a:lnTo>
                    <a:lnTo>
                      <a:pt x="1905" y="1612"/>
                    </a:lnTo>
                    <a:lnTo>
                      <a:pt x="1927" y="1569"/>
                    </a:lnTo>
                    <a:lnTo>
                      <a:pt x="1950" y="1523"/>
                    </a:lnTo>
                    <a:lnTo>
                      <a:pt x="1971" y="1475"/>
                    </a:lnTo>
                    <a:lnTo>
                      <a:pt x="1989" y="1425"/>
                    </a:lnTo>
                    <a:lnTo>
                      <a:pt x="2005" y="1371"/>
                    </a:lnTo>
                    <a:lnTo>
                      <a:pt x="2018" y="1314"/>
                    </a:lnTo>
                    <a:lnTo>
                      <a:pt x="2027" y="1253"/>
                    </a:lnTo>
                    <a:lnTo>
                      <a:pt x="2033" y="1189"/>
                    </a:lnTo>
                    <a:lnTo>
                      <a:pt x="2036" y="1119"/>
                    </a:lnTo>
                    <a:lnTo>
                      <a:pt x="2032" y="1044"/>
                    </a:lnTo>
                    <a:lnTo>
                      <a:pt x="2023" y="971"/>
                    </a:lnTo>
                    <a:lnTo>
                      <a:pt x="2005" y="899"/>
                    </a:lnTo>
                    <a:lnTo>
                      <a:pt x="1982" y="831"/>
                    </a:lnTo>
                    <a:lnTo>
                      <a:pt x="1953" y="765"/>
                    </a:lnTo>
                    <a:lnTo>
                      <a:pt x="1917" y="702"/>
                    </a:lnTo>
                    <a:lnTo>
                      <a:pt x="1877" y="643"/>
                    </a:lnTo>
                    <a:lnTo>
                      <a:pt x="1831" y="587"/>
                    </a:lnTo>
                    <a:lnTo>
                      <a:pt x="1781" y="536"/>
                    </a:lnTo>
                    <a:lnTo>
                      <a:pt x="1726" y="488"/>
                    </a:lnTo>
                    <a:lnTo>
                      <a:pt x="1667" y="444"/>
                    </a:lnTo>
                    <a:lnTo>
                      <a:pt x="1605" y="405"/>
                    </a:lnTo>
                    <a:lnTo>
                      <a:pt x="1539" y="373"/>
                    </a:lnTo>
                    <a:lnTo>
                      <a:pt x="1469" y="345"/>
                    </a:lnTo>
                    <a:lnTo>
                      <a:pt x="1396" y="323"/>
                    </a:lnTo>
                    <a:lnTo>
                      <a:pt x="1322" y="306"/>
                    </a:lnTo>
                    <a:lnTo>
                      <a:pt x="1245" y="297"/>
                    </a:lnTo>
                    <a:lnTo>
                      <a:pt x="1165" y="293"/>
                    </a:lnTo>
                    <a:close/>
                    <a:moveTo>
                      <a:pt x="1165" y="0"/>
                    </a:moveTo>
                    <a:lnTo>
                      <a:pt x="1260" y="4"/>
                    </a:lnTo>
                    <a:lnTo>
                      <a:pt x="1354" y="16"/>
                    </a:lnTo>
                    <a:lnTo>
                      <a:pt x="1445" y="34"/>
                    </a:lnTo>
                    <a:lnTo>
                      <a:pt x="1534" y="58"/>
                    </a:lnTo>
                    <a:lnTo>
                      <a:pt x="1618" y="89"/>
                    </a:lnTo>
                    <a:lnTo>
                      <a:pt x="1700" y="126"/>
                    </a:lnTo>
                    <a:lnTo>
                      <a:pt x="1778" y="169"/>
                    </a:lnTo>
                    <a:lnTo>
                      <a:pt x="1853" y="217"/>
                    </a:lnTo>
                    <a:lnTo>
                      <a:pt x="1923" y="270"/>
                    </a:lnTo>
                    <a:lnTo>
                      <a:pt x="1989" y="329"/>
                    </a:lnTo>
                    <a:lnTo>
                      <a:pt x="2049" y="391"/>
                    </a:lnTo>
                    <a:lnTo>
                      <a:pt x="2106" y="459"/>
                    </a:lnTo>
                    <a:lnTo>
                      <a:pt x="2156" y="530"/>
                    </a:lnTo>
                    <a:lnTo>
                      <a:pt x="2201" y="605"/>
                    </a:lnTo>
                    <a:lnTo>
                      <a:pt x="2239" y="684"/>
                    </a:lnTo>
                    <a:lnTo>
                      <a:pt x="2271" y="767"/>
                    </a:lnTo>
                    <a:lnTo>
                      <a:pt x="2297" y="850"/>
                    </a:lnTo>
                    <a:lnTo>
                      <a:pt x="2315" y="937"/>
                    </a:lnTo>
                    <a:lnTo>
                      <a:pt x="2327" y="1027"/>
                    </a:lnTo>
                    <a:lnTo>
                      <a:pt x="2331" y="1119"/>
                    </a:lnTo>
                    <a:lnTo>
                      <a:pt x="2328" y="1197"/>
                    </a:lnTo>
                    <a:lnTo>
                      <a:pt x="2322" y="1271"/>
                    </a:lnTo>
                    <a:lnTo>
                      <a:pt x="2313" y="1340"/>
                    </a:lnTo>
                    <a:lnTo>
                      <a:pt x="2299" y="1407"/>
                    </a:lnTo>
                    <a:lnTo>
                      <a:pt x="2284" y="1469"/>
                    </a:lnTo>
                    <a:lnTo>
                      <a:pt x="2266" y="1528"/>
                    </a:lnTo>
                    <a:lnTo>
                      <a:pt x="2244" y="1584"/>
                    </a:lnTo>
                    <a:lnTo>
                      <a:pt x="2222" y="1637"/>
                    </a:lnTo>
                    <a:lnTo>
                      <a:pt x="2198" y="1686"/>
                    </a:lnTo>
                    <a:lnTo>
                      <a:pt x="2174" y="1732"/>
                    </a:lnTo>
                    <a:lnTo>
                      <a:pt x="2148" y="1778"/>
                    </a:lnTo>
                    <a:lnTo>
                      <a:pt x="2122" y="1820"/>
                    </a:lnTo>
                    <a:lnTo>
                      <a:pt x="2097" y="1859"/>
                    </a:lnTo>
                    <a:lnTo>
                      <a:pt x="2072" y="1896"/>
                    </a:lnTo>
                    <a:lnTo>
                      <a:pt x="2047" y="1932"/>
                    </a:lnTo>
                    <a:lnTo>
                      <a:pt x="2018" y="1976"/>
                    </a:lnTo>
                    <a:lnTo>
                      <a:pt x="1991" y="2016"/>
                    </a:lnTo>
                    <a:lnTo>
                      <a:pt x="1970" y="2052"/>
                    </a:lnTo>
                    <a:lnTo>
                      <a:pt x="1953" y="2084"/>
                    </a:lnTo>
                    <a:lnTo>
                      <a:pt x="1941" y="2114"/>
                    </a:lnTo>
                    <a:lnTo>
                      <a:pt x="1932" y="2142"/>
                    </a:lnTo>
                    <a:lnTo>
                      <a:pt x="1930" y="2170"/>
                    </a:lnTo>
                    <a:lnTo>
                      <a:pt x="1926" y="2224"/>
                    </a:lnTo>
                    <a:lnTo>
                      <a:pt x="1915" y="2276"/>
                    </a:lnTo>
                    <a:lnTo>
                      <a:pt x="1899" y="2328"/>
                    </a:lnTo>
                    <a:lnTo>
                      <a:pt x="1873" y="2378"/>
                    </a:lnTo>
                    <a:lnTo>
                      <a:pt x="1843" y="2426"/>
                    </a:lnTo>
                    <a:lnTo>
                      <a:pt x="1806" y="2471"/>
                    </a:lnTo>
                    <a:lnTo>
                      <a:pt x="1763" y="2514"/>
                    </a:lnTo>
                    <a:lnTo>
                      <a:pt x="1713" y="2554"/>
                    </a:lnTo>
                    <a:lnTo>
                      <a:pt x="1712" y="2578"/>
                    </a:lnTo>
                    <a:lnTo>
                      <a:pt x="1711" y="2606"/>
                    </a:lnTo>
                    <a:lnTo>
                      <a:pt x="1708" y="2637"/>
                    </a:lnTo>
                    <a:lnTo>
                      <a:pt x="1707" y="2670"/>
                    </a:lnTo>
                    <a:lnTo>
                      <a:pt x="1705" y="2702"/>
                    </a:lnTo>
                    <a:lnTo>
                      <a:pt x="1704" y="2734"/>
                    </a:lnTo>
                    <a:lnTo>
                      <a:pt x="1701" y="2765"/>
                    </a:lnTo>
                    <a:lnTo>
                      <a:pt x="1700" y="2793"/>
                    </a:lnTo>
                    <a:lnTo>
                      <a:pt x="1699" y="2816"/>
                    </a:lnTo>
                    <a:lnTo>
                      <a:pt x="1697" y="2835"/>
                    </a:lnTo>
                    <a:lnTo>
                      <a:pt x="1697" y="2847"/>
                    </a:lnTo>
                    <a:lnTo>
                      <a:pt x="1696" y="2850"/>
                    </a:lnTo>
                    <a:lnTo>
                      <a:pt x="1696" y="2865"/>
                    </a:lnTo>
                    <a:lnTo>
                      <a:pt x="1694" y="2881"/>
                    </a:lnTo>
                    <a:lnTo>
                      <a:pt x="1689" y="2899"/>
                    </a:lnTo>
                    <a:lnTo>
                      <a:pt x="1683" y="2918"/>
                    </a:lnTo>
                    <a:lnTo>
                      <a:pt x="1673" y="2940"/>
                    </a:lnTo>
                    <a:lnTo>
                      <a:pt x="1661" y="2960"/>
                    </a:lnTo>
                    <a:lnTo>
                      <a:pt x="1646" y="2982"/>
                    </a:lnTo>
                    <a:lnTo>
                      <a:pt x="1626" y="3004"/>
                    </a:lnTo>
                    <a:lnTo>
                      <a:pt x="1602" y="3025"/>
                    </a:lnTo>
                    <a:lnTo>
                      <a:pt x="1573" y="3046"/>
                    </a:lnTo>
                    <a:lnTo>
                      <a:pt x="1540" y="3065"/>
                    </a:lnTo>
                    <a:lnTo>
                      <a:pt x="1501" y="3084"/>
                    </a:lnTo>
                    <a:lnTo>
                      <a:pt x="1455" y="3101"/>
                    </a:lnTo>
                    <a:lnTo>
                      <a:pt x="1429" y="3135"/>
                    </a:lnTo>
                    <a:lnTo>
                      <a:pt x="1396" y="3166"/>
                    </a:lnTo>
                    <a:lnTo>
                      <a:pt x="1360" y="3194"/>
                    </a:lnTo>
                    <a:lnTo>
                      <a:pt x="1335" y="3208"/>
                    </a:lnTo>
                    <a:lnTo>
                      <a:pt x="1307" y="3216"/>
                    </a:lnTo>
                    <a:lnTo>
                      <a:pt x="1279" y="3218"/>
                    </a:lnTo>
                    <a:lnTo>
                      <a:pt x="1052" y="3218"/>
                    </a:lnTo>
                    <a:lnTo>
                      <a:pt x="1023" y="3216"/>
                    </a:lnTo>
                    <a:lnTo>
                      <a:pt x="996" y="3208"/>
                    </a:lnTo>
                    <a:lnTo>
                      <a:pt x="970" y="3194"/>
                    </a:lnTo>
                    <a:lnTo>
                      <a:pt x="934" y="3166"/>
                    </a:lnTo>
                    <a:lnTo>
                      <a:pt x="902" y="3135"/>
                    </a:lnTo>
                    <a:lnTo>
                      <a:pt x="875" y="3101"/>
                    </a:lnTo>
                    <a:lnTo>
                      <a:pt x="827" y="3082"/>
                    </a:lnTo>
                    <a:lnTo>
                      <a:pt x="786" y="3063"/>
                    </a:lnTo>
                    <a:lnTo>
                      <a:pt x="750" y="3041"/>
                    </a:lnTo>
                    <a:lnTo>
                      <a:pt x="721" y="3019"/>
                    </a:lnTo>
                    <a:lnTo>
                      <a:pt x="697" y="2996"/>
                    </a:lnTo>
                    <a:lnTo>
                      <a:pt x="678" y="2972"/>
                    </a:lnTo>
                    <a:lnTo>
                      <a:pt x="663" y="2949"/>
                    </a:lnTo>
                    <a:lnTo>
                      <a:pt x="651" y="2927"/>
                    </a:lnTo>
                    <a:lnTo>
                      <a:pt x="644" y="2905"/>
                    </a:lnTo>
                    <a:lnTo>
                      <a:pt x="638" y="2885"/>
                    </a:lnTo>
                    <a:lnTo>
                      <a:pt x="636" y="2867"/>
                    </a:lnTo>
                    <a:lnTo>
                      <a:pt x="634" y="2850"/>
                    </a:lnTo>
                    <a:lnTo>
                      <a:pt x="634" y="2850"/>
                    </a:lnTo>
                    <a:lnTo>
                      <a:pt x="634" y="2847"/>
                    </a:lnTo>
                    <a:lnTo>
                      <a:pt x="633" y="2835"/>
                    </a:lnTo>
                    <a:lnTo>
                      <a:pt x="632" y="2816"/>
                    </a:lnTo>
                    <a:lnTo>
                      <a:pt x="631" y="2793"/>
                    </a:lnTo>
                    <a:lnTo>
                      <a:pt x="630" y="2765"/>
                    </a:lnTo>
                    <a:lnTo>
                      <a:pt x="627" y="2734"/>
                    </a:lnTo>
                    <a:lnTo>
                      <a:pt x="626" y="2702"/>
                    </a:lnTo>
                    <a:lnTo>
                      <a:pt x="624" y="2670"/>
                    </a:lnTo>
                    <a:lnTo>
                      <a:pt x="622" y="2637"/>
                    </a:lnTo>
                    <a:lnTo>
                      <a:pt x="620" y="2606"/>
                    </a:lnTo>
                    <a:lnTo>
                      <a:pt x="619" y="2578"/>
                    </a:lnTo>
                    <a:lnTo>
                      <a:pt x="618" y="2554"/>
                    </a:lnTo>
                    <a:lnTo>
                      <a:pt x="568" y="2514"/>
                    </a:lnTo>
                    <a:lnTo>
                      <a:pt x="525" y="2471"/>
                    </a:lnTo>
                    <a:lnTo>
                      <a:pt x="487" y="2426"/>
                    </a:lnTo>
                    <a:lnTo>
                      <a:pt x="457" y="2378"/>
                    </a:lnTo>
                    <a:lnTo>
                      <a:pt x="432" y="2328"/>
                    </a:lnTo>
                    <a:lnTo>
                      <a:pt x="415" y="2276"/>
                    </a:lnTo>
                    <a:lnTo>
                      <a:pt x="404" y="2224"/>
                    </a:lnTo>
                    <a:lnTo>
                      <a:pt x="401" y="2170"/>
                    </a:lnTo>
                    <a:lnTo>
                      <a:pt x="398" y="2142"/>
                    </a:lnTo>
                    <a:lnTo>
                      <a:pt x="390" y="2114"/>
                    </a:lnTo>
                    <a:lnTo>
                      <a:pt x="378" y="2084"/>
                    </a:lnTo>
                    <a:lnTo>
                      <a:pt x="361" y="2052"/>
                    </a:lnTo>
                    <a:lnTo>
                      <a:pt x="339" y="2016"/>
                    </a:lnTo>
                    <a:lnTo>
                      <a:pt x="314" y="1976"/>
                    </a:lnTo>
                    <a:lnTo>
                      <a:pt x="284" y="1933"/>
                    </a:lnTo>
                    <a:lnTo>
                      <a:pt x="260" y="1897"/>
                    </a:lnTo>
                    <a:lnTo>
                      <a:pt x="235" y="1859"/>
                    </a:lnTo>
                    <a:lnTo>
                      <a:pt x="208" y="1820"/>
                    </a:lnTo>
                    <a:lnTo>
                      <a:pt x="183" y="1778"/>
                    </a:lnTo>
                    <a:lnTo>
                      <a:pt x="158" y="1734"/>
                    </a:lnTo>
                    <a:lnTo>
                      <a:pt x="132" y="1686"/>
                    </a:lnTo>
                    <a:lnTo>
                      <a:pt x="108" y="1637"/>
                    </a:lnTo>
                    <a:lnTo>
                      <a:pt x="87" y="1584"/>
                    </a:lnTo>
                    <a:lnTo>
                      <a:pt x="65" y="1528"/>
                    </a:lnTo>
                    <a:lnTo>
                      <a:pt x="47" y="1469"/>
                    </a:lnTo>
                    <a:lnTo>
                      <a:pt x="31" y="1407"/>
                    </a:lnTo>
                    <a:lnTo>
                      <a:pt x="18" y="1340"/>
                    </a:lnTo>
                    <a:lnTo>
                      <a:pt x="8" y="1271"/>
                    </a:lnTo>
                    <a:lnTo>
                      <a:pt x="2" y="1197"/>
                    </a:lnTo>
                    <a:lnTo>
                      <a:pt x="0" y="1119"/>
                    </a:lnTo>
                    <a:lnTo>
                      <a:pt x="3" y="1027"/>
                    </a:lnTo>
                    <a:lnTo>
                      <a:pt x="16" y="937"/>
                    </a:lnTo>
                    <a:lnTo>
                      <a:pt x="34" y="850"/>
                    </a:lnTo>
                    <a:lnTo>
                      <a:pt x="60" y="767"/>
                    </a:lnTo>
                    <a:lnTo>
                      <a:pt x="91" y="684"/>
                    </a:lnTo>
                    <a:lnTo>
                      <a:pt x="130" y="605"/>
                    </a:lnTo>
                    <a:lnTo>
                      <a:pt x="174" y="530"/>
                    </a:lnTo>
                    <a:lnTo>
                      <a:pt x="225" y="459"/>
                    </a:lnTo>
                    <a:lnTo>
                      <a:pt x="282" y="391"/>
                    </a:lnTo>
                    <a:lnTo>
                      <a:pt x="342" y="329"/>
                    </a:lnTo>
                    <a:lnTo>
                      <a:pt x="408" y="270"/>
                    </a:lnTo>
                    <a:lnTo>
                      <a:pt x="478" y="217"/>
                    </a:lnTo>
                    <a:lnTo>
                      <a:pt x="553" y="169"/>
                    </a:lnTo>
                    <a:lnTo>
                      <a:pt x="631" y="126"/>
                    </a:lnTo>
                    <a:lnTo>
                      <a:pt x="713" y="89"/>
                    </a:lnTo>
                    <a:lnTo>
                      <a:pt x="798" y="58"/>
                    </a:lnTo>
                    <a:lnTo>
                      <a:pt x="886" y="34"/>
                    </a:lnTo>
                    <a:lnTo>
                      <a:pt x="976" y="16"/>
                    </a:lnTo>
                    <a:lnTo>
                      <a:pt x="1070" y="4"/>
                    </a:lnTo>
                    <a:lnTo>
                      <a:pt x="116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1" name="Freeform 910">
                <a:extLst>
                  <a:ext uri="{FF2B5EF4-FFF2-40B4-BE49-F238E27FC236}">
                    <a16:creationId xmlns:a16="http://schemas.microsoft.com/office/drawing/2014/main" id="{57B58B6D-7415-CB4E-946F-9EAC911DCEC8}"/>
                  </a:ext>
                </a:extLst>
              </p:cNvPr>
              <p:cNvSpPr>
                <a:spLocks/>
              </p:cNvSpPr>
              <p:nvPr/>
            </p:nvSpPr>
            <p:spPr bwMode="auto">
              <a:xfrm>
                <a:off x="5382" y="367"/>
                <a:ext cx="29" cy="73"/>
              </a:xfrm>
              <a:custGeom>
                <a:avLst/>
                <a:gdLst>
                  <a:gd name="T0" fmla="*/ 73 w 147"/>
                  <a:gd name="T1" fmla="*/ 0 h 364"/>
                  <a:gd name="T2" fmla="*/ 73 w 147"/>
                  <a:gd name="T3" fmla="*/ 0 h 364"/>
                  <a:gd name="T4" fmla="*/ 93 w 147"/>
                  <a:gd name="T5" fmla="*/ 2 h 364"/>
                  <a:gd name="T6" fmla="*/ 111 w 147"/>
                  <a:gd name="T7" fmla="*/ 9 h 364"/>
                  <a:gd name="T8" fmla="*/ 125 w 147"/>
                  <a:gd name="T9" fmla="*/ 21 h 364"/>
                  <a:gd name="T10" fmla="*/ 137 w 147"/>
                  <a:gd name="T11" fmla="*/ 36 h 364"/>
                  <a:gd name="T12" fmla="*/ 144 w 147"/>
                  <a:gd name="T13" fmla="*/ 53 h 364"/>
                  <a:gd name="T14" fmla="*/ 147 w 147"/>
                  <a:gd name="T15" fmla="*/ 73 h 364"/>
                  <a:gd name="T16" fmla="*/ 147 w 147"/>
                  <a:gd name="T17" fmla="*/ 291 h 364"/>
                  <a:gd name="T18" fmla="*/ 144 w 147"/>
                  <a:gd name="T19" fmla="*/ 312 h 364"/>
                  <a:gd name="T20" fmla="*/ 137 w 147"/>
                  <a:gd name="T21" fmla="*/ 328 h 364"/>
                  <a:gd name="T22" fmla="*/ 125 w 147"/>
                  <a:gd name="T23" fmla="*/ 344 h 364"/>
                  <a:gd name="T24" fmla="*/ 111 w 147"/>
                  <a:gd name="T25" fmla="*/ 355 h 364"/>
                  <a:gd name="T26" fmla="*/ 93 w 147"/>
                  <a:gd name="T27" fmla="*/ 362 h 364"/>
                  <a:gd name="T28" fmla="*/ 73 w 147"/>
                  <a:gd name="T29" fmla="*/ 364 h 364"/>
                  <a:gd name="T30" fmla="*/ 54 w 147"/>
                  <a:gd name="T31" fmla="*/ 362 h 364"/>
                  <a:gd name="T32" fmla="*/ 36 w 147"/>
                  <a:gd name="T33" fmla="*/ 355 h 364"/>
                  <a:gd name="T34" fmla="*/ 22 w 147"/>
                  <a:gd name="T35" fmla="*/ 344 h 364"/>
                  <a:gd name="T36" fmla="*/ 10 w 147"/>
                  <a:gd name="T37" fmla="*/ 328 h 364"/>
                  <a:gd name="T38" fmla="*/ 2 w 147"/>
                  <a:gd name="T39" fmla="*/ 312 h 364"/>
                  <a:gd name="T40" fmla="*/ 0 w 147"/>
                  <a:gd name="T41" fmla="*/ 291 h 364"/>
                  <a:gd name="T42" fmla="*/ 0 w 147"/>
                  <a:gd name="T43" fmla="*/ 73 h 364"/>
                  <a:gd name="T44" fmla="*/ 2 w 147"/>
                  <a:gd name="T45" fmla="*/ 53 h 364"/>
                  <a:gd name="T46" fmla="*/ 10 w 147"/>
                  <a:gd name="T47" fmla="*/ 36 h 364"/>
                  <a:gd name="T48" fmla="*/ 22 w 147"/>
                  <a:gd name="T49" fmla="*/ 21 h 364"/>
                  <a:gd name="T50" fmla="*/ 36 w 147"/>
                  <a:gd name="T51" fmla="*/ 9 h 364"/>
                  <a:gd name="T52" fmla="*/ 54 w 147"/>
                  <a:gd name="T53" fmla="*/ 2 h 364"/>
                  <a:gd name="T54" fmla="*/ 73 w 147"/>
                  <a:gd name="T55"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7" h="364">
                    <a:moveTo>
                      <a:pt x="73" y="0"/>
                    </a:moveTo>
                    <a:lnTo>
                      <a:pt x="73" y="0"/>
                    </a:lnTo>
                    <a:lnTo>
                      <a:pt x="93" y="2"/>
                    </a:lnTo>
                    <a:lnTo>
                      <a:pt x="111" y="9"/>
                    </a:lnTo>
                    <a:lnTo>
                      <a:pt x="125" y="21"/>
                    </a:lnTo>
                    <a:lnTo>
                      <a:pt x="137" y="36"/>
                    </a:lnTo>
                    <a:lnTo>
                      <a:pt x="144" y="53"/>
                    </a:lnTo>
                    <a:lnTo>
                      <a:pt x="147" y="73"/>
                    </a:lnTo>
                    <a:lnTo>
                      <a:pt x="147" y="291"/>
                    </a:lnTo>
                    <a:lnTo>
                      <a:pt x="144" y="312"/>
                    </a:lnTo>
                    <a:lnTo>
                      <a:pt x="137" y="328"/>
                    </a:lnTo>
                    <a:lnTo>
                      <a:pt x="125" y="344"/>
                    </a:lnTo>
                    <a:lnTo>
                      <a:pt x="111" y="355"/>
                    </a:lnTo>
                    <a:lnTo>
                      <a:pt x="93" y="362"/>
                    </a:lnTo>
                    <a:lnTo>
                      <a:pt x="73" y="364"/>
                    </a:lnTo>
                    <a:lnTo>
                      <a:pt x="54" y="362"/>
                    </a:lnTo>
                    <a:lnTo>
                      <a:pt x="36" y="355"/>
                    </a:lnTo>
                    <a:lnTo>
                      <a:pt x="22" y="344"/>
                    </a:lnTo>
                    <a:lnTo>
                      <a:pt x="10" y="328"/>
                    </a:lnTo>
                    <a:lnTo>
                      <a:pt x="2" y="312"/>
                    </a:lnTo>
                    <a:lnTo>
                      <a:pt x="0" y="291"/>
                    </a:lnTo>
                    <a:lnTo>
                      <a:pt x="0" y="73"/>
                    </a:lnTo>
                    <a:lnTo>
                      <a:pt x="2" y="53"/>
                    </a:lnTo>
                    <a:lnTo>
                      <a:pt x="10" y="36"/>
                    </a:lnTo>
                    <a:lnTo>
                      <a:pt x="22" y="21"/>
                    </a:lnTo>
                    <a:lnTo>
                      <a:pt x="36" y="9"/>
                    </a:lnTo>
                    <a:lnTo>
                      <a:pt x="54" y="2"/>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2" name="Freeform 911">
                <a:extLst>
                  <a:ext uri="{FF2B5EF4-FFF2-40B4-BE49-F238E27FC236}">
                    <a16:creationId xmlns:a16="http://schemas.microsoft.com/office/drawing/2014/main" id="{986187C6-4AEB-4845-9B0C-2ED7B91527F9}"/>
                  </a:ext>
                </a:extLst>
              </p:cNvPr>
              <p:cNvSpPr>
                <a:spLocks/>
              </p:cNvSpPr>
              <p:nvPr/>
            </p:nvSpPr>
            <p:spPr bwMode="auto">
              <a:xfrm>
                <a:off x="5216" y="411"/>
                <a:ext cx="51" cy="68"/>
              </a:xfrm>
              <a:custGeom>
                <a:avLst/>
                <a:gdLst>
                  <a:gd name="T0" fmla="*/ 74 w 258"/>
                  <a:gd name="T1" fmla="*/ 0 h 337"/>
                  <a:gd name="T2" fmla="*/ 93 w 258"/>
                  <a:gd name="T3" fmla="*/ 2 h 337"/>
                  <a:gd name="T4" fmla="*/ 110 w 258"/>
                  <a:gd name="T5" fmla="*/ 9 h 337"/>
                  <a:gd name="T6" fmla="*/ 126 w 258"/>
                  <a:gd name="T7" fmla="*/ 21 h 337"/>
                  <a:gd name="T8" fmla="*/ 138 w 258"/>
                  <a:gd name="T9" fmla="*/ 37 h 337"/>
                  <a:gd name="T10" fmla="*/ 248 w 258"/>
                  <a:gd name="T11" fmla="*/ 227 h 337"/>
                  <a:gd name="T12" fmla="*/ 256 w 258"/>
                  <a:gd name="T13" fmla="*/ 245 h 337"/>
                  <a:gd name="T14" fmla="*/ 258 w 258"/>
                  <a:gd name="T15" fmla="*/ 264 h 337"/>
                  <a:gd name="T16" fmla="*/ 256 w 258"/>
                  <a:gd name="T17" fmla="*/ 282 h 337"/>
                  <a:gd name="T18" fmla="*/ 248 w 258"/>
                  <a:gd name="T19" fmla="*/ 300 h 337"/>
                  <a:gd name="T20" fmla="*/ 238 w 258"/>
                  <a:gd name="T21" fmla="*/ 315 h 337"/>
                  <a:gd name="T22" fmla="*/ 222 w 258"/>
                  <a:gd name="T23" fmla="*/ 327 h 337"/>
                  <a:gd name="T24" fmla="*/ 204 w 258"/>
                  <a:gd name="T25" fmla="*/ 334 h 337"/>
                  <a:gd name="T26" fmla="*/ 185 w 258"/>
                  <a:gd name="T27" fmla="*/ 337 h 337"/>
                  <a:gd name="T28" fmla="*/ 165 w 258"/>
                  <a:gd name="T29" fmla="*/ 334 h 337"/>
                  <a:gd name="T30" fmla="*/ 148 w 258"/>
                  <a:gd name="T31" fmla="*/ 327 h 337"/>
                  <a:gd name="T32" fmla="*/ 133 w 258"/>
                  <a:gd name="T33" fmla="*/ 315 h 337"/>
                  <a:gd name="T34" fmla="*/ 121 w 258"/>
                  <a:gd name="T35" fmla="*/ 300 h 337"/>
                  <a:gd name="T36" fmla="*/ 10 w 258"/>
                  <a:gd name="T37" fmla="*/ 110 h 337"/>
                  <a:gd name="T38" fmla="*/ 3 w 258"/>
                  <a:gd name="T39" fmla="*/ 92 h 337"/>
                  <a:gd name="T40" fmla="*/ 0 w 258"/>
                  <a:gd name="T41" fmla="*/ 73 h 337"/>
                  <a:gd name="T42" fmla="*/ 3 w 258"/>
                  <a:gd name="T43" fmla="*/ 55 h 337"/>
                  <a:gd name="T44" fmla="*/ 10 w 258"/>
                  <a:gd name="T45" fmla="*/ 37 h 337"/>
                  <a:gd name="T46" fmla="*/ 22 w 258"/>
                  <a:gd name="T47" fmla="*/ 22 h 337"/>
                  <a:gd name="T48" fmla="*/ 36 w 258"/>
                  <a:gd name="T49" fmla="*/ 10 h 337"/>
                  <a:gd name="T50" fmla="*/ 56 w 258"/>
                  <a:gd name="T51" fmla="*/ 2 h 337"/>
                  <a:gd name="T52" fmla="*/ 74 w 258"/>
                  <a:gd name="T53"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8" h="337">
                    <a:moveTo>
                      <a:pt x="74" y="0"/>
                    </a:moveTo>
                    <a:lnTo>
                      <a:pt x="93" y="2"/>
                    </a:lnTo>
                    <a:lnTo>
                      <a:pt x="110" y="9"/>
                    </a:lnTo>
                    <a:lnTo>
                      <a:pt x="126" y="21"/>
                    </a:lnTo>
                    <a:lnTo>
                      <a:pt x="138" y="37"/>
                    </a:lnTo>
                    <a:lnTo>
                      <a:pt x="248" y="227"/>
                    </a:lnTo>
                    <a:lnTo>
                      <a:pt x="256" y="245"/>
                    </a:lnTo>
                    <a:lnTo>
                      <a:pt x="258" y="264"/>
                    </a:lnTo>
                    <a:lnTo>
                      <a:pt x="256" y="282"/>
                    </a:lnTo>
                    <a:lnTo>
                      <a:pt x="248" y="300"/>
                    </a:lnTo>
                    <a:lnTo>
                      <a:pt x="238" y="315"/>
                    </a:lnTo>
                    <a:lnTo>
                      <a:pt x="222" y="327"/>
                    </a:lnTo>
                    <a:lnTo>
                      <a:pt x="204" y="334"/>
                    </a:lnTo>
                    <a:lnTo>
                      <a:pt x="185" y="337"/>
                    </a:lnTo>
                    <a:lnTo>
                      <a:pt x="165" y="334"/>
                    </a:lnTo>
                    <a:lnTo>
                      <a:pt x="148" y="327"/>
                    </a:lnTo>
                    <a:lnTo>
                      <a:pt x="133" y="315"/>
                    </a:lnTo>
                    <a:lnTo>
                      <a:pt x="121" y="300"/>
                    </a:lnTo>
                    <a:lnTo>
                      <a:pt x="10" y="110"/>
                    </a:lnTo>
                    <a:lnTo>
                      <a:pt x="3" y="92"/>
                    </a:lnTo>
                    <a:lnTo>
                      <a:pt x="0" y="73"/>
                    </a:lnTo>
                    <a:lnTo>
                      <a:pt x="3" y="55"/>
                    </a:lnTo>
                    <a:lnTo>
                      <a:pt x="10" y="37"/>
                    </a:lnTo>
                    <a:lnTo>
                      <a:pt x="22" y="22"/>
                    </a:lnTo>
                    <a:lnTo>
                      <a:pt x="36" y="10"/>
                    </a:lnTo>
                    <a:lnTo>
                      <a:pt x="56" y="2"/>
                    </a:lnTo>
                    <a:lnTo>
                      <a:pt x="7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3" name="Freeform 912">
                <a:extLst>
                  <a:ext uri="{FF2B5EF4-FFF2-40B4-BE49-F238E27FC236}">
                    <a16:creationId xmlns:a16="http://schemas.microsoft.com/office/drawing/2014/main" id="{B80F938A-F57A-834E-B6F7-3FB1A8BD346B}"/>
                  </a:ext>
                </a:extLst>
              </p:cNvPr>
              <p:cNvSpPr>
                <a:spLocks/>
              </p:cNvSpPr>
              <p:nvPr/>
            </p:nvSpPr>
            <p:spPr bwMode="auto">
              <a:xfrm>
                <a:off x="5094" y="532"/>
                <a:ext cx="68" cy="51"/>
              </a:xfrm>
              <a:custGeom>
                <a:avLst/>
                <a:gdLst>
                  <a:gd name="T0" fmla="*/ 73 w 338"/>
                  <a:gd name="T1" fmla="*/ 0 h 256"/>
                  <a:gd name="T2" fmla="*/ 91 w 338"/>
                  <a:gd name="T3" fmla="*/ 3 h 256"/>
                  <a:gd name="T4" fmla="*/ 110 w 338"/>
                  <a:gd name="T5" fmla="*/ 10 h 256"/>
                  <a:gd name="T6" fmla="*/ 302 w 338"/>
                  <a:gd name="T7" fmla="*/ 119 h 256"/>
                  <a:gd name="T8" fmla="*/ 317 w 338"/>
                  <a:gd name="T9" fmla="*/ 132 h 256"/>
                  <a:gd name="T10" fmla="*/ 328 w 338"/>
                  <a:gd name="T11" fmla="*/ 146 h 256"/>
                  <a:gd name="T12" fmla="*/ 335 w 338"/>
                  <a:gd name="T13" fmla="*/ 164 h 256"/>
                  <a:gd name="T14" fmla="*/ 338 w 338"/>
                  <a:gd name="T15" fmla="*/ 182 h 256"/>
                  <a:gd name="T16" fmla="*/ 335 w 338"/>
                  <a:gd name="T17" fmla="*/ 201 h 256"/>
                  <a:gd name="T18" fmla="*/ 328 w 338"/>
                  <a:gd name="T19" fmla="*/ 219 h 256"/>
                  <a:gd name="T20" fmla="*/ 316 w 338"/>
                  <a:gd name="T21" fmla="*/ 235 h 256"/>
                  <a:gd name="T22" fmla="*/ 301 w 338"/>
                  <a:gd name="T23" fmla="*/ 247 h 256"/>
                  <a:gd name="T24" fmla="*/ 282 w 338"/>
                  <a:gd name="T25" fmla="*/ 254 h 256"/>
                  <a:gd name="T26" fmla="*/ 264 w 338"/>
                  <a:gd name="T27" fmla="*/ 256 h 256"/>
                  <a:gd name="T28" fmla="*/ 245 w 338"/>
                  <a:gd name="T29" fmla="*/ 254 h 256"/>
                  <a:gd name="T30" fmla="*/ 227 w 338"/>
                  <a:gd name="T31" fmla="*/ 245 h 256"/>
                  <a:gd name="T32" fmla="*/ 36 w 338"/>
                  <a:gd name="T33" fmla="*/ 137 h 256"/>
                  <a:gd name="T34" fmla="*/ 20 w 338"/>
                  <a:gd name="T35" fmla="*/ 125 h 256"/>
                  <a:gd name="T36" fmla="*/ 9 w 338"/>
                  <a:gd name="T37" fmla="*/ 109 h 256"/>
                  <a:gd name="T38" fmla="*/ 2 w 338"/>
                  <a:gd name="T39" fmla="*/ 92 h 256"/>
                  <a:gd name="T40" fmla="*/ 0 w 338"/>
                  <a:gd name="T41" fmla="*/ 73 h 256"/>
                  <a:gd name="T42" fmla="*/ 2 w 338"/>
                  <a:gd name="T43" fmla="*/ 54 h 256"/>
                  <a:gd name="T44" fmla="*/ 9 w 338"/>
                  <a:gd name="T45" fmla="*/ 36 h 256"/>
                  <a:gd name="T46" fmla="*/ 21 w 338"/>
                  <a:gd name="T47" fmla="*/ 21 h 256"/>
                  <a:gd name="T48" fmla="*/ 37 w 338"/>
                  <a:gd name="T49" fmla="*/ 10 h 256"/>
                  <a:gd name="T50" fmla="*/ 54 w 338"/>
                  <a:gd name="T51" fmla="*/ 3 h 256"/>
                  <a:gd name="T52" fmla="*/ 73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73" y="0"/>
                    </a:moveTo>
                    <a:lnTo>
                      <a:pt x="91" y="3"/>
                    </a:lnTo>
                    <a:lnTo>
                      <a:pt x="110" y="10"/>
                    </a:lnTo>
                    <a:lnTo>
                      <a:pt x="302" y="119"/>
                    </a:lnTo>
                    <a:lnTo>
                      <a:pt x="317" y="132"/>
                    </a:lnTo>
                    <a:lnTo>
                      <a:pt x="328" y="146"/>
                    </a:lnTo>
                    <a:lnTo>
                      <a:pt x="335" y="164"/>
                    </a:lnTo>
                    <a:lnTo>
                      <a:pt x="338" y="182"/>
                    </a:lnTo>
                    <a:lnTo>
                      <a:pt x="335" y="201"/>
                    </a:lnTo>
                    <a:lnTo>
                      <a:pt x="328" y="219"/>
                    </a:lnTo>
                    <a:lnTo>
                      <a:pt x="316" y="235"/>
                    </a:lnTo>
                    <a:lnTo>
                      <a:pt x="301" y="247"/>
                    </a:lnTo>
                    <a:lnTo>
                      <a:pt x="282" y="254"/>
                    </a:lnTo>
                    <a:lnTo>
                      <a:pt x="264" y="256"/>
                    </a:lnTo>
                    <a:lnTo>
                      <a:pt x="245" y="254"/>
                    </a:lnTo>
                    <a:lnTo>
                      <a:pt x="227" y="245"/>
                    </a:lnTo>
                    <a:lnTo>
                      <a:pt x="36" y="137"/>
                    </a:lnTo>
                    <a:lnTo>
                      <a:pt x="20" y="125"/>
                    </a:lnTo>
                    <a:lnTo>
                      <a:pt x="9" y="109"/>
                    </a:lnTo>
                    <a:lnTo>
                      <a:pt x="2" y="92"/>
                    </a:lnTo>
                    <a:lnTo>
                      <a:pt x="0" y="73"/>
                    </a:lnTo>
                    <a:lnTo>
                      <a:pt x="2" y="54"/>
                    </a:lnTo>
                    <a:lnTo>
                      <a:pt x="9" y="36"/>
                    </a:lnTo>
                    <a:lnTo>
                      <a:pt x="21" y="21"/>
                    </a:lnTo>
                    <a:lnTo>
                      <a:pt x="37" y="10"/>
                    </a:lnTo>
                    <a:lnTo>
                      <a:pt x="54" y="3"/>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4" name="Freeform 913">
                <a:extLst>
                  <a:ext uri="{FF2B5EF4-FFF2-40B4-BE49-F238E27FC236}">
                    <a16:creationId xmlns:a16="http://schemas.microsoft.com/office/drawing/2014/main" id="{116C7CED-3B75-2244-A8E4-F6615D0C474F}"/>
                  </a:ext>
                </a:extLst>
              </p:cNvPr>
              <p:cNvSpPr>
                <a:spLocks/>
              </p:cNvSpPr>
              <p:nvPr/>
            </p:nvSpPr>
            <p:spPr bwMode="auto">
              <a:xfrm>
                <a:off x="5050" y="696"/>
                <a:ext cx="73" cy="30"/>
              </a:xfrm>
              <a:custGeom>
                <a:avLst/>
                <a:gdLst>
                  <a:gd name="T0" fmla="*/ 73 w 368"/>
                  <a:gd name="T1" fmla="*/ 0 h 147"/>
                  <a:gd name="T2" fmla="*/ 295 w 368"/>
                  <a:gd name="T3" fmla="*/ 0 h 147"/>
                  <a:gd name="T4" fmla="*/ 314 w 368"/>
                  <a:gd name="T5" fmla="*/ 3 h 147"/>
                  <a:gd name="T6" fmla="*/ 332 w 368"/>
                  <a:gd name="T7" fmla="*/ 11 h 147"/>
                  <a:gd name="T8" fmla="*/ 347 w 368"/>
                  <a:gd name="T9" fmla="*/ 21 h 147"/>
                  <a:gd name="T10" fmla="*/ 359 w 368"/>
                  <a:gd name="T11" fmla="*/ 37 h 147"/>
                  <a:gd name="T12" fmla="*/ 366 w 368"/>
                  <a:gd name="T13" fmla="*/ 54 h 147"/>
                  <a:gd name="T14" fmla="*/ 368 w 368"/>
                  <a:gd name="T15" fmla="*/ 74 h 147"/>
                  <a:gd name="T16" fmla="*/ 366 w 368"/>
                  <a:gd name="T17" fmla="*/ 93 h 147"/>
                  <a:gd name="T18" fmla="*/ 359 w 368"/>
                  <a:gd name="T19" fmla="*/ 110 h 147"/>
                  <a:gd name="T20" fmla="*/ 347 w 368"/>
                  <a:gd name="T21" fmla="*/ 125 h 147"/>
                  <a:gd name="T22" fmla="*/ 332 w 368"/>
                  <a:gd name="T23" fmla="*/ 136 h 147"/>
                  <a:gd name="T24" fmla="*/ 314 w 368"/>
                  <a:gd name="T25" fmla="*/ 144 h 147"/>
                  <a:gd name="T26" fmla="*/ 295 w 368"/>
                  <a:gd name="T27" fmla="*/ 147 h 147"/>
                  <a:gd name="T28" fmla="*/ 73 w 368"/>
                  <a:gd name="T29" fmla="*/ 147 h 147"/>
                  <a:gd name="T30" fmla="*/ 54 w 368"/>
                  <a:gd name="T31" fmla="*/ 144 h 147"/>
                  <a:gd name="T32" fmla="*/ 37 w 368"/>
                  <a:gd name="T33" fmla="*/ 136 h 147"/>
                  <a:gd name="T34" fmla="*/ 21 w 368"/>
                  <a:gd name="T35" fmla="*/ 125 h 147"/>
                  <a:gd name="T36" fmla="*/ 11 w 368"/>
                  <a:gd name="T37" fmla="*/ 110 h 147"/>
                  <a:gd name="T38" fmla="*/ 2 w 368"/>
                  <a:gd name="T39" fmla="*/ 93 h 147"/>
                  <a:gd name="T40" fmla="*/ 0 w 368"/>
                  <a:gd name="T41" fmla="*/ 74 h 147"/>
                  <a:gd name="T42" fmla="*/ 2 w 368"/>
                  <a:gd name="T43" fmla="*/ 54 h 147"/>
                  <a:gd name="T44" fmla="*/ 11 w 368"/>
                  <a:gd name="T45" fmla="*/ 37 h 147"/>
                  <a:gd name="T46" fmla="*/ 21 w 368"/>
                  <a:gd name="T47" fmla="*/ 21 h 147"/>
                  <a:gd name="T48" fmla="*/ 37 w 368"/>
                  <a:gd name="T49" fmla="*/ 11 h 147"/>
                  <a:gd name="T50" fmla="*/ 54 w 368"/>
                  <a:gd name="T51" fmla="*/ 3 h 147"/>
                  <a:gd name="T52" fmla="*/ 73 w 368"/>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147">
                    <a:moveTo>
                      <a:pt x="73" y="0"/>
                    </a:moveTo>
                    <a:lnTo>
                      <a:pt x="295" y="0"/>
                    </a:lnTo>
                    <a:lnTo>
                      <a:pt x="314" y="3"/>
                    </a:lnTo>
                    <a:lnTo>
                      <a:pt x="332" y="11"/>
                    </a:lnTo>
                    <a:lnTo>
                      <a:pt x="347" y="21"/>
                    </a:lnTo>
                    <a:lnTo>
                      <a:pt x="359" y="37"/>
                    </a:lnTo>
                    <a:lnTo>
                      <a:pt x="366" y="54"/>
                    </a:lnTo>
                    <a:lnTo>
                      <a:pt x="368" y="74"/>
                    </a:lnTo>
                    <a:lnTo>
                      <a:pt x="366" y="93"/>
                    </a:lnTo>
                    <a:lnTo>
                      <a:pt x="359" y="110"/>
                    </a:lnTo>
                    <a:lnTo>
                      <a:pt x="347" y="125"/>
                    </a:lnTo>
                    <a:lnTo>
                      <a:pt x="332" y="136"/>
                    </a:lnTo>
                    <a:lnTo>
                      <a:pt x="314" y="144"/>
                    </a:lnTo>
                    <a:lnTo>
                      <a:pt x="295" y="147"/>
                    </a:lnTo>
                    <a:lnTo>
                      <a:pt x="73" y="147"/>
                    </a:lnTo>
                    <a:lnTo>
                      <a:pt x="54" y="144"/>
                    </a:lnTo>
                    <a:lnTo>
                      <a:pt x="37" y="136"/>
                    </a:lnTo>
                    <a:lnTo>
                      <a:pt x="21" y="125"/>
                    </a:lnTo>
                    <a:lnTo>
                      <a:pt x="11" y="110"/>
                    </a:lnTo>
                    <a:lnTo>
                      <a:pt x="2" y="93"/>
                    </a:lnTo>
                    <a:lnTo>
                      <a:pt x="0" y="74"/>
                    </a:lnTo>
                    <a:lnTo>
                      <a:pt x="2" y="54"/>
                    </a:lnTo>
                    <a:lnTo>
                      <a:pt x="11" y="37"/>
                    </a:lnTo>
                    <a:lnTo>
                      <a:pt x="21" y="21"/>
                    </a:lnTo>
                    <a:lnTo>
                      <a:pt x="37" y="11"/>
                    </a:lnTo>
                    <a:lnTo>
                      <a:pt x="54" y="3"/>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5" name="Freeform 914">
                <a:extLst>
                  <a:ext uri="{FF2B5EF4-FFF2-40B4-BE49-F238E27FC236}">
                    <a16:creationId xmlns:a16="http://schemas.microsoft.com/office/drawing/2014/main" id="{DBF9B8D6-7ACB-D34E-8311-3F49335A58C2}"/>
                  </a:ext>
                </a:extLst>
              </p:cNvPr>
              <p:cNvSpPr>
                <a:spLocks/>
              </p:cNvSpPr>
              <p:nvPr/>
            </p:nvSpPr>
            <p:spPr bwMode="auto">
              <a:xfrm>
                <a:off x="5094" y="839"/>
                <a:ext cx="68" cy="51"/>
              </a:xfrm>
              <a:custGeom>
                <a:avLst/>
                <a:gdLst>
                  <a:gd name="T0" fmla="*/ 264 w 338"/>
                  <a:gd name="T1" fmla="*/ 0 h 257"/>
                  <a:gd name="T2" fmla="*/ 284 w 338"/>
                  <a:gd name="T3" fmla="*/ 4 h 257"/>
                  <a:gd name="T4" fmla="*/ 301 w 338"/>
                  <a:gd name="T5" fmla="*/ 10 h 257"/>
                  <a:gd name="T6" fmla="*/ 316 w 338"/>
                  <a:gd name="T7" fmla="*/ 22 h 257"/>
                  <a:gd name="T8" fmla="*/ 328 w 338"/>
                  <a:gd name="T9" fmla="*/ 38 h 257"/>
                  <a:gd name="T10" fmla="*/ 335 w 338"/>
                  <a:gd name="T11" fmla="*/ 55 h 257"/>
                  <a:gd name="T12" fmla="*/ 338 w 338"/>
                  <a:gd name="T13" fmla="*/ 75 h 257"/>
                  <a:gd name="T14" fmla="*/ 335 w 338"/>
                  <a:gd name="T15" fmla="*/ 93 h 257"/>
                  <a:gd name="T16" fmla="*/ 328 w 338"/>
                  <a:gd name="T17" fmla="*/ 110 h 257"/>
                  <a:gd name="T18" fmla="*/ 316 w 338"/>
                  <a:gd name="T19" fmla="*/ 126 h 257"/>
                  <a:gd name="T20" fmla="*/ 302 w 338"/>
                  <a:gd name="T21" fmla="*/ 138 h 257"/>
                  <a:gd name="T22" fmla="*/ 110 w 338"/>
                  <a:gd name="T23" fmla="*/ 247 h 257"/>
                  <a:gd name="T24" fmla="*/ 92 w 338"/>
                  <a:gd name="T25" fmla="*/ 254 h 257"/>
                  <a:gd name="T26" fmla="*/ 73 w 338"/>
                  <a:gd name="T27" fmla="*/ 257 h 257"/>
                  <a:gd name="T28" fmla="*/ 54 w 338"/>
                  <a:gd name="T29" fmla="*/ 254 h 257"/>
                  <a:gd name="T30" fmla="*/ 37 w 338"/>
                  <a:gd name="T31" fmla="*/ 248 h 257"/>
                  <a:gd name="T32" fmla="*/ 21 w 338"/>
                  <a:gd name="T33" fmla="*/ 236 h 257"/>
                  <a:gd name="T34" fmla="*/ 9 w 338"/>
                  <a:gd name="T35" fmla="*/ 220 h 257"/>
                  <a:gd name="T36" fmla="*/ 2 w 338"/>
                  <a:gd name="T37" fmla="*/ 203 h 257"/>
                  <a:gd name="T38" fmla="*/ 0 w 338"/>
                  <a:gd name="T39" fmla="*/ 183 h 257"/>
                  <a:gd name="T40" fmla="*/ 2 w 338"/>
                  <a:gd name="T41" fmla="*/ 165 h 257"/>
                  <a:gd name="T42" fmla="*/ 9 w 338"/>
                  <a:gd name="T43" fmla="*/ 148 h 257"/>
                  <a:gd name="T44" fmla="*/ 20 w 338"/>
                  <a:gd name="T45" fmla="*/ 133 h 257"/>
                  <a:gd name="T46" fmla="*/ 36 w 338"/>
                  <a:gd name="T47" fmla="*/ 121 h 257"/>
                  <a:gd name="T48" fmla="*/ 227 w 338"/>
                  <a:gd name="T49" fmla="*/ 11 h 257"/>
                  <a:gd name="T50" fmla="*/ 246 w 338"/>
                  <a:gd name="T51" fmla="*/ 3 h 257"/>
                  <a:gd name="T52" fmla="*/ 264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264" y="0"/>
                    </a:moveTo>
                    <a:lnTo>
                      <a:pt x="284" y="4"/>
                    </a:lnTo>
                    <a:lnTo>
                      <a:pt x="301" y="10"/>
                    </a:lnTo>
                    <a:lnTo>
                      <a:pt x="316" y="22"/>
                    </a:lnTo>
                    <a:lnTo>
                      <a:pt x="328" y="38"/>
                    </a:lnTo>
                    <a:lnTo>
                      <a:pt x="335" y="55"/>
                    </a:lnTo>
                    <a:lnTo>
                      <a:pt x="338" y="75"/>
                    </a:lnTo>
                    <a:lnTo>
                      <a:pt x="335" y="93"/>
                    </a:lnTo>
                    <a:lnTo>
                      <a:pt x="328" y="110"/>
                    </a:lnTo>
                    <a:lnTo>
                      <a:pt x="316" y="126"/>
                    </a:lnTo>
                    <a:lnTo>
                      <a:pt x="302" y="138"/>
                    </a:lnTo>
                    <a:lnTo>
                      <a:pt x="110" y="247"/>
                    </a:lnTo>
                    <a:lnTo>
                      <a:pt x="92" y="254"/>
                    </a:lnTo>
                    <a:lnTo>
                      <a:pt x="73" y="257"/>
                    </a:lnTo>
                    <a:lnTo>
                      <a:pt x="54" y="254"/>
                    </a:lnTo>
                    <a:lnTo>
                      <a:pt x="37" y="248"/>
                    </a:lnTo>
                    <a:lnTo>
                      <a:pt x="21" y="236"/>
                    </a:lnTo>
                    <a:lnTo>
                      <a:pt x="9" y="220"/>
                    </a:lnTo>
                    <a:lnTo>
                      <a:pt x="2" y="203"/>
                    </a:lnTo>
                    <a:lnTo>
                      <a:pt x="0" y="183"/>
                    </a:lnTo>
                    <a:lnTo>
                      <a:pt x="2" y="165"/>
                    </a:lnTo>
                    <a:lnTo>
                      <a:pt x="9" y="148"/>
                    </a:lnTo>
                    <a:lnTo>
                      <a:pt x="20" y="133"/>
                    </a:lnTo>
                    <a:lnTo>
                      <a:pt x="36" y="121"/>
                    </a:lnTo>
                    <a:lnTo>
                      <a:pt x="227" y="11"/>
                    </a:lnTo>
                    <a:lnTo>
                      <a:pt x="246" y="3"/>
                    </a:lnTo>
                    <a:lnTo>
                      <a:pt x="26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6" name="Freeform 915">
                <a:extLst>
                  <a:ext uri="{FF2B5EF4-FFF2-40B4-BE49-F238E27FC236}">
                    <a16:creationId xmlns:a16="http://schemas.microsoft.com/office/drawing/2014/main" id="{00D23708-7325-F343-8FBB-3F57823207B7}"/>
                  </a:ext>
                </a:extLst>
              </p:cNvPr>
              <p:cNvSpPr>
                <a:spLocks/>
              </p:cNvSpPr>
              <p:nvPr/>
            </p:nvSpPr>
            <p:spPr bwMode="auto">
              <a:xfrm>
                <a:off x="5631" y="839"/>
                <a:ext cx="67" cy="51"/>
              </a:xfrm>
              <a:custGeom>
                <a:avLst/>
                <a:gdLst>
                  <a:gd name="T0" fmla="*/ 73 w 338"/>
                  <a:gd name="T1" fmla="*/ 0 h 257"/>
                  <a:gd name="T2" fmla="*/ 93 w 338"/>
                  <a:gd name="T3" fmla="*/ 3 h 257"/>
                  <a:gd name="T4" fmla="*/ 111 w 338"/>
                  <a:gd name="T5" fmla="*/ 11 h 257"/>
                  <a:gd name="T6" fmla="*/ 302 w 338"/>
                  <a:gd name="T7" fmla="*/ 121 h 257"/>
                  <a:gd name="T8" fmla="*/ 318 w 338"/>
                  <a:gd name="T9" fmla="*/ 133 h 257"/>
                  <a:gd name="T10" fmla="*/ 328 w 338"/>
                  <a:gd name="T11" fmla="*/ 148 h 257"/>
                  <a:gd name="T12" fmla="*/ 336 w 338"/>
                  <a:gd name="T13" fmla="*/ 165 h 257"/>
                  <a:gd name="T14" fmla="*/ 338 w 338"/>
                  <a:gd name="T15" fmla="*/ 183 h 257"/>
                  <a:gd name="T16" fmla="*/ 336 w 338"/>
                  <a:gd name="T17" fmla="*/ 203 h 257"/>
                  <a:gd name="T18" fmla="*/ 328 w 338"/>
                  <a:gd name="T19" fmla="*/ 220 h 257"/>
                  <a:gd name="T20" fmla="*/ 316 w 338"/>
                  <a:gd name="T21" fmla="*/ 236 h 257"/>
                  <a:gd name="T22" fmla="*/ 301 w 338"/>
                  <a:gd name="T23" fmla="*/ 248 h 257"/>
                  <a:gd name="T24" fmla="*/ 284 w 338"/>
                  <a:gd name="T25" fmla="*/ 254 h 257"/>
                  <a:gd name="T26" fmla="*/ 265 w 338"/>
                  <a:gd name="T27" fmla="*/ 257 h 257"/>
                  <a:gd name="T28" fmla="*/ 245 w 338"/>
                  <a:gd name="T29" fmla="*/ 254 h 257"/>
                  <a:gd name="T30" fmla="*/ 227 w 338"/>
                  <a:gd name="T31" fmla="*/ 247 h 257"/>
                  <a:gd name="T32" fmla="*/ 36 w 338"/>
                  <a:gd name="T33" fmla="*/ 138 h 257"/>
                  <a:gd name="T34" fmla="*/ 21 w 338"/>
                  <a:gd name="T35" fmla="*/ 126 h 257"/>
                  <a:gd name="T36" fmla="*/ 9 w 338"/>
                  <a:gd name="T37" fmla="*/ 110 h 257"/>
                  <a:gd name="T38" fmla="*/ 2 w 338"/>
                  <a:gd name="T39" fmla="*/ 93 h 257"/>
                  <a:gd name="T40" fmla="*/ 0 w 338"/>
                  <a:gd name="T41" fmla="*/ 75 h 257"/>
                  <a:gd name="T42" fmla="*/ 2 w 338"/>
                  <a:gd name="T43" fmla="*/ 55 h 257"/>
                  <a:gd name="T44" fmla="*/ 9 w 338"/>
                  <a:gd name="T45" fmla="*/ 38 h 257"/>
                  <a:gd name="T46" fmla="*/ 21 w 338"/>
                  <a:gd name="T47" fmla="*/ 22 h 257"/>
                  <a:gd name="T48" fmla="*/ 37 w 338"/>
                  <a:gd name="T49" fmla="*/ 10 h 257"/>
                  <a:gd name="T50" fmla="*/ 54 w 338"/>
                  <a:gd name="T51" fmla="*/ 4 h 257"/>
                  <a:gd name="T52" fmla="*/ 73 w 338"/>
                  <a:gd name="T5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7">
                    <a:moveTo>
                      <a:pt x="73" y="0"/>
                    </a:moveTo>
                    <a:lnTo>
                      <a:pt x="93" y="3"/>
                    </a:lnTo>
                    <a:lnTo>
                      <a:pt x="111" y="11"/>
                    </a:lnTo>
                    <a:lnTo>
                      <a:pt x="302" y="121"/>
                    </a:lnTo>
                    <a:lnTo>
                      <a:pt x="318" y="133"/>
                    </a:lnTo>
                    <a:lnTo>
                      <a:pt x="328" y="148"/>
                    </a:lnTo>
                    <a:lnTo>
                      <a:pt x="336" y="165"/>
                    </a:lnTo>
                    <a:lnTo>
                      <a:pt x="338" y="183"/>
                    </a:lnTo>
                    <a:lnTo>
                      <a:pt x="336" y="203"/>
                    </a:lnTo>
                    <a:lnTo>
                      <a:pt x="328" y="220"/>
                    </a:lnTo>
                    <a:lnTo>
                      <a:pt x="316" y="236"/>
                    </a:lnTo>
                    <a:lnTo>
                      <a:pt x="301" y="248"/>
                    </a:lnTo>
                    <a:lnTo>
                      <a:pt x="284" y="254"/>
                    </a:lnTo>
                    <a:lnTo>
                      <a:pt x="265" y="257"/>
                    </a:lnTo>
                    <a:lnTo>
                      <a:pt x="245" y="254"/>
                    </a:lnTo>
                    <a:lnTo>
                      <a:pt x="227" y="247"/>
                    </a:lnTo>
                    <a:lnTo>
                      <a:pt x="36" y="138"/>
                    </a:lnTo>
                    <a:lnTo>
                      <a:pt x="21" y="126"/>
                    </a:lnTo>
                    <a:lnTo>
                      <a:pt x="9" y="110"/>
                    </a:lnTo>
                    <a:lnTo>
                      <a:pt x="2" y="93"/>
                    </a:lnTo>
                    <a:lnTo>
                      <a:pt x="0" y="75"/>
                    </a:lnTo>
                    <a:lnTo>
                      <a:pt x="2" y="55"/>
                    </a:lnTo>
                    <a:lnTo>
                      <a:pt x="9" y="38"/>
                    </a:lnTo>
                    <a:lnTo>
                      <a:pt x="21" y="22"/>
                    </a:lnTo>
                    <a:lnTo>
                      <a:pt x="37" y="10"/>
                    </a:lnTo>
                    <a:lnTo>
                      <a:pt x="54" y="4"/>
                    </a:lnTo>
                    <a:lnTo>
                      <a:pt x="7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7" name="Freeform 916">
                <a:extLst>
                  <a:ext uri="{FF2B5EF4-FFF2-40B4-BE49-F238E27FC236}">
                    <a16:creationId xmlns:a16="http://schemas.microsoft.com/office/drawing/2014/main" id="{86735BB3-F9E0-F341-B380-3BA49D7BB9F2}"/>
                  </a:ext>
                </a:extLst>
              </p:cNvPr>
              <p:cNvSpPr>
                <a:spLocks/>
              </p:cNvSpPr>
              <p:nvPr/>
            </p:nvSpPr>
            <p:spPr bwMode="auto">
              <a:xfrm>
                <a:off x="5669" y="696"/>
                <a:ext cx="74" cy="30"/>
              </a:xfrm>
              <a:custGeom>
                <a:avLst/>
                <a:gdLst>
                  <a:gd name="T0" fmla="*/ 74 w 369"/>
                  <a:gd name="T1" fmla="*/ 0 h 147"/>
                  <a:gd name="T2" fmla="*/ 295 w 369"/>
                  <a:gd name="T3" fmla="*/ 0 h 147"/>
                  <a:gd name="T4" fmla="*/ 315 w 369"/>
                  <a:gd name="T5" fmla="*/ 3 h 147"/>
                  <a:gd name="T6" fmla="*/ 333 w 369"/>
                  <a:gd name="T7" fmla="*/ 11 h 147"/>
                  <a:gd name="T8" fmla="*/ 347 w 369"/>
                  <a:gd name="T9" fmla="*/ 21 h 147"/>
                  <a:gd name="T10" fmla="*/ 358 w 369"/>
                  <a:gd name="T11" fmla="*/ 37 h 147"/>
                  <a:gd name="T12" fmla="*/ 366 w 369"/>
                  <a:gd name="T13" fmla="*/ 54 h 147"/>
                  <a:gd name="T14" fmla="*/ 369 w 369"/>
                  <a:gd name="T15" fmla="*/ 74 h 147"/>
                  <a:gd name="T16" fmla="*/ 366 w 369"/>
                  <a:gd name="T17" fmla="*/ 93 h 147"/>
                  <a:gd name="T18" fmla="*/ 358 w 369"/>
                  <a:gd name="T19" fmla="*/ 110 h 147"/>
                  <a:gd name="T20" fmla="*/ 347 w 369"/>
                  <a:gd name="T21" fmla="*/ 125 h 147"/>
                  <a:gd name="T22" fmla="*/ 333 w 369"/>
                  <a:gd name="T23" fmla="*/ 136 h 147"/>
                  <a:gd name="T24" fmla="*/ 315 w 369"/>
                  <a:gd name="T25" fmla="*/ 144 h 147"/>
                  <a:gd name="T26" fmla="*/ 295 w 369"/>
                  <a:gd name="T27" fmla="*/ 147 h 147"/>
                  <a:gd name="T28" fmla="*/ 74 w 369"/>
                  <a:gd name="T29" fmla="*/ 147 h 147"/>
                  <a:gd name="T30" fmla="*/ 55 w 369"/>
                  <a:gd name="T31" fmla="*/ 144 h 147"/>
                  <a:gd name="T32" fmla="*/ 37 w 369"/>
                  <a:gd name="T33" fmla="*/ 136 h 147"/>
                  <a:gd name="T34" fmla="*/ 22 w 369"/>
                  <a:gd name="T35" fmla="*/ 125 h 147"/>
                  <a:gd name="T36" fmla="*/ 10 w 369"/>
                  <a:gd name="T37" fmla="*/ 110 h 147"/>
                  <a:gd name="T38" fmla="*/ 3 w 369"/>
                  <a:gd name="T39" fmla="*/ 93 h 147"/>
                  <a:gd name="T40" fmla="*/ 0 w 369"/>
                  <a:gd name="T41" fmla="*/ 74 h 147"/>
                  <a:gd name="T42" fmla="*/ 3 w 369"/>
                  <a:gd name="T43" fmla="*/ 54 h 147"/>
                  <a:gd name="T44" fmla="*/ 10 w 369"/>
                  <a:gd name="T45" fmla="*/ 37 h 147"/>
                  <a:gd name="T46" fmla="*/ 22 w 369"/>
                  <a:gd name="T47" fmla="*/ 21 h 147"/>
                  <a:gd name="T48" fmla="*/ 37 w 369"/>
                  <a:gd name="T49" fmla="*/ 11 h 147"/>
                  <a:gd name="T50" fmla="*/ 55 w 369"/>
                  <a:gd name="T51" fmla="*/ 3 h 147"/>
                  <a:gd name="T52" fmla="*/ 74 w 369"/>
                  <a:gd name="T53"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9" h="147">
                    <a:moveTo>
                      <a:pt x="74" y="0"/>
                    </a:moveTo>
                    <a:lnTo>
                      <a:pt x="295" y="0"/>
                    </a:lnTo>
                    <a:lnTo>
                      <a:pt x="315" y="3"/>
                    </a:lnTo>
                    <a:lnTo>
                      <a:pt x="333" y="11"/>
                    </a:lnTo>
                    <a:lnTo>
                      <a:pt x="347" y="21"/>
                    </a:lnTo>
                    <a:lnTo>
                      <a:pt x="358" y="37"/>
                    </a:lnTo>
                    <a:lnTo>
                      <a:pt x="366" y="54"/>
                    </a:lnTo>
                    <a:lnTo>
                      <a:pt x="369" y="74"/>
                    </a:lnTo>
                    <a:lnTo>
                      <a:pt x="366" y="93"/>
                    </a:lnTo>
                    <a:lnTo>
                      <a:pt x="358" y="110"/>
                    </a:lnTo>
                    <a:lnTo>
                      <a:pt x="347" y="125"/>
                    </a:lnTo>
                    <a:lnTo>
                      <a:pt x="333" y="136"/>
                    </a:lnTo>
                    <a:lnTo>
                      <a:pt x="315" y="144"/>
                    </a:lnTo>
                    <a:lnTo>
                      <a:pt x="295" y="147"/>
                    </a:lnTo>
                    <a:lnTo>
                      <a:pt x="74" y="147"/>
                    </a:lnTo>
                    <a:lnTo>
                      <a:pt x="55" y="144"/>
                    </a:lnTo>
                    <a:lnTo>
                      <a:pt x="37" y="136"/>
                    </a:lnTo>
                    <a:lnTo>
                      <a:pt x="22" y="125"/>
                    </a:lnTo>
                    <a:lnTo>
                      <a:pt x="10" y="110"/>
                    </a:lnTo>
                    <a:lnTo>
                      <a:pt x="3" y="93"/>
                    </a:lnTo>
                    <a:lnTo>
                      <a:pt x="0" y="74"/>
                    </a:lnTo>
                    <a:lnTo>
                      <a:pt x="3" y="54"/>
                    </a:lnTo>
                    <a:lnTo>
                      <a:pt x="10" y="37"/>
                    </a:lnTo>
                    <a:lnTo>
                      <a:pt x="22" y="21"/>
                    </a:lnTo>
                    <a:lnTo>
                      <a:pt x="37" y="11"/>
                    </a:lnTo>
                    <a:lnTo>
                      <a:pt x="55" y="3"/>
                    </a:lnTo>
                    <a:lnTo>
                      <a:pt x="7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8" name="Freeform 917">
                <a:extLst>
                  <a:ext uri="{FF2B5EF4-FFF2-40B4-BE49-F238E27FC236}">
                    <a16:creationId xmlns:a16="http://schemas.microsoft.com/office/drawing/2014/main" id="{B9B2BF6F-BBB3-E847-8AF8-A2F4F9A8C0BB}"/>
                  </a:ext>
                </a:extLst>
              </p:cNvPr>
              <p:cNvSpPr>
                <a:spLocks/>
              </p:cNvSpPr>
              <p:nvPr/>
            </p:nvSpPr>
            <p:spPr bwMode="auto">
              <a:xfrm>
                <a:off x="5631" y="532"/>
                <a:ext cx="67" cy="51"/>
              </a:xfrm>
              <a:custGeom>
                <a:avLst/>
                <a:gdLst>
                  <a:gd name="T0" fmla="*/ 265 w 338"/>
                  <a:gd name="T1" fmla="*/ 0 h 256"/>
                  <a:gd name="T2" fmla="*/ 284 w 338"/>
                  <a:gd name="T3" fmla="*/ 3 h 256"/>
                  <a:gd name="T4" fmla="*/ 301 w 338"/>
                  <a:gd name="T5" fmla="*/ 10 h 256"/>
                  <a:gd name="T6" fmla="*/ 316 w 338"/>
                  <a:gd name="T7" fmla="*/ 21 h 256"/>
                  <a:gd name="T8" fmla="*/ 328 w 338"/>
                  <a:gd name="T9" fmla="*/ 36 h 256"/>
                  <a:gd name="T10" fmla="*/ 336 w 338"/>
                  <a:gd name="T11" fmla="*/ 54 h 256"/>
                  <a:gd name="T12" fmla="*/ 338 w 338"/>
                  <a:gd name="T13" fmla="*/ 73 h 256"/>
                  <a:gd name="T14" fmla="*/ 336 w 338"/>
                  <a:gd name="T15" fmla="*/ 92 h 256"/>
                  <a:gd name="T16" fmla="*/ 328 w 338"/>
                  <a:gd name="T17" fmla="*/ 109 h 256"/>
                  <a:gd name="T18" fmla="*/ 318 w 338"/>
                  <a:gd name="T19" fmla="*/ 125 h 256"/>
                  <a:gd name="T20" fmla="*/ 302 w 338"/>
                  <a:gd name="T21" fmla="*/ 137 h 256"/>
                  <a:gd name="T22" fmla="*/ 111 w 338"/>
                  <a:gd name="T23" fmla="*/ 245 h 256"/>
                  <a:gd name="T24" fmla="*/ 93 w 338"/>
                  <a:gd name="T25" fmla="*/ 254 h 256"/>
                  <a:gd name="T26" fmla="*/ 73 w 338"/>
                  <a:gd name="T27" fmla="*/ 256 h 256"/>
                  <a:gd name="T28" fmla="*/ 55 w 338"/>
                  <a:gd name="T29" fmla="*/ 254 h 256"/>
                  <a:gd name="T30" fmla="*/ 37 w 338"/>
                  <a:gd name="T31" fmla="*/ 247 h 256"/>
                  <a:gd name="T32" fmla="*/ 21 w 338"/>
                  <a:gd name="T33" fmla="*/ 235 h 256"/>
                  <a:gd name="T34" fmla="*/ 9 w 338"/>
                  <a:gd name="T35" fmla="*/ 219 h 256"/>
                  <a:gd name="T36" fmla="*/ 2 w 338"/>
                  <a:gd name="T37" fmla="*/ 201 h 256"/>
                  <a:gd name="T38" fmla="*/ 0 w 338"/>
                  <a:gd name="T39" fmla="*/ 182 h 256"/>
                  <a:gd name="T40" fmla="*/ 2 w 338"/>
                  <a:gd name="T41" fmla="*/ 164 h 256"/>
                  <a:gd name="T42" fmla="*/ 9 w 338"/>
                  <a:gd name="T43" fmla="*/ 146 h 256"/>
                  <a:gd name="T44" fmla="*/ 21 w 338"/>
                  <a:gd name="T45" fmla="*/ 132 h 256"/>
                  <a:gd name="T46" fmla="*/ 36 w 338"/>
                  <a:gd name="T47" fmla="*/ 119 h 256"/>
                  <a:gd name="T48" fmla="*/ 227 w 338"/>
                  <a:gd name="T49" fmla="*/ 10 h 256"/>
                  <a:gd name="T50" fmla="*/ 247 w 338"/>
                  <a:gd name="T51" fmla="*/ 3 h 256"/>
                  <a:gd name="T52" fmla="*/ 265 w 338"/>
                  <a:gd name="T53"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8" h="256">
                    <a:moveTo>
                      <a:pt x="265" y="0"/>
                    </a:moveTo>
                    <a:lnTo>
                      <a:pt x="284" y="3"/>
                    </a:lnTo>
                    <a:lnTo>
                      <a:pt x="301" y="10"/>
                    </a:lnTo>
                    <a:lnTo>
                      <a:pt x="316" y="21"/>
                    </a:lnTo>
                    <a:lnTo>
                      <a:pt x="328" y="36"/>
                    </a:lnTo>
                    <a:lnTo>
                      <a:pt x="336" y="54"/>
                    </a:lnTo>
                    <a:lnTo>
                      <a:pt x="338" y="73"/>
                    </a:lnTo>
                    <a:lnTo>
                      <a:pt x="336" y="92"/>
                    </a:lnTo>
                    <a:lnTo>
                      <a:pt x="328" y="109"/>
                    </a:lnTo>
                    <a:lnTo>
                      <a:pt x="318" y="125"/>
                    </a:lnTo>
                    <a:lnTo>
                      <a:pt x="302" y="137"/>
                    </a:lnTo>
                    <a:lnTo>
                      <a:pt x="111" y="245"/>
                    </a:lnTo>
                    <a:lnTo>
                      <a:pt x="93" y="254"/>
                    </a:lnTo>
                    <a:lnTo>
                      <a:pt x="73" y="256"/>
                    </a:lnTo>
                    <a:lnTo>
                      <a:pt x="55" y="254"/>
                    </a:lnTo>
                    <a:lnTo>
                      <a:pt x="37" y="247"/>
                    </a:lnTo>
                    <a:lnTo>
                      <a:pt x="21" y="235"/>
                    </a:lnTo>
                    <a:lnTo>
                      <a:pt x="9" y="219"/>
                    </a:lnTo>
                    <a:lnTo>
                      <a:pt x="2" y="201"/>
                    </a:lnTo>
                    <a:lnTo>
                      <a:pt x="0" y="182"/>
                    </a:lnTo>
                    <a:lnTo>
                      <a:pt x="2" y="164"/>
                    </a:lnTo>
                    <a:lnTo>
                      <a:pt x="9" y="146"/>
                    </a:lnTo>
                    <a:lnTo>
                      <a:pt x="21" y="132"/>
                    </a:lnTo>
                    <a:lnTo>
                      <a:pt x="36" y="119"/>
                    </a:lnTo>
                    <a:lnTo>
                      <a:pt x="227" y="10"/>
                    </a:lnTo>
                    <a:lnTo>
                      <a:pt x="247" y="3"/>
                    </a:lnTo>
                    <a:lnTo>
                      <a:pt x="265"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19" name="Freeform 918">
                <a:extLst>
                  <a:ext uri="{FF2B5EF4-FFF2-40B4-BE49-F238E27FC236}">
                    <a16:creationId xmlns:a16="http://schemas.microsoft.com/office/drawing/2014/main" id="{5DC93C97-80B5-0A4C-88F0-99533D877E5E}"/>
                  </a:ext>
                </a:extLst>
              </p:cNvPr>
              <p:cNvSpPr>
                <a:spLocks/>
              </p:cNvSpPr>
              <p:nvPr/>
            </p:nvSpPr>
            <p:spPr bwMode="auto">
              <a:xfrm>
                <a:off x="5525" y="411"/>
                <a:ext cx="52" cy="67"/>
              </a:xfrm>
              <a:custGeom>
                <a:avLst/>
                <a:gdLst>
                  <a:gd name="T0" fmla="*/ 183 w 257"/>
                  <a:gd name="T1" fmla="*/ 0 h 336"/>
                  <a:gd name="T2" fmla="*/ 202 w 257"/>
                  <a:gd name="T3" fmla="*/ 2 h 336"/>
                  <a:gd name="T4" fmla="*/ 220 w 257"/>
                  <a:gd name="T5" fmla="*/ 10 h 336"/>
                  <a:gd name="T6" fmla="*/ 236 w 257"/>
                  <a:gd name="T7" fmla="*/ 22 h 336"/>
                  <a:gd name="T8" fmla="*/ 248 w 257"/>
                  <a:gd name="T9" fmla="*/ 37 h 336"/>
                  <a:gd name="T10" fmla="*/ 255 w 257"/>
                  <a:gd name="T11" fmla="*/ 55 h 336"/>
                  <a:gd name="T12" fmla="*/ 257 w 257"/>
                  <a:gd name="T13" fmla="*/ 73 h 336"/>
                  <a:gd name="T14" fmla="*/ 255 w 257"/>
                  <a:gd name="T15" fmla="*/ 92 h 336"/>
                  <a:gd name="T16" fmla="*/ 248 w 257"/>
                  <a:gd name="T17" fmla="*/ 110 h 336"/>
                  <a:gd name="T18" fmla="*/ 137 w 257"/>
                  <a:gd name="T19" fmla="*/ 300 h 336"/>
                  <a:gd name="T20" fmla="*/ 125 w 257"/>
                  <a:gd name="T21" fmla="*/ 315 h 336"/>
                  <a:gd name="T22" fmla="*/ 109 w 257"/>
                  <a:gd name="T23" fmla="*/ 327 h 336"/>
                  <a:gd name="T24" fmla="*/ 92 w 257"/>
                  <a:gd name="T25" fmla="*/ 333 h 336"/>
                  <a:gd name="T26" fmla="*/ 73 w 257"/>
                  <a:gd name="T27" fmla="*/ 336 h 336"/>
                  <a:gd name="T28" fmla="*/ 55 w 257"/>
                  <a:gd name="T29" fmla="*/ 333 h 336"/>
                  <a:gd name="T30" fmla="*/ 37 w 257"/>
                  <a:gd name="T31" fmla="*/ 326 h 336"/>
                  <a:gd name="T32" fmla="*/ 20 w 257"/>
                  <a:gd name="T33" fmla="*/ 314 h 336"/>
                  <a:gd name="T34" fmla="*/ 9 w 257"/>
                  <a:gd name="T35" fmla="*/ 300 h 336"/>
                  <a:gd name="T36" fmla="*/ 2 w 257"/>
                  <a:gd name="T37" fmla="*/ 282 h 336"/>
                  <a:gd name="T38" fmla="*/ 0 w 257"/>
                  <a:gd name="T39" fmla="*/ 264 h 336"/>
                  <a:gd name="T40" fmla="*/ 2 w 257"/>
                  <a:gd name="T41" fmla="*/ 245 h 336"/>
                  <a:gd name="T42" fmla="*/ 9 w 257"/>
                  <a:gd name="T43" fmla="*/ 227 h 336"/>
                  <a:gd name="T44" fmla="*/ 120 w 257"/>
                  <a:gd name="T45" fmla="*/ 37 h 336"/>
                  <a:gd name="T46" fmla="*/ 132 w 257"/>
                  <a:gd name="T47" fmla="*/ 21 h 336"/>
                  <a:gd name="T48" fmla="*/ 148 w 257"/>
                  <a:gd name="T49" fmla="*/ 9 h 336"/>
                  <a:gd name="T50" fmla="*/ 165 w 257"/>
                  <a:gd name="T51" fmla="*/ 2 h 336"/>
                  <a:gd name="T52" fmla="*/ 183 w 257"/>
                  <a:gd name="T53"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7" h="336">
                    <a:moveTo>
                      <a:pt x="183" y="0"/>
                    </a:moveTo>
                    <a:lnTo>
                      <a:pt x="202" y="2"/>
                    </a:lnTo>
                    <a:lnTo>
                      <a:pt x="220" y="10"/>
                    </a:lnTo>
                    <a:lnTo>
                      <a:pt x="236" y="22"/>
                    </a:lnTo>
                    <a:lnTo>
                      <a:pt x="248" y="37"/>
                    </a:lnTo>
                    <a:lnTo>
                      <a:pt x="255" y="55"/>
                    </a:lnTo>
                    <a:lnTo>
                      <a:pt x="257" y="73"/>
                    </a:lnTo>
                    <a:lnTo>
                      <a:pt x="255" y="92"/>
                    </a:lnTo>
                    <a:lnTo>
                      <a:pt x="248" y="110"/>
                    </a:lnTo>
                    <a:lnTo>
                      <a:pt x="137" y="300"/>
                    </a:lnTo>
                    <a:lnTo>
                      <a:pt x="125" y="315"/>
                    </a:lnTo>
                    <a:lnTo>
                      <a:pt x="109" y="327"/>
                    </a:lnTo>
                    <a:lnTo>
                      <a:pt x="92" y="333"/>
                    </a:lnTo>
                    <a:lnTo>
                      <a:pt x="73" y="336"/>
                    </a:lnTo>
                    <a:lnTo>
                      <a:pt x="55" y="333"/>
                    </a:lnTo>
                    <a:lnTo>
                      <a:pt x="37" y="326"/>
                    </a:lnTo>
                    <a:lnTo>
                      <a:pt x="20" y="314"/>
                    </a:lnTo>
                    <a:lnTo>
                      <a:pt x="9" y="300"/>
                    </a:lnTo>
                    <a:lnTo>
                      <a:pt x="2" y="282"/>
                    </a:lnTo>
                    <a:lnTo>
                      <a:pt x="0" y="264"/>
                    </a:lnTo>
                    <a:lnTo>
                      <a:pt x="2" y="245"/>
                    </a:lnTo>
                    <a:lnTo>
                      <a:pt x="9" y="227"/>
                    </a:lnTo>
                    <a:lnTo>
                      <a:pt x="120" y="37"/>
                    </a:lnTo>
                    <a:lnTo>
                      <a:pt x="132" y="21"/>
                    </a:lnTo>
                    <a:lnTo>
                      <a:pt x="148" y="9"/>
                    </a:lnTo>
                    <a:lnTo>
                      <a:pt x="165" y="2"/>
                    </a:lnTo>
                    <a:lnTo>
                      <a:pt x="183"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20" name="Freeform 919">
                <a:extLst>
                  <a:ext uri="{FF2B5EF4-FFF2-40B4-BE49-F238E27FC236}">
                    <a16:creationId xmlns:a16="http://schemas.microsoft.com/office/drawing/2014/main" id="{D75510E1-D200-6347-A1C8-E66490298186}"/>
                  </a:ext>
                </a:extLst>
              </p:cNvPr>
              <p:cNvSpPr>
                <a:spLocks/>
              </p:cNvSpPr>
              <p:nvPr/>
            </p:nvSpPr>
            <p:spPr bwMode="auto">
              <a:xfrm>
                <a:off x="5361" y="588"/>
                <a:ext cx="71" cy="228"/>
              </a:xfrm>
              <a:custGeom>
                <a:avLst/>
                <a:gdLst>
                  <a:gd name="T0" fmla="*/ 177 w 354"/>
                  <a:gd name="T1" fmla="*/ 0 h 1140"/>
                  <a:gd name="T2" fmla="*/ 213 w 354"/>
                  <a:gd name="T3" fmla="*/ 3 h 1140"/>
                  <a:gd name="T4" fmla="*/ 245 w 354"/>
                  <a:gd name="T5" fmla="*/ 9 h 1140"/>
                  <a:gd name="T6" fmla="*/ 274 w 354"/>
                  <a:gd name="T7" fmla="*/ 19 h 1140"/>
                  <a:gd name="T8" fmla="*/ 298 w 354"/>
                  <a:gd name="T9" fmla="*/ 35 h 1140"/>
                  <a:gd name="T10" fmla="*/ 318 w 354"/>
                  <a:gd name="T11" fmla="*/ 54 h 1140"/>
                  <a:gd name="T12" fmla="*/ 334 w 354"/>
                  <a:gd name="T13" fmla="*/ 77 h 1140"/>
                  <a:gd name="T14" fmla="*/ 346 w 354"/>
                  <a:gd name="T15" fmla="*/ 104 h 1140"/>
                  <a:gd name="T16" fmla="*/ 352 w 354"/>
                  <a:gd name="T17" fmla="*/ 137 h 1140"/>
                  <a:gd name="T18" fmla="*/ 354 w 354"/>
                  <a:gd name="T19" fmla="*/ 172 h 1140"/>
                  <a:gd name="T20" fmla="*/ 354 w 354"/>
                  <a:gd name="T21" fmla="*/ 431 h 1140"/>
                  <a:gd name="T22" fmla="*/ 353 w 354"/>
                  <a:gd name="T23" fmla="*/ 465 h 1140"/>
                  <a:gd name="T24" fmla="*/ 350 w 354"/>
                  <a:gd name="T25" fmla="*/ 500 h 1140"/>
                  <a:gd name="T26" fmla="*/ 346 w 354"/>
                  <a:gd name="T27" fmla="*/ 536 h 1140"/>
                  <a:gd name="T28" fmla="*/ 276 w 354"/>
                  <a:gd name="T29" fmla="*/ 1057 h 1140"/>
                  <a:gd name="T30" fmla="*/ 271 w 354"/>
                  <a:gd name="T31" fmla="*/ 1082 h 1140"/>
                  <a:gd name="T32" fmla="*/ 263 w 354"/>
                  <a:gd name="T33" fmla="*/ 1102 h 1140"/>
                  <a:gd name="T34" fmla="*/ 252 w 354"/>
                  <a:gd name="T35" fmla="*/ 1117 h 1140"/>
                  <a:gd name="T36" fmla="*/ 238 w 354"/>
                  <a:gd name="T37" fmla="*/ 1128 h 1140"/>
                  <a:gd name="T38" fmla="*/ 221 w 354"/>
                  <a:gd name="T39" fmla="*/ 1135 h 1140"/>
                  <a:gd name="T40" fmla="*/ 200 w 354"/>
                  <a:gd name="T41" fmla="*/ 1138 h 1140"/>
                  <a:gd name="T42" fmla="*/ 177 w 354"/>
                  <a:gd name="T43" fmla="*/ 1140 h 1140"/>
                  <a:gd name="T44" fmla="*/ 154 w 354"/>
                  <a:gd name="T45" fmla="*/ 1138 h 1140"/>
                  <a:gd name="T46" fmla="*/ 134 w 354"/>
                  <a:gd name="T47" fmla="*/ 1135 h 1140"/>
                  <a:gd name="T48" fmla="*/ 117 w 354"/>
                  <a:gd name="T49" fmla="*/ 1128 h 1140"/>
                  <a:gd name="T50" fmla="*/ 103 w 354"/>
                  <a:gd name="T51" fmla="*/ 1117 h 1140"/>
                  <a:gd name="T52" fmla="*/ 92 w 354"/>
                  <a:gd name="T53" fmla="*/ 1102 h 1140"/>
                  <a:gd name="T54" fmla="*/ 83 w 354"/>
                  <a:gd name="T55" fmla="*/ 1082 h 1140"/>
                  <a:gd name="T56" fmla="*/ 79 w 354"/>
                  <a:gd name="T57" fmla="*/ 1057 h 1140"/>
                  <a:gd name="T58" fmla="*/ 9 w 354"/>
                  <a:gd name="T59" fmla="*/ 536 h 1140"/>
                  <a:gd name="T60" fmla="*/ 5 w 354"/>
                  <a:gd name="T61" fmla="*/ 500 h 1140"/>
                  <a:gd name="T62" fmla="*/ 2 w 354"/>
                  <a:gd name="T63" fmla="*/ 465 h 1140"/>
                  <a:gd name="T64" fmla="*/ 0 w 354"/>
                  <a:gd name="T65" fmla="*/ 431 h 1140"/>
                  <a:gd name="T66" fmla="*/ 0 w 354"/>
                  <a:gd name="T67" fmla="*/ 172 h 1140"/>
                  <a:gd name="T68" fmla="*/ 3 w 354"/>
                  <a:gd name="T69" fmla="*/ 137 h 1140"/>
                  <a:gd name="T70" fmla="*/ 9 w 354"/>
                  <a:gd name="T71" fmla="*/ 104 h 1140"/>
                  <a:gd name="T72" fmla="*/ 21 w 354"/>
                  <a:gd name="T73" fmla="*/ 77 h 1140"/>
                  <a:gd name="T74" fmla="*/ 36 w 354"/>
                  <a:gd name="T75" fmla="*/ 54 h 1140"/>
                  <a:gd name="T76" fmla="*/ 57 w 354"/>
                  <a:gd name="T77" fmla="*/ 35 h 1140"/>
                  <a:gd name="T78" fmla="*/ 81 w 354"/>
                  <a:gd name="T79" fmla="*/ 19 h 1140"/>
                  <a:gd name="T80" fmla="*/ 110 w 354"/>
                  <a:gd name="T81" fmla="*/ 9 h 1140"/>
                  <a:gd name="T82" fmla="*/ 141 w 354"/>
                  <a:gd name="T83" fmla="*/ 3 h 1140"/>
                  <a:gd name="T84" fmla="*/ 177 w 354"/>
                  <a:gd name="T85" fmla="*/ 0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1140">
                    <a:moveTo>
                      <a:pt x="177" y="0"/>
                    </a:moveTo>
                    <a:lnTo>
                      <a:pt x="213" y="3"/>
                    </a:lnTo>
                    <a:lnTo>
                      <a:pt x="245" y="9"/>
                    </a:lnTo>
                    <a:lnTo>
                      <a:pt x="274" y="19"/>
                    </a:lnTo>
                    <a:lnTo>
                      <a:pt x="298" y="35"/>
                    </a:lnTo>
                    <a:lnTo>
                      <a:pt x="318" y="54"/>
                    </a:lnTo>
                    <a:lnTo>
                      <a:pt x="334" y="77"/>
                    </a:lnTo>
                    <a:lnTo>
                      <a:pt x="346" y="104"/>
                    </a:lnTo>
                    <a:lnTo>
                      <a:pt x="352" y="137"/>
                    </a:lnTo>
                    <a:lnTo>
                      <a:pt x="354" y="172"/>
                    </a:lnTo>
                    <a:lnTo>
                      <a:pt x="354" y="431"/>
                    </a:lnTo>
                    <a:lnTo>
                      <a:pt x="353" y="465"/>
                    </a:lnTo>
                    <a:lnTo>
                      <a:pt x="350" y="500"/>
                    </a:lnTo>
                    <a:lnTo>
                      <a:pt x="346" y="536"/>
                    </a:lnTo>
                    <a:lnTo>
                      <a:pt x="276" y="1057"/>
                    </a:lnTo>
                    <a:lnTo>
                      <a:pt x="271" y="1082"/>
                    </a:lnTo>
                    <a:lnTo>
                      <a:pt x="263" y="1102"/>
                    </a:lnTo>
                    <a:lnTo>
                      <a:pt x="252" y="1117"/>
                    </a:lnTo>
                    <a:lnTo>
                      <a:pt x="238" y="1128"/>
                    </a:lnTo>
                    <a:lnTo>
                      <a:pt x="221" y="1135"/>
                    </a:lnTo>
                    <a:lnTo>
                      <a:pt x="200" y="1138"/>
                    </a:lnTo>
                    <a:lnTo>
                      <a:pt x="177" y="1140"/>
                    </a:lnTo>
                    <a:lnTo>
                      <a:pt x="154" y="1138"/>
                    </a:lnTo>
                    <a:lnTo>
                      <a:pt x="134" y="1135"/>
                    </a:lnTo>
                    <a:lnTo>
                      <a:pt x="117" y="1128"/>
                    </a:lnTo>
                    <a:lnTo>
                      <a:pt x="103" y="1117"/>
                    </a:lnTo>
                    <a:lnTo>
                      <a:pt x="92" y="1102"/>
                    </a:lnTo>
                    <a:lnTo>
                      <a:pt x="83" y="1082"/>
                    </a:lnTo>
                    <a:lnTo>
                      <a:pt x="79" y="1057"/>
                    </a:lnTo>
                    <a:lnTo>
                      <a:pt x="9" y="536"/>
                    </a:lnTo>
                    <a:lnTo>
                      <a:pt x="5" y="500"/>
                    </a:lnTo>
                    <a:lnTo>
                      <a:pt x="2" y="465"/>
                    </a:lnTo>
                    <a:lnTo>
                      <a:pt x="0" y="431"/>
                    </a:lnTo>
                    <a:lnTo>
                      <a:pt x="0" y="172"/>
                    </a:lnTo>
                    <a:lnTo>
                      <a:pt x="3" y="137"/>
                    </a:lnTo>
                    <a:lnTo>
                      <a:pt x="9" y="104"/>
                    </a:lnTo>
                    <a:lnTo>
                      <a:pt x="21" y="77"/>
                    </a:lnTo>
                    <a:lnTo>
                      <a:pt x="36" y="54"/>
                    </a:lnTo>
                    <a:lnTo>
                      <a:pt x="57" y="35"/>
                    </a:lnTo>
                    <a:lnTo>
                      <a:pt x="81" y="19"/>
                    </a:lnTo>
                    <a:lnTo>
                      <a:pt x="110" y="9"/>
                    </a:lnTo>
                    <a:lnTo>
                      <a:pt x="141" y="3"/>
                    </a:lnTo>
                    <a:lnTo>
                      <a:pt x="177"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sp>
            <p:nvSpPr>
              <p:cNvPr id="121" name="Freeform 920">
                <a:extLst>
                  <a:ext uri="{FF2B5EF4-FFF2-40B4-BE49-F238E27FC236}">
                    <a16:creationId xmlns:a16="http://schemas.microsoft.com/office/drawing/2014/main" id="{78C3BDCA-3ABE-EB40-A159-C1E598DC485D}"/>
                  </a:ext>
                </a:extLst>
              </p:cNvPr>
              <p:cNvSpPr>
                <a:spLocks/>
              </p:cNvSpPr>
              <p:nvPr/>
            </p:nvSpPr>
            <p:spPr bwMode="auto">
              <a:xfrm>
                <a:off x="5359" y="845"/>
                <a:ext cx="74" cy="73"/>
              </a:xfrm>
              <a:custGeom>
                <a:avLst/>
                <a:gdLst>
                  <a:gd name="T0" fmla="*/ 184 w 369"/>
                  <a:gd name="T1" fmla="*/ 0 h 366"/>
                  <a:gd name="T2" fmla="*/ 222 w 369"/>
                  <a:gd name="T3" fmla="*/ 5 h 366"/>
                  <a:gd name="T4" fmla="*/ 255 w 369"/>
                  <a:gd name="T5" fmla="*/ 16 h 366"/>
                  <a:gd name="T6" fmla="*/ 287 w 369"/>
                  <a:gd name="T7" fmla="*/ 32 h 366"/>
                  <a:gd name="T8" fmla="*/ 314 w 369"/>
                  <a:gd name="T9" fmla="*/ 54 h 366"/>
                  <a:gd name="T10" fmla="*/ 337 w 369"/>
                  <a:gd name="T11" fmla="*/ 81 h 366"/>
                  <a:gd name="T12" fmla="*/ 354 w 369"/>
                  <a:gd name="T13" fmla="*/ 113 h 366"/>
                  <a:gd name="T14" fmla="*/ 365 w 369"/>
                  <a:gd name="T15" fmla="*/ 147 h 366"/>
                  <a:gd name="T16" fmla="*/ 369 w 369"/>
                  <a:gd name="T17" fmla="*/ 183 h 366"/>
                  <a:gd name="T18" fmla="*/ 365 w 369"/>
                  <a:gd name="T19" fmla="*/ 220 h 366"/>
                  <a:gd name="T20" fmla="*/ 354 w 369"/>
                  <a:gd name="T21" fmla="*/ 255 h 366"/>
                  <a:gd name="T22" fmla="*/ 337 w 369"/>
                  <a:gd name="T23" fmla="*/ 286 h 366"/>
                  <a:gd name="T24" fmla="*/ 314 w 369"/>
                  <a:gd name="T25" fmla="*/ 312 h 366"/>
                  <a:gd name="T26" fmla="*/ 287 w 369"/>
                  <a:gd name="T27" fmla="*/ 335 h 366"/>
                  <a:gd name="T28" fmla="*/ 255 w 369"/>
                  <a:gd name="T29" fmla="*/ 352 h 366"/>
                  <a:gd name="T30" fmla="*/ 222 w 369"/>
                  <a:gd name="T31" fmla="*/ 362 h 366"/>
                  <a:gd name="T32" fmla="*/ 184 w 369"/>
                  <a:gd name="T33" fmla="*/ 366 h 366"/>
                  <a:gd name="T34" fmla="*/ 147 w 369"/>
                  <a:gd name="T35" fmla="*/ 362 h 366"/>
                  <a:gd name="T36" fmla="*/ 113 w 369"/>
                  <a:gd name="T37" fmla="*/ 352 h 366"/>
                  <a:gd name="T38" fmla="*/ 82 w 369"/>
                  <a:gd name="T39" fmla="*/ 335 h 366"/>
                  <a:gd name="T40" fmla="*/ 54 w 369"/>
                  <a:gd name="T41" fmla="*/ 312 h 366"/>
                  <a:gd name="T42" fmla="*/ 31 w 369"/>
                  <a:gd name="T43" fmla="*/ 286 h 366"/>
                  <a:gd name="T44" fmla="*/ 15 w 369"/>
                  <a:gd name="T45" fmla="*/ 255 h 366"/>
                  <a:gd name="T46" fmla="*/ 4 w 369"/>
                  <a:gd name="T47" fmla="*/ 220 h 366"/>
                  <a:gd name="T48" fmla="*/ 0 w 369"/>
                  <a:gd name="T49" fmla="*/ 183 h 366"/>
                  <a:gd name="T50" fmla="*/ 4 w 369"/>
                  <a:gd name="T51" fmla="*/ 147 h 366"/>
                  <a:gd name="T52" fmla="*/ 15 w 369"/>
                  <a:gd name="T53" fmla="*/ 113 h 366"/>
                  <a:gd name="T54" fmla="*/ 31 w 369"/>
                  <a:gd name="T55" fmla="*/ 81 h 366"/>
                  <a:gd name="T56" fmla="*/ 54 w 369"/>
                  <a:gd name="T57" fmla="*/ 54 h 366"/>
                  <a:gd name="T58" fmla="*/ 82 w 369"/>
                  <a:gd name="T59" fmla="*/ 32 h 366"/>
                  <a:gd name="T60" fmla="*/ 113 w 369"/>
                  <a:gd name="T61" fmla="*/ 16 h 366"/>
                  <a:gd name="T62" fmla="*/ 147 w 369"/>
                  <a:gd name="T63" fmla="*/ 5 h 366"/>
                  <a:gd name="T64" fmla="*/ 184 w 369"/>
                  <a:gd name="T6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9" h="366">
                    <a:moveTo>
                      <a:pt x="184" y="0"/>
                    </a:moveTo>
                    <a:lnTo>
                      <a:pt x="222" y="5"/>
                    </a:lnTo>
                    <a:lnTo>
                      <a:pt x="255" y="16"/>
                    </a:lnTo>
                    <a:lnTo>
                      <a:pt x="287" y="32"/>
                    </a:lnTo>
                    <a:lnTo>
                      <a:pt x="314" y="54"/>
                    </a:lnTo>
                    <a:lnTo>
                      <a:pt x="337" y="81"/>
                    </a:lnTo>
                    <a:lnTo>
                      <a:pt x="354" y="113"/>
                    </a:lnTo>
                    <a:lnTo>
                      <a:pt x="365" y="147"/>
                    </a:lnTo>
                    <a:lnTo>
                      <a:pt x="369" y="183"/>
                    </a:lnTo>
                    <a:lnTo>
                      <a:pt x="365" y="220"/>
                    </a:lnTo>
                    <a:lnTo>
                      <a:pt x="354" y="255"/>
                    </a:lnTo>
                    <a:lnTo>
                      <a:pt x="337" y="286"/>
                    </a:lnTo>
                    <a:lnTo>
                      <a:pt x="314" y="312"/>
                    </a:lnTo>
                    <a:lnTo>
                      <a:pt x="287" y="335"/>
                    </a:lnTo>
                    <a:lnTo>
                      <a:pt x="255" y="352"/>
                    </a:lnTo>
                    <a:lnTo>
                      <a:pt x="222" y="362"/>
                    </a:lnTo>
                    <a:lnTo>
                      <a:pt x="184" y="366"/>
                    </a:lnTo>
                    <a:lnTo>
                      <a:pt x="147" y="362"/>
                    </a:lnTo>
                    <a:lnTo>
                      <a:pt x="113" y="352"/>
                    </a:lnTo>
                    <a:lnTo>
                      <a:pt x="82" y="335"/>
                    </a:lnTo>
                    <a:lnTo>
                      <a:pt x="54" y="312"/>
                    </a:lnTo>
                    <a:lnTo>
                      <a:pt x="31" y="286"/>
                    </a:lnTo>
                    <a:lnTo>
                      <a:pt x="15" y="255"/>
                    </a:lnTo>
                    <a:lnTo>
                      <a:pt x="4" y="220"/>
                    </a:lnTo>
                    <a:lnTo>
                      <a:pt x="0" y="183"/>
                    </a:lnTo>
                    <a:lnTo>
                      <a:pt x="4" y="147"/>
                    </a:lnTo>
                    <a:lnTo>
                      <a:pt x="15" y="113"/>
                    </a:lnTo>
                    <a:lnTo>
                      <a:pt x="31" y="81"/>
                    </a:lnTo>
                    <a:lnTo>
                      <a:pt x="54" y="54"/>
                    </a:lnTo>
                    <a:lnTo>
                      <a:pt x="82" y="32"/>
                    </a:lnTo>
                    <a:lnTo>
                      <a:pt x="113" y="16"/>
                    </a:lnTo>
                    <a:lnTo>
                      <a:pt x="147" y="5"/>
                    </a:lnTo>
                    <a:lnTo>
                      <a:pt x="184" y="0"/>
                    </a:lnTo>
                    <a:close/>
                  </a:path>
                </a:pathLst>
              </a:custGeom>
              <a:grp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grpSp>
        <p:nvGrpSpPr>
          <p:cNvPr id="5" name="Group 4">
            <a:extLst>
              <a:ext uri="{FF2B5EF4-FFF2-40B4-BE49-F238E27FC236}">
                <a16:creationId xmlns:a16="http://schemas.microsoft.com/office/drawing/2014/main" id="{84A65328-0B13-3246-8767-AA2954279F71}"/>
              </a:ext>
            </a:extLst>
          </p:cNvPr>
          <p:cNvGrpSpPr/>
          <p:nvPr/>
        </p:nvGrpSpPr>
        <p:grpSpPr>
          <a:xfrm>
            <a:off x="1804702" y="7107608"/>
            <a:ext cx="1205098" cy="1205098"/>
            <a:chOff x="18731466" y="7119104"/>
            <a:chExt cx="1205245" cy="1205245"/>
          </a:xfrm>
        </p:grpSpPr>
        <p:sp>
          <p:nvSpPr>
            <p:cNvPr id="28" name="Oval 27">
              <a:extLst>
                <a:ext uri="{FF2B5EF4-FFF2-40B4-BE49-F238E27FC236}">
                  <a16:creationId xmlns:a16="http://schemas.microsoft.com/office/drawing/2014/main" id="{62AC75EC-1C5D-9041-9826-17F4E99EDA63}"/>
                </a:ext>
              </a:extLst>
            </p:cNvPr>
            <p:cNvSpPr/>
            <p:nvPr/>
          </p:nvSpPr>
          <p:spPr>
            <a:xfrm>
              <a:off x="18731466" y="7119104"/>
              <a:ext cx="1205245" cy="12052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6DE565C-34CF-DA42-AE29-E02BB9784AB3}"/>
                </a:ext>
              </a:extLst>
            </p:cNvPr>
            <p:cNvGrpSpPr/>
            <p:nvPr/>
          </p:nvGrpSpPr>
          <p:grpSpPr>
            <a:xfrm>
              <a:off x="18938095" y="7287592"/>
              <a:ext cx="781367" cy="908458"/>
              <a:chOff x="5581898" y="3078652"/>
              <a:chExt cx="781367" cy="908458"/>
            </a:xfrm>
          </p:grpSpPr>
          <p:sp>
            <p:nvSpPr>
              <p:cNvPr id="98" name="Freeform 33">
                <a:extLst>
                  <a:ext uri="{FF2B5EF4-FFF2-40B4-BE49-F238E27FC236}">
                    <a16:creationId xmlns:a16="http://schemas.microsoft.com/office/drawing/2014/main" id="{29DDA853-CDFF-684B-BA1A-F2FE913B8529}"/>
                  </a:ext>
                </a:extLst>
              </p:cNvPr>
              <p:cNvSpPr>
                <a:spLocks noChangeArrowheads="1"/>
              </p:cNvSpPr>
              <p:nvPr/>
            </p:nvSpPr>
            <p:spPr bwMode="auto">
              <a:xfrm>
                <a:off x="5802488" y="3263779"/>
                <a:ext cx="418355" cy="329883"/>
              </a:xfrm>
              <a:custGeom>
                <a:avLst/>
                <a:gdLst>
                  <a:gd name="T0" fmla="*/ 431 w 602"/>
                  <a:gd name="T1" fmla="*/ 403 h 475"/>
                  <a:gd name="T2" fmla="*/ 431 w 602"/>
                  <a:gd name="T3" fmla="*/ 403 h 475"/>
                  <a:gd name="T4" fmla="*/ 431 w 602"/>
                  <a:gd name="T5" fmla="*/ 403 h 475"/>
                  <a:gd name="T6" fmla="*/ 255 w 602"/>
                  <a:gd name="T7" fmla="*/ 403 h 475"/>
                  <a:gd name="T8" fmla="*/ 255 w 602"/>
                  <a:gd name="T9" fmla="*/ 403 h 475"/>
                  <a:gd name="T10" fmla="*/ 233 w 602"/>
                  <a:gd name="T11" fmla="*/ 403 h 475"/>
                  <a:gd name="T12" fmla="*/ 198 w 602"/>
                  <a:gd name="T13" fmla="*/ 403 h 475"/>
                  <a:gd name="T14" fmla="*/ 219 w 602"/>
                  <a:gd name="T15" fmla="*/ 424 h 475"/>
                  <a:gd name="T16" fmla="*/ 226 w 602"/>
                  <a:gd name="T17" fmla="*/ 446 h 475"/>
                  <a:gd name="T18" fmla="*/ 198 w 602"/>
                  <a:gd name="T19" fmla="*/ 474 h 475"/>
                  <a:gd name="T20" fmla="*/ 177 w 602"/>
                  <a:gd name="T21" fmla="*/ 460 h 475"/>
                  <a:gd name="T22" fmla="*/ 113 w 602"/>
                  <a:gd name="T23" fmla="*/ 396 h 475"/>
                  <a:gd name="T24" fmla="*/ 106 w 602"/>
                  <a:gd name="T25" fmla="*/ 375 h 475"/>
                  <a:gd name="T26" fmla="*/ 113 w 602"/>
                  <a:gd name="T27" fmla="*/ 361 h 475"/>
                  <a:gd name="T28" fmla="*/ 177 w 602"/>
                  <a:gd name="T29" fmla="*/ 290 h 475"/>
                  <a:gd name="T30" fmla="*/ 198 w 602"/>
                  <a:gd name="T31" fmla="*/ 283 h 475"/>
                  <a:gd name="T32" fmla="*/ 226 w 602"/>
                  <a:gd name="T33" fmla="*/ 311 h 475"/>
                  <a:gd name="T34" fmla="*/ 219 w 602"/>
                  <a:gd name="T35" fmla="*/ 332 h 475"/>
                  <a:gd name="T36" fmla="*/ 198 w 602"/>
                  <a:gd name="T37" fmla="*/ 346 h 475"/>
                  <a:gd name="T38" fmla="*/ 219 w 602"/>
                  <a:gd name="T39" fmla="*/ 346 h 475"/>
                  <a:gd name="T40" fmla="*/ 219 w 602"/>
                  <a:gd name="T41" fmla="*/ 346 h 475"/>
                  <a:gd name="T42" fmla="*/ 248 w 602"/>
                  <a:gd name="T43" fmla="*/ 346 h 475"/>
                  <a:gd name="T44" fmla="*/ 248 w 602"/>
                  <a:gd name="T45" fmla="*/ 346 h 475"/>
                  <a:gd name="T46" fmla="*/ 431 w 602"/>
                  <a:gd name="T47" fmla="*/ 346 h 475"/>
                  <a:gd name="T48" fmla="*/ 544 w 602"/>
                  <a:gd name="T49" fmla="*/ 233 h 475"/>
                  <a:gd name="T50" fmla="*/ 544 w 602"/>
                  <a:gd name="T51" fmla="*/ 170 h 475"/>
                  <a:gd name="T52" fmla="*/ 573 w 602"/>
                  <a:gd name="T53" fmla="*/ 142 h 475"/>
                  <a:gd name="T54" fmla="*/ 601 w 602"/>
                  <a:gd name="T55" fmla="*/ 170 h 475"/>
                  <a:gd name="T56" fmla="*/ 601 w 602"/>
                  <a:gd name="T57" fmla="*/ 233 h 475"/>
                  <a:gd name="T58" fmla="*/ 431 w 602"/>
                  <a:gd name="T59" fmla="*/ 403 h 475"/>
                  <a:gd name="T60" fmla="*/ 424 w 602"/>
                  <a:gd name="T61" fmla="*/ 177 h 475"/>
                  <a:gd name="T62" fmla="*/ 424 w 602"/>
                  <a:gd name="T63" fmla="*/ 177 h 475"/>
                  <a:gd name="T64" fmla="*/ 403 w 602"/>
                  <a:gd name="T65" fmla="*/ 191 h 475"/>
                  <a:gd name="T66" fmla="*/ 375 w 602"/>
                  <a:gd name="T67" fmla="*/ 163 h 475"/>
                  <a:gd name="T68" fmla="*/ 389 w 602"/>
                  <a:gd name="T69" fmla="*/ 142 h 475"/>
                  <a:gd name="T70" fmla="*/ 403 w 602"/>
                  <a:gd name="T71" fmla="*/ 120 h 475"/>
                  <a:gd name="T72" fmla="*/ 389 w 602"/>
                  <a:gd name="T73" fmla="*/ 120 h 475"/>
                  <a:gd name="T74" fmla="*/ 389 w 602"/>
                  <a:gd name="T75" fmla="*/ 120 h 475"/>
                  <a:gd name="T76" fmla="*/ 361 w 602"/>
                  <a:gd name="T77" fmla="*/ 120 h 475"/>
                  <a:gd name="T78" fmla="*/ 361 w 602"/>
                  <a:gd name="T79" fmla="*/ 120 h 475"/>
                  <a:gd name="T80" fmla="*/ 170 w 602"/>
                  <a:gd name="T81" fmla="*/ 120 h 475"/>
                  <a:gd name="T82" fmla="*/ 57 w 602"/>
                  <a:gd name="T83" fmla="*/ 233 h 475"/>
                  <a:gd name="T84" fmla="*/ 57 w 602"/>
                  <a:gd name="T85" fmla="*/ 304 h 475"/>
                  <a:gd name="T86" fmla="*/ 29 w 602"/>
                  <a:gd name="T87" fmla="*/ 332 h 475"/>
                  <a:gd name="T88" fmla="*/ 0 w 602"/>
                  <a:gd name="T89" fmla="*/ 304 h 475"/>
                  <a:gd name="T90" fmla="*/ 0 w 602"/>
                  <a:gd name="T91" fmla="*/ 233 h 475"/>
                  <a:gd name="T92" fmla="*/ 170 w 602"/>
                  <a:gd name="T93" fmla="*/ 64 h 475"/>
                  <a:gd name="T94" fmla="*/ 170 w 602"/>
                  <a:gd name="T95" fmla="*/ 64 h 475"/>
                  <a:gd name="T96" fmla="*/ 347 w 602"/>
                  <a:gd name="T97" fmla="*/ 64 h 475"/>
                  <a:gd name="T98" fmla="*/ 347 w 602"/>
                  <a:gd name="T99" fmla="*/ 64 h 475"/>
                  <a:gd name="T100" fmla="*/ 368 w 602"/>
                  <a:gd name="T101" fmla="*/ 64 h 475"/>
                  <a:gd name="T102" fmla="*/ 403 w 602"/>
                  <a:gd name="T103" fmla="*/ 64 h 475"/>
                  <a:gd name="T104" fmla="*/ 389 w 602"/>
                  <a:gd name="T105" fmla="*/ 50 h 475"/>
                  <a:gd name="T106" fmla="*/ 375 w 602"/>
                  <a:gd name="T107" fmla="*/ 28 h 475"/>
                  <a:gd name="T108" fmla="*/ 403 w 602"/>
                  <a:gd name="T109" fmla="*/ 0 h 475"/>
                  <a:gd name="T110" fmla="*/ 424 w 602"/>
                  <a:gd name="T111" fmla="*/ 7 h 475"/>
                  <a:gd name="T112" fmla="*/ 488 w 602"/>
                  <a:gd name="T113" fmla="*/ 78 h 475"/>
                  <a:gd name="T114" fmla="*/ 502 w 602"/>
                  <a:gd name="T115" fmla="*/ 92 h 475"/>
                  <a:gd name="T116" fmla="*/ 488 w 602"/>
                  <a:gd name="T117" fmla="*/ 113 h 475"/>
                  <a:gd name="T118" fmla="*/ 424 w 602"/>
                  <a:gd name="T119" fmla="*/ 17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2" h="475">
                    <a:moveTo>
                      <a:pt x="431" y="403"/>
                    </a:moveTo>
                    <a:lnTo>
                      <a:pt x="431" y="403"/>
                    </a:lnTo>
                    <a:lnTo>
                      <a:pt x="431" y="403"/>
                    </a:lnTo>
                    <a:cubicBezTo>
                      <a:pt x="255" y="403"/>
                      <a:pt x="255" y="403"/>
                      <a:pt x="255" y="403"/>
                    </a:cubicBezTo>
                    <a:lnTo>
                      <a:pt x="255" y="403"/>
                    </a:lnTo>
                    <a:cubicBezTo>
                      <a:pt x="233" y="403"/>
                      <a:pt x="233" y="403"/>
                      <a:pt x="233" y="403"/>
                    </a:cubicBezTo>
                    <a:cubicBezTo>
                      <a:pt x="198" y="403"/>
                      <a:pt x="198" y="403"/>
                      <a:pt x="198" y="403"/>
                    </a:cubicBezTo>
                    <a:cubicBezTo>
                      <a:pt x="219" y="424"/>
                      <a:pt x="219" y="424"/>
                      <a:pt x="219" y="424"/>
                    </a:cubicBezTo>
                    <a:cubicBezTo>
                      <a:pt x="226" y="431"/>
                      <a:pt x="226" y="439"/>
                      <a:pt x="226" y="446"/>
                    </a:cubicBezTo>
                    <a:cubicBezTo>
                      <a:pt x="226" y="460"/>
                      <a:pt x="212" y="474"/>
                      <a:pt x="198" y="474"/>
                    </a:cubicBezTo>
                    <a:cubicBezTo>
                      <a:pt x="191" y="474"/>
                      <a:pt x="184" y="467"/>
                      <a:pt x="177" y="460"/>
                    </a:cubicBezTo>
                    <a:cubicBezTo>
                      <a:pt x="113" y="396"/>
                      <a:pt x="113" y="396"/>
                      <a:pt x="113" y="396"/>
                    </a:cubicBezTo>
                    <a:cubicBezTo>
                      <a:pt x="106" y="389"/>
                      <a:pt x="106" y="382"/>
                      <a:pt x="106" y="375"/>
                    </a:cubicBezTo>
                    <a:cubicBezTo>
                      <a:pt x="106" y="368"/>
                      <a:pt x="106" y="361"/>
                      <a:pt x="113" y="361"/>
                    </a:cubicBezTo>
                    <a:cubicBezTo>
                      <a:pt x="177" y="290"/>
                      <a:pt x="177" y="290"/>
                      <a:pt x="177" y="290"/>
                    </a:cubicBezTo>
                    <a:cubicBezTo>
                      <a:pt x="184" y="283"/>
                      <a:pt x="191" y="283"/>
                      <a:pt x="198" y="283"/>
                    </a:cubicBezTo>
                    <a:cubicBezTo>
                      <a:pt x="212" y="283"/>
                      <a:pt x="226" y="297"/>
                      <a:pt x="226" y="311"/>
                    </a:cubicBezTo>
                    <a:cubicBezTo>
                      <a:pt x="226" y="318"/>
                      <a:pt x="226" y="325"/>
                      <a:pt x="219" y="332"/>
                    </a:cubicBezTo>
                    <a:cubicBezTo>
                      <a:pt x="198" y="346"/>
                      <a:pt x="198" y="346"/>
                      <a:pt x="198" y="346"/>
                    </a:cubicBezTo>
                    <a:cubicBezTo>
                      <a:pt x="219" y="346"/>
                      <a:pt x="219" y="346"/>
                      <a:pt x="219" y="346"/>
                    </a:cubicBezTo>
                    <a:lnTo>
                      <a:pt x="219" y="346"/>
                    </a:lnTo>
                    <a:cubicBezTo>
                      <a:pt x="248" y="346"/>
                      <a:pt x="248" y="346"/>
                      <a:pt x="248" y="346"/>
                    </a:cubicBezTo>
                    <a:lnTo>
                      <a:pt x="248" y="346"/>
                    </a:lnTo>
                    <a:cubicBezTo>
                      <a:pt x="431" y="346"/>
                      <a:pt x="431" y="346"/>
                      <a:pt x="431" y="346"/>
                    </a:cubicBezTo>
                    <a:cubicBezTo>
                      <a:pt x="495" y="346"/>
                      <a:pt x="544" y="297"/>
                      <a:pt x="544" y="233"/>
                    </a:cubicBezTo>
                    <a:cubicBezTo>
                      <a:pt x="544" y="170"/>
                      <a:pt x="544" y="170"/>
                      <a:pt x="544" y="170"/>
                    </a:cubicBezTo>
                    <a:cubicBezTo>
                      <a:pt x="544" y="156"/>
                      <a:pt x="559" y="142"/>
                      <a:pt x="573" y="142"/>
                    </a:cubicBezTo>
                    <a:cubicBezTo>
                      <a:pt x="594" y="142"/>
                      <a:pt x="601" y="156"/>
                      <a:pt x="601" y="170"/>
                    </a:cubicBezTo>
                    <a:cubicBezTo>
                      <a:pt x="601" y="233"/>
                      <a:pt x="601" y="233"/>
                      <a:pt x="601" y="233"/>
                    </a:cubicBezTo>
                    <a:cubicBezTo>
                      <a:pt x="601" y="332"/>
                      <a:pt x="530" y="403"/>
                      <a:pt x="431" y="403"/>
                    </a:cubicBezTo>
                    <a:close/>
                    <a:moveTo>
                      <a:pt x="424" y="177"/>
                    </a:moveTo>
                    <a:lnTo>
                      <a:pt x="424" y="177"/>
                    </a:lnTo>
                    <a:cubicBezTo>
                      <a:pt x="417" y="184"/>
                      <a:pt x="410" y="191"/>
                      <a:pt x="403" y="191"/>
                    </a:cubicBezTo>
                    <a:cubicBezTo>
                      <a:pt x="389" y="191"/>
                      <a:pt x="375" y="177"/>
                      <a:pt x="375" y="163"/>
                    </a:cubicBezTo>
                    <a:cubicBezTo>
                      <a:pt x="375" y="156"/>
                      <a:pt x="382" y="149"/>
                      <a:pt x="389" y="142"/>
                    </a:cubicBezTo>
                    <a:cubicBezTo>
                      <a:pt x="403" y="120"/>
                      <a:pt x="403" y="120"/>
                      <a:pt x="403" y="120"/>
                    </a:cubicBezTo>
                    <a:cubicBezTo>
                      <a:pt x="389" y="120"/>
                      <a:pt x="389" y="120"/>
                      <a:pt x="389" y="120"/>
                    </a:cubicBezTo>
                    <a:lnTo>
                      <a:pt x="389" y="120"/>
                    </a:lnTo>
                    <a:cubicBezTo>
                      <a:pt x="361" y="120"/>
                      <a:pt x="361" y="120"/>
                      <a:pt x="361" y="120"/>
                    </a:cubicBezTo>
                    <a:lnTo>
                      <a:pt x="361" y="120"/>
                    </a:lnTo>
                    <a:cubicBezTo>
                      <a:pt x="170" y="120"/>
                      <a:pt x="170" y="120"/>
                      <a:pt x="170" y="120"/>
                    </a:cubicBezTo>
                    <a:cubicBezTo>
                      <a:pt x="106" y="120"/>
                      <a:pt x="57" y="170"/>
                      <a:pt x="57" y="233"/>
                    </a:cubicBezTo>
                    <a:cubicBezTo>
                      <a:pt x="57" y="304"/>
                      <a:pt x="57" y="304"/>
                      <a:pt x="57" y="304"/>
                    </a:cubicBezTo>
                    <a:cubicBezTo>
                      <a:pt x="57" y="318"/>
                      <a:pt x="43" y="332"/>
                      <a:pt x="29" y="332"/>
                    </a:cubicBezTo>
                    <a:cubicBezTo>
                      <a:pt x="15" y="332"/>
                      <a:pt x="0" y="318"/>
                      <a:pt x="0" y="304"/>
                    </a:cubicBezTo>
                    <a:cubicBezTo>
                      <a:pt x="0" y="233"/>
                      <a:pt x="0" y="233"/>
                      <a:pt x="0" y="233"/>
                    </a:cubicBezTo>
                    <a:cubicBezTo>
                      <a:pt x="0" y="142"/>
                      <a:pt x="78" y="64"/>
                      <a:pt x="170" y="64"/>
                    </a:cubicBezTo>
                    <a:lnTo>
                      <a:pt x="170" y="64"/>
                    </a:lnTo>
                    <a:cubicBezTo>
                      <a:pt x="347" y="64"/>
                      <a:pt x="347" y="64"/>
                      <a:pt x="347" y="64"/>
                    </a:cubicBezTo>
                    <a:lnTo>
                      <a:pt x="347" y="64"/>
                    </a:lnTo>
                    <a:cubicBezTo>
                      <a:pt x="368" y="64"/>
                      <a:pt x="368" y="64"/>
                      <a:pt x="368" y="64"/>
                    </a:cubicBezTo>
                    <a:cubicBezTo>
                      <a:pt x="403" y="64"/>
                      <a:pt x="403" y="64"/>
                      <a:pt x="403" y="64"/>
                    </a:cubicBezTo>
                    <a:cubicBezTo>
                      <a:pt x="389" y="50"/>
                      <a:pt x="389" y="50"/>
                      <a:pt x="389" y="50"/>
                    </a:cubicBezTo>
                    <a:cubicBezTo>
                      <a:pt x="382" y="43"/>
                      <a:pt x="375" y="35"/>
                      <a:pt x="375" y="28"/>
                    </a:cubicBezTo>
                    <a:cubicBezTo>
                      <a:pt x="375" y="14"/>
                      <a:pt x="389" y="0"/>
                      <a:pt x="403" y="0"/>
                    </a:cubicBezTo>
                    <a:cubicBezTo>
                      <a:pt x="410" y="0"/>
                      <a:pt x="417" y="0"/>
                      <a:pt x="424" y="7"/>
                    </a:cubicBezTo>
                    <a:cubicBezTo>
                      <a:pt x="488" y="78"/>
                      <a:pt x="488" y="78"/>
                      <a:pt x="488" y="78"/>
                    </a:cubicBezTo>
                    <a:cubicBezTo>
                      <a:pt x="495" y="78"/>
                      <a:pt x="502" y="85"/>
                      <a:pt x="502" y="92"/>
                    </a:cubicBezTo>
                    <a:cubicBezTo>
                      <a:pt x="502" y="99"/>
                      <a:pt x="495" y="106"/>
                      <a:pt x="488" y="113"/>
                    </a:cubicBezTo>
                    <a:lnTo>
                      <a:pt x="424" y="177"/>
                    </a:ln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sz="2701" dirty="0">
                  <a:latin typeface="Calibri Regular"/>
                </a:endParaRPr>
              </a:p>
            </p:txBody>
          </p:sp>
          <p:sp>
            <p:nvSpPr>
              <p:cNvPr id="99" name="Freeform 962">
                <a:extLst>
                  <a:ext uri="{FF2B5EF4-FFF2-40B4-BE49-F238E27FC236}">
                    <a16:creationId xmlns:a16="http://schemas.microsoft.com/office/drawing/2014/main" id="{D3E2F644-2C8D-EE46-AD34-23CE2BA23146}"/>
                  </a:ext>
                </a:extLst>
              </p:cNvPr>
              <p:cNvSpPr>
                <a:spLocks noEditPoints="1"/>
              </p:cNvSpPr>
              <p:nvPr/>
            </p:nvSpPr>
            <p:spPr bwMode="auto">
              <a:xfrm>
                <a:off x="5581898" y="3078652"/>
                <a:ext cx="781367" cy="908458"/>
              </a:xfrm>
              <a:custGeom>
                <a:avLst/>
                <a:gdLst>
                  <a:gd name="T0" fmla="*/ 1310 w 2814"/>
                  <a:gd name="T1" fmla="*/ 393 h 3480"/>
                  <a:gd name="T2" fmla="*/ 1059 w 2814"/>
                  <a:gd name="T3" fmla="*/ 506 h 3480"/>
                  <a:gd name="T4" fmla="*/ 845 w 2814"/>
                  <a:gd name="T5" fmla="*/ 699 h 3480"/>
                  <a:gd name="T6" fmla="*/ 701 w 2814"/>
                  <a:gd name="T7" fmla="*/ 938 h 3480"/>
                  <a:gd name="T8" fmla="*/ 630 w 2814"/>
                  <a:gd name="T9" fmla="*/ 1202 h 3480"/>
                  <a:gd name="T10" fmla="*/ 632 w 2814"/>
                  <a:gd name="T11" fmla="*/ 1475 h 3480"/>
                  <a:gd name="T12" fmla="*/ 706 w 2814"/>
                  <a:gd name="T13" fmla="*/ 1739 h 3480"/>
                  <a:gd name="T14" fmla="*/ 853 w 2814"/>
                  <a:gd name="T15" fmla="*/ 1976 h 3480"/>
                  <a:gd name="T16" fmla="*/ 812 w 2814"/>
                  <a:gd name="T17" fmla="*/ 2077 h 3480"/>
                  <a:gd name="T18" fmla="*/ 707 w 2814"/>
                  <a:gd name="T19" fmla="*/ 2189 h 3480"/>
                  <a:gd name="T20" fmla="*/ 653 w 2814"/>
                  <a:gd name="T21" fmla="*/ 2238 h 3480"/>
                  <a:gd name="T22" fmla="*/ 671 w 2814"/>
                  <a:gd name="T23" fmla="*/ 2277 h 3480"/>
                  <a:gd name="T24" fmla="*/ 799 w 2814"/>
                  <a:gd name="T25" fmla="*/ 2285 h 3480"/>
                  <a:gd name="T26" fmla="*/ 981 w 2814"/>
                  <a:gd name="T27" fmla="*/ 2230 h 3480"/>
                  <a:gd name="T28" fmla="*/ 1137 w 2814"/>
                  <a:gd name="T29" fmla="*/ 2204 h 3480"/>
                  <a:gd name="T30" fmla="*/ 1391 w 2814"/>
                  <a:gd name="T31" fmla="*/ 2290 h 3480"/>
                  <a:gd name="T32" fmla="*/ 1655 w 2814"/>
                  <a:gd name="T33" fmla="*/ 2296 h 3480"/>
                  <a:gd name="T34" fmla="*/ 1912 w 2814"/>
                  <a:gd name="T35" fmla="*/ 2223 h 3480"/>
                  <a:gd name="T36" fmla="*/ 2143 w 2814"/>
                  <a:gd name="T37" fmla="*/ 2070 h 3480"/>
                  <a:gd name="T38" fmla="*/ 2328 w 2814"/>
                  <a:gd name="T39" fmla="*/ 1843 h 3480"/>
                  <a:gd name="T40" fmla="*/ 2435 w 2814"/>
                  <a:gd name="T41" fmla="*/ 1579 h 3480"/>
                  <a:gd name="T42" fmla="*/ 2465 w 2814"/>
                  <a:gd name="T43" fmla="*/ 1296 h 3480"/>
                  <a:gd name="T44" fmla="*/ 2416 w 2814"/>
                  <a:gd name="T45" fmla="*/ 1017 h 3480"/>
                  <a:gd name="T46" fmla="*/ 2289 w 2814"/>
                  <a:gd name="T47" fmla="*/ 760 h 3480"/>
                  <a:gd name="T48" fmla="*/ 2087 w 2814"/>
                  <a:gd name="T49" fmla="*/ 547 h 3480"/>
                  <a:gd name="T50" fmla="*/ 1843 w 2814"/>
                  <a:gd name="T51" fmla="*/ 413 h 3480"/>
                  <a:gd name="T52" fmla="*/ 1578 w 2814"/>
                  <a:gd name="T53" fmla="*/ 361 h 3480"/>
                  <a:gd name="T54" fmla="*/ 1730 w 2814"/>
                  <a:gd name="T55" fmla="*/ 14 h 3480"/>
                  <a:gd name="T56" fmla="*/ 2062 w 2814"/>
                  <a:gd name="T57" fmla="*/ 113 h 3480"/>
                  <a:gd name="T58" fmla="*/ 2350 w 2814"/>
                  <a:gd name="T59" fmla="*/ 301 h 3480"/>
                  <a:gd name="T60" fmla="*/ 2580 w 2814"/>
                  <a:gd name="T61" fmla="*/ 559 h 3480"/>
                  <a:gd name="T62" fmla="*/ 2738 w 2814"/>
                  <a:gd name="T63" fmla="*/ 875 h 3480"/>
                  <a:gd name="T64" fmla="*/ 2811 w 2814"/>
                  <a:gd name="T65" fmla="*/ 1235 h 3480"/>
                  <a:gd name="T66" fmla="*/ 2790 w 2814"/>
                  <a:gd name="T67" fmla="*/ 1591 h 3480"/>
                  <a:gd name="T68" fmla="*/ 2687 w 2814"/>
                  <a:gd name="T69" fmla="*/ 1912 h 3480"/>
                  <a:gd name="T70" fmla="*/ 2515 w 2814"/>
                  <a:gd name="T71" fmla="*/ 2189 h 3480"/>
                  <a:gd name="T72" fmla="*/ 2402 w 2814"/>
                  <a:gd name="T73" fmla="*/ 3148 h 3480"/>
                  <a:gd name="T74" fmla="*/ 2339 w 2814"/>
                  <a:gd name="T75" fmla="*/ 3228 h 3480"/>
                  <a:gd name="T76" fmla="*/ 964 w 2814"/>
                  <a:gd name="T77" fmla="*/ 3477 h 3480"/>
                  <a:gd name="T78" fmla="*/ 916 w 2814"/>
                  <a:gd name="T79" fmla="*/ 3427 h 3480"/>
                  <a:gd name="T80" fmla="*/ 548 w 2814"/>
                  <a:gd name="T81" fmla="*/ 3077 h 3480"/>
                  <a:gd name="T82" fmla="*/ 404 w 2814"/>
                  <a:gd name="T83" fmla="*/ 3032 h 3480"/>
                  <a:gd name="T84" fmla="*/ 307 w 2814"/>
                  <a:gd name="T85" fmla="*/ 2915 h 3480"/>
                  <a:gd name="T86" fmla="*/ 283 w 2814"/>
                  <a:gd name="T87" fmla="*/ 2307 h 3480"/>
                  <a:gd name="T88" fmla="*/ 72 w 2814"/>
                  <a:gd name="T89" fmla="*/ 2288 h 3480"/>
                  <a:gd name="T90" fmla="*/ 7 w 2814"/>
                  <a:gd name="T91" fmla="*/ 2214 h 3480"/>
                  <a:gd name="T92" fmla="*/ 12 w 2814"/>
                  <a:gd name="T93" fmla="*/ 2102 h 3480"/>
                  <a:gd name="T94" fmla="*/ 286 w 2814"/>
                  <a:gd name="T95" fmla="*/ 1238 h 3480"/>
                  <a:gd name="T96" fmla="*/ 356 w 2814"/>
                  <a:gd name="T97" fmla="*/ 884 h 3480"/>
                  <a:gd name="T98" fmla="*/ 509 w 2814"/>
                  <a:gd name="T99" fmla="*/ 572 h 3480"/>
                  <a:gd name="T100" fmla="*/ 732 w 2814"/>
                  <a:gd name="T101" fmla="*/ 315 h 3480"/>
                  <a:gd name="T102" fmla="*/ 1012 w 2814"/>
                  <a:gd name="T103" fmla="*/ 127 h 3480"/>
                  <a:gd name="T104" fmla="*/ 1310 w 2814"/>
                  <a:gd name="T105" fmla="*/ 24 h 3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14" h="3480">
                    <a:moveTo>
                      <a:pt x="1509" y="361"/>
                    </a:moveTo>
                    <a:lnTo>
                      <a:pt x="1442" y="366"/>
                    </a:lnTo>
                    <a:lnTo>
                      <a:pt x="1376" y="377"/>
                    </a:lnTo>
                    <a:lnTo>
                      <a:pt x="1310" y="393"/>
                    </a:lnTo>
                    <a:lnTo>
                      <a:pt x="1244" y="413"/>
                    </a:lnTo>
                    <a:lnTo>
                      <a:pt x="1181" y="439"/>
                    </a:lnTo>
                    <a:lnTo>
                      <a:pt x="1119" y="470"/>
                    </a:lnTo>
                    <a:lnTo>
                      <a:pt x="1059" y="506"/>
                    </a:lnTo>
                    <a:lnTo>
                      <a:pt x="1000" y="547"/>
                    </a:lnTo>
                    <a:lnTo>
                      <a:pt x="945" y="594"/>
                    </a:lnTo>
                    <a:lnTo>
                      <a:pt x="892" y="646"/>
                    </a:lnTo>
                    <a:lnTo>
                      <a:pt x="845" y="699"/>
                    </a:lnTo>
                    <a:lnTo>
                      <a:pt x="801" y="756"/>
                    </a:lnTo>
                    <a:lnTo>
                      <a:pt x="763" y="814"/>
                    </a:lnTo>
                    <a:lnTo>
                      <a:pt x="730" y="875"/>
                    </a:lnTo>
                    <a:lnTo>
                      <a:pt x="701" y="938"/>
                    </a:lnTo>
                    <a:lnTo>
                      <a:pt x="676" y="1002"/>
                    </a:lnTo>
                    <a:lnTo>
                      <a:pt x="657" y="1068"/>
                    </a:lnTo>
                    <a:lnTo>
                      <a:pt x="641" y="1134"/>
                    </a:lnTo>
                    <a:lnTo>
                      <a:pt x="630" y="1202"/>
                    </a:lnTo>
                    <a:lnTo>
                      <a:pt x="624" y="1270"/>
                    </a:lnTo>
                    <a:lnTo>
                      <a:pt x="622" y="1339"/>
                    </a:lnTo>
                    <a:lnTo>
                      <a:pt x="625" y="1406"/>
                    </a:lnTo>
                    <a:lnTo>
                      <a:pt x="632" y="1475"/>
                    </a:lnTo>
                    <a:lnTo>
                      <a:pt x="644" y="1542"/>
                    </a:lnTo>
                    <a:lnTo>
                      <a:pt x="660" y="1609"/>
                    </a:lnTo>
                    <a:lnTo>
                      <a:pt x="681" y="1674"/>
                    </a:lnTo>
                    <a:lnTo>
                      <a:pt x="706" y="1739"/>
                    </a:lnTo>
                    <a:lnTo>
                      <a:pt x="736" y="1801"/>
                    </a:lnTo>
                    <a:lnTo>
                      <a:pt x="770" y="1861"/>
                    </a:lnTo>
                    <a:lnTo>
                      <a:pt x="809" y="1920"/>
                    </a:lnTo>
                    <a:lnTo>
                      <a:pt x="853" y="1976"/>
                    </a:lnTo>
                    <a:lnTo>
                      <a:pt x="863" y="1983"/>
                    </a:lnTo>
                    <a:lnTo>
                      <a:pt x="849" y="2014"/>
                    </a:lnTo>
                    <a:lnTo>
                      <a:pt x="832" y="2046"/>
                    </a:lnTo>
                    <a:lnTo>
                      <a:pt x="812" y="2077"/>
                    </a:lnTo>
                    <a:lnTo>
                      <a:pt x="790" y="2108"/>
                    </a:lnTo>
                    <a:lnTo>
                      <a:pt x="765" y="2138"/>
                    </a:lnTo>
                    <a:lnTo>
                      <a:pt x="737" y="2165"/>
                    </a:lnTo>
                    <a:lnTo>
                      <a:pt x="707" y="2189"/>
                    </a:lnTo>
                    <a:lnTo>
                      <a:pt x="673" y="2210"/>
                    </a:lnTo>
                    <a:lnTo>
                      <a:pt x="663" y="2218"/>
                    </a:lnTo>
                    <a:lnTo>
                      <a:pt x="656" y="2228"/>
                    </a:lnTo>
                    <a:lnTo>
                      <a:pt x="653" y="2238"/>
                    </a:lnTo>
                    <a:lnTo>
                      <a:pt x="653" y="2250"/>
                    </a:lnTo>
                    <a:lnTo>
                      <a:pt x="656" y="2260"/>
                    </a:lnTo>
                    <a:lnTo>
                      <a:pt x="662" y="2270"/>
                    </a:lnTo>
                    <a:lnTo>
                      <a:pt x="671" y="2277"/>
                    </a:lnTo>
                    <a:lnTo>
                      <a:pt x="683" y="2282"/>
                    </a:lnTo>
                    <a:lnTo>
                      <a:pt x="719" y="2286"/>
                    </a:lnTo>
                    <a:lnTo>
                      <a:pt x="758" y="2287"/>
                    </a:lnTo>
                    <a:lnTo>
                      <a:pt x="799" y="2285"/>
                    </a:lnTo>
                    <a:lnTo>
                      <a:pt x="844" y="2278"/>
                    </a:lnTo>
                    <a:lnTo>
                      <a:pt x="888" y="2267"/>
                    </a:lnTo>
                    <a:lnTo>
                      <a:pt x="934" y="2251"/>
                    </a:lnTo>
                    <a:lnTo>
                      <a:pt x="981" y="2230"/>
                    </a:lnTo>
                    <a:lnTo>
                      <a:pt x="1028" y="2202"/>
                    </a:lnTo>
                    <a:lnTo>
                      <a:pt x="1075" y="2168"/>
                    </a:lnTo>
                    <a:lnTo>
                      <a:pt x="1077" y="2170"/>
                    </a:lnTo>
                    <a:lnTo>
                      <a:pt x="1137" y="2204"/>
                    </a:lnTo>
                    <a:lnTo>
                      <a:pt x="1198" y="2233"/>
                    </a:lnTo>
                    <a:lnTo>
                      <a:pt x="1261" y="2257"/>
                    </a:lnTo>
                    <a:lnTo>
                      <a:pt x="1326" y="2276"/>
                    </a:lnTo>
                    <a:lnTo>
                      <a:pt x="1391" y="2290"/>
                    </a:lnTo>
                    <a:lnTo>
                      <a:pt x="1456" y="2300"/>
                    </a:lnTo>
                    <a:lnTo>
                      <a:pt x="1522" y="2304"/>
                    </a:lnTo>
                    <a:lnTo>
                      <a:pt x="1589" y="2303"/>
                    </a:lnTo>
                    <a:lnTo>
                      <a:pt x="1655" y="2296"/>
                    </a:lnTo>
                    <a:lnTo>
                      <a:pt x="1720" y="2286"/>
                    </a:lnTo>
                    <a:lnTo>
                      <a:pt x="1786" y="2270"/>
                    </a:lnTo>
                    <a:lnTo>
                      <a:pt x="1849" y="2249"/>
                    </a:lnTo>
                    <a:lnTo>
                      <a:pt x="1912" y="2223"/>
                    </a:lnTo>
                    <a:lnTo>
                      <a:pt x="1972" y="2193"/>
                    </a:lnTo>
                    <a:lnTo>
                      <a:pt x="2032" y="2157"/>
                    </a:lnTo>
                    <a:lnTo>
                      <a:pt x="2089" y="2115"/>
                    </a:lnTo>
                    <a:lnTo>
                      <a:pt x="2143" y="2070"/>
                    </a:lnTo>
                    <a:lnTo>
                      <a:pt x="2195" y="2019"/>
                    </a:lnTo>
                    <a:lnTo>
                      <a:pt x="2245" y="1963"/>
                    </a:lnTo>
                    <a:lnTo>
                      <a:pt x="2289" y="1905"/>
                    </a:lnTo>
                    <a:lnTo>
                      <a:pt x="2328" y="1843"/>
                    </a:lnTo>
                    <a:lnTo>
                      <a:pt x="2362" y="1780"/>
                    </a:lnTo>
                    <a:lnTo>
                      <a:pt x="2391" y="1714"/>
                    </a:lnTo>
                    <a:lnTo>
                      <a:pt x="2416" y="1648"/>
                    </a:lnTo>
                    <a:lnTo>
                      <a:pt x="2435" y="1579"/>
                    </a:lnTo>
                    <a:lnTo>
                      <a:pt x="2450" y="1509"/>
                    </a:lnTo>
                    <a:lnTo>
                      <a:pt x="2460" y="1439"/>
                    </a:lnTo>
                    <a:lnTo>
                      <a:pt x="2465" y="1368"/>
                    </a:lnTo>
                    <a:lnTo>
                      <a:pt x="2465" y="1296"/>
                    </a:lnTo>
                    <a:lnTo>
                      <a:pt x="2460" y="1225"/>
                    </a:lnTo>
                    <a:lnTo>
                      <a:pt x="2450" y="1156"/>
                    </a:lnTo>
                    <a:lnTo>
                      <a:pt x="2435" y="1086"/>
                    </a:lnTo>
                    <a:lnTo>
                      <a:pt x="2416" y="1017"/>
                    </a:lnTo>
                    <a:lnTo>
                      <a:pt x="2391" y="950"/>
                    </a:lnTo>
                    <a:lnTo>
                      <a:pt x="2362" y="885"/>
                    </a:lnTo>
                    <a:lnTo>
                      <a:pt x="2328" y="821"/>
                    </a:lnTo>
                    <a:lnTo>
                      <a:pt x="2289" y="760"/>
                    </a:lnTo>
                    <a:lnTo>
                      <a:pt x="2245" y="701"/>
                    </a:lnTo>
                    <a:lnTo>
                      <a:pt x="2195" y="646"/>
                    </a:lnTo>
                    <a:lnTo>
                      <a:pt x="2143" y="594"/>
                    </a:lnTo>
                    <a:lnTo>
                      <a:pt x="2087" y="547"/>
                    </a:lnTo>
                    <a:lnTo>
                      <a:pt x="2029" y="506"/>
                    </a:lnTo>
                    <a:lnTo>
                      <a:pt x="1968" y="470"/>
                    </a:lnTo>
                    <a:lnTo>
                      <a:pt x="1906" y="439"/>
                    </a:lnTo>
                    <a:lnTo>
                      <a:pt x="1843" y="413"/>
                    </a:lnTo>
                    <a:lnTo>
                      <a:pt x="1778" y="393"/>
                    </a:lnTo>
                    <a:lnTo>
                      <a:pt x="1711" y="377"/>
                    </a:lnTo>
                    <a:lnTo>
                      <a:pt x="1645" y="366"/>
                    </a:lnTo>
                    <a:lnTo>
                      <a:pt x="1578" y="361"/>
                    </a:lnTo>
                    <a:lnTo>
                      <a:pt x="1509" y="361"/>
                    </a:lnTo>
                    <a:close/>
                    <a:moveTo>
                      <a:pt x="1552" y="0"/>
                    </a:moveTo>
                    <a:lnTo>
                      <a:pt x="1642" y="3"/>
                    </a:lnTo>
                    <a:lnTo>
                      <a:pt x="1730" y="14"/>
                    </a:lnTo>
                    <a:lnTo>
                      <a:pt x="1817" y="30"/>
                    </a:lnTo>
                    <a:lnTo>
                      <a:pt x="1901" y="52"/>
                    </a:lnTo>
                    <a:lnTo>
                      <a:pt x="1982" y="79"/>
                    </a:lnTo>
                    <a:lnTo>
                      <a:pt x="2062" y="113"/>
                    </a:lnTo>
                    <a:lnTo>
                      <a:pt x="2139" y="152"/>
                    </a:lnTo>
                    <a:lnTo>
                      <a:pt x="2212" y="197"/>
                    </a:lnTo>
                    <a:lnTo>
                      <a:pt x="2283" y="247"/>
                    </a:lnTo>
                    <a:lnTo>
                      <a:pt x="2350" y="301"/>
                    </a:lnTo>
                    <a:lnTo>
                      <a:pt x="2413" y="359"/>
                    </a:lnTo>
                    <a:lnTo>
                      <a:pt x="2474" y="421"/>
                    </a:lnTo>
                    <a:lnTo>
                      <a:pt x="2529" y="488"/>
                    </a:lnTo>
                    <a:lnTo>
                      <a:pt x="2580" y="559"/>
                    </a:lnTo>
                    <a:lnTo>
                      <a:pt x="2626" y="633"/>
                    </a:lnTo>
                    <a:lnTo>
                      <a:pt x="2668" y="711"/>
                    </a:lnTo>
                    <a:lnTo>
                      <a:pt x="2706" y="792"/>
                    </a:lnTo>
                    <a:lnTo>
                      <a:pt x="2738" y="875"/>
                    </a:lnTo>
                    <a:lnTo>
                      <a:pt x="2765" y="962"/>
                    </a:lnTo>
                    <a:lnTo>
                      <a:pt x="2786" y="1051"/>
                    </a:lnTo>
                    <a:lnTo>
                      <a:pt x="2801" y="1142"/>
                    </a:lnTo>
                    <a:lnTo>
                      <a:pt x="2811" y="1235"/>
                    </a:lnTo>
                    <a:lnTo>
                      <a:pt x="2814" y="1330"/>
                    </a:lnTo>
                    <a:lnTo>
                      <a:pt x="2811" y="1418"/>
                    </a:lnTo>
                    <a:lnTo>
                      <a:pt x="2803" y="1506"/>
                    </a:lnTo>
                    <a:lnTo>
                      <a:pt x="2790" y="1591"/>
                    </a:lnTo>
                    <a:lnTo>
                      <a:pt x="2771" y="1674"/>
                    </a:lnTo>
                    <a:lnTo>
                      <a:pt x="2748" y="1756"/>
                    </a:lnTo>
                    <a:lnTo>
                      <a:pt x="2720" y="1835"/>
                    </a:lnTo>
                    <a:lnTo>
                      <a:pt x="2687" y="1912"/>
                    </a:lnTo>
                    <a:lnTo>
                      <a:pt x="2650" y="1985"/>
                    </a:lnTo>
                    <a:lnTo>
                      <a:pt x="2609" y="2057"/>
                    </a:lnTo>
                    <a:lnTo>
                      <a:pt x="2563" y="2125"/>
                    </a:lnTo>
                    <a:lnTo>
                      <a:pt x="2515" y="2189"/>
                    </a:lnTo>
                    <a:lnTo>
                      <a:pt x="2461" y="2252"/>
                    </a:lnTo>
                    <a:lnTo>
                      <a:pt x="2405" y="2309"/>
                    </a:lnTo>
                    <a:lnTo>
                      <a:pt x="2405" y="3123"/>
                    </a:lnTo>
                    <a:lnTo>
                      <a:pt x="2402" y="3148"/>
                    </a:lnTo>
                    <a:lnTo>
                      <a:pt x="2393" y="3174"/>
                    </a:lnTo>
                    <a:lnTo>
                      <a:pt x="2378" y="3195"/>
                    </a:lnTo>
                    <a:lnTo>
                      <a:pt x="2360" y="3214"/>
                    </a:lnTo>
                    <a:lnTo>
                      <a:pt x="2339" y="3228"/>
                    </a:lnTo>
                    <a:lnTo>
                      <a:pt x="2315" y="3235"/>
                    </a:lnTo>
                    <a:lnTo>
                      <a:pt x="1003" y="3479"/>
                    </a:lnTo>
                    <a:lnTo>
                      <a:pt x="982" y="3480"/>
                    </a:lnTo>
                    <a:lnTo>
                      <a:pt x="964" y="3477"/>
                    </a:lnTo>
                    <a:lnTo>
                      <a:pt x="947" y="3470"/>
                    </a:lnTo>
                    <a:lnTo>
                      <a:pt x="934" y="3459"/>
                    </a:lnTo>
                    <a:lnTo>
                      <a:pt x="923" y="3444"/>
                    </a:lnTo>
                    <a:lnTo>
                      <a:pt x="916" y="3427"/>
                    </a:lnTo>
                    <a:lnTo>
                      <a:pt x="913" y="3406"/>
                    </a:lnTo>
                    <a:lnTo>
                      <a:pt x="913" y="3404"/>
                    </a:lnTo>
                    <a:lnTo>
                      <a:pt x="912" y="3020"/>
                    </a:lnTo>
                    <a:lnTo>
                      <a:pt x="548" y="3077"/>
                    </a:lnTo>
                    <a:lnTo>
                      <a:pt x="509" y="3074"/>
                    </a:lnTo>
                    <a:lnTo>
                      <a:pt x="471" y="3066"/>
                    </a:lnTo>
                    <a:lnTo>
                      <a:pt x="436" y="3051"/>
                    </a:lnTo>
                    <a:lnTo>
                      <a:pt x="404" y="3032"/>
                    </a:lnTo>
                    <a:lnTo>
                      <a:pt x="375" y="3009"/>
                    </a:lnTo>
                    <a:lnTo>
                      <a:pt x="347" y="2981"/>
                    </a:lnTo>
                    <a:lnTo>
                      <a:pt x="325" y="2950"/>
                    </a:lnTo>
                    <a:lnTo>
                      <a:pt x="307" y="2915"/>
                    </a:lnTo>
                    <a:lnTo>
                      <a:pt x="294" y="2878"/>
                    </a:lnTo>
                    <a:lnTo>
                      <a:pt x="285" y="2839"/>
                    </a:lnTo>
                    <a:lnTo>
                      <a:pt x="283" y="2798"/>
                    </a:lnTo>
                    <a:lnTo>
                      <a:pt x="283" y="2307"/>
                    </a:lnTo>
                    <a:lnTo>
                      <a:pt x="162" y="2307"/>
                    </a:lnTo>
                    <a:lnTo>
                      <a:pt x="129" y="2305"/>
                    </a:lnTo>
                    <a:lnTo>
                      <a:pt x="98" y="2298"/>
                    </a:lnTo>
                    <a:lnTo>
                      <a:pt x="72" y="2288"/>
                    </a:lnTo>
                    <a:lnTo>
                      <a:pt x="50" y="2274"/>
                    </a:lnTo>
                    <a:lnTo>
                      <a:pt x="31" y="2257"/>
                    </a:lnTo>
                    <a:lnTo>
                      <a:pt x="17" y="2237"/>
                    </a:lnTo>
                    <a:lnTo>
                      <a:pt x="7" y="2214"/>
                    </a:lnTo>
                    <a:lnTo>
                      <a:pt x="1" y="2188"/>
                    </a:lnTo>
                    <a:lnTo>
                      <a:pt x="0" y="2162"/>
                    </a:lnTo>
                    <a:lnTo>
                      <a:pt x="3" y="2132"/>
                    </a:lnTo>
                    <a:lnTo>
                      <a:pt x="12" y="2102"/>
                    </a:lnTo>
                    <a:lnTo>
                      <a:pt x="26" y="2069"/>
                    </a:lnTo>
                    <a:lnTo>
                      <a:pt x="283" y="1552"/>
                    </a:lnTo>
                    <a:lnTo>
                      <a:pt x="283" y="1331"/>
                    </a:lnTo>
                    <a:lnTo>
                      <a:pt x="286" y="1238"/>
                    </a:lnTo>
                    <a:lnTo>
                      <a:pt x="295" y="1146"/>
                    </a:lnTo>
                    <a:lnTo>
                      <a:pt x="309" y="1056"/>
                    </a:lnTo>
                    <a:lnTo>
                      <a:pt x="330" y="969"/>
                    </a:lnTo>
                    <a:lnTo>
                      <a:pt x="356" y="884"/>
                    </a:lnTo>
                    <a:lnTo>
                      <a:pt x="387" y="801"/>
                    </a:lnTo>
                    <a:lnTo>
                      <a:pt x="423" y="722"/>
                    </a:lnTo>
                    <a:lnTo>
                      <a:pt x="464" y="646"/>
                    </a:lnTo>
                    <a:lnTo>
                      <a:pt x="509" y="572"/>
                    </a:lnTo>
                    <a:lnTo>
                      <a:pt x="558" y="502"/>
                    </a:lnTo>
                    <a:lnTo>
                      <a:pt x="613" y="436"/>
                    </a:lnTo>
                    <a:lnTo>
                      <a:pt x="671" y="374"/>
                    </a:lnTo>
                    <a:lnTo>
                      <a:pt x="732" y="315"/>
                    </a:lnTo>
                    <a:lnTo>
                      <a:pt x="797" y="261"/>
                    </a:lnTo>
                    <a:lnTo>
                      <a:pt x="866" y="212"/>
                    </a:lnTo>
                    <a:lnTo>
                      <a:pt x="938" y="167"/>
                    </a:lnTo>
                    <a:lnTo>
                      <a:pt x="1012" y="127"/>
                    </a:lnTo>
                    <a:lnTo>
                      <a:pt x="1084" y="94"/>
                    </a:lnTo>
                    <a:lnTo>
                      <a:pt x="1157" y="67"/>
                    </a:lnTo>
                    <a:lnTo>
                      <a:pt x="1232" y="44"/>
                    </a:lnTo>
                    <a:lnTo>
                      <a:pt x="1310" y="24"/>
                    </a:lnTo>
                    <a:lnTo>
                      <a:pt x="1389" y="11"/>
                    </a:lnTo>
                    <a:lnTo>
                      <a:pt x="1469" y="3"/>
                    </a:lnTo>
                    <a:lnTo>
                      <a:pt x="1552" y="0"/>
                    </a:lnTo>
                    <a:close/>
                  </a:path>
                </a:pathLst>
              </a:custGeom>
              <a:solidFill>
                <a:schemeClr val="bg1"/>
              </a:solidFill>
              <a:ln w="0">
                <a:noFill/>
                <a:prstDash val="solid"/>
                <a:round/>
                <a:headEnd/>
                <a:tailEnd/>
              </a:ln>
            </p:spPr>
            <p:txBody>
              <a:bodyPr vert="horz" wrap="square" lIns="91429" tIns="45714" rIns="91429" bIns="45714" numCol="1" anchor="t" anchorCtr="0" compatLnSpc="1">
                <a:prstTxWarp prst="textNoShape">
                  <a:avLst/>
                </a:prstTxWarp>
              </a:bodyPr>
              <a:lstStyle/>
              <a:p>
                <a:endParaRPr lang="en-US" dirty="0">
                  <a:latin typeface="Calibri Regular"/>
                </a:endParaRPr>
              </a:p>
            </p:txBody>
          </p:sp>
        </p:grpSp>
      </p:grpSp>
      <p:cxnSp>
        <p:nvCxnSpPr>
          <p:cNvPr id="8" name="Straight Connector 7">
            <a:extLst>
              <a:ext uri="{FF2B5EF4-FFF2-40B4-BE49-F238E27FC236}">
                <a16:creationId xmlns:a16="http://schemas.microsoft.com/office/drawing/2014/main" id="{828C1C3F-68F5-F24F-874A-C730E4204333}"/>
              </a:ext>
            </a:extLst>
          </p:cNvPr>
          <p:cNvCxnSpPr>
            <a:cxnSpLocks/>
          </p:cNvCxnSpPr>
          <p:nvPr/>
        </p:nvCxnSpPr>
        <p:spPr bwMode="auto">
          <a:xfrm>
            <a:off x="4837980" y="2213330"/>
            <a:ext cx="0" cy="440346"/>
          </a:xfrm>
          <a:prstGeom prst="line">
            <a:avLst/>
          </a:prstGeom>
          <a:blipFill dpi="0" rotWithShape="0">
            <a:blip r:embed="rId4"/>
            <a:srcRect/>
            <a:tile tx="0" ty="0" sx="100000" sy="100000" flip="none" algn="tl"/>
          </a:blipFill>
          <a:ln w="698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2" name="Straight Connector 121">
            <a:extLst>
              <a:ext uri="{FF2B5EF4-FFF2-40B4-BE49-F238E27FC236}">
                <a16:creationId xmlns:a16="http://schemas.microsoft.com/office/drawing/2014/main" id="{702C304C-4D55-4A4E-B551-23B394CA1BDC}"/>
              </a:ext>
            </a:extLst>
          </p:cNvPr>
          <p:cNvCxnSpPr>
            <a:cxnSpLocks/>
          </p:cNvCxnSpPr>
          <p:nvPr/>
        </p:nvCxnSpPr>
        <p:spPr bwMode="auto">
          <a:xfrm>
            <a:off x="3206149" y="3849295"/>
            <a:ext cx="0" cy="440346"/>
          </a:xfrm>
          <a:prstGeom prst="line">
            <a:avLst/>
          </a:prstGeom>
          <a:blipFill dpi="0" rotWithShape="0">
            <a:blip r:embed="rId4"/>
            <a:srcRect/>
            <a:tile tx="0" ty="0" sx="100000" sy="100000" flip="none" algn="tl"/>
          </a:blipFill>
          <a:ln w="6985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3" name="Straight Connector 122">
            <a:extLst>
              <a:ext uri="{FF2B5EF4-FFF2-40B4-BE49-F238E27FC236}">
                <a16:creationId xmlns:a16="http://schemas.microsoft.com/office/drawing/2014/main" id="{3BA5703C-E404-F84F-9C6D-BEAAB57A5749}"/>
              </a:ext>
            </a:extLst>
          </p:cNvPr>
          <p:cNvCxnSpPr>
            <a:cxnSpLocks/>
          </p:cNvCxnSpPr>
          <p:nvPr/>
        </p:nvCxnSpPr>
        <p:spPr bwMode="auto">
          <a:xfrm>
            <a:off x="4803261" y="5527418"/>
            <a:ext cx="0" cy="687681"/>
          </a:xfrm>
          <a:prstGeom prst="line">
            <a:avLst/>
          </a:prstGeom>
          <a:blipFill dpi="0" rotWithShape="0">
            <a:blip r:embed="rId4"/>
            <a:srcRect/>
            <a:tile tx="0" ty="0" sx="100000" sy="100000" flip="none" algn="tl"/>
          </a:blipFill>
          <a:ln w="69850" cap="flat" cmpd="sng" algn="ctr">
            <a:solidFill>
              <a:schemeClr val="accent5"/>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4" name="Straight Connector 123">
            <a:extLst>
              <a:ext uri="{FF2B5EF4-FFF2-40B4-BE49-F238E27FC236}">
                <a16:creationId xmlns:a16="http://schemas.microsoft.com/office/drawing/2014/main" id="{E5528F1C-64BC-D340-A857-64F242290B3B}"/>
              </a:ext>
            </a:extLst>
          </p:cNvPr>
          <p:cNvCxnSpPr>
            <a:cxnSpLocks/>
          </p:cNvCxnSpPr>
          <p:nvPr/>
        </p:nvCxnSpPr>
        <p:spPr bwMode="auto">
          <a:xfrm>
            <a:off x="3275589" y="7460155"/>
            <a:ext cx="0" cy="687681"/>
          </a:xfrm>
          <a:prstGeom prst="line">
            <a:avLst/>
          </a:prstGeom>
          <a:blipFill dpi="0" rotWithShape="0">
            <a:blip r:embed="rId4"/>
            <a:srcRect/>
            <a:tile tx="0" ty="0" sx="100000" sy="100000" flip="none" algn="tl"/>
          </a:blipFill>
          <a:ln w="6985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3536930"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6" name="Straight Connector 125">
            <a:extLst>
              <a:ext uri="{FF2B5EF4-FFF2-40B4-BE49-F238E27FC236}">
                <a16:creationId xmlns:a16="http://schemas.microsoft.com/office/drawing/2014/main" id="{AB6700B8-6766-4D46-8F97-135DE8F53E01}"/>
              </a:ext>
            </a:extLst>
          </p:cNvPr>
          <p:cNvCxnSpPr>
            <a:cxnSpLocks/>
          </p:cNvCxnSpPr>
          <p:nvPr/>
        </p:nvCxnSpPr>
        <p:spPr bwMode="auto">
          <a:xfrm flipH="1">
            <a:off x="9543379" y="841571"/>
            <a:ext cx="3476088"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Tree>
    <p:extLst>
      <p:ext uri="{BB962C8B-B14F-4D97-AF65-F5344CB8AC3E}">
        <p14:creationId xmlns:p14="http://schemas.microsoft.com/office/powerpoint/2010/main" val="38223616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a:noAutofit/>
          </a:bodyPr>
          <a:lstStyle/>
          <a:p>
            <a:r>
              <a:rPr lang="en-US" altLang="en-US" dirty="0"/>
              <a:t>OUR CORE OBLIGATIONS</a:t>
            </a:r>
            <a:br>
              <a:rPr lang="en-US" altLang="en-US" dirty="0"/>
            </a:br>
            <a:endParaRPr lang="en-US" altLang="en-US" dirty="0"/>
          </a:p>
        </p:txBody>
      </p:sp>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624064" y="3920931"/>
            <a:ext cx="383329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Enter each interaction </a:t>
            </a:r>
            <a:br>
              <a:rPr lang="en-US" sz="2000" dirty="0">
                <a:solidFill>
                  <a:schemeClr val="tx2">
                    <a:lumMod val="75000"/>
                    <a:lumOff val="25000"/>
                  </a:schemeClr>
                </a:solidFill>
              </a:rPr>
            </a:br>
            <a:r>
              <a:rPr lang="en-US" sz="2000" dirty="0">
                <a:solidFill>
                  <a:schemeClr val="tx2">
                    <a:lumMod val="75000"/>
                    <a:lumOff val="25000"/>
                  </a:schemeClr>
                </a:solidFill>
              </a:rPr>
              <a:t>with empathy, understanding and an open mind.</a:t>
            </a:r>
            <a:endParaRPr lang="en-US" altLang="en-US" sz="2000" kern="0" dirty="0">
              <a:solidFill>
                <a:schemeClr val="tx2">
                  <a:lumMod val="75000"/>
                  <a:lumOff val="25000"/>
                </a:schemeClr>
              </a:solidFill>
              <a:latin typeface="Calibri" charset="0"/>
              <a:ea typeface="MS PGothic" charset="-128"/>
              <a:cs typeface="Calibri" charset="0"/>
            </a:endParaRPr>
          </a:p>
        </p:txBody>
      </p:sp>
      <p:sp>
        <p:nvSpPr>
          <p:cNvPr id="31" name="Oval 23">
            <a:extLst>
              <a:ext uri="{FF2B5EF4-FFF2-40B4-BE49-F238E27FC236}">
                <a16:creationId xmlns:a16="http://schemas.microsoft.com/office/drawing/2014/main" id="{462B99F9-9E5F-E549-8CA8-9CC191CC8FA0}"/>
              </a:ext>
            </a:extLst>
          </p:cNvPr>
          <p:cNvSpPr>
            <a:spLocks noChangeAspect="1" noChangeArrowheads="1"/>
          </p:cNvSpPr>
          <p:nvPr/>
        </p:nvSpPr>
        <p:spPr bwMode="auto">
          <a:xfrm>
            <a:off x="-62635" y="2349585"/>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chemeClr val="accent2"/>
                </a:solidFill>
                <a:latin typeface="Arial" panose="020B0604020202020204" pitchFamily="34" charset="0"/>
                <a:ea typeface="ヒラギノ角ゴ ProN W3" charset="0"/>
                <a:cs typeface="Arial" panose="020B0604020202020204" pitchFamily="34" charset="0"/>
                <a:sym typeface="Gill Sans" charset="0"/>
              </a:rPr>
              <a:t>1</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964899" y="2854777"/>
            <a:ext cx="3316206"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kern="0" dirty="0">
                <a:solidFill>
                  <a:schemeClr val="accent2"/>
                </a:solidFill>
                <a:latin typeface="+mn-lt"/>
                <a:ea typeface="MS PGothic" charset="-128"/>
              </a:rPr>
              <a:t>EMPATHIZE</a:t>
            </a:r>
          </a:p>
        </p:txBody>
      </p:sp>
      <p:cxnSp>
        <p:nvCxnSpPr>
          <p:cNvPr id="33" name="Straight Connector 32">
            <a:extLst>
              <a:ext uri="{FF2B5EF4-FFF2-40B4-BE49-F238E27FC236}">
                <a16:creationId xmlns:a16="http://schemas.microsoft.com/office/drawing/2014/main" id="{4E76A336-5881-FB48-B602-5A5F102C33D1}"/>
              </a:ext>
            </a:extLst>
          </p:cNvPr>
          <p:cNvCxnSpPr>
            <a:cxnSpLocks noChangeShapeType="1"/>
          </p:cNvCxnSpPr>
          <p:nvPr/>
        </p:nvCxnSpPr>
        <p:spPr bwMode="auto">
          <a:xfrm flipV="1">
            <a:off x="4379759" y="2349587"/>
            <a:ext cx="0" cy="279039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624064" y="3718656"/>
            <a:ext cx="3287536"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sp>
        <p:nvSpPr>
          <p:cNvPr id="35" name="Content Placeholder 2">
            <a:extLst>
              <a:ext uri="{FF2B5EF4-FFF2-40B4-BE49-F238E27FC236}">
                <a16:creationId xmlns:a16="http://schemas.microsoft.com/office/drawing/2014/main" id="{BAE2854D-19E7-414F-89BF-9A8637151A9F}"/>
              </a:ext>
            </a:extLst>
          </p:cNvPr>
          <p:cNvSpPr txBox="1">
            <a:spLocks/>
          </p:cNvSpPr>
          <p:nvPr/>
        </p:nvSpPr>
        <p:spPr bwMode="auto">
          <a:xfrm>
            <a:off x="4713186" y="3920931"/>
            <a:ext cx="432868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Establish trusting relationships </a:t>
            </a:r>
            <a:br>
              <a:rPr lang="en-US" sz="2000" dirty="0">
                <a:solidFill>
                  <a:schemeClr val="tx2">
                    <a:lumMod val="75000"/>
                    <a:lumOff val="25000"/>
                  </a:schemeClr>
                </a:solidFill>
              </a:rPr>
            </a:br>
            <a:r>
              <a:rPr lang="en-US" sz="2000" dirty="0">
                <a:solidFill>
                  <a:schemeClr val="tx2">
                    <a:lumMod val="75000"/>
                    <a:lumOff val="25000"/>
                  </a:schemeClr>
                </a:solidFill>
              </a:rPr>
              <a:t>with individuals.</a:t>
            </a:r>
          </a:p>
        </p:txBody>
      </p:sp>
      <p:sp>
        <p:nvSpPr>
          <p:cNvPr id="36" name="Oval 23">
            <a:extLst>
              <a:ext uri="{FF2B5EF4-FFF2-40B4-BE49-F238E27FC236}">
                <a16:creationId xmlns:a16="http://schemas.microsoft.com/office/drawing/2014/main" id="{D7DFD76B-E12A-4944-B544-4E81BBCDB458}"/>
              </a:ext>
            </a:extLst>
          </p:cNvPr>
          <p:cNvSpPr>
            <a:spLocks noChangeAspect="1" noChangeArrowheads="1"/>
          </p:cNvSpPr>
          <p:nvPr/>
        </p:nvSpPr>
        <p:spPr bwMode="auto">
          <a:xfrm>
            <a:off x="4423554" y="2353156"/>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rgbClr val="358DDE">
                    <a:lumMod val="75000"/>
                  </a:srgbClr>
                </a:solidFill>
                <a:latin typeface="Arial" panose="020B0604020202020204" pitchFamily="34" charset="0"/>
                <a:ea typeface="ヒラギノ角ゴ ProN W3" charset="0"/>
                <a:cs typeface="Arial" panose="020B0604020202020204" pitchFamily="34" charset="0"/>
                <a:sym typeface="Gill Sans" charset="0"/>
              </a:rPr>
              <a:t>2</a:t>
            </a:r>
          </a:p>
        </p:txBody>
      </p:sp>
      <p:sp>
        <p:nvSpPr>
          <p:cNvPr id="37" name="Content Placeholder 2">
            <a:extLst>
              <a:ext uri="{FF2B5EF4-FFF2-40B4-BE49-F238E27FC236}">
                <a16:creationId xmlns:a16="http://schemas.microsoft.com/office/drawing/2014/main" id="{F136ECB9-EC0E-184D-B6E7-69EF3C273B85}"/>
              </a:ext>
            </a:extLst>
          </p:cNvPr>
          <p:cNvSpPr txBox="1">
            <a:spLocks/>
          </p:cNvSpPr>
          <p:nvPr/>
        </p:nvSpPr>
        <p:spPr bwMode="auto">
          <a:xfrm>
            <a:off x="5608394" y="2584675"/>
            <a:ext cx="364607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3600" kern="0" dirty="0">
                <a:solidFill>
                  <a:srgbClr val="358DDE">
                    <a:lumMod val="75000"/>
                  </a:srgbClr>
                </a:solidFill>
                <a:latin typeface="+mn-lt"/>
                <a:ea typeface="MS PGothic" charset="-128"/>
              </a:rPr>
              <a:t>ESTABLISH </a:t>
            </a:r>
            <a:br>
              <a:rPr lang="en-US" altLang="en-US" sz="3600" kern="0" dirty="0">
                <a:solidFill>
                  <a:srgbClr val="358DDE">
                    <a:lumMod val="75000"/>
                  </a:srgbClr>
                </a:solidFill>
                <a:latin typeface="+mn-lt"/>
                <a:ea typeface="MS PGothic" charset="-128"/>
              </a:rPr>
            </a:br>
            <a:r>
              <a:rPr lang="en-US" altLang="en-US" sz="3600" kern="0" dirty="0">
                <a:solidFill>
                  <a:srgbClr val="358DDE">
                    <a:lumMod val="75000"/>
                  </a:srgbClr>
                </a:solidFill>
                <a:latin typeface="+mn-lt"/>
                <a:ea typeface="MS PGothic" charset="-128"/>
              </a:rPr>
              <a:t>TRUST</a:t>
            </a:r>
          </a:p>
        </p:txBody>
      </p:sp>
      <p:cxnSp>
        <p:nvCxnSpPr>
          <p:cNvPr id="38" name="Straight Connector 37">
            <a:extLst>
              <a:ext uri="{FF2B5EF4-FFF2-40B4-BE49-F238E27FC236}">
                <a16:creationId xmlns:a16="http://schemas.microsoft.com/office/drawing/2014/main" id="{8968230A-248A-B54B-A6B8-FA6155E4FE00}"/>
              </a:ext>
            </a:extLst>
          </p:cNvPr>
          <p:cNvCxnSpPr>
            <a:cxnSpLocks noChangeShapeType="1"/>
          </p:cNvCxnSpPr>
          <p:nvPr/>
        </p:nvCxnSpPr>
        <p:spPr bwMode="auto">
          <a:xfrm>
            <a:off x="4718708" y="3722227"/>
            <a:ext cx="3841092" cy="0"/>
          </a:xfrm>
          <a:prstGeom prst="line">
            <a:avLst/>
          </a:prstGeom>
          <a:noFill/>
          <a:ln w="34925">
            <a:solidFill>
              <a:schemeClr val="accent2">
                <a:lumMod val="75000"/>
              </a:schemeClr>
            </a:solidFill>
            <a:prstDash val="solid"/>
            <a:miter lim="800000"/>
            <a:headEnd/>
            <a:tailEnd type="oval" w="lg" len="lg"/>
          </a:ln>
          <a:extLst>
            <a:ext uri="{909E8E84-426E-40DD-AFC4-6F175D3DCCD1}">
              <a14:hiddenFill xmlns:a14="http://schemas.microsoft.com/office/drawing/2010/main">
                <a:noFill/>
              </a14:hiddenFill>
            </a:ext>
          </a:extLst>
        </p:spPr>
      </p:cxnSp>
      <p:sp>
        <p:nvSpPr>
          <p:cNvPr id="39" name="Content Placeholder 2">
            <a:extLst>
              <a:ext uri="{FF2B5EF4-FFF2-40B4-BE49-F238E27FC236}">
                <a16:creationId xmlns:a16="http://schemas.microsoft.com/office/drawing/2014/main" id="{4E5FAB44-FADC-0F41-9676-7C0A64F39526}"/>
              </a:ext>
            </a:extLst>
          </p:cNvPr>
          <p:cNvSpPr txBox="1">
            <a:spLocks/>
          </p:cNvSpPr>
          <p:nvPr/>
        </p:nvSpPr>
        <p:spPr bwMode="auto">
          <a:xfrm>
            <a:off x="9543380" y="3946011"/>
            <a:ext cx="338961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Listen openly, without </a:t>
            </a:r>
            <a:br>
              <a:rPr lang="en-US" sz="2000" dirty="0">
                <a:solidFill>
                  <a:schemeClr val="tx2">
                    <a:lumMod val="75000"/>
                    <a:lumOff val="25000"/>
                  </a:schemeClr>
                </a:solidFill>
              </a:rPr>
            </a:br>
            <a:r>
              <a:rPr lang="en-US" sz="2000" dirty="0">
                <a:solidFill>
                  <a:schemeClr val="tx2">
                    <a:lumMod val="75000"/>
                    <a:lumOff val="25000"/>
                  </a:schemeClr>
                </a:solidFill>
              </a:rPr>
              <a:t>criticism or judgment</a:t>
            </a:r>
            <a:r>
              <a:rPr lang="en-US" altLang="en-US" sz="2000" kern="0" dirty="0">
                <a:solidFill>
                  <a:schemeClr val="tx2">
                    <a:lumMod val="75000"/>
                    <a:lumOff val="25000"/>
                  </a:schemeClr>
                </a:solidFill>
                <a:latin typeface="Calibri" charset="0"/>
                <a:ea typeface="MS PGothic" charset="-128"/>
                <a:sym typeface="Arial Bold" charset="0"/>
              </a:rPr>
              <a:t>.</a:t>
            </a: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sym typeface="Arial Bold" charset="0"/>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sym typeface="Arial Bold" charset="0"/>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endParaRPr>
          </a:p>
        </p:txBody>
      </p:sp>
      <p:sp>
        <p:nvSpPr>
          <p:cNvPr id="40" name="Oval 23">
            <a:extLst>
              <a:ext uri="{FF2B5EF4-FFF2-40B4-BE49-F238E27FC236}">
                <a16:creationId xmlns:a16="http://schemas.microsoft.com/office/drawing/2014/main" id="{BF71A94C-D41A-6C4D-BAC6-FC5626EE600F}"/>
              </a:ext>
            </a:extLst>
          </p:cNvPr>
          <p:cNvSpPr>
            <a:spLocks noChangeAspect="1" noChangeArrowheads="1"/>
          </p:cNvSpPr>
          <p:nvPr/>
        </p:nvSpPr>
        <p:spPr bwMode="auto">
          <a:xfrm>
            <a:off x="9182290" y="2349585"/>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rgbClr val="358DDE"/>
                </a:solidFill>
                <a:latin typeface="Arial" panose="020B0604020202020204" pitchFamily="34" charset="0"/>
                <a:ea typeface="ヒラギノ角ゴ ProN W3" charset="0"/>
                <a:cs typeface="Arial" panose="020B0604020202020204" pitchFamily="34" charset="0"/>
                <a:sym typeface="Gill Sans" charset="0"/>
              </a:rPr>
              <a:t>3</a:t>
            </a:r>
          </a:p>
        </p:txBody>
      </p:sp>
      <p:sp>
        <p:nvSpPr>
          <p:cNvPr id="41" name="Content Placeholder 2">
            <a:extLst>
              <a:ext uri="{FF2B5EF4-FFF2-40B4-BE49-F238E27FC236}">
                <a16:creationId xmlns:a16="http://schemas.microsoft.com/office/drawing/2014/main" id="{D8DFCF0D-7B71-B847-A902-B51B8AD56813}"/>
              </a:ext>
            </a:extLst>
          </p:cNvPr>
          <p:cNvSpPr txBox="1">
            <a:spLocks/>
          </p:cNvSpPr>
          <p:nvPr/>
        </p:nvSpPr>
        <p:spPr bwMode="auto">
          <a:xfrm>
            <a:off x="10317962" y="2854777"/>
            <a:ext cx="364607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kern="0" dirty="0">
                <a:solidFill>
                  <a:srgbClr val="358DDE"/>
                </a:solidFill>
                <a:latin typeface="+mn-lt"/>
                <a:ea typeface="MS PGothic" charset="-128"/>
              </a:rPr>
              <a:t>LISTEN</a:t>
            </a:r>
          </a:p>
        </p:txBody>
      </p:sp>
      <p:cxnSp>
        <p:nvCxnSpPr>
          <p:cNvPr id="42" name="Straight Connector 41">
            <a:extLst>
              <a:ext uri="{FF2B5EF4-FFF2-40B4-BE49-F238E27FC236}">
                <a16:creationId xmlns:a16="http://schemas.microsoft.com/office/drawing/2014/main" id="{8EBAF97E-2FC5-6648-89DF-ABD98FABF157}"/>
              </a:ext>
            </a:extLst>
          </p:cNvPr>
          <p:cNvCxnSpPr>
            <a:cxnSpLocks noChangeShapeType="1"/>
          </p:cNvCxnSpPr>
          <p:nvPr/>
        </p:nvCxnSpPr>
        <p:spPr bwMode="auto">
          <a:xfrm>
            <a:off x="9543380" y="3718656"/>
            <a:ext cx="3104276" cy="0"/>
          </a:xfrm>
          <a:prstGeom prst="line">
            <a:avLst/>
          </a:prstGeom>
          <a:noFill/>
          <a:ln w="34925">
            <a:solidFill>
              <a:schemeClr val="accent2"/>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43" name="Straight Connector 42">
            <a:extLst>
              <a:ext uri="{FF2B5EF4-FFF2-40B4-BE49-F238E27FC236}">
                <a16:creationId xmlns:a16="http://schemas.microsoft.com/office/drawing/2014/main" id="{EAB19539-6944-FF47-8F2C-4AC865854C88}"/>
              </a:ext>
            </a:extLst>
          </p:cNvPr>
          <p:cNvCxnSpPr>
            <a:cxnSpLocks noChangeShapeType="1"/>
          </p:cNvCxnSpPr>
          <p:nvPr/>
        </p:nvCxnSpPr>
        <p:spPr bwMode="auto">
          <a:xfrm flipV="1">
            <a:off x="9068406" y="2349587"/>
            <a:ext cx="0" cy="279039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624064" y="6638399"/>
            <a:ext cx="383329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Avoid replicating the negative </a:t>
            </a:r>
            <a:br>
              <a:rPr lang="en-US" sz="2000" dirty="0">
                <a:solidFill>
                  <a:schemeClr val="tx2">
                    <a:lumMod val="75000"/>
                    <a:lumOff val="25000"/>
                  </a:schemeClr>
                </a:solidFill>
              </a:rPr>
            </a:br>
            <a:r>
              <a:rPr lang="en-US" sz="2000" dirty="0">
                <a:solidFill>
                  <a:schemeClr val="tx2">
                    <a:lumMod val="75000"/>
                    <a:lumOff val="25000"/>
                  </a:schemeClr>
                </a:solidFill>
              </a:rPr>
              <a:t>and unsupportive attitudes </a:t>
            </a:r>
            <a:br>
              <a:rPr lang="en-US" sz="2000" dirty="0">
                <a:solidFill>
                  <a:schemeClr val="tx2">
                    <a:lumMod val="75000"/>
                    <a:lumOff val="25000"/>
                  </a:schemeClr>
                </a:solidFill>
              </a:rPr>
            </a:br>
            <a:r>
              <a:rPr lang="en-US" sz="2000" dirty="0">
                <a:solidFill>
                  <a:schemeClr val="tx2">
                    <a:lumMod val="75000"/>
                    <a:lumOff val="25000"/>
                  </a:schemeClr>
                </a:solidFill>
              </a:rPr>
              <a:t>and </a:t>
            </a:r>
            <a:r>
              <a:rPr lang="en-US" sz="2000" dirty="0" err="1">
                <a:solidFill>
                  <a:schemeClr val="tx2">
                    <a:lumMod val="75000"/>
                    <a:lumOff val="25000"/>
                  </a:schemeClr>
                </a:solidFill>
              </a:rPr>
              <a:t>behaviours</a:t>
            </a:r>
            <a:r>
              <a:rPr lang="en-US" sz="2000" dirty="0">
                <a:solidFill>
                  <a:schemeClr val="tx2">
                    <a:lumMod val="75000"/>
                    <a:lumOff val="25000"/>
                  </a:schemeClr>
                </a:solidFill>
              </a:rPr>
              <a:t> individuals may have experienced elsewhere.</a:t>
            </a:r>
          </a:p>
        </p:txBody>
      </p:sp>
      <p:sp>
        <p:nvSpPr>
          <p:cNvPr id="45" name="Oval 23">
            <a:extLst>
              <a:ext uri="{FF2B5EF4-FFF2-40B4-BE49-F238E27FC236}">
                <a16:creationId xmlns:a16="http://schemas.microsoft.com/office/drawing/2014/main" id="{1A69D60D-6809-9044-A84B-76B869A96FA2}"/>
              </a:ext>
            </a:extLst>
          </p:cNvPr>
          <p:cNvSpPr>
            <a:spLocks noChangeAspect="1" noChangeArrowheads="1"/>
          </p:cNvSpPr>
          <p:nvPr/>
        </p:nvSpPr>
        <p:spPr bwMode="auto">
          <a:xfrm>
            <a:off x="-62635" y="5067053"/>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chemeClr val="accent1"/>
                </a:solidFill>
                <a:latin typeface="Arial" panose="020B0604020202020204" pitchFamily="34" charset="0"/>
                <a:ea typeface="ヒラギノ角ゴ ProN W3" charset="0"/>
                <a:cs typeface="Arial" panose="020B0604020202020204" pitchFamily="34" charset="0"/>
                <a:sym typeface="Gill Sans" charset="0"/>
              </a:rPr>
              <a:t>4</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1113896" y="5268194"/>
            <a:ext cx="3316206"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3600" kern="0" dirty="0">
                <a:solidFill>
                  <a:schemeClr val="accent1"/>
                </a:solidFill>
                <a:latin typeface="+mn-lt"/>
                <a:ea typeface="MS PGothic" charset="-128"/>
              </a:rPr>
              <a:t>DO </a:t>
            </a:r>
            <a:br>
              <a:rPr lang="en-US" altLang="en-US" sz="3600" kern="0" dirty="0">
                <a:solidFill>
                  <a:schemeClr val="accent1"/>
                </a:solidFill>
                <a:latin typeface="+mn-lt"/>
                <a:ea typeface="MS PGothic" charset="-128"/>
              </a:rPr>
            </a:br>
            <a:r>
              <a:rPr lang="en-US" altLang="en-US" sz="3600" kern="0" dirty="0">
                <a:solidFill>
                  <a:schemeClr val="accent1"/>
                </a:solidFill>
                <a:latin typeface="+mn-lt"/>
                <a:ea typeface="MS PGothic" charset="-128"/>
              </a:rPr>
              <a:t>BETTER</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4379759" y="5067055"/>
            <a:ext cx="0" cy="279039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633266" y="6436124"/>
            <a:ext cx="3278334"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sp>
        <p:nvSpPr>
          <p:cNvPr id="49" name="Content Placeholder 2">
            <a:extLst>
              <a:ext uri="{FF2B5EF4-FFF2-40B4-BE49-F238E27FC236}">
                <a16:creationId xmlns:a16="http://schemas.microsoft.com/office/drawing/2014/main" id="{723FB32B-E326-F04D-BB3D-F8440EE14E02}"/>
              </a:ext>
            </a:extLst>
          </p:cNvPr>
          <p:cNvSpPr txBox="1">
            <a:spLocks/>
          </p:cNvSpPr>
          <p:nvPr/>
        </p:nvSpPr>
        <p:spPr bwMode="auto">
          <a:xfrm>
            <a:off x="4733062" y="6638399"/>
            <a:ext cx="382673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Counteract the exclusion, discrimination and stigma that is prevalent in society or other assisting organizations.</a:t>
            </a:r>
          </a:p>
        </p:txBody>
      </p:sp>
      <p:sp>
        <p:nvSpPr>
          <p:cNvPr id="50" name="Oval 23">
            <a:extLst>
              <a:ext uri="{FF2B5EF4-FFF2-40B4-BE49-F238E27FC236}">
                <a16:creationId xmlns:a16="http://schemas.microsoft.com/office/drawing/2014/main" id="{3FE92AC2-B211-7643-8221-083FA8B409F2}"/>
              </a:ext>
            </a:extLst>
          </p:cNvPr>
          <p:cNvSpPr>
            <a:spLocks noChangeAspect="1" noChangeArrowheads="1"/>
          </p:cNvSpPr>
          <p:nvPr/>
        </p:nvSpPr>
        <p:spPr bwMode="auto">
          <a:xfrm>
            <a:off x="4436999" y="5070625"/>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chemeClr val="accent2"/>
                </a:solidFill>
                <a:latin typeface="Arial" panose="020B0604020202020204" pitchFamily="34" charset="0"/>
                <a:ea typeface="ヒラギノ角ゴ ProN W3" charset="0"/>
                <a:cs typeface="Arial" panose="020B0604020202020204" pitchFamily="34" charset="0"/>
                <a:sym typeface="Gill Sans" charset="0"/>
              </a:rPr>
              <a:t>5</a:t>
            </a:r>
          </a:p>
        </p:txBody>
      </p:sp>
      <p:sp>
        <p:nvSpPr>
          <p:cNvPr id="51" name="Content Placeholder 2">
            <a:extLst>
              <a:ext uri="{FF2B5EF4-FFF2-40B4-BE49-F238E27FC236}">
                <a16:creationId xmlns:a16="http://schemas.microsoft.com/office/drawing/2014/main" id="{CAC4D743-EFC1-8148-B4DF-E359C81014B2}"/>
              </a:ext>
            </a:extLst>
          </p:cNvPr>
          <p:cNvSpPr txBox="1">
            <a:spLocks/>
          </p:cNvSpPr>
          <p:nvPr/>
        </p:nvSpPr>
        <p:spPr bwMode="auto">
          <a:xfrm>
            <a:off x="5574128" y="5658605"/>
            <a:ext cx="3728308"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lnSpc>
                <a:spcPct val="70000"/>
              </a:lnSpc>
              <a:buNone/>
              <a:defRPr/>
            </a:pPr>
            <a:r>
              <a:rPr lang="en-US" altLang="en-US" sz="3600" kern="0" spc="-150" dirty="0">
                <a:solidFill>
                  <a:schemeClr val="accent2"/>
                </a:solidFill>
                <a:latin typeface="+mn-lt"/>
                <a:ea typeface="MS PGothic" charset="-128"/>
              </a:rPr>
              <a:t>COUNTERACT</a:t>
            </a:r>
          </a:p>
        </p:txBody>
      </p:sp>
      <p:cxnSp>
        <p:nvCxnSpPr>
          <p:cNvPr id="52" name="Straight Connector 51">
            <a:extLst>
              <a:ext uri="{FF2B5EF4-FFF2-40B4-BE49-F238E27FC236}">
                <a16:creationId xmlns:a16="http://schemas.microsoft.com/office/drawing/2014/main" id="{B193F4B1-23B5-E04F-B9E3-5A46FD3D457D}"/>
              </a:ext>
            </a:extLst>
          </p:cNvPr>
          <p:cNvCxnSpPr>
            <a:cxnSpLocks noChangeShapeType="1"/>
          </p:cNvCxnSpPr>
          <p:nvPr/>
        </p:nvCxnSpPr>
        <p:spPr bwMode="auto">
          <a:xfrm>
            <a:off x="4718708" y="6439695"/>
            <a:ext cx="3841092"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sp>
        <p:nvSpPr>
          <p:cNvPr id="53" name="Content Placeholder 2">
            <a:extLst>
              <a:ext uri="{FF2B5EF4-FFF2-40B4-BE49-F238E27FC236}">
                <a16:creationId xmlns:a16="http://schemas.microsoft.com/office/drawing/2014/main" id="{BFDEBBF1-9F92-0E4B-8CAA-ABE0E472B8A0}"/>
              </a:ext>
            </a:extLst>
          </p:cNvPr>
          <p:cNvSpPr txBox="1">
            <a:spLocks/>
          </p:cNvSpPr>
          <p:nvPr/>
        </p:nvSpPr>
        <p:spPr bwMode="auto">
          <a:xfrm>
            <a:off x="9543380" y="6663479"/>
            <a:ext cx="338961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a:buClr>
                <a:srgbClr val="064B6C"/>
              </a:buClr>
              <a:defRPr/>
            </a:pPr>
            <a:r>
              <a:rPr lang="en-US" sz="2000" dirty="0">
                <a:solidFill>
                  <a:schemeClr val="tx2">
                    <a:lumMod val="75000"/>
                    <a:lumOff val="25000"/>
                  </a:schemeClr>
                </a:solidFill>
              </a:rPr>
              <a:t>Offer timely responses </a:t>
            </a:r>
            <a:br>
              <a:rPr lang="en-US" sz="2000" dirty="0">
                <a:solidFill>
                  <a:schemeClr val="tx2">
                    <a:lumMod val="75000"/>
                    <a:lumOff val="25000"/>
                  </a:schemeClr>
                </a:solidFill>
              </a:rPr>
            </a:br>
            <a:r>
              <a:rPr lang="en-US" sz="2000" dirty="0">
                <a:solidFill>
                  <a:schemeClr val="tx2">
                    <a:lumMod val="75000"/>
                    <a:lumOff val="25000"/>
                  </a:schemeClr>
                </a:solidFill>
              </a:rPr>
              <a:t>and concrete assistance.</a:t>
            </a:r>
            <a:endParaRPr lang="en-US" altLang="en-US" sz="2000" kern="0" dirty="0">
              <a:solidFill>
                <a:schemeClr val="tx2">
                  <a:lumMod val="75000"/>
                  <a:lumOff val="25000"/>
                </a:schemeClr>
              </a:solidFill>
              <a:latin typeface="Calibri" charset="0"/>
              <a:ea typeface="MS PGothic" charset="-128"/>
              <a:sym typeface="Arial Bold" charset="0"/>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sym typeface="Arial Bold" charset="0"/>
            </a:endParaRPr>
          </a:p>
          <a:p>
            <a:pPr marL="342866" indent="-342866" defTabSz="914309">
              <a:buFontTx/>
              <a:buChar char="•"/>
              <a:defRPr/>
            </a:pPr>
            <a:endParaRPr lang="en-US" altLang="en-US" sz="2000" kern="0" dirty="0">
              <a:solidFill>
                <a:schemeClr val="tx2">
                  <a:lumMod val="75000"/>
                  <a:lumOff val="25000"/>
                </a:schemeClr>
              </a:solidFill>
              <a:latin typeface="Calibri" charset="0"/>
              <a:ea typeface="MS PGothic" charset="-128"/>
            </a:endParaRPr>
          </a:p>
        </p:txBody>
      </p:sp>
      <p:sp>
        <p:nvSpPr>
          <p:cNvPr id="54" name="Oval 23">
            <a:extLst>
              <a:ext uri="{FF2B5EF4-FFF2-40B4-BE49-F238E27FC236}">
                <a16:creationId xmlns:a16="http://schemas.microsoft.com/office/drawing/2014/main" id="{59313599-E3FE-7C47-91E0-45C08D11B783}"/>
              </a:ext>
            </a:extLst>
          </p:cNvPr>
          <p:cNvSpPr>
            <a:spLocks noChangeAspect="1" noChangeArrowheads="1"/>
          </p:cNvSpPr>
          <p:nvPr/>
        </p:nvSpPr>
        <p:spPr bwMode="auto">
          <a:xfrm>
            <a:off x="9182290" y="5067053"/>
            <a:ext cx="1438780" cy="1438780"/>
          </a:xfrm>
          <a:prstGeom prst="rect">
            <a:avLst/>
          </a:prstGeom>
          <a:noFill/>
          <a:ln w="25400">
            <a:noFill/>
            <a:round/>
            <a:headEnd/>
            <a:tailEnd/>
          </a:ln>
        </p:spPr>
        <p:txBody>
          <a:bodyPr lIns="0" tIns="0" rIns="0" bIns="0" anchor="ctr"/>
          <a:lstStyle/>
          <a:p>
            <a:pPr algn="ctr" defTabSz="914309" fontAlgn="base">
              <a:spcBef>
                <a:spcPct val="0"/>
              </a:spcBef>
              <a:spcAft>
                <a:spcPct val="0"/>
              </a:spcAft>
              <a:defRPr/>
            </a:pPr>
            <a:r>
              <a:rPr lang="en-US" sz="11000" b="1" dirty="0">
                <a:solidFill>
                  <a:schemeClr val="accent1"/>
                </a:solidFill>
                <a:latin typeface="Arial" panose="020B0604020202020204" pitchFamily="34" charset="0"/>
                <a:ea typeface="ヒラギノ角ゴ ProN W3" charset="0"/>
                <a:cs typeface="Arial" panose="020B0604020202020204" pitchFamily="34" charset="0"/>
                <a:sym typeface="Gill Sans" charset="0"/>
              </a:rPr>
              <a:t>6</a:t>
            </a:r>
          </a:p>
        </p:txBody>
      </p:sp>
      <p:sp>
        <p:nvSpPr>
          <p:cNvPr id="55" name="Content Placeholder 2">
            <a:extLst>
              <a:ext uri="{FF2B5EF4-FFF2-40B4-BE49-F238E27FC236}">
                <a16:creationId xmlns:a16="http://schemas.microsoft.com/office/drawing/2014/main" id="{04190515-572E-6843-AA5C-6EAEA7D58612}"/>
              </a:ext>
            </a:extLst>
          </p:cNvPr>
          <p:cNvSpPr txBox="1">
            <a:spLocks/>
          </p:cNvSpPr>
          <p:nvPr/>
        </p:nvSpPr>
        <p:spPr bwMode="auto">
          <a:xfrm>
            <a:off x="10360493" y="5550980"/>
            <a:ext cx="232595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a:buNone/>
              <a:defRPr/>
            </a:pPr>
            <a:r>
              <a:rPr lang="en-US" altLang="en-US" sz="3600" kern="0" dirty="0">
                <a:solidFill>
                  <a:schemeClr val="accent1"/>
                </a:solidFill>
                <a:latin typeface="+mn-lt"/>
                <a:ea typeface="MS PGothic" charset="-128"/>
              </a:rPr>
              <a:t>ACT</a:t>
            </a:r>
          </a:p>
        </p:txBody>
      </p:sp>
      <p:cxnSp>
        <p:nvCxnSpPr>
          <p:cNvPr id="56" name="Straight Connector 55">
            <a:extLst>
              <a:ext uri="{FF2B5EF4-FFF2-40B4-BE49-F238E27FC236}">
                <a16:creationId xmlns:a16="http://schemas.microsoft.com/office/drawing/2014/main" id="{1B760A24-6529-2743-BA5D-549C4B86C99A}"/>
              </a:ext>
            </a:extLst>
          </p:cNvPr>
          <p:cNvCxnSpPr>
            <a:cxnSpLocks noChangeShapeType="1"/>
          </p:cNvCxnSpPr>
          <p:nvPr/>
        </p:nvCxnSpPr>
        <p:spPr bwMode="auto">
          <a:xfrm>
            <a:off x="9543380" y="6436124"/>
            <a:ext cx="3104276" cy="0"/>
          </a:xfrm>
          <a:prstGeom prst="line">
            <a:avLst/>
          </a:prstGeom>
          <a:noFill/>
          <a:ln w="34925">
            <a:solidFill>
              <a:schemeClr val="accent1"/>
            </a:solidFill>
            <a:prstDash val="solid"/>
            <a:miter lim="800000"/>
            <a:headEnd/>
            <a:tailEnd type="oval" w="lg" len="lg"/>
          </a:ln>
          <a:extLst>
            <a:ext uri="{909E8E84-426E-40DD-AFC4-6F175D3DCCD1}">
              <a14:hiddenFill xmlns:a14="http://schemas.microsoft.com/office/drawing/2010/main">
                <a:noFill/>
              </a14:hiddenFill>
            </a:ext>
          </a:extLst>
        </p:spPr>
      </p:cxnSp>
      <p:cxnSp>
        <p:nvCxnSpPr>
          <p:cNvPr id="57" name="Straight Connector 56">
            <a:extLst>
              <a:ext uri="{FF2B5EF4-FFF2-40B4-BE49-F238E27FC236}">
                <a16:creationId xmlns:a16="http://schemas.microsoft.com/office/drawing/2014/main" id="{15D2DF55-B2D7-7A4A-A9E4-A51B62B1AE15}"/>
              </a:ext>
            </a:extLst>
          </p:cNvPr>
          <p:cNvCxnSpPr>
            <a:cxnSpLocks noChangeShapeType="1"/>
          </p:cNvCxnSpPr>
          <p:nvPr/>
        </p:nvCxnSpPr>
        <p:spPr bwMode="auto">
          <a:xfrm flipV="1">
            <a:off x="9068406" y="5067055"/>
            <a:ext cx="0" cy="279039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60" name="Straight Connector 59">
            <a:extLst>
              <a:ext uri="{FF2B5EF4-FFF2-40B4-BE49-F238E27FC236}">
                <a16:creationId xmlns:a16="http://schemas.microsoft.com/office/drawing/2014/main" id="{E6BFC8ED-A856-1F4D-BCC1-B30687018820}"/>
              </a:ext>
            </a:extLst>
          </p:cNvPr>
          <p:cNvCxnSpPr>
            <a:cxnSpLocks/>
          </p:cNvCxnSpPr>
          <p:nvPr/>
        </p:nvCxnSpPr>
        <p:spPr bwMode="auto">
          <a:xfrm flipH="1">
            <a:off x="-62635" y="841571"/>
            <a:ext cx="3536930"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Connector 60">
            <a:extLst>
              <a:ext uri="{FF2B5EF4-FFF2-40B4-BE49-F238E27FC236}">
                <a16:creationId xmlns:a16="http://schemas.microsoft.com/office/drawing/2014/main" id="{96BF08E5-9E56-944F-8DBE-D5236A604E85}"/>
              </a:ext>
            </a:extLst>
          </p:cNvPr>
          <p:cNvCxnSpPr>
            <a:cxnSpLocks/>
          </p:cNvCxnSpPr>
          <p:nvPr/>
        </p:nvCxnSpPr>
        <p:spPr bwMode="auto">
          <a:xfrm flipH="1">
            <a:off x="9543379" y="841571"/>
            <a:ext cx="3476088"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9" name="Slide Number Placeholder 5">
            <a:extLst>
              <a:ext uri="{FF2B5EF4-FFF2-40B4-BE49-F238E27FC236}">
                <a16:creationId xmlns:a16="http://schemas.microsoft.com/office/drawing/2014/main" id="{AB22926A-B453-BD4D-9B88-AAD35D644AA9}"/>
              </a:ext>
            </a:extLst>
          </p:cNvPr>
          <p:cNvSpPr txBox="1">
            <a:spLocks/>
          </p:cNvSpPr>
          <p:nvPr/>
        </p:nvSpPr>
        <p:spPr>
          <a:xfrm>
            <a:off x="12465424" y="9429505"/>
            <a:ext cx="443752" cy="298858"/>
          </a:xfrm>
          <a:prstGeom prst="rect">
            <a:avLst/>
          </a:prstGeom>
          <a:solidFill>
            <a:schemeClr val="bg2">
              <a:lumMod val="50000"/>
            </a:schemeClr>
          </a:solidFill>
        </p:spPr>
        <p:txBody>
          <a:bodyPr lIns="0" rIns="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Tree>
    <p:extLst>
      <p:ext uri="{BB962C8B-B14F-4D97-AF65-F5344CB8AC3E}">
        <p14:creationId xmlns:p14="http://schemas.microsoft.com/office/powerpoint/2010/main" val="82727276"/>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e2e28f0a-1429-4847-bacf-d71185b1f9b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4" ma:contentTypeDescription="Create a new document." ma:contentTypeScope="" ma:versionID="8ca2f0f59ebf10c6e40b52288a83fbc8">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f2fd5c29fe7013cd3ef57b367996740"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D972B1-C558-47DF-9C78-84F259C193B4}">
  <ds:schemaRefs>
    <ds:schemaRef ds:uri="http://schemas.microsoft.com/sharepoint/v3/contenttype/forms"/>
  </ds:schemaRefs>
</ds:datastoreItem>
</file>

<file path=customXml/itemProps2.xml><?xml version="1.0" encoding="utf-8"?>
<ds:datastoreItem xmlns:ds="http://schemas.openxmlformats.org/officeDocument/2006/customXml" ds:itemID="{26DACDC3-5A44-4F1C-8337-E44B0018650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DE23047-D8D3-4FCE-8D38-F62CC80DD0BC}"/>
</file>

<file path=docProps/app.xml><?xml version="1.0" encoding="utf-8"?>
<Properties xmlns="http://schemas.openxmlformats.org/officeDocument/2006/extended-properties" xmlns:vt="http://schemas.openxmlformats.org/officeDocument/2006/docPropsVTypes">
  <Template>ssogiesc theme</Template>
  <TotalTime>40660</TotalTime>
  <Words>17832</Words>
  <Application>Microsoft Office PowerPoint</Application>
  <PresentationFormat>Custom</PresentationFormat>
  <Paragraphs>1445</Paragraphs>
  <Slides>62</Slides>
  <Notes>62</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Arial</vt:lpstr>
      <vt:lpstr>Calibri</vt:lpstr>
      <vt:lpstr>Calibri Light</vt:lpstr>
      <vt:lpstr>Calibri Regular</vt:lpstr>
      <vt:lpstr>Gill Sans</vt:lpstr>
      <vt:lpstr>Helvetica Neue UltraLight</vt:lpstr>
      <vt:lpstr>Lato Light</vt:lpstr>
      <vt:lpstr>Lucida Grande</vt:lpstr>
      <vt:lpstr>Montserrat</vt:lpstr>
      <vt:lpstr>System Font Regular</vt:lpstr>
      <vt:lpstr>ssogiesc theme</vt:lpstr>
      <vt:lpstr>PowerPoint Presentation</vt:lpstr>
      <vt:lpstr>PowerPoint Presentation</vt:lpstr>
      <vt:lpstr>PowerPoint Presentation</vt:lpstr>
      <vt:lpstr>Training Objectives</vt:lpstr>
      <vt:lpstr>Training Environment</vt:lpstr>
      <vt:lpstr>Training Environment</vt:lpstr>
      <vt:lpstr>Training Environment</vt:lpstr>
      <vt:lpstr>Training Environment</vt:lpstr>
      <vt:lpstr>OUR CORE OBLIGATIONS </vt:lpstr>
      <vt:lpstr>PowerPoint Presentation</vt:lpstr>
      <vt:lpstr>PowerPoint Presentation</vt:lpstr>
      <vt:lpstr>PowerPoint Presentation</vt:lpstr>
      <vt:lpstr>PowerPoint Presentation</vt:lpstr>
      <vt:lpstr>Terminology  BOARD GAME</vt:lpstr>
      <vt:lpstr>Terminology IN  YOUR CONTEXT</vt:lpstr>
      <vt:lpstr>PowerPoint Presentation</vt:lpstr>
      <vt:lpstr>Key Learning Points</vt:lpstr>
      <vt:lpstr>PowerPoint Presentation</vt:lpstr>
      <vt:lpstr>PowerPoint Presentation</vt:lpstr>
      <vt:lpstr>PowerPoint Presentation</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Global overview quiz</vt:lpstr>
      <vt:lpstr>HISTORY OF RIGHTS IN XXXXXXX</vt:lpstr>
      <vt:lpstr>CONDUCTING A LOCAL ANALYSIS </vt:lpstr>
      <vt:lpstr>Conducting a Local Analysis</vt:lpstr>
      <vt:lpstr>Key Learning Points</vt:lpstr>
      <vt:lpstr>PowerPoint Presentation</vt:lpstr>
      <vt:lpstr>PowerPoint Presentation</vt:lpstr>
      <vt:lpstr>MOCK SCRIPT</vt:lpstr>
      <vt:lpstr>PowerPoint Presentation</vt:lpstr>
      <vt:lpstr>DEBRIEF Exercise: Mock Scripts </vt:lpstr>
      <vt:lpstr>DEBRIEF Exercise: Mock Scripts </vt:lpstr>
      <vt:lpstr>8 Key questions</vt:lpstr>
      <vt:lpstr>8 Key questions</vt:lpstr>
      <vt:lpstr>PowerPoint Presentation</vt:lpstr>
      <vt:lpstr>Key Learning Points</vt:lpstr>
      <vt:lpstr>PowerPoint Presentation</vt:lpstr>
      <vt:lpstr>PowerPoint Presentation</vt:lpstr>
      <vt:lpstr>Questions to Consider</vt:lpstr>
      <vt:lpstr>Inclusivity, Accessibility and Barriers </vt:lpstr>
      <vt:lpstr>Inclusivity, Accessibility and Barriers </vt:lpstr>
      <vt:lpstr>Safe Space Messaging</vt:lpstr>
      <vt:lpstr>ACTION PLAN</vt:lpstr>
      <vt:lpstr>Key Learning Points</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Jennifer RUMBACH</cp:lastModifiedBy>
  <cp:revision>397</cp:revision>
  <cp:lastPrinted>2021-06-04T14:29:28Z</cp:lastPrinted>
  <dcterms:created xsi:type="dcterms:W3CDTF">2021-05-11T21:38:59Z</dcterms:created>
  <dcterms:modified xsi:type="dcterms:W3CDTF">2021-09-20T17:23:21Z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0x010100C1D1145A197E1D499FB9875D04D90BA0</vt:lpwstr>
  </property>
  <property fmtid="{D5CDD505-2E9C-101B-9397-08002B2CF9AE}" pid="3" name="MSIP_Label_2059aa38-f392-4105-be92-628035578272_Enabled">
    <vt:lpwstr>true</vt:lpwstr>
  </property>
  <property fmtid="{D5CDD505-2E9C-101B-9397-08002B2CF9AE}" pid="4" name="MSIP_Label_2059aa38-f392-4105-be92-628035578272_SetDate">
    <vt:lpwstr>2021-07-13T07:58:00Z</vt:lpwstr>
  </property>
  <property fmtid="{D5CDD505-2E9C-101B-9397-08002B2CF9AE}" pid="5" name="MSIP_Label_2059aa38-f392-4105-be92-628035578272_Method">
    <vt:lpwstr>Privileged</vt:lpwstr>
  </property>
  <property fmtid="{D5CDD505-2E9C-101B-9397-08002B2CF9AE}" pid="6" name="MSIP_Label_2059aa38-f392-4105-be92-628035578272_Name">
    <vt:lpwstr>IOMLb0020IN123173</vt:lpwstr>
  </property>
  <property fmtid="{D5CDD505-2E9C-101B-9397-08002B2CF9AE}" pid="7" name="MSIP_Label_2059aa38-f392-4105-be92-628035578272_SiteId">
    <vt:lpwstr>1588262d-23fb-43b4-bd6e-bce49c8e6186</vt:lpwstr>
  </property>
  <property fmtid="{D5CDD505-2E9C-101B-9397-08002B2CF9AE}" pid="8" name="MSIP_Label_2059aa38-f392-4105-be92-628035578272_ActionId">
    <vt:lpwstr>10b667ed-5b97-4541-841c-65da83b9fac2</vt:lpwstr>
  </property>
  <property fmtid="{D5CDD505-2E9C-101B-9397-08002B2CF9AE}" pid="9" name="MSIP_Label_2059aa38-f392-4105-be92-628035578272_ContentBits">
    <vt:lpwstr>0</vt:lpwstr>
  </property>
</Properties>
</file>